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6" r:id="rId2"/>
  </p:sldMasterIdLst>
  <p:notesMasterIdLst>
    <p:notesMasterId r:id="rId51"/>
  </p:notesMasterIdLst>
  <p:handoutMasterIdLst>
    <p:handoutMasterId r:id="rId52"/>
  </p:handoutMasterIdLst>
  <p:sldIdLst>
    <p:sldId id="352" r:id="rId3"/>
    <p:sldId id="584" r:id="rId4"/>
    <p:sldId id="585" r:id="rId5"/>
    <p:sldId id="590" r:id="rId6"/>
    <p:sldId id="586" r:id="rId7"/>
    <p:sldId id="632" r:id="rId8"/>
    <p:sldId id="592" r:id="rId9"/>
    <p:sldId id="612" r:id="rId10"/>
    <p:sldId id="613" r:id="rId11"/>
    <p:sldId id="614" r:id="rId12"/>
    <p:sldId id="633" r:id="rId13"/>
    <p:sldId id="615" r:id="rId14"/>
    <p:sldId id="616" r:id="rId15"/>
    <p:sldId id="617" r:id="rId16"/>
    <p:sldId id="587" r:id="rId17"/>
    <p:sldId id="639" r:id="rId18"/>
    <p:sldId id="597" r:id="rId19"/>
    <p:sldId id="622" r:id="rId20"/>
    <p:sldId id="599" r:id="rId21"/>
    <p:sldId id="600" r:id="rId22"/>
    <p:sldId id="601" r:id="rId23"/>
    <p:sldId id="602" r:id="rId24"/>
    <p:sldId id="603" r:id="rId25"/>
    <p:sldId id="604" r:id="rId26"/>
    <p:sldId id="605" r:id="rId27"/>
    <p:sldId id="606" r:id="rId28"/>
    <p:sldId id="607" r:id="rId29"/>
    <p:sldId id="608" r:id="rId30"/>
    <p:sldId id="609" r:id="rId31"/>
    <p:sldId id="625" r:id="rId32"/>
    <p:sldId id="626" r:id="rId33"/>
    <p:sldId id="634" r:id="rId34"/>
    <p:sldId id="638" r:id="rId35"/>
    <p:sldId id="596" r:id="rId36"/>
    <p:sldId id="598" r:id="rId37"/>
    <p:sldId id="593" r:id="rId38"/>
    <p:sldId id="635" r:id="rId39"/>
    <p:sldId id="636" r:id="rId40"/>
    <p:sldId id="588" r:id="rId41"/>
    <p:sldId id="648" r:id="rId42"/>
    <p:sldId id="643" r:id="rId43"/>
    <p:sldId id="621" r:id="rId44"/>
    <p:sldId id="646" r:id="rId45"/>
    <p:sldId id="649" r:id="rId46"/>
    <p:sldId id="512" r:id="rId47"/>
    <p:sldId id="375" r:id="rId48"/>
    <p:sldId id="508" r:id="rId49"/>
    <p:sldId id="332" r:id="rId50"/>
  </p:sldIdLst>
  <p:sldSz cx="9144000" cy="6858000" type="screen4x3"/>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640D1EF-E608-4C94-8174-A6DA339F1850}">
          <p14:sldIdLst>
            <p14:sldId id="352"/>
            <p14:sldId id="584"/>
            <p14:sldId id="585"/>
            <p14:sldId id="590"/>
            <p14:sldId id="586"/>
            <p14:sldId id="632"/>
            <p14:sldId id="592"/>
            <p14:sldId id="612"/>
            <p14:sldId id="613"/>
            <p14:sldId id="614"/>
            <p14:sldId id="633"/>
            <p14:sldId id="615"/>
            <p14:sldId id="616"/>
            <p14:sldId id="617"/>
            <p14:sldId id="587"/>
            <p14:sldId id="639"/>
            <p14:sldId id="597"/>
            <p14:sldId id="622"/>
            <p14:sldId id="599"/>
            <p14:sldId id="600"/>
            <p14:sldId id="601"/>
            <p14:sldId id="602"/>
            <p14:sldId id="603"/>
            <p14:sldId id="604"/>
            <p14:sldId id="605"/>
            <p14:sldId id="606"/>
            <p14:sldId id="607"/>
            <p14:sldId id="608"/>
            <p14:sldId id="609"/>
            <p14:sldId id="625"/>
            <p14:sldId id="626"/>
            <p14:sldId id="634"/>
            <p14:sldId id="638"/>
            <p14:sldId id="596"/>
            <p14:sldId id="598"/>
            <p14:sldId id="593"/>
            <p14:sldId id="635"/>
            <p14:sldId id="636"/>
            <p14:sldId id="588"/>
            <p14:sldId id="648"/>
            <p14:sldId id="643"/>
            <p14:sldId id="621"/>
            <p14:sldId id="646"/>
            <p14:sldId id="649"/>
            <p14:sldId id="512"/>
            <p14:sldId id="375"/>
            <p14:sldId id="508"/>
            <p14:sldId id="332"/>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6F00"/>
    <a:srgbClr val="3399FF"/>
    <a:srgbClr val="3333FF"/>
    <a:srgbClr val="FFB685"/>
    <a:srgbClr val="000000"/>
    <a:srgbClr val="0033CC"/>
    <a:srgbClr val="F6AE1E"/>
    <a:srgbClr val="FFFFFF"/>
    <a:srgbClr val="FF0066"/>
    <a:srgbClr val="F3AF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47" autoAdjust="0"/>
    <p:restoredTop sz="83284" autoAdjust="0"/>
  </p:normalViewPr>
  <p:slideViewPr>
    <p:cSldViewPr snapToGrid="0">
      <p:cViewPr varScale="1">
        <p:scale>
          <a:sx n="112" d="100"/>
          <a:sy n="112" d="100"/>
        </p:scale>
        <p:origin x="-1578" y="-78"/>
      </p:cViewPr>
      <p:guideLst>
        <p:guide orient="horz" pos="144"/>
        <p:guide orient="horz" pos="895"/>
        <p:guide orient="horz" pos="1484"/>
        <p:guide orient="horz" pos="1200"/>
        <p:guide orient="horz" pos="2736"/>
        <p:guide orient="horz" pos="4319"/>
        <p:guide pos="2880"/>
        <p:guide pos="240"/>
        <p:guide pos="460"/>
        <p:guide pos="5520"/>
        <p:guide pos="863"/>
        <p:guide pos="5299"/>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howGuides="1">
      <p:cViewPr varScale="1">
        <p:scale>
          <a:sx n="86" d="100"/>
          <a:sy n="86" d="100"/>
        </p:scale>
        <p:origin x="-3162"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t> </a:t>
            </a: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pPr/>
              <a:t>1/18/2012</a:t>
            </a:fld>
            <a:endParaRPr lang="en-US" dirty="0"/>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rPr>
              <a:t>© 2009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pPr/>
              <a:t>‹#›</a:t>
            </a:fld>
            <a:endParaRPr lang="en-US" dirty="0"/>
          </a:p>
        </p:txBody>
      </p:sp>
    </p:spTree>
    <p:extLst>
      <p:ext uri="{BB962C8B-B14F-4D97-AF65-F5344CB8AC3E}">
        <p14:creationId xmlns:p14="http://schemas.microsoft.com/office/powerpoint/2010/main" val="24621422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t>MIX 09</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3FBCD4-166E-446F-AF18-7D4A0CF9AEF6}" type="datetimeFigureOut">
              <a:rPr lang="en-US" smtClean="0"/>
              <a:pPr/>
              <a:t>1/18/2012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3881415888"/>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1/18/2012 2:50 PM</a:t>
            </a:fld>
            <a:endParaRPr lang="en-US" dirty="0"/>
          </a:p>
        </p:txBody>
      </p:sp>
      <p:sp>
        <p:nvSpPr>
          <p:cNvPr id="6" name="Footer Placeholder 5"/>
          <p:cNvSpPr>
            <a:spLocks noGrp="1"/>
          </p:cNvSpPr>
          <p:nvPr>
            <p:ph type="ftr" sz="quarter" idx="12"/>
          </p:nvPr>
        </p:nvSpPr>
        <p:spPr/>
        <p:txBody>
          <a:bodyPr/>
          <a:lstStyle/>
          <a:p>
            <a:r>
              <a:rPr lang="en-US" dirty="0" smtClean="0"/>
              <a:t>© 2007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0"/>
          </p:nvPr>
        </p:nvSpPr>
        <p:spPr/>
        <p:txBody>
          <a:bodyPr/>
          <a:lstStyle/>
          <a:p>
            <a:fld id="{E68A13D2-02D9-487D-91AC-57F93CA4AAAA}" type="datetime1">
              <a:rPr lang="en-US" smtClean="0"/>
              <a:t>1/18/2012</a:t>
            </a:fld>
            <a:endParaRPr lang="en-US"/>
          </a:p>
        </p:txBody>
      </p:sp>
      <p:sp>
        <p:nvSpPr>
          <p:cNvPr id="6" name="Footer Placeholder 5"/>
          <p:cNvSpPr>
            <a:spLocks noGrp="1"/>
          </p:cNvSpPr>
          <p:nvPr>
            <p:ph type="ftr" sz="quarter" idx="11"/>
          </p:nvPr>
        </p:nvSpPr>
        <p:spPr/>
        <p:txBody>
          <a:bodyPr/>
          <a:lstStyle/>
          <a:p>
            <a:r>
              <a:rPr lang="en-US" sz="50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a:solidFill>
                  <a:srgbClr val="000000"/>
                </a:solidFill>
                <a:latin typeface="Segoe UI" pitchFamily="34" charset="0"/>
              </a:rPr>
            </a:br>
            <a:r>
              <a:rPr lang="en-US" sz="500">
                <a:solidFill>
                  <a:srgbClr val="000000"/>
                </a:solidFill>
                <a:latin typeface="Segoe UI" pitchFamily="34" charset="0"/>
              </a:rPr>
              <a:t>MICROSOFT MAKES NO WARRANTIES, EXPRESS, IMPLIED OR STATUTORY, AS TO THE INFORMATION IN THIS PRESENTATION.</a:t>
            </a:r>
            <a:endParaRPr lang="en-US" sz="500" dirty="0">
              <a:solidFill>
                <a:srgbClr val="000000"/>
              </a:solidFill>
              <a:latin typeface="Segoe UI" pitchFamily="34" charset="0"/>
            </a:endParaRPr>
          </a:p>
        </p:txBody>
      </p:sp>
      <p:sp>
        <p:nvSpPr>
          <p:cNvPr id="7" name="Slide Number Placeholder 6"/>
          <p:cNvSpPr>
            <a:spLocks noGrp="1"/>
          </p:cNvSpPr>
          <p:nvPr>
            <p:ph type="sldNum" sz="quarter" idx="12"/>
          </p:nvPr>
        </p:nvSpPr>
        <p:spPr/>
        <p:txBody>
          <a:bodyPr/>
          <a:lstStyle/>
          <a:p>
            <a:fld id="{F1E0B89F-1C4C-4536-A880-98F8C1C804B7}" type="slidenum">
              <a:rPr lang="en-US" smtClean="0"/>
              <a:t>18</a:t>
            </a:fld>
            <a:endParaRPr lang="en-US"/>
          </a:p>
        </p:txBody>
      </p:sp>
      <p:sp>
        <p:nvSpPr>
          <p:cNvPr id="8" name="Header Placeholder 7"/>
          <p:cNvSpPr>
            <a:spLocks noGrp="1"/>
          </p:cNvSpPr>
          <p:nvPr>
            <p:ph type="hdr" sz="quarter" idx="13"/>
          </p:nvPr>
        </p:nvSpPr>
        <p:spPr/>
        <p:txBody>
          <a:bodyPr/>
          <a:lstStyle/>
          <a:p>
            <a:r>
              <a:rPr lang="en-US" smtClean="0">
                <a:latin typeface="Segoe UI" pitchFamily="34" charset="0"/>
              </a:rPr>
              <a:t>TechReady11</a:t>
            </a:r>
            <a:endParaRPr lang="en-US" dirty="0">
              <a:latin typeface="Segoe UI" pitchFamily="34" charset="0"/>
            </a:endParaRPr>
          </a:p>
        </p:txBody>
      </p:sp>
    </p:spTree>
    <p:extLst>
      <p:ext uri="{BB962C8B-B14F-4D97-AF65-F5344CB8AC3E}">
        <p14:creationId xmlns:p14="http://schemas.microsoft.com/office/powerpoint/2010/main" val="9007169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0"/>
          </p:nvPr>
        </p:nvSpPr>
        <p:spPr/>
        <p:txBody>
          <a:bodyPr/>
          <a:lstStyle/>
          <a:p>
            <a:fld id="{D950BA5E-FEA1-45D8-9F1D-3C57BC11D7F9}" type="datetime1">
              <a:rPr lang="en-US" smtClean="0"/>
              <a:t>1/18/2012</a:t>
            </a:fld>
            <a:endParaRPr lang="en-US"/>
          </a:p>
        </p:txBody>
      </p:sp>
      <p:sp>
        <p:nvSpPr>
          <p:cNvPr id="6" name="Footer Placeholder 5"/>
          <p:cNvSpPr>
            <a:spLocks noGrp="1"/>
          </p:cNvSpPr>
          <p:nvPr>
            <p:ph type="ftr" sz="quarter" idx="11"/>
          </p:nvPr>
        </p:nvSpPr>
        <p:spPr/>
        <p:txBody>
          <a:bodyPr/>
          <a:lstStyle/>
          <a:p>
            <a:r>
              <a:rPr lang="en-US" sz="50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a:solidFill>
                  <a:srgbClr val="000000"/>
                </a:solidFill>
                <a:latin typeface="Segoe UI" pitchFamily="34" charset="0"/>
              </a:rPr>
            </a:br>
            <a:r>
              <a:rPr lang="en-US" sz="500">
                <a:solidFill>
                  <a:srgbClr val="000000"/>
                </a:solidFill>
                <a:latin typeface="Segoe UI" pitchFamily="34" charset="0"/>
              </a:rPr>
              <a:t>MICROSOFT MAKES NO WARRANTIES, EXPRESS, IMPLIED OR STATUTORY, AS TO THE INFORMATION IN THIS PRESENTATION.</a:t>
            </a:r>
            <a:endParaRPr lang="en-US" sz="500" dirty="0">
              <a:solidFill>
                <a:srgbClr val="000000"/>
              </a:solidFill>
              <a:latin typeface="Segoe UI" pitchFamily="34" charset="0"/>
            </a:endParaRPr>
          </a:p>
        </p:txBody>
      </p:sp>
      <p:sp>
        <p:nvSpPr>
          <p:cNvPr id="7" name="Slide Number Placeholder 6"/>
          <p:cNvSpPr>
            <a:spLocks noGrp="1"/>
          </p:cNvSpPr>
          <p:nvPr>
            <p:ph type="sldNum" sz="quarter" idx="12"/>
          </p:nvPr>
        </p:nvSpPr>
        <p:spPr/>
        <p:txBody>
          <a:bodyPr/>
          <a:lstStyle/>
          <a:p>
            <a:fld id="{F1E0B89F-1C4C-4536-A880-98F8C1C804B7}" type="slidenum">
              <a:rPr lang="en-US" smtClean="0"/>
              <a:t>32</a:t>
            </a:fld>
            <a:endParaRPr lang="en-US"/>
          </a:p>
        </p:txBody>
      </p:sp>
      <p:sp>
        <p:nvSpPr>
          <p:cNvPr id="8" name="Header Placeholder 7"/>
          <p:cNvSpPr>
            <a:spLocks noGrp="1"/>
          </p:cNvSpPr>
          <p:nvPr>
            <p:ph type="hdr" sz="quarter" idx="13"/>
          </p:nvPr>
        </p:nvSpPr>
        <p:spPr/>
        <p:txBody>
          <a:bodyPr/>
          <a:lstStyle/>
          <a:p>
            <a:r>
              <a:rPr lang="en-US" smtClean="0">
                <a:latin typeface="Segoe UI" pitchFamily="34" charset="0"/>
              </a:rPr>
              <a:t>TechReady11</a:t>
            </a:r>
            <a:endParaRPr lang="en-US" dirty="0">
              <a:latin typeface="Segoe UI" pitchFamily="34" charset="0"/>
            </a:endParaRPr>
          </a:p>
        </p:txBody>
      </p:sp>
    </p:spTree>
    <p:extLst>
      <p:ext uri="{BB962C8B-B14F-4D97-AF65-F5344CB8AC3E}">
        <p14:creationId xmlns:p14="http://schemas.microsoft.com/office/powerpoint/2010/main" val="2612431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smtClean="0"/>
          </a:p>
        </p:txBody>
      </p:sp>
      <p:sp>
        <p:nvSpPr>
          <p:cNvPr id="5" name="Date Placeholder 4"/>
          <p:cNvSpPr>
            <a:spLocks noGrp="1"/>
          </p:cNvSpPr>
          <p:nvPr>
            <p:ph type="dt" idx="10"/>
          </p:nvPr>
        </p:nvSpPr>
        <p:spPr/>
        <p:txBody>
          <a:bodyPr/>
          <a:lstStyle/>
          <a:p>
            <a:fld id="{5F931ECB-5141-4151-9F00-17A2AB763026}" type="datetime1">
              <a:rPr lang="en-US" smtClean="0"/>
              <a:pPr/>
              <a:t>1/18/2012</a:t>
            </a:fld>
            <a:endParaRPr lang="en-US" dirty="0"/>
          </a:p>
        </p:txBody>
      </p:sp>
      <p:sp>
        <p:nvSpPr>
          <p:cNvPr id="6" name="Slide Number Placeholder 5"/>
          <p:cNvSpPr>
            <a:spLocks noGrp="1"/>
          </p:cNvSpPr>
          <p:nvPr>
            <p:ph type="sldNum" sz="quarter" idx="11"/>
          </p:nvPr>
        </p:nvSpPr>
        <p:spPr/>
        <p:txBody>
          <a:bodyPr/>
          <a:lstStyle/>
          <a:p>
            <a:fld id="{8B263312-38AA-4E1E-B2B5-0F8F122B24FE}" type="slidenum">
              <a:rPr lang="en-US" smtClean="0"/>
              <a:pPr/>
              <a:t>41</a:t>
            </a:fld>
            <a:endParaRPr lang="en-US" dirty="0"/>
          </a:p>
        </p:txBody>
      </p:sp>
      <p:sp>
        <p:nvSpPr>
          <p:cNvPr id="7" name="Footer Placeholder 6"/>
          <p:cNvSpPr>
            <a:spLocks noGrp="1"/>
          </p:cNvSpPr>
          <p:nvPr>
            <p:ph type="ftr" sz="quarter" idx="12"/>
          </p:nvPr>
        </p:nvSpPr>
        <p:spPr/>
        <p:txBody>
          <a:bodyPr/>
          <a:lstStyle/>
          <a:p>
            <a:r>
              <a:rPr lang="en-US" dirty="0" smtClean="0">
                <a:solidFill>
                  <a:srgbClr val="000000"/>
                </a:solidFill>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p:txBody>
      </p:sp>
      <p:sp>
        <p:nvSpPr>
          <p:cNvPr id="8" name="Header Placeholder 7"/>
          <p:cNvSpPr>
            <a:spLocks noGrp="1"/>
          </p:cNvSpPr>
          <p:nvPr>
            <p:ph type="hdr" sz="quarter" idx="13"/>
          </p:nvPr>
        </p:nvSpPr>
        <p:spPr/>
        <p:txBody>
          <a:bodyPr/>
          <a:lstStyle/>
          <a:p>
            <a:r>
              <a:rPr lang="en-US" dirty="0" smtClean="0"/>
              <a:t>MIX 09</a:t>
            </a: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43</a:t>
            </a:fld>
            <a:endParaRPr lang="en-US" dirty="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1/18/2012 2:51 PM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48</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9663" y="1416051"/>
            <a:ext cx="7681913" cy="1523495"/>
          </a:xfrm>
        </p:spPr>
        <p:txBody>
          <a:bodyPr anchor="ctr">
            <a:noAutofit/>
          </a:bodyPr>
          <a:lstStyle>
            <a:lvl1pPr>
              <a:lnSpc>
                <a:spcPct val="90000"/>
              </a:lnSpc>
              <a:defRPr sz="4800">
                <a:solidFill>
                  <a:schemeClr val="tx1"/>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729663" y="3657601"/>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11" name="Title 1"/>
          <p:cNvSpPr>
            <a:spLocks noGrp="1"/>
          </p:cNvSpPr>
          <p:nvPr>
            <p:ph type="ctrTitle"/>
          </p:nvPr>
        </p:nvSpPr>
        <p:spPr>
          <a:xfrm>
            <a:off x="467544" y="834281"/>
            <a:ext cx="7990656" cy="506487"/>
          </a:xfrm>
        </p:spPr>
        <p:txBody>
          <a:bodyPr>
            <a:noAutofit/>
          </a:bodyPr>
          <a:lstStyle>
            <a:lvl1pPr>
              <a:defRPr sz="4400"/>
            </a:lvl1pPr>
          </a:lstStyle>
          <a:p>
            <a:pPr algn="l"/>
            <a:r>
              <a:rPr lang="en-US" smtClean="0"/>
              <a:t>Click to edit Master title style</a:t>
            </a:r>
            <a:endParaRPr lang="cs-CZ" dirty="0"/>
          </a:p>
        </p:txBody>
      </p:sp>
      <p:sp>
        <p:nvSpPr>
          <p:cNvPr id="7" name="Text Placeholder 4"/>
          <p:cNvSpPr>
            <a:spLocks noGrp="1"/>
          </p:cNvSpPr>
          <p:nvPr>
            <p:ph type="body" sz="quarter" idx="10"/>
          </p:nvPr>
        </p:nvSpPr>
        <p:spPr>
          <a:xfrm>
            <a:off x="485300" y="1340768"/>
            <a:ext cx="7848872" cy="359941"/>
          </a:xfrm>
        </p:spPr>
        <p:txBody>
          <a:bodyPr>
            <a:noAutofit/>
          </a:bodyPr>
          <a:lstStyle>
            <a:lvl1pPr marL="0" indent="0">
              <a:buNone/>
              <a:defRPr sz="1800">
                <a:solidFill>
                  <a:srgbClr val="D75229"/>
                </a:solidFill>
              </a:defRPr>
            </a:lvl1pPr>
          </a:lstStyle>
          <a:p>
            <a:pPr lvl="0"/>
            <a:r>
              <a:rPr lang="en-US" smtClean="0"/>
              <a:t>Click to edit Master text styles</a:t>
            </a:r>
          </a:p>
        </p:txBody>
      </p:sp>
    </p:spTree>
    <p:extLst>
      <p:ext uri="{BB962C8B-B14F-4D97-AF65-F5344CB8AC3E}">
        <p14:creationId xmlns:p14="http://schemas.microsoft.com/office/powerpoint/2010/main" val="1896551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323850"/>
            <a:ext cx="8382000" cy="666385"/>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381000" y="1447799"/>
            <a:ext cx="8382000"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21418275"/>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9663" y="1416051"/>
            <a:ext cx="7681913" cy="1523495"/>
          </a:xfrm>
        </p:spPr>
        <p:txBody>
          <a:bodyPr anchor="ctr">
            <a:noAutofit/>
          </a:bodyPr>
          <a:lstStyle>
            <a:lvl1pPr>
              <a:lnSpc>
                <a:spcPct val="90000"/>
              </a:lnSpc>
              <a:defRPr sz="4800">
                <a:solidFill>
                  <a:schemeClr val="tx1"/>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729663" y="3657601"/>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transition>
    <p:fade/>
  </p:transition>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70013" y="381506"/>
            <a:ext cx="6994362" cy="1523494"/>
          </a:xfrm>
        </p:spPr>
        <p:txBody>
          <a:bodyPr anchor="b" anchorCtr="0">
            <a:noAutofit/>
          </a:bodyPr>
          <a:lstStyle>
            <a:lvl1pPr>
              <a:lnSpc>
                <a:spcPct val="90000"/>
              </a:lnSpc>
              <a:defRPr sz="48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0013" y="3657601"/>
            <a:ext cx="6994362"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1370012" y="1905000"/>
            <a:ext cx="6994950" cy="1384994"/>
          </a:xfrm>
          <a:scene3d>
            <a:camera prst="orthographicFront"/>
            <a:lightRig rig="contrasting" dir="t"/>
          </a:scene3d>
          <a:sp3d/>
        </p:spPr>
        <p:txBody>
          <a:bodyPr anchor="t" anchorCtr="0">
            <a:noAutofit/>
            <a:sp3d extrusionH="57150">
              <a:bevelT w="19050" h="31750"/>
              <a:contourClr>
                <a:srgbClr val="CCFF99"/>
              </a:contourClr>
            </a:sp3d>
          </a:bodyPr>
          <a:lstStyle>
            <a:lvl1pPr marL="0" indent="0" algn="l">
              <a:buFont typeface="Arial" pitchFamily="34" charset="0"/>
              <a:buNone/>
              <a:defRPr kumimoji="0" lang="en-US" sz="10000" b="0" i="0" u="none" strike="noStrike" kern="1200" cap="none" spc="-500" normalizeH="0" baseline="0" noProof="0" dirty="0" smtClean="0">
                <a:ln w="11430"/>
                <a:gradFill flip="none" rotWithShape="1">
                  <a:gsLst>
                    <a:gs pos="0">
                      <a:srgbClr val="FFFFFF"/>
                    </a:gs>
                    <a:gs pos="28000">
                      <a:srgbClr val="F6C9A8"/>
                    </a:gs>
                    <a:gs pos="62000">
                      <a:srgbClr val="ED9655"/>
                    </a:gs>
                    <a:gs pos="88000">
                      <a:srgbClr val="EA883E"/>
                    </a:gs>
                  </a:gsLst>
                  <a:lin ang="5400000" scaled="1"/>
                  <a:tileRect/>
                </a:gradFill>
                <a:effectLst/>
                <a:uLnTx/>
                <a:uFillTx/>
                <a:latin typeface="Calibri" pitchFamily="34" charset="0"/>
                <a:ea typeface="+mn-ea"/>
                <a:cs typeface="+mn-cs"/>
              </a:defRPr>
            </a:lvl1pPr>
          </a:lstStyle>
          <a:p>
            <a:pPr lvl="0"/>
            <a:r>
              <a:rPr lang="en-US" dirty="0" smtClean="0"/>
              <a:t>click to…</a:t>
            </a: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381001"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1" y="1411554"/>
            <a:ext cx="41148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1000"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2" y="1411554"/>
            <a:ext cx="4117019"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828800"/>
            <a:ext cx="8219256" cy="418194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dirty="0"/>
          </a:p>
        </p:txBody>
      </p:sp>
      <p:sp>
        <p:nvSpPr>
          <p:cNvPr id="9" name="Title 1"/>
          <p:cNvSpPr>
            <a:spLocks noGrp="1"/>
          </p:cNvSpPr>
          <p:nvPr>
            <p:ph type="ctrTitle"/>
          </p:nvPr>
        </p:nvSpPr>
        <p:spPr>
          <a:xfrm>
            <a:off x="467544" y="834281"/>
            <a:ext cx="7990656" cy="506487"/>
          </a:xfrm>
        </p:spPr>
        <p:txBody>
          <a:bodyPr>
            <a:noAutofit/>
          </a:bodyPr>
          <a:lstStyle>
            <a:lvl1pPr>
              <a:defRPr sz="4400"/>
            </a:lvl1pPr>
          </a:lstStyle>
          <a:p>
            <a:pPr algn="l"/>
            <a:r>
              <a:rPr lang="en-US" smtClean="0"/>
              <a:t>Click to edit Master title style</a:t>
            </a:r>
            <a:endParaRPr lang="cs-CZ" dirty="0"/>
          </a:p>
        </p:txBody>
      </p:sp>
      <p:sp>
        <p:nvSpPr>
          <p:cNvPr id="5" name="Text Placeholder 4"/>
          <p:cNvSpPr>
            <a:spLocks noGrp="1"/>
          </p:cNvSpPr>
          <p:nvPr>
            <p:ph type="body" sz="quarter" idx="10"/>
          </p:nvPr>
        </p:nvSpPr>
        <p:spPr>
          <a:xfrm>
            <a:off x="485300" y="1340768"/>
            <a:ext cx="7848872" cy="359941"/>
          </a:xfrm>
        </p:spPr>
        <p:txBody>
          <a:bodyPr>
            <a:noAutofit/>
          </a:bodyPr>
          <a:lstStyle>
            <a:lvl1pPr marL="0" indent="0">
              <a:buNone/>
              <a:defRPr sz="1800">
                <a:solidFill>
                  <a:srgbClr val="D75229"/>
                </a:solidFill>
              </a:defRPr>
            </a:lvl1pPr>
          </a:lstStyle>
          <a:p>
            <a:pPr lvl="0"/>
            <a:r>
              <a:rPr lang="en-US" smtClean="0"/>
              <a:t>Click to edit Master text styles</a:t>
            </a:r>
          </a:p>
        </p:txBody>
      </p:sp>
    </p:spTree>
    <p:extLst>
      <p:ext uri="{BB962C8B-B14F-4D97-AF65-F5344CB8AC3E}">
        <p14:creationId xmlns:p14="http://schemas.microsoft.com/office/powerpoint/2010/main" val="2543993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7054" y="228600"/>
            <a:ext cx="8375946"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7054" y="1420814"/>
            <a:ext cx="8375946" cy="2128031"/>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5" r:id="rId8"/>
    <p:sldLayoutId id="2147483757" r:id="rId9"/>
    <p:sldLayoutId id="2147483761" r:id="rId10"/>
    <p:sldLayoutId id="2147483763" r:id="rId11"/>
  </p:sldLayoutIdLst>
  <p:transition>
    <p:fade/>
  </p:transition>
  <p:hf sldNum="0" hdr="0" ftr="0" dt="0"/>
  <p:txStyles>
    <p:titleStyle>
      <a:lvl1pPr algn="l" defTabSz="914363" rtl="0" eaLnBrk="1" latinLnBrk="0" hangingPunct="1">
        <a:lnSpc>
          <a:spcPct val="90000"/>
        </a:lnSpc>
        <a:spcBef>
          <a:spcPct val="0"/>
        </a:spcBef>
        <a:buNone/>
        <a:defRPr lang="en-US" sz="4800" b="0" kern="1200" cap="none" spc="-100" baseline="0" dirty="0" smtClean="0">
          <a:ln w="3175">
            <a:noFill/>
          </a:ln>
          <a:solidFill>
            <a:schemeClr val="tx1"/>
          </a:solidFill>
          <a:effectLst/>
          <a:latin typeface="Calibri" pitchFamily="34" charset="0"/>
          <a:ea typeface="+mn-ea"/>
          <a:cs typeface="Arial" charset="0"/>
        </a:defRPr>
      </a:lvl1pPr>
    </p:titleStyle>
    <p:bodyStyle>
      <a:lvl1pPr marL="463550" indent="-463550" algn="l" defTabSz="914363" rtl="0" eaLnBrk="1" latinLnBrk="0" hangingPunct="1">
        <a:lnSpc>
          <a:spcPct val="90000"/>
        </a:lnSpc>
        <a:spcBef>
          <a:spcPct val="20000"/>
        </a:spcBef>
        <a:buSzPct val="120000"/>
        <a:buFontTx/>
        <a:buBlip>
          <a:blip r:embed="rId14"/>
        </a:buBlip>
        <a:defRPr sz="3200" kern="1200">
          <a:solidFill>
            <a:schemeClr val="tx1"/>
          </a:solidFill>
          <a:latin typeface="Calibri" pitchFamily="34" charset="0"/>
          <a:ea typeface="+mn-ea"/>
          <a:cs typeface="+mn-cs"/>
        </a:defRPr>
      </a:lvl1pPr>
      <a:lvl2pPr marL="833438" indent="-369888" algn="l" defTabSz="914363" rtl="0" eaLnBrk="1" latinLnBrk="0" hangingPunct="1">
        <a:lnSpc>
          <a:spcPct val="90000"/>
        </a:lnSpc>
        <a:spcBef>
          <a:spcPct val="20000"/>
        </a:spcBef>
        <a:buFontTx/>
        <a:buBlip>
          <a:blip r:embed="rId14"/>
        </a:buBlip>
        <a:defRPr sz="2800" kern="1200">
          <a:solidFill>
            <a:schemeClr val="tx1"/>
          </a:solidFill>
          <a:latin typeface="Calibri" pitchFamily="34" charset="0"/>
          <a:ea typeface="+mn-ea"/>
          <a:cs typeface="+mn-cs"/>
        </a:defRPr>
      </a:lvl2pPr>
      <a:lvl3pPr marL="1168400" indent="-346075" algn="l" defTabSz="914363" rtl="0" eaLnBrk="1" latinLnBrk="0" hangingPunct="1">
        <a:lnSpc>
          <a:spcPct val="90000"/>
        </a:lnSpc>
        <a:spcBef>
          <a:spcPct val="20000"/>
        </a:spcBef>
        <a:buFontTx/>
        <a:buBlip>
          <a:blip r:embed="rId14"/>
        </a:buBlip>
        <a:defRPr sz="2400" kern="1200">
          <a:solidFill>
            <a:schemeClr val="tx1"/>
          </a:solidFill>
          <a:latin typeface="Calibri" pitchFamily="34" charset="0"/>
          <a:ea typeface="+mn-ea"/>
          <a:cs typeface="+mn-cs"/>
        </a:defRPr>
      </a:lvl3pPr>
      <a:lvl4pPr marL="1516063" indent="-347663" algn="l" defTabSz="914363" rtl="0" eaLnBrk="1" latinLnBrk="0" hangingPunct="1">
        <a:lnSpc>
          <a:spcPct val="90000"/>
        </a:lnSpc>
        <a:spcBef>
          <a:spcPct val="20000"/>
        </a:spcBef>
        <a:buFontTx/>
        <a:buBlip>
          <a:blip r:embed="rId14"/>
        </a:buBlip>
        <a:defRPr sz="2400" kern="1200">
          <a:solidFill>
            <a:schemeClr val="tx1"/>
          </a:solidFill>
          <a:latin typeface="Calibri" pitchFamily="34" charset="0"/>
          <a:ea typeface="+mn-ea"/>
          <a:cs typeface="+mn-cs"/>
        </a:defRPr>
      </a:lvl4pPr>
      <a:lvl5pPr marL="1852613" indent="-325438" algn="l" defTabSz="914363" rtl="0" eaLnBrk="1" latinLnBrk="0" hangingPunct="1">
        <a:lnSpc>
          <a:spcPct val="90000"/>
        </a:lnSpc>
        <a:spcBef>
          <a:spcPct val="20000"/>
        </a:spcBef>
        <a:buFontTx/>
        <a:buBlip>
          <a:blip r:embed="rId14"/>
        </a:buBlip>
        <a:defRPr sz="2400" kern="1200">
          <a:solidFill>
            <a:schemeClr val="tx1"/>
          </a:solidFill>
          <a:latin typeface="Calibri"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hyperlink" Target="http://msdn.microsoft.com/en-us/library/windowsazure/dd179355.aspx" TargetMode="Externa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0.xml"/><Relationship Id="rId1" Type="http://schemas.openxmlformats.org/officeDocument/2006/relationships/tags" Target="../tags/tag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1.xml"/><Relationship Id="rId1" Type="http://schemas.openxmlformats.org/officeDocument/2006/relationships/tags" Target="../tags/tag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hyperlink" Target="http://www.windowsazure.com/"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hyperlink" Target="http://blogs.msdn.com/b/vyvojari/archive/2011/12/22/aktivace-azure-vyhod-v-msdn-predplatnem.aspx" TargetMode="External"/><Relationship Id="rId5" Type="http://schemas.openxmlformats.org/officeDocument/2006/relationships/hyperlink" Target="http://msdn.microsoft.com/cs-cz/dd727769.aspx" TargetMode="External"/><Relationship Id="rId4" Type="http://schemas.openxmlformats.org/officeDocument/2006/relationships/hyperlink" Target="http://msdn.microsoft.com/en-us/gg271268"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Migrace</a:t>
            </a:r>
            <a:r>
              <a:rPr lang="en-US" dirty="0" smtClean="0"/>
              <a:t> </a:t>
            </a:r>
            <a:r>
              <a:rPr lang="en-US" dirty="0" err="1" smtClean="0"/>
              <a:t>nerela</a:t>
            </a:r>
            <a:r>
              <a:rPr lang="cs-CZ" dirty="0" err="1" smtClean="0"/>
              <a:t>čních</a:t>
            </a:r>
            <a:r>
              <a:rPr lang="cs-CZ" dirty="0" smtClean="0"/>
              <a:t> datových úložišť v prostředí Azure</a:t>
            </a:r>
            <a:endParaRPr lang="en-US" dirty="0"/>
          </a:p>
        </p:txBody>
      </p:sp>
      <p:sp>
        <p:nvSpPr>
          <p:cNvPr id="3" name="Subtitle 2"/>
          <p:cNvSpPr>
            <a:spLocks noGrp="1"/>
          </p:cNvSpPr>
          <p:nvPr>
            <p:ph type="subTitle" idx="1"/>
          </p:nvPr>
        </p:nvSpPr>
        <p:spPr/>
        <p:txBody>
          <a:bodyPr/>
          <a:lstStyle/>
          <a:p>
            <a:r>
              <a:rPr lang="en-US" dirty="0" smtClean="0"/>
              <a:t>Michael Ju</a:t>
            </a:r>
            <a:r>
              <a:rPr lang="cs-CZ" dirty="0" smtClean="0"/>
              <a:t>řek</a:t>
            </a:r>
            <a:endParaRPr lang="en-US" dirty="0" smtClean="0"/>
          </a:p>
          <a:p>
            <a:r>
              <a:rPr lang="cs-CZ" dirty="0" smtClean="0"/>
              <a:t>Software Architect</a:t>
            </a:r>
            <a:endParaRPr lang="en-US" dirty="0" smtClean="0"/>
          </a:p>
          <a:p>
            <a:r>
              <a:rPr lang="cs-CZ" dirty="0" smtClean="0"/>
              <a:t>Microsoft s.r.o.</a:t>
            </a:r>
            <a:endParaRPr lang="en-US" dirty="0" smtClean="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Upravený kód</a:t>
            </a:r>
            <a:endParaRPr lang="cs-CZ" dirty="0"/>
          </a:p>
        </p:txBody>
      </p:sp>
      <p:sp>
        <p:nvSpPr>
          <p:cNvPr id="3" name="Content Placeholder 2"/>
          <p:cNvSpPr>
            <a:spLocks noGrp="1"/>
          </p:cNvSpPr>
          <p:nvPr>
            <p:ph idx="1"/>
          </p:nvPr>
        </p:nvSpPr>
        <p:spPr>
          <a:xfrm>
            <a:off x="380999" y="1412875"/>
            <a:ext cx="8483601" cy="2022092"/>
          </a:xfrm>
        </p:spPr>
        <p:txBody>
          <a:bodyPr/>
          <a:lstStyle/>
          <a:p>
            <a:pPr marL="0" indent="0">
              <a:buNone/>
            </a:pPr>
            <a:r>
              <a:rPr lang="cs-CZ" sz="1800" dirty="0" err="1" smtClean="0">
                <a:solidFill>
                  <a:schemeClr val="accent1"/>
                </a:solidFill>
                <a:latin typeface="Courier New" pitchFamily="49" charset="0"/>
                <a:cs typeface="Courier New" pitchFamily="49" charset="0"/>
              </a:rPr>
              <a:t>string</a:t>
            </a:r>
            <a:r>
              <a:rPr lang="cs-CZ" sz="1800" dirty="0" smtClean="0">
                <a:solidFill>
                  <a:schemeClr val="accent1"/>
                </a:solidFill>
                <a:latin typeface="Courier New" pitchFamily="49" charset="0"/>
                <a:cs typeface="Courier New" pitchFamily="49" charset="0"/>
              </a:rPr>
              <a:t> path = </a:t>
            </a:r>
          </a:p>
          <a:p>
            <a:pPr marL="0" indent="0">
              <a:buNone/>
            </a:pPr>
            <a:r>
              <a:rPr lang="en-US" sz="1800" dirty="0" smtClean="0">
                <a:solidFill>
                  <a:schemeClr val="accent1"/>
                </a:solidFill>
                <a:latin typeface="Courier New" pitchFamily="49" charset="0"/>
                <a:cs typeface="Courier New" pitchFamily="49" charset="0"/>
              </a:rPr>
              <a:t>   </a:t>
            </a:r>
            <a:r>
              <a:rPr lang="cs-CZ" sz="1800" dirty="0" err="1" smtClean="0">
                <a:solidFill>
                  <a:schemeClr val="accent1"/>
                </a:solidFill>
                <a:latin typeface="Courier New" pitchFamily="49" charset="0"/>
                <a:cs typeface="Courier New" pitchFamily="49" charset="0"/>
              </a:rPr>
              <a:t>RoleEnvironment.GetLocalResource</a:t>
            </a:r>
            <a:r>
              <a:rPr lang="cs-CZ" sz="1800" dirty="0" smtClean="0">
                <a:solidFill>
                  <a:schemeClr val="accent1"/>
                </a:solidFill>
                <a:latin typeface="Courier New" pitchFamily="49" charset="0"/>
                <a:cs typeface="Courier New" pitchFamily="49" charset="0"/>
              </a:rPr>
              <a:t>(</a:t>
            </a:r>
            <a:r>
              <a:rPr lang="cs-CZ" sz="1800" dirty="0">
                <a:solidFill>
                  <a:schemeClr val="accent1"/>
                </a:solidFill>
                <a:latin typeface="Courier New" pitchFamily="49" charset="0"/>
                <a:cs typeface="Courier New" pitchFamily="49" charset="0"/>
              </a:rPr>
              <a:t>"Pozdravy"</a:t>
            </a:r>
            <a:r>
              <a:rPr lang="cs-CZ" sz="1800" dirty="0" smtClean="0">
                <a:solidFill>
                  <a:schemeClr val="accent1"/>
                </a:solidFill>
                <a:latin typeface="Courier New" pitchFamily="49" charset="0"/>
                <a:cs typeface="Courier New" pitchFamily="49" charset="0"/>
              </a:rPr>
              <a:t>).</a:t>
            </a:r>
            <a:r>
              <a:rPr lang="cs-CZ" sz="1800" dirty="0" err="1" smtClean="0">
                <a:solidFill>
                  <a:schemeClr val="accent1"/>
                </a:solidFill>
                <a:latin typeface="Courier New" pitchFamily="49" charset="0"/>
                <a:cs typeface="Courier New" pitchFamily="49" charset="0"/>
              </a:rPr>
              <a:t>RootPath</a:t>
            </a:r>
            <a:r>
              <a:rPr lang="en-US" sz="1800" dirty="0" smtClean="0">
                <a:latin typeface="Courier New" pitchFamily="49" charset="0"/>
                <a:cs typeface="Courier New" pitchFamily="49" charset="0"/>
              </a:rPr>
              <a:t>;</a:t>
            </a:r>
            <a:endParaRPr lang="cs-CZ" sz="1800" dirty="0" smtClean="0">
              <a:latin typeface="Courier New" pitchFamily="49" charset="0"/>
              <a:cs typeface="Courier New" pitchFamily="49" charset="0"/>
            </a:endParaRPr>
          </a:p>
          <a:p>
            <a:pPr marL="0" indent="0">
              <a:buNone/>
            </a:pPr>
            <a:r>
              <a:rPr lang="cs-CZ" sz="1800" dirty="0" err="1" smtClean="0">
                <a:latin typeface="Courier New" pitchFamily="49" charset="0"/>
                <a:cs typeface="Courier New" pitchFamily="49" charset="0"/>
              </a:rPr>
              <a:t>using</a:t>
            </a:r>
            <a:r>
              <a:rPr lang="cs-CZ" sz="1800" dirty="0" smtClean="0">
                <a:latin typeface="Courier New" pitchFamily="49" charset="0"/>
                <a:cs typeface="Courier New" pitchFamily="49" charset="0"/>
              </a:rPr>
              <a:t>(</a:t>
            </a:r>
            <a:r>
              <a:rPr lang="cs-CZ" sz="1800" dirty="0" err="1" smtClean="0">
                <a:latin typeface="Courier New" pitchFamily="49" charset="0"/>
                <a:cs typeface="Courier New" pitchFamily="49" charset="0"/>
              </a:rPr>
              <a:t>StreamWriter</a:t>
            </a:r>
            <a:r>
              <a:rPr lang="cs-CZ" sz="1800" dirty="0" smtClean="0">
                <a:latin typeface="Courier New" pitchFamily="49" charset="0"/>
                <a:cs typeface="Courier New" pitchFamily="49" charset="0"/>
              </a:rPr>
              <a:t> sw = </a:t>
            </a:r>
            <a:r>
              <a:rPr lang="cs-CZ" sz="1800" dirty="0">
                <a:latin typeface="Courier New" pitchFamily="49" charset="0"/>
                <a:cs typeface="Courier New" pitchFamily="49" charset="0"/>
              </a:rPr>
              <a:t>new</a:t>
            </a:r>
            <a:r>
              <a:rPr lang="cs-CZ" sz="1800" dirty="0" smtClean="0">
                <a:latin typeface="Courier New" pitchFamily="49" charset="0"/>
                <a:cs typeface="Courier New" pitchFamily="49" charset="0"/>
              </a:rPr>
              <a:t> </a:t>
            </a:r>
            <a:r>
              <a:rPr lang="cs-CZ" sz="1800" dirty="0">
                <a:latin typeface="Courier New" pitchFamily="49" charset="0"/>
                <a:cs typeface="Courier New" pitchFamily="49" charset="0"/>
              </a:rPr>
              <a:t>StreamWriter</a:t>
            </a:r>
            <a:r>
              <a:rPr lang="cs-CZ" sz="1800" dirty="0" smtClean="0">
                <a:latin typeface="Courier New" pitchFamily="49" charset="0"/>
                <a:cs typeface="Courier New" pitchFamily="49" charset="0"/>
              </a:rPr>
              <a:t>(path + </a:t>
            </a:r>
            <a:r>
              <a:rPr lang="cs-CZ" sz="1800" dirty="0">
                <a:latin typeface="Courier New" pitchFamily="49" charset="0"/>
                <a:cs typeface="Courier New" pitchFamily="49" charset="0"/>
              </a:rPr>
              <a:t>@"hello.txt</a:t>
            </a:r>
            <a:r>
              <a:rPr lang="cs-CZ" sz="1800" dirty="0" smtClean="0">
                <a:latin typeface="Courier New" pitchFamily="49" charset="0"/>
                <a:cs typeface="Courier New" pitchFamily="49" charset="0"/>
              </a:rPr>
              <a:t>")) {                 </a:t>
            </a:r>
          </a:p>
          <a:p>
            <a:pPr marL="0" indent="0">
              <a:buNone/>
            </a:pPr>
            <a:r>
              <a:rPr lang="en-US" sz="1800" dirty="0" smtClean="0">
                <a:latin typeface="Courier New" pitchFamily="49" charset="0"/>
                <a:cs typeface="Courier New" pitchFamily="49" charset="0"/>
              </a:rPr>
              <a:t>   </a:t>
            </a:r>
            <a:r>
              <a:rPr lang="cs-CZ" sz="1800" dirty="0" err="1" smtClean="0">
                <a:latin typeface="Courier New" pitchFamily="49" charset="0"/>
                <a:cs typeface="Courier New" pitchFamily="49" charset="0"/>
              </a:rPr>
              <a:t>sw.WriteLine</a:t>
            </a:r>
            <a:r>
              <a:rPr lang="cs-CZ" sz="1800" dirty="0" smtClean="0">
                <a:latin typeface="Courier New" pitchFamily="49" charset="0"/>
                <a:cs typeface="Courier New" pitchFamily="49" charset="0"/>
              </a:rPr>
              <a:t>(</a:t>
            </a:r>
            <a:r>
              <a:rPr lang="cs-CZ" sz="1800" dirty="0">
                <a:latin typeface="Courier New" pitchFamily="49" charset="0"/>
                <a:cs typeface="Courier New" pitchFamily="49" charset="0"/>
              </a:rPr>
              <a:t>"Hello, World!!!"</a:t>
            </a:r>
            <a:r>
              <a:rPr lang="cs-CZ" sz="1800" dirty="0" smtClean="0">
                <a:latin typeface="Courier New" pitchFamily="49" charset="0"/>
                <a:cs typeface="Courier New" pitchFamily="49" charset="0"/>
              </a:rPr>
              <a:t>);                 </a:t>
            </a:r>
          </a:p>
          <a:p>
            <a:pPr marL="0" indent="0">
              <a:buNone/>
            </a:pPr>
            <a:r>
              <a:rPr lang="en-US" sz="1800" dirty="0" smtClean="0">
                <a:latin typeface="Courier New" pitchFamily="49" charset="0"/>
                <a:cs typeface="Courier New" pitchFamily="49" charset="0"/>
              </a:rPr>
              <a:t>   </a:t>
            </a:r>
            <a:r>
              <a:rPr lang="cs-CZ" sz="1800" dirty="0" err="1" smtClean="0">
                <a:latin typeface="Courier New" pitchFamily="49" charset="0"/>
                <a:cs typeface="Courier New" pitchFamily="49" charset="0"/>
              </a:rPr>
              <a:t>sw.Close</a:t>
            </a:r>
            <a:r>
              <a:rPr lang="cs-CZ" sz="1800" dirty="0" smtClean="0">
                <a:latin typeface="Courier New" pitchFamily="49" charset="0"/>
                <a:cs typeface="Courier New" pitchFamily="49" charset="0"/>
              </a:rPr>
              <a:t>();             </a:t>
            </a:r>
          </a:p>
          <a:p>
            <a:pPr marL="0" indent="0">
              <a:buNone/>
            </a:pPr>
            <a:r>
              <a:rPr lang="cs-CZ" sz="1800" dirty="0" smtClean="0">
                <a:latin typeface="Courier New" pitchFamily="49" charset="0"/>
                <a:cs typeface="Courier New" pitchFamily="49" charset="0"/>
              </a:rPr>
              <a:t>}</a:t>
            </a:r>
            <a:endParaRPr lang="cs-CZ" sz="1800" dirty="0">
              <a:latin typeface="Courier New" pitchFamily="49" charset="0"/>
              <a:cs typeface="Courier New" pitchFamily="49" charset="0"/>
            </a:endParaRPr>
          </a:p>
        </p:txBody>
      </p:sp>
    </p:spTree>
    <p:extLst>
      <p:ext uri="{BB962C8B-B14F-4D97-AF65-F5344CB8AC3E}">
        <p14:creationId xmlns:p14="http://schemas.microsoft.com/office/powerpoint/2010/main" val="2304963574"/>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Je</a:t>
            </a:r>
            <a:r>
              <a:rPr lang="cs-CZ" dirty="0" err="1" smtClean="0"/>
              <a:t>ště</a:t>
            </a:r>
            <a:r>
              <a:rPr lang="cs-CZ" dirty="0" smtClean="0"/>
              <a:t> lépe upravený kód</a:t>
            </a:r>
            <a:endParaRPr lang="cs-CZ" dirty="0"/>
          </a:p>
        </p:txBody>
      </p:sp>
      <p:sp>
        <p:nvSpPr>
          <p:cNvPr id="3" name="Content Placeholder 2"/>
          <p:cNvSpPr>
            <a:spLocks noGrp="1"/>
          </p:cNvSpPr>
          <p:nvPr>
            <p:ph idx="1"/>
          </p:nvPr>
        </p:nvSpPr>
        <p:spPr>
          <a:xfrm>
            <a:off x="380999" y="1412875"/>
            <a:ext cx="8466667" cy="2936188"/>
          </a:xfrm>
        </p:spPr>
        <p:txBody>
          <a:bodyPr/>
          <a:lstStyle/>
          <a:p>
            <a:pPr marL="0" indent="0">
              <a:buNone/>
            </a:pPr>
            <a:r>
              <a:rPr lang="cs-CZ" sz="1800" dirty="0" err="1">
                <a:latin typeface="Courier New" pitchFamily="49" charset="0"/>
                <a:cs typeface="Courier New" pitchFamily="49" charset="0"/>
              </a:rPr>
              <a:t>string</a:t>
            </a:r>
            <a:r>
              <a:rPr lang="cs-CZ" sz="1800" dirty="0">
                <a:latin typeface="Courier New" pitchFamily="49" charset="0"/>
                <a:cs typeface="Courier New" pitchFamily="49" charset="0"/>
              </a:rPr>
              <a:t> </a:t>
            </a:r>
            <a:r>
              <a:rPr lang="cs-CZ" sz="1800" dirty="0" err="1">
                <a:latin typeface="Courier New" pitchFamily="49" charset="0"/>
                <a:cs typeface="Courier New" pitchFamily="49" charset="0"/>
              </a:rPr>
              <a:t>path</a:t>
            </a:r>
            <a:r>
              <a:rPr lang="en-US" sz="1800" dirty="0">
                <a:latin typeface="Courier New" pitchFamily="49" charset="0"/>
                <a:cs typeface="Courier New" pitchFamily="49" charset="0"/>
              </a:rPr>
              <a:t>;</a:t>
            </a:r>
          </a:p>
          <a:p>
            <a:pPr marL="0" indent="0">
              <a:buNone/>
            </a:pPr>
            <a:r>
              <a:rPr lang="en-US" sz="1800" dirty="0">
                <a:solidFill>
                  <a:schemeClr val="accent1"/>
                </a:solidFill>
                <a:latin typeface="Courier New" pitchFamily="49" charset="0"/>
                <a:cs typeface="Courier New" pitchFamily="49" charset="0"/>
              </a:rPr>
              <a:t>if (</a:t>
            </a:r>
            <a:r>
              <a:rPr lang="en-US" sz="1800" dirty="0" err="1">
                <a:solidFill>
                  <a:schemeClr val="accent1"/>
                </a:solidFill>
                <a:latin typeface="Courier New" pitchFamily="49" charset="0"/>
                <a:cs typeface="Courier New" pitchFamily="49" charset="0"/>
              </a:rPr>
              <a:t>RoleEnvironment.IsAvailable</a:t>
            </a:r>
            <a:r>
              <a:rPr lang="en-US" sz="1800" dirty="0">
                <a:solidFill>
                  <a:schemeClr val="accent1"/>
                </a:solidFill>
                <a:latin typeface="Courier New" pitchFamily="49" charset="0"/>
                <a:cs typeface="Courier New" pitchFamily="49" charset="0"/>
              </a:rPr>
              <a:t>)</a:t>
            </a:r>
          </a:p>
          <a:p>
            <a:pPr marL="0" indent="0">
              <a:buNone/>
            </a:pPr>
            <a:r>
              <a:rPr lang="en-US" sz="1800" dirty="0" smtClean="0">
                <a:solidFill>
                  <a:schemeClr val="accent1"/>
                </a:solidFill>
                <a:latin typeface="Courier New" pitchFamily="49" charset="0"/>
                <a:cs typeface="Courier New" pitchFamily="49" charset="0"/>
              </a:rPr>
              <a:t>   path=</a:t>
            </a:r>
            <a:r>
              <a:rPr lang="cs-CZ" sz="1800" dirty="0" err="1" smtClean="0">
                <a:solidFill>
                  <a:schemeClr val="accent1"/>
                </a:solidFill>
                <a:latin typeface="Courier New" pitchFamily="49" charset="0"/>
                <a:cs typeface="Courier New" pitchFamily="49" charset="0"/>
              </a:rPr>
              <a:t>RoleEnvironment.GetLocalResource</a:t>
            </a:r>
            <a:r>
              <a:rPr lang="cs-CZ" sz="1800" dirty="0">
                <a:solidFill>
                  <a:schemeClr val="accent1"/>
                </a:solidFill>
                <a:latin typeface="Courier New" pitchFamily="49" charset="0"/>
                <a:cs typeface="Courier New" pitchFamily="49" charset="0"/>
              </a:rPr>
              <a:t>("Pozdravy").</a:t>
            </a:r>
            <a:r>
              <a:rPr lang="cs-CZ" sz="1800" dirty="0" err="1">
                <a:solidFill>
                  <a:schemeClr val="accent1"/>
                </a:solidFill>
                <a:latin typeface="Courier New" pitchFamily="49" charset="0"/>
                <a:cs typeface="Courier New" pitchFamily="49" charset="0"/>
              </a:rPr>
              <a:t>RootPath</a:t>
            </a:r>
            <a:r>
              <a:rPr lang="en-US" sz="1800" dirty="0">
                <a:solidFill>
                  <a:schemeClr val="accent1"/>
                </a:solidFill>
                <a:latin typeface="Courier New" pitchFamily="49" charset="0"/>
                <a:cs typeface="Courier New" pitchFamily="49" charset="0"/>
              </a:rPr>
              <a:t>;</a:t>
            </a:r>
          </a:p>
          <a:p>
            <a:pPr marL="0" indent="0">
              <a:buNone/>
            </a:pPr>
            <a:r>
              <a:rPr lang="en-US" sz="1800" dirty="0">
                <a:solidFill>
                  <a:schemeClr val="accent1"/>
                </a:solidFill>
                <a:latin typeface="Courier New" pitchFamily="49" charset="0"/>
                <a:cs typeface="Courier New" pitchFamily="49" charset="0"/>
              </a:rPr>
              <a:t>else</a:t>
            </a:r>
          </a:p>
          <a:p>
            <a:pPr marL="0" indent="0">
              <a:buNone/>
            </a:pPr>
            <a:r>
              <a:rPr lang="en-US" sz="1800" dirty="0" smtClean="0">
                <a:solidFill>
                  <a:schemeClr val="accent1"/>
                </a:solidFill>
                <a:latin typeface="Courier New" pitchFamily="49" charset="0"/>
                <a:cs typeface="Courier New" pitchFamily="49" charset="0"/>
              </a:rPr>
              <a:t>   path </a:t>
            </a:r>
            <a:r>
              <a:rPr lang="en-US" sz="1800" dirty="0">
                <a:solidFill>
                  <a:schemeClr val="accent1"/>
                </a:solidFill>
                <a:latin typeface="Courier New" pitchFamily="49" charset="0"/>
                <a:cs typeface="Courier New" pitchFamily="49" charset="0"/>
              </a:rPr>
              <a:t>= @"C:\“;</a:t>
            </a:r>
            <a:endParaRPr lang="cs-CZ" sz="1800" dirty="0">
              <a:solidFill>
                <a:schemeClr val="accent1"/>
              </a:solidFill>
              <a:latin typeface="Courier New" pitchFamily="49" charset="0"/>
              <a:cs typeface="Courier New" pitchFamily="49" charset="0"/>
            </a:endParaRPr>
          </a:p>
          <a:p>
            <a:pPr marL="0" indent="0">
              <a:buNone/>
            </a:pPr>
            <a:r>
              <a:rPr lang="cs-CZ" sz="1800" dirty="0" err="1" smtClean="0">
                <a:latin typeface="Courier New" pitchFamily="49" charset="0"/>
                <a:cs typeface="Courier New" pitchFamily="49" charset="0"/>
              </a:rPr>
              <a:t>using</a:t>
            </a:r>
            <a:r>
              <a:rPr lang="cs-CZ" sz="1800" dirty="0" smtClean="0">
                <a:latin typeface="Courier New" pitchFamily="49" charset="0"/>
                <a:cs typeface="Courier New" pitchFamily="49" charset="0"/>
              </a:rPr>
              <a:t>(</a:t>
            </a:r>
            <a:r>
              <a:rPr lang="cs-CZ" sz="1800" dirty="0" err="1" smtClean="0">
                <a:latin typeface="Courier New" pitchFamily="49" charset="0"/>
                <a:cs typeface="Courier New" pitchFamily="49" charset="0"/>
              </a:rPr>
              <a:t>StreamWriter</a:t>
            </a:r>
            <a:r>
              <a:rPr lang="cs-CZ" sz="1800" dirty="0" smtClean="0">
                <a:latin typeface="Courier New" pitchFamily="49" charset="0"/>
                <a:cs typeface="Courier New" pitchFamily="49" charset="0"/>
              </a:rPr>
              <a:t> sw = </a:t>
            </a:r>
            <a:r>
              <a:rPr lang="cs-CZ" sz="1800" dirty="0">
                <a:latin typeface="Courier New" pitchFamily="49" charset="0"/>
                <a:cs typeface="Courier New" pitchFamily="49" charset="0"/>
              </a:rPr>
              <a:t>new</a:t>
            </a:r>
            <a:r>
              <a:rPr lang="cs-CZ" sz="1800" dirty="0" smtClean="0">
                <a:latin typeface="Courier New" pitchFamily="49" charset="0"/>
                <a:cs typeface="Courier New" pitchFamily="49" charset="0"/>
              </a:rPr>
              <a:t> </a:t>
            </a:r>
            <a:r>
              <a:rPr lang="cs-CZ" sz="1800" dirty="0">
                <a:latin typeface="Courier New" pitchFamily="49" charset="0"/>
                <a:cs typeface="Courier New" pitchFamily="49" charset="0"/>
              </a:rPr>
              <a:t>StreamWriter</a:t>
            </a:r>
            <a:r>
              <a:rPr lang="cs-CZ" sz="1800" dirty="0" smtClean="0">
                <a:latin typeface="Courier New" pitchFamily="49" charset="0"/>
                <a:cs typeface="Courier New" pitchFamily="49" charset="0"/>
              </a:rPr>
              <a:t>(path + </a:t>
            </a:r>
            <a:r>
              <a:rPr lang="cs-CZ" sz="1800" dirty="0">
                <a:latin typeface="Courier New" pitchFamily="49" charset="0"/>
                <a:cs typeface="Courier New" pitchFamily="49" charset="0"/>
              </a:rPr>
              <a:t>@"hello.txt</a:t>
            </a:r>
            <a:r>
              <a:rPr lang="cs-CZ" sz="1800" dirty="0" smtClean="0">
                <a:latin typeface="Courier New" pitchFamily="49" charset="0"/>
                <a:cs typeface="Courier New" pitchFamily="49" charset="0"/>
              </a:rPr>
              <a:t>")</a:t>
            </a:r>
            <a:r>
              <a:rPr lang="en-US" sz="1800" dirty="0" smtClean="0">
                <a:latin typeface="Courier New" pitchFamily="49" charset="0"/>
                <a:cs typeface="Courier New" pitchFamily="49" charset="0"/>
              </a:rPr>
              <a:t>)</a:t>
            </a:r>
            <a:r>
              <a:rPr lang="cs-CZ" sz="1800" dirty="0" smtClean="0">
                <a:latin typeface="Courier New" pitchFamily="49" charset="0"/>
                <a:cs typeface="Courier New" pitchFamily="49" charset="0"/>
              </a:rPr>
              <a:t> {                 </a:t>
            </a:r>
          </a:p>
          <a:p>
            <a:pPr marL="0" indent="0">
              <a:buNone/>
            </a:pPr>
            <a:r>
              <a:rPr lang="en-US" sz="1800" dirty="0" smtClean="0">
                <a:latin typeface="Courier New" pitchFamily="49" charset="0"/>
                <a:cs typeface="Courier New" pitchFamily="49" charset="0"/>
              </a:rPr>
              <a:t>   </a:t>
            </a:r>
            <a:r>
              <a:rPr lang="cs-CZ" sz="1800" dirty="0" err="1" smtClean="0">
                <a:latin typeface="Courier New" pitchFamily="49" charset="0"/>
                <a:cs typeface="Courier New" pitchFamily="49" charset="0"/>
              </a:rPr>
              <a:t>sw.WriteLine</a:t>
            </a:r>
            <a:r>
              <a:rPr lang="cs-CZ" sz="1800" dirty="0" smtClean="0">
                <a:latin typeface="Courier New" pitchFamily="49" charset="0"/>
                <a:cs typeface="Courier New" pitchFamily="49" charset="0"/>
              </a:rPr>
              <a:t>(</a:t>
            </a:r>
            <a:r>
              <a:rPr lang="cs-CZ" sz="1800" dirty="0">
                <a:latin typeface="Courier New" pitchFamily="49" charset="0"/>
                <a:cs typeface="Courier New" pitchFamily="49" charset="0"/>
              </a:rPr>
              <a:t>"Hello, World!!!"</a:t>
            </a:r>
            <a:r>
              <a:rPr lang="cs-CZ" sz="1800" dirty="0" smtClean="0">
                <a:latin typeface="Courier New" pitchFamily="49" charset="0"/>
                <a:cs typeface="Courier New" pitchFamily="49" charset="0"/>
              </a:rPr>
              <a:t>);                 </a:t>
            </a:r>
          </a:p>
          <a:p>
            <a:pPr marL="0" indent="0">
              <a:buNone/>
            </a:pPr>
            <a:r>
              <a:rPr lang="en-US" sz="1800" dirty="0" smtClean="0">
                <a:latin typeface="Courier New" pitchFamily="49" charset="0"/>
                <a:cs typeface="Courier New" pitchFamily="49" charset="0"/>
              </a:rPr>
              <a:t>   </a:t>
            </a:r>
            <a:r>
              <a:rPr lang="cs-CZ" sz="1800" dirty="0" err="1" smtClean="0">
                <a:latin typeface="Courier New" pitchFamily="49" charset="0"/>
                <a:cs typeface="Courier New" pitchFamily="49" charset="0"/>
              </a:rPr>
              <a:t>sw.Close</a:t>
            </a:r>
            <a:r>
              <a:rPr lang="cs-CZ" sz="1800" dirty="0" smtClean="0">
                <a:latin typeface="Courier New" pitchFamily="49" charset="0"/>
                <a:cs typeface="Courier New" pitchFamily="49" charset="0"/>
              </a:rPr>
              <a:t>();             </a:t>
            </a:r>
          </a:p>
          <a:p>
            <a:pPr marL="0" indent="0">
              <a:buNone/>
            </a:pPr>
            <a:r>
              <a:rPr lang="cs-CZ" sz="1800" dirty="0" smtClean="0">
                <a:latin typeface="Courier New" pitchFamily="49" charset="0"/>
                <a:cs typeface="Courier New" pitchFamily="49" charset="0"/>
              </a:rPr>
              <a:t>}</a:t>
            </a:r>
            <a:endParaRPr lang="cs-CZ" sz="1800" dirty="0">
              <a:latin typeface="Courier New" pitchFamily="49" charset="0"/>
              <a:cs typeface="Courier New" pitchFamily="49" charset="0"/>
            </a:endParaRPr>
          </a:p>
        </p:txBody>
      </p:sp>
    </p:spTree>
    <p:extLst>
      <p:ext uri="{BB962C8B-B14F-4D97-AF65-F5344CB8AC3E}">
        <p14:creationId xmlns:p14="http://schemas.microsoft.com/office/powerpoint/2010/main" val="411651441"/>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cs-CZ"/>
          </a:p>
        </p:txBody>
      </p:sp>
      <p:sp>
        <p:nvSpPr>
          <p:cNvPr id="3" name="Content Placeholder 2"/>
          <p:cNvSpPr>
            <a:spLocks noGrp="1"/>
          </p:cNvSpPr>
          <p:nvPr>
            <p:ph idx="1"/>
          </p:nvPr>
        </p:nvSpPr>
        <p:spPr/>
        <p:txBody>
          <a:bodyPr/>
          <a:lstStyle/>
          <a:p>
            <a:endParaRPr lang="cs-CZ"/>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72534"/>
            <a:ext cx="9144000" cy="596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8031303"/>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cs-CZ"/>
          </a:p>
        </p:txBody>
      </p:sp>
      <p:sp>
        <p:nvSpPr>
          <p:cNvPr id="3" name="Content Placeholder 2"/>
          <p:cNvSpPr>
            <a:spLocks noGrp="1"/>
          </p:cNvSpPr>
          <p:nvPr>
            <p:ph idx="1"/>
          </p:nvPr>
        </p:nvSpPr>
        <p:spPr/>
        <p:txBody>
          <a:bodyPr/>
          <a:lstStyle/>
          <a:p>
            <a:endParaRPr lang="cs-CZ"/>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533" y="1010708"/>
            <a:ext cx="8661617" cy="47889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5493044"/>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cs-CZ"/>
          </a:p>
        </p:txBody>
      </p:sp>
      <p:sp>
        <p:nvSpPr>
          <p:cNvPr id="3" name="Content Placeholder 2"/>
          <p:cNvSpPr>
            <a:spLocks noGrp="1"/>
          </p:cNvSpPr>
          <p:nvPr>
            <p:ph idx="1"/>
          </p:nvPr>
        </p:nvSpPr>
        <p:spPr/>
        <p:txBody>
          <a:bodyPr/>
          <a:lstStyle/>
          <a:p>
            <a:endParaRPr lang="cs-CZ"/>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1021662"/>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Agenda</a:t>
            </a:r>
            <a:endParaRPr lang="cs-CZ" dirty="0"/>
          </a:p>
        </p:txBody>
      </p:sp>
      <p:sp>
        <p:nvSpPr>
          <p:cNvPr id="3" name="Content Placeholder 2"/>
          <p:cNvSpPr>
            <a:spLocks noGrp="1"/>
          </p:cNvSpPr>
          <p:nvPr>
            <p:ph idx="1"/>
          </p:nvPr>
        </p:nvSpPr>
        <p:spPr>
          <a:xfrm>
            <a:off x="381000" y="1412875"/>
            <a:ext cx="8382000" cy="2843855"/>
          </a:xfrm>
        </p:spPr>
        <p:txBody>
          <a:bodyPr/>
          <a:lstStyle/>
          <a:p>
            <a:r>
              <a:rPr lang="en-US" sz="4400" dirty="0" smtClean="0">
                <a:solidFill>
                  <a:schemeClr val="accent6"/>
                </a:solidFill>
              </a:rPr>
              <a:t>Local Storage</a:t>
            </a:r>
            <a:endParaRPr lang="cs-CZ" sz="4400" dirty="0" smtClean="0">
              <a:solidFill>
                <a:schemeClr val="accent6"/>
              </a:solidFill>
            </a:endParaRPr>
          </a:p>
          <a:p>
            <a:r>
              <a:rPr lang="en-US" sz="4400" u="sng" dirty="0" smtClean="0"/>
              <a:t>Azure Storage - BLOB</a:t>
            </a:r>
            <a:endParaRPr lang="cs-CZ" sz="4400" u="sng" dirty="0"/>
          </a:p>
          <a:p>
            <a:r>
              <a:rPr lang="en-US" sz="4400" dirty="0" smtClean="0"/>
              <a:t>Azure Storage - Queue</a:t>
            </a:r>
            <a:endParaRPr lang="cs-CZ" sz="4400" dirty="0" smtClean="0"/>
          </a:p>
          <a:p>
            <a:r>
              <a:rPr lang="cs-CZ" sz="4400" dirty="0" smtClean="0"/>
              <a:t>Závěrem</a:t>
            </a:r>
          </a:p>
        </p:txBody>
      </p:sp>
    </p:spTree>
    <p:extLst>
      <p:ext uri="{BB962C8B-B14F-4D97-AF65-F5344CB8AC3E}">
        <p14:creationId xmlns:p14="http://schemas.microsoft.com/office/powerpoint/2010/main" val="2001844147"/>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Azure </a:t>
            </a:r>
            <a:r>
              <a:rPr lang="cs-CZ" dirty="0" err="1" smtClean="0"/>
              <a:t>Storage</a:t>
            </a:r>
            <a:endParaRPr lang="en-US" dirty="0"/>
          </a:p>
        </p:txBody>
      </p:sp>
      <p:sp>
        <p:nvSpPr>
          <p:cNvPr id="3" name="Content Placeholder 2"/>
          <p:cNvSpPr>
            <a:spLocks noGrp="1"/>
          </p:cNvSpPr>
          <p:nvPr>
            <p:ph idx="1"/>
          </p:nvPr>
        </p:nvSpPr>
        <p:spPr>
          <a:xfrm>
            <a:off x="381000" y="1412875"/>
            <a:ext cx="8382000" cy="4838248"/>
          </a:xfrm>
        </p:spPr>
        <p:txBody>
          <a:bodyPr/>
          <a:lstStyle/>
          <a:p>
            <a:r>
              <a:rPr lang="cs-CZ" sz="2800" dirty="0" smtClean="0"/>
              <a:t>V rámci subskripce lze vytvořit více účtů Azure </a:t>
            </a:r>
            <a:r>
              <a:rPr lang="cs-CZ" sz="2800" dirty="0" err="1" smtClean="0"/>
              <a:t>Storage</a:t>
            </a:r>
            <a:r>
              <a:rPr lang="cs-CZ" sz="2800" dirty="0" smtClean="0"/>
              <a:t>, každý má vlastní:</a:t>
            </a:r>
          </a:p>
          <a:p>
            <a:pPr lvl="1"/>
            <a:r>
              <a:rPr lang="cs-CZ" sz="2400" dirty="0" smtClean="0"/>
              <a:t>DNS jméno a nezávislý jmenný prostor</a:t>
            </a:r>
          </a:p>
          <a:p>
            <a:pPr lvl="1"/>
            <a:r>
              <a:rPr lang="cs-CZ" sz="2400" dirty="0" smtClean="0"/>
              <a:t>Klíč úložiště</a:t>
            </a:r>
          </a:p>
          <a:p>
            <a:pPr lvl="1"/>
            <a:r>
              <a:rPr lang="cs-CZ" sz="2400" dirty="0" smtClean="0"/>
              <a:t>Položku na faktuře:</a:t>
            </a:r>
          </a:p>
          <a:p>
            <a:pPr lvl="2"/>
            <a:r>
              <a:rPr lang="cs-CZ" sz="2000" dirty="0" smtClean="0"/>
              <a:t>0.14 USD / 1 GB / měsíc uložených dat</a:t>
            </a:r>
          </a:p>
          <a:p>
            <a:pPr lvl="2"/>
            <a:r>
              <a:rPr lang="cs-CZ" sz="2000" dirty="0" smtClean="0"/>
              <a:t>0.12 USD / 1 GB dat opouštějících </a:t>
            </a:r>
            <a:r>
              <a:rPr lang="cs-CZ" sz="2000" dirty="0" err="1" smtClean="0"/>
              <a:t>serverovnu</a:t>
            </a:r>
            <a:endParaRPr lang="cs-CZ" sz="2000" dirty="0" smtClean="0"/>
          </a:p>
          <a:p>
            <a:pPr lvl="2"/>
            <a:r>
              <a:rPr lang="cs-CZ" sz="2000" dirty="0" smtClean="0"/>
              <a:t>1 USD / 1 milión transakcí</a:t>
            </a:r>
          </a:p>
          <a:p>
            <a:r>
              <a:rPr lang="cs-CZ" sz="2800" dirty="0" smtClean="0"/>
              <a:t>Tři typy abstrakce:</a:t>
            </a:r>
          </a:p>
          <a:p>
            <a:pPr marL="977900" lvl="1" indent="-514350">
              <a:buFont typeface="+mj-lt"/>
              <a:buAutoNum type="arabicPeriod"/>
            </a:pPr>
            <a:r>
              <a:rPr lang="cs-CZ" sz="2400" dirty="0" smtClean="0"/>
              <a:t>Table – nerelační uložení strukturovaných dat</a:t>
            </a:r>
          </a:p>
          <a:p>
            <a:pPr marL="977900" lvl="1" indent="-514350">
              <a:buFont typeface="+mj-lt"/>
              <a:buAutoNum type="arabicPeriod"/>
            </a:pPr>
            <a:r>
              <a:rPr lang="cs-CZ" sz="2400" dirty="0" smtClean="0"/>
              <a:t>BLOB – binární soubory („souborový systém“)</a:t>
            </a:r>
          </a:p>
          <a:p>
            <a:pPr marL="977900" lvl="1" indent="-514350">
              <a:buFont typeface="+mj-lt"/>
              <a:buAutoNum type="arabicPeriod"/>
            </a:pPr>
            <a:r>
              <a:rPr lang="cs-CZ" sz="2400" dirty="0" err="1" smtClean="0"/>
              <a:t>Queue</a:t>
            </a:r>
            <a:r>
              <a:rPr lang="cs-CZ" sz="2400" dirty="0" smtClean="0"/>
              <a:t> – fronta, typicky fronta úloh ke zpracování</a:t>
            </a:r>
          </a:p>
        </p:txBody>
      </p:sp>
    </p:spTree>
    <p:extLst>
      <p:ext uri="{BB962C8B-B14F-4D97-AF65-F5344CB8AC3E}">
        <p14:creationId xmlns:p14="http://schemas.microsoft.com/office/powerpoint/2010/main" val="3321513688"/>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API pro Azure </a:t>
            </a:r>
            <a:r>
              <a:rPr lang="cs-CZ" dirty="0" err="1" smtClean="0"/>
              <a:t>Storage</a:t>
            </a:r>
            <a:endParaRPr lang="en-US" dirty="0"/>
          </a:p>
        </p:txBody>
      </p:sp>
      <p:sp>
        <p:nvSpPr>
          <p:cNvPr id="3" name="Content Placeholder 2"/>
          <p:cNvSpPr>
            <a:spLocks noGrp="1"/>
          </p:cNvSpPr>
          <p:nvPr>
            <p:ph idx="1"/>
          </p:nvPr>
        </p:nvSpPr>
        <p:spPr>
          <a:xfrm>
            <a:off x="381000" y="1412875"/>
            <a:ext cx="8382000" cy="5878532"/>
          </a:xfrm>
        </p:spPr>
        <p:txBody>
          <a:bodyPr/>
          <a:lstStyle/>
          <a:p>
            <a:r>
              <a:rPr lang="cs-CZ" dirty="0" smtClean="0"/>
              <a:t>Plně zdokumentovaná HTTP(S)/REST rozhraní</a:t>
            </a:r>
          </a:p>
          <a:p>
            <a:pPr lvl="1"/>
            <a:r>
              <a:rPr lang="cs-CZ" dirty="0" smtClean="0"/>
              <a:t>Příliš pracné</a:t>
            </a:r>
          </a:p>
          <a:p>
            <a:pPr lvl="1"/>
            <a:r>
              <a:rPr lang="cs-CZ" dirty="0">
                <a:hlinkClick r:id="rId2"/>
              </a:rPr>
              <a:t>http://</a:t>
            </a:r>
            <a:r>
              <a:rPr lang="cs-CZ" dirty="0" smtClean="0">
                <a:hlinkClick r:id="rId2"/>
              </a:rPr>
              <a:t>msdn.microsoft.com/en-us/library/windowsazure/dd179355.aspx</a:t>
            </a:r>
            <a:r>
              <a:rPr lang="cs-CZ" dirty="0" smtClean="0"/>
              <a:t> </a:t>
            </a:r>
          </a:p>
          <a:p>
            <a:r>
              <a:rPr lang="cs-CZ" dirty="0" smtClean="0"/>
              <a:t>Pohodlné objektové abstrakce pro práci s Azure </a:t>
            </a:r>
            <a:r>
              <a:rPr lang="cs-CZ" dirty="0" err="1" smtClean="0"/>
              <a:t>Storage</a:t>
            </a:r>
            <a:endParaRPr lang="cs-CZ" dirty="0" smtClean="0"/>
          </a:p>
          <a:p>
            <a:pPr lvl="1"/>
            <a:r>
              <a:rPr lang="cs-CZ" dirty="0" smtClean="0"/>
              <a:t>.NET, Java, PHP, node.js, </a:t>
            </a:r>
            <a:r>
              <a:rPr lang="cs-CZ" dirty="0" err="1" smtClean="0"/>
              <a:t>iOS</a:t>
            </a:r>
            <a:r>
              <a:rPr lang="cs-CZ" dirty="0" smtClean="0"/>
              <a:t>, Android, …</a:t>
            </a:r>
          </a:p>
          <a:p>
            <a:pPr lvl="1"/>
            <a:r>
              <a:rPr lang="cs-CZ" dirty="0" smtClean="0"/>
              <a:t>Veškeré operace jsou otázkou několika řádků</a:t>
            </a:r>
          </a:p>
          <a:p>
            <a:endParaRPr lang="cs-CZ" dirty="0" smtClean="0"/>
          </a:p>
          <a:p>
            <a:endParaRPr lang="cs-CZ" dirty="0"/>
          </a:p>
          <a:p>
            <a:endParaRPr lang="cs-CZ" dirty="0" smtClean="0"/>
          </a:p>
          <a:p>
            <a:pPr marL="0" indent="0">
              <a:buNone/>
            </a:pPr>
            <a:endParaRPr lang="en-US" dirty="0"/>
          </a:p>
        </p:txBody>
      </p:sp>
    </p:spTree>
    <p:extLst>
      <p:ext uri="{BB962C8B-B14F-4D97-AF65-F5344CB8AC3E}">
        <p14:creationId xmlns:p14="http://schemas.microsoft.com/office/powerpoint/2010/main" val="1556945899"/>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
          <p:cNvSpPr txBox="1">
            <a:spLocks/>
          </p:cNvSpPr>
          <p:nvPr/>
        </p:nvSpPr>
        <p:spPr>
          <a:xfrm>
            <a:off x="171494" y="1395480"/>
            <a:ext cx="7783810" cy="4800600"/>
          </a:xfrm>
          <a:prstGeom prst="rect">
            <a:avLst/>
          </a:prstGeom>
        </p:spPr>
        <p:txBody>
          <a:bodyPr>
            <a:normAutofit/>
          </a:bodyPr>
          <a:lstStyle>
            <a:lvl1pPr marL="460375" indent="-460375" algn="l" defTabSz="914363" rtl="0" eaLnBrk="1" latinLnBrk="0" hangingPunct="1">
              <a:lnSpc>
                <a:spcPct val="90000"/>
              </a:lnSpc>
              <a:spcBef>
                <a:spcPct val="20000"/>
              </a:spcBef>
              <a:buSzPct val="100000"/>
              <a:buFontTx/>
              <a:buBlip>
                <a:blip r:embed="rId3"/>
              </a:buBlip>
              <a:defRPr lang="en-US" sz="2800" kern="1200" dirty="0" smtClean="0">
                <a:gradFill>
                  <a:gsLst>
                    <a:gs pos="0">
                      <a:schemeClr val="tx1"/>
                    </a:gs>
                    <a:gs pos="86000">
                      <a:schemeClr val="tx1"/>
                    </a:gs>
                  </a:gsLst>
                  <a:lin ang="0" scaled="0"/>
                </a:gradFill>
                <a:latin typeface="+mj-lt"/>
                <a:ea typeface="+mn-ea"/>
                <a:cs typeface="+mn-cs"/>
              </a:defRPr>
            </a:lvl1pPr>
            <a:lvl2pPr marL="855663" indent="-395288" algn="l" defTabSz="914363" rtl="0" eaLnBrk="1" latinLnBrk="0" hangingPunct="1">
              <a:lnSpc>
                <a:spcPct val="90000"/>
              </a:lnSpc>
              <a:spcBef>
                <a:spcPct val="20000"/>
              </a:spcBef>
              <a:buSzPct val="100000"/>
              <a:buFontTx/>
              <a:buBlip>
                <a:blip r:embed="rId3"/>
              </a:buBlip>
              <a:defRPr lang="en-US" sz="2600" kern="1200" dirty="0" smtClean="0">
                <a:gradFill>
                  <a:gsLst>
                    <a:gs pos="0">
                      <a:schemeClr val="tx1"/>
                    </a:gs>
                    <a:gs pos="86000">
                      <a:schemeClr val="tx1"/>
                    </a:gs>
                  </a:gsLst>
                  <a:lin ang="0" scaled="0"/>
                </a:gradFill>
                <a:latin typeface="+mj-lt"/>
                <a:ea typeface="+mn-ea"/>
                <a:cs typeface="+mn-cs"/>
              </a:defRPr>
            </a:lvl2pPr>
            <a:lvl3pPr marL="1258888" indent="-403225" algn="l" defTabSz="914363" rtl="0" eaLnBrk="1" latinLnBrk="0" hangingPunct="1">
              <a:lnSpc>
                <a:spcPct val="90000"/>
              </a:lnSpc>
              <a:spcBef>
                <a:spcPct val="20000"/>
              </a:spcBef>
              <a:buSzPct val="100000"/>
              <a:buFontTx/>
              <a:buBlip>
                <a:blip r:embed="rId3"/>
              </a:buBlip>
              <a:defRPr lang="en-US" sz="2400" kern="1200" dirty="0" smtClean="0">
                <a:gradFill>
                  <a:gsLst>
                    <a:gs pos="0">
                      <a:schemeClr val="tx1"/>
                    </a:gs>
                    <a:gs pos="86000">
                      <a:schemeClr val="tx1"/>
                    </a:gs>
                  </a:gsLst>
                  <a:lin ang="0" scaled="0"/>
                </a:gradFill>
                <a:latin typeface="+mj-lt"/>
                <a:ea typeface="+mn-ea"/>
                <a:cs typeface="+mn-cs"/>
              </a:defRPr>
            </a:lvl3pPr>
            <a:lvl4pPr marL="1604963" indent="-346075" algn="l" defTabSz="914363" rtl="0" eaLnBrk="1" latinLnBrk="0" hangingPunct="1">
              <a:lnSpc>
                <a:spcPct val="90000"/>
              </a:lnSpc>
              <a:spcBef>
                <a:spcPct val="20000"/>
              </a:spcBef>
              <a:buSzPct val="100000"/>
              <a:buFontTx/>
              <a:buBlip>
                <a:blip r:embed="rId3"/>
              </a:buBlip>
              <a:defRPr lang="en-US" sz="2200" kern="1200" dirty="0" smtClean="0">
                <a:gradFill>
                  <a:gsLst>
                    <a:gs pos="0">
                      <a:schemeClr val="tx1"/>
                    </a:gs>
                    <a:gs pos="86000">
                      <a:schemeClr val="tx1"/>
                    </a:gs>
                  </a:gsLst>
                  <a:lin ang="0" scaled="0"/>
                </a:gradFill>
                <a:latin typeface="+mj-lt"/>
                <a:ea typeface="+mn-ea"/>
                <a:cs typeface="+mn-cs"/>
              </a:defRPr>
            </a:lvl4pPr>
            <a:lvl5pPr marL="1941513" indent="-336550" algn="l" defTabSz="914363" rtl="0" eaLnBrk="1" latinLnBrk="0" hangingPunct="1">
              <a:lnSpc>
                <a:spcPct val="90000"/>
              </a:lnSpc>
              <a:spcBef>
                <a:spcPct val="20000"/>
              </a:spcBef>
              <a:buSzPct val="100000"/>
              <a:buFontTx/>
              <a:buBlip>
                <a:blip r:embed="rId3"/>
              </a:buBlip>
              <a:defRPr lang="en-US" sz="2000" kern="1200" dirty="0">
                <a:gradFill>
                  <a:gsLst>
                    <a:gs pos="0">
                      <a:schemeClr val="tx1"/>
                    </a:gs>
                    <a:gs pos="86000">
                      <a:schemeClr val="tx1"/>
                    </a:gs>
                  </a:gsLst>
                  <a:lin ang="0" scaled="0"/>
                </a:gradFill>
                <a:latin typeface="+mj-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p:txBody>
      </p:sp>
      <p:sp>
        <p:nvSpPr>
          <p:cNvPr id="4" name="Title 3"/>
          <p:cNvSpPr>
            <a:spLocks noGrp="1"/>
          </p:cNvSpPr>
          <p:nvPr>
            <p:ph type="title"/>
          </p:nvPr>
        </p:nvSpPr>
        <p:spPr>
          <a:xfrm>
            <a:off x="381000" y="228600"/>
            <a:ext cx="8382000" cy="1329595"/>
          </a:xfrm>
        </p:spPr>
        <p:txBody>
          <a:bodyPr>
            <a:normAutofit/>
          </a:bodyPr>
          <a:lstStyle/>
          <a:p>
            <a:r>
              <a:rPr lang="en-US" dirty="0" smtClean="0"/>
              <a:t>Azure </a:t>
            </a:r>
            <a:r>
              <a:rPr lang="en-US" dirty="0" smtClean="0"/>
              <a:t>BLOB</a:t>
            </a:r>
            <a:r>
              <a:rPr lang="en-US" dirty="0"/>
              <a:t/>
            </a:r>
            <a:br>
              <a:rPr lang="en-US" dirty="0"/>
            </a:br>
            <a:endParaRPr lang="en-US" dirty="0"/>
          </a:p>
        </p:txBody>
      </p:sp>
      <p:sp>
        <p:nvSpPr>
          <p:cNvPr id="5" name="Text Placeholder 4"/>
          <p:cNvSpPr>
            <a:spLocks noGrp="1"/>
          </p:cNvSpPr>
          <p:nvPr>
            <p:ph idx="1"/>
          </p:nvPr>
        </p:nvSpPr>
        <p:spPr>
          <a:xfrm>
            <a:off x="381000" y="1219199"/>
            <a:ext cx="8382000" cy="5190067"/>
          </a:xfrm>
        </p:spPr>
        <p:txBody>
          <a:bodyPr>
            <a:normAutofit/>
          </a:bodyPr>
          <a:lstStyle/>
          <a:p>
            <a:r>
              <a:rPr lang="cs-CZ" sz="2400" dirty="0" smtClean="0"/>
              <a:t>Úložiště rozsáhlých souborů</a:t>
            </a:r>
            <a:r>
              <a:rPr lang="en-US" sz="2400" dirty="0" smtClean="0"/>
              <a:t> (</a:t>
            </a:r>
            <a:r>
              <a:rPr lang="cs-CZ" sz="2400" dirty="0" smtClean="0"/>
              <a:t>mapové podklady, média</a:t>
            </a:r>
            <a:r>
              <a:rPr lang="en-US" sz="2400" dirty="0" smtClean="0"/>
              <a:t>, </a:t>
            </a:r>
            <a:r>
              <a:rPr lang="cs-CZ" sz="2400" dirty="0" smtClean="0"/>
              <a:t>obrázky</a:t>
            </a:r>
            <a:r>
              <a:rPr lang="en-US" sz="2400" dirty="0" smtClean="0"/>
              <a:t>, </a:t>
            </a:r>
            <a:r>
              <a:rPr lang="cs-CZ" sz="2400" dirty="0" smtClean="0"/>
              <a:t>apod.</a:t>
            </a:r>
            <a:r>
              <a:rPr lang="en-US" sz="2400" dirty="0" smtClean="0"/>
              <a:t>) </a:t>
            </a:r>
            <a:r>
              <a:rPr lang="cs-CZ" sz="2400" dirty="0" smtClean="0"/>
              <a:t>společně s jejich </a:t>
            </a:r>
            <a:r>
              <a:rPr lang="cs-CZ" sz="2400" dirty="0" err="1" smtClean="0"/>
              <a:t>metadaty</a:t>
            </a:r>
            <a:endParaRPr lang="en-US" sz="2400" dirty="0"/>
          </a:p>
          <a:p>
            <a:r>
              <a:rPr lang="en-US" sz="2400" dirty="0"/>
              <a:t>Block </a:t>
            </a:r>
            <a:r>
              <a:rPr lang="en-US" sz="2400" dirty="0" smtClean="0"/>
              <a:t>BLOB</a:t>
            </a:r>
            <a:endParaRPr lang="en-US" sz="2400" dirty="0"/>
          </a:p>
          <a:p>
            <a:pPr lvl="1"/>
            <a:r>
              <a:rPr lang="cs-CZ" sz="2400" dirty="0"/>
              <a:t>Vytvořen pro </a:t>
            </a:r>
            <a:r>
              <a:rPr lang="cs-CZ" sz="2400" dirty="0" err="1"/>
              <a:t>streamovací</a:t>
            </a:r>
            <a:r>
              <a:rPr lang="cs-CZ" sz="2400" dirty="0"/>
              <a:t> </a:t>
            </a:r>
            <a:r>
              <a:rPr lang="cs-CZ" sz="2400" dirty="0" smtClean="0"/>
              <a:t>scénáře</a:t>
            </a:r>
          </a:p>
          <a:p>
            <a:pPr lvl="1"/>
            <a:r>
              <a:rPr lang="cs-CZ" sz="2400" dirty="0" smtClean="0"/>
              <a:t>Rychlý zápis (paralelně po blocích), rychlé sekvenční čtení</a:t>
            </a:r>
            <a:endParaRPr lang="en-US" sz="2400" dirty="0"/>
          </a:p>
          <a:p>
            <a:pPr lvl="1"/>
            <a:r>
              <a:rPr lang="cs-CZ" sz="2400" dirty="0"/>
              <a:t>Každý </a:t>
            </a:r>
            <a:r>
              <a:rPr lang="cs-CZ" sz="2400" dirty="0" smtClean="0"/>
              <a:t>BLOB se skládá ze </a:t>
            </a:r>
            <a:r>
              <a:rPr lang="cs-CZ" sz="2400" dirty="0"/>
              <a:t>sekvence bloků (</a:t>
            </a:r>
            <a:r>
              <a:rPr lang="cs-CZ" sz="2400" dirty="0" smtClean="0"/>
              <a:t>až </a:t>
            </a:r>
            <a:r>
              <a:rPr lang="cs-CZ" sz="2400" dirty="0"/>
              <a:t>do </a:t>
            </a:r>
            <a:r>
              <a:rPr lang="en-US" sz="2400" dirty="0"/>
              <a:t>4MB </a:t>
            </a:r>
            <a:r>
              <a:rPr lang="cs-CZ" sz="2400" dirty="0"/>
              <a:t>na </a:t>
            </a:r>
            <a:r>
              <a:rPr lang="cs-CZ" sz="2400" dirty="0" smtClean="0"/>
              <a:t>blok</a:t>
            </a:r>
            <a:r>
              <a:rPr lang="cs-CZ" sz="2400" dirty="0"/>
              <a:t>)</a:t>
            </a:r>
            <a:endParaRPr lang="en-US" sz="2400" dirty="0"/>
          </a:p>
          <a:p>
            <a:pPr lvl="1"/>
            <a:r>
              <a:rPr lang="cs-CZ" sz="2400" dirty="0"/>
              <a:t>Velikostní limit </a:t>
            </a:r>
            <a:r>
              <a:rPr lang="en-US" sz="2400" dirty="0" smtClean="0"/>
              <a:t>200</a:t>
            </a:r>
            <a:r>
              <a:rPr lang="cs-CZ" sz="2400" dirty="0" smtClean="0"/>
              <a:t> </a:t>
            </a:r>
            <a:r>
              <a:rPr lang="en-US" sz="2400" dirty="0" smtClean="0"/>
              <a:t>GB </a:t>
            </a:r>
            <a:r>
              <a:rPr lang="cs-CZ" sz="2400" dirty="0"/>
              <a:t>na </a:t>
            </a:r>
            <a:r>
              <a:rPr lang="cs-CZ" sz="2400" dirty="0" smtClean="0"/>
              <a:t>BLOB</a:t>
            </a:r>
            <a:endParaRPr lang="cs-CZ" sz="2400" dirty="0" smtClean="0"/>
          </a:p>
          <a:p>
            <a:pPr lvl="1"/>
            <a:r>
              <a:rPr lang="cs-CZ" sz="2400" dirty="0" smtClean="0"/>
              <a:t>Optimální pro sekvenční čtení</a:t>
            </a:r>
            <a:endParaRPr lang="en-US" sz="2400" dirty="0"/>
          </a:p>
          <a:p>
            <a:r>
              <a:rPr lang="en-US" sz="2400" dirty="0"/>
              <a:t>Page </a:t>
            </a:r>
            <a:r>
              <a:rPr lang="en-US" sz="2400" dirty="0" smtClean="0"/>
              <a:t>BLOB</a:t>
            </a:r>
            <a:endParaRPr lang="en-US" sz="2400" dirty="0"/>
          </a:p>
          <a:p>
            <a:pPr lvl="1"/>
            <a:r>
              <a:rPr lang="cs-CZ" sz="2400" dirty="0"/>
              <a:t>Vytvořen pro</a:t>
            </a:r>
            <a:r>
              <a:rPr lang="en-US" sz="2400" dirty="0"/>
              <a:t> </a:t>
            </a:r>
            <a:r>
              <a:rPr lang="cs-CZ" sz="2400" dirty="0"/>
              <a:t>náhodné</a:t>
            </a:r>
            <a:r>
              <a:rPr lang="en-US" sz="2400" dirty="0"/>
              <a:t> read/write </a:t>
            </a:r>
            <a:r>
              <a:rPr lang="cs-CZ" sz="2400" dirty="0"/>
              <a:t>scénáře na úrovni stránek</a:t>
            </a:r>
            <a:endParaRPr lang="en-US" sz="2400" dirty="0"/>
          </a:p>
          <a:p>
            <a:pPr lvl="1"/>
            <a:r>
              <a:rPr lang="cs-CZ" sz="2400" dirty="0"/>
              <a:t>Každý </a:t>
            </a:r>
            <a:r>
              <a:rPr lang="cs-CZ" sz="2400" dirty="0" smtClean="0"/>
              <a:t>BLOB </a:t>
            </a:r>
            <a:r>
              <a:rPr lang="cs-CZ" sz="2400" dirty="0"/>
              <a:t>se skládá z pole </a:t>
            </a:r>
            <a:r>
              <a:rPr lang="cs-CZ" sz="2400" dirty="0" smtClean="0"/>
              <a:t>stránek – větší rozsah scénářů, ale o něco větší režie</a:t>
            </a:r>
            <a:endParaRPr lang="en-US" sz="2400" dirty="0"/>
          </a:p>
          <a:p>
            <a:pPr lvl="1"/>
            <a:r>
              <a:rPr lang="cs-CZ" sz="2400" dirty="0"/>
              <a:t>Velikostní limit</a:t>
            </a:r>
            <a:r>
              <a:rPr lang="en-US" sz="2400" dirty="0"/>
              <a:t> </a:t>
            </a:r>
            <a:r>
              <a:rPr lang="en-US" sz="2400" dirty="0" smtClean="0"/>
              <a:t>1</a:t>
            </a:r>
            <a:r>
              <a:rPr lang="cs-CZ" sz="2400" dirty="0" smtClean="0"/>
              <a:t> </a:t>
            </a:r>
            <a:r>
              <a:rPr lang="en-US" sz="2400" dirty="0" smtClean="0"/>
              <a:t>TB </a:t>
            </a:r>
            <a:r>
              <a:rPr lang="cs-CZ" sz="2400" dirty="0"/>
              <a:t>na </a:t>
            </a:r>
            <a:r>
              <a:rPr lang="en-US" sz="2400" dirty="0" smtClean="0"/>
              <a:t>BLOB</a:t>
            </a:r>
            <a:endParaRPr lang="en-US" sz="2400" dirty="0"/>
          </a:p>
          <a:p>
            <a:pPr lvl="1"/>
            <a:endParaRPr lang="en-US" sz="1800" dirty="0"/>
          </a:p>
          <a:p>
            <a:endParaRPr lang="en-US" sz="1800" dirty="0"/>
          </a:p>
          <a:p>
            <a:endParaRPr lang="en-US" sz="2200" dirty="0"/>
          </a:p>
        </p:txBody>
      </p:sp>
    </p:spTree>
    <p:extLst>
      <p:ext uri="{BB962C8B-B14F-4D97-AF65-F5344CB8AC3E}">
        <p14:creationId xmlns:p14="http://schemas.microsoft.com/office/powerpoint/2010/main" val="4032529357"/>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cs-CZ"/>
          </a:p>
        </p:txBody>
      </p:sp>
      <p:sp>
        <p:nvSpPr>
          <p:cNvPr id="3" name="Content Placeholder 2"/>
          <p:cNvSpPr>
            <a:spLocks noGrp="1"/>
          </p:cNvSpPr>
          <p:nvPr>
            <p:ph idx="1"/>
          </p:nvPr>
        </p:nvSpPr>
        <p:spPr/>
        <p:txBody>
          <a:bodyPr/>
          <a:lstStyle/>
          <a:p>
            <a:endParaRPr lang="cs-CZ"/>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5945745"/>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Doporučený postup</a:t>
            </a:r>
            <a:endParaRPr lang="en-US" dirty="0"/>
          </a:p>
        </p:txBody>
      </p:sp>
      <p:sp>
        <p:nvSpPr>
          <p:cNvPr id="3" name="Content Placeholder 2"/>
          <p:cNvSpPr>
            <a:spLocks noGrp="1"/>
          </p:cNvSpPr>
          <p:nvPr>
            <p:ph idx="1"/>
          </p:nvPr>
        </p:nvSpPr>
        <p:spPr>
          <a:xfrm>
            <a:off x="389467" y="1311275"/>
            <a:ext cx="8382000" cy="4481227"/>
          </a:xfrm>
        </p:spPr>
        <p:txBody>
          <a:bodyPr/>
          <a:lstStyle/>
          <a:p>
            <a:r>
              <a:rPr lang="cs-CZ" dirty="0" smtClean="0"/>
              <a:t>Krok 1: Pokuste se zmigrovat databázovou vrstvu jako první – obsah prvního dílu</a:t>
            </a:r>
          </a:p>
          <a:p>
            <a:r>
              <a:rPr lang="cs-CZ" dirty="0" smtClean="0"/>
              <a:t>Krok 2: Zkuste provozovat lokální aplikační vrstvu oproti databázi SQL Azure</a:t>
            </a:r>
          </a:p>
          <a:p>
            <a:r>
              <a:rPr lang="cs-CZ" dirty="0" smtClean="0"/>
              <a:t>Krok 3: Pokuste se o migraci aplikační vrstvy – obsah druhé lekce</a:t>
            </a:r>
          </a:p>
          <a:p>
            <a:endParaRPr lang="cs-CZ" dirty="0" smtClean="0"/>
          </a:p>
          <a:p>
            <a:r>
              <a:rPr lang="cs-CZ" dirty="0" smtClean="0"/>
              <a:t>Co když aplikace používá nerelační data?</a:t>
            </a:r>
          </a:p>
          <a:p>
            <a:pPr lvl="1"/>
            <a:r>
              <a:rPr lang="cs-CZ" dirty="0" smtClean="0"/>
              <a:t>Obsah dnešní lekce</a:t>
            </a:r>
            <a:endParaRPr lang="cs-CZ" dirty="0"/>
          </a:p>
        </p:txBody>
      </p:sp>
    </p:spTree>
    <p:extLst>
      <p:ext uri="{BB962C8B-B14F-4D97-AF65-F5344CB8AC3E}">
        <p14:creationId xmlns:p14="http://schemas.microsoft.com/office/powerpoint/2010/main" val="977975793"/>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cs-CZ"/>
          </a:p>
        </p:txBody>
      </p:sp>
      <p:sp>
        <p:nvSpPr>
          <p:cNvPr id="3" name="Content Placeholder 2"/>
          <p:cNvSpPr>
            <a:spLocks noGrp="1"/>
          </p:cNvSpPr>
          <p:nvPr>
            <p:ph idx="1"/>
          </p:nvPr>
        </p:nvSpPr>
        <p:spPr/>
        <p:txBody>
          <a:bodyPr/>
          <a:lstStyle/>
          <a:p>
            <a:endParaRPr lang="cs-CZ"/>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1829586"/>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cs-CZ"/>
          </a:p>
        </p:txBody>
      </p:sp>
      <p:sp>
        <p:nvSpPr>
          <p:cNvPr id="3" name="Content Placeholder 2"/>
          <p:cNvSpPr>
            <a:spLocks noGrp="1"/>
          </p:cNvSpPr>
          <p:nvPr>
            <p:ph idx="1"/>
          </p:nvPr>
        </p:nvSpPr>
        <p:spPr/>
        <p:txBody>
          <a:bodyPr/>
          <a:lstStyle/>
          <a:p>
            <a:endParaRPr lang="cs-CZ"/>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2885001"/>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cs-CZ"/>
          </a:p>
        </p:txBody>
      </p:sp>
      <p:sp>
        <p:nvSpPr>
          <p:cNvPr id="3" name="Content Placeholder 2"/>
          <p:cNvSpPr>
            <a:spLocks noGrp="1"/>
          </p:cNvSpPr>
          <p:nvPr>
            <p:ph idx="1"/>
          </p:nvPr>
        </p:nvSpPr>
        <p:spPr/>
        <p:txBody>
          <a:bodyPr/>
          <a:lstStyle/>
          <a:p>
            <a:endParaRPr lang="cs-CZ"/>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0364114"/>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cs-CZ"/>
          </a:p>
        </p:txBody>
      </p:sp>
      <p:sp>
        <p:nvSpPr>
          <p:cNvPr id="3" name="Content Placeholder 2"/>
          <p:cNvSpPr>
            <a:spLocks noGrp="1"/>
          </p:cNvSpPr>
          <p:nvPr>
            <p:ph idx="1"/>
          </p:nvPr>
        </p:nvSpPr>
        <p:spPr/>
        <p:txBody>
          <a:bodyPr/>
          <a:lstStyle/>
          <a:p>
            <a:endParaRPr lang="cs-CZ"/>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7417116"/>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cs-CZ"/>
          </a:p>
        </p:txBody>
      </p:sp>
      <p:sp>
        <p:nvSpPr>
          <p:cNvPr id="3" name="Content Placeholder 2"/>
          <p:cNvSpPr>
            <a:spLocks noGrp="1"/>
          </p:cNvSpPr>
          <p:nvPr>
            <p:ph idx="1"/>
          </p:nvPr>
        </p:nvSpPr>
        <p:spPr/>
        <p:txBody>
          <a:bodyPr/>
          <a:lstStyle/>
          <a:p>
            <a:endParaRPr lang="cs-CZ"/>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 y="0"/>
            <a:ext cx="913615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2717192"/>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cs-CZ"/>
          </a:p>
        </p:txBody>
      </p:sp>
      <p:sp>
        <p:nvSpPr>
          <p:cNvPr id="3" name="Content Placeholder 2"/>
          <p:cNvSpPr>
            <a:spLocks noGrp="1"/>
          </p:cNvSpPr>
          <p:nvPr>
            <p:ph idx="1"/>
          </p:nvPr>
        </p:nvSpPr>
        <p:spPr/>
        <p:txBody>
          <a:bodyPr/>
          <a:lstStyle/>
          <a:p>
            <a:endParaRPr lang="cs-CZ"/>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7798" y="2060848"/>
            <a:ext cx="5268407" cy="273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9081558"/>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cs-CZ"/>
          </a:p>
        </p:txBody>
      </p:sp>
      <p:sp>
        <p:nvSpPr>
          <p:cNvPr id="3" name="Content Placeholder 2"/>
          <p:cNvSpPr>
            <a:spLocks noGrp="1"/>
          </p:cNvSpPr>
          <p:nvPr>
            <p:ph idx="1"/>
          </p:nvPr>
        </p:nvSpPr>
        <p:spPr/>
        <p:txBody>
          <a:bodyPr/>
          <a:lstStyle/>
          <a:p>
            <a:endParaRPr lang="cs-CZ"/>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258"/>
            <a:ext cx="9144000" cy="6846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4971636"/>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cs-CZ"/>
          </a:p>
        </p:txBody>
      </p:sp>
      <p:sp>
        <p:nvSpPr>
          <p:cNvPr id="3" name="Content Placeholder 2"/>
          <p:cNvSpPr>
            <a:spLocks noGrp="1"/>
          </p:cNvSpPr>
          <p:nvPr>
            <p:ph idx="1"/>
          </p:nvPr>
        </p:nvSpPr>
        <p:spPr/>
        <p:txBody>
          <a:bodyPr/>
          <a:lstStyle/>
          <a:p>
            <a:endParaRPr lang="cs-CZ"/>
          </a:p>
        </p:txBody>
      </p:sp>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184"/>
            <a:ext cx="9144000" cy="6846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1030425"/>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cs-CZ"/>
          </a:p>
        </p:txBody>
      </p:sp>
      <p:sp>
        <p:nvSpPr>
          <p:cNvPr id="3" name="Content Placeholder 2"/>
          <p:cNvSpPr>
            <a:spLocks noGrp="1"/>
          </p:cNvSpPr>
          <p:nvPr>
            <p:ph idx="1"/>
          </p:nvPr>
        </p:nvSpPr>
        <p:spPr/>
        <p:txBody>
          <a:bodyPr/>
          <a:lstStyle/>
          <a:p>
            <a:endParaRPr lang="cs-CZ"/>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6660"/>
            <a:ext cx="9229725" cy="662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051720" y="1628800"/>
            <a:ext cx="3667607" cy="369332"/>
          </a:xfrm>
          <a:prstGeom prst="rect">
            <a:avLst/>
          </a:prstGeom>
          <a:noFill/>
        </p:spPr>
        <p:txBody>
          <a:bodyPr wrap="none" rtlCol="0">
            <a:spAutoFit/>
          </a:bodyPr>
          <a:lstStyle/>
          <a:p>
            <a:r>
              <a:rPr lang="cs-CZ" b="1" dirty="0" smtClean="0">
                <a:solidFill>
                  <a:srgbClr val="FF0000"/>
                </a:solidFill>
              </a:rPr>
              <a:t>Dvojklik na jménu </a:t>
            </a:r>
            <a:r>
              <a:rPr lang="cs-CZ" b="1" dirty="0" err="1" smtClean="0">
                <a:solidFill>
                  <a:srgbClr val="FF0000"/>
                </a:solidFill>
              </a:rPr>
              <a:t>containeru</a:t>
            </a:r>
            <a:r>
              <a:rPr lang="cs-CZ" b="1" dirty="0" smtClean="0">
                <a:solidFill>
                  <a:srgbClr val="FF0000"/>
                </a:solidFill>
              </a:rPr>
              <a:t> </a:t>
            </a:r>
            <a:r>
              <a:rPr lang="en-US" b="1" dirty="0" smtClean="0">
                <a:solidFill>
                  <a:srgbClr val="FF0000"/>
                </a:solidFill>
              </a:rPr>
              <a:t>!!!</a:t>
            </a:r>
            <a:endParaRPr lang="cs-CZ" b="1" dirty="0">
              <a:solidFill>
                <a:srgbClr val="FF0000"/>
              </a:solidFill>
            </a:endParaRPr>
          </a:p>
        </p:txBody>
      </p:sp>
    </p:spTree>
    <p:extLst>
      <p:ext uri="{BB962C8B-B14F-4D97-AF65-F5344CB8AC3E}">
        <p14:creationId xmlns:p14="http://schemas.microsoft.com/office/powerpoint/2010/main" val="2841672938"/>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cs-CZ"/>
          </a:p>
        </p:txBody>
      </p:sp>
      <p:sp>
        <p:nvSpPr>
          <p:cNvPr id="3" name="Content Placeholder 2"/>
          <p:cNvSpPr>
            <a:spLocks noGrp="1"/>
          </p:cNvSpPr>
          <p:nvPr>
            <p:ph idx="1"/>
          </p:nvPr>
        </p:nvSpPr>
        <p:spPr/>
        <p:txBody>
          <a:bodyPr/>
          <a:lstStyle/>
          <a:p>
            <a:endParaRPr lang="cs-CZ"/>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9401390"/>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828800"/>
            <a:ext cx="8219256" cy="3570208"/>
          </a:xfrm>
        </p:spPr>
        <p:txBody>
          <a:bodyPr/>
          <a:lstStyle/>
          <a:p>
            <a:r>
              <a:rPr lang="en-US" dirty="0" smtClean="0"/>
              <a:t>Azure Storage Table (&lt;10% p</a:t>
            </a:r>
            <a:r>
              <a:rPr lang="cs-CZ" dirty="0" err="1" smtClean="0"/>
              <a:t>řípadů</a:t>
            </a:r>
            <a:r>
              <a:rPr lang="cs-CZ" dirty="0" smtClean="0"/>
              <a:t>)</a:t>
            </a:r>
          </a:p>
          <a:p>
            <a:pPr lvl="1"/>
            <a:r>
              <a:rPr lang="cs-CZ" dirty="0" smtClean="0"/>
              <a:t>Mimořádná velikost dat a/nebo zátěž</a:t>
            </a:r>
          </a:p>
          <a:p>
            <a:pPr lvl="1"/>
            <a:r>
              <a:rPr lang="cs-CZ" dirty="0" smtClean="0"/>
              <a:t>Jednoduché úlohy, kdy postačuje indexace podle dvou klíčů (např. archivní data, logování apod.)</a:t>
            </a:r>
            <a:endParaRPr lang="en-US" dirty="0" smtClean="0"/>
          </a:p>
          <a:p>
            <a:r>
              <a:rPr lang="cs-CZ" dirty="0" smtClean="0"/>
              <a:t>SQL Azure (</a:t>
            </a:r>
            <a:r>
              <a:rPr lang="en-US" dirty="0" smtClean="0"/>
              <a:t>&gt;90% </a:t>
            </a:r>
            <a:r>
              <a:rPr lang="cs-CZ" dirty="0" smtClean="0"/>
              <a:t>případů)</a:t>
            </a:r>
            <a:endParaRPr lang="cs-CZ" dirty="0"/>
          </a:p>
          <a:p>
            <a:pPr lvl="1"/>
            <a:r>
              <a:rPr lang="cs-CZ" dirty="0" smtClean="0"/>
              <a:t>Typické aplikace, které těží z bohaté funkčnosti relační databáze (relace, </a:t>
            </a:r>
            <a:r>
              <a:rPr lang="cs-CZ" dirty="0" err="1" smtClean="0"/>
              <a:t>triggery</a:t>
            </a:r>
            <a:r>
              <a:rPr lang="cs-CZ" dirty="0" smtClean="0"/>
              <a:t>, uložené procedury, funkce, …)</a:t>
            </a:r>
            <a:endParaRPr lang="cs-CZ" dirty="0"/>
          </a:p>
        </p:txBody>
      </p:sp>
      <p:sp>
        <p:nvSpPr>
          <p:cNvPr id="3" name="Title 2"/>
          <p:cNvSpPr>
            <a:spLocks noGrp="1"/>
          </p:cNvSpPr>
          <p:nvPr>
            <p:ph type="ctrTitle"/>
          </p:nvPr>
        </p:nvSpPr>
        <p:spPr/>
        <p:txBody>
          <a:bodyPr/>
          <a:lstStyle/>
          <a:p>
            <a:r>
              <a:rPr lang="cs-CZ" dirty="0" smtClean="0"/>
              <a:t>Relační data – již jsme probrali…</a:t>
            </a:r>
            <a:endParaRPr lang="cs-CZ" dirty="0"/>
          </a:p>
        </p:txBody>
      </p:sp>
    </p:spTree>
    <p:extLst>
      <p:ext uri="{BB962C8B-B14F-4D97-AF65-F5344CB8AC3E}">
        <p14:creationId xmlns:p14="http://schemas.microsoft.com/office/powerpoint/2010/main" val="678917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cs-CZ"/>
          </a:p>
        </p:txBody>
      </p:sp>
      <p:sp>
        <p:nvSpPr>
          <p:cNvPr id="3" name="Content Placeholder 2"/>
          <p:cNvSpPr>
            <a:spLocks noGrp="1"/>
          </p:cNvSpPr>
          <p:nvPr>
            <p:ph idx="1"/>
          </p:nvPr>
        </p:nvSpPr>
        <p:spPr/>
        <p:txBody>
          <a:bodyPr/>
          <a:lstStyle/>
          <a:p>
            <a:endParaRPr lang="cs-CZ"/>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1096625" cy="829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841927"/>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4046008"/>
            <a:ext cx="8382000" cy="2065181"/>
          </a:xfrm>
        </p:spPr>
        <p:txBody>
          <a:bodyPr/>
          <a:lstStyle/>
          <a:p>
            <a:pPr marL="0" indent="0">
              <a:lnSpc>
                <a:spcPct val="150000"/>
              </a:lnSpc>
              <a:buNone/>
            </a:pPr>
            <a:r>
              <a:rPr lang="en-US" sz="2200" dirty="0" smtClean="0">
                <a:latin typeface="Courier New" pitchFamily="49" charset="0"/>
                <a:cs typeface="Courier New" pitchFamily="49" charset="0"/>
              </a:rPr>
              <a:t>static </a:t>
            </a:r>
            <a:r>
              <a:rPr lang="en-US" sz="2200" dirty="0" err="1" smtClean="0">
                <a:latin typeface="Courier New" pitchFamily="49" charset="0"/>
                <a:cs typeface="Courier New" pitchFamily="49" charset="0"/>
              </a:rPr>
              <a:t>CloudStorageAccount</a:t>
            </a:r>
            <a:r>
              <a:rPr lang="en-US" sz="2200" dirty="0" smtClean="0">
                <a:latin typeface="Courier New" pitchFamily="49" charset="0"/>
                <a:cs typeface="Courier New" pitchFamily="49" charset="0"/>
              </a:rPr>
              <a:t> </a:t>
            </a:r>
            <a:r>
              <a:rPr lang="en-US" sz="2200" dirty="0">
                <a:latin typeface="Courier New" pitchFamily="49" charset="0"/>
                <a:cs typeface="Courier New" pitchFamily="49" charset="0"/>
              </a:rPr>
              <a:t>d</a:t>
            </a:r>
            <a:r>
              <a:rPr lang="cs-CZ" sz="2200" dirty="0" err="1" smtClean="0">
                <a:latin typeface="Courier New" pitchFamily="49" charset="0"/>
                <a:cs typeface="Courier New" pitchFamily="49" charset="0"/>
              </a:rPr>
              <a:t>ataStorageAccount</a:t>
            </a:r>
            <a:r>
              <a:rPr lang="cs-CZ" sz="2200" dirty="0" smtClean="0">
                <a:latin typeface="Courier New" pitchFamily="49" charset="0"/>
                <a:cs typeface="Courier New" pitchFamily="49" charset="0"/>
              </a:rPr>
              <a:t> </a:t>
            </a:r>
            <a:r>
              <a:rPr lang="cs-CZ" sz="2200" dirty="0">
                <a:latin typeface="Courier New" pitchFamily="49" charset="0"/>
                <a:cs typeface="Courier New" pitchFamily="49" charset="0"/>
              </a:rPr>
              <a:t>= </a:t>
            </a:r>
            <a:r>
              <a:rPr lang="en-US" sz="2200" dirty="0" smtClean="0">
                <a:latin typeface="Courier New" pitchFamily="49" charset="0"/>
                <a:cs typeface="Courier New" pitchFamily="49" charset="0"/>
              </a:rPr>
              <a:t>	</a:t>
            </a:r>
            <a:r>
              <a:rPr lang="cs-CZ" sz="2200" dirty="0" err="1" smtClean="0">
                <a:latin typeface="Courier New" pitchFamily="49" charset="0"/>
                <a:cs typeface="Courier New" pitchFamily="49" charset="0"/>
              </a:rPr>
              <a:t>CloudStorageAccount.FromConfigurationSetting</a:t>
            </a:r>
            <a:r>
              <a:rPr lang="en-US" sz="2200" dirty="0" smtClean="0">
                <a:latin typeface="Courier New" pitchFamily="49" charset="0"/>
                <a:cs typeface="Courier New" pitchFamily="49" charset="0"/>
              </a:rPr>
              <a:t/>
            </a:r>
            <a:br>
              <a:rPr lang="en-US" sz="2200" dirty="0" smtClean="0">
                <a:latin typeface="Courier New" pitchFamily="49" charset="0"/>
                <a:cs typeface="Courier New" pitchFamily="49" charset="0"/>
              </a:rPr>
            </a:br>
            <a:r>
              <a:rPr lang="en-US" sz="2200" dirty="0" smtClean="0">
                <a:latin typeface="Courier New" pitchFamily="49" charset="0"/>
                <a:cs typeface="Courier New" pitchFamily="49" charset="0"/>
              </a:rPr>
              <a:t>		(</a:t>
            </a:r>
            <a:r>
              <a:rPr lang="cs-CZ" sz="2200" dirty="0" smtClean="0">
                <a:latin typeface="Courier New" pitchFamily="49" charset="0"/>
                <a:cs typeface="Courier New" pitchFamily="49" charset="0"/>
              </a:rPr>
              <a:t>"</a:t>
            </a:r>
            <a:r>
              <a:rPr lang="cs-CZ" sz="2200" dirty="0" err="1">
                <a:latin typeface="Courier New" pitchFamily="49" charset="0"/>
                <a:cs typeface="Courier New" pitchFamily="49" charset="0"/>
              </a:rPr>
              <a:t>MJGalleryStorageConnectionString</a:t>
            </a:r>
            <a:r>
              <a:rPr lang="cs-CZ" sz="2200" dirty="0">
                <a:latin typeface="Courier New" pitchFamily="49" charset="0"/>
                <a:cs typeface="Courier New" pitchFamily="49" charset="0"/>
              </a:rPr>
              <a:t>");</a:t>
            </a:r>
          </a:p>
          <a:p>
            <a:endParaRPr lang="cs-CZ"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1467" y="185738"/>
            <a:ext cx="6096000" cy="343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4859220"/>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476672"/>
            <a:ext cx="7990656" cy="506487"/>
          </a:xfrm>
        </p:spPr>
        <p:txBody>
          <a:bodyPr/>
          <a:lstStyle/>
          <a:p>
            <a:r>
              <a:rPr lang="cs-CZ" dirty="0" smtClean="0"/>
              <a:t>URL </a:t>
            </a:r>
            <a:r>
              <a:rPr lang="cs-CZ" dirty="0" err="1" smtClean="0"/>
              <a:t>BLOBu</a:t>
            </a:r>
            <a:endParaRPr lang="en-US" dirty="0"/>
          </a:p>
        </p:txBody>
      </p:sp>
      <p:sp>
        <p:nvSpPr>
          <p:cNvPr id="4" name="Rectangle 3"/>
          <p:cNvSpPr/>
          <p:nvPr/>
        </p:nvSpPr>
        <p:spPr>
          <a:xfrm>
            <a:off x="395536" y="1342509"/>
            <a:ext cx="7772400" cy="646331"/>
          </a:xfrm>
          <a:prstGeom prst="rect">
            <a:avLst/>
          </a:prstGeom>
        </p:spPr>
        <p:txBody>
          <a:bodyPr wrap="square">
            <a:spAutoFit/>
          </a:bodyPr>
          <a:lstStyle/>
          <a:p>
            <a:r>
              <a:rPr lang="en-US" i="1" dirty="0"/>
              <a:t>http://&lt;account&gt;.</a:t>
            </a:r>
            <a:r>
              <a:rPr lang="en-US" b="1" i="1" dirty="0"/>
              <a:t>blob</a:t>
            </a:r>
            <a:r>
              <a:rPr lang="en-US" i="1" dirty="0"/>
              <a:t>.core.windows.net/</a:t>
            </a:r>
            <a:r>
              <a:rPr lang="en-US" i="1" dirty="0">
                <a:solidFill>
                  <a:schemeClr val="accent2"/>
                </a:solidFill>
              </a:rPr>
              <a:t>&lt;container</a:t>
            </a:r>
            <a:r>
              <a:rPr lang="en-US" i="1" dirty="0" smtClean="0">
                <a:solidFill>
                  <a:schemeClr val="accent2"/>
                </a:solidFill>
              </a:rPr>
              <a:t>&gt;</a:t>
            </a:r>
            <a:r>
              <a:rPr lang="en-US" i="1" dirty="0" smtClean="0"/>
              <a:t>/</a:t>
            </a:r>
            <a:r>
              <a:rPr lang="en-US" i="1" dirty="0" smtClean="0">
                <a:solidFill>
                  <a:srgbClr val="FFC000"/>
                </a:solidFill>
              </a:rPr>
              <a:t>&lt;</a:t>
            </a:r>
            <a:r>
              <a:rPr lang="cs-CZ" i="1" dirty="0" err="1" smtClean="0">
                <a:solidFill>
                  <a:srgbClr val="FFC000"/>
                </a:solidFill>
              </a:rPr>
              <a:t>jmenoBLOBu</a:t>
            </a:r>
            <a:r>
              <a:rPr lang="en-US" i="1" dirty="0" smtClean="0">
                <a:solidFill>
                  <a:srgbClr val="FFC000"/>
                </a:solidFill>
              </a:rPr>
              <a:t>&gt;</a:t>
            </a:r>
            <a:endParaRPr lang="en-US" sz="1600" i="1" dirty="0">
              <a:solidFill>
                <a:srgbClr val="FFC000"/>
              </a:solidFill>
            </a:endParaRPr>
          </a:p>
          <a:p>
            <a:r>
              <a:rPr lang="en-US" dirty="0"/>
              <a:t>http</a:t>
            </a:r>
            <a:r>
              <a:rPr lang="en-US" dirty="0" smtClean="0"/>
              <a:t>://</a:t>
            </a:r>
            <a:r>
              <a:rPr lang="cs-CZ" dirty="0" err="1" smtClean="0"/>
              <a:t>dk</a:t>
            </a:r>
            <a:r>
              <a:rPr lang="en-US" dirty="0" smtClean="0"/>
              <a:t>.</a:t>
            </a:r>
            <a:r>
              <a:rPr lang="en-US" b="1" dirty="0" smtClean="0"/>
              <a:t>blob</a:t>
            </a:r>
            <a:r>
              <a:rPr lang="en-US" dirty="0" smtClean="0"/>
              <a:t>.core.windows.net/</a:t>
            </a:r>
            <a:r>
              <a:rPr lang="en-US" dirty="0" err="1" smtClean="0">
                <a:solidFill>
                  <a:schemeClr val="accent2"/>
                </a:solidFill>
              </a:rPr>
              <a:t>Hudba</a:t>
            </a:r>
            <a:r>
              <a:rPr lang="en-US" dirty="0" smtClean="0"/>
              <a:t>/</a:t>
            </a:r>
            <a:r>
              <a:rPr lang="en-US" dirty="0" smtClean="0">
                <a:solidFill>
                  <a:srgbClr val="FFC000"/>
                </a:solidFill>
              </a:rPr>
              <a:t>Metal/ACDC/</a:t>
            </a:r>
            <a:r>
              <a:rPr lang="cs-CZ" dirty="0" err="1" smtClean="0">
                <a:solidFill>
                  <a:srgbClr val="FFC000"/>
                </a:solidFill>
              </a:rPr>
              <a:t>BlackIce</a:t>
            </a:r>
            <a:r>
              <a:rPr lang="en-US" dirty="0" smtClean="0">
                <a:solidFill>
                  <a:srgbClr val="FFC000"/>
                </a:solidFill>
              </a:rPr>
              <a:t>.mp3</a:t>
            </a:r>
            <a:endParaRPr lang="en-US" dirty="0"/>
          </a:p>
        </p:txBody>
      </p:sp>
      <p:sp>
        <p:nvSpPr>
          <p:cNvPr id="51" name="Up Arrow 50"/>
          <p:cNvSpPr/>
          <p:nvPr/>
        </p:nvSpPr>
        <p:spPr bwMode="auto">
          <a:xfrm>
            <a:off x="1547664" y="2032821"/>
            <a:ext cx="228600" cy="160290"/>
          </a:xfrm>
          <a:prstGeom prst="up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endParaRPr>
          </a:p>
        </p:txBody>
      </p:sp>
      <p:sp>
        <p:nvSpPr>
          <p:cNvPr id="55" name="Up Arrow 54"/>
          <p:cNvSpPr/>
          <p:nvPr/>
        </p:nvSpPr>
        <p:spPr bwMode="auto">
          <a:xfrm>
            <a:off x="3924300" y="2037010"/>
            <a:ext cx="228600" cy="160290"/>
          </a:xfrm>
          <a:prstGeom prst="up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endParaRPr>
          </a:p>
        </p:txBody>
      </p:sp>
      <p:sp>
        <p:nvSpPr>
          <p:cNvPr id="58" name="Up Arrow 57"/>
          <p:cNvSpPr/>
          <p:nvPr/>
        </p:nvSpPr>
        <p:spPr bwMode="auto">
          <a:xfrm>
            <a:off x="5483898" y="2044900"/>
            <a:ext cx="228600" cy="160290"/>
          </a:xfrm>
          <a:prstGeom prst="up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endParaRPr>
          </a:p>
        </p:txBody>
      </p:sp>
      <p:grpSp>
        <p:nvGrpSpPr>
          <p:cNvPr id="9" name="Group 8"/>
          <p:cNvGrpSpPr/>
          <p:nvPr/>
        </p:nvGrpSpPr>
        <p:grpSpPr>
          <a:xfrm>
            <a:off x="611560" y="2204864"/>
            <a:ext cx="8064896" cy="2163032"/>
            <a:chOff x="611560" y="2490104"/>
            <a:chExt cx="8064896" cy="2163032"/>
          </a:xfrm>
        </p:grpSpPr>
        <p:sp>
          <p:nvSpPr>
            <p:cNvPr id="68" name="Rounded Rectangle 67"/>
            <p:cNvSpPr/>
            <p:nvPr/>
          </p:nvSpPr>
          <p:spPr>
            <a:xfrm>
              <a:off x="6970942" y="2500169"/>
              <a:ext cx="1699390" cy="2152967"/>
            </a:xfrm>
            <a:prstGeom prst="roundRect">
              <a:avLst/>
            </a:prstGeom>
            <a:ln>
              <a:solidFill>
                <a:schemeClr val="bg1">
                  <a:lumMod val="95000"/>
                </a:schemeClr>
              </a:solidFill>
            </a:ln>
          </p:spPr>
          <p:style>
            <a:lnRef idx="1">
              <a:schemeClr val="accent3"/>
            </a:lnRef>
            <a:fillRef idx="2">
              <a:schemeClr val="accent3"/>
            </a:fillRef>
            <a:effectRef idx="1">
              <a:schemeClr val="accent3"/>
            </a:effectRef>
            <a:fontRef idx="minor">
              <a:schemeClr val="dk1"/>
            </a:fontRef>
          </p:style>
        </p:sp>
        <p:sp>
          <p:nvSpPr>
            <p:cNvPr id="66" name="Rounded Rectangle 65"/>
            <p:cNvSpPr/>
            <p:nvPr/>
          </p:nvSpPr>
          <p:spPr>
            <a:xfrm>
              <a:off x="4796971" y="2500169"/>
              <a:ext cx="1699390" cy="2152967"/>
            </a:xfrm>
            <a:prstGeom prst="roundRect">
              <a:avLst>
                <a:gd name="adj" fmla="val 10000"/>
              </a:avLst>
            </a:prstGeom>
            <a:ln>
              <a:solidFill>
                <a:schemeClr val="bg1">
                  <a:lumMod val="95000"/>
                </a:schemeClr>
              </a:solidFill>
            </a:ln>
          </p:spPr>
          <p:style>
            <a:lnRef idx="1">
              <a:schemeClr val="accent3"/>
            </a:lnRef>
            <a:fillRef idx="2">
              <a:schemeClr val="accent3"/>
            </a:fillRef>
            <a:effectRef idx="1">
              <a:schemeClr val="accent3"/>
            </a:effectRef>
            <a:fontRef idx="minor">
              <a:schemeClr val="dk1"/>
            </a:fontRef>
          </p:style>
        </p:sp>
        <p:sp>
          <p:nvSpPr>
            <p:cNvPr id="64" name="Rounded Rectangle 63"/>
            <p:cNvSpPr/>
            <p:nvPr/>
          </p:nvSpPr>
          <p:spPr>
            <a:xfrm>
              <a:off x="2699715" y="2500169"/>
              <a:ext cx="1699390" cy="2152967"/>
            </a:xfrm>
            <a:prstGeom prst="roundRect">
              <a:avLst>
                <a:gd name="adj" fmla="val 10000"/>
              </a:avLst>
            </a:prstGeom>
            <a:ln>
              <a:solidFill>
                <a:schemeClr val="bg1">
                  <a:lumMod val="95000"/>
                </a:schemeClr>
              </a:solidFill>
            </a:ln>
          </p:spPr>
          <p:style>
            <a:lnRef idx="1">
              <a:schemeClr val="accent3"/>
            </a:lnRef>
            <a:fillRef idx="2">
              <a:schemeClr val="accent3"/>
            </a:fillRef>
            <a:effectRef idx="1">
              <a:schemeClr val="accent3"/>
            </a:effectRef>
            <a:fontRef idx="minor">
              <a:schemeClr val="dk1"/>
            </a:fontRef>
          </p:style>
        </p:sp>
        <p:sp>
          <p:nvSpPr>
            <p:cNvPr id="62" name="Rounded Rectangle 61"/>
            <p:cNvSpPr/>
            <p:nvPr/>
          </p:nvSpPr>
          <p:spPr>
            <a:xfrm>
              <a:off x="611560" y="2500169"/>
              <a:ext cx="1699390" cy="2152967"/>
            </a:xfrm>
            <a:prstGeom prst="roundRect">
              <a:avLst/>
            </a:prstGeom>
            <a:ln>
              <a:solidFill>
                <a:schemeClr val="bg1">
                  <a:lumMod val="95000"/>
                </a:schemeClr>
              </a:solidFill>
            </a:ln>
          </p:spPr>
          <p:style>
            <a:lnRef idx="1">
              <a:schemeClr val="accent3"/>
            </a:lnRef>
            <a:fillRef idx="2">
              <a:schemeClr val="accent3"/>
            </a:fillRef>
            <a:effectRef idx="1">
              <a:schemeClr val="accent3"/>
            </a:effectRef>
            <a:fontRef idx="minor">
              <a:schemeClr val="dk1"/>
            </a:fontRef>
          </p:style>
        </p:sp>
        <p:sp>
          <p:nvSpPr>
            <p:cNvPr id="63" name="Rounded Rectangle 10"/>
            <p:cNvSpPr/>
            <p:nvPr/>
          </p:nvSpPr>
          <p:spPr>
            <a:xfrm>
              <a:off x="611560" y="2500169"/>
              <a:ext cx="1699390" cy="506848"/>
            </a:xfrm>
            <a:prstGeom prst="roundRect">
              <a:avLst/>
            </a:prstGeom>
          </p:spPr>
          <p:style>
            <a:lnRef idx="1">
              <a:schemeClr val="accent5"/>
            </a:lnRef>
            <a:fillRef idx="3">
              <a:schemeClr val="accent5"/>
            </a:fillRef>
            <a:effectRef idx="2">
              <a:schemeClr val="accent5"/>
            </a:effectRef>
            <a:fontRef idx="minor">
              <a:schemeClr val="lt1"/>
            </a:fontRef>
          </p:style>
          <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cs-CZ" sz="1400" b="1" kern="1200" dirty="0" smtClean="0">
                  <a:solidFill>
                    <a:sysClr val="windowText" lastClr="000000"/>
                  </a:solidFill>
                  <a:latin typeface="+mj-lt"/>
                </a:rPr>
                <a:t>Účet</a:t>
              </a:r>
            </a:p>
            <a:p>
              <a:pPr lvl="0" algn="ctr" defTabSz="711200">
                <a:lnSpc>
                  <a:spcPct val="90000"/>
                </a:lnSpc>
                <a:spcBef>
                  <a:spcPct val="0"/>
                </a:spcBef>
                <a:spcAft>
                  <a:spcPct val="35000"/>
                </a:spcAft>
              </a:pPr>
              <a:r>
                <a:rPr lang="cs-CZ" sz="1400" b="1" dirty="0" smtClean="0">
                  <a:solidFill>
                    <a:sysClr val="windowText" lastClr="000000"/>
                  </a:solidFill>
                  <a:latin typeface="+mj-lt"/>
                </a:rPr>
                <a:t>úložiště</a:t>
              </a:r>
              <a:endParaRPr lang="en-US" sz="1400" b="1" kern="1200" dirty="0">
                <a:solidFill>
                  <a:sysClr val="windowText" lastClr="000000"/>
                </a:solidFill>
                <a:latin typeface="+mj-lt"/>
              </a:endParaRPr>
            </a:p>
          </p:txBody>
        </p:sp>
        <p:grpSp>
          <p:nvGrpSpPr>
            <p:cNvPr id="11" name="Group 10"/>
            <p:cNvGrpSpPr/>
            <p:nvPr/>
          </p:nvGrpSpPr>
          <p:grpSpPr>
            <a:xfrm>
              <a:off x="801392" y="3781468"/>
              <a:ext cx="1140454" cy="343661"/>
              <a:chOff x="1315212" y="2087799"/>
              <a:chExt cx="915572" cy="457786"/>
            </a:xfrm>
            <a:scene3d>
              <a:camera prst="orthographicFront"/>
              <a:lightRig rig="flat" dir="t"/>
            </a:scene3d>
          </p:grpSpPr>
          <p:sp>
            <p:nvSpPr>
              <p:cNvPr id="60" name="Rounded Rectangle 59"/>
              <p:cNvSpPr/>
              <p:nvPr/>
            </p:nvSpPr>
            <p:spPr>
              <a:xfrm>
                <a:off x="1315212" y="2087799"/>
                <a:ext cx="915572" cy="457786"/>
              </a:xfrm>
              <a:prstGeom prst="roundRect">
                <a:avLst>
                  <a:gd name="adj" fmla="val 10000"/>
                </a:avLst>
              </a:prstGeom>
            </p:spPr>
            <p:style>
              <a:lnRef idx="1">
                <a:schemeClr val="accent3"/>
              </a:lnRef>
              <a:fillRef idx="3">
                <a:schemeClr val="accent3"/>
              </a:fillRef>
              <a:effectRef idx="2">
                <a:schemeClr val="accent3"/>
              </a:effectRef>
              <a:fontRef idx="minor">
                <a:schemeClr val="lt1"/>
              </a:fontRef>
            </p:style>
          </p:sp>
          <p:sp>
            <p:nvSpPr>
              <p:cNvPr id="61" name="Rounded Rectangle 12"/>
              <p:cNvSpPr/>
              <p:nvPr/>
            </p:nvSpPr>
            <p:spPr>
              <a:xfrm>
                <a:off x="1328620" y="2101207"/>
                <a:ext cx="888756" cy="430970"/>
              </a:xfrm>
              <a:prstGeom prst="rect">
                <a:avLst/>
              </a:prstGeom>
            </p:spPr>
            <p:style>
              <a:lnRef idx="1">
                <a:schemeClr val="accent3"/>
              </a:lnRef>
              <a:fillRef idx="3">
                <a:schemeClr val="accent3"/>
              </a:fillRef>
              <a:effectRef idx="2">
                <a:schemeClr val="accent3"/>
              </a:effectRef>
              <a:fontRef idx="minor">
                <a:schemeClr val="lt1"/>
              </a:fontRef>
            </p:style>
            <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cs-CZ" sz="1200" b="1" kern="1200" dirty="0" smtClean="0">
                    <a:latin typeface="+mj-lt"/>
                  </a:rPr>
                  <a:t>DK</a:t>
                </a:r>
                <a:endParaRPr lang="en-US" sz="1200" b="1" kern="1200" dirty="0">
                  <a:latin typeface="+mj-lt"/>
                </a:endParaRPr>
              </a:p>
            </p:txBody>
          </p:sp>
        </p:grpSp>
        <p:sp>
          <p:nvSpPr>
            <p:cNvPr id="57" name="Rounded Rectangle 16"/>
            <p:cNvSpPr/>
            <p:nvPr/>
          </p:nvSpPr>
          <p:spPr>
            <a:xfrm>
              <a:off x="2999704" y="3321494"/>
              <a:ext cx="1107051" cy="323530"/>
            </a:xfrm>
            <a:prstGeom prst="rect">
              <a:avLst/>
            </a:prstGeom>
            <a:scene3d>
              <a:camera prst="orthographicFront"/>
              <a:lightRig rig="flat" dir="t"/>
            </a:scene3d>
          </p:spPr>
          <p:style>
            <a:lnRef idx="1">
              <a:schemeClr val="accent1"/>
            </a:lnRef>
            <a:fillRef idx="3">
              <a:schemeClr val="accent1"/>
            </a:fillRef>
            <a:effectRef idx="2">
              <a:schemeClr val="accent1"/>
            </a:effectRef>
            <a:fontRef idx="minor">
              <a:schemeClr val="lt1"/>
            </a:fontRef>
          </p:style>
          <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cs-CZ" sz="1200" b="1" dirty="0" smtClean="0">
                  <a:latin typeface="+mj-lt"/>
                </a:rPr>
                <a:t>Hudba</a:t>
              </a:r>
              <a:endParaRPr lang="en-US" sz="1200" b="1" kern="1200" dirty="0">
                <a:latin typeface="+mj-lt"/>
              </a:endParaRPr>
            </a:p>
          </p:txBody>
        </p:sp>
        <p:sp>
          <p:nvSpPr>
            <p:cNvPr id="53" name="Rounded Rectangle 20"/>
            <p:cNvSpPr/>
            <p:nvPr/>
          </p:nvSpPr>
          <p:spPr>
            <a:xfrm>
              <a:off x="4900567" y="3139033"/>
              <a:ext cx="1385070" cy="387996"/>
            </a:xfrm>
            <a:prstGeom prst="rect">
              <a:avLst/>
            </a:prstGeom>
            <a:scene3d>
              <a:camera prst="orthographicFront"/>
              <a:lightRig rig="flat" dir="t"/>
            </a:scene3d>
          </p:spPr>
          <p:style>
            <a:lnRef idx="1">
              <a:schemeClr val="accent2"/>
            </a:lnRef>
            <a:fillRef idx="3">
              <a:schemeClr val="accent2"/>
            </a:fillRef>
            <a:effectRef idx="2">
              <a:schemeClr val="accent2"/>
            </a:effectRef>
            <a:fontRef idx="minor">
              <a:schemeClr val="lt1"/>
            </a:fontRef>
          </p:style>
          <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200" b="1" kern="1200" dirty="0" smtClean="0">
                  <a:latin typeface="+mj-lt"/>
                </a:rPr>
                <a:t>Metal/ACDC/</a:t>
              </a:r>
              <a:r>
                <a:rPr lang="cs-CZ" sz="1200" b="1" kern="1200" dirty="0" err="1" smtClean="0">
                  <a:latin typeface="+mj-lt"/>
                </a:rPr>
                <a:t>BlackIce</a:t>
              </a:r>
              <a:r>
                <a:rPr lang="en-US" sz="1200" b="1" kern="1200" dirty="0" smtClean="0">
                  <a:latin typeface="+mj-lt"/>
                </a:rPr>
                <a:t>.mp3</a:t>
              </a:r>
              <a:endParaRPr lang="en-US" sz="1200" b="1" kern="1200" dirty="0">
                <a:latin typeface="+mj-lt"/>
              </a:endParaRPr>
            </a:p>
          </p:txBody>
        </p:sp>
        <p:sp>
          <p:nvSpPr>
            <p:cNvPr id="49" name="Rounded Rectangle 24"/>
            <p:cNvSpPr/>
            <p:nvPr/>
          </p:nvSpPr>
          <p:spPr>
            <a:xfrm>
              <a:off x="4919636" y="3617068"/>
              <a:ext cx="1385070" cy="387996"/>
            </a:xfrm>
            <a:prstGeom prst="rect">
              <a:avLst/>
            </a:prstGeom>
            <a:scene3d>
              <a:camera prst="orthographicFront"/>
              <a:lightRig rig="flat" dir="t"/>
            </a:scene3d>
          </p:spPr>
          <p:style>
            <a:lnRef idx="1">
              <a:schemeClr val="accent2"/>
            </a:lnRef>
            <a:fillRef idx="3">
              <a:schemeClr val="accent2"/>
            </a:fillRef>
            <a:effectRef idx="2">
              <a:schemeClr val="accent2"/>
            </a:effectRef>
            <a:fontRef idx="minor">
              <a:schemeClr val="lt1"/>
            </a:fontRef>
          </p:style>
          <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200" b="1" dirty="0" smtClean="0">
                  <a:latin typeface="+mj-lt"/>
                </a:rPr>
                <a:t>…</a:t>
              </a:r>
              <a:endParaRPr lang="en-US" sz="1200" b="1" kern="1200" dirty="0">
                <a:latin typeface="+mj-lt"/>
              </a:endParaRPr>
            </a:p>
          </p:txBody>
        </p:sp>
        <p:sp>
          <p:nvSpPr>
            <p:cNvPr id="45" name="Rounded Rectangle 28"/>
            <p:cNvSpPr/>
            <p:nvPr/>
          </p:nvSpPr>
          <p:spPr>
            <a:xfrm>
              <a:off x="3026336" y="4131324"/>
              <a:ext cx="1107051" cy="323530"/>
            </a:xfrm>
            <a:prstGeom prst="rect">
              <a:avLst/>
            </a:prstGeom>
            <a:scene3d>
              <a:camera prst="orthographicFront"/>
              <a:lightRig rig="flat" dir="t"/>
            </a:scene3d>
          </p:spPr>
          <p:style>
            <a:lnRef idx="1">
              <a:schemeClr val="accent1"/>
            </a:lnRef>
            <a:fillRef idx="3">
              <a:schemeClr val="accent1"/>
            </a:fillRef>
            <a:effectRef idx="2">
              <a:schemeClr val="accent1"/>
            </a:effectRef>
            <a:fontRef idx="minor">
              <a:schemeClr val="lt1"/>
            </a:fontRef>
          </p:style>
          <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cs-CZ" sz="1200" b="1" kern="1200" dirty="0" smtClean="0">
                  <a:latin typeface="+mj-lt"/>
                </a:rPr>
                <a:t>Filmy</a:t>
              </a:r>
              <a:endParaRPr lang="en-US" sz="1200" b="1" kern="1200" dirty="0">
                <a:latin typeface="+mj-lt"/>
              </a:endParaRPr>
            </a:p>
          </p:txBody>
        </p:sp>
        <p:sp>
          <p:nvSpPr>
            <p:cNvPr id="41" name="Rounded Rectangle 32"/>
            <p:cNvSpPr/>
            <p:nvPr/>
          </p:nvSpPr>
          <p:spPr>
            <a:xfrm>
              <a:off x="4897493" y="4121124"/>
              <a:ext cx="1388095" cy="387996"/>
            </a:xfrm>
            <a:prstGeom prst="rect">
              <a:avLst/>
            </a:prstGeom>
            <a:scene3d>
              <a:camera prst="orthographicFront"/>
              <a:lightRig rig="flat" dir="t"/>
            </a:scene3d>
          </p:spPr>
          <p:style>
            <a:lnRef idx="1">
              <a:schemeClr val="accent2"/>
            </a:lnRef>
            <a:fillRef idx="3">
              <a:schemeClr val="accent2"/>
            </a:fillRef>
            <a:effectRef idx="2">
              <a:schemeClr val="accent2"/>
            </a:effectRef>
            <a:fontRef idx="minor">
              <a:schemeClr val="lt1"/>
            </a:fontRef>
          </p:style>
          <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cs-CZ" sz="1200" b="1" kern="1200" dirty="0" err="1" smtClean="0">
                  <a:latin typeface="+mj-lt"/>
                </a:rPr>
                <a:t>StarWars</a:t>
              </a:r>
              <a:r>
                <a:rPr lang="en-US" sz="1200" b="1" kern="1200" dirty="0" smtClean="0">
                  <a:latin typeface="+mj-lt"/>
                </a:rPr>
                <a:t>.</a:t>
              </a:r>
              <a:r>
                <a:rPr lang="cs-CZ" sz="1200" b="1" kern="1200" dirty="0" err="1" smtClean="0">
                  <a:latin typeface="+mj-lt"/>
                </a:rPr>
                <a:t>avi</a:t>
              </a:r>
              <a:endParaRPr lang="en-US" sz="1200" b="1" kern="1200" dirty="0">
                <a:latin typeface="+mj-lt"/>
              </a:endParaRPr>
            </a:p>
          </p:txBody>
        </p:sp>
        <p:sp>
          <p:nvSpPr>
            <p:cNvPr id="37" name="Rounded Rectangle 36"/>
            <p:cNvSpPr/>
            <p:nvPr/>
          </p:nvSpPr>
          <p:spPr>
            <a:xfrm>
              <a:off x="7293342" y="3320710"/>
              <a:ext cx="1107052" cy="323530"/>
            </a:xfrm>
            <a:prstGeom prst="rect">
              <a:avLst/>
            </a:prstGeom>
            <a:solidFill>
              <a:schemeClr val="accent6">
                <a:lumMod val="50000"/>
              </a:schemeClr>
            </a:solidFill>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200" b="1" kern="1200" dirty="0" smtClean="0">
                  <a:latin typeface="+mj-lt"/>
                </a:rPr>
                <a:t>Block  1</a:t>
              </a:r>
              <a:endParaRPr lang="en-US" sz="1200" b="1" kern="1200" dirty="0">
                <a:latin typeface="+mj-lt"/>
              </a:endParaRPr>
            </a:p>
          </p:txBody>
        </p:sp>
        <p:sp>
          <p:nvSpPr>
            <p:cNvPr id="33" name="Rounded Rectangle 40"/>
            <p:cNvSpPr/>
            <p:nvPr/>
          </p:nvSpPr>
          <p:spPr>
            <a:xfrm>
              <a:off x="7293342" y="3715921"/>
              <a:ext cx="1107052" cy="323530"/>
            </a:xfrm>
            <a:prstGeom prst="rect">
              <a:avLst/>
            </a:prstGeom>
            <a:solidFill>
              <a:schemeClr val="accent6">
                <a:lumMod val="50000"/>
              </a:schemeClr>
            </a:solidFill>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200" b="1" kern="1200" dirty="0" smtClean="0">
                  <a:latin typeface="+mj-lt"/>
                </a:rPr>
                <a:t>Block  2</a:t>
              </a:r>
              <a:endParaRPr lang="en-US" sz="1200" b="1" kern="1200" dirty="0">
                <a:latin typeface="+mj-lt"/>
              </a:endParaRPr>
            </a:p>
          </p:txBody>
        </p:sp>
        <p:sp>
          <p:nvSpPr>
            <p:cNvPr id="29" name="Rounded Rectangle 44"/>
            <p:cNvSpPr/>
            <p:nvPr/>
          </p:nvSpPr>
          <p:spPr>
            <a:xfrm>
              <a:off x="7293343" y="4111131"/>
              <a:ext cx="1107052" cy="323530"/>
            </a:xfrm>
            <a:prstGeom prst="rect">
              <a:avLst/>
            </a:prstGeom>
            <a:solidFill>
              <a:schemeClr val="accent6">
                <a:lumMod val="50000"/>
              </a:schemeClr>
            </a:solidFill>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200" b="1" kern="1200" dirty="0" smtClean="0">
                  <a:latin typeface="+mj-lt"/>
                </a:rPr>
                <a:t>Block  3</a:t>
              </a:r>
              <a:endParaRPr lang="en-US" sz="1200" b="1" kern="1200" dirty="0">
                <a:latin typeface="+mj-lt"/>
              </a:endParaRPr>
            </a:p>
          </p:txBody>
        </p:sp>
        <p:sp>
          <p:nvSpPr>
            <p:cNvPr id="70" name="Rounded Rectangle 10"/>
            <p:cNvSpPr/>
            <p:nvPr/>
          </p:nvSpPr>
          <p:spPr>
            <a:xfrm>
              <a:off x="2699715" y="2490104"/>
              <a:ext cx="1699390" cy="506848"/>
            </a:xfrm>
            <a:prstGeom prst="roundRect">
              <a:avLst/>
            </a:prstGeom>
          </p:spPr>
          <p:style>
            <a:lnRef idx="1">
              <a:schemeClr val="accent5"/>
            </a:lnRef>
            <a:fillRef idx="3">
              <a:schemeClr val="accent5"/>
            </a:fillRef>
            <a:effectRef idx="2">
              <a:schemeClr val="accent5"/>
            </a:effectRef>
            <a:fontRef idx="minor">
              <a:schemeClr val="lt1"/>
            </a:fontRef>
          </p:style>
          <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400" b="1" kern="1200" dirty="0" smtClean="0">
                  <a:solidFill>
                    <a:sysClr val="windowText" lastClr="000000"/>
                  </a:solidFill>
                  <a:latin typeface="+mj-lt"/>
                </a:rPr>
                <a:t>Container</a:t>
              </a:r>
              <a:endParaRPr lang="en-US" sz="1400" b="1" kern="1200" dirty="0">
                <a:solidFill>
                  <a:sysClr val="windowText" lastClr="000000"/>
                </a:solidFill>
                <a:latin typeface="+mj-lt"/>
              </a:endParaRPr>
            </a:p>
          </p:txBody>
        </p:sp>
        <p:sp>
          <p:nvSpPr>
            <p:cNvPr id="71" name="Rounded Rectangle 10"/>
            <p:cNvSpPr/>
            <p:nvPr/>
          </p:nvSpPr>
          <p:spPr>
            <a:xfrm>
              <a:off x="4796971" y="2490104"/>
              <a:ext cx="1699390" cy="506848"/>
            </a:xfrm>
            <a:prstGeom prst="roundRect">
              <a:avLst/>
            </a:prstGeom>
          </p:spPr>
          <p:style>
            <a:lnRef idx="1">
              <a:schemeClr val="accent5"/>
            </a:lnRef>
            <a:fillRef idx="3">
              <a:schemeClr val="accent5"/>
            </a:fillRef>
            <a:effectRef idx="2">
              <a:schemeClr val="accent5"/>
            </a:effectRef>
            <a:fontRef idx="minor">
              <a:schemeClr val="lt1"/>
            </a:fontRef>
          </p:style>
          <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400" b="1" kern="1200" smtClean="0">
                  <a:solidFill>
                    <a:sysClr val="windowText" lastClr="000000"/>
                  </a:solidFill>
                  <a:latin typeface="+mj-lt"/>
                </a:rPr>
                <a:t>BLOB</a:t>
              </a:r>
              <a:endParaRPr lang="en-US" sz="1400" b="1" kern="1200" dirty="0">
                <a:solidFill>
                  <a:sysClr val="windowText" lastClr="000000"/>
                </a:solidFill>
                <a:latin typeface="+mj-lt"/>
              </a:endParaRPr>
            </a:p>
          </p:txBody>
        </p:sp>
        <p:sp>
          <p:nvSpPr>
            <p:cNvPr id="72" name="Rounded Rectangle 10"/>
            <p:cNvSpPr/>
            <p:nvPr/>
          </p:nvSpPr>
          <p:spPr>
            <a:xfrm>
              <a:off x="6977066" y="2492200"/>
              <a:ext cx="1699390" cy="506848"/>
            </a:xfrm>
            <a:prstGeom prst="roundRect">
              <a:avLst/>
            </a:prstGeom>
          </p:spPr>
          <p:style>
            <a:lnRef idx="1">
              <a:schemeClr val="accent5"/>
            </a:lnRef>
            <a:fillRef idx="3">
              <a:schemeClr val="accent5"/>
            </a:fillRef>
            <a:effectRef idx="2">
              <a:schemeClr val="accent5"/>
            </a:effectRef>
            <a:fontRef idx="minor">
              <a:schemeClr val="lt1"/>
            </a:fontRef>
          </p:style>
          <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400" b="1" kern="1200" dirty="0" smtClean="0">
                  <a:solidFill>
                    <a:sysClr val="windowText" lastClr="000000"/>
                  </a:solidFill>
                  <a:latin typeface="+mj-lt"/>
                </a:rPr>
                <a:t>Block</a:t>
              </a:r>
              <a:endParaRPr lang="en-US" sz="1400" b="1" kern="1200" dirty="0">
                <a:solidFill>
                  <a:sysClr val="windowText" lastClr="000000"/>
                </a:solidFill>
                <a:latin typeface="+mj-lt"/>
              </a:endParaRPr>
            </a:p>
          </p:txBody>
        </p:sp>
        <p:cxnSp>
          <p:nvCxnSpPr>
            <p:cNvPr id="74" name="Straight Arrow Connector 73"/>
            <p:cNvCxnSpPr>
              <a:stCxn id="60" idx="3"/>
              <a:endCxn id="57" idx="1"/>
            </p:cNvCxnSpPr>
            <p:nvPr/>
          </p:nvCxnSpPr>
          <p:spPr>
            <a:xfrm flipV="1">
              <a:off x="1941846" y="3483259"/>
              <a:ext cx="1057858" cy="47004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cxnSp>
          <p:nvCxnSpPr>
            <p:cNvPr id="76" name="Straight Arrow Connector 75"/>
            <p:cNvCxnSpPr>
              <a:stCxn id="61" idx="3"/>
              <a:endCxn id="45" idx="1"/>
            </p:cNvCxnSpPr>
            <p:nvPr/>
          </p:nvCxnSpPr>
          <p:spPr>
            <a:xfrm>
              <a:off x="1925144" y="3953298"/>
              <a:ext cx="1101192" cy="339791"/>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cxnSp>
          <p:nvCxnSpPr>
            <p:cNvPr id="84" name="Straight Arrow Connector 83"/>
            <p:cNvCxnSpPr>
              <a:stCxn id="57" idx="3"/>
              <a:endCxn id="53" idx="1"/>
            </p:cNvCxnSpPr>
            <p:nvPr/>
          </p:nvCxnSpPr>
          <p:spPr>
            <a:xfrm flipV="1">
              <a:off x="4106755" y="3333031"/>
              <a:ext cx="793812" cy="150228"/>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cxnSp>
          <p:nvCxnSpPr>
            <p:cNvPr id="86" name="Straight Arrow Connector 85"/>
            <p:cNvCxnSpPr>
              <a:stCxn id="57" idx="3"/>
              <a:endCxn id="49" idx="1"/>
            </p:cNvCxnSpPr>
            <p:nvPr/>
          </p:nvCxnSpPr>
          <p:spPr>
            <a:xfrm>
              <a:off x="4106755" y="3483259"/>
              <a:ext cx="812881" cy="327807"/>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cxnSp>
          <p:nvCxnSpPr>
            <p:cNvPr id="88" name="Straight Arrow Connector 87"/>
            <p:cNvCxnSpPr>
              <a:stCxn id="45" idx="3"/>
              <a:endCxn id="41" idx="1"/>
            </p:cNvCxnSpPr>
            <p:nvPr/>
          </p:nvCxnSpPr>
          <p:spPr>
            <a:xfrm>
              <a:off x="4133388" y="4293092"/>
              <a:ext cx="764105" cy="2203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cxnSp>
          <p:nvCxnSpPr>
            <p:cNvPr id="92" name="Straight Arrow Connector 91"/>
            <p:cNvCxnSpPr>
              <a:stCxn id="41" idx="3"/>
              <a:endCxn id="37" idx="1"/>
            </p:cNvCxnSpPr>
            <p:nvPr/>
          </p:nvCxnSpPr>
          <p:spPr>
            <a:xfrm flipV="1">
              <a:off x="6285588" y="3482475"/>
              <a:ext cx="1007754" cy="832647"/>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cxnSp>
          <p:nvCxnSpPr>
            <p:cNvPr id="94" name="Straight Arrow Connector 93"/>
            <p:cNvCxnSpPr>
              <a:stCxn id="41" idx="3"/>
              <a:endCxn id="33" idx="1"/>
            </p:cNvCxnSpPr>
            <p:nvPr/>
          </p:nvCxnSpPr>
          <p:spPr>
            <a:xfrm flipV="1">
              <a:off x="6285588" y="3877686"/>
              <a:ext cx="1007754" cy="437436"/>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cxnSp>
          <p:nvCxnSpPr>
            <p:cNvPr id="96" name="Straight Arrow Connector 95"/>
            <p:cNvCxnSpPr>
              <a:stCxn id="41" idx="3"/>
              <a:endCxn id="29" idx="1"/>
            </p:cNvCxnSpPr>
            <p:nvPr/>
          </p:nvCxnSpPr>
          <p:spPr>
            <a:xfrm flipV="1">
              <a:off x="6285588" y="4272896"/>
              <a:ext cx="1007755" cy="42226"/>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grpSp>
      <p:sp>
        <p:nvSpPr>
          <p:cNvPr id="5" name="TextBox 4"/>
          <p:cNvSpPr txBox="1"/>
          <p:nvPr/>
        </p:nvSpPr>
        <p:spPr>
          <a:xfrm>
            <a:off x="281829" y="4876797"/>
            <a:ext cx="8443664" cy="1323439"/>
          </a:xfrm>
          <a:prstGeom prst="rect">
            <a:avLst/>
          </a:prstGeom>
          <a:noFill/>
        </p:spPr>
        <p:txBody>
          <a:bodyPr wrap="square" rtlCol="0">
            <a:spAutoFit/>
          </a:bodyPr>
          <a:lstStyle/>
          <a:p>
            <a:r>
              <a:rPr lang="cs-CZ" sz="2000" dirty="0" smtClean="0"/>
              <a:t>Rozklad zátěže na základě jména kontejneru (slouží jako </a:t>
            </a:r>
            <a:r>
              <a:rPr lang="cs-CZ" sz="2000" dirty="0" err="1" smtClean="0"/>
              <a:t>PartitionKey</a:t>
            </a:r>
            <a:r>
              <a:rPr lang="cs-CZ" sz="2000" dirty="0" smtClean="0"/>
              <a:t>):</a:t>
            </a:r>
          </a:p>
          <a:p>
            <a:pPr marL="742932" lvl="1" indent="-285750">
              <a:buFont typeface="Arial" pitchFamily="34" charset="0"/>
              <a:buChar char="•"/>
            </a:pPr>
            <a:r>
              <a:rPr lang="cs-CZ" sz="2000" dirty="0" smtClean="0"/>
              <a:t>Omezená škálovatelnost – </a:t>
            </a:r>
            <a:r>
              <a:rPr lang="en-US" sz="2000" dirty="0" smtClean="0"/>
              <a:t>/</a:t>
            </a:r>
            <a:r>
              <a:rPr lang="cs-CZ" sz="2000" dirty="0" smtClean="0"/>
              <a:t>hudba/</a:t>
            </a:r>
            <a:r>
              <a:rPr lang="en-US" sz="2000" dirty="0" smtClean="0"/>
              <a:t>pisen1.mp3, /</a:t>
            </a:r>
            <a:r>
              <a:rPr lang="en-US" sz="2000" dirty="0" err="1" smtClean="0"/>
              <a:t>hudba</a:t>
            </a:r>
            <a:r>
              <a:rPr lang="en-US" sz="2000" dirty="0" smtClean="0"/>
              <a:t>/pisen2.mp3</a:t>
            </a:r>
          </a:p>
          <a:p>
            <a:pPr marL="742932" lvl="1" indent="-285750">
              <a:buFont typeface="Arial" pitchFamily="34" charset="0"/>
              <a:buChar char="•"/>
            </a:pPr>
            <a:r>
              <a:rPr lang="cs-CZ" sz="2000" dirty="0" smtClean="0"/>
              <a:t>Maximální škálovatelnost – </a:t>
            </a:r>
            <a:r>
              <a:rPr lang="en-US" sz="2000" dirty="0"/>
              <a:t>/</a:t>
            </a:r>
            <a:r>
              <a:rPr lang="cs-CZ" sz="2000" dirty="0" smtClean="0"/>
              <a:t>hudba-1/</a:t>
            </a:r>
            <a:r>
              <a:rPr lang="en-US" sz="2000" dirty="0"/>
              <a:t>pisen1.mp3, /</a:t>
            </a:r>
            <a:r>
              <a:rPr lang="en-US" sz="2000" dirty="0" err="1" smtClean="0"/>
              <a:t>hudba</a:t>
            </a:r>
            <a:r>
              <a:rPr lang="cs-CZ" sz="2000" dirty="0" smtClean="0"/>
              <a:t>-2</a:t>
            </a:r>
            <a:r>
              <a:rPr lang="en-US" sz="2000" dirty="0" smtClean="0"/>
              <a:t>/pisen2.mp3</a:t>
            </a:r>
            <a:endParaRPr lang="en-US" sz="2000" dirty="0"/>
          </a:p>
          <a:p>
            <a:endParaRPr lang="en-US" sz="2000" dirty="0"/>
          </a:p>
        </p:txBody>
      </p:sp>
    </p:spTree>
    <p:custDataLst>
      <p:tags r:id="rId1"/>
    </p:custDataLst>
    <p:extLst>
      <p:ext uri="{BB962C8B-B14F-4D97-AF65-F5344CB8AC3E}">
        <p14:creationId xmlns:p14="http://schemas.microsoft.com/office/powerpoint/2010/main" val="4039984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Bezpečnost, spolehlivost, výkon</a:t>
            </a:r>
            <a:endParaRPr lang="en-US" dirty="0"/>
          </a:p>
        </p:txBody>
      </p:sp>
      <p:sp>
        <p:nvSpPr>
          <p:cNvPr id="3" name="Content Placeholder 2"/>
          <p:cNvSpPr>
            <a:spLocks noGrp="1"/>
          </p:cNvSpPr>
          <p:nvPr>
            <p:ph idx="1"/>
          </p:nvPr>
        </p:nvSpPr>
        <p:spPr>
          <a:xfrm>
            <a:off x="381000" y="1447799"/>
            <a:ext cx="8382000" cy="4749801"/>
          </a:xfrm>
        </p:spPr>
        <p:txBody>
          <a:bodyPr>
            <a:normAutofit fontScale="85000" lnSpcReduction="20000"/>
          </a:bodyPr>
          <a:lstStyle/>
          <a:p>
            <a:r>
              <a:rPr lang="cs-CZ" dirty="0" smtClean="0"/>
              <a:t>Striktní oddělení a ochrana dat jednotlivých účtů</a:t>
            </a:r>
          </a:p>
          <a:p>
            <a:r>
              <a:rPr lang="cs-CZ" dirty="0" smtClean="0"/>
              <a:t>Vysoká dostupnost a ochrana dat:</a:t>
            </a:r>
          </a:p>
          <a:p>
            <a:pPr lvl="1"/>
            <a:r>
              <a:rPr lang="cs-CZ" dirty="0" smtClean="0"/>
              <a:t> 3 transakčně konzistentní repliky v jednom datovém centru</a:t>
            </a:r>
          </a:p>
          <a:p>
            <a:pPr lvl="1"/>
            <a:r>
              <a:rPr lang="cs-CZ" dirty="0" smtClean="0"/>
              <a:t>Asynchronní replika v sousedním datovém centru</a:t>
            </a:r>
          </a:p>
          <a:p>
            <a:r>
              <a:rPr lang="cs-CZ" dirty="0" smtClean="0"/>
              <a:t>Ochrana konzistence při současném přístupu více uživatelů – optimisticky přístup</a:t>
            </a:r>
          </a:p>
          <a:p>
            <a:r>
              <a:rPr lang="cs-CZ" dirty="0" smtClean="0"/>
              <a:t>Dostupnost garantována SLA (99,9%)</a:t>
            </a:r>
          </a:p>
          <a:p>
            <a:pPr lvl="1"/>
            <a:r>
              <a:rPr lang="cs-CZ" dirty="0" smtClean="0"/>
              <a:t>Jak na úrovni služby – uvnitř datového centra</a:t>
            </a:r>
          </a:p>
          <a:p>
            <a:pPr lvl="1"/>
            <a:r>
              <a:rPr lang="cs-CZ" dirty="0" smtClean="0"/>
              <a:t>Tak připojení do internetu – vně datového centra</a:t>
            </a:r>
          </a:p>
          <a:p>
            <a:r>
              <a:rPr lang="cs-CZ" dirty="0" smtClean="0"/>
              <a:t>Výkon </a:t>
            </a:r>
          </a:p>
          <a:p>
            <a:pPr lvl="1"/>
            <a:r>
              <a:rPr lang="cs-CZ" dirty="0" smtClean="0"/>
              <a:t>Externí přístup do značné míry ovlivněn rychlostí připojení</a:t>
            </a:r>
          </a:p>
          <a:p>
            <a:pPr lvl="1"/>
            <a:r>
              <a:rPr lang="cs-CZ" dirty="0" smtClean="0"/>
              <a:t>Paralelizace čtení a zápisu může výrazně pomoci (např. </a:t>
            </a:r>
            <a:r>
              <a:rPr lang="cs-CZ" dirty="0" err="1" smtClean="0"/>
              <a:t>upload</a:t>
            </a:r>
            <a:r>
              <a:rPr lang="cs-CZ" dirty="0" smtClean="0"/>
              <a:t> velkých souborů po blocích)</a:t>
            </a:r>
          </a:p>
          <a:p>
            <a:pPr lvl="1"/>
            <a:r>
              <a:rPr lang="cs-CZ" dirty="0" smtClean="0"/>
              <a:t>Správné použití jména kontejneru (</a:t>
            </a:r>
            <a:r>
              <a:rPr lang="cs-CZ" dirty="0" err="1" smtClean="0"/>
              <a:t>partitioning</a:t>
            </a:r>
            <a:r>
              <a:rPr lang="cs-CZ" dirty="0" smtClean="0"/>
              <a:t>)</a:t>
            </a:r>
          </a:p>
          <a:p>
            <a:pPr lvl="1"/>
            <a:endParaRPr lang="cs-CZ" dirty="0" smtClean="0"/>
          </a:p>
        </p:txBody>
      </p:sp>
    </p:spTree>
    <p:extLst>
      <p:ext uri="{BB962C8B-B14F-4D97-AF65-F5344CB8AC3E}">
        <p14:creationId xmlns:p14="http://schemas.microsoft.com/office/powerpoint/2010/main" val="3686708351"/>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Autentizace a autorizace</a:t>
            </a:r>
            <a:endParaRPr lang="en-US" dirty="0"/>
          </a:p>
        </p:txBody>
      </p:sp>
      <p:sp>
        <p:nvSpPr>
          <p:cNvPr id="3" name="Content Placeholder 2"/>
          <p:cNvSpPr>
            <a:spLocks noGrp="1"/>
          </p:cNvSpPr>
          <p:nvPr>
            <p:ph idx="1"/>
          </p:nvPr>
        </p:nvSpPr>
        <p:spPr>
          <a:xfrm>
            <a:off x="380999" y="1412875"/>
            <a:ext cx="8525934" cy="5301192"/>
          </a:xfrm>
        </p:spPr>
        <p:txBody>
          <a:bodyPr>
            <a:normAutofit fontScale="92500" lnSpcReduction="10000"/>
          </a:bodyPr>
          <a:lstStyle/>
          <a:p>
            <a:r>
              <a:rPr lang="cs-CZ" dirty="0"/>
              <a:t>Každý účet má vytvořen 256-bit </a:t>
            </a:r>
            <a:r>
              <a:rPr lang="cs-CZ" dirty="0" err="1"/>
              <a:t>secret</a:t>
            </a:r>
            <a:r>
              <a:rPr lang="cs-CZ" dirty="0"/>
              <a:t> </a:t>
            </a:r>
            <a:r>
              <a:rPr lang="cs-CZ" dirty="0" err="1"/>
              <a:t>key</a:t>
            </a:r>
            <a:endParaRPr lang="cs-CZ" dirty="0"/>
          </a:p>
          <a:p>
            <a:pPr lvl="1"/>
            <a:r>
              <a:rPr lang="cs-CZ" dirty="0"/>
              <a:t>Autentizace uživatele při každém volání (HMAC SHA 256 podpis</a:t>
            </a:r>
            <a:r>
              <a:rPr lang="cs-CZ" dirty="0" smtClean="0"/>
              <a:t>)</a:t>
            </a:r>
          </a:p>
          <a:p>
            <a:r>
              <a:rPr lang="cs-CZ" dirty="0" smtClean="0"/>
              <a:t>Dva základní způsoby nastavení </a:t>
            </a:r>
            <a:r>
              <a:rPr lang="en-US" dirty="0" err="1" smtClean="0"/>
              <a:t>kontejneru</a:t>
            </a:r>
            <a:r>
              <a:rPr lang="en-US" dirty="0" smtClean="0"/>
              <a:t>:</a:t>
            </a:r>
          </a:p>
          <a:p>
            <a:pPr lvl="1"/>
            <a:r>
              <a:rPr lang="cs-CZ" dirty="0" smtClean="0"/>
              <a:t>Public – anonymní čtení přes HTTP, k modifikaci je nutné znát klíč úložiště</a:t>
            </a:r>
          </a:p>
          <a:p>
            <a:pPr lvl="1"/>
            <a:r>
              <a:rPr lang="cs-CZ" dirty="0" err="1" smtClean="0"/>
              <a:t>Private</a:t>
            </a:r>
            <a:r>
              <a:rPr lang="cs-CZ" dirty="0" smtClean="0"/>
              <a:t> – ke čtení i k </a:t>
            </a:r>
            <a:r>
              <a:rPr lang="cs-CZ" dirty="0"/>
              <a:t>modifikaci je nutné znát klíč </a:t>
            </a:r>
            <a:r>
              <a:rPr lang="cs-CZ" dirty="0" smtClean="0"/>
              <a:t>úložiště</a:t>
            </a:r>
          </a:p>
          <a:p>
            <a:r>
              <a:rPr lang="cs-CZ" dirty="0" smtClean="0"/>
              <a:t>Pokud chcete ukládat data z klienta (např. </a:t>
            </a:r>
            <a:r>
              <a:rPr lang="cs-CZ" dirty="0" err="1" smtClean="0"/>
              <a:t>upload</a:t>
            </a:r>
            <a:r>
              <a:rPr lang="cs-CZ" dirty="0" smtClean="0"/>
              <a:t> souborů), </a:t>
            </a:r>
            <a:r>
              <a:rPr lang="en-US" dirty="0" smtClean="0"/>
              <a:t>je </a:t>
            </a:r>
            <a:r>
              <a:rPr lang="en-US" dirty="0" err="1" smtClean="0"/>
              <a:t>pou</a:t>
            </a:r>
            <a:r>
              <a:rPr lang="cs-CZ" dirty="0" smtClean="0"/>
              <a:t>žití klíče úložiště klientem bezpečnostně nepřijatelné. </a:t>
            </a:r>
            <a:r>
              <a:rPr lang="cs-CZ" dirty="0" smtClean="0"/>
              <a:t>Možnosti:</a:t>
            </a:r>
          </a:p>
          <a:p>
            <a:pPr lvl="1"/>
            <a:r>
              <a:rPr lang="cs-CZ" dirty="0" smtClean="0"/>
              <a:t>Prostřednictvím aplikační vrstvy – pro větší soubory nepraktické</a:t>
            </a:r>
          </a:p>
          <a:p>
            <a:pPr lvl="1"/>
            <a:r>
              <a:rPr lang="cs-CZ" dirty="0" smtClean="0"/>
              <a:t>Použití SAS</a:t>
            </a:r>
            <a:endParaRPr lang="cs-CZ" dirty="0"/>
          </a:p>
        </p:txBody>
      </p:sp>
    </p:spTree>
    <p:extLst>
      <p:ext uri="{BB962C8B-B14F-4D97-AF65-F5344CB8AC3E}">
        <p14:creationId xmlns:p14="http://schemas.microsoft.com/office/powerpoint/2010/main" val="2816200534"/>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err="1" smtClean="0"/>
              <a:t>Shared</a:t>
            </a:r>
            <a:r>
              <a:rPr lang="cs-CZ" dirty="0" smtClean="0"/>
              <a:t> Access </a:t>
            </a:r>
            <a:r>
              <a:rPr lang="cs-CZ" dirty="0" err="1" smtClean="0"/>
              <a:t>Signature</a:t>
            </a:r>
            <a:r>
              <a:rPr lang="cs-CZ" dirty="0" smtClean="0"/>
              <a:t> (SAS)</a:t>
            </a:r>
            <a:endParaRPr lang="en-US" dirty="0"/>
          </a:p>
        </p:txBody>
      </p:sp>
      <p:sp>
        <p:nvSpPr>
          <p:cNvPr id="3" name="Content Placeholder 2"/>
          <p:cNvSpPr>
            <a:spLocks noGrp="1"/>
          </p:cNvSpPr>
          <p:nvPr>
            <p:ph idx="1"/>
          </p:nvPr>
        </p:nvSpPr>
        <p:spPr>
          <a:xfrm>
            <a:off x="381000" y="1412875"/>
            <a:ext cx="8382000" cy="5269135"/>
          </a:xfrm>
        </p:spPr>
        <p:txBody>
          <a:bodyPr/>
          <a:lstStyle/>
          <a:p>
            <a:r>
              <a:rPr lang="cs-CZ" dirty="0" smtClean="0"/>
              <a:t>Dočasný klíč podepsaný klíčem úložiště opravňující</a:t>
            </a:r>
            <a:r>
              <a:rPr lang="cs-CZ" dirty="0"/>
              <a:t> </a:t>
            </a:r>
            <a:r>
              <a:rPr lang="cs-CZ" dirty="0" smtClean="0"/>
              <a:t>klientskou aplikaci:</a:t>
            </a:r>
          </a:p>
          <a:p>
            <a:pPr lvl="1"/>
            <a:r>
              <a:rPr lang="cs-CZ" dirty="0" smtClean="0"/>
              <a:t>K definované sadě operací</a:t>
            </a:r>
          </a:p>
          <a:p>
            <a:pPr lvl="1"/>
            <a:r>
              <a:rPr lang="cs-CZ" dirty="0" smtClean="0"/>
              <a:t>Nad definovaným kontejnerem</a:t>
            </a:r>
          </a:p>
          <a:p>
            <a:pPr lvl="1"/>
            <a:r>
              <a:rPr lang="cs-CZ" dirty="0" smtClean="0"/>
              <a:t>Po definovanou dobu</a:t>
            </a:r>
          </a:p>
          <a:p>
            <a:r>
              <a:rPr lang="cs-CZ" dirty="0" smtClean="0"/>
              <a:t>Postup:</a:t>
            </a:r>
          </a:p>
          <a:p>
            <a:pPr marL="977900" lvl="1" indent="-514350">
              <a:buFont typeface="+mj-lt"/>
              <a:buAutoNum type="arabicPeriod"/>
            </a:pPr>
            <a:r>
              <a:rPr lang="cs-CZ" dirty="0" smtClean="0"/>
              <a:t>Klient kontaktuje aplikační vrstvu</a:t>
            </a:r>
          </a:p>
          <a:p>
            <a:pPr marL="977900" lvl="1" indent="-514350">
              <a:buFont typeface="+mj-lt"/>
              <a:buAutoNum type="arabicPeriod"/>
            </a:pPr>
            <a:r>
              <a:rPr lang="cs-CZ" dirty="0" smtClean="0"/>
              <a:t>Aplikační vrstva autentizuje/autorizuje požadavek</a:t>
            </a:r>
          </a:p>
          <a:p>
            <a:pPr marL="977900" lvl="1" indent="-514350">
              <a:buFont typeface="+mj-lt"/>
              <a:buAutoNum type="arabicPeriod"/>
            </a:pPr>
            <a:r>
              <a:rPr lang="cs-CZ" dirty="0" smtClean="0"/>
              <a:t>Aplikační vrstva vlastní klíč úložiště a může vydat SAS klíč</a:t>
            </a:r>
          </a:p>
          <a:p>
            <a:pPr marL="977900" lvl="1" indent="-514350">
              <a:buFont typeface="+mj-lt"/>
              <a:buAutoNum type="arabicPeriod"/>
            </a:pPr>
            <a:r>
              <a:rPr lang="cs-CZ" dirty="0" smtClean="0"/>
              <a:t>Klient použije SAS klíč pro provedení operace</a:t>
            </a:r>
            <a:endParaRPr lang="en-US" dirty="0"/>
          </a:p>
        </p:txBody>
      </p:sp>
    </p:spTree>
    <p:extLst>
      <p:ext uri="{BB962C8B-B14F-4D97-AF65-F5344CB8AC3E}">
        <p14:creationId xmlns:p14="http://schemas.microsoft.com/office/powerpoint/2010/main" val="4138536476"/>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err="1" smtClean="0"/>
              <a:t>Content</a:t>
            </a:r>
            <a:r>
              <a:rPr lang="cs-CZ" dirty="0" smtClean="0"/>
              <a:t> </a:t>
            </a:r>
            <a:r>
              <a:rPr lang="cs-CZ" dirty="0" err="1" smtClean="0"/>
              <a:t>Delivery</a:t>
            </a:r>
            <a:r>
              <a:rPr lang="cs-CZ" dirty="0" smtClean="0"/>
              <a:t> Network (CDN)</a:t>
            </a:r>
            <a:endParaRPr lang="en-US" dirty="0"/>
          </a:p>
        </p:txBody>
      </p:sp>
      <p:sp>
        <p:nvSpPr>
          <p:cNvPr id="3" name="Content Placeholder 2"/>
          <p:cNvSpPr>
            <a:spLocks noGrp="1"/>
          </p:cNvSpPr>
          <p:nvPr>
            <p:ph idx="1"/>
          </p:nvPr>
        </p:nvSpPr>
        <p:spPr>
          <a:xfrm>
            <a:off x="381000" y="1412875"/>
            <a:ext cx="8382000" cy="5269135"/>
          </a:xfrm>
        </p:spPr>
        <p:txBody>
          <a:bodyPr/>
          <a:lstStyle/>
          <a:p>
            <a:r>
              <a:rPr lang="cs-CZ" dirty="0" smtClean="0"/>
              <a:t>Cca 30 lokalit, kde se </a:t>
            </a:r>
            <a:r>
              <a:rPr lang="cs-CZ" dirty="0" err="1" smtClean="0"/>
              <a:t>cachují</a:t>
            </a:r>
            <a:r>
              <a:rPr lang="cs-CZ" dirty="0" smtClean="0"/>
              <a:t> </a:t>
            </a:r>
            <a:r>
              <a:rPr lang="cs-CZ" dirty="0" smtClean="0"/>
              <a:t>data – snižuje latenci přístupu k datům</a:t>
            </a:r>
            <a:endParaRPr lang="cs-CZ" dirty="0" smtClean="0"/>
          </a:p>
          <a:p>
            <a:r>
              <a:rPr lang="cs-CZ" dirty="0" smtClean="0"/>
              <a:t>Vhodný pokud se</a:t>
            </a:r>
          </a:p>
          <a:p>
            <a:pPr lvl="1"/>
            <a:r>
              <a:rPr lang="cs-CZ" dirty="0" smtClean="0"/>
              <a:t>… k jednomu </a:t>
            </a:r>
            <a:r>
              <a:rPr lang="cs-CZ" dirty="0" err="1" smtClean="0"/>
              <a:t>BLOBu</a:t>
            </a:r>
            <a:r>
              <a:rPr lang="cs-CZ" dirty="0" smtClean="0"/>
              <a:t> přistupuje opakovaně</a:t>
            </a:r>
          </a:p>
          <a:p>
            <a:pPr lvl="1"/>
            <a:r>
              <a:rPr lang="cs-CZ" dirty="0" smtClean="0"/>
              <a:t>… a uživatelé jsou rozptýleni po zeměkouli</a:t>
            </a:r>
          </a:p>
          <a:p>
            <a:r>
              <a:rPr lang="cs-CZ" dirty="0" smtClean="0"/>
              <a:t>Prakticky zdarma:</a:t>
            </a:r>
          </a:p>
          <a:p>
            <a:pPr lvl="1"/>
            <a:r>
              <a:rPr lang="cs-CZ" dirty="0" smtClean="0"/>
              <a:t>Jediný náklad navíc jsou GB nutné pro přenos dat ze zdroje do </a:t>
            </a:r>
            <a:r>
              <a:rPr lang="cs-CZ" dirty="0" err="1" smtClean="0"/>
              <a:t>cache</a:t>
            </a:r>
            <a:r>
              <a:rPr lang="cs-CZ" dirty="0" smtClean="0"/>
              <a:t> (typicky méně než 1</a:t>
            </a:r>
            <a:r>
              <a:rPr lang="en-US" dirty="0" smtClean="0"/>
              <a:t>%)</a:t>
            </a:r>
          </a:p>
          <a:p>
            <a:r>
              <a:rPr lang="en-US" dirty="0" smtClean="0"/>
              <a:t>Mo</a:t>
            </a:r>
            <a:r>
              <a:rPr lang="cs-CZ" dirty="0" err="1" smtClean="0"/>
              <a:t>žnosti</a:t>
            </a:r>
            <a:r>
              <a:rPr lang="cs-CZ" dirty="0" smtClean="0"/>
              <a:t> přístupu:</a:t>
            </a:r>
          </a:p>
          <a:p>
            <a:pPr lvl="1"/>
            <a:r>
              <a:rPr lang="cs-CZ" dirty="0" smtClean="0"/>
              <a:t>Vlastní doménové jméno pro HTTP</a:t>
            </a:r>
          </a:p>
          <a:p>
            <a:pPr lvl="1"/>
            <a:r>
              <a:rPr lang="cs-CZ" dirty="0" smtClean="0"/>
              <a:t>HTTPS (ale bez vlastního doménového jména)</a:t>
            </a:r>
          </a:p>
        </p:txBody>
      </p:sp>
    </p:spTree>
    <p:extLst>
      <p:ext uri="{BB962C8B-B14F-4D97-AF65-F5344CB8AC3E}">
        <p14:creationId xmlns:p14="http://schemas.microsoft.com/office/powerpoint/2010/main" val="698675434"/>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8691416"/>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2028978"/>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Agenda</a:t>
            </a:r>
            <a:endParaRPr lang="cs-CZ" dirty="0"/>
          </a:p>
        </p:txBody>
      </p:sp>
      <p:sp>
        <p:nvSpPr>
          <p:cNvPr id="3" name="Content Placeholder 2"/>
          <p:cNvSpPr>
            <a:spLocks noGrp="1"/>
          </p:cNvSpPr>
          <p:nvPr>
            <p:ph idx="1"/>
          </p:nvPr>
        </p:nvSpPr>
        <p:spPr>
          <a:xfrm>
            <a:off x="381000" y="1412875"/>
            <a:ext cx="8382000" cy="2843855"/>
          </a:xfrm>
        </p:spPr>
        <p:txBody>
          <a:bodyPr/>
          <a:lstStyle/>
          <a:p>
            <a:r>
              <a:rPr lang="en-US" sz="4400" dirty="0" smtClean="0">
                <a:solidFill>
                  <a:schemeClr val="accent6"/>
                </a:solidFill>
              </a:rPr>
              <a:t>Local Storage</a:t>
            </a:r>
            <a:endParaRPr lang="cs-CZ" sz="4400" dirty="0" smtClean="0">
              <a:solidFill>
                <a:schemeClr val="accent6"/>
              </a:solidFill>
            </a:endParaRPr>
          </a:p>
          <a:p>
            <a:r>
              <a:rPr lang="en-US" sz="4400" dirty="0">
                <a:solidFill>
                  <a:schemeClr val="accent6"/>
                </a:solidFill>
              </a:rPr>
              <a:t>Azure Storage - BLOB</a:t>
            </a:r>
            <a:endParaRPr lang="cs-CZ" sz="4400" dirty="0">
              <a:solidFill>
                <a:schemeClr val="accent6"/>
              </a:solidFill>
            </a:endParaRPr>
          </a:p>
          <a:p>
            <a:r>
              <a:rPr lang="en-US" sz="4400" u="sng" dirty="0"/>
              <a:t>Azure Storage - Queue</a:t>
            </a:r>
            <a:endParaRPr lang="cs-CZ" sz="4400" u="sng" dirty="0"/>
          </a:p>
          <a:p>
            <a:r>
              <a:rPr lang="cs-CZ" sz="4400" dirty="0" smtClean="0"/>
              <a:t>Závěrem</a:t>
            </a:r>
          </a:p>
        </p:txBody>
      </p:sp>
    </p:spTree>
    <p:extLst>
      <p:ext uri="{BB962C8B-B14F-4D97-AF65-F5344CB8AC3E}">
        <p14:creationId xmlns:p14="http://schemas.microsoft.com/office/powerpoint/2010/main" val="2001844147"/>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Co ostatní data?</a:t>
            </a:r>
            <a:endParaRPr lang="en-US" dirty="0"/>
          </a:p>
        </p:txBody>
      </p:sp>
      <p:sp>
        <p:nvSpPr>
          <p:cNvPr id="3" name="Content Placeholder 2"/>
          <p:cNvSpPr>
            <a:spLocks noGrp="1"/>
          </p:cNvSpPr>
          <p:nvPr>
            <p:ph idx="1"/>
          </p:nvPr>
        </p:nvSpPr>
        <p:spPr>
          <a:xfrm>
            <a:off x="381000" y="1412875"/>
            <a:ext cx="8382000" cy="3884140"/>
          </a:xfrm>
        </p:spPr>
        <p:txBody>
          <a:bodyPr/>
          <a:lstStyle/>
          <a:p>
            <a:r>
              <a:rPr lang="cs-CZ" sz="3600" dirty="0" smtClean="0"/>
              <a:t>Primární data v souborovém systému</a:t>
            </a:r>
          </a:p>
          <a:p>
            <a:pPr lvl="1"/>
            <a:r>
              <a:rPr lang="cs-CZ" sz="3200" dirty="0" err="1" smtClean="0"/>
              <a:t>Skeny</a:t>
            </a:r>
            <a:r>
              <a:rPr lang="cs-CZ" sz="3200" dirty="0" smtClean="0"/>
              <a:t> dokumentů, archivní informace, …</a:t>
            </a:r>
          </a:p>
          <a:p>
            <a:r>
              <a:rPr lang="cs-CZ" sz="3600" dirty="0" smtClean="0"/>
              <a:t>Pomocná data v souborovém systému</a:t>
            </a:r>
          </a:p>
          <a:p>
            <a:pPr lvl="1"/>
            <a:r>
              <a:rPr lang="cs-CZ" sz="3200" dirty="0" smtClean="0"/>
              <a:t>Mezivýsledky, </a:t>
            </a:r>
            <a:r>
              <a:rPr lang="cs-CZ" sz="3200" dirty="0" err="1" smtClean="0"/>
              <a:t>cache</a:t>
            </a:r>
            <a:r>
              <a:rPr lang="cs-CZ" sz="3200" dirty="0" smtClean="0"/>
              <a:t>, logovací záznamy</a:t>
            </a:r>
          </a:p>
          <a:p>
            <a:pPr lvl="1"/>
            <a:r>
              <a:rPr lang="cs-CZ" sz="3200" dirty="0" smtClean="0"/>
              <a:t>Pozor na komponenty třetích stran</a:t>
            </a:r>
          </a:p>
          <a:p>
            <a:r>
              <a:rPr lang="cs-CZ" sz="3600" dirty="0" smtClean="0"/>
              <a:t>Fronty (</a:t>
            </a:r>
            <a:r>
              <a:rPr lang="cs-CZ" sz="3600" dirty="0" err="1" smtClean="0"/>
              <a:t>message</a:t>
            </a:r>
            <a:r>
              <a:rPr lang="cs-CZ" sz="3600" dirty="0" smtClean="0"/>
              <a:t> </a:t>
            </a:r>
            <a:r>
              <a:rPr lang="cs-CZ" sz="3600" dirty="0" err="1" smtClean="0"/>
              <a:t>queuing</a:t>
            </a:r>
            <a:r>
              <a:rPr lang="cs-CZ" sz="3600" dirty="0" smtClean="0"/>
              <a:t>)</a:t>
            </a:r>
          </a:p>
          <a:p>
            <a:pPr lvl="1"/>
            <a:r>
              <a:rPr lang="cs-CZ" sz="3200" dirty="0" smtClean="0"/>
              <a:t>Data pro pozdější asynchronní zpracování</a:t>
            </a:r>
            <a:endParaRPr lang="en-US" sz="3200" dirty="0"/>
          </a:p>
        </p:txBody>
      </p:sp>
    </p:spTree>
    <p:extLst>
      <p:ext uri="{BB962C8B-B14F-4D97-AF65-F5344CB8AC3E}">
        <p14:creationId xmlns:p14="http://schemas.microsoft.com/office/powerpoint/2010/main" val="2596512729"/>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Azure Queue</a:t>
            </a:r>
          </a:p>
        </p:txBody>
      </p:sp>
      <p:sp>
        <p:nvSpPr>
          <p:cNvPr id="3" name="Content Placeholder 2"/>
          <p:cNvSpPr>
            <a:spLocks noGrp="1"/>
          </p:cNvSpPr>
          <p:nvPr>
            <p:ph idx="1"/>
          </p:nvPr>
        </p:nvSpPr>
        <p:spPr>
          <a:xfrm>
            <a:off x="381000" y="1412875"/>
            <a:ext cx="8382000" cy="4185761"/>
          </a:xfrm>
        </p:spPr>
        <p:txBody>
          <a:bodyPr/>
          <a:lstStyle/>
          <a:p>
            <a:r>
              <a:rPr lang="en-US" dirty="0" err="1"/>
              <a:t>Komunikace</a:t>
            </a:r>
            <a:r>
              <a:rPr lang="en-US" dirty="0"/>
              <a:t> </a:t>
            </a:r>
            <a:r>
              <a:rPr lang="en-US" dirty="0" err="1"/>
              <a:t>mezi</a:t>
            </a:r>
            <a:r>
              <a:rPr lang="en-US" dirty="0"/>
              <a:t> </a:t>
            </a:r>
            <a:r>
              <a:rPr lang="en-US" dirty="0" err="1"/>
              <a:t>službami</a:t>
            </a:r>
            <a:r>
              <a:rPr lang="en-US" dirty="0"/>
              <a:t> </a:t>
            </a:r>
            <a:r>
              <a:rPr lang="en-US" dirty="0" err="1"/>
              <a:t>pomocí</a:t>
            </a:r>
            <a:r>
              <a:rPr lang="en-US" dirty="0"/>
              <a:t> </a:t>
            </a:r>
            <a:r>
              <a:rPr lang="en-US" dirty="0" err="1"/>
              <a:t>zpráv</a:t>
            </a:r>
            <a:endParaRPr lang="en-US" dirty="0"/>
          </a:p>
          <a:p>
            <a:pPr lvl="1"/>
            <a:r>
              <a:rPr lang="en-US" dirty="0" err="1"/>
              <a:t>Zajišťuje</a:t>
            </a:r>
            <a:r>
              <a:rPr lang="en-US" dirty="0"/>
              <a:t> </a:t>
            </a:r>
            <a:r>
              <a:rPr lang="en-US" dirty="0" err="1"/>
              <a:t>škálovatelnost</a:t>
            </a:r>
            <a:r>
              <a:rPr lang="en-US" dirty="0"/>
              <a:t> </a:t>
            </a:r>
            <a:r>
              <a:rPr lang="en-US" dirty="0" err="1"/>
              <a:t>aplikace</a:t>
            </a:r>
            <a:endParaRPr lang="en-US" dirty="0"/>
          </a:p>
          <a:p>
            <a:pPr lvl="1"/>
            <a:r>
              <a:rPr lang="cs-CZ" dirty="0" smtClean="0"/>
              <a:t>Typicky o</a:t>
            </a:r>
            <a:r>
              <a:rPr lang="en-US" dirty="0" err="1" smtClean="0"/>
              <a:t>dděluje</a:t>
            </a:r>
            <a:r>
              <a:rPr lang="en-US" dirty="0" smtClean="0"/>
              <a:t> </a:t>
            </a:r>
            <a:r>
              <a:rPr lang="cs-CZ" dirty="0" smtClean="0"/>
              <a:t>f</a:t>
            </a:r>
            <a:r>
              <a:rPr lang="en-US" dirty="0" err="1" smtClean="0"/>
              <a:t>ront</a:t>
            </a:r>
            <a:r>
              <a:rPr lang="cs-CZ" dirty="0" smtClean="0"/>
              <a:t> </a:t>
            </a:r>
            <a:r>
              <a:rPr lang="cs-CZ" dirty="0" smtClean="0"/>
              <a:t>e</a:t>
            </a:r>
            <a:r>
              <a:rPr lang="en-US" dirty="0" err="1" smtClean="0"/>
              <a:t>nd</a:t>
            </a:r>
            <a:r>
              <a:rPr lang="en-US" dirty="0" smtClean="0"/>
              <a:t> </a:t>
            </a:r>
            <a:r>
              <a:rPr lang="en-US" dirty="0"/>
              <a:t>(</a:t>
            </a:r>
            <a:r>
              <a:rPr lang="en-US" dirty="0" err="1"/>
              <a:t>uživatelské</a:t>
            </a:r>
            <a:r>
              <a:rPr lang="en-US" dirty="0"/>
              <a:t> </a:t>
            </a:r>
            <a:r>
              <a:rPr lang="en-US" dirty="0" err="1"/>
              <a:t>rozhraní</a:t>
            </a:r>
            <a:r>
              <a:rPr lang="en-US" dirty="0"/>
              <a:t>) </a:t>
            </a:r>
            <a:r>
              <a:rPr lang="cs-CZ" dirty="0" smtClean="0"/>
              <a:t>a </a:t>
            </a:r>
            <a:r>
              <a:rPr lang="cs-CZ" dirty="0" err="1" smtClean="0"/>
              <a:t>back</a:t>
            </a:r>
            <a:r>
              <a:rPr lang="cs-CZ" dirty="0" smtClean="0"/>
              <a:t> end</a:t>
            </a:r>
            <a:r>
              <a:rPr lang="en-US" dirty="0" smtClean="0"/>
              <a:t> </a:t>
            </a:r>
            <a:r>
              <a:rPr lang="en-US" dirty="0"/>
              <a:t>(business </a:t>
            </a:r>
            <a:r>
              <a:rPr lang="en-US" dirty="0" err="1"/>
              <a:t>logika</a:t>
            </a:r>
            <a:r>
              <a:rPr lang="en-US" dirty="0"/>
              <a:t>)</a:t>
            </a:r>
          </a:p>
          <a:p>
            <a:pPr lvl="1"/>
            <a:r>
              <a:rPr lang="en-US" dirty="0" err="1"/>
              <a:t>Zajistí</a:t>
            </a:r>
            <a:r>
              <a:rPr lang="en-US" dirty="0"/>
              <a:t> </a:t>
            </a:r>
            <a:r>
              <a:rPr lang="en-US" dirty="0" err="1"/>
              <a:t>korektní</a:t>
            </a:r>
            <a:r>
              <a:rPr lang="en-US" dirty="0"/>
              <a:t> </a:t>
            </a:r>
            <a:r>
              <a:rPr lang="en-US" dirty="0" err="1"/>
              <a:t>funkci</a:t>
            </a:r>
            <a:r>
              <a:rPr lang="en-US" dirty="0"/>
              <a:t> v </a:t>
            </a:r>
            <a:r>
              <a:rPr lang="en-US" dirty="0" err="1"/>
              <a:t>exponovaných</a:t>
            </a:r>
            <a:r>
              <a:rPr lang="en-US" dirty="0"/>
              <a:t> </a:t>
            </a:r>
            <a:r>
              <a:rPr lang="en-US" dirty="0" err="1"/>
              <a:t>momentech</a:t>
            </a:r>
            <a:endParaRPr lang="en-US" dirty="0"/>
          </a:p>
          <a:p>
            <a:r>
              <a:rPr lang="en-US" dirty="0" err="1"/>
              <a:t>Není</a:t>
            </a:r>
            <a:r>
              <a:rPr lang="en-US" dirty="0"/>
              <a:t> </a:t>
            </a:r>
            <a:r>
              <a:rPr lang="en-US" dirty="0" err="1"/>
              <a:t>vhodné</a:t>
            </a:r>
            <a:r>
              <a:rPr lang="en-US" dirty="0"/>
              <a:t> pro </a:t>
            </a:r>
            <a:r>
              <a:rPr lang="en-US" dirty="0" err="1"/>
              <a:t>dlouhodobé</a:t>
            </a:r>
            <a:r>
              <a:rPr lang="en-US" dirty="0"/>
              <a:t> </a:t>
            </a:r>
            <a:r>
              <a:rPr lang="en-US" dirty="0" err="1"/>
              <a:t>ukládání</a:t>
            </a:r>
            <a:r>
              <a:rPr lang="en-US" dirty="0"/>
              <a:t> </a:t>
            </a:r>
            <a:r>
              <a:rPr lang="en-US" dirty="0" err="1"/>
              <a:t>dat</a:t>
            </a:r>
            <a:r>
              <a:rPr lang="en-US" dirty="0"/>
              <a:t> </a:t>
            </a:r>
            <a:r>
              <a:rPr lang="en-US" dirty="0" err="1"/>
              <a:t>nebo</a:t>
            </a:r>
            <a:r>
              <a:rPr lang="en-US" dirty="0"/>
              <a:t> </a:t>
            </a:r>
            <a:r>
              <a:rPr lang="en-US" dirty="0" err="1"/>
              <a:t>objemná</a:t>
            </a:r>
            <a:r>
              <a:rPr lang="en-US" dirty="0"/>
              <a:t> data</a:t>
            </a:r>
          </a:p>
          <a:p>
            <a:pPr lvl="1"/>
            <a:r>
              <a:rPr lang="en-US" dirty="0" err="1"/>
              <a:t>Zprávy</a:t>
            </a:r>
            <a:r>
              <a:rPr lang="en-US" dirty="0"/>
              <a:t> </a:t>
            </a:r>
            <a:r>
              <a:rPr lang="en-US" dirty="0" err="1"/>
              <a:t>mohou</a:t>
            </a:r>
            <a:r>
              <a:rPr lang="en-US" dirty="0"/>
              <a:t> </a:t>
            </a:r>
            <a:r>
              <a:rPr lang="en-US" dirty="0" err="1"/>
              <a:t>být</a:t>
            </a:r>
            <a:r>
              <a:rPr lang="en-US" dirty="0"/>
              <a:t> do </a:t>
            </a:r>
            <a:r>
              <a:rPr lang="cs-CZ" dirty="0" smtClean="0"/>
              <a:t>64 k</a:t>
            </a:r>
            <a:r>
              <a:rPr lang="en-US" dirty="0" smtClean="0"/>
              <a:t>B </a:t>
            </a:r>
            <a:r>
              <a:rPr lang="en-US" dirty="0"/>
              <a:t>s </a:t>
            </a:r>
            <a:r>
              <a:rPr lang="en-US" dirty="0" err="1"/>
              <a:t>životností</a:t>
            </a:r>
            <a:r>
              <a:rPr lang="en-US" dirty="0"/>
              <a:t> max. 7 </a:t>
            </a:r>
            <a:r>
              <a:rPr lang="en-US" dirty="0" err="1" smtClean="0"/>
              <a:t>dní</a:t>
            </a:r>
            <a:endParaRPr lang="cs-CZ" dirty="0" smtClean="0"/>
          </a:p>
          <a:p>
            <a:pPr lvl="1"/>
            <a:r>
              <a:rPr lang="cs-CZ" dirty="0" smtClean="0"/>
              <a:t>Počet zpráv ve frontě není omezen</a:t>
            </a:r>
          </a:p>
        </p:txBody>
      </p:sp>
    </p:spTree>
    <p:extLst>
      <p:ext uri="{BB962C8B-B14F-4D97-AF65-F5344CB8AC3E}">
        <p14:creationId xmlns:p14="http://schemas.microsoft.com/office/powerpoint/2010/main" val="4182862455"/>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54" y="228602"/>
            <a:ext cx="8375946" cy="1661993"/>
          </a:xfrm>
        </p:spPr>
        <p:txBody>
          <a:bodyPr>
            <a:normAutofit fontScale="90000"/>
          </a:bodyPr>
          <a:lstStyle/>
          <a:p>
            <a:r>
              <a:rPr lang="cs-CZ" dirty="0" smtClean="0"/>
              <a:t>Koncept uložení zpráv</a:t>
            </a:r>
            <a:r>
              <a:rPr lang="en-US" dirty="0" smtClean="0"/>
              <a:t/>
            </a:r>
            <a:br>
              <a:rPr lang="en-US" dirty="0" smtClean="0"/>
            </a:br>
            <a:r>
              <a:rPr lang="en-US" dirty="0" smtClean="0"/>
              <a:t/>
            </a:r>
            <a:br>
              <a:rPr lang="en-US" dirty="0" smtClean="0"/>
            </a:br>
            <a:endParaRPr lang="en-US" dirty="0"/>
          </a:p>
        </p:txBody>
      </p:sp>
      <p:sp>
        <p:nvSpPr>
          <p:cNvPr id="54" name="Rounded Rectangle 53"/>
          <p:cNvSpPr/>
          <p:nvPr/>
        </p:nvSpPr>
        <p:spPr>
          <a:xfrm>
            <a:off x="5761821" y="1525250"/>
            <a:ext cx="1734502" cy="4876800"/>
          </a:xfrm>
          <a:prstGeom prst="roundRect">
            <a:avLst>
              <a:gd name="adj" fmla="val 10000"/>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16200000" scaled="1"/>
            <a:tileRect/>
          </a:gra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55" name="Rounded Rectangle 4"/>
          <p:cNvSpPr/>
          <p:nvPr/>
        </p:nvSpPr>
        <p:spPr>
          <a:xfrm>
            <a:off x="5761821" y="1525250"/>
            <a:ext cx="1734502" cy="146304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2240" tIns="142240" rIns="142240" bIns="142240" numCol="1" spcCol="1270" anchor="ctr" anchorCtr="0">
            <a:noAutofit/>
          </a:bodyPr>
          <a:lstStyle/>
          <a:p>
            <a:pPr algn="ctr" defTabSz="888963">
              <a:lnSpc>
                <a:spcPct val="90000"/>
              </a:lnSpc>
              <a:spcBef>
                <a:spcPct val="0"/>
              </a:spcBef>
              <a:spcAft>
                <a:spcPct val="35000"/>
              </a:spcAft>
            </a:pPr>
            <a:r>
              <a:rPr lang="en-US" sz="2800" dirty="0" smtClean="0"/>
              <a:t>Message</a:t>
            </a:r>
            <a:endParaRPr lang="en-US" sz="2800" dirty="0"/>
          </a:p>
        </p:txBody>
      </p:sp>
      <p:sp>
        <p:nvSpPr>
          <p:cNvPr id="56" name="Rounded Rectangle 55"/>
          <p:cNvSpPr/>
          <p:nvPr/>
        </p:nvSpPr>
        <p:spPr>
          <a:xfrm>
            <a:off x="3738234" y="1525250"/>
            <a:ext cx="1734502" cy="4876800"/>
          </a:xfrm>
          <a:prstGeom prst="roundRect">
            <a:avLst>
              <a:gd name="adj" fmla="val 10000"/>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16200000" scaled="1"/>
            <a:tileRect/>
          </a:gra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57" name="Rounded Rectangle 6"/>
          <p:cNvSpPr/>
          <p:nvPr/>
        </p:nvSpPr>
        <p:spPr>
          <a:xfrm>
            <a:off x="3738234" y="1525250"/>
            <a:ext cx="1734502" cy="146304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2240" tIns="142240" rIns="142240" bIns="142240" numCol="1" spcCol="1270" anchor="ctr" anchorCtr="0">
            <a:noAutofit/>
          </a:bodyPr>
          <a:lstStyle/>
          <a:p>
            <a:pPr algn="ctr" defTabSz="888963">
              <a:lnSpc>
                <a:spcPct val="90000"/>
              </a:lnSpc>
              <a:spcBef>
                <a:spcPct val="0"/>
              </a:spcBef>
              <a:spcAft>
                <a:spcPct val="35000"/>
              </a:spcAft>
            </a:pPr>
            <a:r>
              <a:rPr lang="en-US" sz="2800" dirty="0" smtClean="0"/>
              <a:t>Queue</a:t>
            </a:r>
            <a:endParaRPr lang="en-US" sz="2800" dirty="0"/>
          </a:p>
        </p:txBody>
      </p:sp>
      <p:sp>
        <p:nvSpPr>
          <p:cNvPr id="58" name="Rounded Rectangle 57"/>
          <p:cNvSpPr/>
          <p:nvPr/>
        </p:nvSpPr>
        <p:spPr>
          <a:xfrm>
            <a:off x="1714648" y="1525250"/>
            <a:ext cx="1734502" cy="4876800"/>
          </a:xfrm>
          <a:prstGeom prst="roundRect">
            <a:avLst>
              <a:gd name="adj" fmla="val 10000"/>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16200000" scaled="1"/>
            <a:tileRect/>
          </a:gra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59" name="Rounded Rectangle 8"/>
          <p:cNvSpPr/>
          <p:nvPr/>
        </p:nvSpPr>
        <p:spPr>
          <a:xfrm>
            <a:off x="1714648" y="1525250"/>
            <a:ext cx="1734502" cy="146304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2240" tIns="142240" rIns="142240" bIns="142240" numCol="1" spcCol="1270" anchor="ctr" anchorCtr="0">
            <a:noAutofit/>
          </a:bodyPr>
          <a:lstStyle/>
          <a:p>
            <a:pPr algn="ctr" defTabSz="888963">
              <a:lnSpc>
                <a:spcPct val="90000"/>
              </a:lnSpc>
              <a:spcBef>
                <a:spcPct val="0"/>
              </a:spcBef>
              <a:spcAft>
                <a:spcPct val="35000"/>
              </a:spcAft>
            </a:pPr>
            <a:r>
              <a:rPr lang="cs-CZ" sz="2800" dirty="0" err="1" smtClean="0"/>
              <a:t>Storage</a:t>
            </a:r>
            <a:r>
              <a:rPr lang="cs-CZ" sz="2800" dirty="0" smtClean="0"/>
              <a:t/>
            </a:r>
            <a:br>
              <a:rPr lang="cs-CZ" sz="2800" dirty="0" smtClean="0"/>
            </a:br>
            <a:r>
              <a:rPr lang="en-US" sz="2800" dirty="0" smtClean="0"/>
              <a:t>Account</a:t>
            </a:r>
            <a:endParaRPr lang="en-US" sz="2800" dirty="0"/>
          </a:p>
        </p:txBody>
      </p:sp>
      <p:sp>
        <p:nvSpPr>
          <p:cNvPr id="63" name="Straight Connector 12"/>
          <p:cNvSpPr/>
          <p:nvPr/>
        </p:nvSpPr>
        <p:spPr>
          <a:xfrm rot="18289469">
            <a:off x="3568381" y="3710179"/>
            <a:ext cx="50621" cy="5062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algn="ctr" defTabSz="222241">
              <a:lnSpc>
                <a:spcPct val="90000"/>
              </a:lnSpc>
              <a:spcBef>
                <a:spcPct val="0"/>
              </a:spcBef>
              <a:spcAft>
                <a:spcPct val="35000"/>
              </a:spcAft>
            </a:pPr>
            <a:endParaRPr lang="en-US" sz="500" dirty="0"/>
          </a:p>
        </p:txBody>
      </p:sp>
      <p:sp>
        <p:nvSpPr>
          <p:cNvPr id="71" name="Straight Connector 20"/>
          <p:cNvSpPr/>
          <p:nvPr/>
        </p:nvSpPr>
        <p:spPr>
          <a:xfrm rot="2142401">
            <a:off x="5599478" y="3509910"/>
            <a:ext cx="35600" cy="356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algn="ctr" defTabSz="222241">
              <a:lnSpc>
                <a:spcPct val="90000"/>
              </a:lnSpc>
              <a:spcBef>
                <a:spcPct val="0"/>
              </a:spcBef>
              <a:spcAft>
                <a:spcPct val="35000"/>
              </a:spcAft>
            </a:pPr>
            <a:endParaRPr lang="en-US" sz="500" dirty="0"/>
          </a:p>
        </p:txBody>
      </p:sp>
      <p:sp>
        <p:nvSpPr>
          <p:cNvPr id="74" name="Straight Connector 23"/>
          <p:cNvSpPr/>
          <p:nvPr/>
        </p:nvSpPr>
        <p:spPr>
          <a:xfrm>
            <a:off x="3087473" y="4117315"/>
            <a:ext cx="1012438" cy="26674"/>
          </a:xfrm>
          <a:custGeom>
            <a:avLst/>
            <a:gdLst/>
            <a:ahLst/>
            <a:cxnLst/>
            <a:rect l="0" t="0" r="0" b="0"/>
            <a:pathLst>
              <a:path>
                <a:moveTo>
                  <a:pt x="0" y="13337"/>
                </a:moveTo>
                <a:lnTo>
                  <a:pt x="1012438" y="13337"/>
                </a:lnTo>
              </a:path>
            </a:pathLst>
          </a:custGeom>
          <a:noFill/>
          <a:ln cmpd="sng">
            <a:solidFill>
              <a:schemeClr val="tx1"/>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75" name="Straight Connector 24"/>
          <p:cNvSpPr/>
          <p:nvPr/>
        </p:nvSpPr>
        <p:spPr>
          <a:xfrm rot="3310531">
            <a:off x="3568381" y="4541294"/>
            <a:ext cx="50621" cy="5062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algn="ctr" defTabSz="222241">
              <a:lnSpc>
                <a:spcPct val="90000"/>
              </a:lnSpc>
              <a:spcBef>
                <a:spcPct val="0"/>
              </a:spcBef>
              <a:spcAft>
                <a:spcPct val="35000"/>
              </a:spcAft>
            </a:pPr>
            <a:endParaRPr lang="en-US" sz="500" dirty="0"/>
          </a:p>
        </p:txBody>
      </p:sp>
      <p:sp>
        <p:nvSpPr>
          <p:cNvPr id="76" name="Rounded Rectangle 75"/>
          <p:cNvSpPr/>
          <p:nvPr/>
        </p:nvSpPr>
        <p:spPr>
          <a:xfrm>
            <a:off x="3882776" y="3759536"/>
            <a:ext cx="1445418" cy="722709"/>
          </a:xfrm>
          <a:prstGeom prst="roundRect">
            <a:avLst>
              <a:gd name="adj" fmla="val 1000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sp>
      <p:sp>
        <p:nvSpPr>
          <p:cNvPr id="77" name="Rounded Rectangle 26"/>
          <p:cNvSpPr/>
          <p:nvPr/>
        </p:nvSpPr>
        <p:spPr>
          <a:xfrm>
            <a:off x="3893310" y="3802003"/>
            <a:ext cx="1403084" cy="68037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algn="ctr" defTabSz="711170">
              <a:lnSpc>
                <a:spcPct val="90000"/>
              </a:lnSpc>
              <a:spcBef>
                <a:spcPct val="0"/>
              </a:spcBef>
              <a:spcAft>
                <a:spcPct val="35000"/>
              </a:spcAft>
            </a:pPr>
            <a:r>
              <a:rPr lang="en-US" sz="1600" dirty="0" err="1" smtClean="0"/>
              <a:t>orderprocessing</a:t>
            </a:r>
            <a:endParaRPr lang="en-US" sz="1600" dirty="0"/>
          </a:p>
        </p:txBody>
      </p:sp>
      <p:sp>
        <p:nvSpPr>
          <p:cNvPr id="78" name="Straight Connector 27"/>
          <p:cNvSpPr/>
          <p:nvPr/>
        </p:nvSpPr>
        <p:spPr>
          <a:xfrm rot="19457599">
            <a:off x="5261271" y="3867875"/>
            <a:ext cx="712015" cy="26674"/>
          </a:xfrm>
          <a:custGeom>
            <a:avLst/>
            <a:gdLst/>
            <a:ahLst/>
            <a:cxnLst/>
            <a:rect l="0" t="0" r="0" b="0"/>
            <a:pathLst>
              <a:path>
                <a:moveTo>
                  <a:pt x="0" y="13337"/>
                </a:moveTo>
                <a:lnTo>
                  <a:pt x="712015" y="13337"/>
                </a:lnTo>
              </a:path>
            </a:pathLst>
          </a:custGeom>
          <a:noFill/>
          <a:ln cmpd="sng">
            <a:solidFill>
              <a:schemeClr val="tx1"/>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79" name="Straight Connector 28"/>
          <p:cNvSpPr/>
          <p:nvPr/>
        </p:nvSpPr>
        <p:spPr>
          <a:xfrm rot="19457599">
            <a:off x="5599478" y="4756584"/>
            <a:ext cx="35600" cy="356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algn="ctr" defTabSz="222241">
              <a:lnSpc>
                <a:spcPct val="90000"/>
              </a:lnSpc>
              <a:spcBef>
                <a:spcPct val="0"/>
              </a:spcBef>
              <a:spcAft>
                <a:spcPct val="35000"/>
              </a:spcAft>
            </a:pPr>
            <a:endParaRPr lang="en-US" sz="500" dirty="0"/>
          </a:p>
        </p:txBody>
      </p:sp>
      <p:sp>
        <p:nvSpPr>
          <p:cNvPr id="80" name="Rounded Rectangle 79"/>
          <p:cNvSpPr/>
          <p:nvPr/>
        </p:nvSpPr>
        <p:spPr>
          <a:xfrm>
            <a:off x="5916995" y="3280219"/>
            <a:ext cx="1445418" cy="722709"/>
          </a:xfrm>
          <a:prstGeom prst="roundRect">
            <a:avLst>
              <a:gd name="adj" fmla="val 1000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sp>
      <p:sp>
        <p:nvSpPr>
          <p:cNvPr id="81" name="Rounded Rectangle 30"/>
          <p:cNvSpPr/>
          <p:nvPr/>
        </p:nvSpPr>
        <p:spPr>
          <a:xfrm>
            <a:off x="5927529" y="3301376"/>
            <a:ext cx="1403084" cy="68037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defTabSz="711170">
              <a:lnSpc>
                <a:spcPct val="90000"/>
              </a:lnSpc>
              <a:spcBef>
                <a:spcPct val="0"/>
              </a:spcBef>
              <a:spcAft>
                <a:spcPct val="35000"/>
              </a:spcAft>
            </a:pPr>
            <a:r>
              <a:rPr lang="en-US" sz="1600" dirty="0" smtClean="0"/>
              <a:t>   customer ID</a:t>
            </a:r>
            <a:br>
              <a:rPr lang="en-US" sz="1600" dirty="0" smtClean="0"/>
            </a:br>
            <a:r>
              <a:rPr lang="en-US" sz="1600" dirty="0" smtClean="0"/>
              <a:t>   order ID</a:t>
            </a:r>
            <a:br>
              <a:rPr lang="en-US" sz="1600" dirty="0" smtClean="0"/>
            </a:br>
            <a:r>
              <a:rPr lang="en-US" sz="1600" dirty="0" smtClean="0"/>
              <a:t>   http://…</a:t>
            </a:r>
            <a:endParaRPr lang="en-US" sz="1600" dirty="0"/>
          </a:p>
        </p:txBody>
      </p:sp>
      <p:sp>
        <p:nvSpPr>
          <p:cNvPr id="82" name="Straight Connector 31"/>
          <p:cNvSpPr/>
          <p:nvPr/>
        </p:nvSpPr>
        <p:spPr>
          <a:xfrm rot="2142401">
            <a:off x="5261271" y="4283433"/>
            <a:ext cx="712015" cy="26674"/>
          </a:xfrm>
          <a:custGeom>
            <a:avLst/>
            <a:gdLst/>
            <a:ahLst/>
            <a:cxnLst/>
            <a:rect l="0" t="0" r="0" b="0"/>
            <a:pathLst>
              <a:path>
                <a:moveTo>
                  <a:pt x="0" y="13337"/>
                </a:moveTo>
                <a:lnTo>
                  <a:pt x="712015" y="13337"/>
                </a:lnTo>
              </a:path>
            </a:pathLst>
          </a:custGeom>
          <a:noFill/>
          <a:ln cmpd="sng">
            <a:solidFill>
              <a:schemeClr val="tx1"/>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83" name="Straight Connector 32"/>
          <p:cNvSpPr/>
          <p:nvPr/>
        </p:nvSpPr>
        <p:spPr>
          <a:xfrm rot="2142401">
            <a:off x="5599478" y="5172142"/>
            <a:ext cx="35600" cy="356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algn="ctr" defTabSz="222241">
              <a:lnSpc>
                <a:spcPct val="90000"/>
              </a:lnSpc>
              <a:spcBef>
                <a:spcPct val="0"/>
              </a:spcBef>
              <a:spcAft>
                <a:spcPct val="35000"/>
              </a:spcAft>
            </a:pPr>
            <a:endParaRPr lang="en-US" sz="500" dirty="0"/>
          </a:p>
        </p:txBody>
      </p:sp>
      <p:sp>
        <p:nvSpPr>
          <p:cNvPr id="84" name="Rounded Rectangle 83"/>
          <p:cNvSpPr/>
          <p:nvPr/>
        </p:nvSpPr>
        <p:spPr>
          <a:xfrm>
            <a:off x="5906362" y="4398413"/>
            <a:ext cx="1445418" cy="722709"/>
          </a:xfrm>
          <a:prstGeom prst="roundRect">
            <a:avLst>
              <a:gd name="adj" fmla="val 1000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sp>
      <p:sp>
        <p:nvSpPr>
          <p:cNvPr id="37" name="Rounded Rectangle 30"/>
          <p:cNvSpPr/>
          <p:nvPr/>
        </p:nvSpPr>
        <p:spPr>
          <a:xfrm>
            <a:off x="5931073" y="4431971"/>
            <a:ext cx="1403084" cy="68037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defTabSz="711170">
              <a:lnSpc>
                <a:spcPct val="90000"/>
              </a:lnSpc>
              <a:spcBef>
                <a:spcPct val="0"/>
              </a:spcBef>
              <a:spcAft>
                <a:spcPct val="35000"/>
              </a:spcAft>
            </a:pPr>
            <a:r>
              <a:rPr lang="en-US" sz="1600" dirty="0" smtClean="0"/>
              <a:t>   customer ID</a:t>
            </a:r>
            <a:br>
              <a:rPr lang="en-US" sz="1600" dirty="0" smtClean="0"/>
            </a:br>
            <a:r>
              <a:rPr lang="en-US" sz="1600" dirty="0" smtClean="0"/>
              <a:t>   order ID</a:t>
            </a:r>
            <a:br>
              <a:rPr lang="en-US" sz="1600" dirty="0" smtClean="0"/>
            </a:br>
            <a:r>
              <a:rPr lang="en-US" sz="1600" dirty="0" smtClean="0"/>
              <a:t>   http://…</a:t>
            </a:r>
            <a:endParaRPr lang="en-US" sz="1600" dirty="0"/>
          </a:p>
        </p:txBody>
      </p:sp>
      <p:sp>
        <p:nvSpPr>
          <p:cNvPr id="60" name="Rounded Rectangle 59"/>
          <p:cNvSpPr/>
          <p:nvPr/>
        </p:nvSpPr>
        <p:spPr>
          <a:xfrm>
            <a:off x="1859190" y="3789693"/>
            <a:ext cx="1445418" cy="722709"/>
          </a:xfrm>
          <a:prstGeom prst="roundRect">
            <a:avLst>
              <a:gd name="adj" fmla="val 1000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sp>
      <p:sp>
        <p:nvSpPr>
          <p:cNvPr id="61" name="Rounded Rectangle 10"/>
          <p:cNvSpPr/>
          <p:nvPr/>
        </p:nvSpPr>
        <p:spPr>
          <a:xfrm>
            <a:off x="1869725" y="3832125"/>
            <a:ext cx="1403084" cy="68037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algn="ctr" defTabSz="711170">
              <a:lnSpc>
                <a:spcPct val="90000"/>
              </a:lnSpc>
              <a:spcBef>
                <a:spcPct val="0"/>
              </a:spcBef>
              <a:spcAft>
                <a:spcPct val="35000"/>
              </a:spcAft>
            </a:pPr>
            <a:r>
              <a:rPr lang="en-US" sz="1600" dirty="0" err="1" smtClean="0"/>
              <a:t>cohowinery</a:t>
            </a:r>
            <a:endParaRPr lang="en-US" sz="1600" dirty="0"/>
          </a:p>
        </p:txBody>
      </p:sp>
    </p:spTree>
    <p:extLst>
      <p:ext uri="{BB962C8B-B14F-4D97-AF65-F5344CB8AC3E}">
        <p14:creationId xmlns:p14="http://schemas.microsoft.com/office/powerpoint/2010/main" val="640273430"/>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dirty="0" smtClean="0"/>
              <a:t>Mechanismus přijetí zprávy</a:t>
            </a:r>
            <a:endParaRPr lang="en-US" dirty="0"/>
          </a:p>
        </p:txBody>
      </p:sp>
      <p:sp>
        <p:nvSpPr>
          <p:cNvPr id="5" name="Oval 4"/>
          <p:cNvSpPr/>
          <p:nvPr/>
        </p:nvSpPr>
        <p:spPr>
          <a:xfrm>
            <a:off x="481596" y="3282072"/>
            <a:ext cx="1194792" cy="427856"/>
          </a:xfrm>
          <a:prstGeom prst="ellipse">
            <a:avLst/>
          </a:prstGeom>
          <a:ln>
            <a:solidFill>
              <a:schemeClr val="bg1"/>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cs-CZ" sz="1400" dirty="0" smtClean="0">
                <a:solidFill>
                  <a:sysClr val="windowText" lastClr="000000"/>
                </a:solidFill>
              </a:rPr>
              <a:t>Zdroj 2</a:t>
            </a:r>
            <a:endParaRPr lang="en-US" sz="2000" dirty="0">
              <a:solidFill>
                <a:sysClr val="windowText" lastClr="000000"/>
              </a:solidFill>
            </a:endParaRPr>
          </a:p>
        </p:txBody>
      </p:sp>
      <p:sp>
        <p:nvSpPr>
          <p:cNvPr id="7" name="Oval 6"/>
          <p:cNvSpPr/>
          <p:nvPr/>
        </p:nvSpPr>
        <p:spPr>
          <a:xfrm>
            <a:off x="487748" y="2084576"/>
            <a:ext cx="1194792" cy="427856"/>
          </a:xfrm>
          <a:prstGeom prst="ellipse">
            <a:avLst/>
          </a:prstGeom>
          <a:ln>
            <a:solidFill>
              <a:schemeClr val="bg1"/>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cs-CZ" sz="1400" dirty="0" smtClean="0">
                <a:solidFill>
                  <a:sysClr val="windowText" lastClr="000000"/>
                </a:solidFill>
              </a:rPr>
              <a:t>Zdroj 1</a:t>
            </a:r>
            <a:endParaRPr lang="en-US" sz="1400" dirty="0">
              <a:solidFill>
                <a:sysClr val="windowText" lastClr="000000"/>
              </a:solidFill>
            </a:endParaRPr>
          </a:p>
        </p:txBody>
      </p:sp>
      <p:sp>
        <p:nvSpPr>
          <p:cNvPr id="8" name="Oval 7"/>
          <p:cNvSpPr/>
          <p:nvPr/>
        </p:nvSpPr>
        <p:spPr>
          <a:xfrm>
            <a:off x="4232164" y="3282072"/>
            <a:ext cx="1282824" cy="427856"/>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cs-CZ" sz="1200" dirty="0" smtClean="0">
                <a:solidFill>
                  <a:sysClr val="windowText" lastClr="000000"/>
                </a:solidFill>
              </a:rPr>
              <a:t>Příjemce 2</a:t>
            </a:r>
            <a:endParaRPr lang="en-US" sz="2000" dirty="0">
              <a:solidFill>
                <a:sysClr val="windowText" lastClr="000000"/>
              </a:solidFill>
            </a:endParaRPr>
          </a:p>
        </p:txBody>
      </p:sp>
      <p:sp>
        <p:nvSpPr>
          <p:cNvPr id="9" name="Oval 8"/>
          <p:cNvSpPr/>
          <p:nvPr/>
        </p:nvSpPr>
        <p:spPr>
          <a:xfrm>
            <a:off x="4232164" y="2084700"/>
            <a:ext cx="1282824" cy="427856"/>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cs-CZ" sz="1200" dirty="0" smtClean="0">
                <a:solidFill>
                  <a:sysClr val="windowText" lastClr="000000"/>
                </a:solidFill>
              </a:rPr>
              <a:t>Příjemce 1</a:t>
            </a:r>
            <a:endParaRPr lang="en-US" sz="1200" dirty="0">
              <a:solidFill>
                <a:sysClr val="windowText" lastClr="000000"/>
              </a:solidFill>
            </a:endParaRPr>
          </a:p>
        </p:txBody>
      </p:sp>
      <p:sp>
        <p:nvSpPr>
          <p:cNvPr id="10" name="Rounded Rectangle 9"/>
          <p:cNvSpPr/>
          <p:nvPr/>
        </p:nvSpPr>
        <p:spPr>
          <a:xfrm>
            <a:off x="1855900" y="2778016"/>
            <a:ext cx="512054" cy="350064"/>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400" dirty="0" smtClean="0"/>
              <a:t>M4</a:t>
            </a:r>
            <a:endParaRPr lang="en-US" sz="1400" dirty="0"/>
          </a:p>
        </p:txBody>
      </p:sp>
      <p:sp>
        <p:nvSpPr>
          <p:cNvPr id="12" name="Rounded Rectangle 11"/>
          <p:cNvSpPr/>
          <p:nvPr/>
        </p:nvSpPr>
        <p:spPr>
          <a:xfrm>
            <a:off x="2431964" y="2778016"/>
            <a:ext cx="512054" cy="350064"/>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400" dirty="0" smtClean="0"/>
              <a:t>M3</a:t>
            </a:r>
            <a:endParaRPr lang="en-US" sz="1400" dirty="0"/>
          </a:p>
        </p:txBody>
      </p:sp>
      <p:sp>
        <p:nvSpPr>
          <p:cNvPr id="13" name="Rounded Rectangle 12"/>
          <p:cNvSpPr/>
          <p:nvPr/>
        </p:nvSpPr>
        <p:spPr>
          <a:xfrm>
            <a:off x="3008028" y="2778016"/>
            <a:ext cx="512054" cy="350064"/>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400" dirty="0" smtClean="0"/>
              <a:t>M2</a:t>
            </a:r>
            <a:endParaRPr lang="en-US" sz="1400" dirty="0"/>
          </a:p>
        </p:txBody>
      </p:sp>
      <p:sp>
        <p:nvSpPr>
          <p:cNvPr id="14" name="Rounded Rectangle 13"/>
          <p:cNvSpPr/>
          <p:nvPr/>
        </p:nvSpPr>
        <p:spPr>
          <a:xfrm>
            <a:off x="3584092" y="2778016"/>
            <a:ext cx="512054" cy="350064"/>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400" dirty="0" smtClean="0"/>
              <a:t>M1</a:t>
            </a:r>
            <a:endParaRPr lang="en-US" sz="1400" dirty="0"/>
          </a:p>
        </p:txBody>
      </p:sp>
      <p:cxnSp>
        <p:nvCxnSpPr>
          <p:cNvPr id="15" name="Straight Arrow Connector 14"/>
          <p:cNvCxnSpPr>
            <a:stCxn id="7" idx="5"/>
          </p:cNvCxnSpPr>
          <p:nvPr/>
        </p:nvCxnSpPr>
        <p:spPr>
          <a:xfrm>
            <a:off x="1507567" y="2449774"/>
            <a:ext cx="348333" cy="32824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5" idx="7"/>
          </p:cNvCxnSpPr>
          <p:nvPr/>
        </p:nvCxnSpPr>
        <p:spPr>
          <a:xfrm flipV="1">
            <a:off x="1501415" y="3122901"/>
            <a:ext cx="366390" cy="22182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endCxn id="9" idx="3"/>
          </p:cNvCxnSpPr>
          <p:nvPr/>
        </p:nvCxnSpPr>
        <p:spPr>
          <a:xfrm flipV="1">
            <a:off x="4096146" y="2449898"/>
            <a:ext cx="323883" cy="3281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endCxn id="8" idx="1"/>
          </p:cNvCxnSpPr>
          <p:nvPr/>
        </p:nvCxnSpPr>
        <p:spPr>
          <a:xfrm>
            <a:off x="4096146" y="3138056"/>
            <a:ext cx="323883" cy="20667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8" name="Right Arrow 27"/>
          <p:cNvSpPr/>
          <p:nvPr/>
        </p:nvSpPr>
        <p:spPr>
          <a:xfrm>
            <a:off x="2071924" y="3426088"/>
            <a:ext cx="1763741" cy="155584"/>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0" name="Rounded Rectangle 29"/>
          <p:cNvSpPr/>
          <p:nvPr/>
        </p:nvSpPr>
        <p:spPr>
          <a:xfrm>
            <a:off x="3584092" y="2778016"/>
            <a:ext cx="512054" cy="350064"/>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400" dirty="0" smtClean="0"/>
              <a:t>M1</a:t>
            </a:r>
            <a:endParaRPr lang="en-US" sz="1400" dirty="0"/>
          </a:p>
        </p:txBody>
      </p:sp>
      <p:sp>
        <p:nvSpPr>
          <p:cNvPr id="31" name="Rounded Rectangle 30"/>
          <p:cNvSpPr/>
          <p:nvPr/>
        </p:nvSpPr>
        <p:spPr>
          <a:xfrm>
            <a:off x="3008028" y="2778016"/>
            <a:ext cx="512054" cy="350064"/>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400" dirty="0" smtClean="0"/>
              <a:t>M2</a:t>
            </a:r>
            <a:endParaRPr lang="en-US" sz="1400" dirty="0"/>
          </a:p>
        </p:txBody>
      </p:sp>
      <p:sp>
        <p:nvSpPr>
          <p:cNvPr id="29" name="TextBox 28"/>
          <p:cNvSpPr txBox="1"/>
          <p:nvPr/>
        </p:nvSpPr>
        <p:spPr>
          <a:xfrm>
            <a:off x="5699708" y="2201952"/>
            <a:ext cx="3429000" cy="430887"/>
          </a:xfrm>
          <a:prstGeom prst="rect">
            <a:avLst/>
          </a:prstGeom>
          <a:noFill/>
        </p:spPr>
        <p:txBody>
          <a:bodyPr wrap="square" rtlCol="0">
            <a:spAutoFit/>
          </a:bodyPr>
          <a:lstStyle/>
          <a:p>
            <a:r>
              <a:rPr lang="en-US" sz="1100" dirty="0" smtClean="0"/>
              <a:t>1. C1 </a:t>
            </a:r>
            <a:r>
              <a:rPr lang="cs-CZ" sz="1100" dirty="0" smtClean="0"/>
              <a:t>zpracovává zprávu </a:t>
            </a:r>
            <a:r>
              <a:rPr lang="en-US" sz="1100" dirty="0" smtClean="0"/>
              <a:t>M1</a:t>
            </a:r>
          </a:p>
          <a:p>
            <a:r>
              <a:rPr lang="en-US" sz="1100" dirty="0" smtClean="0"/>
              <a:t>2. M1 </a:t>
            </a:r>
            <a:r>
              <a:rPr lang="cs-CZ" sz="1100" dirty="0" smtClean="0"/>
              <a:t>se zneviditelní na </a:t>
            </a:r>
            <a:r>
              <a:rPr lang="en-US" sz="1100" dirty="0" smtClean="0"/>
              <a:t>30</a:t>
            </a:r>
            <a:r>
              <a:rPr lang="cs-CZ" sz="1100" dirty="0" smtClean="0"/>
              <a:t> s</a:t>
            </a:r>
            <a:endParaRPr lang="en-US" sz="1100" dirty="0"/>
          </a:p>
        </p:txBody>
      </p:sp>
      <p:sp>
        <p:nvSpPr>
          <p:cNvPr id="33" name="TextBox 32"/>
          <p:cNvSpPr txBox="1"/>
          <p:nvPr/>
        </p:nvSpPr>
        <p:spPr>
          <a:xfrm>
            <a:off x="5699708" y="2529173"/>
            <a:ext cx="3429000" cy="430887"/>
          </a:xfrm>
          <a:prstGeom prst="rect">
            <a:avLst/>
          </a:prstGeom>
          <a:noFill/>
        </p:spPr>
        <p:txBody>
          <a:bodyPr wrap="square" rtlCol="0">
            <a:spAutoFit/>
          </a:bodyPr>
          <a:lstStyle/>
          <a:p>
            <a:r>
              <a:rPr lang="en-US" sz="1100" dirty="0" smtClean="0"/>
              <a:t>3. C2 </a:t>
            </a:r>
            <a:r>
              <a:rPr lang="cs-CZ" sz="1100" dirty="0"/>
              <a:t>zpracovává zprávu </a:t>
            </a:r>
            <a:r>
              <a:rPr lang="en-US" sz="1100" dirty="0" smtClean="0"/>
              <a:t>M2</a:t>
            </a:r>
          </a:p>
          <a:p>
            <a:r>
              <a:rPr lang="en-US" sz="1100" dirty="0" smtClean="0"/>
              <a:t>4. M2 </a:t>
            </a:r>
            <a:r>
              <a:rPr lang="cs-CZ" sz="1100" dirty="0"/>
              <a:t>se zneviditelní na </a:t>
            </a:r>
            <a:r>
              <a:rPr lang="en-US" sz="1100" dirty="0" smtClean="0"/>
              <a:t>30 </a:t>
            </a:r>
            <a:r>
              <a:rPr lang="cs-CZ" sz="1100" dirty="0" smtClean="0"/>
              <a:t>s</a:t>
            </a:r>
            <a:endParaRPr lang="en-US" sz="1100" dirty="0"/>
          </a:p>
        </p:txBody>
      </p:sp>
      <p:sp>
        <p:nvSpPr>
          <p:cNvPr id="34" name="TextBox 33"/>
          <p:cNvSpPr txBox="1"/>
          <p:nvPr/>
        </p:nvSpPr>
        <p:spPr>
          <a:xfrm>
            <a:off x="5658613" y="2857291"/>
            <a:ext cx="3314699" cy="261610"/>
          </a:xfrm>
          <a:prstGeom prst="rect">
            <a:avLst/>
          </a:prstGeom>
          <a:noFill/>
        </p:spPr>
        <p:txBody>
          <a:bodyPr wrap="square" rtlCol="0">
            <a:spAutoFit/>
          </a:bodyPr>
          <a:lstStyle/>
          <a:p>
            <a:r>
              <a:rPr lang="en-US" sz="1100" dirty="0" smtClean="0"/>
              <a:t> 5. C2 </a:t>
            </a:r>
            <a:r>
              <a:rPr lang="cs-CZ" sz="1100" dirty="0" smtClean="0"/>
              <a:t>ukončí úkol pro </a:t>
            </a:r>
            <a:r>
              <a:rPr lang="en-US" sz="1100" dirty="0" smtClean="0"/>
              <a:t>M2</a:t>
            </a:r>
          </a:p>
        </p:txBody>
      </p:sp>
      <p:sp>
        <p:nvSpPr>
          <p:cNvPr id="35" name="TextBox 34"/>
          <p:cNvSpPr txBox="1"/>
          <p:nvPr/>
        </p:nvSpPr>
        <p:spPr>
          <a:xfrm>
            <a:off x="5663126" y="3189863"/>
            <a:ext cx="2530624" cy="261610"/>
          </a:xfrm>
          <a:prstGeom prst="rect">
            <a:avLst/>
          </a:prstGeom>
          <a:noFill/>
        </p:spPr>
        <p:txBody>
          <a:bodyPr wrap="square" rtlCol="0">
            <a:spAutoFit/>
          </a:bodyPr>
          <a:lstStyle/>
          <a:p>
            <a:r>
              <a:rPr lang="en-US" sz="1100" dirty="0" smtClean="0"/>
              <a:t> 7. C1 </a:t>
            </a:r>
            <a:r>
              <a:rPr lang="cs-CZ" sz="1100" dirty="0" smtClean="0"/>
              <a:t>havaruje</a:t>
            </a:r>
            <a:r>
              <a:rPr lang="en-US" sz="1100" dirty="0" smtClean="0"/>
              <a:t> – </a:t>
            </a:r>
            <a:r>
              <a:rPr lang="cs-CZ" sz="1100" dirty="0" smtClean="0"/>
              <a:t>zpracování </a:t>
            </a:r>
            <a:r>
              <a:rPr lang="en-US" sz="1100" dirty="0" smtClean="0"/>
              <a:t>M1 </a:t>
            </a:r>
            <a:r>
              <a:rPr lang="cs-CZ" sz="1100" dirty="0" smtClean="0"/>
              <a:t>selže</a:t>
            </a:r>
            <a:endParaRPr lang="en-US" sz="1100" dirty="0" smtClean="0"/>
          </a:p>
        </p:txBody>
      </p:sp>
      <p:sp>
        <p:nvSpPr>
          <p:cNvPr id="36" name="TextBox 35"/>
          <p:cNvSpPr txBox="1"/>
          <p:nvPr/>
        </p:nvSpPr>
        <p:spPr>
          <a:xfrm>
            <a:off x="5663126" y="3361347"/>
            <a:ext cx="3310186" cy="261610"/>
          </a:xfrm>
          <a:prstGeom prst="rect">
            <a:avLst/>
          </a:prstGeom>
          <a:noFill/>
        </p:spPr>
        <p:txBody>
          <a:bodyPr wrap="square" rtlCol="0">
            <a:spAutoFit/>
          </a:bodyPr>
          <a:lstStyle/>
          <a:p>
            <a:r>
              <a:rPr lang="en-US" sz="1100" dirty="0" smtClean="0"/>
              <a:t> 8. M1 </a:t>
            </a:r>
            <a:r>
              <a:rPr lang="cs-CZ" sz="1100" dirty="0" smtClean="0"/>
              <a:t>se zviditelní ve frontě pro zpracování na </a:t>
            </a:r>
            <a:r>
              <a:rPr lang="en-US" sz="1100" dirty="0" smtClean="0"/>
              <a:t>C2</a:t>
            </a:r>
          </a:p>
        </p:txBody>
      </p:sp>
      <p:sp>
        <p:nvSpPr>
          <p:cNvPr id="37" name="Rounded Rectangle 36"/>
          <p:cNvSpPr/>
          <p:nvPr/>
        </p:nvSpPr>
        <p:spPr>
          <a:xfrm>
            <a:off x="3584092" y="2778016"/>
            <a:ext cx="512054" cy="350064"/>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400" dirty="0" smtClean="0"/>
              <a:t>M1</a:t>
            </a:r>
            <a:endParaRPr lang="en-US" sz="1400" dirty="0"/>
          </a:p>
        </p:txBody>
      </p:sp>
      <p:sp>
        <p:nvSpPr>
          <p:cNvPr id="39" name="TextBox 38"/>
          <p:cNvSpPr txBox="1"/>
          <p:nvPr/>
        </p:nvSpPr>
        <p:spPr>
          <a:xfrm>
            <a:off x="5660150" y="3027729"/>
            <a:ext cx="3352800" cy="261610"/>
          </a:xfrm>
          <a:prstGeom prst="rect">
            <a:avLst/>
          </a:prstGeom>
          <a:noFill/>
        </p:spPr>
        <p:txBody>
          <a:bodyPr wrap="square" rtlCol="0">
            <a:spAutoFit/>
          </a:bodyPr>
          <a:lstStyle/>
          <a:p>
            <a:r>
              <a:rPr lang="en-US" sz="1100" dirty="0" smtClean="0"/>
              <a:t> 6. C2 </a:t>
            </a:r>
            <a:r>
              <a:rPr lang="cs-CZ" sz="1100" dirty="0" smtClean="0"/>
              <a:t>smaže</a:t>
            </a:r>
            <a:r>
              <a:rPr lang="en-US" sz="1100" dirty="0" smtClean="0"/>
              <a:t> M2 </a:t>
            </a:r>
            <a:r>
              <a:rPr lang="cs-CZ" sz="1100" dirty="0" smtClean="0"/>
              <a:t>z fronty</a:t>
            </a:r>
            <a:endParaRPr lang="en-US" sz="1100" dirty="0"/>
          </a:p>
        </p:txBody>
      </p:sp>
      <p:sp>
        <p:nvSpPr>
          <p:cNvPr id="3" name="&quot;No&quot; Symbol 2"/>
          <p:cNvSpPr/>
          <p:nvPr/>
        </p:nvSpPr>
        <p:spPr bwMode="auto">
          <a:xfrm>
            <a:off x="4640040" y="2081576"/>
            <a:ext cx="467072" cy="430980"/>
          </a:xfrm>
          <a:prstGeom prst="noSmoking">
            <a:avLst/>
          </a:prstGeom>
          <a:solidFill>
            <a:srgbClr val="FF000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600" dirty="0" smtClean="0">
              <a:gradFill>
                <a:gsLst>
                  <a:gs pos="0">
                    <a:srgbClr val="FFFFFF"/>
                  </a:gs>
                  <a:gs pos="100000">
                    <a:srgbClr val="FFFFFF"/>
                  </a:gs>
                </a:gsLst>
                <a:lin ang="5400000" scaled="0"/>
              </a:gradFill>
            </a:endParaRPr>
          </a:p>
        </p:txBody>
      </p:sp>
      <p:sp>
        <p:nvSpPr>
          <p:cNvPr id="26" name="TextBox 25"/>
          <p:cNvSpPr txBox="1"/>
          <p:nvPr/>
        </p:nvSpPr>
        <p:spPr>
          <a:xfrm>
            <a:off x="481596" y="2717621"/>
            <a:ext cx="1044215" cy="492443"/>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1400" b="1" dirty="0" smtClean="0">
                <a:solidFill>
                  <a:schemeClr val="tx1"/>
                </a:solidFill>
              </a:rPr>
              <a:t>Front End</a:t>
            </a:r>
          </a:p>
          <a:p>
            <a:pPr algn="ctr"/>
            <a:r>
              <a:rPr lang="en-US" sz="1100" b="1" dirty="0">
                <a:solidFill>
                  <a:schemeClr val="tx1"/>
                </a:solidFill>
              </a:rPr>
              <a:t>Web </a:t>
            </a:r>
            <a:r>
              <a:rPr lang="en-US" sz="1100" b="1" dirty="0" smtClean="0">
                <a:solidFill>
                  <a:schemeClr val="tx1"/>
                </a:solidFill>
              </a:rPr>
              <a:t>Role</a:t>
            </a:r>
            <a:endParaRPr lang="en-US" sz="1100" b="1" dirty="0">
              <a:solidFill>
                <a:schemeClr val="tx1"/>
              </a:solidFill>
            </a:endParaRPr>
          </a:p>
        </p:txBody>
      </p:sp>
      <p:sp>
        <p:nvSpPr>
          <p:cNvPr id="27" name="TextBox 26"/>
          <p:cNvSpPr txBox="1"/>
          <p:nvPr/>
        </p:nvSpPr>
        <p:spPr>
          <a:xfrm>
            <a:off x="4420029" y="2706826"/>
            <a:ext cx="1243347" cy="492443"/>
          </a:xfrm>
          <a:prstGeom prst="rect">
            <a:avLst/>
          </a:prstGeom>
          <a:noFill/>
          <a:ln>
            <a:noFill/>
          </a:ln>
          <a:scene3d>
            <a:camera prst="orthographicFront"/>
            <a:lightRig rig="threePt" dir="t"/>
          </a:scene3d>
          <a:sp3d>
            <a:bevelT/>
          </a:sp3d>
        </p:spPr>
        <p:txBody>
          <a:bodyPr wrap="square" rtlCol="0">
            <a:spAutoFit/>
          </a:bodyPr>
          <a:lstStyle/>
          <a:p>
            <a:pPr algn="ctr"/>
            <a:r>
              <a:rPr lang="en-US" sz="1400" b="1" dirty="0" smtClean="0"/>
              <a:t>Back End</a:t>
            </a:r>
          </a:p>
          <a:p>
            <a:pPr algn="ctr"/>
            <a:r>
              <a:rPr lang="en-US" sz="1100" b="1" dirty="0" smtClean="0"/>
              <a:t>Worker Role</a:t>
            </a:r>
            <a:endParaRPr lang="en-US" sz="1400" b="1" dirty="0"/>
          </a:p>
        </p:txBody>
      </p:sp>
      <p:sp>
        <p:nvSpPr>
          <p:cNvPr id="38" name="Content Placeholder 4"/>
          <p:cNvSpPr txBox="1">
            <a:spLocks/>
          </p:cNvSpPr>
          <p:nvPr/>
        </p:nvSpPr>
        <p:spPr>
          <a:xfrm>
            <a:off x="468536" y="4555562"/>
            <a:ext cx="7630864" cy="2302685"/>
          </a:xfrm>
          <a:prstGeom prst="rect">
            <a:avLst/>
          </a:prstGeom>
        </p:spPr>
        <p:txBody>
          <a:bodyPr>
            <a:normAutofit/>
          </a:bodyPr>
          <a:lstStyle>
            <a:lvl1pPr marL="342900" indent="-342900" algn="l" defTabSz="914400" rtl="0" eaLnBrk="1" latinLnBrk="0" hangingPunct="1">
              <a:spcBef>
                <a:spcPct val="20000"/>
              </a:spcBef>
              <a:buClr>
                <a:srgbClr val="D75229"/>
              </a:buClr>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D75229"/>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D75229"/>
              </a:buClr>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D75229"/>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D75229"/>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cs-CZ" sz="2000" b="1" dirty="0" smtClean="0"/>
              <a:t>Neviditelnost</a:t>
            </a:r>
          </a:p>
          <a:p>
            <a:r>
              <a:rPr lang="cs-CZ" sz="1800" dirty="0" smtClean="0"/>
              <a:t>Nastavena při přijetí zprávy</a:t>
            </a:r>
          </a:p>
          <a:p>
            <a:r>
              <a:rPr lang="cs-CZ" sz="1800" dirty="0" smtClean="0"/>
              <a:t>Definuje dobu předpokládaného zpracování</a:t>
            </a:r>
          </a:p>
          <a:p>
            <a:r>
              <a:rPr lang="cs-CZ" sz="1800" dirty="0" smtClean="0"/>
              <a:t>Před uplynutím této doby je třeba zprávu smazat anebo dobu prodloužit</a:t>
            </a:r>
            <a:endParaRPr lang="cs-CZ" sz="1400" dirty="0" smtClean="0"/>
          </a:p>
        </p:txBody>
      </p:sp>
    </p:spTree>
    <p:custDataLst>
      <p:tags r:id="rId1"/>
    </p:custDataLst>
    <p:extLst>
      <p:ext uri="{BB962C8B-B14F-4D97-AF65-F5344CB8AC3E}">
        <p14:creationId xmlns:p14="http://schemas.microsoft.com/office/powerpoint/2010/main" val="5673611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42" presetClass="path" presetSubtype="0" accel="50000" decel="50000" fill="hold" grpId="0" nodeType="withEffect">
                                  <p:stCondLst>
                                    <p:cond delay="0"/>
                                  </p:stCondLst>
                                  <p:childTnLst>
                                    <p:animMotion origin="layout" path="M -8.33333E-7 -3.07657E-7 L 0.11389 -0.08836 " pathEditMode="relative" rAng="0" ptsTypes="AA">
                                      <p:cBhvr>
                                        <p:cTn id="8" dur="2000" fill="hold"/>
                                        <p:tgtEl>
                                          <p:spTgt spid="14"/>
                                        </p:tgtEl>
                                        <p:attrNameLst>
                                          <p:attrName>ppt_x</p:attrName>
                                          <p:attrName>ppt_y</p:attrName>
                                        </p:attrNameLst>
                                      </p:cBhvr>
                                      <p:rCtr x="5694" y="-4418"/>
                                    </p:animMotion>
                                  </p:childTnLst>
                                </p:cTn>
                              </p:par>
                            </p:childTnLst>
                          </p:cTn>
                        </p:par>
                        <p:par>
                          <p:cTn id="9" fill="hold">
                            <p:stCondLst>
                              <p:cond delay="2000"/>
                            </p:stCondLst>
                            <p:childTnLst>
                              <p:par>
                                <p:cTn id="10" presetID="9" presetClass="emph" presetSubtype="0" grpId="0" nodeType="afterEffect">
                                  <p:stCondLst>
                                    <p:cond delay="0"/>
                                  </p:stCondLst>
                                  <p:childTnLst>
                                    <p:set>
                                      <p:cBhvr rctx="PPT">
                                        <p:cTn id="11" dur="indefinite"/>
                                        <p:tgtEl>
                                          <p:spTgt spid="30"/>
                                        </p:tgtEl>
                                        <p:attrNameLst>
                                          <p:attrName>style.opacity</p:attrName>
                                        </p:attrNameLst>
                                      </p:cBhvr>
                                      <p:to>
                                        <p:strVal val="0.25"/>
                                      </p:to>
                                    </p:set>
                                    <p:animEffect filter="image" prLst="opacity: 0.25">
                                      <p:cBhvr rctx="IE">
                                        <p:cTn id="12" dur="indefinite"/>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par>
                                <p:cTn id="17" presetID="42" presetClass="path" presetSubtype="0" accel="50000" decel="50000" fill="hold" grpId="0" nodeType="withEffect">
                                  <p:stCondLst>
                                    <p:cond delay="0"/>
                                  </p:stCondLst>
                                  <p:childTnLst>
                                    <p:animMotion origin="layout" path="M 5.55112E-17 -3.07657E-7 L 0.17691 0.07934 " pathEditMode="relative" rAng="0" ptsTypes="AA">
                                      <p:cBhvr>
                                        <p:cTn id="18" dur="2000" fill="hold"/>
                                        <p:tgtEl>
                                          <p:spTgt spid="13"/>
                                        </p:tgtEl>
                                        <p:attrNameLst>
                                          <p:attrName>ppt_x</p:attrName>
                                          <p:attrName>ppt_y</p:attrName>
                                        </p:attrNameLst>
                                      </p:cBhvr>
                                      <p:rCtr x="8837" y="3956"/>
                                    </p:animMotion>
                                  </p:childTnLst>
                                </p:cTn>
                              </p:par>
                            </p:childTnLst>
                          </p:cTn>
                        </p:par>
                        <p:par>
                          <p:cTn id="19" fill="hold">
                            <p:stCondLst>
                              <p:cond delay="2000"/>
                            </p:stCondLst>
                            <p:childTnLst>
                              <p:par>
                                <p:cTn id="20" presetID="9" presetClass="emph" presetSubtype="0" grpId="0" nodeType="afterEffect">
                                  <p:stCondLst>
                                    <p:cond delay="0"/>
                                  </p:stCondLst>
                                  <p:childTnLst>
                                    <p:set>
                                      <p:cBhvr rctx="PPT">
                                        <p:cTn id="21" dur="indefinite"/>
                                        <p:tgtEl>
                                          <p:spTgt spid="31"/>
                                        </p:tgtEl>
                                        <p:attrNameLst>
                                          <p:attrName>style.opacity</p:attrName>
                                        </p:attrNameLst>
                                      </p:cBhvr>
                                      <p:to>
                                        <p:strVal val="0.25"/>
                                      </p:to>
                                    </p:set>
                                    <p:animEffect filter="image" prLst="opacity: 0.25">
                                      <p:cBhvr rctx="IE">
                                        <p:cTn id="22" dur="indefinite"/>
                                        <p:tgtEl>
                                          <p:spTgt spid="31"/>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childTnLst>
                          </p:cTn>
                        </p:par>
                        <p:par>
                          <p:cTn id="27" fill="hold">
                            <p:stCondLst>
                              <p:cond delay="0"/>
                            </p:stCondLst>
                            <p:childTnLst>
                              <p:par>
                                <p:cTn id="28" presetID="31" presetClass="exit" presetSubtype="0" fill="hold" grpId="2" nodeType="afterEffect">
                                  <p:stCondLst>
                                    <p:cond delay="0"/>
                                  </p:stCondLst>
                                  <p:childTnLst>
                                    <p:anim calcmode="lin" valueType="num">
                                      <p:cBhvr>
                                        <p:cTn id="29" dur="1000"/>
                                        <p:tgtEl>
                                          <p:spTgt spid="13"/>
                                        </p:tgtEl>
                                        <p:attrNameLst>
                                          <p:attrName>ppt_w</p:attrName>
                                        </p:attrNameLst>
                                      </p:cBhvr>
                                      <p:tavLst>
                                        <p:tav tm="0">
                                          <p:val>
                                            <p:strVal val="ppt_w"/>
                                          </p:val>
                                        </p:tav>
                                        <p:tav tm="100000">
                                          <p:val>
                                            <p:fltVal val="0"/>
                                          </p:val>
                                        </p:tav>
                                      </p:tavLst>
                                    </p:anim>
                                    <p:anim calcmode="lin" valueType="num">
                                      <p:cBhvr>
                                        <p:cTn id="30" dur="1000"/>
                                        <p:tgtEl>
                                          <p:spTgt spid="13"/>
                                        </p:tgtEl>
                                        <p:attrNameLst>
                                          <p:attrName>ppt_h</p:attrName>
                                        </p:attrNameLst>
                                      </p:cBhvr>
                                      <p:tavLst>
                                        <p:tav tm="0">
                                          <p:val>
                                            <p:strVal val="ppt_h"/>
                                          </p:val>
                                        </p:tav>
                                        <p:tav tm="100000">
                                          <p:val>
                                            <p:fltVal val="0"/>
                                          </p:val>
                                        </p:tav>
                                      </p:tavLst>
                                    </p:anim>
                                    <p:anim calcmode="lin" valueType="num">
                                      <p:cBhvr>
                                        <p:cTn id="31" dur="1000"/>
                                        <p:tgtEl>
                                          <p:spTgt spid="13"/>
                                        </p:tgtEl>
                                        <p:attrNameLst>
                                          <p:attrName>style.rotation</p:attrName>
                                        </p:attrNameLst>
                                      </p:cBhvr>
                                      <p:tavLst>
                                        <p:tav tm="0">
                                          <p:val>
                                            <p:fltVal val="0"/>
                                          </p:val>
                                        </p:tav>
                                        <p:tav tm="100000">
                                          <p:val>
                                            <p:fltVal val="90"/>
                                          </p:val>
                                        </p:tav>
                                      </p:tavLst>
                                    </p:anim>
                                    <p:animEffect transition="out" filter="fade">
                                      <p:cBhvr>
                                        <p:cTn id="32" dur="1000"/>
                                        <p:tgtEl>
                                          <p:spTgt spid="13"/>
                                        </p:tgtEl>
                                      </p:cBhvr>
                                    </p:animEffect>
                                    <p:set>
                                      <p:cBhvr>
                                        <p:cTn id="33" dur="1" fill="hold">
                                          <p:stCondLst>
                                            <p:cond delay="999"/>
                                          </p:stCondLst>
                                        </p:cTn>
                                        <p:tgtEl>
                                          <p:spTgt spid="13"/>
                                        </p:tgtEl>
                                        <p:attrNameLst>
                                          <p:attrName>style.visibility</p:attrName>
                                        </p:attrNameLst>
                                      </p:cBhvr>
                                      <p:to>
                                        <p:strVal val="hidden"/>
                                      </p:to>
                                    </p:set>
                                  </p:childTnLst>
                                </p:cTn>
                              </p:par>
                            </p:childTnLst>
                          </p:cTn>
                        </p:par>
                        <p:par>
                          <p:cTn id="34" fill="hold">
                            <p:stCondLst>
                              <p:cond delay="1000"/>
                            </p:stCondLst>
                            <p:childTnLst>
                              <p:par>
                                <p:cTn id="35" presetID="10" presetClass="exit" presetSubtype="0" fill="hold" grpId="1" nodeType="afterEffect">
                                  <p:stCondLst>
                                    <p:cond delay="0"/>
                                  </p:stCondLst>
                                  <p:childTnLst>
                                    <p:animEffect transition="out" filter="fade">
                                      <p:cBhvr>
                                        <p:cTn id="36" dur="500"/>
                                        <p:tgtEl>
                                          <p:spTgt spid="13"/>
                                        </p:tgtEl>
                                      </p:cBhvr>
                                    </p:animEffect>
                                    <p:set>
                                      <p:cBhvr>
                                        <p:cTn id="37" dur="1" fill="hold">
                                          <p:stCondLst>
                                            <p:cond delay="499"/>
                                          </p:stCondLst>
                                        </p:cTn>
                                        <p:tgtEl>
                                          <p:spTgt spid="13"/>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39"/>
                                        </p:tgtEl>
                                        <p:attrNameLst>
                                          <p:attrName>style.visibility</p:attrName>
                                        </p:attrNameLst>
                                      </p:cBhvr>
                                      <p:to>
                                        <p:strVal val="visible"/>
                                      </p:to>
                                    </p:set>
                                  </p:childTnLst>
                                </p:cTn>
                              </p:par>
                            </p:childTnLst>
                          </p:cTn>
                        </p:par>
                        <p:par>
                          <p:cTn id="42" fill="hold">
                            <p:stCondLst>
                              <p:cond delay="0"/>
                            </p:stCondLst>
                            <p:childTnLst>
                              <p:par>
                                <p:cTn id="43" presetID="10" presetClass="exit" presetSubtype="0" fill="hold" grpId="1" nodeType="afterEffect">
                                  <p:stCondLst>
                                    <p:cond delay="0"/>
                                  </p:stCondLst>
                                  <p:childTnLst>
                                    <p:animEffect transition="out" filter="fade">
                                      <p:cBhvr>
                                        <p:cTn id="44" dur="500"/>
                                        <p:tgtEl>
                                          <p:spTgt spid="31"/>
                                        </p:tgtEl>
                                      </p:cBhvr>
                                    </p:animEffect>
                                    <p:set>
                                      <p:cBhvr>
                                        <p:cTn id="45" dur="1" fill="hold">
                                          <p:stCondLst>
                                            <p:cond delay="499"/>
                                          </p:stCondLst>
                                        </p:cTn>
                                        <p:tgtEl>
                                          <p:spTgt spid="31"/>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35"/>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3"/>
                                        </p:tgtEl>
                                        <p:attrNameLst>
                                          <p:attrName>style.visibility</p:attrName>
                                        </p:attrNameLst>
                                      </p:cBhvr>
                                      <p:to>
                                        <p:strVal val="visible"/>
                                      </p:to>
                                    </p:set>
                                  </p:childTnLst>
                                </p:cTn>
                              </p:par>
                            </p:childTnLst>
                          </p:cTn>
                        </p:par>
                        <p:par>
                          <p:cTn id="52" fill="hold">
                            <p:stCondLst>
                              <p:cond delay="0"/>
                            </p:stCondLst>
                            <p:childTnLst>
                              <p:par>
                                <p:cTn id="53" presetID="1" presetClass="emph" presetSubtype="2" fill="hold" nodeType="afterEffect">
                                  <p:stCondLst>
                                    <p:cond delay="0"/>
                                  </p:stCondLst>
                                  <p:childTnLst>
                                    <p:animClr clrSpc="rgb" dir="cw">
                                      <p:cBhvr>
                                        <p:cTn id="54" dur="2000" fill="hold"/>
                                        <p:tgtEl>
                                          <p:spTgt spid="9"/>
                                        </p:tgtEl>
                                        <p:attrNameLst>
                                          <p:attrName>fillcolor</p:attrName>
                                        </p:attrNameLst>
                                      </p:cBhvr>
                                      <p:to>
                                        <a:srgbClr val="000000"/>
                                      </p:to>
                                    </p:animClr>
                                    <p:set>
                                      <p:cBhvr>
                                        <p:cTn id="55" dur="2000" fill="hold"/>
                                        <p:tgtEl>
                                          <p:spTgt spid="9"/>
                                        </p:tgtEl>
                                        <p:attrNameLst>
                                          <p:attrName>fill.type</p:attrName>
                                        </p:attrNameLst>
                                      </p:cBhvr>
                                      <p:to>
                                        <p:strVal val="solid"/>
                                      </p:to>
                                    </p:set>
                                    <p:set>
                                      <p:cBhvr>
                                        <p:cTn id="56" dur="2000" fill="hold"/>
                                        <p:tgtEl>
                                          <p:spTgt spid="9"/>
                                        </p:tgtEl>
                                        <p:attrNameLst>
                                          <p:attrName>fill.on</p:attrName>
                                        </p:attrNameLst>
                                      </p:cBhvr>
                                      <p:to>
                                        <p:strVal val="true"/>
                                      </p:to>
                                    </p:set>
                                  </p:childTnLst>
                                </p:cTn>
                              </p:par>
                            </p:childTnLst>
                          </p:cTn>
                        </p:par>
                        <p:par>
                          <p:cTn id="57" fill="hold">
                            <p:stCondLst>
                              <p:cond delay="2000"/>
                            </p:stCondLst>
                            <p:childTnLst>
                              <p:par>
                                <p:cTn id="58" presetID="2" presetClass="exit" presetSubtype="4" fill="hold" grpId="1" nodeType="afterEffect">
                                  <p:stCondLst>
                                    <p:cond delay="0"/>
                                  </p:stCondLst>
                                  <p:childTnLst>
                                    <p:anim calcmode="lin" valueType="num">
                                      <p:cBhvr additive="base">
                                        <p:cTn id="59" dur="500"/>
                                        <p:tgtEl>
                                          <p:spTgt spid="14"/>
                                        </p:tgtEl>
                                        <p:attrNameLst>
                                          <p:attrName>ppt_x</p:attrName>
                                        </p:attrNameLst>
                                      </p:cBhvr>
                                      <p:tavLst>
                                        <p:tav tm="0">
                                          <p:val>
                                            <p:strVal val="ppt_x"/>
                                          </p:val>
                                        </p:tav>
                                        <p:tav tm="100000">
                                          <p:val>
                                            <p:strVal val="ppt_x"/>
                                          </p:val>
                                        </p:tav>
                                      </p:tavLst>
                                    </p:anim>
                                    <p:anim calcmode="lin" valueType="num">
                                      <p:cBhvr additive="base">
                                        <p:cTn id="60" dur="500"/>
                                        <p:tgtEl>
                                          <p:spTgt spid="14"/>
                                        </p:tgtEl>
                                        <p:attrNameLst>
                                          <p:attrName>ppt_y</p:attrName>
                                        </p:attrNameLst>
                                      </p:cBhvr>
                                      <p:tavLst>
                                        <p:tav tm="0">
                                          <p:val>
                                            <p:strVal val="ppt_y"/>
                                          </p:val>
                                        </p:tav>
                                        <p:tav tm="100000">
                                          <p:val>
                                            <p:strVal val="1+ppt_h/2"/>
                                          </p:val>
                                        </p:tav>
                                      </p:tavLst>
                                    </p:anim>
                                    <p:set>
                                      <p:cBhvr>
                                        <p:cTn id="61" dur="1" fill="hold">
                                          <p:stCondLst>
                                            <p:cond delay="499"/>
                                          </p:stCondLst>
                                        </p:cTn>
                                        <p:tgtEl>
                                          <p:spTgt spid="14"/>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36"/>
                                        </p:tgtEl>
                                        <p:attrNameLst>
                                          <p:attrName>style.visibility</p:attrName>
                                        </p:attrNameLst>
                                      </p:cBhvr>
                                      <p:to>
                                        <p:strVal val="visible"/>
                                      </p:to>
                                    </p:set>
                                  </p:childTnLst>
                                </p:cTn>
                              </p:par>
                            </p:childTnLst>
                          </p:cTn>
                        </p:par>
                        <p:par>
                          <p:cTn id="66" fill="hold">
                            <p:stCondLst>
                              <p:cond delay="0"/>
                            </p:stCondLst>
                            <p:childTnLst>
                              <p:par>
                                <p:cTn id="67" presetID="10" presetClass="exit" presetSubtype="0" fill="hold" grpId="1" nodeType="afterEffect">
                                  <p:stCondLst>
                                    <p:cond delay="0"/>
                                  </p:stCondLst>
                                  <p:childTnLst>
                                    <p:animEffect transition="out" filter="fade">
                                      <p:cBhvr>
                                        <p:cTn id="68" dur="500"/>
                                        <p:tgtEl>
                                          <p:spTgt spid="30"/>
                                        </p:tgtEl>
                                      </p:cBhvr>
                                    </p:animEffect>
                                    <p:set>
                                      <p:cBhvr>
                                        <p:cTn id="69" dur="1" fill="hold">
                                          <p:stCondLst>
                                            <p:cond delay="499"/>
                                          </p:stCondLst>
                                        </p:cTn>
                                        <p:tgtEl>
                                          <p:spTgt spid="30"/>
                                        </p:tgtEl>
                                        <p:attrNameLst>
                                          <p:attrName>style.visibility</p:attrName>
                                        </p:attrNameLst>
                                      </p:cBhvr>
                                      <p:to>
                                        <p:strVal val="hidden"/>
                                      </p:to>
                                    </p:set>
                                  </p:childTnLst>
                                </p:cTn>
                              </p:par>
                              <p:par>
                                <p:cTn id="70" presetID="1" presetClass="entr" presetSubtype="0" fill="hold" grpId="0" nodeType="withEffect">
                                  <p:stCondLst>
                                    <p:cond delay="0"/>
                                  </p:stCondLst>
                                  <p:childTnLst>
                                    <p:set>
                                      <p:cBhvr>
                                        <p:cTn id="71" dur="1" fill="hold">
                                          <p:stCondLst>
                                            <p:cond delay="0"/>
                                          </p:stCondLst>
                                        </p:cTn>
                                        <p:tgtEl>
                                          <p:spTgt spid="37"/>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49" presetClass="path" presetSubtype="0" accel="50000" decel="50000" fill="hold" grpId="1" nodeType="clickEffect">
                                  <p:stCondLst>
                                    <p:cond delay="0"/>
                                  </p:stCondLst>
                                  <p:childTnLst>
                                    <p:animMotion origin="layout" path="M -8.33333E-7 -3.07657E-7 L 0.11389 0.07934 " pathEditMode="relative" rAng="0" ptsTypes="AA">
                                      <p:cBhvr>
                                        <p:cTn id="75" dur="2000" fill="hold"/>
                                        <p:tgtEl>
                                          <p:spTgt spid="37"/>
                                        </p:tgtEl>
                                        <p:attrNameLst>
                                          <p:attrName>ppt_x</p:attrName>
                                          <p:attrName>ppt_y</p:attrName>
                                        </p:attrNameLst>
                                      </p:cBhvr>
                                      <p:rCtr x="5694" y="3956"/>
                                    </p:animMotion>
                                  </p:childTnLst>
                                </p:cTn>
                              </p:par>
                            </p:childTnLst>
                          </p:cTn>
                        </p:par>
                        <p:par>
                          <p:cTn id="76" fill="hold">
                            <p:stCondLst>
                              <p:cond delay="2000"/>
                            </p:stCondLst>
                            <p:childTnLst>
                              <p:par>
                                <p:cTn id="77" presetID="31" presetClass="exit" presetSubtype="0" fill="hold" grpId="2" nodeType="afterEffect">
                                  <p:stCondLst>
                                    <p:cond delay="0"/>
                                  </p:stCondLst>
                                  <p:childTnLst>
                                    <p:anim calcmode="lin" valueType="num">
                                      <p:cBhvr>
                                        <p:cTn id="78" dur="1000"/>
                                        <p:tgtEl>
                                          <p:spTgt spid="37"/>
                                        </p:tgtEl>
                                        <p:attrNameLst>
                                          <p:attrName>ppt_w</p:attrName>
                                        </p:attrNameLst>
                                      </p:cBhvr>
                                      <p:tavLst>
                                        <p:tav tm="0">
                                          <p:val>
                                            <p:strVal val="ppt_w"/>
                                          </p:val>
                                        </p:tav>
                                        <p:tav tm="100000">
                                          <p:val>
                                            <p:fltVal val="0"/>
                                          </p:val>
                                        </p:tav>
                                      </p:tavLst>
                                    </p:anim>
                                    <p:anim calcmode="lin" valueType="num">
                                      <p:cBhvr>
                                        <p:cTn id="79" dur="1000"/>
                                        <p:tgtEl>
                                          <p:spTgt spid="37"/>
                                        </p:tgtEl>
                                        <p:attrNameLst>
                                          <p:attrName>ppt_h</p:attrName>
                                        </p:attrNameLst>
                                      </p:cBhvr>
                                      <p:tavLst>
                                        <p:tav tm="0">
                                          <p:val>
                                            <p:strVal val="ppt_h"/>
                                          </p:val>
                                        </p:tav>
                                        <p:tav tm="100000">
                                          <p:val>
                                            <p:fltVal val="0"/>
                                          </p:val>
                                        </p:tav>
                                      </p:tavLst>
                                    </p:anim>
                                    <p:anim calcmode="lin" valueType="num">
                                      <p:cBhvr>
                                        <p:cTn id="80" dur="1000"/>
                                        <p:tgtEl>
                                          <p:spTgt spid="37"/>
                                        </p:tgtEl>
                                        <p:attrNameLst>
                                          <p:attrName>style.rotation</p:attrName>
                                        </p:attrNameLst>
                                      </p:cBhvr>
                                      <p:tavLst>
                                        <p:tav tm="0">
                                          <p:val>
                                            <p:fltVal val="0"/>
                                          </p:val>
                                        </p:tav>
                                        <p:tav tm="100000">
                                          <p:val>
                                            <p:fltVal val="90"/>
                                          </p:val>
                                        </p:tav>
                                      </p:tavLst>
                                    </p:anim>
                                    <p:animEffect transition="out" filter="fade">
                                      <p:cBhvr>
                                        <p:cTn id="81" dur="1000"/>
                                        <p:tgtEl>
                                          <p:spTgt spid="37"/>
                                        </p:tgtEl>
                                      </p:cBhvr>
                                    </p:animEffect>
                                    <p:set>
                                      <p:cBhvr>
                                        <p:cTn id="82" dur="1" fill="hold">
                                          <p:stCondLst>
                                            <p:cond delay="999"/>
                                          </p:stCondLst>
                                        </p:cTn>
                                        <p:tgtEl>
                                          <p:spTgt spid="3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3" grpId="2" animBg="1"/>
      <p:bldP spid="14" grpId="0" animBg="1"/>
      <p:bldP spid="14" grpId="1" animBg="1"/>
      <p:bldP spid="30" grpId="0" animBg="1"/>
      <p:bldP spid="30" grpId="1" animBg="1"/>
      <p:bldP spid="31" grpId="0" animBg="1"/>
      <p:bldP spid="31" grpId="1" animBg="1"/>
      <p:bldP spid="29" grpId="0"/>
      <p:bldP spid="33" grpId="0"/>
      <p:bldP spid="34" grpId="0"/>
      <p:bldP spid="35" grpId="0"/>
      <p:bldP spid="36" grpId="0"/>
      <p:bldP spid="37" grpId="0" animBg="1"/>
      <p:bldP spid="37" grpId="1" animBg="1"/>
      <p:bldP spid="37" grpId="2" animBg="1"/>
      <p:bldP spid="39" grpId="0"/>
      <p:bldP spid="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281318"/>
            <a:ext cx="8382000" cy="664797"/>
          </a:xfrm>
        </p:spPr>
        <p:txBody>
          <a:bodyPr/>
          <a:lstStyle/>
          <a:p>
            <a:r>
              <a:rPr lang="cs-CZ" dirty="0" smtClean="0"/>
              <a:t>Příklad API (příklad v .</a:t>
            </a:r>
            <a:r>
              <a:rPr lang="cs-CZ" dirty="0" err="1" smtClean="0"/>
              <a:t>NETu</a:t>
            </a:r>
            <a:r>
              <a:rPr lang="cs-CZ" dirty="0" smtClean="0"/>
              <a:t>)</a:t>
            </a:r>
            <a:endParaRPr lang="en-US" dirty="0"/>
          </a:p>
        </p:txBody>
      </p:sp>
      <p:sp>
        <p:nvSpPr>
          <p:cNvPr id="9" name="Rectangle 8"/>
          <p:cNvSpPr/>
          <p:nvPr/>
        </p:nvSpPr>
        <p:spPr>
          <a:xfrm>
            <a:off x="228600" y="1460004"/>
            <a:ext cx="8763000" cy="5016758"/>
          </a:xfrm>
          <a:prstGeom prst="rect">
            <a:avLst/>
          </a:prstGeom>
          <a:solidFill>
            <a:schemeClr val="tx1">
              <a:lumMod val="85000"/>
            </a:schemeClr>
          </a:solidFill>
        </p:spPr>
        <p:txBody>
          <a:bodyPr wrap="square">
            <a:spAutoFit/>
          </a:bodyPr>
          <a:lstStyle/>
          <a:p>
            <a:r>
              <a:rPr lang="en-US" dirty="0" smtClean="0">
                <a:solidFill>
                  <a:srgbClr val="0000FF"/>
                </a:solidFill>
              </a:rPr>
              <a:t>string</a:t>
            </a:r>
            <a:r>
              <a:rPr lang="en-US" dirty="0" smtClean="0">
                <a:solidFill>
                  <a:prstClr val="black"/>
                </a:solidFill>
              </a:rPr>
              <a:t> </a:t>
            </a:r>
            <a:r>
              <a:rPr lang="en-US" dirty="0" err="1">
                <a:solidFill>
                  <a:prstClr val="black"/>
                </a:solidFill>
              </a:rPr>
              <a:t>baseUri</a:t>
            </a:r>
            <a:r>
              <a:rPr lang="en-US" dirty="0">
                <a:solidFill>
                  <a:prstClr val="black"/>
                </a:solidFill>
              </a:rPr>
              <a:t> = </a:t>
            </a:r>
            <a:r>
              <a:rPr lang="en-US" dirty="0" err="1">
                <a:solidFill>
                  <a:srgbClr val="0000FF"/>
                </a:solidFill>
              </a:rPr>
              <a:t>string</a:t>
            </a:r>
            <a:r>
              <a:rPr lang="en-US" dirty="0" err="1">
                <a:solidFill>
                  <a:prstClr val="black"/>
                </a:solidFill>
              </a:rPr>
              <a:t>.Format</a:t>
            </a:r>
            <a:r>
              <a:rPr lang="en-US" dirty="0">
                <a:solidFill>
                  <a:prstClr val="black"/>
                </a:solidFill>
              </a:rPr>
              <a:t>(</a:t>
            </a:r>
            <a:r>
              <a:rPr lang="en-US" dirty="0">
                <a:solidFill>
                  <a:srgbClr val="A31515"/>
                </a:solidFill>
              </a:rPr>
              <a:t>"http://{0</a:t>
            </a:r>
            <a:r>
              <a:rPr lang="en-US" dirty="0" smtClean="0">
                <a:solidFill>
                  <a:srgbClr val="A31515"/>
                </a:solidFill>
              </a:rPr>
              <a:t>}.</a:t>
            </a:r>
            <a:r>
              <a:rPr lang="en-US" b="1" dirty="0" smtClean="0">
                <a:solidFill>
                  <a:srgbClr val="A31515"/>
                </a:solidFill>
              </a:rPr>
              <a:t>queue</a:t>
            </a:r>
            <a:r>
              <a:rPr lang="en-US" dirty="0" smtClean="0">
                <a:solidFill>
                  <a:srgbClr val="A31515"/>
                </a:solidFill>
              </a:rPr>
              <a:t>.core.windows.net</a:t>
            </a:r>
            <a:r>
              <a:rPr lang="en-US" dirty="0">
                <a:solidFill>
                  <a:srgbClr val="A31515"/>
                </a:solidFill>
              </a:rPr>
              <a:t>"</a:t>
            </a:r>
            <a:r>
              <a:rPr lang="en-US" dirty="0">
                <a:solidFill>
                  <a:prstClr val="black"/>
                </a:solidFill>
              </a:rPr>
              <a:t>, </a:t>
            </a:r>
            <a:r>
              <a:rPr lang="en-US" dirty="0" err="1">
                <a:solidFill>
                  <a:prstClr val="black"/>
                </a:solidFill>
              </a:rPr>
              <a:t>accountName</a:t>
            </a:r>
            <a:r>
              <a:rPr lang="en-US" dirty="0">
                <a:solidFill>
                  <a:prstClr val="black"/>
                </a:solidFill>
              </a:rPr>
              <a:t>);</a:t>
            </a:r>
            <a:endParaRPr lang="en-US" b="1" dirty="0" smtClean="0">
              <a:solidFill>
                <a:srgbClr val="2B91AF"/>
              </a:solidFill>
            </a:endParaRPr>
          </a:p>
          <a:p>
            <a:r>
              <a:rPr lang="en-US" b="1" dirty="0" err="1" smtClean="0">
                <a:solidFill>
                  <a:srgbClr val="2B91AF"/>
                </a:solidFill>
              </a:rPr>
              <a:t>CloudQueueClient</a:t>
            </a:r>
            <a:r>
              <a:rPr lang="en-US" dirty="0" smtClean="0">
                <a:solidFill>
                  <a:prstClr val="black"/>
                </a:solidFill>
              </a:rPr>
              <a:t> </a:t>
            </a:r>
            <a:r>
              <a:rPr lang="en-US" dirty="0" err="1">
                <a:solidFill>
                  <a:prstClr val="black"/>
                </a:solidFill>
              </a:rPr>
              <a:t>queueClient</a:t>
            </a:r>
            <a:r>
              <a:rPr lang="en-US" dirty="0">
                <a:solidFill>
                  <a:prstClr val="black"/>
                </a:solidFill>
              </a:rPr>
              <a:t> = </a:t>
            </a:r>
            <a:r>
              <a:rPr lang="en-US" dirty="0">
                <a:solidFill>
                  <a:srgbClr val="0000FF"/>
                </a:solidFill>
              </a:rPr>
              <a:t>new</a:t>
            </a:r>
            <a:r>
              <a:rPr lang="en-US" dirty="0">
                <a:solidFill>
                  <a:prstClr val="black"/>
                </a:solidFill>
              </a:rPr>
              <a:t> </a:t>
            </a:r>
            <a:r>
              <a:rPr lang="en-US" b="1" dirty="0" err="1">
                <a:solidFill>
                  <a:srgbClr val="2B91AF"/>
                </a:solidFill>
              </a:rPr>
              <a:t>CloudQueueClient</a:t>
            </a:r>
            <a:r>
              <a:rPr lang="en-US" dirty="0">
                <a:solidFill>
                  <a:prstClr val="black"/>
                </a:solidFill>
              </a:rPr>
              <a:t>(</a:t>
            </a:r>
            <a:r>
              <a:rPr lang="en-US" dirty="0" err="1">
                <a:solidFill>
                  <a:prstClr val="black"/>
                </a:solidFill>
              </a:rPr>
              <a:t>baseUri</a:t>
            </a:r>
            <a:r>
              <a:rPr lang="en-US" dirty="0">
                <a:solidFill>
                  <a:prstClr val="black"/>
                </a:solidFill>
              </a:rPr>
              <a:t>, credentials);</a:t>
            </a:r>
          </a:p>
          <a:p>
            <a:endParaRPr lang="en-US" b="1" dirty="0" smtClean="0">
              <a:solidFill>
                <a:srgbClr val="2B91AF"/>
              </a:solidFill>
            </a:endParaRPr>
          </a:p>
          <a:p>
            <a:r>
              <a:rPr lang="en-US" b="1" dirty="0" smtClean="0">
                <a:solidFill>
                  <a:srgbClr val="008000"/>
                </a:solidFill>
              </a:rPr>
              <a:t>//Create Queue</a:t>
            </a:r>
          </a:p>
          <a:p>
            <a:r>
              <a:rPr lang="en-US" b="1" dirty="0" err="1" smtClean="0">
                <a:solidFill>
                  <a:srgbClr val="2B91AF"/>
                </a:solidFill>
              </a:rPr>
              <a:t>CloudQueue</a:t>
            </a:r>
            <a:r>
              <a:rPr lang="en-US" dirty="0" smtClean="0">
                <a:solidFill>
                  <a:prstClr val="black"/>
                </a:solidFill>
              </a:rPr>
              <a:t> </a:t>
            </a:r>
            <a:r>
              <a:rPr lang="en-US" dirty="0">
                <a:solidFill>
                  <a:prstClr val="black"/>
                </a:solidFill>
              </a:rPr>
              <a:t>queue = </a:t>
            </a:r>
            <a:r>
              <a:rPr lang="en-US" dirty="0" err="1">
                <a:solidFill>
                  <a:prstClr val="black"/>
                </a:solidFill>
              </a:rPr>
              <a:t>queueClient.</a:t>
            </a:r>
            <a:r>
              <a:rPr lang="en-US" b="1" dirty="0" err="1">
                <a:solidFill>
                  <a:prstClr val="black"/>
                </a:solidFill>
              </a:rPr>
              <a:t>GetQueueReference</a:t>
            </a:r>
            <a:r>
              <a:rPr lang="en-US" dirty="0">
                <a:solidFill>
                  <a:prstClr val="black"/>
                </a:solidFill>
              </a:rPr>
              <a:t>(</a:t>
            </a:r>
            <a:r>
              <a:rPr lang="en-US" dirty="0" err="1">
                <a:solidFill>
                  <a:prstClr val="black"/>
                </a:solidFill>
              </a:rPr>
              <a:t>queueName</a:t>
            </a:r>
            <a:r>
              <a:rPr lang="en-US" dirty="0">
                <a:solidFill>
                  <a:prstClr val="black"/>
                </a:solidFill>
              </a:rPr>
              <a:t>);</a:t>
            </a:r>
          </a:p>
          <a:p>
            <a:r>
              <a:rPr lang="en-US" dirty="0" err="1" smtClean="0">
                <a:solidFill>
                  <a:prstClr val="black"/>
                </a:solidFill>
              </a:rPr>
              <a:t>queue.</a:t>
            </a:r>
            <a:r>
              <a:rPr lang="en-US" b="1" dirty="0" err="1" smtClean="0">
                <a:solidFill>
                  <a:prstClr val="black"/>
                </a:solidFill>
              </a:rPr>
              <a:t>CreateIfNotExist</a:t>
            </a:r>
            <a:r>
              <a:rPr lang="en-US" dirty="0">
                <a:solidFill>
                  <a:prstClr val="black"/>
                </a:solidFill>
              </a:rPr>
              <a:t>();</a:t>
            </a:r>
          </a:p>
          <a:p>
            <a:endParaRPr lang="en-US" b="1" dirty="0" smtClean="0">
              <a:solidFill>
                <a:srgbClr val="008000"/>
              </a:solidFill>
            </a:endParaRPr>
          </a:p>
          <a:p>
            <a:r>
              <a:rPr lang="en-US" b="1" dirty="0" smtClean="0">
                <a:solidFill>
                  <a:srgbClr val="008000"/>
                </a:solidFill>
              </a:rPr>
              <a:t>//Add Message</a:t>
            </a:r>
          </a:p>
          <a:p>
            <a:r>
              <a:rPr lang="en-US" b="1" dirty="0" err="1" smtClean="0">
                <a:solidFill>
                  <a:srgbClr val="2B91AF"/>
                </a:solidFill>
              </a:rPr>
              <a:t>CloudQueueMessage</a:t>
            </a:r>
            <a:r>
              <a:rPr lang="en-US" b="1" dirty="0" smtClean="0">
                <a:solidFill>
                  <a:prstClr val="black"/>
                </a:solidFill>
              </a:rPr>
              <a:t> </a:t>
            </a:r>
            <a:r>
              <a:rPr lang="en-US" dirty="0">
                <a:solidFill>
                  <a:prstClr val="black"/>
                </a:solidFill>
              </a:rPr>
              <a:t>message = </a:t>
            </a:r>
            <a:r>
              <a:rPr lang="en-US" dirty="0">
                <a:solidFill>
                  <a:srgbClr val="0000FF"/>
                </a:solidFill>
              </a:rPr>
              <a:t>new</a:t>
            </a:r>
            <a:r>
              <a:rPr lang="en-US" dirty="0">
                <a:solidFill>
                  <a:prstClr val="black"/>
                </a:solidFill>
              </a:rPr>
              <a:t> </a:t>
            </a:r>
            <a:r>
              <a:rPr lang="en-US" b="1" dirty="0" err="1">
                <a:solidFill>
                  <a:srgbClr val="2B91AF"/>
                </a:solidFill>
              </a:rPr>
              <a:t>CloudQueueMessage</a:t>
            </a:r>
            <a:r>
              <a:rPr lang="en-US" dirty="0" smtClean="0">
                <a:solidFill>
                  <a:prstClr val="black"/>
                </a:solidFill>
              </a:rPr>
              <a:t>(</a:t>
            </a:r>
            <a:r>
              <a:rPr lang="en-US" dirty="0" smtClean="0">
                <a:solidFill>
                  <a:srgbClr val="A31515"/>
                </a:solidFill>
              </a:rPr>
              <a:t>“some </a:t>
            </a:r>
            <a:r>
              <a:rPr lang="en-US" dirty="0">
                <a:solidFill>
                  <a:srgbClr val="A31515"/>
                </a:solidFill>
              </a:rPr>
              <a:t>content"</a:t>
            </a:r>
            <a:r>
              <a:rPr lang="en-US" dirty="0">
                <a:solidFill>
                  <a:prstClr val="black"/>
                </a:solidFill>
              </a:rPr>
              <a:t>);</a:t>
            </a:r>
          </a:p>
          <a:p>
            <a:r>
              <a:rPr lang="en-US" dirty="0" err="1">
                <a:solidFill>
                  <a:prstClr val="black"/>
                </a:solidFill>
              </a:rPr>
              <a:t>queue.</a:t>
            </a:r>
            <a:r>
              <a:rPr lang="en-US" b="1" dirty="0" err="1">
                <a:solidFill>
                  <a:prstClr val="black"/>
                </a:solidFill>
              </a:rPr>
              <a:t>AddMessage</a:t>
            </a:r>
            <a:r>
              <a:rPr lang="en-US" dirty="0">
                <a:solidFill>
                  <a:prstClr val="black"/>
                </a:solidFill>
              </a:rPr>
              <a:t>(message);</a:t>
            </a:r>
          </a:p>
          <a:p>
            <a:endParaRPr lang="en-US" dirty="0" smtClean="0">
              <a:solidFill>
                <a:prstClr val="black"/>
              </a:solidFill>
            </a:endParaRPr>
          </a:p>
          <a:p>
            <a:r>
              <a:rPr lang="en-US" b="1" dirty="0" smtClean="0">
                <a:solidFill>
                  <a:srgbClr val="008000"/>
                </a:solidFill>
              </a:rPr>
              <a:t>//Get Message</a:t>
            </a:r>
          </a:p>
          <a:p>
            <a:r>
              <a:rPr lang="en-US" dirty="0" smtClean="0">
                <a:solidFill>
                  <a:prstClr val="black"/>
                </a:solidFill>
              </a:rPr>
              <a:t>message </a:t>
            </a:r>
            <a:r>
              <a:rPr lang="en-US" dirty="0">
                <a:solidFill>
                  <a:prstClr val="black"/>
                </a:solidFill>
              </a:rPr>
              <a:t>= </a:t>
            </a:r>
            <a:r>
              <a:rPr lang="en-US" dirty="0" err="1" smtClean="0">
                <a:solidFill>
                  <a:prstClr val="black"/>
                </a:solidFill>
              </a:rPr>
              <a:t>queue.</a:t>
            </a:r>
            <a:r>
              <a:rPr lang="en-US" b="1" dirty="0" err="1" smtClean="0">
                <a:solidFill>
                  <a:prstClr val="black"/>
                </a:solidFill>
              </a:rPr>
              <a:t>GetMessage</a:t>
            </a:r>
            <a:r>
              <a:rPr lang="en-US" dirty="0" smtClean="0">
                <a:solidFill>
                  <a:prstClr val="black"/>
                </a:solidFill>
              </a:rPr>
              <a:t>(</a:t>
            </a:r>
            <a:r>
              <a:rPr lang="en-US" dirty="0" err="1" smtClean="0">
                <a:solidFill>
                  <a:srgbClr val="2B91AF"/>
                </a:solidFill>
              </a:rPr>
              <a:t>TimeSpan</a:t>
            </a:r>
            <a:r>
              <a:rPr lang="en-US" dirty="0" err="1" smtClean="0">
                <a:solidFill>
                  <a:prstClr val="black"/>
                </a:solidFill>
              </a:rPr>
              <a:t>.FromMinutes</a:t>
            </a:r>
            <a:r>
              <a:rPr lang="en-US" dirty="0" smtClean="0">
                <a:solidFill>
                  <a:prstClr val="black"/>
                </a:solidFill>
              </a:rPr>
              <a:t>(3) </a:t>
            </a:r>
            <a:r>
              <a:rPr lang="en-US" dirty="0" smtClean="0">
                <a:solidFill>
                  <a:srgbClr val="008000"/>
                </a:solidFill>
              </a:rPr>
              <a:t>/*Invisibility </a:t>
            </a:r>
            <a:r>
              <a:rPr lang="en-US" dirty="0">
                <a:solidFill>
                  <a:srgbClr val="008000"/>
                </a:solidFill>
              </a:rPr>
              <a:t>timeout*/</a:t>
            </a:r>
            <a:r>
              <a:rPr lang="en-US" dirty="0">
                <a:solidFill>
                  <a:prstClr val="black"/>
                </a:solidFill>
              </a:rPr>
              <a:t>);</a:t>
            </a:r>
          </a:p>
          <a:p>
            <a:endParaRPr lang="en-US" dirty="0" smtClean="0">
              <a:solidFill>
                <a:srgbClr val="008000"/>
              </a:solidFill>
            </a:endParaRPr>
          </a:p>
          <a:p>
            <a:r>
              <a:rPr lang="en-US" b="1" dirty="0" smtClean="0">
                <a:solidFill>
                  <a:srgbClr val="008000"/>
                </a:solidFill>
              </a:rPr>
              <a:t>// Process Message within the Invisibility Timeout</a:t>
            </a:r>
          </a:p>
          <a:p>
            <a:endParaRPr lang="en-US" sz="1400" dirty="0">
              <a:solidFill>
                <a:srgbClr val="008000"/>
              </a:solidFill>
            </a:endParaRPr>
          </a:p>
          <a:p>
            <a:r>
              <a:rPr lang="en-US" b="1" dirty="0" smtClean="0">
                <a:solidFill>
                  <a:srgbClr val="008000"/>
                </a:solidFill>
              </a:rPr>
              <a:t>//Delete Message</a:t>
            </a:r>
          </a:p>
          <a:p>
            <a:r>
              <a:rPr lang="en-US" dirty="0" err="1" smtClean="0">
                <a:solidFill>
                  <a:prstClr val="black"/>
                </a:solidFill>
              </a:rPr>
              <a:t>queue.</a:t>
            </a:r>
            <a:r>
              <a:rPr lang="en-US" b="1" dirty="0" err="1" smtClean="0">
                <a:solidFill>
                  <a:prstClr val="black"/>
                </a:solidFill>
              </a:rPr>
              <a:t>DeleteMessage</a:t>
            </a:r>
            <a:r>
              <a:rPr lang="en-US" dirty="0" smtClean="0">
                <a:solidFill>
                  <a:prstClr val="black"/>
                </a:solidFill>
              </a:rPr>
              <a:t>(message);</a:t>
            </a:r>
          </a:p>
        </p:txBody>
      </p:sp>
    </p:spTree>
    <p:custDataLst>
      <p:tags r:id="rId1"/>
    </p:custDataLst>
    <p:extLst>
      <p:ext uri="{BB962C8B-B14F-4D97-AF65-F5344CB8AC3E}">
        <p14:creationId xmlns:p14="http://schemas.microsoft.com/office/powerpoint/2010/main" val="17291610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linds(horizontal)">
                                      <p:cBhvr>
                                        <p:cTn id="7" dur="500"/>
                                        <p:tgtEl>
                                          <p:spTgt spid="9">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blinds(horizontal)">
                                      <p:cBhvr>
                                        <p:cTn id="10" dur="500"/>
                                        <p:tgtEl>
                                          <p:spTgt spid="9">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animEffect transition="in" filter="blinds(horizontal)">
                                      <p:cBhvr>
                                        <p:cTn id="15" dur="500"/>
                                        <p:tgtEl>
                                          <p:spTgt spid="9">
                                            <p:txEl>
                                              <p:pRg st="3" end="3"/>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9">
                                            <p:txEl>
                                              <p:pRg st="4" end="4"/>
                                            </p:txEl>
                                          </p:spTgt>
                                        </p:tgtEl>
                                        <p:attrNameLst>
                                          <p:attrName>style.visibility</p:attrName>
                                        </p:attrNameLst>
                                      </p:cBhvr>
                                      <p:to>
                                        <p:strVal val="visible"/>
                                      </p:to>
                                    </p:set>
                                    <p:animEffect transition="in" filter="blinds(horizontal)">
                                      <p:cBhvr>
                                        <p:cTn id="18" dur="500"/>
                                        <p:tgtEl>
                                          <p:spTgt spid="9">
                                            <p:txEl>
                                              <p:pRg st="4" end="4"/>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9">
                                            <p:txEl>
                                              <p:pRg st="5" end="5"/>
                                            </p:txEl>
                                          </p:spTgt>
                                        </p:tgtEl>
                                        <p:attrNameLst>
                                          <p:attrName>style.visibility</p:attrName>
                                        </p:attrNameLst>
                                      </p:cBhvr>
                                      <p:to>
                                        <p:strVal val="visible"/>
                                      </p:to>
                                    </p:set>
                                    <p:animEffect transition="in" filter="blinds(horizontal)">
                                      <p:cBhvr>
                                        <p:cTn id="21" dur="500"/>
                                        <p:tgtEl>
                                          <p:spTgt spid="9">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9">
                                            <p:txEl>
                                              <p:pRg st="8" end="8"/>
                                            </p:txEl>
                                          </p:spTgt>
                                        </p:tgtEl>
                                        <p:attrNameLst>
                                          <p:attrName>style.visibility</p:attrName>
                                        </p:attrNameLst>
                                      </p:cBhvr>
                                      <p:to>
                                        <p:strVal val="visible"/>
                                      </p:to>
                                    </p:set>
                                    <p:animEffect transition="in" filter="blinds(horizontal)">
                                      <p:cBhvr>
                                        <p:cTn id="26" dur="500"/>
                                        <p:tgtEl>
                                          <p:spTgt spid="9">
                                            <p:txEl>
                                              <p:pRg st="8" end="8"/>
                                            </p:txEl>
                                          </p:spTgt>
                                        </p:tgtEl>
                                      </p:cBhvr>
                                    </p:animEffect>
                                  </p:childTnLst>
                                </p:cTn>
                              </p:par>
                              <p:par>
                                <p:cTn id="27" presetID="3" presetClass="entr" presetSubtype="10" fill="hold" nodeType="withEffect">
                                  <p:stCondLst>
                                    <p:cond delay="0"/>
                                  </p:stCondLst>
                                  <p:childTnLst>
                                    <p:set>
                                      <p:cBhvr>
                                        <p:cTn id="28" dur="1" fill="hold">
                                          <p:stCondLst>
                                            <p:cond delay="0"/>
                                          </p:stCondLst>
                                        </p:cTn>
                                        <p:tgtEl>
                                          <p:spTgt spid="9">
                                            <p:txEl>
                                              <p:pRg st="7" end="7"/>
                                            </p:txEl>
                                          </p:spTgt>
                                        </p:tgtEl>
                                        <p:attrNameLst>
                                          <p:attrName>style.visibility</p:attrName>
                                        </p:attrNameLst>
                                      </p:cBhvr>
                                      <p:to>
                                        <p:strVal val="visible"/>
                                      </p:to>
                                    </p:set>
                                    <p:animEffect transition="in" filter="blinds(horizontal)">
                                      <p:cBhvr>
                                        <p:cTn id="29" dur="500"/>
                                        <p:tgtEl>
                                          <p:spTgt spid="9">
                                            <p:txEl>
                                              <p:pRg st="7" end="7"/>
                                            </p:txEl>
                                          </p:spTgt>
                                        </p:tgtEl>
                                      </p:cBhvr>
                                    </p:animEffect>
                                  </p:childTnLst>
                                </p:cTn>
                              </p:par>
                              <p:par>
                                <p:cTn id="30" presetID="3" presetClass="entr" presetSubtype="10" fill="hold" nodeType="withEffect">
                                  <p:stCondLst>
                                    <p:cond delay="0"/>
                                  </p:stCondLst>
                                  <p:childTnLst>
                                    <p:set>
                                      <p:cBhvr>
                                        <p:cTn id="31" dur="1" fill="hold">
                                          <p:stCondLst>
                                            <p:cond delay="0"/>
                                          </p:stCondLst>
                                        </p:cTn>
                                        <p:tgtEl>
                                          <p:spTgt spid="9">
                                            <p:txEl>
                                              <p:pRg st="9" end="9"/>
                                            </p:txEl>
                                          </p:spTgt>
                                        </p:tgtEl>
                                        <p:attrNameLst>
                                          <p:attrName>style.visibility</p:attrName>
                                        </p:attrNameLst>
                                      </p:cBhvr>
                                      <p:to>
                                        <p:strVal val="visible"/>
                                      </p:to>
                                    </p:set>
                                    <p:animEffect transition="in" filter="blinds(horizontal)">
                                      <p:cBhvr>
                                        <p:cTn id="32" dur="500"/>
                                        <p:tgtEl>
                                          <p:spTgt spid="9">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9">
                                            <p:txEl>
                                              <p:pRg st="11" end="11"/>
                                            </p:txEl>
                                          </p:spTgt>
                                        </p:tgtEl>
                                        <p:attrNameLst>
                                          <p:attrName>style.visibility</p:attrName>
                                        </p:attrNameLst>
                                      </p:cBhvr>
                                      <p:to>
                                        <p:strVal val="visible"/>
                                      </p:to>
                                    </p:set>
                                    <p:animEffect transition="in" filter="blinds(horizontal)">
                                      <p:cBhvr>
                                        <p:cTn id="37" dur="500"/>
                                        <p:tgtEl>
                                          <p:spTgt spid="9">
                                            <p:txEl>
                                              <p:pRg st="11" end="11"/>
                                            </p:txEl>
                                          </p:spTgt>
                                        </p:tgtEl>
                                      </p:cBhvr>
                                    </p:animEffect>
                                  </p:childTnLst>
                                </p:cTn>
                              </p:par>
                              <p:par>
                                <p:cTn id="38" presetID="3" presetClass="entr" presetSubtype="10" fill="hold" nodeType="withEffect">
                                  <p:stCondLst>
                                    <p:cond delay="0"/>
                                  </p:stCondLst>
                                  <p:childTnLst>
                                    <p:set>
                                      <p:cBhvr>
                                        <p:cTn id="39" dur="1" fill="hold">
                                          <p:stCondLst>
                                            <p:cond delay="0"/>
                                          </p:stCondLst>
                                        </p:cTn>
                                        <p:tgtEl>
                                          <p:spTgt spid="9">
                                            <p:txEl>
                                              <p:pRg st="12" end="12"/>
                                            </p:txEl>
                                          </p:spTgt>
                                        </p:tgtEl>
                                        <p:attrNameLst>
                                          <p:attrName>style.visibility</p:attrName>
                                        </p:attrNameLst>
                                      </p:cBhvr>
                                      <p:to>
                                        <p:strVal val="visible"/>
                                      </p:to>
                                    </p:set>
                                    <p:animEffect transition="in" filter="blinds(horizontal)">
                                      <p:cBhvr>
                                        <p:cTn id="40" dur="500"/>
                                        <p:tgtEl>
                                          <p:spTgt spid="9">
                                            <p:txEl>
                                              <p:pRg st="12" end="12"/>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nodeType="clickEffect">
                                  <p:stCondLst>
                                    <p:cond delay="0"/>
                                  </p:stCondLst>
                                  <p:childTnLst>
                                    <p:set>
                                      <p:cBhvr>
                                        <p:cTn id="44" dur="1" fill="hold">
                                          <p:stCondLst>
                                            <p:cond delay="0"/>
                                          </p:stCondLst>
                                        </p:cTn>
                                        <p:tgtEl>
                                          <p:spTgt spid="9">
                                            <p:txEl>
                                              <p:pRg st="14" end="14"/>
                                            </p:txEl>
                                          </p:spTgt>
                                        </p:tgtEl>
                                        <p:attrNameLst>
                                          <p:attrName>style.visibility</p:attrName>
                                        </p:attrNameLst>
                                      </p:cBhvr>
                                      <p:to>
                                        <p:strVal val="visible"/>
                                      </p:to>
                                    </p:set>
                                    <p:animEffect transition="in" filter="blinds(horizontal)">
                                      <p:cBhvr>
                                        <p:cTn id="45" dur="500"/>
                                        <p:tgtEl>
                                          <p:spTgt spid="9">
                                            <p:txEl>
                                              <p:pRg st="14" end="14"/>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nodeType="clickEffect">
                                  <p:stCondLst>
                                    <p:cond delay="0"/>
                                  </p:stCondLst>
                                  <p:childTnLst>
                                    <p:set>
                                      <p:cBhvr>
                                        <p:cTn id="49" dur="1" fill="hold">
                                          <p:stCondLst>
                                            <p:cond delay="0"/>
                                          </p:stCondLst>
                                        </p:cTn>
                                        <p:tgtEl>
                                          <p:spTgt spid="9">
                                            <p:txEl>
                                              <p:pRg st="16" end="16"/>
                                            </p:txEl>
                                          </p:spTgt>
                                        </p:tgtEl>
                                        <p:attrNameLst>
                                          <p:attrName>style.visibility</p:attrName>
                                        </p:attrNameLst>
                                      </p:cBhvr>
                                      <p:to>
                                        <p:strVal val="visible"/>
                                      </p:to>
                                    </p:set>
                                    <p:animEffect transition="in" filter="blinds(horizontal)">
                                      <p:cBhvr>
                                        <p:cTn id="50" dur="500"/>
                                        <p:tgtEl>
                                          <p:spTgt spid="9">
                                            <p:txEl>
                                              <p:pRg st="16" end="16"/>
                                            </p:txEl>
                                          </p:spTgt>
                                        </p:tgtEl>
                                      </p:cBhvr>
                                    </p:animEffect>
                                  </p:childTnLst>
                                </p:cTn>
                              </p:par>
                              <p:par>
                                <p:cTn id="51" presetID="3" presetClass="entr" presetSubtype="10" fill="hold" nodeType="withEffect">
                                  <p:stCondLst>
                                    <p:cond delay="0"/>
                                  </p:stCondLst>
                                  <p:childTnLst>
                                    <p:set>
                                      <p:cBhvr>
                                        <p:cTn id="52" dur="1" fill="hold">
                                          <p:stCondLst>
                                            <p:cond delay="0"/>
                                          </p:stCondLst>
                                        </p:cTn>
                                        <p:tgtEl>
                                          <p:spTgt spid="9">
                                            <p:txEl>
                                              <p:pRg st="17" end="17"/>
                                            </p:txEl>
                                          </p:spTgt>
                                        </p:tgtEl>
                                        <p:attrNameLst>
                                          <p:attrName>style.visibility</p:attrName>
                                        </p:attrNameLst>
                                      </p:cBhvr>
                                      <p:to>
                                        <p:strVal val="visible"/>
                                      </p:to>
                                    </p:set>
                                    <p:animEffect transition="in" filter="blinds(horizontal)">
                                      <p:cBhvr>
                                        <p:cTn id="53" dur="500"/>
                                        <p:tgtEl>
                                          <p:spTgt spid="9">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Tipy pro použití fronty</a:t>
            </a:r>
            <a:endParaRPr lang="en-US" dirty="0"/>
          </a:p>
        </p:txBody>
      </p:sp>
      <p:sp>
        <p:nvSpPr>
          <p:cNvPr id="3" name="Content Placeholder 2"/>
          <p:cNvSpPr>
            <a:spLocks noGrp="1"/>
          </p:cNvSpPr>
          <p:nvPr>
            <p:ph idx="1"/>
          </p:nvPr>
        </p:nvSpPr>
        <p:spPr>
          <a:xfrm>
            <a:off x="381000" y="1253067"/>
            <a:ext cx="8382000" cy="5511800"/>
          </a:xfrm>
        </p:spPr>
        <p:txBody>
          <a:bodyPr>
            <a:normAutofit fontScale="85000" lnSpcReduction="10000"/>
          </a:bodyPr>
          <a:lstStyle/>
          <a:p>
            <a:r>
              <a:rPr lang="cs-CZ" dirty="0" smtClean="0"/>
              <a:t>Zprávy mohou být maximálně 64 kB</a:t>
            </a:r>
          </a:p>
          <a:p>
            <a:pPr lvl="1"/>
            <a:r>
              <a:rPr lang="cs-CZ" dirty="0" smtClean="0"/>
              <a:t>Delší zprávy uložte jako BLOB a do zprávy dejte jenom URL</a:t>
            </a:r>
            <a:endParaRPr lang="en-US" dirty="0"/>
          </a:p>
          <a:p>
            <a:r>
              <a:rPr lang="cs-CZ" dirty="0" smtClean="0"/>
              <a:t>Souhra selhání může vést k vícenásobnému zpracování zprávy</a:t>
            </a:r>
          </a:p>
          <a:p>
            <a:pPr lvl="1"/>
            <a:r>
              <a:rPr lang="cs-CZ" dirty="0" smtClean="0"/>
              <a:t>Nutná detekce duplicit (</a:t>
            </a:r>
            <a:r>
              <a:rPr lang="cs-CZ" dirty="0" err="1" smtClean="0"/>
              <a:t>idempotentní</a:t>
            </a:r>
            <a:r>
              <a:rPr lang="cs-CZ" dirty="0" smtClean="0"/>
              <a:t> zpracování)</a:t>
            </a:r>
          </a:p>
          <a:p>
            <a:r>
              <a:rPr lang="cs-CZ" dirty="0" smtClean="0"/>
              <a:t>Nepředpokládejte, že zprávy budou zpracovány v přesném pořadí</a:t>
            </a:r>
            <a:endParaRPr lang="en-US" dirty="0"/>
          </a:p>
          <a:p>
            <a:r>
              <a:rPr lang="cs-CZ" dirty="0" smtClean="0"/>
              <a:t>Pro velmi vysokou propustnost</a:t>
            </a:r>
          </a:p>
          <a:p>
            <a:pPr lvl="1"/>
            <a:r>
              <a:rPr lang="cs-CZ" dirty="0" smtClean="0"/>
              <a:t>Vytvářejte dávky zpráv jako jedinou zprávu (anebo jediný </a:t>
            </a:r>
            <a:r>
              <a:rPr lang="cs-CZ" dirty="0" err="1" smtClean="0"/>
              <a:t>referencovaný</a:t>
            </a:r>
            <a:r>
              <a:rPr lang="cs-CZ" dirty="0" smtClean="0"/>
              <a:t> BLOB)</a:t>
            </a:r>
          </a:p>
          <a:p>
            <a:pPr lvl="1"/>
            <a:r>
              <a:rPr lang="cs-CZ" dirty="0" smtClean="0"/>
              <a:t>Použijte více front (jedna fronta řádově 1000 zpráv/s)</a:t>
            </a:r>
            <a:endParaRPr lang="en-US" dirty="0"/>
          </a:p>
          <a:p>
            <a:r>
              <a:rPr lang="cs-CZ" dirty="0" smtClean="0"/>
              <a:t>Použijte </a:t>
            </a:r>
            <a:r>
              <a:rPr lang="en-US" dirty="0" err="1" smtClean="0"/>
              <a:t>DequeueCount</a:t>
            </a:r>
            <a:r>
              <a:rPr lang="en-US" dirty="0" smtClean="0"/>
              <a:t> </a:t>
            </a:r>
            <a:r>
              <a:rPr lang="cs-CZ" dirty="0" smtClean="0"/>
              <a:t>pro detekci vadných zpráv, jejichž zpracování opakovaně selhává</a:t>
            </a:r>
          </a:p>
          <a:p>
            <a:r>
              <a:rPr lang="cs-CZ" dirty="0" smtClean="0"/>
              <a:t>Podle délky fronty můžete měnit počet výpočetních instancí</a:t>
            </a:r>
            <a:endParaRPr lang="en-US" dirty="0"/>
          </a:p>
        </p:txBody>
      </p:sp>
    </p:spTree>
    <p:extLst>
      <p:ext uri="{BB962C8B-B14F-4D97-AF65-F5344CB8AC3E}">
        <p14:creationId xmlns:p14="http://schemas.microsoft.com/office/powerpoint/2010/main" val="365479254"/>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Agenda</a:t>
            </a:r>
            <a:endParaRPr lang="cs-CZ" dirty="0"/>
          </a:p>
        </p:txBody>
      </p:sp>
      <p:sp>
        <p:nvSpPr>
          <p:cNvPr id="3" name="Content Placeholder 2"/>
          <p:cNvSpPr>
            <a:spLocks noGrp="1"/>
          </p:cNvSpPr>
          <p:nvPr>
            <p:ph idx="1"/>
          </p:nvPr>
        </p:nvSpPr>
        <p:spPr>
          <a:xfrm>
            <a:off x="381000" y="1412875"/>
            <a:ext cx="8382000" cy="2843855"/>
          </a:xfrm>
        </p:spPr>
        <p:txBody>
          <a:bodyPr/>
          <a:lstStyle/>
          <a:p>
            <a:r>
              <a:rPr lang="en-US" sz="4400" dirty="0" smtClean="0">
                <a:solidFill>
                  <a:schemeClr val="accent6"/>
                </a:solidFill>
              </a:rPr>
              <a:t>Local Storage</a:t>
            </a:r>
            <a:endParaRPr lang="cs-CZ" sz="4400" dirty="0" smtClean="0">
              <a:solidFill>
                <a:schemeClr val="accent6"/>
              </a:solidFill>
            </a:endParaRPr>
          </a:p>
          <a:p>
            <a:r>
              <a:rPr lang="en-US" sz="4400" dirty="0">
                <a:solidFill>
                  <a:schemeClr val="accent6"/>
                </a:solidFill>
              </a:rPr>
              <a:t>Azure Storage - BLOB</a:t>
            </a:r>
            <a:endParaRPr lang="cs-CZ" sz="4400" dirty="0">
              <a:solidFill>
                <a:schemeClr val="accent6"/>
              </a:solidFill>
            </a:endParaRPr>
          </a:p>
          <a:p>
            <a:r>
              <a:rPr lang="en-US" sz="4400" dirty="0">
                <a:solidFill>
                  <a:schemeClr val="accent6"/>
                </a:solidFill>
              </a:rPr>
              <a:t>Azure Storage - Queue</a:t>
            </a:r>
            <a:endParaRPr lang="cs-CZ" sz="4400" dirty="0">
              <a:solidFill>
                <a:schemeClr val="accent6"/>
              </a:solidFill>
            </a:endParaRPr>
          </a:p>
          <a:p>
            <a:r>
              <a:rPr lang="cs-CZ" sz="4400" u="sng" dirty="0"/>
              <a:t>Závěrem</a:t>
            </a:r>
          </a:p>
        </p:txBody>
      </p:sp>
    </p:spTree>
    <p:extLst>
      <p:ext uri="{BB962C8B-B14F-4D97-AF65-F5344CB8AC3E}">
        <p14:creationId xmlns:p14="http://schemas.microsoft.com/office/powerpoint/2010/main" val="3852800223"/>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Další informace</a:t>
            </a:r>
            <a:endParaRPr lang="en-US" dirty="0"/>
          </a:p>
        </p:txBody>
      </p:sp>
      <p:sp>
        <p:nvSpPr>
          <p:cNvPr id="3" name="Content Placeholder 2"/>
          <p:cNvSpPr>
            <a:spLocks noGrp="1"/>
          </p:cNvSpPr>
          <p:nvPr>
            <p:ph idx="1"/>
          </p:nvPr>
        </p:nvSpPr>
        <p:spPr>
          <a:xfrm>
            <a:off x="381000" y="1094828"/>
            <a:ext cx="8382000" cy="5543040"/>
          </a:xfrm>
        </p:spPr>
        <p:txBody>
          <a:bodyPr>
            <a:normAutofit fontScale="92500" lnSpcReduction="20000"/>
          </a:bodyPr>
          <a:lstStyle/>
          <a:p>
            <a:r>
              <a:rPr lang="en-US" dirty="0" smtClean="0"/>
              <a:t>Windows Azure</a:t>
            </a:r>
          </a:p>
          <a:p>
            <a:pPr lvl="1"/>
            <a:r>
              <a:rPr lang="en-US" dirty="0">
                <a:hlinkClick r:id="rId3"/>
              </a:rPr>
              <a:t>http://www.windowsazure.com</a:t>
            </a:r>
            <a:endParaRPr lang="cs-CZ" dirty="0"/>
          </a:p>
          <a:p>
            <a:pPr lvl="1"/>
            <a:endParaRPr lang="en-US" dirty="0" smtClean="0"/>
          </a:p>
          <a:p>
            <a:r>
              <a:rPr lang="cs-CZ" dirty="0"/>
              <a:t>Azure </a:t>
            </a:r>
            <a:r>
              <a:rPr lang="cs-CZ" dirty="0" err="1"/>
              <a:t>Platform</a:t>
            </a:r>
            <a:r>
              <a:rPr lang="cs-CZ" dirty="0"/>
              <a:t> </a:t>
            </a:r>
            <a:r>
              <a:rPr lang="cs-CZ" dirty="0" err="1"/>
              <a:t>Training</a:t>
            </a:r>
            <a:r>
              <a:rPr lang="cs-CZ" dirty="0"/>
              <a:t> </a:t>
            </a:r>
            <a:r>
              <a:rPr lang="cs-CZ" dirty="0" err="1"/>
              <a:t>Course</a:t>
            </a:r>
            <a:endParaRPr lang="cs-CZ" dirty="0"/>
          </a:p>
          <a:p>
            <a:pPr lvl="1"/>
            <a:r>
              <a:rPr lang="cs-CZ" dirty="0">
                <a:hlinkClick r:id="rId4"/>
              </a:rPr>
              <a:t>http://msdn.microsoft.com/en-us/gg271268</a:t>
            </a:r>
            <a:r>
              <a:rPr lang="cs-CZ" dirty="0"/>
              <a:t> </a:t>
            </a:r>
          </a:p>
          <a:p>
            <a:pPr lvl="1"/>
            <a:endParaRPr lang="en-US" dirty="0" smtClean="0"/>
          </a:p>
          <a:p>
            <a:r>
              <a:rPr lang="cs-CZ" dirty="0" smtClean="0"/>
              <a:t>Vybraná praktická cvičení v češtině</a:t>
            </a:r>
          </a:p>
          <a:p>
            <a:pPr lvl="1"/>
            <a:r>
              <a:rPr lang="cs-CZ" dirty="0">
                <a:hlinkClick r:id="rId5"/>
              </a:rPr>
              <a:t>http://</a:t>
            </a:r>
            <a:r>
              <a:rPr lang="cs-CZ" dirty="0" smtClean="0">
                <a:hlinkClick r:id="rId5"/>
              </a:rPr>
              <a:t>msdn.microsoft.com/cs-cz/dd727769.aspx</a:t>
            </a:r>
            <a:r>
              <a:rPr lang="cs-CZ" dirty="0" smtClean="0"/>
              <a:t> </a:t>
            </a:r>
            <a:endParaRPr lang="cs-CZ" dirty="0"/>
          </a:p>
          <a:p>
            <a:pPr lvl="1"/>
            <a:endParaRPr lang="cs-CZ" dirty="0" smtClean="0"/>
          </a:p>
          <a:p>
            <a:r>
              <a:rPr lang="cs-CZ" dirty="0" smtClean="0"/>
              <a:t>Vyzkoušejte si Azure ZDARMA a BEZ RIZIKA</a:t>
            </a:r>
          </a:p>
          <a:p>
            <a:pPr lvl="1"/>
            <a:r>
              <a:rPr lang="cs-CZ" dirty="0">
                <a:hlinkClick r:id="rId6"/>
              </a:rPr>
              <a:t>http://blogs.msdn.com/b/vyvojari/archive/2011/12/16/ucet-na-windows-azure-nyni-zcela-bez-finanancniho-rizika-a-zdarma.aspx</a:t>
            </a:r>
          </a:p>
          <a:p>
            <a:pPr lvl="1"/>
            <a:r>
              <a:rPr lang="cs-CZ" dirty="0" smtClean="0">
                <a:hlinkClick r:id="rId6"/>
              </a:rPr>
              <a:t>http</a:t>
            </a:r>
            <a:r>
              <a:rPr lang="cs-CZ" dirty="0">
                <a:hlinkClick r:id="rId6"/>
              </a:rPr>
              <a:t>://</a:t>
            </a:r>
            <a:r>
              <a:rPr lang="cs-CZ" dirty="0" smtClean="0">
                <a:hlinkClick r:id="rId6"/>
              </a:rPr>
              <a:t>blogs.msdn.com/b/vyvojari/archive/2011/12/22/aktivace-azure-vyhod-v-msdn-predplatnem.aspx</a:t>
            </a:r>
            <a:r>
              <a:rPr lang="cs-CZ" dirty="0" smtClean="0"/>
              <a:t> </a:t>
            </a:r>
          </a:p>
        </p:txBody>
      </p:sp>
    </p:spTree>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Úplným závěrem</a:t>
            </a:r>
            <a:endParaRPr lang="cs-CZ" dirty="0"/>
          </a:p>
        </p:txBody>
      </p:sp>
      <p:sp>
        <p:nvSpPr>
          <p:cNvPr id="3" name="Content Placeholder 2"/>
          <p:cNvSpPr>
            <a:spLocks noGrp="1"/>
          </p:cNvSpPr>
          <p:nvPr>
            <p:ph idx="1"/>
          </p:nvPr>
        </p:nvSpPr>
        <p:spPr>
          <a:xfrm>
            <a:off x="381000" y="1412875"/>
            <a:ext cx="8382000" cy="4653582"/>
          </a:xfrm>
        </p:spPr>
        <p:txBody>
          <a:bodyPr/>
          <a:lstStyle/>
          <a:p>
            <a:r>
              <a:rPr lang="cs-CZ" sz="3600" dirty="0" smtClean="0"/>
              <a:t>Azure platforma nabízí řadu možností pro uložení dat</a:t>
            </a:r>
          </a:p>
          <a:p>
            <a:pPr lvl="1"/>
            <a:r>
              <a:rPr lang="cs-CZ" dirty="0" smtClean="0"/>
              <a:t>SQL Azure pro standardní relační data</a:t>
            </a:r>
          </a:p>
          <a:p>
            <a:pPr lvl="1"/>
            <a:r>
              <a:rPr lang="cs-CZ" dirty="0" err="1" smtClean="0"/>
              <a:t>Azue</a:t>
            </a:r>
            <a:r>
              <a:rPr lang="cs-CZ" dirty="0" smtClean="0"/>
              <a:t> </a:t>
            </a:r>
            <a:r>
              <a:rPr lang="cs-CZ" dirty="0" err="1" smtClean="0"/>
              <a:t>Storage</a:t>
            </a:r>
            <a:r>
              <a:rPr lang="cs-CZ" dirty="0" smtClean="0"/>
              <a:t> Table pro velká strukturovaná data</a:t>
            </a:r>
          </a:p>
          <a:p>
            <a:pPr lvl="1"/>
            <a:r>
              <a:rPr lang="cs-CZ" dirty="0" err="1" smtClean="0"/>
              <a:t>Local</a:t>
            </a:r>
            <a:r>
              <a:rPr lang="cs-CZ" dirty="0" smtClean="0"/>
              <a:t> </a:t>
            </a:r>
            <a:r>
              <a:rPr lang="cs-CZ" dirty="0" err="1" smtClean="0"/>
              <a:t>Storage</a:t>
            </a:r>
            <a:r>
              <a:rPr lang="cs-CZ" dirty="0" smtClean="0"/>
              <a:t> pro souborová data přechodné a lokální povahy</a:t>
            </a:r>
          </a:p>
          <a:p>
            <a:pPr lvl="1"/>
            <a:r>
              <a:rPr lang="cs-CZ" dirty="0" smtClean="0"/>
              <a:t>Azure </a:t>
            </a:r>
            <a:r>
              <a:rPr lang="cs-CZ" dirty="0" err="1" smtClean="0"/>
              <a:t>Storage</a:t>
            </a:r>
            <a:r>
              <a:rPr lang="cs-CZ" dirty="0" smtClean="0"/>
              <a:t> BLOB pro souborová data trvalé a sdílené povahy</a:t>
            </a:r>
          </a:p>
          <a:p>
            <a:pPr lvl="1"/>
            <a:r>
              <a:rPr lang="cs-CZ" dirty="0" smtClean="0"/>
              <a:t>Azure </a:t>
            </a:r>
            <a:r>
              <a:rPr lang="cs-CZ" dirty="0" err="1" smtClean="0"/>
              <a:t>Storage</a:t>
            </a:r>
            <a:r>
              <a:rPr lang="cs-CZ" dirty="0" smtClean="0"/>
              <a:t> </a:t>
            </a:r>
            <a:r>
              <a:rPr lang="cs-CZ" dirty="0" err="1" smtClean="0"/>
              <a:t>Queue</a:t>
            </a:r>
            <a:r>
              <a:rPr lang="cs-CZ" dirty="0" smtClean="0"/>
              <a:t> pro asynchronní zpracování ve frontě</a:t>
            </a:r>
            <a:endParaRPr lang="cs-CZ" sz="2800" dirty="0"/>
          </a:p>
        </p:txBody>
      </p:sp>
    </p:spTree>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3"/>
          <a:srcRect/>
          <a:stretch>
            <a:fillRect/>
          </a:stretch>
        </p:blipFill>
        <p:spPr bwMode="black">
          <a:xfrm>
            <a:off x="1602053" y="2514600"/>
            <a:ext cx="5939896" cy="1283229"/>
          </a:xfrm>
          <a:prstGeom prst="rect">
            <a:avLst/>
          </a:prstGeom>
          <a:noFill/>
        </p:spPr>
      </p:pic>
      <p:sp>
        <p:nvSpPr>
          <p:cNvPr id="5" name="Text Box 3"/>
          <p:cNvSpPr txBox="1">
            <a:spLocks noChangeArrowheads="1"/>
          </p:cNvSpPr>
          <p:nvPr/>
        </p:nvSpPr>
        <p:spPr bwMode="blackWhite">
          <a:xfrm>
            <a:off x="381000" y="5791200"/>
            <a:ext cx="8382000" cy="523206"/>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latin typeface="Segoe" pitchFamily="34" charset="0"/>
                <a:cs typeface="Arial" charset="0"/>
              </a:rPr>
              <a:t>© </a:t>
            </a:r>
            <a:r>
              <a:rPr lang="en-US" sz="700" dirty="0" smtClean="0">
                <a:latin typeface="Segoe" pitchFamily="34" charset="0"/>
                <a:cs typeface="Arial" charset="0"/>
              </a:rPr>
              <a:t>2009 Microsoft </a:t>
            </a:r>
            <a:r>
              <a:rPr lang="en-US" sz="700" dirty="0">
                <a:latin typeface="Segoe"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latin typeface="Segoe"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a:latin typeface="Segoe" pitchFamily="34" charset="0"/>
                <a:cs typeface="Arial" charset="0"/>
              </a:rPr>
            </a:br>
            <a:r>
              <a:rPr lang="en-US" sz="700" dirty="0">
                <a:latin typeface="Segoe" pitchFamily="34" charset="0"/>
                <a:cs typeface="Arial" charset="0"/>
              </a:rPr>
              <a:t>MICROSOFT 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Agenda</a:t>
            </a:r>
            <a:endParaRPr lang="cs-CZ" dirty="0"/>
          </a:p>
        </p:txBody>
      </p:sp>
      <p:sp>
        <p:nvSpPr>
          <p:cNvPr id="3" name="Content Placeholder 2"/>
          <p:cNvSpPr>
            <a:spLocks noGrp="1"/>
          </p:cNvSpPr>
          <p:nvPr>
            <p:ph idx="1"/>
          </p:nvPr>
        </p:nvSpPr>
        <p:spPr>
          <a:xfrm>
            <a:off x="381000" y="1412875"/>
            <a:ext cx="8382000" cy="2843855"/>
          </a:xfrm>
        </p:spPr>
        <p:txBody>
          <a:bodyPr/>
          <a:lstStyle/>
          <a:p>
            <a:r>
              <a:rPr lang="en-US" sz="4400" u="sng" dirty="0"/>
              <a:t>Local Storage</a:t>
            </a:r>
            <a:endParaRPr lang="cs-CZ" sz="4400" u="sng" dirty="0"/>
          </a:p>
          <a:p>
            <a:r>
              <a:rPr lang="en-US" sz="4400" dirty="0"/>
              <a:t>Azure Storage - BLOB</a:t>
            </a:r>
            <a:endParaRPr lang="cs-CZ" sz="4400" dirty="0"/>
          </a:p>
          <a:p>
            <a:r>
              <a:rPr lang="en-US" sz="4400" dirty="0" smtClean="0"/>
              <a:t>Azure Storage - Queue</a:t>
            </a:r>
            <a:endParaRPr lang="cs-CZ" sz="4400" dirty="0" smtClean="0"/>
          </a:p>
          <a:p>
            <a:r>
              <a:rPr lang="cs-CZ" sz="4400" dirty="0" smtClean="0"/>
              <a:t>Závěrem</a:t>
            </a:r>
          </a:p>
        </p:txBody>
      </p:sp>
    </p:spTree>
    <p:extLst>
      <p:ext uri="{BB962C8B-B14F-4D97-AF65-F5344CB8AC3E}">
        <p14:creationId xmlns:p14="http://schemas.microsoft.com/office/powerpoint/2010/main" val="2001844147"/>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Local Storage</a:t>
            </a:r>
            <a:endParaRPr lang="en-US" dirty="0"/>
          </a:p>
        </p:txBody>
      </p:sp>
      <p:sp>
        <p:nvSpPr>
          <p:cNvPr id="3" name="Content Placeholder 2"/>
          <p:cNvSpPr>
            <a:spLocks noGrp="1"/>
          </p:cNvSpPr>
          <p:nvPr>
            <p:ph idx="1"/>
          </p:nvPr>
        </p:nvSpPr>
        <p:spPr>
          <a:xfrm>
            <a:off x="381000" y="1412875"/>
            <a:ext cx="8382000" cy="4949047"/>
          </a:xfrm>
        </p:spPr>
        <p:txBody>
          <a:bodyPr/>
          <a:lstStyle/>
          <a:p>
            <a:r>
              <a:rPr lang="en-US" dirty="0" err="1" smtClean="0"/>
              <a:t>Vyhra</a:t>
            </a:r>
            <a:r>
              <a:rPr lang="cs-CZ" dirty="0" err="1" smtClean="0"/>
              <a:t>žená</a:t>
            </a:r>
            <a:r>
              <a:rPr lang="cs-CZ" dirty="0" smtClean="0"/>
              <a:t> část lokálního souborového systému pro potřeby aplikace</a:t>
            </a:r>
          </a:p>
          <a:p>
            <a:r>
              <a:rPr lang="cs-CZ" dirty="0" smtClean="0"/>
              <a:t>Privátní</a:t>
            </a:r>
          </a:p>
          <a:p>
            <a:pPr lvl="1"/>
            <a:r>
              <a:rPr lang="cs-CZ" dirty="0" smtClean="0"/>
              <a:t>Není sdílená mezi instancemi role</a:t>
            </a:r>
          </a:p>
          <a:p>
            <a:r>
              <a:rPr lang="cs-CZ" dirty="0" smtClean="0"/>
              <a:t>Neperzistentní</a:t>
            </a:r>
          </a:p>
          <a:p>
            <a:pPr lvl="1"/>
            <a:r>
              <a:rPr lang="cs-CZ" dirty="0" smtClean="0"/>
              <a:t>Data mohou být kdykoliv ztracena</a:t>
            </a:r>
          </a:p>
          <a:p>
            <a:pPr lvl="1"/>
            <a:r>
              <a:rPr lang="cs-CZ" dirty="0" smtClean="0"/>
              <a:t>Žádná redundance nebo zálohování</a:t>
            </a:r>
          </a:p>
          <a:p>
            <a:r>
              <a:rPr lang="cs-CZ" dirty="0" smtClean="0"/>
              <a:t>Použitelné pouze pro data přechodné povahy:</a:t>
            </a:r>
          </a:p>
          <a:p>
            <a:pPr lvl="1"/>
            <a:r>
              <a:rPr lang="cs-CZ" dirty="0"/>
              <a:t>Mezivýsledky, </a:t>
            </a:r>
            <a:r>
              <a:rPr lang="cs-CZ" dirty="0" err="1"/>
              <a:t>cache</a:t>
            </a:r>
            <a:r>
              <a:rPr lang="cs-CZ" dirty="0"/>
              <a:t>, logovací </a:t>
            </a:r>
            <a:r>
              <a:rPr lang="cs-CZ" dirty="0" smtClean="0"/>
              <a:t>záznamy</a:t>
            </a:r>
            <a:endParaRPr lang="en-US" dirty="0" smtClean="0"/>
          </a:p>
          <a:p>
            <a:r>
              <a:rPr lang="en-US" dirty="0" err="1" smtClean="0"/>
              <a:t>Zdarma</a:t>
            </a:r>
            <a:r>
              <a:rPr lang="en-US" dirty="0" smtClean="0"/>
              <a:t> (v </a:t>
            </a:r>
            <a:r>
              <a:rPr lang="en-US" dirty="0" err="1" smtClean="0"/>
              <a:t>cen</a:t>
            </a:r>
            <a:r>
              <a:rPr lang="cs-CZ" dirty="0" smtClean="0"/>
              <a:t>ě virtuálního počítače)</a:t>
            </a:r>
            <a:endParaRPr lang="cs-CZ" dirty="0"/>
          </a:p>
        </p:txBody>
      </p:sp>
    </p:spTree>
    <p:extLst>
      <p:ext uri="{BB962C8B-B14F-4D97-AF65-F5344CB8AC3E}">
        <p14:creationId xmlns:p14="http://schemas.microsoft.com/office/powerpoint/2010/main" val="407089079"/>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Konfigurace </a:t>
            </a:r>
            <a:r>
              <a:rPr lang="cs-CZ" dirty="0" err="1" smtClean="0"/>
              <a:t>Local</a:t>
            </a:r>
            <a:r>
              <a:rPr lang="cs-CZ" dirty="0" smtClean="0"/>
              <a:t> </a:t>
            </a:r>
            <a:r>
              <a:rPr lang="cs-CZ" dirty="0" err="1" smtClean="0"/>
              <a:t>Storage</a:t>
            </a:r>
            <a:endParaRPr lang="en-US" dirty="0"/>
          </a:p>
        </p:txBody>
      </p:sp>
      <p:sp>
        <p:nvSpPr>
          <p:cNvPr id="3" name="Content Placeholder 2"/>
          <p:cNvSpPr>
            <a:spLocks noGrp="1"/>
          </p:cNvSpPr>
          <p:nvPr>
            <p:ph idx="1"/>
          </p:nvPr>
        </p:nvSpPr>
        <p:spPr>
          <a:xfrm>
            <a:off x="437506" y="1294341"/>
            <a:ext cx="8382000" cy="4985980"/>
          </a:xfrm>
        </p:spPr>
        <p:txBody>
          <a:bodyPr/>
          <a:lstStyle/>
          <a:p>
            <a:r>
              <a:rPr lang="cs-CZ" dirty="0" smtClean="0"/>
              <a:t>V definičním souboru služby</a:t>
            </a:r>
          </a:p>
          <a:p>
            <a:pPr lvl="1"/>
            <a:r>
              <a:rPr lang="cs-CZ" dirty="0" smtClean="0"/>
              <a:t>Jedno nebo více nezávislých úložišť</a:t>
            </a:r>
            <a:endParaRPr lang="en-US" dirty="0"/>
          </a:p>
          <a:p>
            <a:r>
              <a:rPr lang="cs-CZ" dirty="0" smtClean="0"/>
              <a:t>Velikost mezi </a:t>
            </a:r>
            <a:r>
              <a:rPr lang="en-US" dirty="0" smtClean="0"/>
              <a:t>1MB </a:t>
            </a:r>
            <a:r>
              <a:rPr lang="cs-CZ" dirty="0" smtClean="0"/>
              <a:t>a diskovým prostorem pro danou velikost instance:</a:t>
            </a:r>
          </a:p>
          <a:p>
            <a:pPr lvl="1"/>
            <a:r>
              <a:rPr lang="cs-CZ" dirty="0" smtClean="0"/>
              <a:t>Např. 165 </a:t>
            </a:r>
            <a:r>
              <a:rPr lang="en-US" dirty="0" smtClean="0"/>
              <a:t>G</a:t>
            </a:r>
            <a:r>
              <a:rPr lang="cs-CZ" dirty="0" smtClean="0"/>
              <a:t>B </a:t>
            </a:r>
            <a:r>
              <a:rPr lang="cs-CZ" dirty="0" smtClean="0"/>
              <a:t>pro instanci velikosti </a:t>
            </a:r>
            <a:r>
              <a:rPr lang="cs-CZ" dirty="0" err="1" smtClean="0"/>
              <a:t>Small</a:t>
            </a:r>
            <a:endParaRPr lang="en-US" dirty="0"/>
          </a:p>
          <a:p>
            <a:r>
              <a:rPr lang="cs-CZ" dirty="0" err="1" smtClean="0"/>
              <a:t>cleanOnRoleRecycle</a:t>
            </a:r>
            <a:r>
              <a:rPr lang="cs-CZ" dirty="0" smtClean="0"/>
              <a:t> </a:t>
            </a:r>
            <a:r>
              <a:rPr lang="en-US" dirty="0" smtClean="0"/>
              <a:t>= false</a:t>
            </a:r>
          </a:p>
          <a:p>
            <a:pPr lvl="1"/>
            <a:r>
              <a:rPr lang="en-US" dirty="0" err="1" smtClean="0"/>
              <a:t>Nema</a:t>
            </a:r>
            <a:r>
              <a:rPr lang="cs-CZ" dirty="0" smtClean="0"/>
              <a:t>že se při restartu (ale stejně o data můžete přijít)</a:t>
            </a:r>
            <a:endParaRPr lang="en-US" dirty="0" smtClean="0"/>
          </a:p>
          <a:p>
            <a:endParaRPr lang="en-US" dirty="0"/>
          </a:p>
          <a:p>
            <a:endParaRPr lang="en-US" dirty="0"/>
          </a:p>
        </p:txBody>
      </p:sp>
      <p:sp>
        <p:nvSpPr>
          <p:cNvPr id="4" name="TextBox 3"/>
          <p:cNvSpPr txBox="1"/>
          <p:nvPr/>
        </p:nvSpPr>
        <p:spPr>
          <a:xfrm>
            <a:off x="821931" y="5208482"/>
            <a:ext cx="7613151" cy="1366528"/>
          </a:xfrm>
          <a:prstGeom prst="rect">
            <a:avLst/>
          </a:prstGeom>
          <a:solidFill>
            <a:schemeClr val="tx1"/>
          </a:solidFill>
        </p:spPr>
        <p:txBody>
          <a:bodyPr wrap="square" rtlCol="0">
            <a:spAutoFit/>
          </a:bodyPr>
          <a:lstStyle/>
          <a:p>
            <a:pPr>
              <a:lnSpc>
                <a:spcPct val="115000"/>
              </a:lnSpc>
              <a:spcAft>
                <a:spcPts val="0"/>
              </a:spcAft>
            </a:pPr>
            <a:r>
              <a:rPr lang="cs-CZ" sz="1400" noProof="1" smtClean="0"/>
              <a:t>c</a:t>
            </a:r>
            <a:r>
              <a:rPr lang="en-US" sz="1400" noProof="1" smtClean="0">
                <a:solidFill>
                  <a:srgbClr val="0000FF"/>
                </a:solidFill>
                <a:latin typeface="Consolas"/>
                <a:ea typeface="Calibri"/>
                <a:cs typeface="Times New Roman"/>
              </a:rPr>
              <a:t> &lt;</a:t>
            </a:r>
            <a:r>
              <a:rPr lang="en-US" sz="1400" noProof="1" smtClean="0">
                <a:solidFill>
                  <a:srgbClr val="A31515"/>
                </a:solidFill>
                <a:latin typeface="Consolas"/>
                <a:ea typeface="Calibri"/>
                <a:cs typeface="Times New Roman"/>
              </a:rPr>
              <a:t>LocalResources</a:t>
            </a:r>
            <a:r>
              <a:rPr lang="en-US" sz="1400" noProof="1" smtClean="0">
                <a:solidFill>
                  <a:srgbClr val="0000FF"/>
                </a:solidFill>
                <a:latin typeface="Consolas"/>
                <a:ea typeface="Calibri"/>
                <a:cs typeface="Times New Roman"/>
              </a:rPr>
              <a:t>&gt;</a:t>
            </a:r>
            <a:endParaRPr lang="en-US" noProof="1" smtClean="0">
              <a:ea typeface="Calibri"/>
              <a:cs typeface="Times New Roman"/>
            </a:endParaRPr>
          </a:p>
          <a:p>
            <a:pPr>
              <a:lnSpc>
                <a:spcPct val="115000"/>
              </a:lnSpc>
              <a:spcAft>
                <a:spcPts val="0"/>
              </a:spcAft>
            </a:pPr>
            <a:r>
              <a:rPr lang="en-US" sz="1400" noProof="1" smtClean="0">
                <a:solidFill>
                  <a:srgbClr val="0000FF"/>
                </a:solidFill>
                <a:latin typeface="Consolas"/>
                <a:ea typeface="Calibri"/>
                <a:cs typeface="Times New Roman"/>
              </a:rPr>
              <a:t>      &lt;</a:t>
            </a:r>
            <a:r>
              <a:rPr lang="en-US" sz="1400" noProof="1" smtClean="0">
                <a:solidFill>
                  <a:srgbClr val="A31515"/>
                </a:solidFill>
                <a:latin typeface="Consolas"/>
                <a:ea typeface="Calibri"/>
                <a:cs typeface="Times New Roman"/>
              </a:rPr>
              <a:t>LocalStorage</a:t>
            </a:r>
            <a:r>
              <a:rPr lang="en-US" sz="1400" noProof="1" smtClean="0">
                <a:solidFill>
                  <a:srgbClr val="0000FF"/>
                </a:solidFill>
                <a:latin typeface="Consolas"/>
                <a:ea typeface="Calibri"/>
                <a:cs typeface="Times New Roman"/>
              </a:rPr>
              <a:t> </a:t>
            </a:r>
            <a:r>
              <a:rPr lang="en-US" sz="1400" noProof="1" smtClean="0">
                <a:solidFill>
                  <a:srgbClr val="FF0000"/>
                </a:solidFill>
                <a:latin typeface="Consolas"/>
                <a:ea typeface="Calibri"/>
                <a:cs typeface="Times New Roman"/>
              </a:rPr>
              <a:t>name</a:t>
            </a:r>
            <a:r>
              <a:rPr lang="en-US" sz="1400" noProof="1" smtClean="0">
                <a:solidFill>
                  <a:srgbClr val="0000FF"/>
                </a:solidFill>
                <a:latin typeface="Consolas"/>
                <a:ea typeface="Calibri"/>
                <a:cs typeface="Times New Roman"/>
              </a:rPr>
              <a:t> =</a:t>
            </a:r>
            <a:r>
              <a:rPr lang="en-US" sz="1400" noProof="1" smtClean="0">
                <a:latin typeface="Consolas"/>
                <a:ea typeface="Calibri"/>
                <a:cs typeface="Times New Roman"/>
              </a:rPr>
              <a:t>"</a:t>
            </a:r>
            <a:r>
              <a:rPr lang="en-US" sz="1400" noProof="1" smtClean="0">
                <a:solidFill>
                  <a:srgbClr val="0000FF"/>
                </a:solidFill>
                <a:latin typeface="Consolas"/>
                <a:ea typeface="Calibri"/>
                <a:cs typeface="Times New Roman"/>
              </a:rPr>
              <a:t>localNonePersist</a:t>
            </a:r>
            <a:r>
              <a:rPr lang="en-US" sz="1400" noProof="1" smtClean="0">
                <a:latin typeface="Consolas"/>
                <a:ea typeface="Calibri"/>
                <a:cs typeface="Times New Roman"/>
              </a:rPr>
              <a:t>"</a:t>
            </a:r>
            <a:r>
              <a:rPr lang="en-US" sz="1400" noProof="1" smtClean="0">
                <a:solidFill>
                  <a:srgbClr val="0000FF"/>
                </a:solidFill>
                <a:latin typeface="Consolas"/>
                <a:ea typeface="Calibri"/>
                <a:cs typeface="Times New Roman"/>
              </a:rPr>
              <a:t> </a:t>
            </a:r>
            <a:r>
              <a:rPr lang="en-US" sz="1400" noProof="1" smtClean="0">
                <a:solidFill>
                  <a:srgbClr val="FF0000"/>
                </a:solidFill>
                <a:latin typeface="Consolas"/>
                <a:ea typeface="Calibri"/>
                <a:cs typeface="Times New Roman"/>
              </a:rPr>
              <a:t>sizeInMB</a:t>
            </a:r>
            <a:r>
              <a:rPr lang="en-US" sz="1400" noProof="1" smtClean="0">
                <a:solidFill>
                  <a:srgbClr val="0000FF"/>
                </a:solidFill>
                <a:latin typeface="Consolas"/>
                <a:ea typeface="Calibri"/>
                <a:cs typeface="Times New Roman"/>
              </a:rPr>
              <a:t>=</a:t>
            </a:r>
            <a:r>
              <a:rPr lang="en-US" sz="1400" noProof="1" smtClean="0">
                <a:latin typeface="Consolas"/>
                <a:ea typeface="Calibri"/>
                <a:cs typeface="Times New Roman"/>
              </a:rPr>
              <a:t>"</a:t>
            </a:r>
            <a:r>
              <a:rPr lang="en-US" sz="1400" noProof="1" smtClean="0">
                <a:solidFill>
                  <a:srgbClr val="0000FF"/>
                </a:solidFill>
                <a:latin typeface="Consolas"/>
                <a:ea typeface="Calibri"/>
                <a:cs typeface="Times New Roman"/>
              </a:rPr>
              <a:t>50</a:t>
            </a:r>
            <a:r>
              <a:rPr lang="en-US" sz="1400" noProof="1" smtClean="0">
                <a:latin typeface="Consolas"/>
                <a:ea typeface="Calibri"/>
                <a:cs typeface="Times New Roman"/>
              </a:rPr>
              <a:t>"</a:t>
            </a:r>
            <a:r>
              <a:rPr lang="en-US" sz="1400" noProof="1" smtClean="0">
                <a:solidFill>
                  <a:srgbClr val="0000FF"/>
                </a:solidFill>
                <a:latin typeface="Consolas"/>
                <a:ea typeface="Calibri"/>
                <a:cs typeface="Times New Roman"/>
              </a:rPr>
              <a:t>/&gt;</a:t>
            </a:r>
            <a:endParaRPr lang="en-US" noProof="1" smtClean="0">
              <a:ea typeface="Calibri"/>
              <a:cs typeface="Times New Roman"/>
            </a:endParaRPr>
          </a:p>
          <a:p>
            <a:pPr>
              <a:lnSpc>
                <a:spcPct val="115000"/>
              </a:lnSpc>
              <a:spcAft>
                <a:spcPts val="0"/>
              </a:spcAft>
            </a:pPr>
            <a:r>
              <a:rPr lang="en-US" sz="1400" noProof="1" smtClean="0">
                <a:solidFill>
                  <a:srgbClr val="0000FF"/>
                </a:solidFill>
                <a:latin typeface="Consolas"/>
                <a:ea typeface="Calibri"/>
                <a:cs typeface="Times New Roman"/>
              </a:rPr>
              <a:t>      &lt;</a:t>
            </a:r>
            <a:r>
              <a:rPr lang="en-US" sz="1400" noProof="1" smtClean="0">
                <a:solidFill>
                  <a:srgbClr val="A31515"/>
                </a:solidFill>
                <a:latin typeface="Consolas"/>
                <a:ea typeface="Calibri"/>
                <a:cs typeface="Times New Roman"/>
              </a:rPr>
              <a:t>LocalStorage</a:t>
            </a:r>
            <a:r>
              <a:rPr lang="en-US" sz="1400" noProof="1" smtClean="0">
                <a:solidFill>
                  <a:srgbClr val="0000FF"/>
                </a:solidFill>
                <a:latin typeface="Consolas"/>
                <a:ea typeface="Calibri"/>
                <a:cs typeface="Times New Roman"/>
              </a:rPr>
              <a:t> </a:t>
            </a:r>
            <a:r>
              <a:rPr lang="en-US" sz="1400" noProof="1" smtClean="0">
                <a:solidFill>
                  <a:srgbClr val="FF0000"/>
                </a:solidFill>
                <a:latin typeface="Consolas"/>
                <a:ea typeface="Calibri"/>
                <a:cs typeface="Times New Roman"/>
              </a:rPr>
              <a:t>name</a:t>
            </a:r>
            <a:r>
              <a:rPr lang="en-US" sz="1400" noProof="1" smtClean="0">
                <a:solidFill>
                  <a:srgbClr val="0000FF"/>
                </a:solidFill>
                <a:latin typeface="Consolas"/>
                <a:ea typeface="Calibri"/>
                <a:cs typeface="Times New Roman"/>
              </a:rPr>
              <a:t>=</a:t>
            </a:r>
            <a:r>
              <a:rPr lang="en-US" sz="1400" noProof="1" smtClean="0">
                <a:latin typeface="Consolas"/>
                <a:ea typeface="Calibri"/>
                <a:cs typeface="Times New Roman"/>
              </a:rPr>
              <a:t>"</a:t>
            </a:r>
            <a:r>
              <a:rPr lang="en-US" sz="1400" noProof="1" smtClean="0">
                <a:solidFill>
                  <a:srgbClr val="0000FF"/>
                </a:solidFill>
                <a:latin typeface="Consolas"/>
                <a:ea typeface="Calibri"/>
                <a:cs typeface="Times New Roman"/>
              </a:rPr>
              <a:t>localSemiPersist</a:t>
            </a:r>
            <a:r>
              <a:rPr lang="en-US" sz="1400" noProof="1" smtClean="0">
                <a:latin typeface="Consolas"/>
                <a:ea typeface="Calibri"/>
                <a:cs typeface="Times New Roman"/>
              </a:rPr>
              <a:t>"</a:t>
            </a:r>
            <a:r>
              <a:rPr lang="en-US" sz="1400" noProof="1" smtClean="0">
                <a:solidFill>
                  <a:srgbClr val="0000FF"/>
                </a:solidFill>
                <a:latin typeface="Consolas"/>
                <a:ea typeface="Calibri"/>
                <a:cs typeface="Times New Roman"/>
              </a:rPr>
              <a:t> </a:t>
            </a:r>
            <a:r>
              <a:rPr lang="en-US" sz="1400" noProof="1" smtClean="0">
                <a:solidFill>
                  <a:srgbClr val="FF0000"/>
                </a:solidFill>
                <a:latin typeface="Consolas"/>
                <a:ea typeface="Calibri"/>
                <a:cs typeface="Times New Roman"/>
              </a:rPr>
              <a:t>cleanOnRoleRecycle</a:t>
            </a:r>
            <a:r>
              <a:rPr lang="en-US" sz="1400" noProof="1" smtClean="0">
                <a:solidFill>
                  <a:srgbClr val="0000FF"/>
                </a:solidFill>
                <a:latin typeface="Consolas"/>
                <a:ea typeface="Calibri"/>
                <a:cs typeface="Times New Roman"/>
              </a:rPr>
              <a:t>=</a:t>
            </a:r>
            <a:r>
              <a:rPr lang="en-US" sz="1400" noProof="1" smtClean="0">
                <a:latin typeface="Consolas"/>
                <a:ea typeface="Calibri"/>
                <a:cs typeface="Times New Roman"/>
              </a:rPr>
              <a:t>"</a:t>
            </a:r>
            <a:r>
              <a:rPr lang="en-US" sz="1400" noProof="1" smtClean="0">
                <a:solidFill>
                  <a:srgbClr val="0000FF"/>
                </a:solidFill>
                <a:latin typeface="Consolas"/>
                <a:ea typeface="Calibri"/>
                <a:cs typeface="Times New Roman"/>
              </a:rPr>
              <a:t>false</a:t>
            </a:r>
            <a:endParaRPr lang="cs-CZ" sz="1400" noProof="1" smtClean="0">
              <a:solidFill>
                <a:srgbClr val="0000FF"/>
              </a:solidFill>
              <a:latin typeface="Consolas"/>
              <a:ea typeface="Calibri"/>
              <a:cs typeface="Times New Roman"/>
            </a:endParaRPr>
          </a:p>
          <a:p>
            <a:pPr>
              <a:lnSpc>
                <a:spcPct val="115000"/>
              </a:lnSpc>
              <a:spcAft>
                <a:spcPts val="0"/>
              </a:spcAft>
            </a:pPr>
            <a:r>
              <a:rPr lang="cs-CZ" sz="1400" noProof="1" smtClean="0">
                <a:solidFill>
                  <a:srgbClr val="0000FF"/>
                </a:solidFill>
                <a:latin typeface="Consolas"/>
                <a:ea typeface="Calibri"/>
                <a:cs typeface="Times New Roman"/>
              </a:rPr>
              <a:t>		</a:t>
            </a:r>
            <a:r>
              <a:rPr lang="en-US" sz="1400" noProof="1" smtClean="0">
                <a:solidFill>
                  <a:srgbClr val="0000FF"/>
                </a:solidFill>
                <a:latin typeface="Consolas"/>
                <a:ea typeface="Calibri"/>
                <a:cs typeface="Times New Roman"/>
              </a:rPr>
              <a:t> </a:t>
            </a:r>
            <a:r>
              <a:rPr lang="en-US" sz="1400" noProof="1" smtClean="0">
                <a:solidFill>
                  <a:srgbClr val="FF0000"/>
                </a:solidFill>
                <a:latin typeface="Consolas"/>
                <a:ea typeface="Calibri"/>
                <a:cs typeface="Times New Roman"/>
              </a:rPr>
              <a:t>sizeInMB</a:t>
            </a:r>
            <a:r>
              <a:rPr lang="en-US" sz="1400" noProof="1" smtClean="0">
                <a:solidFill>
                  <a:srgbClr val="0000FF"/>
                </a:solidFill>
                <a:latin typeface="Consolas"/>
                <a:ea typeface="Calibri"/>
                <a:cs typeface="Times New Roman"/>
              </a:rPr>
              <a:t>=</a:t>
            </a:r>
            <a:r>
              <a:rPr lang="en-US" sz="1400" noProof="1" smtClean="0">
                <a:latin typeface="Consolas"/>
                <a:ea typeface="Calibri"/>
                <a:cs typeface="Times New Roman"/>
              </a:rPr>
              <a:t>"</a:t>
            </a:r>
            <a:r>
              <a:rPr lang="en-US" sz="1400" noProof="1" smtClean="0">
                <a:solidFill>
                  <a:srgbClr val="0000FF"/>
                </a:solidFill>
                <a:latin typeface="Consolas"/>
                <a:ea typeface="Calibri"/>
                <a:cs typeface="Times New Roman"/>
              </a:rPr>
              <a:t>10</a:t>
            </a:r>
            <a:r>
              <a:rPr lang="en-US" sz="1400" noProof="1" smtClean="0">
                <a:latin typeface="Consolas"/>
                <a:ea typeface="Calibri"/>
                <a:cs typeface="Times New Roman"/>
              </a:rPr>
              <a:t>"</a:t>
            </a:r>
            <a:r>
              <a:rPr lang="en-US" sz="1400" noProof="1" smtClean="0">
                <a:solidFill>
                  <a:srgbClr val="0000FF"/>
                </a:solidFill>
                <a:latin typeface="Consolas"/>
                <a:ea typeface="Calibri"/>
                <a:cs typeface="Times New Roman"/>
              </a:rPr>
              <a:t>/&gt;</a:t>
            </a:r>
            <a:endParaRPr lang="en-US" noProof="1" smtClean="0">
              <a:ea typeface="Calibri"/>
              <a:cs typeface="Times New Roman"/>
            </a:endParaRPr>
          </a:p>
          <a:p>
            <a:pPr>
              <a:lnSpc>
                <a:spcPct val="115000"/>
              </a:lnSpc>
              <a:spcAft>
                <a:spcPts val="0"/>
              </a:spcAft>
            </a:pPr>
            <a:r>
              <a:rPr lang="en-US" sz="1400" noProof="1" smtClean="0">
                <a:solidFill>
                  <a:srgbClr val="0000FF"/>
                </a:solidFill>
                <a:latin typeface="Consolas"/>
                <a:ea typeface="Calibri"/>
                <a:cs typeface="Times New Roman"/>
              </a:rPr>
              <a:t>    &lt;/</a:t>
            </a:r>
            <a:r>
              <a:rPr lang="en-US" sz="1400" noProof="1" smtClean="0">
                <a:solidFill>
                  <a:srgbClr val="A31515"/>
                </a:solidFill>
                <a:latin typeface="Consolas"/>
                <a:ea typeface="Calibri"/>
                <a:cs typeface="Times New Roman"/>
              </a:rPr>
              <a:t>LocalResources</a:t>
            </a:r>
            <a:r>
              <a:rPr lang="en-US" sz="1400" noProof="1" smtClean="0">
                <a:solidFill>
                  <a:srgbClr val="0000FF"/>
                </a:solidFill>
                <a:latin typeface="Consolas"/>
                <a:ea typeface="Calibri"/>
                <a:cs typeface="Times New Roman"/>
              </a:rPr>
              <a:t>&gt;</a:t>
            </a:r>
            <a:endParaRPr lang="en-US" sz="1400" noProof="1"/>
          </a:p>
        </p:txBody>
      </p:sp>
    </p:spTree>
    <p:extLst>
      <p:ext uri="{BB962C8B-B14F-4D97-AF65-F5344CB8AC3E}">
        <p14:creationId xmlns:p14="http://schemas.microsoft.com/office/powerpoint/2010/main" val="1524191345"/>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Původní kód</a:t>
            </a:r>
            <a:endParaRPr lang="cs-CZ" dirty="0"/>
          </a:p>
        </p:txBody>
      </p:sp>
      <p:sp>
        <p:nvSpPr>
          <p:cNvPr id="3" name="Content Placeholder 2"/>
          <p:cNvSpPr>
            <a:spLocks noGrp="1"/>
          </p:cNvSpPr>
          <p:nvPr>
            <p:ph idx="1"/>
          </p:nvPr>
        </p:nvSpPr>
        <p:spPr>
          <a:xfrm>
            <a:off x="381000" y="1412875"/>
            <a:ext cx="8382000" cy="1468094"/>
          </a:xfrm>
        </p:spPr>
        <p:txBody>
          <a:bodyPr/>
          <a:lstStyle/>
          <a:p>
            <a:pPr marL="0" indent="0">
              <a:buNone/>
            </a:pPr>
            <a:r>
              <a:rPr lang="en-US" sz="1800" dirty="0" smtClean="0">
                <a:latin typeface="Courier New" pitchFamily="49" charset="0"/>
                <a:cs typeface="Courier New" pitchFamily="49" charset="0"/>
              </a:rPr>
              <a:t>using(</a:t>
            </a:r>
            <a:r>
              <a:rPr lang="en-US" sz="1800" dirty="0" err="1" smtClean="0">
                <a:latin typeface="Courier New" pitchFamily="49" charset="0"/>
                <a:cs typeface="Courier New" pitchFamily="49" charset="0"/>
              </a:rPr>
              <a:t>StreamWriter</a:t>
            </a:r>
            <a:r>
              <a:rPr lang="en-US" sz="1800" dirty="0" smtClean="0">
                <a:latin typeface="Courier New" pitchFamily="49" charset="0"/>
                <a:cs typeface="Courier New" pitchFamily="49" charset="0"/>
              </a:rPr>
              <a:t> </a:t>
            </a:r>
            <a:r>
              <a:rPr lang="en-US" sz="1800" dirty="0" err="1" smtClean="0">
                <a:latin typeface="Courier New" pitchFamily="49" charset="0"/>
                <a:cs typeface="Courier New" pitchFamily="49" charset="0"/>
              </a:rPr>
              <a:t>sw</a:t>
            </a:r>
            <a:r>
              <a:rPr lang="en-US" sz="1800" dirty="0" smtClean="0">
                <a:latin typeface="Courier New" pitchFamily="49" charset="0"/>
                <a:cs typeface="Courier New" pitchFamily="49" charset="0"/>
              </a:rPr>
              <a:t> = </a:t>
            </a:r>
            <a:r>
              <a:rPr lang="en-US" sz="1800" dirty="0">
                <a:latin typeface="Courier New" pitchFamily="49" charset="0"/>
                <a:cs typeface="Courier New" pitchFamily="49" charset="0"/>
              </a:rPr>
              <a:t>new</a:t>
            </a:r>
            <a:r>
              <a:rPr lang="en-US" sz="1800" dirty="0" smtClean="0">
                <a:latin typeface="Courier New" pitchFamily="49" charset="0"/>
                <a:cs typeface="Courier New" pitchFamily="49" charset="0"/>
              </a:rPr>
              <a:t> </a:t>
            </a:r>
            <a:r>
              <a:rPr lang="en-US" sz="1800" dirty="0" err="1">
                <a:latin typeface="Courier New" pitchFamily="49" charset="0"/>
                <a:cs typeface="Courier New" pitchFamily="49" charset="0"/>
              </a:rPr>
              <a:t>StreamWriter</a:t>
            </a:r>
            <a:r>
              <a:rPr lang="en-US" sz="1800" dirty="0" smtClean="0">
                <a:latin typeface="Courier New" pitchFamily="49" charset="0"/>
                <a:cs typeface="Courier New" pitchFamily="49" charset="0"/>
              </a:rPr>
              <a:t>(</a:t>
            </a:r>
            <a:r>
              <a:rPr lang="en-US" sz="1800" dirty="0">
                <a:latin typeface="Courier New" pitchFamily="49" charset="0"/>
                <a:cs typeface="Courier New" pitchFamily="49" charset="0"/>
              </a:rPr>
              <a:t>@"C:\hello.txt</a:t>
            </a:r>
            <a:r>
              <a:rPr lang="en-US" sz="1800" dirty="0" smtClean="0">
                <a:latin typeface="Courier New" pitchFamily="49" charset="0"/>
                <a:cs typeface="Courier New" pitchFamily="49" charset="0"/>
              </a:rPr>
              <a:t>"))   </a:t>
            </a:r>
            <a:endParaRPr lang="cs-CZ" sz="1800" dirty="0" smtClean="0">
              <a:latin typeface="Courier New" pitchFamily="49" charset="0"/>
              <a:cs typeface="Courier New" pitchFamily="49" charset="0"/>
            </a:endParaRPr>
          </a:p>
          <a:p>
            <a:pPr marL="0" indent="0">
              <a:buNone/>
            </a:pPr>
            <a:r>
              <a:rPr lang="en-US" sz="1800" dirty="0" smtClean="0">
                <a:latin typeface="Courier New" pitchFamily="49" charset="0"/>
                <a:cs typeface="Courier New" pitchFamily="49" charset="0"/>
              </a:rPr>
              <a:t>{                 </a:t>
            </a:r>
            <a:endParaRPr lang="cs-CZ" sz="1800" dirty="0" smtClean="0">
              <a:latin typeface="Courier New" pitchFamily="49" charset="0"/>
              <a:cs typeface="Courier New" pitchFamily="49" charset="0"/>
            </a:endParaRPr>
          </a:p>
          <a:p>
            <a:pPr marL="0" indent="0">
              <a:buNone/>
            </a:pPr>
            <a:r>
              <a:rPr lang="en-US" sz="1800" dirty="0" smtClean="0">
                <a:latin typeface="Courier New" pitchFamily="49" charset="0"/>
                <a:cs typeface="Courier New" pitchFamily="49" charset="0"/>
              </a:rPr>
              <a:t>   </a:t>
            </a:r>
            <a:r>
              <a:rPr lang="en-US" sz="1800" dirty="0" err="1" smtClean="0">
                <a:latin typeface="Courier New" pitchFamily="49" charset="0"/>
                <a:cs typeface="Courier New" pitchFamily="49" charset="0"/>
              </a:rPr>
              <a:t>sw.WriteLine</a:t>
            </a:r>
            <a:r>
              <a:rPr lang="en-US" sz="1800" dirty="0" smtClean="0">
                <a:latin typeface="Courier New" pitchFamily="49" charset="0"/>
                <a:cs typeface="Courier New" pitchFamily="49" charset="0"/>
              </a:rPr>
              <a:t>(</a:t>
            </a:r>
            <a:r>
              <a:rPr lang="en-US" sz="1800" dirty="0">
                <a:latin typeface="Courier New" pitchFamily="49" charset="0"/>
                <a:cs typeface="Courier New" pitchFamily="49" charset="0"/>
              </a:rPr>
              <a:t>"Hello, World!!!"</a:t>
            </a:r>
            <a:r>
              <a:rPr lang="en-US" sz="1800" dirty="0" smtClean="0">
                <a:latin typeface="Courier New" pitchFamily="49" charset="0"/>
                <a:cs typeface="Courier New" pitchFamily="49" charset="0"/>
              </a:rPr>
              <a:t>);                 </a:t>
            </a:r>
            <a:endParaRPr lang="cs-CZ" sz="1800" dirty="0" smtClean="0">
              <a:latin typeface="Courier New" pitchFamily="49" charset="0"/>
              <a:cs typeface="Courier New" pitchFamily="49" charset="0"/>
            </a:endParaRPr>
          </a:p>
          <a:p>
            <a:pPr marL="0" indent="0">
              <a:buNone/>
            </a:pPr>
            <a:r>
              <a:rPr lang="en-US" sz="1800" dirty="0" smtClean="0">
                <a:latin typeface="Courier New" pitchFamily="49" charset="0"/>
                <a:cs typeface="Courier New" pitchFamily="49" charset="0"/>
              </a:rPr>
              <a:t>   </a:t>
            </a:r>
            <a:r>
              <a:rPr lang="en-US" sz="1800" dirty="0" err="1" smtClean="0">
                <a:latin typeface="Courier New" pitchFamily="49" charset="0"/>
                <a:cs typeface="Courier New" pitchFamily="49" charset="0"/>
              </a:rPr>
              <a:t>sw.Close</a:t>
            </a:r>
            <a:r>
              <a:rPr lang="en-US" sz="1800" dirty="0" smtClean="0">
                <a:latin typeface="Courier New" pitchFamily="49" charset="0"/>
                <a:cs typeface="Courier New" pitchFamily="49" charset="0"/>
              </a:rPr>
              <a:t>();             </a:t>
            </a:r>
            <a:endParaRPr lang="cs-CZ" sz="1800" dirty="0" smtClean="0">
              <a:latin typeface="Courier New" pitchFamily="49" charset="0"/>
              <a:cs typeface="Courier New" pitchFamily="49" charset="0"/>
            </a:endParaRPr>
          </a:p>
          <a:p>
            <a:pPr marL="0" indent="0">
              <a:buNone/>
            </a:pPr>
            <a:r>
              <a:rPr lang="en-US" sz="1800" dirty="0" smtClean="0">
                <a:latin typeface="Courier New" pitchFamily="49" charset="0"/>
                <a:cs typeface="Courier New" pitchFamily="49" charset="0"/>
              </a:rPr>
              <a:t>}</a:t>
            </a:r>
            <a:endParaRPr lang="cs-CZ" sz="1800" dirty="0">
              <a:latin typeface="Courier New" pitchFamily="49" charset="0"/>
              <a:cs typeface="Courier New" pitchFamily="49" charset="0"/>
            </a:endParaRPr>
          </a:p>
        </p:txBody>
      </p:sp>
    </p:spTree>
    <p:extLst>
      <p:ext uri="{BB962C8B-B14F-4D97-AF65-F5344CB8AC3E}">
        <p14:creationId xmlns:p14="http://schemas.microsoft.com/office/powerpoint/2010/main" val="2206539809"/>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cs-CZ"/>
          </a:p>
        </p:txBody>
      </p:sp>
      <p:sp>
        <p:nvSpPr>
          <p:cNvPr id="3" name="Content Placeholder 2"/>
          <p:cNvSpPr>
            <a:spLocks noGrp="1"/>
          </p:cNvSpPr>
          <p:nvPr>
            <p:ph idx="1"/>
          </p:nvPr>
        </p:nvSpPr>
        <p:spPr/>
        <p:txBody>
          <a:bodyPr/>
          <a:lstStyle/>
          <a:p>
            <a:endParaRPr lang="cs-CZ"/>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9179613"/>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TIMING" val="|63.5|16.7|4.3|6.6|12.3"/>
</p:tagLst>
</file>

<file path=ppt/tags/tag2.xml><?xml version="1.0" encoding="utf-8"?>
<p:tagLst xmlns:a="http://schemas.openxmlformats.org/drawingml/2006/main" xmlns:r="http://schemas.openxmlformats.org/officeDocument/2006/relationships" xmlns:p="http://schemas.openxmlformats.org/presentationml/2006/main">
  <p:tag name="TIMING" val="|41.6|8.4|5.1|1|.5|3.7|.5|37.9|7.7|2|.5|4.1|.5|3|1"/>
</p:tagLst>
</file>

<file path=ppt/tags/tag3.xml><?xml version="1.0" encoding="utf-8"?>
<p:tagLst xmlns:a="http://schemas.openxmlformats.org/drawingml/2006/main" xmlns:r="http://schemas.openxmlformats.org/officeDocument/2006/relationships" xmlns:p="http://schemas.openxmlformats.org/presentationml/2006/main">
  <p:tag name="TIMING" val="|1.8|5.5|1.6|11.8|6.1"/>
</p:tagLst>
</file>

<file path=ppt/theme/theme1.xml><?xml version="1.0" encoding="utf-8"?>
<a:theme xmlns:a="http://schemas.openxmlformats.org/drawingml/2006/main" name="AzureServicesTrainingKit">
  <a:themeElements>
    <a:clrScheme name="TechEd 2008 Developer">
      <a:dk1>
        <a:srgbClr val="000000"/>
      </a:dk1>
      <a:lt1>
        <a:srgbClr val="FFFFFF"/>
      </a:lt1>
      <a:dk2>
        <a:srgbClr val="5F5F5F"/>
      </a:dk2>
      <a:lt2>
        <a:srgbClr val="F2803A"/>
      </a:lt2>
      <a:accent1>
        <a:srgbClr val="FFC000"/>
      </a:accent1>
      <a:accent2>
        <a:srgbClr val="2DB557"/>
      </a:accent2>
      <a:accent3>
        <a:srgbClr val="DF8045"/>
      </a:accent3>
      <a:accent4>
        <a:srgbClr val="2A86DA"/>
      </a:accent4>
      <a:accent5>
        <a:srgbClr val="FF9929"/>
      </a:accent5>
      <a:accent6>
        <a:srgbClr val="808080"/>
      </a:accent6>
      <a:hlink>
        <a:srgbClr val="F9B883"/>
      </a:hlink>
      <a:folHlink>
        <a:srgbClr val="F0ED7B"/>
      </a:folHlink>
    </a:clrScheme>
    <a:fontScheme name="Custom 2">
      <a:majorFont>
        <a:latin typeface="Calibri"/>
        <a:ea typeface=""/>
        <a:cs typeface=""/>
      </a:majorFont>
      <a:minorFont>
        <a:latin typeface="Calibri"/>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000" dirty="0" smtClean="0">
            <a:solidFill>
              <a:srgbClr val="FFFFFF"/>
            </a:solidFill>
            <a:effectLst>
              <a:outerShdw blurRad="38100" dist="38100" dir="2700000" algn="tl">
                <a:srgbClr val="000000">
                  <a:alpha val="43137"/>
                </a:srgbClr>
              </a:outerShdw>
            </a:effectLst>
            <a:latin typeface="Calibri" pitchFamily="34" charset="0"/>
          </a:defRPr>
        </a:defPPr>
      </a:lstStyle>
      <a:style>
        <a:lnRef idx="0">
          <a:schemeClr val="accent4"/>
        </a:lnRef>
        <a:fillRef idx="3">
          <a:schemeClr val="accent4"/>
        </a:fillRef>
        <a:effectRef idx="3">
          <a:schemeClr val="accent4"/>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outs:outSpaceData xmlns:outs="http://schemas.microsoft.com/office/2009/outspace/metadata">
  <outs:relatedDates>
    <outs:relatedDate>
      <outs:type>3</outs:type>
      <outs:displayName>Last Modified</outs:displayName>
      <outs:dateTime>2009-04-07T08:37:12Z</outs:dateTime>
      <outs:isPinned>true</outs:isPinned>
    </outs:relatedDate>
    <outs:relatedDate>
      <outs:type>2</outs:type>
      <outs:displayName>Created</outs:displayName>
      <outs:dateTime>2009-02-17T16:35:46Z</outs:dateTime>
      <outs:isPinned>true</outs:isPinned>
    </outs:relatedDate>
    <outs:relatedDate>
      <outs:type>4</outs:type>
      <outs:displayName>Last Printed</outs:displayName>
      <outs:dateTime/>
      <outs:isPinned>true</outs:isPinned>
    </outs:relatedDate>
  </outs:relatedDates>
  <outs:relatedDocuments>
    <outs:relatedDocument>
      <outs:type>2</outs:type>
      <outs:displayName>Other documents in current folder</outs:displayName>
      <outs:uri/>
      <outs:isPinned>true</outs:isPinned>
    </outs:relatedDocument>
  </outs:relatedDocuments>
  <outs:relatedPeople>
    <outs:relatedPeopleItem>
      <outs:category>Author</outs:category>
      <outs:people>
        <outs:relatedPerson>
          <outs:displayName>Nigel Ellis</outs:displayName>
          <outs:accountName/>
        </outs:relatedPerson>
      </outs:people>
      <outs:source>0</outs:source>
      <outs:isPinned>true</outs:isPinned>
    </outs:relatedPeopleItem>
    <outs:relatedPeopleItem>
      <outs:category>Last modified by</outs:category>
      <outs:people>
        <outs:relatedPerson>
          <outs:displayName>David Aiken</outs:displayName>
          <outs:accountName/>
        </outs:relatedPerson>
      </outs:people>
      <outs:source>0</outs:source>
      <outs:isPinned>true</outs:isPinned>
    </outs:relatedPeopleItem>
    <outs:relatedPeopleItem>
      <outs:category>Manager</outs:category>
      <outs:people>
        <outs:relatedPerson>
          <outs:displayName>&lt;Content Manager Name Here&gt;</outs:displayName>
          <outs:accountName/>
        </outs:relatedPerson>
      </outs:people>
      <outs:source>0</outs:source>
      <outs:isPinned>false</outs:isPinned>
    </outs:relatedPeopleItem>
  </outs:relatedPeople>
  <propertyMetadataList xmlns="http://schemas.microsoft.com/office/2009/outspace/metadata">
    <propertyMetadata>
      <type>0</type>
      <propertyId>2228224</propertyId>
      <propertyName/>
      <isPinned>true</isPinned>
    </propertyMetadata>
    <propertyMetadata>
      <type>0</type>
      <propertyId>1114115</propertyId>
      <propertyName/>
      <isPinned>true</isPinned>
    </propertyMetadata>
    <propertyMetadata>
      <type>0</type>
      <propertyId>1114117</propertyId>
      <propertyName/>
      <isPinned>true</isPinned>
    </propertyMetadata>
    <propertyMetadata>
      <type>0</type>
      <propertyId>589825</propertyId>
      <propertyName/>
      <isPinned>false</isPinned>
    </propertyMetadata>
    <propertyMetadata>
      <type>0</type>
      <propertyId>1114116</propertyId>
      <propertyName/>
      <isPinned>false</isPinned>
    </propertyMetadata>
    <propertyMetadata>
      <type>0</type>
      <propertyId>14</propertyId>
      <propertyName/>
      <isPinned>true</isPinned>
    </propertyMetadata>
    <propertyMetadata>
      <type>0</type>
      <propertyId>8</propertyId>
      <propertyName/>
      <isPinned>true</isPinned>
    </propertyMetadata>
    <propertyMetadata>
      <type>0</type>
      <propertyId>6</propertyId>
      <propertyName/>
      <isPinned>false</isPinned>
    </propertyMetadata>
    <propertyMetadata>
      <type>0</type>
      <propertyId>1114118</propertyId>
      <propertyName/>
      <isPinned>false</isPinned>
    </propertyMetadata>
    <propertyMetadata>
      <type>0</type>
      <propertyId>1179649</propertyId>
      <propertyName/>
      <isPinned>false</isPinned>
    </propertyMetadata>
    <propertyMetadata>
      <type>0</type>
      <propertyId>655365</propertyId>
      <propertyName/>
      <isPinned>false</isPinned>
    </propertyMetadata>
    <propertyMetadata>
      <type>0</type>
      <propertyId>1</propertyId>
      <propertyName/>
      <isPinned>false</isPinned>
    </propertyMetadata>
    <propertyMetadata>
      <type>0</type>
      <propertyId>0</propertyId>
      <propertyName/>
      <isPinned>true</isPinned>
    </propertyMetadata>
    <propertyMetadata>
      <type>0</type>
      <propertyId>13</propertyId>
      <propertyName/>
      <isPinned>false</isPinned>
    </propertyMetadata>
    <propertyMetadata>
      <type>0</type>
      <propertyId>1179653</propertyId>
      <propertyName/>
      <isPinned>false</isPinned>
    </propertyMetadata>
    <propertyMetadata>
      <type>0</type>
      <propertyId>22</propertyId>
      <propertyName/>
      <isPinned>false</isPinned>
    </propertyMetadata>
  </propertyMetadataList>
  <outs:corruptMetadataWasLost/>
</outs:outSpaceData>
</file>

<file path=customXml/itemProps1.xml><?xml version="1.0" encoding="utf-8"?>
<ds:datastoreItem xmlns:ds="http://schemas.openxmlformats.org/officeDocument/2006/customXml" ds:itemID="{A22B0BD9-3730-4F55-86CB-0E005EE95A4A}">
  <ds:schemaRefs>
    <ds:schemaRef ds:uri="http://schemas.microsoft.com/office/2009/outspace/metadata"/>
  </ds:schemaRefs>
</ds:datastoreItem>
</file>

<file path=docProps/app.xml><?xml version="1.0" encoding="utf-8"?>
<Properties xmlns="http://schemas.openxmlformats.org/officeDocument/2006/extended-properties" xmlns:vt="http://schemas.openxmlformats.org/officeDocument/2006/docPropsVTypes">
  <Template/>
  <TotalTime>8872</TotalTime>
  <Words>2016</Words>
  <Application>Microsoft Office PowerPoint</Application>
  <PresentationFormat>On-screen Show (4:3)</PresentationFormat>
  <Paragraphs>309</Paragraphs>
  <Slides>48</Slides>
  <Notes>7</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AzureServicesTrainingKit</vt:lpstr>
      <vt:lpstr>Migrace nerelačních datových úložišť v prostředí Azure</vt:lpstr>
      <vt:lpstr>Doporučený postup</vt:lpstr>
      <vt:lpstr>Relační data – již jsme probrali…</vt:lpstr>
      <vt:lpstr>Co ostatní data?</vt:lpstr>
      <vt:lpstr>Agenda</vt:lpstr>
      <vt:lpstr>Local Storage</vt:lpstr>
      <vt:lpstr>Konfigurace Local Storage</vt:lpstr>
      <vt:lpstr>Původní kód</vt:lpstr>
      <vt:lpstr>PowerPoint Presentation</vt:lpstr>
      <vt:lpstr>Upravený kód</vt:lpstr>
      <vt:lpstr>Ještě lépe upravený kód</vt:lpstr>
      <vt:lpstr>PowerPoint Presentation</vt:lpstr>
      <vt:lpstr>PowerPoint Presentation</vt:lpstr>
      <vt:lpstr>PowerPoint Presentation</vt:lpstr>
      <vt:lpstr>Agenda</vt:lpstr>
      <vt:lpstr>Azure Storage</vt:lpstr>
      <vt:lpstr>API pro Azure Storage</vt:lpstr>
      <vt:lpstr>Azure BLOB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URL BLOBu</vt:lpstr>
      <vt:lpstr>Bezpečnost, spolehlivost, výkon</vt:lpstr>
      <vt:lpstr>Autentizace a autorizace</vt:lpstr>
      <vt:lpstr>Shared Access Signature (SAS)</vt:lpstr>
      <vt:lpstr>Content Delivery Network (CDN)</vt:lpstr>
      <vt:lpstr>PowerPoint Presentation</vt:lpstr>
      <vt:lpstr>PowerPoint Presentation</vt:lpstr>
      <vt:lpstr>Agenda</vt:lpstr>
      <vt:lpstr>Azure Queue</vt:lpstr>
      <vt:lpstr>Koncept uložení zpráv  </vt:lpstr>
      <vt:lpstr>Mechanismus přijetí zprávy</vt:lpstr>
      <vt:lpstr>Příklad API (příklad v .NETu)</vt:lpstr>
      <vt:lpstr>Tipy pro použití fronty</vt:lpstr>
      <vt:lpstr>Agenda</vt:lpstr>
      <vt:lpstr>Další informace</vt:lpstr>
      <vt:lpstr>Úplným závěrem</vt:lpstr>
      <vt:lpstr>PowerPoint Presentation</vt:lpstr>
    </vt:vector>
  </TitlesOfParts>
  <Manager>&lt;Content Manager Name Here&gt;</Manager>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SQL Azure</dc:title>
  <dc:creator>Microsoft Developer &amp; Platform Evangelism</dc:creator>
  <dc:description>This presentation provides an overview of Microsoft SQL Azure, the database for the Windows Azure Platform.</dc:description>
  <cp:lastModifiedBy>Michael Jurek</cp:lastModifiedBy>
  <cp:revision>384</cp:revision>
  <dcterms:created xsi:type="dcterms:W3CDTF">2009-02-17T16:35:46Z</dcterms:created>
  <dcterms:modified xsi:type="dcterms:W3CDTF">2012-01-18T14:03:33Z</dcterms:modified>
</cp:coreProperties>
</file>