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2"/>
  </p:sldMasterIdLst>
  <p:notesMasterIdLst>
    <p:notesMasterId r:id="rId83"/>
  </p:notesMasterIdLst>
  <p:handoutMasterIdLst>
    <p:handoutMasterId r:id="rId84"/>
  </p:handoutMasterIdLst>
  <p:sldIdLst>
    <p:sldId id="352" r:id="rId3"/>
    <p:sldId id="495" r:id="rId4"/>
    <p:sldId id="557" r:id="rId5"/>
    <p:sldId id="473" r:id="rId6"/>
    <p:sldId id="526" r:id="rId7"/>
    <p:sldId id="559" r:id="rId8"/>
    <p:sldId id="527" r:id="rId9"/>
    <p:sldId id="528" r:id="rId10"/>
    <p:sldId id="529" r:id="rId11"/>
    <p:sldId id="560" r:id="rId12"/>
    <p:sldId id="512" r:id="rId13"/>
    <p:sldId id="487" r:id="rId14"/>
    <p:sldId id="496" r:id="rId15"/>
    <p:sldId id="489" r:id="rId16"/>
    <p:sldId id="493" r:id="rId17"/>
    <p:sldId id="359" r:id="rId18"/>
    <p:sldId id="447" r:id="rId19"/>
    <p:sldId id="519" r:id="rId20"/>
    <p:sldId id="520" r:id="rId21"/>
    <p:sldId id="521" r:id="rId22"/>
    <p:sldId id="522" r:id="rId23"/>
    <p:sldId id="523" r:id="rId24"/>
    <p:sldId id="524" r:id="rId25"/>
    <p:sldId id="444" r:id="rId26"/>
    <p:sldId id="483" r:id="rId27"/>
    <p:sldId id="562" r:id="rId28"/>
    <p:sldId id="477" r:id="rId29"/>
    <p:sldId id="479" r:id="rId30"/>
    <p:sldId id="480" r:id="rId31"/>
    <p:sldId id="513" r:id="rId32"/>
    <p:sldId id="510" r:id="rId33"/>
    <p:sldId id="572" r:id="rId34"/>
    <p:sldId id="573" r:id="rId35"/>
    <p:sldId id="574" r:id="rId36"/>
    <p:sldId id="575" r:id="rId37"/>
    <p:sldId id="576" r:id="rId38"/>
    <p:sldId id="534" r:id="rId39"/>
    <p:sldId id="578" r:id="rId40"/>
    <p:sldId id="577" r:id="rId41"/>
    <p:sldId id="579" r:id="rId42"/>
    <p:sldId id="580" r:id="rId43"/>
    <p:sldId id="535" r:id="rId44"/>
    <p:sldId id="581" r:id="rId45"/>
    <p:sldId id="582" r:id="rId46"/>
    <p:sldId id="583" r:id="rId47"/>
    <p:sldId id="536" r:id="rId48"/>
    <p:sldId id="537" r:id="rId49"/>
    <p:sldId id="538" r:id="rId50"/>
    <p:sldId id="539" r:id="rId51"/>
    <p:sldId id="540" r:id="rId52"/>
    <p:sldId id="541" r:id="rId53"/>
    <p:sldId id="542" r:id="rId54"/>
    <p:sldId id="544" r:id="rId55"/>
    <p:sldId id="545" r:id="rId56"/>
    <p:sldId id="546" r:id="rId57"/>
    <p:sldId id="547" r:id="rId58"/>
    <p:sldId id="548" r:id="rId59"/>
    <p:sldId id="549" r:id="rId60"/>
    <p:sldId id="563" r:id="rId61"/>
    <p:sldId id="550" r:id="rId62"/>
    <p:sldId id="551" r:id="rId63"/>
    <p:sldId id="552" r:id="rId64"/>
    <p:sldId id="553" r:id="rId65"/>
    <p:sldId id="554" r:id="rId66"/>
    <p:sldId id="555" r:id="rId67"/>
    <p:sldId id="556" r:id="rId68"/>
    <p:sldId id="531" r:id="rId69"/>
    <p:sldId id="532" r:id="rId70"/>
    <p:sldId id="565" r:id="rId71"/>
    <p:sldId id="516" r:id="rId72"/>
    <p:sldId id="517" r:id="rId73"/>
    <p:sldId id="518" r:id="rId74"/>
    <p:sldId id="570" r:id="rId75"/>
    <p:sldId id="568" r:id="rId76"/>
    <p:sldId id="569" r:id="rId77"/>
    <p:sldId id="571" r:id="rId78"/>
    <p:sldId id="515" r:id="rId79"/>
    <p:sldId id="375" r:id="rId80"/>
    <p:sldId id="508" r:id="rId81"/>
    <p:sldId id="332" r:id="rId82"/>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F00"/>
    <a:srgbClr val="3399FF"/>
    <a:srgbClr val="3333FF"/>
    <a:srgbClr val="FFB685"/>
    <a:srgbClr val="000000"/>
    <a:srgbClr val="0033CC"/>
    <a:srgbClr val="F6AE1E"/>
    <a:srgbClr val="FFFFFF"/>
    <a:srgbClr val="FF0066"/>
    <a:srgbClr val="F3A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3284" autoAdjust="0"/>
  </p:normalViewPr>
  <p:slideViewPr>
    <p:cSldViewPr snapToGrid="0">
      <p:cViewPr varScale="1">
        <p:scale>
          <a:sx n="83" d="100"/>
          <a:sy n="83" d="100"/>
        </p:scale>
        <p:origin x="-588" y="-78"/>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2604"/>
    </p:cViewPr>
  </p:sorterViewPr>
  <p:notesViewPr>
    <p:cSldViewPr snapToGrid="0" showGuides="1">
      <p:cViewPr varScale="1">
        <p:scale>
          <a:sx n="86" d="100"/>
          <a:sy n="86" d="100"/>
        </p:scale>
        <p:origin x="-316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 </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1/5/2012</a:t>
            </a:fld>
            <a:endParaRPr lang="en-US" dirty="0"/>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dirty="0"/>
          </a:p>
        </p:txBody>
      </p:sp>
    </p:spTree>
    <p:extLst>
      <p:ext uri="{BB962C8B-B14F-4D97-AF65-F5344CB8AC3E}">
        <p14:creationId xmlns:p14="http://schemas.microsoft.com/office/powerpoint/2010/main" val="2462142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MIX 09</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1/5/2012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3881415888"/>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1/5/2012 9:37 AM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1/5/2012 9:37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5DE3CD-E5C9-4F9C-B503-AF9542233F0C}" type="slidenum">
              <a:rPr lang="en-US" smtClean="0"/>
              <a:pPr/>
              <a:t>12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BEA6C5-055F-4F2D-8C85-2A72BE2BB346}" type="slidenum">
              <a:rPr lang="en-US" smtClean="0"/>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2452615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28800"/>
            <a:ext cx="8219256" cy="41819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dirty="0"/>
          </a:p>
        </p:txBody>
      </p:sp>
      <p:sp>
        <p:nvSpPr>
          <p:cNvPr id="9" name="Title 1"/>
          <p:cNvSpPr>
            <a:spLocks noGrp="1"/>
          </p:cNvSpPr>
          <p:nvPr>
            <p:ph type="ctrTitle"/>
          </p:nvPr>
        </p:nvSpPr>
        <p:spPr>
          <a:xfrm>
            <a:off x="467544" y="834281"/>
            <a:ext cx="7990656" cy="506487"/>
          </a:xfrm>
        </p:spPr>
        <p:txBody>
          <a:bodyPr>
            <a:noAutofit/>
          </a:bodyPr>
          <a:lstStyle>
            <a:lvl1pPr>
              <a:defRPr sz="4400"/>
            </a:lvl1pPr>
          </a:lstStyle>
          <a:p>
            <a:pPr algn="l"/>
            <a:r>
              <a:rPr lang="en-US" smtClean="0"/>
              <a:t>Click to edit Master title style</a:t>
            </a:r>
            <a:endParaRPr lang="cs-CZ" dirty="0"/>
          </a:p>
        </p:txBody>
      </p:sp>
      <p:sp>
        <p:nvSpPr>
          <p:cNvPr id="5" name="Text Placeholder 4"/>
          <p:cNvSpPr>
            <a:spLocks noGrp="1"/>
          </p:cNvSpPr>
          <p:nvPr>
            <p:ph type="body" sz="quarter" idx="10"/>
          </p:nvPr>
        </p:nvSpPr>
        <p:spPr>
          <a:xfrm>
            <a:off x="485300" y="1340768"/>
            <a:ext cx="7848872" cy="359941"/>
          </a:xfrm>
        </p:spPr>
        <p:txBody>
          <a:bodyPr>
            <a:noAutofit/>
          </a:bodyPr>
          <a:lstStyle>
            <a:lvl1pPr marL="0" indent="0">
              <a:buNone/>
              <a:defRPr sz="1800">
                <a:solidFill>
                  <a:srgbClr val="D75229"/>
                </a:solidFill>
              </a:defRPr>
            </a:lvl1pPr>
          </a:lstStyle>
          <a:p>
            <a:pPr lvl="0"/>
            <a:r>
              <a:rPr lang="en-US" smtClean="0"/>
              <a:t>Click to edit Master text styles</a:t>
            </a:r>
          </a:p>
        </p:txBody>
      </p:sp>
    </p:spTree>
    <p:extLst>
      <p:ext uri="{BB962C8B-B14F-4D97-AF65-F5344CB8AC3E}">
        <p14:creationId xmlns:p14="http://schemas.microsoft.com/office/powerpoint/2010/main" val="254399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381506"/>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3" y="3657601"/>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2"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28800"/>
            <a:ext cx="8219256" cy="41819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dirty="0"/>
          </a:p>
        </p:txBody>
      </p:sp>
      <p:sp>
        <p:nvSpPr>
          <p:cNvPr id="9" name="Title 1"/>
          <p:cNvSpPr>
            <a:spLocks noGrp="1"/>
          </p:cNvSpPr>
          <p:nvPr>
            <p:ph type="ctrTitle"/>
          </p:nvPr>
        </p:nvSpPr>
        <p:spPr>
          <a:xfrm>
            <a:off x="467544" y="834281"/>
            <a:ext cx="7990656" cy="506487"/>
          </a:xfrm>
        </p:spPr>
        <p:txBody>
          <a:bodyPr>
            <a:noAutofit/>
          </a:bodyPr>
          <a:lstStyle>
            <a:lvl1pPr>
              <a:defRPr sz="4400"/>
            </a:lvl1pPr>
          </a:lstStyle>
          <a:p>
            <a:pPr algn="l"/>
            <a:r>
              <a:rPr lang="en-US" smtClean="0"/>
              <a:t>Click to edit Master title style</a:t>
            </a:r>
            <a:endParaRPr lang="cs-CZ" dirty="0"/>
          </a:p>
        </p:txBody>
      </p:sp>
      <p:sp>
        <p:nvSpPr>
          <p:cNvPr id="5" name="Text Placeholder 4"/>
          <p:cNvSpPr>
            <a:spLocks noGrp="1"/>
          </p:cNvSpPr>
          <p:nvPr>
            <p:ph type="body" sz="quarter" idx="10"/>
          </p:nvPr>
        </p:nvSpPr>
        <p:spPr>
          <a:xfrm>
            <a:off x="485300" y="1340768"/>
            <a:ext cx="7848872" cy="359941"/>
          </a:xfrm>
        </p:spPr>
        <p:txBody>
          <a:bodyPr>
            <a:noAutofit/>
          </a:bodyPr>
          <a:lstStyle>
            <a:lvl1pPr marL="0" indent="0">
              <a:buNone/>
              <a:defRPr sz="1800">
                <a:solidFill>
                  <a:srgbClr val="D75229"/>
                </a:solidFill>
              </a:defRPr>
            </a:lvl1pPr>
          </a:lstStyle>
          <a:p>
            <a:pPr lvl="0"/>
            <a:r>
              <a:rPr lang="en-US" smtClean="0"/>
              <a:t>Click to edit Master text styles</a:t>
            </a:r>
          </a:p>
        </p:txBody>
      </p:sp>
    </p:spTree>
    <p:extLst>
      <p:ext uri="{BB962C8B-B14F-4D97-AF65-F5344CB8AC3E}">
        <p14:creationId xmlns:p14="http://schemas.microsoft.com/office/powerpoint/2010/main" val="160214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5" r:id="rId8"/>
    <p:sldLayoutId id="2147483756" r:id="rId9"/>
    <p:sldLayoutId id="2147483757" r:id="rId10"/>
  </p:sldLayoutIdLst>
  <p:transition>
    <p:fade/>
  </p:transition>
  <p:hf sldNum="0" hdr="0" ftr="0" dt="0"/>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3"/>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3"/>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3"/>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3"/>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3"/>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sqlazuremw.codeplex.com/"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hyperlink" Target="http://sqlazuremw.codeplex.com/"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hyperlink" Target="http://msdn.microsoft.com/en-us/library/windowsazure/ff394103.aspx"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hyperlink" Target="http://msdn.microsoft.com/en-us/library/windowsazure/ff394102.aspx" TargetMode="Externa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hyperlink" Target="http://www.windowsazure.co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blogs.msdn.com/b/vyvojari/archive/2011/12/22/aktivace-azure-vyhod-v-msdn-predplatnem.aspx" TargetMode="External"/><Relationship Id="rId5" Type="http://schemas.openxmlformats.org/officeDocument/2006/relationships/hyperlink" Target="http://msdn.microsoft.com/cs-cz/dd727769.aspx" TargetMode="External"/><Relationship Id="rId4" Type="http://schemas.openxmlformats.org/officeDocument/2006/relationships/hyperlink" Target="http://msdn.microsoft.com/en-us/gg271268"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Migrace</a:t>
            </a:r>
            <a:r>
              <a:rPr lang="en-US" dirty="0" smtClean="0"/>
              <a:t> </a:t>
            </a:r>
            <a:r>
              <a:rPr lang="en-US" dirty="0" err="1" smtClean="0"/>
              <a:t>rela</a:t>
            </a:r>
            <a:r>
              <a:rPr lang="cs-CZ" dirty="0" smtClean="0"/>
              <a:t>ční databáze na Azure</a:t>
            </a:r>
            <a:endParaRPr lang="en-US" dirty="0"/>
          </a:p>
        </p:txBody>
      </p:sp>
      <p:sp>
        <p:nvSpPr>
          <p:cNvPr id="3" name="Subtitle 2"/>
          <p:cNvSpPr>
            <a:spLocks noGrp="1"/>
          </p:cNvSpPr>
          <p:nvPr>
            <p:ph type="subTitle" idx="1"/>
          </p:nvPr>
        </p:nvSpPr>
        <p:spPr/>
        <p:txBody>
          <a:bodyPr/>
          <a:lstStyle/>
          <a:p>
            <a:r>
              <a:rPr lang="en-US" dirty="0" smtClean="0"/>
              <a:t>Michael Ju</a:t>
            </a:r>
            <a:r>
              <a:rPr lang="cs-CZ" dirty="0" smtClean="0"/>
              <a:t>řek</a:t>
            </a:r>
            <a:endParaRPr lang="en-US" dirty="0" smtClean="0"/>
          </a:p>
          <a:p>
            <a:r>
              <a:rPr lang="cs-CZ" dirty="0" smtClean="0"/>
              <a:t>Software Architect</a:t>
            </a:r>
            <a:endParaRPr lang="en-US" dirty="0" smtClean="0"/>
          </a:p>
          <a:p>
            <a:r>
              <a:rPr lang="cs-CZ" dirty="0" smtClean="0"/>
              <a:t>Microsoft s.r.o.</a:t>
            </a:r>
            <a:endParaRPr lang="en-US"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Je ještě jiná možnost?</a:t>
            </a:r>
          </a:p>
        </p:txBody>
      </p:sp>
      <p:sp>
        <p:nvSpPr>
          <p:cNvPr id="3" name="Content Placeholder 2"/>
          <p:cNvSpPr>
            <a:spLocks noGrp="1"/>
          </p:cNvSpPr>
          <p:nvPr>
            <p:ph idx="1"/>
          </p:nvPr>
        </p:nvSpPr>
        <p:spPr>
          <a:xfrm>
            <a:off x="380999" y="1412875"/>
            <a:ext cx="8449733" cy="4813625"/>
          </a:xfrm>
        </p:spPr>
        <p:txBody>
          <a:bodyPr/>
          <a:lstStyle/>
          <a:p>
            <a:r>
              <a:rPr lang="cs-CZ" dirty="0"/>
              <a:t>Relační databáze XXX běžící ve vlastním </a:t>
            </a:r>
            <a:r>
              <a:rPr lang="cs-CZ" dirty="0" err="1"/>
              <a:t>virtuálu</a:t>
            </a:r>
            <a:endParaRPr lang="cs-CZ" dirty="0"/>
          </a:p>
          <a:p>
            <a:r>
              <a:rPr lang="cs-CZ" dirty="0"/>
              <a:t>Mnoho překážek na cestě</a:t>
            </a:r>
          </a:p>
          <a:p>
            <a:pPr lvl="1"/>
            <a:r>
              <a:rPr lang="cs-CZ" dirty="0"/>
              <a:t>Nutnost platby za licenci databáze (pokud je třeba)</a:t>
            </a:r>
          </a:p>
          <a:p>
            <a:pPr lvl="1"/>
            <a:r>
              <a:rPr lang="cs-CZ" dirty="0"/>
              <a:t>Nutnost vlastního mechanismu instalace</a:t>
            </a:r>
          </a:p>
          <a:p>
            <a:pPr lvl="1"/>
            <a:r>
              <a:rPr lang="cs-CZ" dirty="0"/>
              <a:t>Nutnost vlastního mechanismu zálohování</a:t>
            </a:r>
          </a:p>
          <a:p>
            <a:pPr lvl="1"/>
            <a:r>
              <a:rPr lang="cs-CZ" dirty="0"/>
              <a:t>Nutnost vlastního mechanismu obnovy</a:t>
            </a:r>
          </a:p>
          <a:p>
            <a:pPr lvl="1"/>
            <a:r>
              <a:rPr lang="cs-CZ" dirty="0"/>
              <a:t>Vlastní aktualizace databázového stroje</a:t>
            </a:r>
          </a:p>
          <a:p>
            <a:pPr lvl="1"/>
            <a:r>
              <a:rPr lang="cs-CZ" dirty="0"/>
              <a:t>Vlastní aktualizace OS (v případě VM role)</a:t>
            </a:r>
          </a:p>
          <a:p>
            <a:r>
              <a:rPr lang="cs-CZ" dirty="0"/>
              <a:t>Shrnuto: Nepouštějte se touto cestou, migrace na MS SQL bude vždy jednodušší</a:t>
            </a:r>
            <a:endParaRPr lang="en-US" dirty="0"/>
          </a:p>
        </p:txBody>
      </p:sp>
    </p:spTree>
    <p:extLst>
      <p:ext uri="{BB962C8B-B14F-4D97-AF65-F5344CB8AC3E}">
        <p14:creationId xmlns:p14="http://schemas.microsoft.com/office/powerpoint/2010/main" val="150362073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Agenda</a:t>
            </a:r>
            <a:endParaRPr lang="cs-CZ" dirty="0"/>
          </a:p>
        </p:txBody>
      </p:sp>
      <p:sp>
        <p:nvSpPr>
          <p:cNvPr id="3" name="Content Placeholder 2"/>
          <p:cNvSpPr>
            <a:spLocks noGrp="1"/>
          </p:cNvSpPr>
          <p:nvPr>
            <p:ph idx="1"/>
          </p:nvPr>
        </p:nvSpPr>
        <p:spPr>
          <a:xfrm>
            <a:off x="381000" y="1412875"/>
            <a:ext cx="8382000" cy="3588675"/>
          </a:xfrm>
        </p:spPr>
        <p:txBody>
          <a:bodyPr/>
          <a:lstStyle/>
          <a:p>
            <a:r>
              <a:rPr lang="cs-CZ" sz="4400" dirty="0" smtClean="0">
                <a:solidFill>
                  <a:schemeClr val="accent6"/>
                </a:solidFill>
              </a:rPr>
              <a:t>Možnosti</a:t>
            </a:r>
          </a:p>
          <a:p>
            <a:r>
              <a:rPr lang="cs-CZ" sz="4400" u="sng" dirty="0"/>
              <a:t>SQL Azure - základy</a:t>
            </a:r>
          </a:p>
          <a:p>
            <a:r>
              <a:rPr lang="cs-CZ" sz="4400" dirty="0" smtClean="0"/>
              <a:t>Migrace schématu a dat</a:t>
            </a:r>
          </a:p>
          <a:p>
            <a:r>
              <a:rPr lang="cs-CZ" sz="4400" dirty="0" smtClean="0"/>
              <a:t>Doporučení a rady</a:t>
            </a:r>
          </a:p>
          <a:p>
            <a:r>
              <a:rPr lang="cs-CZ" sz="4400" dirty="0" smtClean="0"/>
              <a:t>Závěrem</a:t>
            </a:r>
          </a:p>
        </p:txBody>
      </p:sp>
    </p:spTree>
    <p:extLst>
      <p:ext uri="{BB962C8B-B14F-4D97-AF65-F5344CB8AC3E}">
        <p14:creationId xmlns:p14="http://schemas.microsoft.com/office/powerpoint/2010/main" val="385280022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ounded Rectangle 173"/>
          <p:cNvSpPr/>
          <p:nvPr/>
        </p:nvSpPr>
        <p:spPr bwMode="auto">
          <a:xfrm>
            <a:off x="76200" y="3505200"/>
            <a:ext cx="8991600" cy="2590800"/>
          </a:xfrm>
          <a:prstGeom prst="roundRect">
            <a:avLst>
              <a:gd name="adj" fmla="val 7567"/>
            </a:avLst>
          </a:prstGeom>
          <a:gradFill rotWithShape="1">
            <a:gsLst>
              <a:gs pos="0">
                <a:srgbClr val="94B6D2">
                  <a:lumMod val="60000"/>
                  <a:lumOff val="40000"/>
                </a:srgbClr>
              </a:gs>
              <a:gs pos="35000">
                <a:srgbClr val="94B6D2">
                  <a:lumMod val="20000"/>
                  <a:lumOff val="80000"/>
                </a:srgbClr>
              </a:gs>
              <a:gs pos="100000">
                <a:srgbClr val="D8B25C">
                  <a:tint val="15000"/>
                  <a:satMod val="350000"/>
                  <a:alpha val="46000"/>
                </a:srgbClr>
              </a:gs>
            </a:gsLst>
            <a:lin ang="16200000" scaled="1"/>
          </a:gradFill>
          <a:ln w="9525" cap="flat" cmpd="sng" algn="ctr">
            <a:noFill/>
            <a:prstDash val="soli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2" name="Title 1"/>
          <p:cNvSpPr>
            <a:spLocks noGrp="1"/>
          </p:cNvSpPr>
          <p:nvPr>
            <p:ph type="title"/>
          </p:nvPr>
        </p:nvSpPr>
        <p:spPr>
          <a:xfrm>
            <a:off x="387054" y="228600"/>
            <a:ext cx="8375946" cy="553998"/>
          </a:xfrm>
        </p:spPr>
        <p:txBody>
          <a:bodyPr/>
          <a:lstStyle/>
          <a:p>
            <a:r>
              <a:rPr lang="en-US" sz="4000" dirty="0" smtClean="0"/>
              <a:t>Archite</a:t>
            </a:r>
            <a:r>
              <a:rPr lang="cs-CZ" sz="4000" dirty="0" smtClean="0"/>
              <a:t>ktura</a:t>
            </a:r>
            <a:endParaRPr lang="en-US" sz="4000" dirty="0"/>
          </a:p>
        </p:txBody>
      </p:sp>
      <p:sp>
        <p:nvSpPr>
          <p:cNvPr id="47" name="Content Placeholder 2"/>
          <p:cNvSpPr>
            <a:spLocks noGrp="1"/>
          </p:cNvSpPr>
          <p:nvPr>
            <p:ph idx="4294967295"/>
          </p:nvPr>
        </p:nvSpPr>
        <p:spPr>
          <a:xfrm>
            <a:off x="762000" y="990600"/>
            <a:ext cx="8382000" cy="1447800"/>
          </a:xfrm>
        </p:spPr>
        <p:txBody>
          <a:bodyPr>
            <a:noAutofit/>
          </a:bodyPr>
          <a:lstStyle/>
          <a:p>
            <a:r>
              <a:rPr lang="cs-CZ" sz="2800" dirty="0" smtClean="0"/>
              <a:t>Sdílená infrastruktura pod úrovní SQL databáze</a:t>
            </a:r>
            <a:endParaRPr lang="en-US" sz="2800" dirty="0" smtClean="0"/>
          </a:p>
          <a:p>
            <a:pPr lvl="1"/>
            <a:r>
              <a:rPr lang="cs-CZ" sz="2400" dirty="0" smtClean="0"/>
              <a:t>Bezpečnost, izolace, distribuce zátěže</a:t>
            </a:r>
            <a:endParaRPr lang="en-US" sz="2400" dirty="0" smtClean="0"/>
          </a:p>
          <a:p>
            <a:r>
              <a:rPr lang="cs-CZ" sz="2800" dirty="0" smtClean="0"/>
              <a:t>Vysoká dostupnost a škálovatelnost</a:t>
            </a:r>
            <a:endParaRPr lang="en-US" sz="2800" dirty="0" smtClean="0"/>
          </a:p>
          <a:p>
            <a:pPr lvl="1"/>
            <a:r>
              <a:rPr lang="cs-CZ" sz="2400" dirty="0" smtClean="0"/>
              <a:t>Automatická replikace a zotavení z výpadku</a:t>
            </a:r>
            <a:endParaRPr lang="en-US" sz="2400" dirty="0" smtClean="0"/>
          </a:p>
          <a:p>
            <a:r>
              <a:rPr lang="cs-CZ" sz="2800" dirty="0" smtClean="0"/>
              <a:t>Infrastruktura pro provisioning, měření, účtování</a:t>
            </a:r>
            <a:endParaRPr lang="en-US" sz="2800" dirty="0" smtClean="0"/>
          </a:p>
          <a:p>
            <a:pPr marL="166688" indent="-166688"/>
            <a:endParaRPr lang="en-US" sz="1800" dirty="0" smtClean="0"/>
          </a:p>
        </p:txBody>
      </p:sp>
      <p:grpSp>
        <p:nvGrpSpPr>
          <p:cNvPr id="3" name="Group 64"/>
          <p:cNvGrpSpPr/>
          <p:nvPr/>
        </p:nvGrpSpPr>
        <p:grpSpPr>
          <a:xfrm>
            <a:off x="3307097" y="4191000"/>
            <a:ext cx="2590800" cy="1143000"/>
            <a:chOff x="533400" y="2819400"/>
            <a:chExt cx="3657600" cy="2590800"/>
          </a:xfrm>
        </p:grpSpPr>
        <p:sp>
          <p:nvSpPr>
            <p:cNvPr id="129" name="Rectangle 128"/>
            <p:cNvSpPr/>
            <p:nvPr/>
          </p:nvSpPr>
          <p:spPr>
            <a:xfrm>
              <a:off x="533400" y="2819400"/>
              <a:ext cx="3657600" cy="2590800"/>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Machine 5</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0" name="Rectangle 129"/>
            <p:cNvSpPr/>
            <p:nvPr/>
          </p:nvSpPr>
          <p:spPr>
            <a:xfrm>
              <a:off x="609600" y="3337560"/>
              <a:ext cx="3505200" cy="1844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SQL Instance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1" name="Rectangle 130"/>
            <p:cNvSpPr/>
            <p:nvPr/>
          </p:nvSpPr>
          <p:spPr>
            <a:xfrm>
              <a:off x="720525" y="3886198"/>
              <a:ext cx="3288175" cy="117856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SQL DB</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2" name="Rectangle 131"/>
            <p:cNvSpPr/>
            <p:nvPr/>
          </p:nvSpPr>
          <p:spPr>
            <a:xfrm>
              <a:off x="815050" y="4373880"/>
              <a:ext cx="685800" cy="533401"/>
            </a:xfrm>
            <a:prstGeom prst="rect">
              <a:avLst/>
            </a:prstGeom>
            <a:solidFill>
              <a:srgbClr val="4F81B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DB1</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 name="Rectangle 132"/>
            <p:cNvSpPr/>
            <p:nvPr/>
          </p:nvSpPr>
          <p:spPr>
            <a:xfrm>
              <a:off x="1623992" y="4373880"/>
              <a:ext cx="685800" cy="533401"/>
            </a:xfrm>
            <a:prstGeom prst="rect">
              <a:avLst/>
            </a:prstGeom>
            <a:solidFill>
              <a:srgbClr val="8064A2"/>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DB2</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4" name="Rectangle 133"/>
            <p:cNvSpPr/>
            <p:nvPr/>
          </p:nvSpPr>
          <p:spPr>
            <a:xfrm>
              <a:off x="2432934" y="4373880"/>
              <a:ext cx="685800" cy="533401"/>
            </a:xfrm>
            <a:prstGeom prst="rect">
              <a:avLst/>
            </a:prstGeom>
            <a:solidFill>
              <a:srgbClr val="C0504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DB3</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5" name="Rectangle 134"/>
            <p:cNvSpPr/>
            <p:nvPr/>
          </p:nvSpPr>
          <p:spPr>
            <a:xfrm>
              <a:off x="3241875" y="4373880"/>
              <a:ext cx="685800" cy="533401"/>
            </a:xfrm>
            <a:prstGeom prst="rect">
              <a:avLst/>
            </a:prstGeom>
            <a:solidFill>
              <a:srgbClr val="92D050"/>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DB4</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38"/>
          <p:cNvGrpSpPr/>
          <p:nvPr/>
        </p:nvGrpSpPr>
        <p:grpSpPr>
          <a:xfrm>
            <a:off x="3048015" y="5325528"/>
            <a:ext cx="5791200" cy="618071"/>
            <a:chOff x="407894" y="5867400"/>
            <a:chExt cx="8175812" cy="1112528"/>
          </a:xfrm>
        </p:grpSpPr>
        <p:sp>
          <p:nvSpPr>
            <p:cNvPr id="137" name="Down Arrow 136"/>
            <p:cNvSpPr/>
            <p:nvPr/>
          </p:nvSpPr>
          <p:spPr>
            <a:xfrm flipV="1">
              <a:off x="9144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8" name="Down Arrow 137"/>
            <p:cNvSpPr/>
            <p:nvPr/>
          </p:nvSpPr>
          <p:spPr>
            <a:xfrm flipV="1">
              <a:off x="17526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9" name="Down Arrow 138"/>
            <p:cNvSpPr/>
            <p:nvPr/>
          </p:nvSpPr>
          <p:spPr>
            <a:xfrm flipV="1">
              <a:off x="25908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0" name="Down Arrow 139"/>
            <p:cNvSpPr/>
            <p:nvPr/>
          </p:nvSpPr>
          <p:spPr>
            <a:xfrm flipV="1">
              <a:off x="34290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1" name="Down Arrow 140"/>
            <p:cNvSpPr/>
            <p:nvPr/>
          </p:nvSpPr>
          <p:spPr>
            <a:xfrm flipV="1">
              <a:off x="50292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2" name="Down Arrow 141"/>
            <p:cNvSpPr/>
            <p:nvPr/>
          </p:nvSpPr>
          <p:spPr>
            <a:xfrm flipV="1">
              <a:off x="58674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3" name="Down Arrow 142"/>
            <p:cNvSpPr/>
            <p:nvPr/>
          </p:nvSpPr>
          <p:spPr>
            <a:xfrm flipV="1">
              <a:off x="67056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4" name="Down Arrow 143"/>
            <p:cNvSpPr/>
            <p:nvPr/>
          </p:nvSpPr>
          <p:spPr>
            <a:xfrm flipV="1">
              <a:off x="75438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5" name="Rectangle 144"/>
            <p:cNvSpPr/>
            <p:nvPr/>
          </p:nvSpPr>
          <p:spPr>
            <a:xfrm>
              <a:off x="407894" y="6431288"/>
              <a:ext cx="8175812" cy="54864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Scalability and Availability: Fabric, Failover, Replication, and  Load balancing</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145"/>
          <p:cNvGrpSpPr/>
          <p:nvPr/>
        </p:nvGrpSpPr>
        <p:grpSpPr>
          <a:xfrm>
            <a:off x="152398" y="3657601"/>
            <a:ext cx="8839202" cy="609601"/>
            <a:chOff x="-228602" y="4267201"/>
            <a:chExt cx="9443592" cy="609601"/>
          </a:xfrm>
        </p:grpSpPr>
        <p:sp>
          <p:nvSpPr>
            <p:cNvPr id="147" name="Down Arrow 146"/>
            <p:cNvSpPr/>
            <p:nvPr/>
          </p:nvSpPr>
          <p:spPr>
            <a:xfrm rot="10800000" flipV="1">
              <a:off x="1155374" y="4419600"/>
              <a:ext cx="269875" cy="3810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6" name="Group 48"/>
            <p:cNvGrpSpPr/>
            <p:nvPr/>
          </p:nvGrpSpPr>
          <p:grpSpPr>
            <a:xfrm>
              <a:off x="-228602" y="4267201"/>
              <a:ext cx="9443592" cy="609601"/>
              <a:chOff x="116531" y="5745474"/>
              <a:chExt cx="13332129" cy="1097280"/>
            </a:xfrm>
          </p:grpSpPr>
          <p:sp>
            <p:nvSpPr>
              <p:cNvPr id="149" name="Down Arrow 148"/>
              <p:cNvSpPr/>
              <p:nvPr/>
            </p:nvSpPr>
            <p:spPr>
              <a:xfrm rot="10800000" flipV="1">
                <a:off x="6667663" y="6156955"/>
                <a:ext cx="381000" cy="685799"/>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0" name="Down Arrow 149"/>
              <p:cNvSpPr/>
              <p:nvPr/>
            </p:nvSpPr>
            <p:spPr>
              <a:xfrm rot="10800000" flipV="1">
                <a:off x="11724676" y="6019794"/>
                <a:ext cx="381000" cy="685799"/>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1" name="Rectangle 150"/>
              <p:cNvSpPr/>
              <p:nvPr/>
            </p:nvSpPr>
            <p:spPr>
              <a:xfrm>
                <a:off x="116531" y="5745474"/>
                <a:ext cx="13332129" cy="41147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a:ea typeface="+mn-ea"/>
                    <a:cs typeface="+mn-cs"/>
                  </a:rPr>
                  <a:t>Správa</a:t>
                </a:r>
                <a:r>
                  <a:rPr kumimoji="0" lang="cs-CZ"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Calibri"/>
                    <a:ea typeface="+mn-ea"/>
                    <a:cs typeface="+mn-cs"/>
                  </a:rPr>
                  <a:t> a provisioning</a:t>
                </a:r>
                <a:r>
                  <a:rPr kumimoji="0" lang="en-US"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cs-CZ"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a:ea typeface="+mn-ea"/>
                    <a:cs typeface="+mn-cs"/>
                  </a:rPr>
                  <a:t>databáze, účty, role, měření</a:t>
                </a:r>
                <a:r>
                  <a:rPr kumimoji="0" lang="cs-CZ"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Calibri"/>
                    <a:ea typeface="+mn-ea"/>
                    <a:cs typeface="+mn-cs"/>
                  </a:rPr>
                  <a:t> a účtování, ...)</a:t>
                </a:r>
                <a:endParaRPr kumimoji="0" lang="en-US"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a:ea typeface="+mn-ea"/>
                  <a:cs typeface="+mn-cs"/>
                </a:endParaRPr>
              </a:p>
            </p:txBody>
          </p:sp>
        </p:grpSp>
      </p:grpSp>
      <p:grpSp>
        <p:nvGrpSpPr>
          <p:cNvPr id="7" name="Group 64"/>
          <p:cNvGrpSpPr/>
          <p:nvPr/>
        </p:nvGrpSpPr>
        <p:grpSpPr>
          <a:xfrm>
            <a:off x="6355097" y="4191000"/>
            <a:ext cx="2590800" cy="1143000"/>
            <a:chOff x="533400" y="2819400"/>
            <a:chExt cx="3657600" cy="2590800"/>
          </a:xfrm>
        </p:grpSpPr>
        <p:sp>
          <p:nvSpPr>
            <p:cNvPr id="153" name="Rectangle 152"/>
            <p:cNvSpPr/>
            <p:nvPr/>
          </p:nvSpPr>
          <p:spPr>
            <a:xfrm>
              <a:off x="533400" y="2819400"/>
              <a:ext cx="3657600" cy="2590800"/>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Machine 6</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4" name="Rectangle 153"/>
            <p:cNvSpPr/>
            <p:nvPr/>
          </p:nvSpPr>
          <p:spPr>
            <a:xfrm>
              <a:off x="609600" y="3337560"/>
              <a:ext cx="3505200" cy="1844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SQL Instance</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5" name="Rectangle 154"/>
            <p:cNvSpPr/>
            <p:nvPr/>
          </p:nvSpPr>
          <p:spPr>
            <a:xfrm>
              <a:off x="720525" y="3886198"/>
              <a:ext cx="3288175" cy="117856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SQL DB</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6" name="Rectangle 155"/>
            <p:cNvSpPr/>
            <p:nvPr/>
          </p:nvSpPr>
          <p:spPr>
            <a:xfrm>
              <a:off x="815050" y="4373880"/>
              <a:ext cx="685800" cy="533401"/>
            </a:xfrm>
            <a:prstGeom prst="rect">
              <a:avLst/>
            </a:prstGeom>
            <a:solidFill>
              <a:srgbClr val="4F81B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DB1</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7" name="Rectangle 156"/>
            <p:cNvSpPr/>
            <p:nvPr/>
          </p:nvSpPr>
          <p:spPr>
            <a:xfrm>
              <a:off x="1623992" y="4373880"/>
              <a:ext cx="685800" cy="533401"/>
            </a:xfrm>
            <a:prstGeom prst="rect">
              <a:avLst/>
            </a:prstGeom>
            <a:solidFill>
              <a:srgbClr val="8064A2"/>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DB2</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8" name="Rectangle 157"/>
            <p:cNvSpPr/>
            <p:nvPr/>
          </p:nvSpPr>
          <p:spPr>
            <a:xfrm>
              <a:off x="2432934" y="4373880"/>
              <a:ext cx="685800" cy="533401"/>
            </a:xfrm>
            <a:prstGeom prst="rect">
              <a:avLst/>
            </a:prstGeom>
            <a:solidFill>
              <a:srgbClr val="C0504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DB3</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9" name="Rectangle 158"/>
            <p:cNvSpPr/>
            <p:nvPr/>
          </p:nvSpPr>
          <p:spPr>
            <a:xfrm>
              <a:off x="3241875" y="4373880"/>
              <a:ext cx="685800" cy="533401"/>
            </a:xfrm>
            <a:prstGeom prst="rect">
              <a:avLst/>
            </a:prstGeom>
            <a:solidFill>
              <a:srgbClr val="92D050"/>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DB4</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 64"/>
          <p:cNvGrpSpPr/>
          <p:nvPr/>
        </p:nvGrpSpPr>
        <p:grpSpPr>
          <a:xfrm>
            <a:off x="182897" y="4191000"/>
            <a:ext cx="2590800" cy="1143000"/>
            <a:chOff x="533400" y="2819400"/>
            <a:chExt cx="3657600" cy="2590800"/>
          </a:xfrm>
        </p:grpSpPr>
        <p:sp>
          <p:nvSpPr>
            <p:cNvPr id="161" name="Rectangle 160"/>
            <p:cNvSpPr/>
            <p:nvPr/>
          </p:nvSpPr>
          <p:spPr>
            <a:xfrm>
              <a:off x="533400" y="2819400"/>
              <a:ext cx="3657600" cy="2590800"/>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Machine 4</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2" name="Rectangle 161"/>
            <p:cNvSpPr/>
            <p:nvPr/>
          </p:nvSpPr>
          <p:spPr>
            <a:xfrm>
              <a:off x="609600" y="3337560"/>
              <a:ext cx="3505200" cy="1844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SQL Instance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3" name="Rectangle 162"/>
            <p:cNvSpPr/>
            <p:nvPr/>
          </p:nvSpPr>
          <p:spPr>
            <a:xfrm>
              <a:off x="720525" y="3886198"/>
              <a:ext cx="3288175" cy="117856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SQL DB</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4" name="Rectangle 163"/>
            <p:cNvSpPr/>
            <p:nvPr/>
          </p:nvSpPr>
          <p:spPr>
            <a:xfrm>
              <a:off x="815050" y="4373880"/>
              <a:ext cx="685800" cy="533401"/>
            </a:xfrm>
            <a:prstGeom prst="rect">
              <a:avLst/>
            </a:prstGeom>
            <a:solidFill>
              <a:srgbClr val="4F81B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DB1</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5" name="Rectangle 164"/>
            <p:cNvSpPr/>
            <p:nvPr/>
          </p:nvSpPr>
          <p:spPr>
            <a:xfrm>
              <a:off x="1623992" y="4373880"/>
              <a:ext cx="685800" cy="533401"/>
            </a:xfrm>
            <a:prstGeom prst="rect">
              <a:avLst/>
            </a:prstGeom>
            <a:solidFill>
              <a:srgbClr val="8064A2"/>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DB2</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6" name="Rectangle 165"/>
            <p:cNvSpPr/>
            <p:nvPr/>
          </p:nvSpPr>
          <p:spPr>
            <a:xfrm>
              <a:off x="2432934" y="4373880"/>
              <a:ext cx="685800" cy="533401"/>
            </a:xfrm>
            <a:prstGeom prst="rect">
              <a:avLst/>
            </a:prstGeom>
            <a:solidFill>
              <a:srgbClr val="C0504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DB3</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7" name="Rectangle 166"/>
            <p:cNvSpPr/>
            <p:nvPr/>
          </p:nvSpPr>
          <p:spPr>
            <a:xfrm>
              <a:off x="3241875" y="4373880"/>
              <a:ext cx="685800" cy="533401"/>
            </a:xfrm>
            <a:prstGeom prst="rect">
              <a:avLst/>
            </a:prstGeom>
            <a:solidFill>
              <a:srgbClr val="92D050"/>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DB4</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9" name="Group 167"/>
          <p:cNvGrpSpPr/>
          <p:nvPr/>
        </p:nvGrpSpPr>
        <p:grpSpPr>
          <a:xfrm>
            <a:off x="152399" y="5334000"/>
            <a:ext cx="8839201" cy="609600"/>
            <a:chOff x="5078" y="5943600"/>
            <a:chExt cx="9133841" cy="609600"/>
          </a:xfrm>
        </p:grpSpPr>
        <p:sp>
          <p:nvSpPr>
            <p:cNvPr id="169" name="Down Arrow 168"/>
            <p:cNvSpPr/>
            <p:nvPr/>
          </p:nvSpPr>
          <p:spPr>
            <a:xfrm flipV="1">
              <a:off x="152400" y="5943600"/>
              <a:ext cx="269875" cy="296333"/>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0" name="Down Arrow 169"/>
            <p:cNvSpPr/>
            <p:nvPr/>
          </p:nvSpPr>
          <p:spPr>
            <a:xfrm flipV="1">
              <a:off x="746125" y="5943600"/>
              <a:ext cx="269875" cy="296333"/>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1" name="Rectangle 170"/>
            <p:cNvSpPr/>
            <p:nvPr/>
          </p:nvSpPr>
          <p:spPr>
            <a:xfrm>
              <a:off x="5078" y="6248400"/>
              <a:ext cx="9133841" cy="304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cs-CZ" dirty="0" smtClean="0">
                  <a:solidFill>
                    <a:schemeClr val="tx1"/>
                  </a:solidFill>
                </a:rPr>
                <a:t>Škálovatelnost a dostupnost</a:t>
              </a:r>
              <a:r>
                <a:rPr lang="en-US" dirty="0" smtClean="0">
                  <a:solidFill>
                    <a:schemeClr val="tx1"/>
                  </a:solidFill>
                </a:rPr>
                <a:t>:</a:t>
              </a:r>
              <a:r>
                <a:rPr lang="cs-CZ" dirty="0" smtClean="0">
                  <a:solidFill>
                    <a:schemeClr val="tx1"/>
                  </a:solidFill>
                </a:rPr>
                <a:t> překlenutí výpadku, replikace, rozkládání zátěže</a:t>
              </a:r>
              <a:endParaRPr lang="en-US" dirty="0">
                <a:solidFill>
                  <a:schemeClr val="tx1"/>
                </a:solidFill>
              </a:endParaRPr>
            </a:p>
          </p:txBody>
        </p:sp>
      </p:grpSp>
      <p:sp>
        <p:nvSpPr>
          <p:cNvPr id="172" name="Down Arrow 171"/>
          <p:cNvSpPr/>
          <p:nvPr/>
        </p:nvSpPr>
        <p:spPr>
          <a:xfrm flipV="1">
            <a:off x="2133600" y="5334000"/>
            <a:ext cx="269875" cy="296333"/>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3" name="Down Arrow 172"/>
          <p:cNvSpPr/>
          <p:nvPr/>
        </p:nvSpPr>
        <p:spPr>
          <a:xfrm flipV="1">
            <a:off x="1524000" y="5334000"/>
            <a:ext cx="269875" cy="296333"/>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Down Arrow 44"/>
          <p:cNvSpPr/>
          <p:nvPr/>
        </p:nvSpPr>
        <p:spPr>
          <a:xfrm flipV="1">
            <a:off x="639829" y="5867400"/>
            <a:ext cx="381000" cy="5334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230188"/>
            <a:ext cx="8382000" cy="609398"/>
          </a:xfrm>
        </p:spPr>
        <p:txBody>
          <a:bodyPr/>
          <a:lstStyle/>
          <a:p>
            <a:r>
              <a:rPr lang="cs-CZ" sz="4400" dirty="0" smtClean="0"/>
              <a:t>Síťová topologie</a:t>
            </a:r>
            <a:endParaRPr lang="en-US" sz="4400" dirty="0"/>
          </a:p>
        </p:txBody>
      </p:sp>
      <p:sp>
        <p:nvSpPr>
          <p:cNvPr id="3" name="Rounded Rectangle 2"/>
          <p:cNvSpPr/>
          <p:nvPr/>
        </p:nvSpPr>
        <p:spPr>
          <a:xfrm>
            <a:off x="3810000" y="1109949"/>
            <a:ext cx="1371600" cy="3810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cs-CZ" dirty="0" smtClean="0"/>
              <a:t>Aplikace</a:t>
            </a:r>
            <a:endParaRPr lang="en-US" dirty="0"/>
          </a:p>
        </p:txBody>
      </p:sp>
      <p:cxnSp>
        <p:nvCxnSpPr>
          <p:cNvPr id="8" name="Straight Arrow Connector 7"/>
          <p:cNvCxnSpPr>
            <a:stCxn id="3" idx="2"/>
            <a:endCxn id="14" idx="0"/>
          </p:cNvCxnSpPr>
          <p:nvPr/>
        </p:nvCxnSpPr>
        <p:spPr>
          <a:xfrm rot="5400000">
            <a:off x="3754657" y="2230656"/>
            <a:ext cx="1480851" cy="14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3886200" y="1795749"/>
            <a:ext cx="1143000" cy="609600"/>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4" name="Rectangle 13"/>
          <p:cNvSpPr/>
          <p:nvPr/>
        </p:nvSpPr>
        <p:spPr>
          <a:xfrm>
            <a:off x="3717985" y="2971800"/>
            <a:ext cx="1552755" cy="457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dirty="0" smtClean="0"/>
              <a:t>Load Balancer</a:t>
            </a:r>
            <a:endParaRPr lang="en-US" sz="1600" b="1" dirty="0"/>
          </a:p>
        </p:txBody>
      </p:sp>
      <p:cxnSp>
        <p:nvCxnSpPr>
          <p:cNvPr id="19" name="Straight Connector 18"/>
          <p:cNvCxnSpPr/>
          <p:nvPr/>
        </p:nvCxnSpPr>
        <p:spPr>
          <a:xfrm>
            <a:off x="1143000" y="3810000"/>
            <a:ext cx="7543800" cy="158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4" idx="2"/>
          </p:cNvCxnSpPr>
          <p:nvPr/>
        </p:nvCxnSpPr>
        <p:spPr>
          <a:xfrm rot="16200000" flipH="1">
            <a:off x="4113286" y="3810077"/>
            <a:ext cx="762796" cy="6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004996" y="2566802"/>
            <a:ext cx="1117165" cy="276999"/>
          </a:xfrm>
          <a:prstGeom prst="rect">
            <a:avLst/>
          </a:prstGeom>
          <a:noFill/>
        </p:spPr>
        <p:txBody>
          <a:bodyPr wrap="none" rtlCol="0">
            <a:spAutoFit/>
          </a:bodyPr>
          <a:lstStyle/>
          <a:p>
            <a:r>
              <a:rPr lang="en-US" sz="1200" b="1" dirty="0" smtClean="0"/>
              <a:t>TDS (tcp:1433)</a:t>
            </a:r>
            <a:endParaRPr lang="en-US" sz="1200" b="1" dirty="0"/>
          </a:p>
        </p:txBody>
      </p:sp>
      <p:sp>
        <p:nvSpPr>
          <p:cNvPr id="49" name="TextBox 48"/>
          <p:cNvSpPr txBox="1"/>
          <p:nvPr/>
        </p:nvSpPr>
        <p:spPr>
          <a:xfrm>
            <a:off x="0" y="3657600"/>
            <a:ext cx="1152431" cy="276999"/>
          </a:xfrm>
          <a:prstGeom prst="rect">
            <a:avLst/>
          </a:prstGeom>
          <a:noFill/>
        </p:spPr>
        <p:txBody>
          <a:bodyPr wrap="none" rtlCol="0">
            <a:spAutoFit/>
          </a:bodyPr>
          <a:lstStyle/>
          <a:p>
            <a:r>
              <a:rPr lang="en-US" sz="1200" b="1" dirty="0" smtClean="0"/>
              <a:t>TDS (tcp: 1433)</a:t>
            </a:r>
            <a:endParaRPr lang="en-US" sz="1200" b="1" dirty="0"/>
          </a:p>
        </p:txBody>
      </p:sp>
      <p:grpSp>
        <p:nvGrpSpPr>
          <p:cNvPr id="7" name="Group 69"/>
          <p:cNvGrpSpPr/>
          <p:nvPr/>
        </p:nvGrpSpPr>
        <p:grpSpPr>
          <a:xfrm>
            <a:off x="0" y="4851411"/>
            <a:ext cx="8686800" cy="276999"/>
            <a:chOff x="0" y="5486400"/>
            <a:chExt cx="8686800" cy="276999"/>
          </a:xfrm>
        </p:grpSpPr>
        <p:cxnSp>
          <p:nvCxnSpPr>
            <p:cNvPr id="21" name="Straight Connector 20"/>
            <p:cNvCxnSpPr/>
            <p:nvPr/>
          </p:nvCxnSpPr>
          <p:spPr>
            <a:xfrm>
              <a:off x="1143000" y="5638800"/>
              <a:ext cx="7543800" cy="1588"/>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0" y="5486400"/>
              <a:ext cx="1152431" cy="276999"/>
            </a:xfrm>
            <a:prstGeom prst="rect">
              <a:avLst/>
            </a:prstGeom>
            <a:noFill/>
          </p:spPr>
          <p:txBody>
            <a:bodyPr wrap="none" rtlCol="0">
              <a:spAutoFit/>
            </a:bodyPr>
            <a:lstStyle/>
            <a:p>
              <a:r>
                <a:rPr lang="en-US" sz="1200" b="1" dirty="0" smtClean="0"/>
                <a:t>TDS (tcp: 1433)</a:t>
              </a:r>
              <a:endParaRPr lang="en-US" sz="1200" b="1" dirty="0"/>
            </a:p>
          </p:txBody>
        </p:sp>
      </p:grpSp>
      <p:sp>
        <p:nvSpPr>
          <p:cNvPr id="55" name="Left Brace 54"/>
          <p:cNvSpPr/>
          <p:nvPr/>
        </p:nvSpPr>
        <p:spPr>
          <a:xfrm>
            <a:off x="5246783" y="762000"/>
            <a:ext cx="381000" cy="10668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TextBox 55"/>
          <p:cNvSpPr txBox="1"/>
          <p:nvPr/>
        </p:nvSpPr>
        <p:spPr>
          <a:xfrm>
            <a:off x="5638800" y="1007820"/>
            <a:ext cx="3200400" cy="584775"/>
          </a:xfrm>
          <a:prstGeom prst="rect">
            <a:avLst/>
          </a:prstGeom>
          <a:noFill/>
        </p:spPr>
        <p:txBody>
          <a:bodyPr wrap="square" rtlCol="0">
            <a:spAutoFit/>
          </a:bodyPr>
          <a:lstStyle/>
          <a:p>
            <a:r>
              <a:rPr lang="cs-CZ" sz="1600" dirty="0" smtClean="0"/>
              <a:t>Aplikace používající standardní knihovny</a:t>
            </a:r>
            <a:r>
              <a:rPr lang="en-US" sz="1600" dirty="0" smtClean="0"/>
              <a:t>: ODBC, ADO.N</a:t>
            </a:r>
            <a:r>
              <a:rPr lang="cs-CZ" sz="1600" dirty="0" smtClean="0"/>
              <a:t>ET</a:t>
            </a:r>
            <a:r>
              <a:rPr lang="en-US" sz="1600" dirty="0" smtClean="0"/>
              <a:t>, …</a:t>
            </a:r>
            <a:endParaRPr lang="en-US" sz="1600" dirty="0"/>
          </a:p>
        </p:txBody>
      </p:sp>
      <p:sp>
        <p:nvSpPr>
          <p:cNvPr id="57" name="Left Brace 56"/>
          <p:cNvSpPr/>
          <p:nvPr/>
        </p:nvSpPr>
        <p:spPr>
          <a:xfrm>
            <a:off x="5257800" y="2786349"/>
            <a:ext cx="381000" cy="762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TextBox 57"/>
          <p:cNvSpPr txBox="1"/>
          <p:nvPr/>
        </p:nvSpPr>
        <p:spPr>
          <a:xfrm>
            <a:off x="5551583" y="2887374"/>
            <a:ext cx="2971800" cy="584775"/>
          </a:xfrm>
          <a:prstGeom prst="rect">
            <a:avLst/>
          </a:prstGeom>
          <a:noFill/>
        </p:spPr>
        <p:txBody>
          <a:bodyPr wrap="square" rtlCol="0">
            <a:spAutoFit/>
          </a:bodyPr>
          <a:lstStyle/>
          <a:p>
            <a:r>
              <a:rPr lang="en-US" sz="1600" dirty="0" smtClean="0"/>
              <a:t>Load balancer </a:t>
            </a:r>
            <a:r>
              <a:rPr lang="cs-CZ" sz="1600" dirty="0" smtClean="0"/>
              <a:t>se snaží směrovat vždy na stejnou TDS gateway</a:t>
            </a:r>
            <a:endParaRPr lang="en-US" sz="1600" dirty="0"/>
          </a:p>
        </p:txBody>
      </p:sp>
      <p:sp>
        <p:nvSpPr>
          <p:cNvPr id="4" name="Rectangle 3"/>
          <p:cNvSpPr/>
          <p:nvPr/>
        </p:nvSpPr>
        <p:spPr>
          <a:xfrm>
            <a:off x="1676092" y="5334000"/>
            <a:ext cx="1342930"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Data Node</a:t>
            </a:r>
            <a:endParaRPr lang="en-US" dirty="0"/>
          </a:p>
        </p:txBody>
      </p:sp>
      <p:sp>
        <p:nvSpPr>
          <p:cNvPr id="24" name="Rectangle 23"/>
          <p:cNvSpPr/>
          <p:nvPr/>
        </p:nvSpPr>
        <p:spPr>
          <a:xfrm>
            <a:off x="3162071" y="5334000"/>
            <a:ext cx="1342930"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Data Node</a:t>
            </a:r>
            <a:endParaRPr lang="en-US" dirty="0"/>
          </a:p>
        </p:txBody>
      </p:sp>
      <p:sp>
        <p:nvSpPr>
          <p:cNvPr id="31" name="Rectangle 30"/>
          <p:cNvSpPr/>
          <p:nvPr/>
        </p:nvSpPr>
        <p:spPr>
          <a:xfrm>
            <a:off x="4648050" y="5334000"/>
            <a:ext cx="1342930"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Data Node</a:t>
            </a:r>
            <a:endParaRPr lang="en-US" dirty="0"/>
          </a:p>
        </p:txBody>
      </p:sp>
      <p:sp>
        <p:nvSpPr>
          <p:cNvPr id="32" name="Rectangle 31"/>
          <p:cNvSpPr/>
          <p:nvPr/>
        </p:nvSpPr>
        <p:spPr>
          <a:xfrm>
            <a:off x="6134029" y="5334000"/>
            <a:ext cx="1342930"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Data Node</a:t>
            </a:r>
            <a:endParaRPr lang="en-US" dirty="0"/>
          </a:p>
        </p:txBody>
      </p:sp>
      <p:sp>
        <p:nvSpPr>
          <p:cNvPr id="33" name="Rectangle 32"/>
          <p:cNvSpPr/>
          <p:nvPr/>
        </p:nvSpPr>
        <p:spPr>
          <a:xfrm>
            <a:off x="7620010" y="5334000"/>
            <a:ext cx="1342930"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Data Node</a:t>
            </a:r>
            <a:endParaRPr lang="en-US" dirty="0"/>
          </a:p>
        </p:txBody>
      </p:sp>
      <p:sp>
        <p:nvSpPr>
          <p:cNvPr id="34" name="Rectangle 33"/>
          <p:cNvSpPr/>
          <p:nvPr/>
        </p:nvSpPr>
        <p:spPr>
          <a:xfrm>
            <a:off x="190113" y="5334000"/>
            <a:ext cx="1342930"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Data Node</a:t>
            </a:r>
            <a:endParaRPr lang="en-US" dirty="0"/>
          </a:p>
        </p:txBody>
      </p:sp>
      <p:grpSp>
        <p:nvGrpSpPr>
          <p:cNvPr id="9" name="Group 60"/>
          <p:cNvGrpSpPr/>
          <p:nvPr/>
        </p:nvGrpSpPr>
        <p:grpSpPr>
          <a:xfrm>
            <a:off x="565892" y="4191000"/>
            <a:ext cx="7870634" cy="457200"/>
            <a:chOff x="548640" y="4191000"/>
            <a:chExt cx="7870634" cy="457200"/>
          </a:xfrm>
        </p:grpSpPr>
        <p:sp>
          <p:nvSpPr>
            <p:cNvPr id="5" name="Rectangle 4"/>
            <p:cNvSpPr/>
            <p:nvPr/>
          </p:nvSpPr>
          <p:spPr>
            <a:xfrm>
              <a:off x="548640" y="4191000"/>
              <a:ext cx="1154017"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Gateway</a:t>
              </a:r>
              <a:endParaRPr lang="en-US" dirty="0"/>
            </a:p>
          </p:txBody>
        </p:sp>
        <p:sp>
          <p:nvSpPr>
            <p:cNvPr id="26" name="Rectangle 25"/>
            <p:cNvSpPr/>
            <p:nvPr/>
          </p:nvSpPr>
          <p:spPr>
            <a:xfrm>
              <a:off x="1891963" y="4191000"/>
              <a:ext cx="1154017"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Gateway</a:t>
              </a:r>
              <a:endParaRPr lang="en-US" dirty="0"/>
            </a:p>
          </p:txBody>
        </p:sp>
        <p:sp>
          <p:nvSpPr>
            <p:cNvPr id="27" name="Rectangle 26"/>
            <p:cNvSpPr/>
            <p:nvPr/>
          </p:nvSpPr>
          <p:spPr>
            <a:xfrm>
              <a:off x="3235286" y="4191000"/>
              <a:ext cx="1154017"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Gateway</a:t>
              </a:r>
              <a:endParaRPr lang="en-US" dirty="0"/>
            </a:p>
          </p:txBody>
        </p:sp>
        <p:sp>
          <p:nvSpPr>
            <p:cNvPr id="28" name="Rectangle 27"/>
            <p:cNvSpPr/>
            <p:nvPr/>
          </p:nvSpPr>
          <p:spPr>
            <a:xfrm>
              <a:off x="4578609" y="4191000"/>
              <a:ext cx="1154017"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Gateway</a:t>
              </a:r>
              <a:endParaRPr lang="en-US" dirty="0"/>
            </a:p>
          </p:txBody>
        </p:sp>
        <p:sp>
          <p:nvSpPr>
            <p:cNvPr id="29" name="Rectangle 28"/>
            <p:cNvSpPr/>
            <p:nvPr/>
          </p:nvSpPr>
          <p:spPr>
            <a:xfrm>
              <a:off x="5921932" y="4191000"/>
              <a:ext cx="1154017"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Gateway</a:t>
              </a:r>
              <a:endParaRPr lang="en-US" dirty="0"/>
            </a:p>
          </p:txBody>
        </p:sp>
        <p:sp>
          <p:nvSpPr>
            <p:cNvPr id="30" name="Rectangle 29"/>
            <p:cNvSpPr/>
            <p:nvPr/>
          </p:nvSpPr>
          <p:spPr>
            <a:xfrm>
              <a:off x="7265257" y="4191000"/>
              <a:ext cx="1154017"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Gateway</a:t>
              </a:r>
              <a:endParaRPr lang="en-US" dirty="0"/>
            </a:p>
          </p:txBody>
        </p:sp>
      </p:grpSp>
      <p:sp>
        <p:nvSpPr>
          <p:cNvPr id="46" name="Down Arrow 45"/>
          <p:cNvSpPr/>
          <p:nvPr/>
        </p:nvSpPr>
        <p:spPr>
          <a:xfrm flipV="1">
            <a:off x="2135979" y="5867400"/>
            <a:ext cx="381000" cy="5334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47" name="Down Arrow 46"/>
          <p:cNvSpPr/>
          <p:nvPr/>
        </p:nvSpPr>
        <p:spPr>
          <a:xfrm flipV="1">
            <a:off x="3632129" y="5867400"/>
            <a:ext cx="381000" cy="5334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0" name="Down Arrow 49"/>
          <p:cNvSpPr/>
          <p:nvPr/>
        </p:nvSpPr>
        <p:spPr>
          <a:xfrm flipV="1">
            <a:off x="5128279" y="5867400"/>
            <a:ext cx="381000" cy="5334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1" name="Down Arrow 50"/>
          <p:cNvSpPr/>
          <p:nvPr/>
        </p:nvSpPr>
        <p:spPr>
          <a:xfrm flipV="1">
            <a:off x="6624429" y="5867400"/>
            <a:ext cx="381000" cy="5334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3" name="Down Arrow 52"/>
          <p:cNvSpPr/>
          <p:nvPr/>
        </p:nvSpPr>
        <p:spPr>
          <a:xfrm flipV="1">
            <a:off x="8120581" y="5867400"/>
            <a:ext cx="381000" cy="5334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44" name="Rectangle 43"/>
          <p:cNvSpPr/>
          <p:nvPr/>
        </p:nvSpPr>
        <p:spPr>
          <a:xfrm>
            <a:off x="363648" y="6248400"/>
            <a:ext cx="8264304" cy="304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cs-CZ" dirty="0" smtClean="0">
                <a:solidFill>
                  <a:schemeClr val="tx1"/>
                </a:solidFill>
              </a:rPr>
              <a:t>Škálovatelnost a dostupnost</a:t>
            </a:r>
            <a:r>
              <a:rPr lang="en-US" dirty="0" smtClean="0">
                <a:solidFill>
                  <a:schemeClr val="tx1"/>
                </a:solidFill>
              </a:rPr>
              <a:t>:</a:t>
            </a:r>
            <a:r>
              <a:rPr lang="cs-CZ" dirty="0" smtClean="0">
                <a:solidFill>
                  <a:schemeClr val="tx1"/>
                </a:solidFill>
              </a:rPr>
              <a:t> překlenutí výpadku, replikace, rozkládání zátěže</a:t>
            </a:r>
            <a:endParaRPr lang="en-US" dirty="0">
              <a:solidFill>
                <a:schemeClr val="tx1"/>
              </a:solidFill>
            </a:endParaRPr>
          </a:p>
        </p:txBody>
      </p:sp>
      <p:cxnSp>
        <p:nvCxnSpPr>
          <p:cNvPr id="16" name="Straight Arrow Connector 15"/>
          <p:cNvCxnSpPr>
            <a:stCxn id="14" idx="2"/>
            <a:endCxn id="5" idx="0"/>
          </p:cNvCxnSpPr>
          <p:nvPr/>
        </p:nvCxnSpPr>
        <p:spPr>
          <a:xfrm rot="5400000">
            <a:off x="2437632" y="2134269"/>
            <a:ext cx="762000" cy="33514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4" idx="2"/>
            <a:endCxn id="30" idx="0"/>
          </p:cNvCxnSpPr>
          <p:nvPr/>
        </p:nvCxnSpPr>
        <p:spPr>
          <a:xfrm rot="16200000" flipH="1">
            <a:off x="5795940" y="2127422"/>
            <a:ext cx="762000" cy="336515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6200000" flipH="1">
            <a:off x="4187384" y="4981013"/>
            <a:ext cx="619718" cy="114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4" idx="0"/>
          </p:cNvCxnSpPr>
          <p:nvPr/>
        </p:nvCxnSpPr>
        <p:spPr>
          <a:xfrm rot="10800000" flipV="1">
            <a:off x="2347557" y="4676900"/>
            <a:ext cx="2143946" cy="6571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endCxn id="32" idx="0"/>
          </p:cNvCxnSpPr>
          <p:nvPr/>
        </p:nvCxnSpPr>
        <p:spPr>
          <a:xfrm>
            <a:off x="4491494" y="4676902"/>
            <a:ext cx="2314000" cy="65709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1000"/>
                                        <p:tgtEl>
                                          <p:spTgt spid="55"/>
                                        </p:tgtEl>
                                      </p:cBhvr>
                                    </p:animEffect>
                                    <p:anim calcmode="lin" valueType="num">
                                      <p:cBhvr>
                                        <p:cTn id="14" dur="1000" fill="hold"/>
                                        <p:tgtEl>
                                          <p:spTgt spid="55"/>
                                        </p:tgtEl>
                                        <p:attrNameLst>
                                          <p:attrName>ppt_x</p:attrName>
                                        </p:attrNameLst>
                                      </p:cBhvr>
                                      <p:tavLst>
                                        <p:tav tm="0">
                                          <p:val>
                                            <p:strVal val="#ppt_x"/>
                                          </p:val>
                                        </p:tav>
                                        <p:tav tm="100000">
                                          <p:val>
                                            <p:strVal val="#ppt_x"/>
                                          </p:val>
                                        </p:tav>
                                      </p:tavLst>
                                    </p:anim>
                                    <p:anim calcmode="lin" valueType="num">
                                      <p:cBhvr>
                                        <p:cTn id="15" dur="900" decel="100000" fill="hold"/>
                                        <p:tgtEl>
                                          <p:spTgt spid="5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1000"/>
                                        <p:tgtEl>
                                          <p:spTgt spid="56"/>
                                        </p:tgtEl>
                                      </p:cBhvr>
                                    </p:animEffect>
                                    <p:anim calcmode="lin" valueType="num">
                                      <p:cBhvr>
                                        <p:cTn id="20" dur="1000" fill="hold"/>
                                        <p:tgtEl>
                                          <p:spTgt spid="56"/>
                                        </p:tgtEl>
                                        <p:attrNameLst>
                                          <p:attrName>ppt_x</p:attrName>
                                        </p:attrNameLst>
                                      </p:cBhvr>
                                      <p:tavLst>
                                        <p:tav tm="0">
                                          <p:val>
                                            <p:strVal val="#ppt_x"/>
                                          </p:val>
                                        </p:tav>
                                        <p:tav tm="100000">
                                          <p:val>
                                            <p:strVal val="#ppt_x"/>
                                          </p:val>
                                        </p:tav>
                                      </p:tavLst>
                                    </p:anim>
                                    <p:anim calcmode="lin" valueType="num">
                                      <p:cBhvr>
                                        <p:cTn id="21" dur="900" decel="100000" fill="hold"/>
                                        <p:tgtEl>
                                          <p:spTgt spid="5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1000"/>
                                        <p:tgtEl>
                                          <p:spTgt spid="48"/>
                                        </p:tgtEl>
                                      </p:cBhvr>
                                    </p:animEffect>
                                    <p:anim calcmode="lin" valueType="num">
                                      <p:cBhvr>
                                        <p:cTn id="40" dur="1000" fill="hold"/>
                                        <p:tgtEl>
                                          <p:spTgt spid="48"/>
                                        </p:tgtEl>
                                        <p:attrNameLst>
                                          <p:attrName>ppt_x</p:attrName>
                                        </p:attrNameLst>
                                      </p:cBhvr>
                                      <p:tavLst>
                                        <p:tav tm="0">
                                          <p:val>
                                            <p:strVal val="#ppt_x"/>
                                          </p:val>
                                        </p:tav>
                                        <p:tav tm="100000">
                                          <p:val>
                                            <p:strVal val="#ppt_x"/>
                                          </p:val>
                                        </p:tav>
                                      </p:tavLst>
                                    </p:anim>
                                    <p:anim calcmode="lin" valueType="num">
                                      <p:cBhvr>
                                        <p:cTn id="41" dur="900" decel="100000" fill="hold"/>
                                        <p:tgtEl>
                                          <p:spTgt spid="4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900" decel="100000" fill="hold"/>
                                        <p:tgtEl>
                                          <p:spTgt spid="1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1000"/>
                                        <p:tgtEl>
                                          <p:spTgt spid="57"/>
                                        </p:tgtEl>
                                      </p:cBhvr>
                                    </p:animEffect>
                                    <p:anim calcmode="lin" valueType="num">
                                      <p:cBhvr>
                                        <p:cTn id="52" dur="1000" fill="hold"/>
                                        <p:tgtEl>
                                          <p:spTgt spid="57"/>
                                        </p:tgtEl>
                                        <p:attrNameLst>
                                          <p:attrName>ppt_x</p:attrName>
                                        </p:attrNameLst>
                                      </p:cBhvr>
                                      <p:tavLst>
                                        <p:tav tm="0">
                                          <p:val>
                                            <p:strVal val="#ppt_x"/>
                                          </p:val>
                                        </p:tav>
                                        <p:tav tm="100000">
                                          <p:val>
                                            <p:strVal val="#ppt_x"/>
                                          </p:val>
                                        </p:tav>
                                      </p:tavLst>
                                    </p:anim>
                                    <p:anim calcmode="lin" valueType="num">
                                      <p:cBhvr>
                                        <p:cTn id="53" dur="900" decel="100000" fill="hold"/>
                                        <p:tgtEl>
                                          <p:spTgt spid="57"/>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1000"/>
                                        <p:tgtEl>
                                          <p:spTgt spid="58"/>
                                        </p:tgtEl>
                                      </p:cBhvr>
                                    </p:animEffect>
                                    <p:anim calcmode="lin" valueType="num">
                                      <p:cBhvr>
                                        <p:cTn id="58" dur="1000" fill="hold"/>
                                        <p:tgtEl>
                                          <p:spTgt spid="58"/>
                                        </p:tgtEl>
                                        <p:attrNameLst>
                                          <p:attrName>ppt_x</p:attrName>
                                        </p:attrNameLst>
                                      </p:cBhvr>
                                      <p:tavLst>
                                        <p:tav tm="0">
                                          <p:val>
                                            <p:strVal val="#ppt_x"/>
                                          </p:val>
                                        </p:tav>
                                        <p:tav tm="100000">
                                          <p:val>
                                            <p:strVal val="#ppt_x"/>
                                          </p:val>
                                        </p:tav>
                                      </p:tavLst>
                                    </p:anim>
                                    <p:anim calcmode="lin" valueType="num">
                                      <p:cBhvr>
                                        <p:cTn id="59" dur="900" decel="100000" fill="hold"/>
                                        <p:tgtEl>
                                          <p:spTgt spid="5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2000"/>
                                        <p:tgtEl>
                                          <p:spTgt spid="49"/>
                                        </p:tgtEl>
                                      </p:cBhvr>
                                    </p:animEffect>
                                  </p:childTnLst>
                                </p:cTn>
                              </p:par>
                            </p:childTnLst>
                          </p:cTn>
                        </p:par>
                        <p:par>
                          <p:cTn id="65" fill="hold">
                            <p:stCondLst>
                              <p:cond delay="3000"/>
                            </p:stCondLst>
                            <p:childTnLst>
                              <p:par>
                                <p:cTn id="66" presetID="10" presetClass="entr" presetSubtype="0" fill="hold"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20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900" decel="100000" fill="hold"/>
                                        <p:tgtEl>
                                          <p:spTgt spid="16"/>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1000"/>
                                        <p:tgtEl>
                                          <p:spTgt spid="36"/>
                                        </p:tgtEl>
                                      </p:cBhvr>
                                    </p:animEffect>
                                    <p:anim calcmode="lin" valueType="num">
                                      <p:cBhvr>
                                        <p:cTn id="80" dur="1000" fill="hold"/>
                                        <p:tgtEl>
                                          <p:spTgt spid="36"/>
                                        </p:tgtEl>
                                        <p:attrNameLst>
                                          <p:attrName>ppt_x</p:attrName>
                                        </p:attrNameLst>
                                      </p:cBhvr>
                                      <p:tavLst>
                                        <p:tav tm="0">
                                          <p:val>
                                            <p:strVal val="#ppt_x"/>
                                          </p:val>
                                        </p:tav>
                                        <p:tav tm="100000">
                                          <p:val>
                                            <p:strVal val="#ppt_x"/>
                                          </p:val>
                                        </p:tav>
                                      </p:tavLst>
                                    </p:anim>
                                    <p:anim calcmode="lin" valueType="num">
                                      <p:cBhvr>
                                        <p:cTn id="81" dur="900" decel="100000" fill="hold"/>
                                        <p:tgtEl>
                                          <p:spTgt spid="36"/>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83" presetID="37" presetClass="entr" presetSubtype="0" fill="hold"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89" presetID="37" presetClass="entr" presetSubtype="0" fill="hold" nodeType="with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900" decel="100000" fill="hold"/>
                                        <p:tgtEl>
                                          <p:spTgt spid="9"/>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95" fill="hold">
                            <p:stCondLst>
                              <p:cond delay="1000"/>
                            </p:stCondLst>
                            <p:childTnLst>
                              <p:par>
                                <p:cTn id="96" presetID="10" presetClass="entr" presetSubtype="0" fill="hold" nodeType="after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2000"/>
                                        <p:tgtEl>
                                          <p:spTgt spid="7"/>
                                        </p:tgtEl>
                                      </p:cBhvr>
                                    </p:animEffect>
                                  </p:childTnLst>
                                </p:cTn>
                              </p:par>
                            </p:childTnLst>
                          </p:cTn>
                        </p:par>
                      </p:childTnLst>
                    </p:cTn>
                  </p:par>
                  <p:par>
                    <p:cTn id="99" fill="hold">
                      <p:stCondLst>
                        <p:cond delay="indefinite"/>
                      </p:stCondLst>
                      <p:childTnLst>
                        <p:par>
                          <p:cTn id="100" fill="hold">
                            <p:stCondLst>
                              <p:cond delay="0"/>
                            </p:stCondLst>
                            <p:childTnLst>
                              <p:par>
                                <p:cTn id="101" presetID="37" presetClass="entr" presetSubtype="0" fill="hold" nodeType="click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fade">
                                      <p:cBhvr>
                                        <p:cTn id="103" dur="1000"/>
                                        <p:tgtEl>
                                          <p:spTgt spid="76"/>
                                        </p:tgtEl>
                                      </p:cBhvr>
                                    </p:animEffect>
                                    <p:anim calcmode="lin" valueType="num">
                                      <p:cBhvr>
                                        <p:cTn id="104" dur="1000" fill="hold"/>
                                        <p:tgtEl>
                                          <p:spTgt spid="76"/>
                                        </p:tgtEl>
                                        <p:attrNameLst>
                                          <p:attrName>ppt_x</p:attrName>
                                        </p:attrNameLst>
                                      </p:cBhvr>
                                      <p:tavLst>
                                        <p:tav tm="0">
                                          <p:val>
                                            <p:strVal val="#ppt_x"/>
                                          </p:val>
                                        </p:tav>
                                        <p:tav tm="100000">
                                          <p:val>
                                            <p:strVal val="#ppt_x"/>
                                          </p:val>
                                        </p:tav>
                                      </p:tavLst>
                                    </p:anim>
                                    <p:anim calcmode="lin" valueType="num">
                                      <p:cBhvr>
                                        <p:cTn id="105" dur="900" decel="100000" fill="hold"/>
                                        <p:tgtEl>
                                          <p:spTgt spid="76"/>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par>
                                <p:cTn id="107" presetID="37" presetClass="entr" presetSubtype="0" fill="hold" nodeType="with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anim calcmode="lin" valueType="num">
                                      <p:cBhvr>
                                        <p:cTn id="110" dur="1000" fill="hold"/>
                                        <p:tgtEl>
                                          <p:spTgt spid="71"/>
                                        </p:tgtEl>
                                        <p:attrNameLst>
                                          <p:attrName>ppt_x</p:attrName>
                                        </p:attrNameLst>
                                      </p:cBhvr>
                                      <p:tavLst>
                                        <p:tav tm="0">
                                          <p:val>
                                            <p:strVal val="#ppt_x"/>
                                          </p:val>
                                        </p:tav>
                                        <p:tav tm="100000">
                                          <p:val>
                                            <p:strVal val="#ppt_x"/>
                                          </p:val>
                                        </p:tav>
                                      </p:tavLst>
                                    </p:anim>
                                    <p:anim calcmode="lin" valueType="num">
                                      <p:cBhvr>
                                        <p:cTn id="111" dur="900" decel="100000" fill="hold"/>
                                        <p:tgtEl>
                                          <p:spTgt spid="71"/>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par>
                                <p:cTn id="113" presetID="37" presetClass="entr" presetSubtype="0" fill="hold" nodeType="with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fade">
                                      <p:cBhvr>
                                        <p:cTn id="115" dur="1000"/>
                                        <p:tgtEl>
                                          <p:spTgt spid="70"/>
                                        </p:tgtEl>
                                      </p:cBhvr>
                                    </p:animEffect>
                                    <p:anim calcmode="lin" valueType="num">
                                      <p:cBhvr>
                                        <p:cTn id="116" dur="1000" fill="hold"/>
                                        <p:tgtEl>
                                          <p:spTgt spid="70"/>
                                        </p:tgtEl>
                                        <p:attrNameLst>
                                          <p:attrName>ppt_x</p:attrName>
                                        </p:attrNameLst>
                                      </p:cBhvr>
                                      <p:tavLst>
                                        <p:tav tm="0">
                                          <p:val>
                                            <p:strVal val="#ppt_x"/>
                                          </p:val>
                                        </p:tav>
                                        <p:tav tm="100000">
                                          <p:val>
                                            <p:strVal val="#ppt_x"/>
                                          </p:val>
                                        </p:tav>
                                      </p:tavLst>
                                    </p:anim>
                                    <p:anim calcmode="lin" valueType="num">
                                      <p:cBhvr>
                                        <p:cTn id="117" dur="900" decel="100000" fill="hold"/>
                                        <p:tgtEl>
                                          <p:spTgt spid="70"/>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par>
                                <p:cTn id="119" presetID="37" presetClass="entr" presetSubtype="0" fill="hold" grpId="0" nodeType="with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900" decel="100000" fill="hold"/>
                                        <p:tgtEl>
                                          <p:spTgt spid="34"/>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25" presetID="37" presetClass="entr" presetSubtype="0" fill="hold" grpId="0" nodeType="with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fade">
                                      <p:cBhvr>
                                        <p:cTn id="127" dur="1000"/>
                                        <p:tgtEl>
                                          <p:spTgt spid="4"/>
                                        </p:tgtEl>
                                      </p:cBhvr>
                                    </p:animEffect>
                                    <p:anim calcmode="lin" valueType="num">
                                      <p:cBhvr>
                                        <p:cTn id="128" dur="1000" fill="hold"/>
                                        <p:tgtEl>
                                          <p:spTgt spid="4"/>
                                        </p:tgtEl>
                                        <p:attrNameLst>
                                          <p:attrName>ppt_x</p:attrName>
                                        </p:attrNameLst>
                                      </p:cBhvr>
                                      <p:tavLst>
                                        <p:tav tm="0">
                                          <p:val>
                                            <p:strVal val="#ppt_x"/>
                                          </p:val>
                                        </p:tav>
                                        <p:tav tm="100000">
                                          <p:val>
                                            <p:strVal val="#ppt_x"/>
                                          </p:val>
                                        </p:tav>
                                      </p:tavLst>
                                    </p:anim>
                                    <p:anim calcmode="lin" valueType="num">
                                      <p:cBhvr>
                                        <p:cTn id="129" dur="900" decel="100000" fill="hold"/>
                                        <p:tgtEl>
                                          <p:spTgt spid="4"/>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31" presetID="37" presetClass="entr" presetSubtype="0" fill="hold" grpId="0" nodeType="with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fade">
                                      <p:cBhvr>
                                        <p:cTn id="133" dur="1000"/>
                                        <p:tgtEl>
                                          <p:spTgt spid="24"/>
                                        </p:tgtEl>
                                      </p:cBhvr>
                                    </p:animEffect>
                                    <p:anim calcmode="lin" valueType="num">
                                      <p:cBhvr>
                                        <p:cTn id="134" dur="1000" fill="hold"/>
                                        <p:tgtEl>
                                          <p:spTgt spid="24"/>
                                        </p:tgtEl>
                                        <p:attrNameLst>
                                          <p:attrName>ppt_x</p:attrName>
                                        </p:attrNameLst>
                                      </p:cBhvr>
                                      <p:tavLst>
                                        <p:tav tm="0">
                                          <p:val>
                                            <p:strVal val="#ppt_x"/>
                                          </p:val>
                                        </p:tav>
                                        <p:tav tm="100000">
                                          <p:val>
                                            <p:strVal val="#ppt_x"/>
                                          </p:val>
                                        </p:tav>
                                      </p:tavLst>
                                    </p:anim>
                                    <p:anim calcmode="lin" valueType="num">
                                      <p:cBhvr>
                                        <p:cTn id="135" dur="900" decel="100000" fill="hold"/>
                                        <p:tgtEl>
                                          <p:spTgt spid="24"/>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31"/>
                                        </p:tgtEl>
                                        <p:attrNameLst>
                                          <p:attrName>style.visibility</p:attrName>
                                        </p:attrNameLst>
                                      </p:cBhvr>
                                      <p:to>
                                        <p:strVal val="visible"/>
                                      </p:to>
                                    </p:set>
                                    <p:animEffect transition="in" filter="fade">
                                      <p:cBhvr>
                                        <p:cTn id="139" dur="1000"/>
                                        <p:tgtEl>
                                          <p:spTgt spid="31"/>
                                        </p:tgtEl>
                                      </p:cBhvr>
                                    </p:animEffect>
                                    <p:anim calcmode="lin" valueType="num">
                                      <p:cBhvr>
                                        <p:cTn id="140" dur="1000" fill="hold"/>
                                        <p:tgtEl>
                                          <p:spTgt spid="31"/>
                                        </p:tgtEl>
                                        <p:attrNameLst>
                                          <p:attrName>ppt_x</p:attrName>
                                        </p:attrNameLst>
                                      </p:cBhvr>
                                      <p:tavLst>
                                        <p:tav tm="0">
                                          <p:val>
                                            <p:strVal val="#ppt_x"/>
                                          </p:val>
                                        </p:tav>
                                        <p:tav tm="100000">
                                          <p:val>
                                            <p:strVal val="#ppt_x"/>
                                          </p:val>
                                        </p:tav>
                                      </p:tavLst>
                                    </p:anim>
                                    <p:anim calcmode="lin" valueType="num">
                                      <p:cBhvr>
                                        <p:cTn id="141" dur="900" decel="100000" fill="hold"/>
                                        <p:tgtEl>
                                          <p:spTgt spid="31"/>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2"/>
                                        </p:tgtEl>
                                        <p:attrNameLst>
                                          <p:attrName>style.visibility</p:attrName>
                                        </p:attrNameLst>
                                      </p:cBhvr>
                                      <p:to>
                                        <p:strVal val="visible"/>
                                      </p:to>
                                    </p:set>
                                    <p:animEffect transition="in" filter="fade">
                                      <p:cBhvr>
                                        <p:cTn id="145" dur="1000"/>
                                        <p:tgtEl>
                                          <p:spTgt spid="32"/>
                                        </p:tgtEl>
                                      </p:cBhvr>
                                    </p:animEffect>
                                    <p:anim calcmode="lin" valueType="num">
                                      <p:cBhvr>
                                        <p:cTn id="146" dur="1000" fill="hold"/>
                                        <p:tgtEl>
                                          <p:spTgt spid="32"/>
                                        </p:tgtEl>
                                        <p:attrNameLst>
                                          <p:attrName>ppt_x</p:attrName>
                                        </p:attrNameLst>
                                      </p:cBhvr>
                                      <p:tavLst>
                                        <p:tav tm="0">
                                          <p:val>
                                            <p:strVal val="#ppt_x"/>
                                          </p:val>
                                        </p:tav>
                                        <p:tav tm="100000">
                                          <p:val>
                                            <p:strVal val="#ppt_x"/>
                                          </p:val>
                                        </p:tav>
                                      </p:tavLst>
                                    </p:anim>
                                    <p:anim calcmode="lin" valueType="num">
                                      <p:cBhvr>
                                        <p:cTn id="147" dur="900" decel="100000" fill="hold"/>
                                        <p:tgtEl>
                                          <p:spTgt spid="32"/>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149" presetID="37" presetClass="entr" presetSubtype="0" fill="hold" grpId="0" nodeType="withEffect">
                                  <p:stCondLst>
                                    <p:cond delay="0"/>
                                  </p:stCondLst>
                                  <p:childTnLst>
                                    <p:set>
                                      <p:cBhvr>
                                        <p:cTn id="150" dur="1" fill="hold">
                                          <p:stCondLst>
                                            <p:cond delay="0"/>
                                          </p:stCondLst>
                                        </p:cTn>
                                        <p:tgtEl>
                                          <p:spTgt spid="33"/>
                                        </p:tgtEl>
                                        <p:attrNameLst>
                                          <p:attrName>style.visibility</p:attrName>
                                        </p:attrNameLst>
                                      </p:cBhvr>
                                      <p:to>
                                        <p:strVal val="visible"/>
                                      </p:to>
                                    </p:set>
                                    <p:animEffect transition="in" filter="fade">
                                      <p:cBhvr>
                                        <p:cTn id="151" dur="1000"/>
                                        <p:tgtEl>
                                          <p:spTgt spid="33"/>
                                        </p:tgtEl>
                                      </p:cBhvr>
                                    </p:animEffect>
                                    <p:anim calcmode="lin" valueType="num">
                                      <p:cBhvr>
                                        <p:cTn id="152" dur="1000" fill="hold"/>
                                        <p:tgtEl>
                                          <p:spTgt spid="33"/>
                                        </p:tgtEl>
                                        <p:attrNameLst>
                                          <p:attrName>ppt_x</p:attrName>
                                        </p:attrNameLst>
                                      </p:cBhvr>
                                      <p:tavLst>
                                        <p:tav tm="0">
                                          <p:val>
                                            <p:strVal val="#ppt_x"/>
                                          </p:val>
                                        </p:tav>
                                        <p:tav tm="100000">
                                          <p:val>
                                            <p:strVal val="#ppt_x"/>
                                          </p:val>
                                        </p:tav>
                                      </p:tavLst>
                                    </p:anim>
                                    <p:anim calcmode="lin" valueType="num">
                                      <p:cBhvr>
                                        <p:cTn id="153" dur="900" decel="100000" fill="hold"/>
                                        <p:tgtEl>
                                          <p:spTgt spid="33"/>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44"/>
                                        </p:tgtEl>
                                        <p:attrNameLst>
                                          <p:attrName>style.visibility</p:attrName>
                                        </p:attrNameLst>
                                      </p:cBhvr>
                                      <p:to>
                                        <p:strVal val="visible"/>
                                      </p:to>
                                    </p:set>
                                    <p:animEffect transition="in" filter="fade">
                                      <p:cBhvr>
                                        <p:cTn id="159" dur="2000"/>
                                        <p:tgtEl>
                                          <p:spTgt spid="44"/>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53"/>
                                        </p:tgtEl>
                                        <p:attrNameLst>
                                          <p:attrName>style.visibility</p:attrName>
                                        </p:attrNameLst>
                                      </p:cBhvr>
                                      <p:to>
                                        <p:strVal val="visible"/>
                                      </p:to>
                                    </p:set>
                                    <p:animEffect transition="in" filter="fade">
                                      <p:cBhvr>
                                        <p:cTn id="162" dur="2000"/>
                                        <p:tgtEl>
                                          <p:spTgt spid="53"/>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51"/>
                                        </p:tgtEl>
                                        <p:attrNameLst>
                                          <p:attrName>style.visibility</p:attrName>
                                        </p:attrNameLst>
                                      </p:cBhvr>
                                      <p:to>
                                        <p:strVal val="visible"/>
                                      </p:to>
                                    </p:set>
                                    <p:animEffect transition="in" filter="fade">
                                      <p:cBhvr>
                                        <p:cTn id="165" dur="2000"/>
                                        <p:tgtEl>
                                          <p:spTgt spid="51"/>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50"/>
                                        </p:tgtEl>
                                        <p:attrNameLst>
                                          <p:attrName>style.visibility</p:attrName>
                                        </p:attrNameLst>
                                      </p:cBhvr>
                                      <p:to>
                                        <p:strVal val="visible"/>
                                      </p:to>
                                    </p:set>
                                    <p:animEffect transition="in" filter="fade">
                                      <p:cBhvr>
                                        <p:cTn id="168" dur="2000"/>
                                        <p:tgtEl>
                                          <p:spTgt spid="50"/>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47"/>
                                        </p:tgtEl>
                                        <p:attrNameLst>
                                          <p:attrName>style.visibility</p:attrName>
                                        </p:attrNameLst>
                                      </p:cBhvr>
                                      <p:to>
                                        <p:strVal val="visible"/>
                                      </p:to>
                                    </p:set>
                                    <p:animEffect transition="in" filter="fade">
                                      <p:cBhvr>
                                        <p:cTn id="171" dur="2000"/>
                                        <p:tgtEl>
                                          <p:spTgt spid="47"/>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46"/>
                                        </p:tgtEl>
                                        <p:attrNameLst>
                                          <p:attrName>style.visibility</p:attrName>
                                        </p:attrNameLst>
                                      </p:cBhvr>
                                      <p:to>
                                        <p:strVal val="visible"/>
                                      </p:to>
                                    </p:set>
                                    <p:animEffect transition="in" filter="fade">
                                      <p:cBhvr>
                                        <p:cTn id="174" dur="2000"/>
                                        <p:tgtEl>
                                          <p:spTgt spid="46"/>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45"/>
                                        </p:tgtEl>
                                        <p:attrNameLst>
                                          <p:attrName>style.visibility</p:attrName>
                                        </p:attrNameLst>
                                      </p:cBhvr>
                                      <p:to>
                                        <p:strVal val="visible"/>
                                      </p:to>
                                    </p:set>
                                    <p:animEffect transition="in" filter="fade">
                                      <p:cBhvr>
                                        <p:cTn id="177"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 grpId="0" animBg="1"/>
      <p:bldP spid="6" grpId="0" animBg="1"/>
      <p:bldP spid="14" grpId="0" animBg="1"/>
      <p:bldP spid="48" grpId="0"/>
      <p:bldP spid="49" grpId="0"/>
      <p:bldP spid="55" grpId="0" animBg="1"/>
      <p:bldP spid="56" grpId="0"/>
      <p:bldP spid="57" grpId="0" animBg="1"/>
      <p:bldP spid="58" grpId="0"/>
      <p:bldP spid="4" grpId="0" animBg="1"/>
      <p:bldP spid="24" grpId="0" animBg="1"/>
      <p:bldP spid="31" grpId="0" animBg="1"/>
      <p:bldP spid="32" grpId="0" animBg="1"/>
      <p:bldP spid="33" grpId="0" animBg="1"/>
      <p:bldP spid="34" grpId="0" animBg="1"/>
      <p:bldP spid="46" grpId="0" animBg="1"/>
      <p:bldP spid="47" grpId="0" animBg="1"/>
      <p:bldP spid="50" grpId="0" animBg="1"/>
      <p:bldP spid="51" grpId="0" animBg="1"/>
      <p:bldP spid="5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 </a:t>
            </a:r>
            <a:r>
              <a:rPr lang="cs-CZ" dirty="0" smtClean="0"/>
              <a:t>g</a:t>
            </a:r>
            <a:r>
              <a:rPr lang="en-US" dirty="0" smtClean="0"/>
              <a:t>ateway</a:t>
            </a:r>
            <a:endParaRPr lang="en-US" dirty="0"/>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cs-CZ" dirty="0" smtClean="0"/>
              <a:t>Izolační vrstva</a:t>
            </a:r>
          </a:p>
          <a:p>
            <a:r>
              <a:rPr lang="cs-CZ" dirty="0" smtClean="0"/>
              <a:t>Akceptuje klientská připojení</a:t>
            </a:r>
            <a:endParaRPr lang="en-US" dirty="0"/>
          </a:p>
          <a:p>
            <a:pPr lvl="1"/>
            <a:r>
              <a:rPr lang="cs-CZ" dirty="0" smtClean="0"/>
              <a:t>Dohoda o verzi protokolu</a:t>
            </a:r>
          </a:p>
          <a:p>
            <a:pPr lvl="1"/>
            <a:r>
              <a:rPr lang="cs-CZ" dirty="0" smtClean="0"/>
              <a:t>Bezpečnost</a:t>
            </a:r>
          </a:p>
          <a:p>
            <a:pPr lvl="1"/>
            <a:r>
              <a:rPr lang="cs-CZ" dirty="0" smtClean="0"/>
              <a:t>Kontrola paketů</a:t>
            </a:r>
            <a:endParaRPr lang="en-US" dirty="0"/>
          </a:p>
          <a:p>
            <a:r>
              <a:rPr lang="cs-CZ" dirty="0" smtClean="0"/>
              <a:t>Rozděluje klientské příkazy:</a:t>
            </a:r>
          </a:p>
          <a:p>
            <a:pPr lvl="1"/>
            <a:r>
              <a:rPr lang="cs-CZ" dirty="0" smtClean="0"/>
              <a:t>Provisioning (např. CREATE DATABASE) – volá infrastrukturu pro provisioning</a:t>
            </a:r>
          </a:p>
          <a:p>
            <a:pPr lvl="1"/>
            <a:r>
              <a:rPr lang="cs-CZ" dirty="0" smtClean="0"/>
              <a:t>Běžné operace (např. SELECT) přeposlány datovému uzlu</a:t>
            </a:r>
          </a:p>
          <a:p>
            <a:pPr lvl="2"/>
            <a:r>
              <a:rPr lang="cs-CZ" dirty="0" smtClean="0"/>
              <a:t>Mapování logický</a:t>
            </a:r>
            <a:r>
              <a:rPr lang="en-US" dirty="0" smtClean="0"/>
              <a:t> </a:t>
            </a:r>
            <a:r>
              <a:rPr lang="cs-CZ" dirty="0" smtClean="0"/>
              <a:t>-</a:t>
            </a:r>
            <a:r>
              <a:rPr lang="en-US" dirty="0" smtClean="0"/>
              <a:t>&gt; fyzick</a:t>
            </a:r>
            <a:r>
              <a:rPr lang="cs-CZ" dirty="0" smtClean="0"/>
              <a:t>ý podle katalogu metadat</a:t>
            </a:r>
            <a:endParaRPr lang="en-US" dirty="0" smtClean="0"/>
          </a:p>
        </p:txBody>
      </p:sp>
    </p:spTree>
    <p:extLst>
      <p:ext uri="{BB962C8B-B14F-4D97-AF65-F5344CB8AC3E}">
        <p14:creationId xmlns:p14="http://schemas.microsoft.com/office/powerpoint/2010/main" val="109569734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Databázové repliky</a:t>
            </a:r>
            <a:endParaRPr lang="en-US" dirty="0"/>
          </a:p>
        </p:txBody>
      </p:sp>
      <p:pic>
        <p:nvPicPr>
          <p:cNvPr id="5" name="Picture 2" descr="C:\Users\daiken\AppData\Local\Microsoft\Windows\Temporary Internet Files\Content.IE5\UWY6LG0D\MCj04348450000[1].png"/>
          <p:cNvPicPr>
            <a:picLocks noChangeAspect="1" noChangeArrowheads="1"/>
          </p:cNvPicPr>
          <p:nvPr/>
        </p:nvPicPr>
        <p:blipFill>
          <a:blip r:embed="rId2"/>
          <a:srcRect/>
          <a:stretch>
            <a:fillRect/>
          </a:stretch>
        </p:blipFill>
        <p:spPr bwMode="auto">
          <a:xfrm>
            <a:off x="2895600" y="2514600"/>
            <a:ext cx="1145231" cy="1145231"/>
          </a:xfrm>
          <a:prstGeom prst="rect">
            <a:avLst/>
          </a:prstGeom>
          <a:noFill/>
        </p:spPr>
      </p:pic>
      <p:grpSp>
        <p:nvGrpSpPr>
          <p:cNvPr id="3" name="Group 28"/>
          <p:cNvGrpSpPr/>
          <p:nvPr/>
        </p:nvGrpSpPr>
        <p:grpSpPr>
          <a:xfrm>
            <a:off x="4800600" y="1524000"/>
            <a:ext cx="1600200" cy="1145231"/>
            <a:chOff x="4800600" y="1524000"/>
            <a:chExt cx="1600200" cy="1145231"/>
          </a:xfrm>
        </p:grpSpPr>
        <p:pic>
          <p:nvPicPr>
            <p:cNvPr id="20" name="Picture 2" descr="C:\Users\daiken\AppData\Local\Microsoft\Windows\Temporary Internet Files\Content.IE5\UWY6LG0D\MCj04348450000[1].png"/>
            <p:cNvPicPr>
              <a:picLocks noChangeAspect="1" noChangeArrowheads="1"/>
            </p:cNvPicPr>
            <p:nvPr/>
          </p:nvPicPr>
          <p:blipFill>
            <a:blip r:embed="rId2"/>
            <a:srcRect/>
            <a:stretch>
              <a:fillRect/>
            </a:stretch>
          </p:blipFill>
          <p:spPr bwMode="auto">
            <a:xfrm>
              <a:off x="4800600" y="1524000"/>
              <a:ext cx="1145231" cy="1145231"/>
            </a:xfrm>
            <a:prstGeom prst="rect">
              <a:avLst/>
            </a:prstGeom>
            <a:noFill/>
          </p:spPr>
        </p:pic>
        <p:sp>
          <p:nvSpPr>
            <p:cNvPr id="6" name="Can 5"/>
            <p:cNvSpPr/>
            <p:nvPr/>
          </p:nvSpPr>
          <p:spPr bwMode="auto">
            <a:xfrm>
              <a:off x="5410200" y="1676400"/>
              <a:ext cx="990600" cy="838200"/>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solidFill>
                </a:rPr>
                <a:t>Repli</a:t>
              </a:r>
              <a:r>
                <a:rPr lang="cs-CZ" sz="1600" dirty="0" smtClean="0">
                  <a:solidFill>
                    <a:schemeClr val="tx1"/>
                  </a:solidFill>
                </a:rPr>
                <a:t>k</a:t>
              </a:r>
              <a:r>
                <a:rPr lang="en-US" sz="1600" dirty="0" smtClean="0">
                  <a:solidFill>
                    <a:schemeClr val="tx1"/>
                  </a:solidFill>
                </a:rPr>
                <a:t>a 1</a:t>
              </a:r>
            </a:p>
          </p:txBody>
        </p:sp>
      </p:grpSp>
      <p:grpSp>
        <p:nvGrpSpPr>
          <p:cNvPr id="4" name="Group 27"/>
          <p:cNvGrpSpPr/>
          <p:nvPr/>
        </p:nvGrpSpPr>
        <p:grpSpPr>
          <a:xfrm>
            <a:off x="4800600" y="2819400"/>
            <a:ext cx="1600200" cy="1145231"/>
            <a:chOff x="4800600" y="2819400"/>
            <a:chExt cx="1600200" cy="1145231"/>
          </a:xfrm>
        </p:grpSpPr>
        <p:pic>
          <p:nvPicPr>
            <p:cNvPr id="21" name="Picture 2" descr="C:\Users\daiken\AppData\Local\Microsoft\Windows\Temporary Internet Files\Content.IE5\UWY6LG0D\MCj04348450000[1].png"/>
            <p:cNvPicPr>
              <a:picLocks noChangeAspect="1" noChangeArrowheads="1"/>
            </p:cNvPicPr>
            <p:nvPr/>
          </p:nvPicPr>
          <p:blipFill>
            <a:blip r:embed="rId2"/>
            <a:srcRect/>
            <a:stretch>
              <a:fillRect/>
            </a:stretch>
          </p:blipFill>
          <p:spPr bwMode="auto">
            <a:xfrm>
              <a:off x="4800600" y="2819400"/>
              <a:ext cx="1145231" cy="1145231"/>
            </a:xfrm>
            <a:prstGeom prst="rect">
              <a:avLst/>
            </a:prstGeom>
            <a:noFill/>
          </p:spPr>
        </p:pic>
        <p:sp>
          <p:nvSpPr>
            <p:cNvPr id="7" name="Can 6"/>
            <p:cNvSpPr/>
            <p:nvPr/>
          </p:nvSpPr>
          <p:spPr bwMode="auto">
            <a:xfrm>
              <a:off x="5410200" y="2971800"/>
              <a:ext cx="990600" cy="838200"/>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solidFill>
                </a:rPr>
                <a:t>Repli</a:t>
              </a:r>
              <a:r>
                <a:rPr lang="cs-CZ" sz="1600" dirty="0" smtClean="0">
                  <a:solidFill>
                    <a:schemeClr val="tx1"/>
                  </a:solidFill>
                </a:rPr>
                <a:t>k</a:t>
              </a:r>
              <a:r>
                <a:rPr lang="en-US" sz="1600" dirty="0" smtClean="0">
                  <a:solidFill>
                    <a:schemeClr val="tx1"/>
                  </a:solidFill>
                </a:rPr>
                <a:t>a 2</a:t>
              </a:r>
              <a:endParaRPr lang="en-US" sz="1600" dirty="0">
                <a:solidFill>
                  <a:schemeClr val="tx1"/>
                </a:solidFill>
              </a:endParaRPr>
            </a:p>
          </p:txBody>
        </p:sp>
      </p:grpSp>
      <p:grpSp>
        <p:nvGrpSpPr>
          <p:cNvPr id="10" name="Group 25"/>
          <p:cNvGrpSpPr/>
          <p:nvPr/>
        </p:nvGrpSpPr>
        <p:grpSpPr>
          <a:xfrm>
            <a:off x="4724400" y="4114800"/>
            <a:ext cx="1676400" cy="1145231"/>
            <a:chOff x="4724400" y="4114800"/>
            <a:chExt cx="1676400" cy="1145231"/>
          </a:xfrm>
        </p:grpSpPr>
        <p:pic>
          <p:nvPicPr>
            <p:cNvPr id="22" name="Picture 2" descr="C:\Users\daiken\AppData\Local\Microsoft\Windows\Temporary Internet Files\Content.IE5\UWY6LG0D\MCj04348450000[1].png"/>
            <p:cNvPicPr>
              <a:picLocks noChangeAspect="1" noChangeArrowheads="1"/>
            </p:cNvPicPr>
            <p:nvPr/>
          </p:nvPicPr>
          <p:blipFill>
            <a:blip r:embed="rId2"/>
            <a:srcRect/>
            <a:stretch>
              <a:fillRect/>
            </a:stretch>
          </p:blipFill>
          <p:spPr bwMode="auto">
            <a:xfrm>
              <a:off x="4724400" y="4114800"/>
              <a:ext cx="1145231" cy="1145231"/>
            </a:xfrm>
            <a:prstGeom prst="rect">
              <a:avLst/>
            </a:prstGeom>
            <a:noFill/>
          </p:spPr>
        </p:pic>
        <p:sp>
          <p:nvSpPr>
            <p:cNvPr id="8" name="Can 7"/>
            <p:cNvSpPr/>
            <p:nvPr/>
          </p:nvSpPr>
          <p:spPr bwMode="auto">
            <a:xfrm>
              <a:off x="5410200" y="4267200"/>
              <a:ext cx="990600" cy="838200"/>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solidFill>
                </a:rPr>
                <a:t>Repli</a:t>
              </a:r>
              <a:r>
                <a:rPr lang="cs-CZ" sz="1600" dirty="0" smtClean="0">
                  <a:solidFill>
                    <a:schemeClr val="tx1"/>
                  </a:solidFill>
                </a:rPr>
                <a:t>k</a:t>
              </a:r>
              <a:r>
                <a:rPr lang="en-US" sz="1600" dirty="0" smtClean="0">
                  <a:solidFill>
                    <a:schemeClr val="tx1"/>
                  </a:solidFill>
                </a:rPr>
                <a:t>a 3</a:t>
              </a:r>
              <a:endParaRPr lang="en-US" sz="1600" dirty="0">
                <a:solidFill>
                  <a:schemeClr val="tx1"/>
                </a:solidFill>
              </a:endParaRPr>
            </a:p>
          </p:txBody>
        </p:sp>
      </p:grpSp>
      <p:sp>
        <p:nvSpPr>
          <p:cNvPr id="9" name="Can 8"/>
          <p:cNvSpPr/>
          <p:nvPr/>
        </p:nvSpPr>
        <p:spPr bwMode="auto">
          <a:xfrm>
            <a:off x="3429000" y="3200400"/>
            <a:ext cx="762000" cy="762000"/>
          </a:xfrm>
          <a:prstGeom prst="can">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rPr>
              <a:t>DB</a:t>
            </a:r>
          </a:p>
        </p:txBody>
      </p:sp>
      <p:cxnSp>
        <p:nvCxnSpPr>
          <p:cNvPr id="11" name="Straight Arrow Connector 10"/>
          <p:cNvCxnSpPr>
            <a:endCxn id="6" idx="2"/>
          </p:cNvCxnSpPr>
          <p:nvPr/>
        </p:nvCxnSpPr>
        <p:spPr>
          <a:xfrm rot="5400000" flipH="1" flipV="1">
            <a:off x="4057650" y="2228850"/>
            <a:ext cx="1485900" cy="1219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a:stCxn id="6" idx="3"/>
            <a:endCxn id="7" idx="1"/>
          </p:cNvCxnSpPr>
          <p:nvPr/>
        </p:nvCxnSpPr>
        <p:spPr>
          <a:xfrm rot="5400000">
            <a:off x="5676900" y="2743200"/>
            <a:ext cx="4572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7" name="Right Arrow 16"/>
          <p:cNvSpPr/>
          <p:nvPr/>
        </p:nvSpPr>
        <p:spPr bwMode="auto">
          <a:xfrm>
            <a:off x="914400" y="2895600"/>
            <a:ext cx="1676400" cy="609600"/>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18" name="TextBox 17"/>
          <p:cNvSpPr txBox="1"/>
          <p:nvPr/>
        </p:nvSpPr>
        <p:spPr>
          <a:xfrm>
            <a:off x="2743200" y="1219200"/>
            <a:ext cx="1445396" cy="276999"/>
          </a:xfrm>
          <a:prstGeom prst="rect">
            <a:avLst/>
          </a:prstGeom>
          <a:noFill/>
        </p:spPr>
        <p:txBody>
          <a:bodyPr wrap="none" lIns="0" tIns="0" rIns="0" bIns="0" rtlCol="0">
            <a:spAutoFit/>
          </a:bodyPr>
          <a:lstStyle/>
          <a:p>
            <a:r>
              <a:rPr lang="cs-CZ" dirty="0" smtClean="0">
                <a:gradFill>
                  <a:gsLst>
                    <a:gs pos="0">
                      <a:schemeClr val="tx1"/>
                    </a:gs>
                    <a:gs pos="86000">
                      <a:schemeClr val="tx1"/>
                    </a:gs>
                  </a:gsLst>
                  <a:lin ang="5400000" scaled="0"/>
                </a:gradFill>
              </a:rPr>
              <a:t>Jedna databáze</a:t>
            </a:r>
            <a:endParaRPr lang="en-US" dirty="0" smtClean="0">
              <a:gradFill>
                <a:gsLst>
                  <a:gs pos="0">
                    <a:schemeClr val="tx1"/>
                  </a:gs>
                  <a:gs pos="86000">
                    <a:schemeClr val="tx1"/>
                  </a:gs>
                </a:gsLst>
                <a:lin ang="5400000" scaled="0"/>
              </a:gradFill>
            </a:endParaRPr>
          </a:p>
        </p:txBody>
      </p:sp>
      <p:sp>
        <p:nvSpPr>
          <p:cNvPr id="19" name="TextBox 18"/>
          <p:cNvSpPr txBox="1"/>
          <p:nvPr/>
        </p:nvSpPr>
        <p:spPr>
          <a:xfrm>
            <a:off x="5029200" y="1219200"/>
            <a:ext cx="1334981" cy="276999"/>
          </a:xfrm>
          <a:prstGeom prst="rect">
            <a:avLst/>
          </a:prstGeom>
          <a:noFill/>
        </p:spPr>
        <p:txBody>
          <a:bodyPr wrap="none" lIns="0" tIns="0" rIns="0" bIns="0" rtlCol="0">
            <a:spAutoFit/>
          </a:bodyPr>
          <a:lstStyle/>
          <a:p>
            <a:r>
              <a:rPr lang="cs-CZ" dirty="0" smtClean="0">
                <a:gradFill>
                  <a:gsLst>
                    <a:gs pos="0">
                      <a:schemeClr val="tx1"/>
                    </a:gs>
                    <a:gs pos="86000">
                      <a:schemeClr val="tx1"/>
                    </a:gs>
                  </a:gsLst>
                  <a:lin ang="5400000" scaled="0"/>
                </a:gradFill>
              </a:rPr>
              <a:t>Více replik dat</a:t>
            </a:r>
            <a:endParaRPr lang="en-US" dirty="0" smtClean="0">
              <a:gradFill>
                <a:gsLst>
                  <a:gs pos="0">
                    <a:schemeClr val="tx1"/>
                  </a:gs>
                  <a:gs pos="86000">
                    <a:schemeClr val="tx1"/>
                  </a:gs>
                </a:gsLst>
                <a:lin ang="5400000" scaled="0"/>
              </a:gradFill>
            </a:endParaRPr>
          </a:p>
        </p:txBody>
      </p:sp>
      <p:cxnSp>
        <p:nvCxnSpPr>
          <p:cNvPr id="27" name="Curved Connector 26"/>
          <p:cNvCxnSpPr>
            <a:stCxn id="6" idx="4"/>
            <a:endCxn id="8" idx="4"/>
          </p:cNvCxnSpPr>
          <p:nvPr/>
        </p:nvCxnSpPr>
        <p:spPr>
          <a:xfrm>
            <a:off x="6400800" y="2095500"/>
            <a:ext cx="1588" cy="2590800"/>
          </a:xfrm>
          <a:prstGeom prst="curvedConnector3">
            <a:avLst>
              <a:gd name="adj1" fmla="val 34423929"/>
            </a:avLst>
          </a:prstGeom>
          <a:ln>
            <a:tailEnd type="arrow"/>
          </a:ln>
        </p:spPr>
        <p:style>
          <a:lnRef idx="3">
            <a:schemeClr val="accent4"/>
          </a:lnRef>
          <a:fillRef idx="0">
            <a:schemeClr val="accent4"/>
          </a:fillRef>
          <a:effectRef idx="2">
            <a:schemeClr val="accent4"/>
          </a:effectRef>
          <a:fontRef idx="minor">
            <a:schemeClr val="tx1"/>
          </a:fontRef>
        </p:style>
      </p:cxnSp>
      <p:sp>
        <p:nvSpPr>
          <p:cNvPr id="30" name="TextBox 29"/>
          <p:cNvSpPr txBox="1"/>
          <p:nvPr/>
        </p:nvSpPr>
        <p:spPr>
          <a:xfrm>
            <a:off x="6477000" y="1752600"/>
            <a:ext cx="2041393" cy="369332"/>
          </a:xfrm>
          <a:prstGeom prst="rect">
            <a:avLst/>
          </a:prstGeom>
          <a:noFill/>
        </p:spPr>
        <p:txBody>
          <a:bodyPr wrap="none" lIns="0" tIns="0" rIns="0" bIns="0" rtlCol="0">
            <a:spAutoFit/>
          </a:bodyPr>
          <a:lstStyle/>
          <a:p>
            <a:r>
              <a:rPr lang="cs-CZ" sz="2400" b="1" dirty="0" smtClean="0">
                <a:gradFill>
                  <a:gsLst>
                    <a:gs pos="0">
                      <a:schemeClr val="tx1"/>
                    </a:gs>
                    <a:gs pos="86000">
                      <a:schemeClr val="tx1"/>
                    </a:gs>
                  </a:gsLst>
                  <a:lin ang="5400000" scaled="0"/>
                </a:gradFill>
              </a:rPr>
              <a:t>Primární replika</a:t>
            </a:r>
            <a:endParaRPr lang="en-US" sz="2400" b="1" dirty="0" smtClean="0">
              <a:gradFill>
                <a:gsLst>
                  <a:gs pos="0">
                    <a:schemeClr val="tx1"/>
                  </a:gs>
                  <a:gs pos="86000">
                    <a:schemeClr val="tx1"/>
                  </a:gs>
                </a:gsLst>
                <a:lin ang="5400000" scaled="0"/>
              </a:gradFill>
            </a:endParaRPr>
          </a:p>
        </p:txBody>
      </p:sp>
      <p:grpSp>
        <p:nvGrpSpPr>
          <p:cNvPr id="12" name="Group 24"/>
          <p:cNvGrpSpPr/>
          <p:nvPr/>
        </p:nvGrpSpPr>
        <p:grpSpPr>
          <a:xfrm>
            <a:off x="4724400" y="5410200"/>
            <a:ext cx="1676400" cy="1145231"/>
            <a:chOff x="4724400" y="5410200"/>
            <a:chExt cx="1676400" cy="1145231"/>
          </a:xfrm>
        </p:grpSpPr>
        <p:pic>
          <p:nvPicPr>
            <p:cNvPr id="23" name="Picture 2" descr="C:\Users\daiken\AppData\Local\Microsoft\Windows\Temporary Internet Files\Content.IE5\UWY6LG0D\MCj04348450000[1].png"/>
            <p:cNvPicPr>
              <a:picLocks noChangeAspect="1" noChangeArrowheads="1"/>
            </p:cNvPicPr>
            <p:nvPr/>
          </p:nvPicPr>
          <p:blipFill>
            <a:blip r:embed="rId2"/>
            <a:srcRect/>
            <a:stretch>
              <a:fillRect/>
            </a:stretch>
          </p:blipFill>
          <p:spPr bwMode="auto">
            <a:xfrm>
              <a:off x="4724400" y="5410200"/>
              <a:ext cx="1145231" cy="1145231"/>
            </a:xfrm>
            <a:prstGeom prst="rect">
              <a:avLst/>
            </a:prstGeom>
            <a:noFill/>
          </p:spPr>
        </p:pic>
        <p:sp>
          <p:nvSpPr>
            <p:cNvPr id="24" name="Can 23"/>
            <p:cNvSpPr/>
            <p:nvPr/>
          </p:nvSpPr>
          <p:spPr bwMode="auto">
            <a:xfrm>
              <a:off x="5410200" y="5562600"/>
              <a:ext cx="990600" cy="838200"/>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solidFill>
                </a:rPr>
                <a:t>Repli</a:t>
              </a:r>
              <a:r>
                <a:rPr lang="cs-CZ" sz="1600" dirty="0" smtClean="0">
                  <a:solidFill>
                    <a:schemeClr val="tx1"/>
                  </a:solidFill>
                </a:rPr>
                <a:t>k</a:t>
              </a:r>
              <a:r>
                <a:rPr lang="en-US" sz="1600" dirty="0" smtClean="0">
                  <a:solidFill>
                    <a:schemeClr val="tx1"/>
                  </a:solidFill>
                </a:rPr>
                <a:t>a 4</a:t>
              </a:r>
              <a:endParaRPr lang="en-US" sz="1600" dirty="0">
                <a:solidFill>
                  <a:schemeClr val="tx1"/>
                </a:solidFill>
              </a:endParaRPr>
            </a:p>
          </p:txBody>
        </p:sp>
      </p:grpSp>
      <p:sp>
        <p:nvSpPr>
          <p:cNvPr id="31" name="TextBox 30"/>
          <p:cNvSpPr txBox="1"/>
          <p:nvPr/>
        </p:nvSpPr>
        <p:spPr>
          <a:xfrm>
            <a:off x="5258053" y="990600"/>
            <a:ext cx="761747" cy="2215991"/>
          </a:xfrm>
          <a:prstGeom prst="rect">
            <a:avLst/>
          </a:prstGeom>
          <a:noFill/>
        </p:spPr>
        <p:txBody>
          <a:bodyPr wrap="none" rtlCol="0">
            <a:spAutoFit/>
          </a:bodyPr>
          <a:lstStyle/>
          <a:p>
            <a:r>
              <a:rPr lang="en-US" sz="13800" dirty="0" smtClean="0">
                <a:solidFill>
                  <a:srgbClr val="FF0000"/>
                </a:solidFill>
              </a:rPr>
              <a:t>!</a:t>
            </a:r>
            <a:endParaRPr lang="en-US" sz="13800" dirty="0">
              <a:solidFill>
                <a:srgbClr val="FF0000"/>
              </a:solidFill>
            </a:endParaRPr>
          </a:p>
        </p:txBody>
      </p:sp>
      <p:cxnSp>
        <p:nvCxnSpPr>
          <p:cNvPr id="32" name="Straight Arrow Connector 31"/>
          <p:cNvCxnSpPr>
            <a:stCxn id="9" idx="4"/>
            <a:endCxn id="7" idx="2"/>
          </p:cNvCxnSpPr>
          <p:nvPr/>
        </p:nvCxnSpPr>
        <p:spPr>
          <a:xfrm flipV="1">
            <a:off x="4191000" y="3390900"/>
            <a:ext cx="1219200" cy="1905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5" name="Curved Connector 44"/>
          <p:cNvCxnSpPr/>
          <p:nvPr/>
        </p:nvCxnSpPr>
        <p:spPr>
          <a:xfrm>
            <a:off x="6400800" y="3352800"/>
            <a:ext cx="1588" cy="2590800"/>
          </a:xfrm>
          <a:prstGeom prst="curvedConnector3">
            <a:avLst>
              <a:gd name="adj1" fmla="val 34423929"/>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6" name="Straight Arrow Connector 45"/>
          <p:cNvCxnSpPr/>
          <p:nvPr/>
        </p:nvCxnSpPr>
        <p:spPr>
          <a:xfrm rot="5400000">
            <a:off x="5715794" y="4037806"/>
            <a:ext cx="4572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941892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0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20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20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2000"/>
                                        <p:tgtEl>
                                          <p:spTgt spid="46"/>
                                        </p:tgtEl>
                                      </p:cBhvr>
                                    </p:animEffect>
                                  </p:childTnLst>
                                </p:cTn>
                              </p:par>
                              <p:par>
                                <p:cTn id="41" presetID="10"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2000"/>
                                        <p:tgtEl>
                                          <p:spTgt spid="45"/>
                                        </p:tgtEl>
                                      </p:cBhvr>
                                    </p:animEffect>
                                  </p:childTnLst>
                                </p:cTn>
                              </p:par>
                              <p:par>
                                <p:cTn id="44" presetID="10"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2000"/>
                                        <p:tgtEl>
                                          <p:spTgt spid="32"/>
                                        </p:tgtEl>
                                      </p:cBhvr>
                                    </p:animEffect>
                                  </p:childTnLst>
                                </p:cTn>
                              </p:par>
                              <p:par>
                                <p:cTn id="47" presetID="10"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000"/>
                                        <p:tgtEl>
                                          <p:spTgt spid="12"/>
                                        </p:tgtEl>
                                      </p:cBhvr>
                                    </p:animEffect>
                                  </p:childTnLst>
                                </p:cTn>
                              </p:par>
                              <p:par>
                                <p:cTn id="50" presetID="10" presetClass="exit" presetSubtype="0" fill="hold" nodeType="withEffect">
                                  <p:stCondLst>
                                    <p:cond delay="0"/>
                                  </p:stCondLst>
                                  <p:childTnLst>
                                    <p:animEffect transition="out" filter="fade">
                                      <p:cBhvr>
                                        <p:cTn id="51" dur="2000"/>
                                        <p:tgtEl>
                                          <p:spTgt spid="11"/>
                                        </p:tgtEl>
                                      </p:cBhvr>
                                    </p:animEffect>
                                    <p:set>
                                      <p:cBhvr>
                                        <p:cTn id="52" dur="1" fill="hold">
                                          <p:stCondLst>
                                            <p:cond delay="1999"/>
                                          </p:stCondLst>
                                        </p:cTn>
                                        <p:tgtEl>
                                          <p:spTgt spid="11"/>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2000"/>
                                        <p:tgtEl>
                                          <p:spTgt spid="3"/>
                                        </p:tgtEl>
                                      </p:cBhvr>
                                    </p:animEffect>
                                    <p:set>
                                      <p:cBhvr>
                                        <p:cTn id="55" dur="1" fill="hold">
                                          <p:stCondLst>
                                            <p:cond delay="1999"/>
                                          </p:stCondLst>
                                        </p:cTn>
                                        <p:tgtEl>
                                          <p:spTgt spid="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2000"/>
                                        <p:tgtEl>
                                          <p:spTgt spid="13"/>
                                        </p:tgtEl>
                                      </p:cBhvr>
                                    </p:animEffect>
                                    <p:set>
                                      <p:cBhvr>
                                        <p:cTn id="58" dur="1" fill="hold">
                                          <p:stCondLst>
                                            <p:cond delay="1999"/>
                                          </p:stCondLst>
                                        </p:cTn>
                                        <p:tgtEl>
                                          <p:spTgt spid="1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2000"/>
                                        <p:tgtEl>
                                          <p:spTgt spid="27"/>
                                        </p:tgtEl>
                                      </p:cBhvr>
                                    </p:animEffect>
                                    <p:set>
                                      <p:cBhvr>
                                        <p:cTn id="61" dur="1" fill="hold">
                                          <p:stCondLst>
                                            <p:cond delay="1999"/>
                                          </p:stCondLst>
                                        </p:cTn>
                                        <p:tgtEl>
                                          <p:spTgt spid="27"/>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2000"/>
                                        <p:tgtEl>
                                          <p:spTgt spid="31"/>
                                        </p:tgtEl>
                                      </p:cBhvr>
                                    </p:animEffect>
                                    <p:set>
                                      <p:cBhvr>
                                        <p:cTn id="64" dur="1" fill="hold">
                                          <p:stCondLst>
                                            <p:cond delay="1999"/>
                                          </p:stCondLst>
                                        </p:cTn>
                                        <p:tgtEl>
                                          <p:spTgt spid="31"/>
                                        </p:tgtEl>
                                        <p:attrNameLst>
                                          <p:attrName>style.visibility</p:attrName>
                                        </p:attrNameLst>
                                      </p:cBhvr>
                                      <p:to>
                                        <p:strVal val="hidden"/>
                                      </p:to>
                                    </p:set>
                                  </p:childTnLst>
                                </p:cTn>
                              </p:par>
                              <p:par>
                                <p:cTn id="65" presetID="42" presetClass="path" presetSubtype="0" accel="50000" decel="50000" fill="hold" grpId="1" nodeType="withEffect">
                                  <p:stCondLst>
                                    <p:cond delay="0"/>
                                  </p:stCondLst>
                                  <p:childTnLst>
                                    <p:animMotion origin="layout" path="M 0 1.11111E-6 L 0 0.18889 " pathEditMode="relative" rAng="0" ptsTypes="AA">
                                      <p:cBhvr>
                                        <p:cTn id="66" dur="2000" fill="hold"/>
                                        <p:tgtEl>
                                          <p:spTgt spid="30"/>
                                        </p:tgtEl>
                                        <p:attrNameLst>
                                          <p:attrName>ppt_x</p:attrName>
                                          <p:attrName>ppt_y</p:attrName>
                                        </p:attrNameLst>
                                      </p:cBhvr>
                                      <p:rCtr x="0" y="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0" grpId="0"/>
      <p:bldP spid="30" grpId="1"/>
      <p:bldP spid="31" grpId="0"/>
      <p:bldP spid="3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Model služby</a:t>
            </a:r>
            <a:endParaRPr lang="en-US" dirty="0"/>
          </a:p>
        </p:txBody>
      </p:sp>
      <p:sp>
        <p:nvSpPr>
          <p:cNvPr id="3" name="Content Placeholder 2"/>
          <p:cNvSpPr>
            <a:spLocks noGrp="1"/>
          </p:cNvSpPr>
          <p:nvPr>
            <p:ph idx="1"/>
          </p:nvPr>
        </p:nvSpPr>
        <p:spPr>
          <a:xfrm>
            <a:off x="2819399" y="1423385"/>
            <a:ext cx="6324601" cy="4468916"/>
          </a:xfrm>
        </p:spPr>
        <p:txBody>
          <a:bodyPr/>
          <a:lstStyle/>
          <a:p>
            <a:r>
              <a:rPr lang="cs-CZ" sz="2400" dirty="0" smtClean="0"/>
              <a:t>Každý </a:t>
            </a:r>
            <a:r>
              <a:rPr lang="cs-CZ" sz="2400" b="1" i="1" dirty="0" smtClean="0">
                <a:solidFill>
                  <a:schemeClr val="tx2"/>
                </a:solidFill>
              </a:rPr>
              <a:t>účet</a:t>
            </a:r>
            <a:r>
              <a:rPr lang="en-US" sz="2400" dirty="0" smtClean="0"/>
              <a:t> </a:t>
            </a:r>
            <a:r>
              <a:rPr lang="cs-CZ" sz="2400" dirty="0" smtClean="0"/>
              <a:t>vlastní jeden nebo více serverů</a:t>
            </a:r>
            <a:endParaRPr lang="en-US" sz="2400" b="1" i="1" dirty="0" smtClean="0">
              <a:solidFill>
                <a:schemeClr val="tx2"/>
              </a:solidFill>
            </a:endParaRPr>
          </a:p>
          <a:p>
            <a:pPr lvl="1"/>
            <a:r>
              <a:rPr lang="cs-CZ" sz="2000" dirty="0" smtClean="0"/>
              <a:t>Správa pomocí portálu</a:t>
            </a:r>
            <a:endParaRPr lang="en-US" sz="2000" dirty="0" smtClean="0"/>
          </a:p>
          <a:p>
            <a:pPr lvl="1"/>
            <a:r>
              <a:rPr lang="cs-CZ" sz="2000" dirty="0" smtClean="0"/>
              <a:t>Subjekt pro účtování</a:t>
            </a:r>
            <a:endParaRPr lang="en-US" sz="2400" dirty="0" smtClean="0"/>
          </a:p>
          <a:p>
            <a:r>
              <a:rPr lang="cs-CZ" sz="2400" dirty="0" smtClean="0"/>
              <a:t>Každý </a:t>
            </a:r>
            <a:r>
              <a:rPr lang="en-US" sz="2400" b="1" i="1" dirty="0" smtClean="0">
                <a:solidFill>
                  <a:schemeClr val="tx2"/>
                </a:solidFill>
              </a:rPr>
              <a:t>server</a:t>
            </a:r>
            <a:r>
              <a:rPr lang="cs-CZ" sz="2400" dirty="0" smtClean="0"/>
              <a:t> má jednu nebo více databází</a:t>
            </a:r>
            <a:endParaRPr lang="en-US" sz="2400" dirty="0" smtClean="0"/>
          </a:p>
          <a:p>
            <a:pPr lvl="1"/>
            <a:r>
              <a:rPr lang="cs-CZ" sz="2000" dirty="0" smtClean="0"/>
              <a:t>Ekvivalent SQL instance, má DNS jméno</a:t>
            </a:r>
          </a:p>
          <a:p>
            <a:pPr lvl="1"/>
            <a:r>
              <a:rPr lang="cs-CZ" sz="2000" dirty="0" smtClean="0"/>
              <a:t>master databáze – metadata o ostatních databázích, uživatelské účty apod.</a:t>
            </a:r>
            <a:endParaRPr lang="en-US" sz="2000" dirty="0" smtClean="0"/>
          </a:p>
          <a:p>
            <a:pPr lvl="1"/>
            <a:r>
              <a:rPr lang="cs-CZ" sz="2000" dirty="0" smtClean="0"/>
              <a:t>Jednotka autentizace</a:t>
            </a:r>
          </a:p>
          <a:p>
            <a:pPr lvl="1"/>
            <a:r>
              <a:rPr lang="cs-CZ" sz="2000" dirty="0" smtClean="0"/>
              <a:t>Jednotka umístění (různá datová centra v oblasti)</a:t>
            </a:r>
            <a:endParaRPr lang="en-US" sz="2000" dirty="0" smtClean="0"/>
          </a:p>
          <a:p>
            <a:r>
              <a:rPr lang="cs-CZ" sz="2400" dirty="0" smtClean="0"/>
              <a:t>Každá </a:t>
            </a:r>
            <a:r>
              <a:rPr lang="cs-CZ" sz="2400" b="1" i="1" dirty="0" smtClean="0">
                <a:solidFill>
                  <a:schemeClr val="tx2"/>
                </a:solidFill>
              </a:rPr>
              <a:t>databáze</a:t>
            </a:r>
            <a:r>
              <a:rPr lang="en-US" sz="2400" b="1" i="1" dirty="0" smtClean="0">
                <a:solidFill>
                  <a:schemeClr val="tx2"/>
                </a:solidFill>
              </a:rPr>
              <a:t> </a:t>
            </a:r>
            <a:r>
              <a:rPr lang="cs-CZ" sz="2400" dirty="0" smtClean="0"/>
              <a:t>má standardní</a:t>
            </a:r>
            <a:r>
              <a:rPr lang="en-US" sz="2400" dirty="0" smtClean="0"/>
              <a:t> SQL </a:t>
            </a:r>
            <a:r>
              <a:rPr lang="cs-CZ" sz="2400" dirty="0" smtClean="0"/>
              <a:t>objekty</a:t>
            </a:r>
            <a:endParaRPr lang="en-US" sz="2400" dirty="0" smtClean="0"/>
          </a:p>
          <a:p>
            <a:pPr lvl="1"/>
            <a:r>
              <a:rPr lang="cs-CZ" sz="2000" dirty="0" smtClean="0"/>
              <a:t>Tabulky, pohledy, indexy, ...</a:t>
            </a:r>
            <a:endParaRPr lang="en-US" sz="2000" dirty="0" smtClean="0"/>
          </a:p>
          <a:p>
            <a:pPr lvl="1"/>
            <a:r>
              <a:rPr lang="cs-CZ" sz="2000" dirty="0" smtClean="0"/>
              <a:t>Jednotka účtování</a:t>
            </a:r>
          </a:p>
          <a:p>
            <a:pPr lvl="1"/>
            <a:r>
              <a:rPr lang="cs-CZ" sz="2000" dirty="0" smtClean="0"/>
              <a:t>Jednotka izolace a konzistence</a:t>
            </a:r>
            <a:endParaRPr lang="en-US" sz="2000" dirty="0" smtClean="0"/>
          </a:p>
        </p:txBody>
      </p:sp>
      <p:sp>
        <p:nvSpPr>
          <p:cNvPr id="5" name="Rounded Rectangle 4"/>
          <p:cNvSpPr/>
          <p:nvPr/>
        </p:nvSpPr>
        <p:spPr bwMode="auto">
          <a:xfrm>
            <a:off x="381000" y="1447800"/>
            <a:ext cx="2183524" cy="990600"/>
          </a:xfrm>
          <a:prstGeom prst="roundRect">
            <a:avLst/>
          </a:prstGeom>
          <a:ln>
            <a:headEnd type="none" w="med" len="med"/>
            <a:tailEnd type="none" w="med" len="med"/>
          </a:ln>
        </p:spPr>
        <p:style>
          <a:lnRef idx="0">
            <a:schemeClr val="accent5"/>
          </a:lnRef>
          <a:fillRef idx="1003">
            <a:schemeClr val="dk2"/>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effectLst>
                  <a:outerShdw blurRad="38100" dist="38100" dir="2700000" algn="tl">
                    <a:srgbClr val="000000">
                      <a:alpha val="43137"/>
                    </a:srgbClr>
                  </a:outerShdw>
                </a:effectLst>
                <a:latin typeface="Segoe" pitchFamily="34" charset="0"/>
              </a:rPr>
              <a:t>     </a:t>
            </a:r>
            <a:r>
              <a:rPr lang="cs-CZ" sz="2400" dirty="0" smtClean="0">
                <a:solidFill>
                  <a:schemeClr val="bg1"/>
                </a:solidFill>
                <a:effectLst>
                  <a:outerShdw blurRad="38100" dist="38100" dir="2700000" algn="tl">
                    <a:srgbClr val="000000">
                      <a:alpha val="43137"/>
                    </a:srgbClr>
                  </a:outerShdw>
                </a:effectLst>
                <a:latin typeface="Segoe" pitchFamily="34" charset="0"/>
              </a:rPr>
              <a:t>Účet</a:t>
            </a:r>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bwMode="auto">
          <a:xfrm>
            <a:off x="381000" y="3048000"/>
            <a:ext cx="2183524" cy="990600"/>
          </a:xfrm>
          <a:prstGeom prst="roundRect">
            <a:avLst/>
          </a:prstGeom>
          <a:ln>
            <a:headEnd type="none" w="med" len="med"/>
            <a:tailEnd type="none" w="med" len="med"/>
          </a:ln>
        </p:spPr>
        <p:style>
          <a:lnRef idx="0">
            <a:schemeClr val="accent5"/>
          </a:lnRef>
          <a:fillRef idx="1003">
            <a:schemeClr val="dk2"/>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effectLst>
                  <a:outerShdw blurRad="38100" dist="38100" dir="2700000" algn="tl">
                    <a:srgbClr val="000000">
                      <a:alpha val="43137"/>
                    </a:srgbClr>
                  </a:outerShdw>
                </a:effectLst>
                <a:latin typeface="Segoe" pitchFamily="34" charset="0"/>
              </a:rPr>
              <a:t>     </a:t>
            </a:r>
            <a:r>
              <a:rPr lang="cs-CZ" sz="2400" dirty="0" smtClean="0">
                <a:solidFill>
                  <a:schemeClr val="bg1"/>
                </a:solidFill>
                <a:effectLst>
                  <a:outerShdw blurRad="38100" dist="38100" dir="2700000" algn="tl">
                    <a:srgbClr val="000000">
                      <a:alpha val="43137"/>
                    </a:srgbClr>
                  </a:outerShdw>
                </a:effectLst>
                <a:latin typeface="Segoe" pitchFamily="34" charset="0"/>
              </a:rPr>
              <a:t>Server</a:t>
            </a:r>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381000" y="4648200"/>
            <a:ext cx="2183524" cy="990600"/>
          </a:xfrm>
          <a:prstGeom prst="roundRect">
            <a:avLst/>
          </a:prstGeom>
          <a:ln>
            <a:headEnd type="none" w="med" len="med"/>
            <a:tailEnd type="none" w="med" len="med"/>
          </a:ln>
        </p:spPr>
        <p:style>
          <a:lnRef idx="0">
            <a:schemeClr val="accent5"/>
          </a:lnRef>
          <a:fillRef idx="1003">
            <a:schemeClr val="dk2"/>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effectLst>
                  <a:outerShdw blurRad="38100" dist="38100" dir="2700000" algn="tl">
                    <a:srgbClr val="000000">
                      <a:alpha val="43137"/>
                    </a:srgbClr>
                  </a:outerShdw>
                </a:effectLst>
                <a:latin typeface="Segoe" pitchFamily="34" charset="0"/>
              </a:rPr>
              <a:t>       </a:t>
            </a:r>
            <a:r>
              <a:rPr lang="cs-CZ" sz="2400" dirty="0" smtClean="0">
                <a:solidFill>
                  <a:schemeClr val="bg1"/>
                </a:solidFill>
                <a:effectLst>
                  <a:outerShdw blurRad="38100" dist="38100" dir="2700000" algn="tl">
                    <a:srgbClr val="000000">
                      <a:alpha val="43137"/>
                    </a:srgbClr>
                  </a:outerShdw>
                </a:effectLst>
                <a:latin typeface="Segoe" pitchFamily="34" charset="0"/>
              </a:rPr>
              <a:t>Databáze</a:t>
            </a:r>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4" name="Down Arrow 13"/>
          <p:cNvSpPr/>
          <p:nvPr/>
        </p:nvSpPr>
        <p:spPr bwMode="auto">
          <a:xfrm>
            <a:off x="990600" y="2514600"/>
            <a:ext cx="609600" cy="381000"/>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5" name="Down Arrow 14"/>
          <p:cNvSpPr/>
          <p:nvPr/>
        </p:nvSpPr>
        <p:spPr bwMode="auto">
          <a:xfrm>
            <a:off x="990600" y="4152900"/>
            <a:ext cx="609600" cy="381000"/>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pic>
        <p:nvPicPr>
          <p:cNvPr id="10" name="Picture 9" descr="User green.png"/>
          <p:cNvPicPr>
            <a:picLocks noChangeAspect="1"/>
          </p:cNvPicPr>
          <p:nvPr/>
        </p:nvPicPr>
        <p:blipFill>
          <a:blip r:embed="rId3" cstate="print"/>
          <a:stretch>
            <a:fillRect/>
          </a:stretch>
        </p:blipFill>
        <p:spPr>
          <a:xfrm>
            <a:off x="446686" y="1547648"/>
            <a:ext cx="590286" cy="797684"/>
          </a:xfrm>
          <a:prstGeom prst="rect">
            <a:avLst/>
          </a:prstGeom>
        </p:spPr>
      </p:pic>
      <p:pic>
        <p:nvPicPr>
          <p:cNvPr id="11" name="Picture 10" descr="Server.png"/>
          <p:cNvPicPr>
            <a:picLocks noChangeAspect="1"/>
          </p:cNvPicPr>
          <p:nvPr/>
        </p:nvPicPr>
        <p:blipFill>
          <a:blip r:embed="rId4" cstate="print"/>
          <a:stretch>
            <a:fillRect/>
          </a:stretch>
        </p:blipFill>
        <p:spPr>
          <a:xfrm>
            <a:off x="472961" y="3084786"/>
            <a:ext cx="573583" cy="846083"/>
          </a:xfrm>
          <a:prstGeom prst="rect">
            <a:avLst/>
          </a:prstGeom>
        </p:spPr>
      </p:pic>
      <p:pic>
        <p:nvPicPr>
          <p:cNvPr id="12" name="Picture 11" descr="Database Sm.png"/>
          <p:cNvPicPr>
            <a:picLocks noChangeAspect="1"/>
          </p:cNvPicPr>
          <p:nvPr/>
        </p:nvPicPr>
        <p:blipFill>
          <a:blip r:embed="rId5"/>
          <a:stretch>
            <a:fillRect/>
          </a:stretch>
        </p:blipFill>
        <p:spPr>
          <a:xfrm>
            <a:off x="386255" y="4755931"/>
            <a:ext cx="678555" cy="81264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3" presetClass="entr" presetSubtype="1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par>
                                <p:cTn id="22" presetID="3"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par>
                                <p:cTn id="28" presetID="1"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childTnLst>
                                </p:cTn>
                              </p:par>
                              <p:par>
                                <p:cTn id="43" presetID="3" presetClass="entr" presetSubtype="1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linds(horizontal)">
                                      <p:cBhvr>
                                        <p:cTn id="45" dur="500"/>
                                        <p:tgtEl>
                                          <p:spTgt spid="12"/>
                                        </p:tgtEl>
                                      </p:cBhvr>
                                    </p:animEffect>
                                  </p:childTnLst>
                                </p:cTn>
                              </p:par>
                              <p:par>
                                <p:cTn id="46" presetID="10"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2000"/>
                                        <p:tgtEl>
                                          <p:spTgt spid="15"/>
                                        </p:tgtEl>
                                      </p:cBhvr>
                                    </p:animEffect>
                                  </p:childTnLst>
                                </p:cTn>
                              </p:par>
                              <p:par>
                                <p:cTn id="49" presetID="1"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Správa serveru</a:t>
            </a:r>
            <a:endParaRPr lang="en-US" dirty="0"/>
          </a:p>
        </p:txBody>
      </p:sp>
      <p:sp>
        <p:nvSpPr>
          <p:cNvPr id="3" name="Content Placeholder 2"/>
          <p:cNvSpPr>
            <a:spLocks noGrp="1"/>
          </p:cNvSpPr>
          <p:nvPr>
            <p:ph idx="1"/>
          </p:nvPr>
        </p:nvSpPr>
        <p:spPr>
          <a:xfrm>
            <a:off x="381000" y="1447798"/>
            <a:ext cx="7467600" cy="5091897"/>
          </a:xfrm>
        </p:spPr>
        <p:txBody>
          <a:bodyPr>
            <a:normAutofit fontScale="85000" lnSpcReduction="20000"/>
          </a:bodyPr>
          <a:lstStyle/>
          <a:p>
            <a:r>
              <a:rPr lang="cs-CZ" dirty="0" smtClean="0"/>
              <a:t>Prostřednictvím portálu</a:t>
            </a:r>
            <a:endParaRPr lang="en-US" dirty="0" smtClean="0"/>
          </a:p>
          <a:p>
            <a:pPr lvl="1"/>
            <a:r>
              <a:rPr lang="cs-CZ" dirty="0" smtClean="0"/>
              <a:t>Vytvoření/zrušení serveru</a:t>
            </a:r>
          </a:p>
          <a:p>
            <a:pPr lvl="1"/>
            <a:r>
              <a:rPr lang="cs-CZ" dirty="0" smtClean="0"/>
              <a:t>Vytvoření/zrušení databáze</a:t>
            </a:r>
            <a:endParaRPr lang="en-US" dirty="0" smtClean="0"/>
          </a:p>
          <a:p>
            <a:pPr lvl="1"/>
            <a:r>
              <a:rPr lang="cs-CZ" dirty="0" smtClean="0"/>
              <a:t>Administrátorský účet</a:t>
            </a:r>
            <a:endParaRPr lang="en-US" dirty="0" smtClean="0"/>
          </a:p>
          <a:p>
            <a:pPr lvl="1"/>
            <a:r>
              <a:rPr lang="cs-CZ" dirty="0" smtClean="0"/>
              <a:t>Konfigurace síťových pravidel</a:t>
            </a:r>
            <a:endParaRPr lang="en-US" dirty="0" smtClean="0"/>
          </a:p>
          <a:p>
            <a:pPr lvl="1"/>
            <a:r>
              <a:rPr lang="cs-CZ" dirty="0" smtClean="0"/>
              <a:t>Reportování o provozu a nákladech</a:t>
            </a:r>
          </a:p>
          <a:p>
            <a:pPr lvl="1"/>
            <a:r>
              <a:rPr lang="cs-CZ" dirty="0" smtClean="0"/>
              <a:t>Editace schématu i dat v tabulce</a:t>
            </a:r>
          </a:p>
          <a:p>
            <a:pPr lvl="1"/>
            <a:r>
              <a:rPr lang="cs-CZ" dirty="0" smtClean="0"/>
              <a:t>Spuštění libovolného SQL dotazu</a:t>
            </a:r>
            <a:endParaRPr lang="en-US" dirty="0" smtClean="0"/>
          </a:p>
          <a:p>
            <a:r>
              <a:rPr lang="cs-CZ" dirty="0" smtClean="0"/>
              <a:t>Prostřednictvím T-SQL </a:t>
            </a:r>
          </a:p>
          <a:p>
            <a:pPr lvl="1"/>
            <a:r>
              <a:rPr lang="cs-CZ" dirty="0" smtClean="0"/>
              <a:t>Např. pomocí SQL Management Studia 2008 R2</a:t>
            </a:r>
          </a:p>
          <a:p>
            <a:pPr lvl="1"/>
            <a:r>
              <a:rPr lang="cs-CZ" dirty="0" smtClean="0"/>
              <a:t>Správa uživatelských účtů a rolí</a:t>
            </a:r>
          </a:p>
          <a:p>
            <a:pPr lvl="1"/>
            <a:r>
              <a:rPr lang="cs-CZ" dirty="0" smtClean="0"/>
              <a:t>Vytvoření/zrušení databáze</a:t>
            </a:r>
          </a:p>
          <a:p>
            <a:pPr lvl="1"/>
            <a:r>
              <a:rPr lang="cs-CZ" dirty="0" smtClean="0"/>
              <a:t>Konfigurace firewallu</a:t>
            </a:r>
          </a:p>
          <a:p>
            <a:pPr lvl="1"/>
            <a:r>
              <a:rPr lang="cs-CZ" dirty="0" smtClean="0"/>
              <a:t>Reporty o provozu a nákladech</a:t>
            </a:r>
          </a:p>
          <a:p>
            <a:pPr lvl="1"/>
            <a:r>
              <a:rPr lang="cs-CZ" dirty="0" smtClean="0"/>
              <a:t>Veškerá další standardní funkčnost SQL serveru</a:t>
            </a:r>
            <a:endParaRPr lang="en-US" dirty="0" smtClean="0"/>
          </a:p>
        </p:txBody>
      </p:sp>
      <p:sp>
        <p:nvSpPr>
          <p:cNvPr id="4" name="Rounded Rectangle 3"/>
          <p:cNvSpPr/>
          <p:nvPr/>
        </p:nvSpPr>
        <p:spPr bwMode="auto">
          <a:xfrm>
            <a:off x="6487641" y="681487"/>
            <a:ext cx="2340429" cy="511628"/>
          </a:xfrm>
          <a:prstGeom prst="roundRect">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cs-CZ" sz="2400" dirty="0" smtClean="0">
                <a:gradFill>
                  <a:gsLst>
                    <a:gs pos="0">
                      <a:srgbClr val="FFFFFF"/>
                    </a:gs>
                    <a:gs pos="100000">
                      <a:srgbClr val="FFFFFF"/>
                    </a:gs>
                  </a:gsLst>
                  <a:lin ang="5400000" scaled="0"/>
                </a:gradFill>
              </a:rPr>
              <a:t>Portál</a:t>
            </a:r>
            <a:endParaRPr lang="en-US" sz="2400" dirty="0" smtClean="0">
              <a:gradFill>
                <a:gsLst>
                  <a:gs pos="0">
                    <a:srgbClr val="FFFFFF"/>
                  </a:gs>
                  <a:gs pos="100000">
                    <a:srgbClr val="FFFFFF"/>
                  </a:gs>
                </a:gsLst>
                <a:lin ang="5400000" scaled="0"/>
              </a:gradFill>
            </a:endParaRPr>
          </a:p>
        </p:txBody>
      </p:sp>
      <p:cxnSp>
        <p:nvCxnSpPr>
          <p:cNvPr id="6" name="Straight Connector 5"/>
          <p:cNvCxnSpPr>
            <a:endCxn id="4" idx="1"/>
          </p:cNvCxnSpPr>
          <p:nvPr/>
        </p:nvCxnSpPr>
        <p:spPr>
          <a:xfrm>
            <a:off x="5867155" y="937301"/>
            <a:ext cx="620486" cy="0"/>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auto">
          <a:xfrm>
            <a:off x="6487641" y="1432611"/>
            <a:ext cx="2340429" cy="2209800"/>
          </a:xfrm>
          <a:prstGeom prst="rect">
            <a:avLst/>
          </a:prstGeom>
          <a:noFill/>
          <a:ln w="28575">
            <a:solidFill>
              <a:schemeClr val="bg1"/>
            </a:solidFill>
            <a:prstDash val="lgDash"/>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9" name="Flowchart: Magnetic Disk 8"/>
          <p:cNvSpPr/>
          <p:nvPr/>
        </p:nvSpPr>
        <p:spPr bwMode="auto">
          <a:xfrm>
            <a:off x="6585604" y="1609503"/>
            <a:ext cx="740229" cy="767443"/>
          </a:xfrm>
          <a:prstGeom prst="flowChartMagneticDisk">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Master DB</a:t>
            </a:r>
          </a:p>
        </p:txBody>
      </p:sp>
      <p:sp>
        <p:nvSpPr>
          <p:cNvPr id="10" name="Flowchart: Magnetic Disk 9"/>
          <p:cNvSpPr/>
          <p:nvPr/>
        </p:nvSpPr>
        <p:spPr bwMode="auto">
          <a:xfrm>
            <a:off x="6585604" y="2415045"/>
            <a:ext cx="740229" cy="767443"/>
          </a:xfrm>
          <a:prstGeom prst="flowChartMagneticDisk">
            <a:avLst/>
          </a:prstGeom>
          <a:ln>
            <a:solidFill>
              <a:srgbClr val="292929"/>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User DB</a:t>
            </a:r>
          </a:p>
        </p:txBody>
      </p:sp>
      <p:sp>
        <p:nvSpPr>
          <p:cNvPr id="11" name="Flowchart: Magnetic Disk 10"/>
          <p:cNvSpPr/>
          <p:nvPr/>
        </p:nvSpPr>
        <p:spPr bwMode="auto">
          <a:xfrm>
            <a:off x="7565318" y="2415045"/>
            <a:ext cx="740229" cy="767443"/>
          </a:xfrm>
          <a:prstGeom prst="flowChartMagneticDisk">
            <a:avLst/>
          </a:prstGeom>
          <a:ln>
            <a:solidFill>
              <a:srgbClr val="292929"/>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User DB</a:t>
            </a:r>
          </a:p>
        </p:txBody>
      </p:sp>
      <p:sp>
        <p:nvSpPr>
          <p:cNvPr id="12" name="Flowchart: Magnetic Disk 11"/>
          <p:cNvSpPr/>
          <p:nvPr/>
        </p:nvSpPr>
        <p:spPr bwMode="auto">
          <a:xfrm>
            <a:off x="7935433" y="1571400"/>
            <a:ext cx="740229" cy="767443"/>
          </a:xfrm>
          <a:prstGeom prst="flowChartMagneticDisk">
            <a:avLst/>
          </a:prstGeom>
          <a:ln>
            <a:solidFill>
              <a:srgbClr val="292929"/>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User DB</a:t>
            </a:r>
          </a:p>
        </p:txBody>
      </p:sp>
      <p:cxnSp>
        <p:nvCxnSpPr>
          <p:cNvPr id="14" name="Straight Arrow Connector 13"/>
          <p:cNvCxnSpPr>
            <a:endCxn id="9" idx="2"/>
          </p:cNvCxnSpPr>
          <p:nvPr/>
        </p:nvCxnSpPr>
        <p:spPr>
          <a:xfrm>
            <a:off x="5867155" y="1993224"/>
            <a:ext cx="718449"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9" idx="1"/>
          </p:cNvCxnSpPr>
          <p:nvPr/>
        </p:nvCxnSpPr>
        <p:spPr>
          <a:xfrm flipH="1">
            <a:off x="6955719" y="1193115"/>
            <a:ext cx="702136" cy="4163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2"/>
            <a:endCxn id="12" idx="1"/>
          </p:cNvCxnSpPr>
          <p:nvPr/>
        </p:nvCxnSpPr>
        <p:spPr>
          <a:xfrm>
            <a:off x="7657856" y="1193115"/>
            <a:ext cx="647692" cy="37828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823611" y="648829"/>
            <a:ext cx="538224"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HTTP</a:t>
            </a:r>
          </a:p>
        </p:txBody>
      </p:sp>
      <p:sp>
        <p:nvSpPr>
          <p:cNvPr id="20" name="TextBox 19"/>
          <p:cNvSpPr txBox="1"/>
          <p:nvPr/>
        </p:nvSpPr>
        <p:spPr>
          <a:xfrm>
            <a:off x="5878037" y="1650337"/>
            <a:ext cx="405560"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TDS</a:t>
            </a:r>
          </a:p>
        </p:txBody>
      </p:sp>
      <p:sp>
        <p:nvSpPr>
          <p:cNvPr id="5" name="TextBox 4"/>
          <p:cNvSpPr txBox="1"/>
          <p:nvPr/>
        </p:nvSpPr>
        <p:spPr>
          <a:xfrm>
            <a:off x="6846862" y="3359379"/>
            <a:ext cx="1755352"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SQL Azure Server</a:t>
            </a:r>
          </a:p>
        </p:txBody>
      </p:sp>
    </p:spTree>
    <p:extLst>
      <p:ext uri="{BB962C8B-B14F-4D97-AF65-F5344CB8AC3E}">
        <p14:creationId xmlns:p14="http://schemas.microsoft.com/office/powerpoint/2010/main" val="44902826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252413"/>
            <a:ext cx="9734550" cy="736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03600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68782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Agenda</a:t>
            </a:r>
            <a:endParaRPr lang="cs-CZ" dirty="0"/>
          </a:p>
        </p:txBody>
      </p:sp>
      <p:sp>
        <p:nvSpPr>
          <p:cNvPr id="3" name="Content Placeholder 2"/>
          <p:cNvSpPr>
            <a:spLocks noGrp="1"/>
          </p:cNvSpPr>
          <p:nvPr>
            <p:ph idx="1"/>
          </p:nvPr>
        </p:nvSpPr>
        <p:spPr>
          <a:xfrm>
            <a:off x="381000" y="1412875"/>
            <a:ext cx="8382000" cy="3588675"/>
          </a:xfrm>
        </p:spPr>
        <p:txBody>
          <a:bodyPr/>
          <a:lstStyle/>
          <a:p>
            <a:r>
              <a:rPr lang="cs-CZ" sz="4400" u="sng" dirty="0" smtClean="0"/>
              <a:t>Možnosti</a:t>
            </a:r>
          </a:p>
          <a:p>
            <a:r>
              <a:rPr lang="cs-CZ" sz="4400" dirty="0" smtClean="0"/>
              <a:t>SQL Azure - základy</a:t>
            </a:r>
          </a:p>
          <a:p>
            <a:r>
              <a:rPr lang="cs-CZ" sz="4400" dirty="0" smtClean="0"/>
              <a:t>Migrace schématu a dat</a:t>
            </a:r>
          </a:p>
          <a:p>
            <a:r>
              <a:rPr lang="cs-CZ" sz="4400" dirty="0" smtClean="0"/>
              <a:t>Doporučení a rady</a:t>
            </a:r>
          </a:p>
          <a:p>
            <a:r>
              <a:rPr lang="cs-CZ" sz="4400" dirty="0" smtClean="0"/>
              <a:t>Závěrem</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19187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3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04429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962150"/>
            <a:ext cx="39624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79608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34550" cy="70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93586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dirty="0" smtClean="0"/>
              <a:t>Zabezpečení databáze I.</a:t>
            </a:r>
            <a:endParaRPr lang="en-US" dirty="0"/>
          </a:p>
        </p:txBody>
      </p:sp>
      <p:sp>
        <p:nvSpPr>
          <p:cNvPr id="6" name="Content Placeholder 5"/>
          <p:cNvSpPr>
            <a:spLocks noGrp="1"/>
          </p:cNvSpPr>
          <p:nvPr>
            <p:ph idx="1"/>
          </p:nvPr>
        </p:nvSpPr>
        <p:spPr>
          <a:xfrm>
            <a:off x="381000" y="1068323"/>
            <a:ext cx="8382000" cy="5336846"/>
          </a:xfrm>
        </p:spPr>
        <p:txBody>
          <a:bodyPr/>
          <a:lstStyle/>
          <a:p>
            <a:r>
              <a:rPr lang="cs-CZ" dirty="0" smtClean="0"/>
              <a:t>Podpora SQL server bezpečnosti</a:t>
            </a:r>
          </a:p>
          <a:p>
            <a:pPr lvl="1"/>
            <a:r>
              <a:rPr lang="cs-CZ" dirty="0" smtClean="0"/>
              <a:t>Integrovaná bezpečnost není podporována</a:t>
            </a:r>
            <a:endParaRPr lang="en-US" dirty="0" smtClean="0"/>
          </a:p>
          <a:p>
            <a:r>
              <a:rPr lang="cs-CZ" dirty="0" smtClean="0"/>
              <a:t>Role podobné jako v klasickém SQL serveru</a:t>
            </a:r>
            <a:endParaRPr lang="en-US" dirty="0" smtClean="0"/>
          </a:p>
          <a:p>
            <a:pPr lvl="1"/>
            <a:r>
              <a:rPr lang="cs-CZ" dirty="0" smtClean="0"/>
              <a:t>Role n</a:t>
            </a:r>
            <a:r>
              <a:rPr lang="en-US" dirty="0" smtClean="0"/>
              <a:t>a </a:t>
            </a:r>
            <a:r>
              <a:rPr lang="cs-CZ" dirty="0" smtClean="0"/>
              <a:t>úrovni serveru</a:t>
            </a:r>
            <a:r>
              <a:rPr lang="en-US" dirty="0" smtClean="0"/>
              <a:t>: </a:t>
            </a:r>
            <a:r>
              <a:rPr lang="en-US" i="1" dirty="0" smtClean="0"/>
              <a:t>sds_dbcreator</a:t>
            </a:r>
            <a:r>
              <a:rPr lang="en-US" dirty="0" smtClean="0"/>
              <a:t>, </a:t>
            </a:r>
            <a:r>
              <a:rPr lang="en-US" i="1" dirty="0" smtClean="0"/>
              <a:t>sds_securityadmin</a:t>
            </a:r>
          </a:p>
          <a:p>
            <a:pPr lvl="1"/>
            <a:r>
              <a:rPr lang="cs-CZ" dirty="0" smtClean="0"/>
              <a:t>Role na úrovni databáze: stejné jako v SQL serveru</a:t>
            </a:r>
          </a:p>
          <a:p>
            <a:pPr lvl="1"/>
            <a:r>
              <a:rPr lang="cs-CZ" dirty="0" smtClean="0"/>
              <a:t>Vlastní role podle povahy aplikace</a:t>
            </a:r>
          </a:p>
          <a:p>
            <a:r>
              <a:rPr lang="cs-CZ" dirty="0" smtClean="0"/>
              <a:t>Uživatelské účty</a:t>
            </a:r>
            <a:endParaRPr lang="en-US" dirty="0" smtClean="0"/>
          </a:p>
          <a:p>
            <a:pPr lvl="1"/>
            <a:r>
              <a:rPr lang="cs-CZ" dirty="0" smtClean="0"/>
              <a:t>Administrativní uživatel je ekvivalent </a:t>
            </a:r>
            <a:r>
              <a:rPr lang="en-US" i="1" dirty="0" smtClean="0"/>
              <a:t>sa</a:t>
            </a:r>
            <a:endParaRPr lang="cs-CZ" i="1" dirty="0" smtClean="0"/>
          </a:p>
          <a:p>
            <a:pPr lvl="1"/>
            <a:r>
              <a:rPr lang="cs-CZ" dirty="0" smtClean="0"/>
              <a:t>Některá uživatelská jména nejsou povolena (sa</a:t>
            </a:r>
            <a:r>
              <a:rPr lang="en-US" dirty="0" smtClean="0"/>
              <a:t>, </a:t>
            </a:r>
            <a:r>
              <a:rPr lang="cs-CZ" dirty="0" smtClean="0"/>
              <a:t>a</a:t>
            </a:r>
            <a:r>
              <a:rPr lang="en-US" dirty="0" smtClean="0"/>
              <a:t>dmin, root, guest</a:t>
            </a:r>
            <a:r>
              <a:rPr lang="cs-CZ" dirty="0" smtClean="0"/>
              <a:t>)</a:t>
            </a:r>
            <a:endParaRPr lang="en-US"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Zabezpečení databáze II.</a:t>
            </a:r>
            <a:endParaRPr lang="en-US" dirty="0"/>
          </a:p>
        </p:txBody>
      </p:sp>
      <p:sp>
        <p:nvSpPr>
          <p:cNvPr id="3" name="Content Placeholder 2"/>
          <p:cNvSpPr>
            <a:spLocks noGrp="1"/>
          </p:cNvSpPr>
          <p:nvPr>
            <p:ph idx="1"/>
          </p:nvPr>
        </p:nvSpPr>
        <p:spPr>
          <a:xfrm>
            <a:off x="457200" y="1219200"/>
            <a:ext cx="8229600" cy="4906963"/>
          </a:xfrm>
        </p:spPr>
        <p:txBody>
          <a:bodyPr>
            <a:normAutofit fontScale="92500"/>
          </a:bodyPr>
          <a:lstStyle/>
          <a:p>
            <a:r>
              <a:rPr lang="cs-CZ" dirty="0" smtClean="0"/>
              <a:t>Ochrana na úrovni služby</a:t>
            </a:r>
            <a:endParaRPr lang="en-US" dirty="0" smtClean="0"/>
          </a:p>
          <a:p>
            <a:pPr lvl="1"/>
            <a:r>
              <a:rPr lang="cs-CZ" dirty="0" smtClean="0"/>
              <a:t>Vyžadován bezpečný kanál</a:t>
            </a:r>
            <a:endParaRPr lang="en-US" dirty="0" smtClean="0"/>
          </a:p>
          <a:p>
            <a:pPr lvl="1"/>
            <a:r>
              <a:rPr lang="cs-CZ" dirty="0" smtClean="0"/>
              <a:t>Uzavírání neaktivních spojení</a:t>
            </a:r>
          </a:p>
          <a:p>
            <a:pPr lvl="1"/>
            <a:r>
              <a:rPr lang="cs-CZ" dirty="0" smtClean="0"/>
              <a:t>Sledování trendů Denial of Service (DoS) útoku</a:t>
            </a:r>
            <a:endParaRPr lang="en-US" dirty="0" smtClean="0"/>
          </a:p>
          <a:p>
            <a:pPr lvl="1"/>
            <a:r>
              <a:rPr lang="cs-CZ" dirty="0" smtClean="0"/>
              <a:t>Kontrola obsahu paketů</a:t>
            </a:r>
            <a:endParaRPr lang="en-US" dirty="0" smtClean="0"/>
          </a:p>
          <a:p>
            <a:r>
              <a:rPr lang="cs-CZ" dirty="0" smtClean="0"/>
              <a:t>Firewall pro každý server</a:t>
            </a:r>
            <a:endParaRPr lang="en-US" dirty="0" smtClean="0"/>
          </a:p>
          <a:p>
            <a:pPr lvl="1"/>
            <a:r>
              <a:rPr lang="cs-CZ" dirty="0" smtClean="0"/>
              <a:t>Seznam povolených klientských IP rozsahů pro přístup</a:t>
            </a:r>
          </a:p>
          <a:p>
            <a:pPr lvl="1"/>
            <a:r>
              <a:rPr lang="cs-CZ" dirty="0" smtClean="0"/>
              <a:t>Standardně není povolený žádný přístup</a:t>
            </a:r>
          </a:p>
          <a:p>
            <a:pPr lvl="1"/>
            <a:r>
              <a:rPr lang="cs-CZ" dirty="0" smtClean="0"/>
              <a:t>Speciální pravidlo pro přístup z Windows Azure</a:t>
            </a:r>
          </a:p>
          <a:p>
            <a:pPr lvl="1"/>
            <a:r>
              <a:rPr lang="cs-CZ" dirty="0" smtClean="0"/>
              <a:t>Správa prostřednictvím portálu anebo systémových objektů v master databázi (T-SQL)</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lang="cs-CZ" dirty="0" smtClean="0"/>
              <a:t>SQL Azure – velikost a cena</a:t>
            </a:r>
            <a:endParaRPr lang="en-US" dirty="0"/>
          </a:p>
        </p:txBody>
      </p:sp>
      <p:sp>
        <p:nvSpPr>
          <p:cNvPr id="3" name="Content Placeholder 2"/>
          <p:cNvSpPr>
            <a:spLocks noGrp="1"/>
          </p:cNvSpPr>
          <p:nvPr>
            <p:ph idx="1"/>
          </p:nvPr>
        </p:nvSpPr>
        <p:spPr>
          <a:xfrm>
            <a:off x="380999" y="1505176"/>
            <a:ext cx="8441267" cy="5081892"/>
          </a:xfrm>
        </p:spPr>
        <p:txBody>
          <a:bodyPr>
            <a:normAutofit fontScale="92500" lnSpcReduction="10000"/>
          </a:bodyPr>
          <a:lstStyle/>
          <a:p>
            <a:r>
              <a:rPr lang="en-US" dirty="0" err="1" smtClean="0"/>
              <a:t>Velikosti</a:t>
            </a:r>
            <a:r>
              <a:rPr lang="en-US" dirty="0"/>
              <a:t> </a:t>
            </a:r>
            <a:r>
              <a:rPr lang="en-US" dirty="0" smtClean="0"/>
              <a:t>1,5,10,20,30,40,50,150 GB</a:t>
            </a:r>
          </a:p>
          <a:p>
            <a:r>
              <a:rPr lang="en-US" dirty="0" smtClean="0"/>
              <a:t>P</a:t>
            </a:r>
            <a:r>
              <a:rPr lang="cs-CZ" dirty="0" err="1" smtClean="0"/>
              <a:t>ři</a:t>
            </a:r>
            <a:r>
              <a:rPr lang="cs-CZ" dirty="0" smtClean="0"/>
              <a:t> vytváření specifikujete maximální velikost</a:t>
            </a:r>
          </a:p>
          <a:p>
            <a:pPr lvl="1"/>
            <a:r>
              <a:rPr lang="cs-CZ" dirty="0" smtClean="0"/>
              <a:t>Databáze může být klidně menší</a:t>
            </a:r>
          </a:p>
          <a:p>
            <a:pPr lvl="1"/>
            <a:r>
              <a:rPr lang="cs-CZ" dirty="0" smtClean="0"/>
              <a:t>Je to strop pro účtovanou částku</a:t>
            </a:r>
          </a:p>
          <a:p>
            <a:pPr lvl="1"/>
            <a:r>
              <a:rPr lang="cs-CZ" dirty="0" smtClean="0"/>
              <a:t>Při zaplnění nutno manuálně zvýšit nebo smazat část dat</a:t>
            </a:r>
            <a:endParaRPr lang="en-US" dirty="0" smtClean="0"/>
          </a:p>
          <a:p>
            <a:r>
              <a:rPr lang="cs-CZ" dirty="0" smtClean="0"/>
              <a:t>Skutečná velikost dat</a:t>
            </a:r>
            <a:endParaRPr lang="en-US" dirty="0" smtClean="0"/>
          </a:p>
          <a:p>
            <a:pPr lvl="1"/>
            <a:r>
              <a:rPr lang="cs-CZ" dirty="0" smtClean="0"/>
              <a:t>Tabulky, indexy, objekty v databázi na primární replice („velikost .MDF“)</a:t>
            </a:r>
            <a:endParaRPr lang="en-US" dirty="0" smtClean="0"/>
          </a:p>
          <a:p>
            <a:pPr lvl="1"/>
            <a:r>
              <a:rPr lang="cs-CZ" dirty="0" smtClean="0"/>
              <a:t>Nezahrnuje: transakční logy, master databázi, systémové tabulky, repliky na jiných serverech</a:t>
            </a:r>
          </a:p>
          <a:p>
            <a:pPr lvl="1"/>
            <a:r>
              <a:rPr lang="cs-CZ" dirty="0" smtClean="0"/>
              <a:t>Účtuje se skutečná velikost zaokrouhlená na nejbližší existující velikost směrem nahoru</a:t>
            </a:r>
            <a:endParaRPr lang="en-US" dirty="0" smtClean="0"/>
          </a:p>
          <a:p>
            <a:r>
              <a:rPr lang="en-US" dirty="0" smtClean="0"/>
              <a:t>1 GB = 9.99 USD</a:t>
            </a:r>
            <a:r>
              <a:rPr lang="cs-CZ" dirty="0" smtClean="0"/>
              <a:t> / měsíc (ale rozpočteno po dnech)</a:t>
            </a:r>
          </a:p>
        </p:txBody>
      </p:sp>
    </p:spTree>
    <p:extLst>
      <p:ext uri="{BB962C8B-B14F-4D97-AF65-F5344CB8AC3E}">
        <p14:creationId xmlns:p14="http://schemas.microsoft.com/office/powerpoint/2010/main" val="280771856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Připojení k SQL Azure</a:t>
            </a:r>
            <a:endParaRPr lang="en-US" dirty="0"/>
          </a:p>
        </p:txBody>
      </p:sp>
      <p:sp>
        <p:nvSpPr>
          <p:cNvPr id="3" name="Content Placeholder 2"/>
          <p:cNvSpPr>
            <a:spLocks noGrp="1"/>
          </p:cNvSpPr>
          <p:nvPr>
            <p:ph idx="1"/>
          </p:nvPr>
        </p:nvSpPr>
        <p:spPr>
          <a:xfrm>
            <a:off x="381000" y="1412875"/>
            <a:ext cx="8382000" cy="4370427"/>
          </a:xfrm>
        </p:spPr>
        <p:txBody>
          <a:bodyPr/>
          <a:lstStyle/>
          <a:p>
            <a:r>
              <a:rPr lang="cs-CZ" dirty="0" smtClean="0"/>
              <a:t>Existující klientské knihovny</a:t>
            </a:r>
            <a:endParaRPr lang="en-US" dirty="0" smtClean="0"/>
          </a:p>
          <a:p>
            <a:pPr lvl="1"/>
            <a:r>
              <a:rPr lang="en-US" dirty="0" smtClean="0"/>
              <a:t>ADO.NET, ODBC, PHP</a:t>
            </a:r>
            <a:r>
              <a:rPr lang="cs-CZ" dirty="0" smtClean="0"/>
              <a:t>, ... (OLE DB není podporováno)</a:t>
            </a:r>
          </a:p>
          <a:p>
            <a:pPr lvl="1"/>
            <a:r>
              <a:rPr lang="cs-CZ" dirty="0" smtClean="0"/>
              <a:t>Předinstalovány na Windows Azure</a:t>
            </a:r>
            <a:endParaRPr lang="en-US" dirty="0" smtClean="0"/>
          </a:p>
          <a:p>
            <a:r>
              <a:rPr lang="cs-CZ" dirty="0" smtClean="0"/>
              <a:t>Nutno specifikovat databázi již při připojení</a:t>
            </a:r>
          </a:p>
          <a:p>
            <a:pPr lvl="1"/>
            <a:r>
              <a:rPr lang="cs-CZ" dirty="0" smtClean="0"/>
              <a:t>Není podporován příkaz USE</a:t>
            </a:r>
          </a:p>
          <a:p>
            <a:pPr lvl="1"/>
            <a:r>
              <a:rPr lang="cs-CZ" dirty="0" smtClean="0"/>
              <a:t>Nelze dělat dotaz napříč databázemi</a:t>
            </a:r>
          </a:p>
          <a:p>
            <a:r>
              <a:rPr lang="cs-CZ" dirty="0" smtClean="0"/>
              <a:t>Běžné nástroje:</a:t>
            </a:r>
          </a:p>
          <a:p>
            <a:pPr lvl="1"/>
            <a:r>
              <a:rPr lang="cs-CZ" dirty="0" smtClean="0"/>
              <a:t>Příkazová řádka – </a:t>
            </a:r>
            <a:r>
              <a:rPr lang="cs-CZ" i="1" dirty="0" err="1" smtClean="0"/>
              <a:t>sqlcmd</a:t>
            </a:r>
            <a:r>
              <a:rPr lang="en-US" i="1" dirty="0" smtClean="0"/>
              <a:t>.exe</a:t>
            </a:r>
            <a:endParaRPr lang="cs-CZ" i="1" dirty="0" smtClean="0"/>
          </a:p>
          <a:p>
            <a:pPr lvl="1"/>
            <a:r>
              <a:rPr lang="cs-CZ" dirty="0" smtClean="0"/>
              <a:t>SSMS 2008 R2 optimalizováno pro SQL Azure</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a:r>
            <a:r>
              <a:rPr lang="cs-CZ" dirty="0" smtClean="0"/>
              <a:t>řipojovací řetězec pro SQL Azure</a:t>
            </a:r>
            <a:endParaRPr lang="en-US" dirty="0"/>
          </a:p>
        </p:txBody>
      </p:sp>
      <p:sp>
        <p:nvSpPr>
          <p:cNvPr id="3" name="Content Placeholder 2"/>
          <p:cNvSpPr>
            <a:spLocks noGrp="1"/>
          </p:cNvSpPr>
          <p:nvPr>
            <p:ph idx="1"/>
          </p:nvPr>
        </p:nvSpPr>
        <p:spPr>
          <a:xfrm>
            <a:off x="381000" y="1447799"/>
            <a:ext cx="8382000" cy="4757058"/>
          </a:xfrm>
        </p:spPr>
        <p:txBody>
          <a:bodyPr>
            <a:normAutofit/>
          </a:bodyPr>
          <a:lstStyle/>
          <a:p>
            <a:r>
              <a:rPr lang="cs-CZ" sz="2400" dirty="0" smtClean="0"/>
              <a:t>Stejná syntaxe jako u normálního SQL Serveru</a:t>
            </a:r>
          </a:p>
          <a:p>
            <a:r>
              <a:rPr lang="cs-CZ" sz="2400" dirty="0" smtClean="0"/>
              <a:t>S výjimkou formátu </a:t>
            </a:r>
            <a:r>
              <a:rPr lang="en-US" sz="2400" dirty="0" smtClean="0"/>
              <a:t>&lt;login&gt;@&lt;server&gt; pro jm</a:t>
            </a:r>
            <a:r>
              <a:rPr lang="cs-CZ" sz="2400" dirty="0" smtClean="0"/>
              <a:t>éno</a:t>
            </a:r>
            <a:r>
              <a:rPr lang="en-US" sz="2400" dirty="0" smtClean="0"/>
              <a:t>, nap</a:t>
            </a:r>
            <a:r>
              <a:rPr lang="cs-CZ" sz="2400" dirty="0" smtClean="0"/>
              <a:t>ř.:</a:t>
            </a:r>
            <a:endParaRPr lang="en-US" sz="2400" dirty="0" smtClean="0"/>
          </a:p>
          <a:p>
            <a:pPr lvl="1"/>
            <a:r>
              <a:rPr lang="en-US" sz="2000" dirty="0" smtClean="0"/>
              <a:t>ADO.N</a:t>
            </a:r>
            <a:r>
              <a:rPr lang="cs-CZ" sz="2000" dirty="0" smtClean="0"/>
              <a:t>ET</a:t>
            </a:r>
            <a:r>
              <a:rPr lang="en-US" sz="2000" dirty="0" smtClean="0"/>
              <a:t>:</a:t>
            </a:r>
            <a:br>
              <a:rPr lang="en-US" sz="2000" dirty="0" smtClean="0"/>
            </a:br>
            <a:r>
              <a:rPr lang="en-US" sz="1800" dirty="0" smtClean="0">
                <a:latin typeface="Consolas" pitchFamily="49" charset="0"/>
              </a:rPr>
              <a:t>Data Source=</a:t>
            </a:r>
            <a:r>
              <a:rPr lang="en-US" sz="1800" dirty="0" smtClean="0">
                <a:solidFill>
                  <a:srgbClr val="FFFF00"/>
                </a:solidFill>
                <a:latin typeface="Consolas" pitchFamily="49" charset="0"/>
              </a:rPr>
              <a:t>&lt;server&gt;</a:t>
            </a:r>
            <a:r>
              <a:rPr lang="en-US" sz="1800" dirty="0" smtClean="0">
                <a:latin typeface="Consolas" pitchFamily="49" charset="0"/>
              </a:rPr>
              <a:t>.database.windows.net;</a:t>
            </a:r>
            <a:br>
              <a:rPr lang="en-US" sz="1800" dirty="0" smtClean="0">
                <a:latin typeface="Consolas" pitchFamily="49" charset="0"/>
              </a:rPr>
            </a:br>
            <a:r>
              <a:rPr lang="en-US" sz="1800" dirty="0" smtClean="0">
                <a:latin typeface="Consolas" pitchFamily="49" charset="0"/>
              </a:rPr>
              <a:t>User ID=user</a:t>
            </a:r>
            <a:r>
              <a:rPr lang="en-US" sz="1800" dirty="0" smtClean="0">
                <a:solidFill>
                  <a:srgbClr val="FFFF00"/>
                </a:solidFill>
                <a:latin typeface="Consolas" pitchFamily="49" charset="0"/>
              </a:rPr>
              <a:t>@&lt;server&gt;</a:t>
            </a:r>
            <a:r>
              <a:rPr lang="en-US" sz="1800" dirty="0" smtClean="0">
                <a:latin typeface="Consolas" pitchFamily="49" charset="0"/>
              </a:rPr>
              <a:t>;Password=&lt;</a:t>
            </a:r>
            <a:r>
              <a:rPr lang="en-US" sz="1800" dirty="0" smtClean="0">
                <a:solidFill>
                  <a:srgbClr val="FFFF00"/>
                </a:solidFill>
                <a:latin typeface="Consolas" pitchFamily="49" charset="0"/>
              </a:rPr>
              <a:t>password&gt;</a:t>
            </a:r>
            <a:r>
              <a:rPr lang="en-US" sz="1800" dirty="0" smtClean="0">
                <a:latin typeface="Consolas" pitchFamily="49" charset="0"/>
              </a:rPr>
              <a:t>;...</a:t>
            </a:r>
          </a:p>
          <a:p>
            <a:pPr lvl="1"/>
            <a:r>
              <a:rPr lang="en-US" sz="2000" dirty="0" smtClean="0"/>
              <a:t>ODBC:</a:t>
            </a:r>
            <a:r>
              <a:rPr lang="en-US" sz="1600" dirty="0" smtClean="0"/>
              <a:t/>
            </a:r>
            <a:br>
              <a:rPr lang="en-US" sz="1600" dirty="0" smtClean="0"/>
            </a:br>
            <a:r>
              <a:rPr lang="en-US" sz="1800" dirty="0" smtClean="0">
                <a:latin typeface="Consolas" pitchFamily="49" charset="0"/>
              </a:rPr>
              <a:t>Driver={SQL Server Native Client 10.0}; Server=</a:t>
            </a:r>
            <a:r>
              <a:rPr lang="en-US" sz="1800" dirty="0" smtClean="0">
                <a:solidFill>
                  <a:srgbClr val="FFFF00"/>
                </a:solidFill>
                <a:latin typeface="Consolas" pitchFamily="49" charset="0"/>
              </a:rPr>
              <a:t>&lt;server&gt;</a:t>
            </a:r>
            <a:r>
              <a:rPr lang="en-US" sz="1800" dirty="0" smtClean="0">
                <a:latin typeface="Consolas" pitchFamily="49" charset="0"/>
              </a:rPr>
              <a:t>.database.windows.net; Uid=user</a:t>
            </a:r>
            <a:r>
              <a:rPr lang="en-US" sz="1800" dirty="0" smtClean="0">
                <a:solidFill>
                  <a:srgbClr val="FFFF00"/>
                </a:solidFill>
                <a:latin typeface="Consolas" pitchFamily="49" charset="0"/>
              </a:rPr>
              <a:t>@&lt;server&gt;</a:t>
            </a:r>
            <a:r>
              <a:rPr lang="en-US" sz="1800" dirty="0" smtClean="0">
                <a:latin typeface="Consolas" pitchFamily="49" charset="0"/>
              </a:rPr>
              <a:t>;Pwd=</a:t>
            </a:r>
            <a:r>
              <a:rPr lang="en-US" sz="1800" dirty="0" smtClean="0">
                <a:solidFill>
                  <a:srgbClr val="FFFF00"/>
                </a:solidFill>
                <a:latin typeface="Consolas" pitchFamily="49" charset="0"/>
              </a:rPr>
              <a:t>&lt;password&gt;</a:t>
            </a:r>
            <a:r>
              <a:rPr lang="en-US" sz="1800" dirty="0" smtClean="0">
                <a:latin typeface="Consolas" pitchFamily="49" charset="0"/>
              </a:rPr>
              <a:t>;...</a:t>
            </a:r>
          </a:p>
          <a:p>
            <a:r>
              <a:rPr lang="cs-CZ" sz="2400" dirty="0" smtClean="0"/>
              <a:t>Nutno se připojit přímo k databázi</a:t>
            </a:r>
            <a:endParaRPr lang="en-US" sz="2400" dirty="0"/>
          </a:p>
          <a:p>
            <a:pPr lvl="1"/>
            <a:r>
              <a:rPr lang="en-US" sz="2000" dirty="0"/>
              <a:t>“Initial Catalog = </a:t>
            </a:r>
            <a:r>
              <a:rPr lang="en-US" sz="2000" dirty="0">
                <a:solidFill>
                  <a:srgbClr val="FFFF00"/>
                </a:solidFill>
              </a:rPr>
              <a:t>&lt;</a:t>
            </a:r>
            <a:r>
              <a:rPr lang="en-US" sz="2000" dirty="0" smtClean="0">
                <a:solidFill>
                  <a:srgbClr val="FFFF00"/>
                </a:solidFill>
              </a:rPr>
              <a:t>d</a:t>
            </a:r>
            <a:r>
              <a:rPr lang="cs-CZ" sz="2000" dirty="0" smtClean="0">
                <a:solidFill>
                  <a:srgbClr val="FFFF00"/>
                </a:solidFill>
              </a:rPr>
              <a:t>ata</a:t>
            </a:r>
            <a:r>
              <a:rPr lang="en-US" sz="2000" dirty="0" smtClean="0">
                <a:solidFill>
                  <a:srgbClr val="FFFF00"/>
                </a:solidFill>
              </a:rPr>
              <a:t>b</a:t>
            </a:r>
            <a:r>
              <a:rPr lang="cs-CZ" sz="2000" dirty="0" smtClean="0">
                <a:solidFill>
                  <a:srgbClr val="FFFF00"/>
                </a:solidFill>
              </a:rPr>
              <a:t>ase</a:t>
            </a:r>
            <a:r>
              <a:rPr lang="en-US" sz="2000" dirty="0" smtClean="0">
                <a:solidFill>
                  <a:srgbClr val="FFFF00"/>
                </a:solidFill>
              </a:rPr>
              <a:t>&gt;</a:t>
            </a:r>
            <a:r>
              <a:rPr lang="en-US" sz="2000" dirty="0" smtClean="0"/>
              <a:t>” </a:t>
            </a:r>
            <a:r>
              <a:rPr lang="cs-CZ" sz="2000" dirty="0" smtClean="0"/>
              <a:t>v připojovacím řetězci</a:t>
            </a:r>
            <a:endParaRPr lang="en-US" sz="2000" dirty="0"/>
          </a:p>
          <a:p>
            <a:pPr lvl="1"/>
            <a:r>
              <a:rPr lang="cs-CZ" sz="2000" dirty="0" smtClean="0"/>
              <a:t>Nelze přepnout kontext databáze</a:t>
            </a:r>
            <a:r>
              <a:rPr lang="en-US" sz="2000" dirty="0" smtClean="0"/>
              <a:t> ( USE </a:t>
            </a:r>
            <a:r>
              <a:rPr lang="en-US" sz="2000" dirty="0"/>
              <a:t>&lt;</a:t>
            </a:r>
            <a:r>
              <a:rPr lang="en-US" sz="2000" dirty="0" smtClean="0"/>
              <a:t>d</a:t>
            </a:r>
            <a:r>
              <a:rPr lang="cs-CZ" sz="2000" dirty="0" smtClean="0"/>
              <a:t>atabase</a:t>
            </a:r>
            <a:r>
              <a:rPr lang="en-US" sz="2000" dirty="0" smtClean="0"/>
              <a:t>&gt;)</a:t>
            </a:r>
            <a:endParaRPr lang="en-US" sz="2000" dirty="0"/>
          </a:p>
        </p:txBody>
      </p:sp>
    </p:spTree>
    <p:extLst>
      <p:ext uri="{BB962C8B-B14F-4D97-AF65-F5344CB8AC3E}">
        <p14:creationId xmlns:p14="http://schemas.microsoft.com/office/powerpoint/2010/main" val="54712923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cs-CZ" dirty="0" smtClean="0"/>
              <a:t>Správa spojení</a:t>
            </a:r>
            <a:endParaRPr lang="en-US" dirty="0"/>
          </a:p>
        </p:txBody>
      </p:sp>
      <p:sp>
        <p:nvSpPr>
          <p:cNvPr id="6" name="Content Placeholder 5"/>
          <p:cNvSpPr>
            <a:spLocks noGrp="1"/>
          </p:cNvSpPr>
          <p:nvPr>
            <p:ph idx="1"/>
          </p:nvPr>
        </p:nvSpPr>
        <p:spPr>
          <a:xfrm>
            <a:off x="381000" y="1447799"/>
            <a:ext cx="8382000" cy="4811487"/>
          </a:xfrm>
        </p:spPr>
        <p:txBody>
          <a:bodyPr>
            <a:normAutofit/>
          </a:bodyPr>
          <a:lstStyle/>
          <a:p>
            <a:r>
              <a:rPr lang="cs-CZ" sz="2800" dirty="0" smtClean="0"/>
              <a:t>Sdílená infrastruktura vyžaduje větší odpovědnost</a:t>
            </a:r>
          </a:p>
          <a:p>
            <a:r>
              <a:rPr lang="cs-CZ" sz="2800" dirty="0" smtClean="0"/>
              <a:t>Počítejte s možností výpadku spojení („retry“ logika)</a:t>
            </a:r>
            <a:r>
              <a:rPr lang="en-US" sz="2800" dirty="0" smtClean="0"/>
              <a:t>:</a:t>
            </a:r>
          </a:p>
          <a:p>
            <a:pPr lvl="1"/>
            <a:r>
              <a:rPr lang="cs-CZ" sz="2400" dirty="0" smtClean="0"/>
              <a:t>Cokoliv cestou k databázi může selhat</a:t>
            </a:r>
            <a:endParaRPr lang="en-US" sz="2400" dirty="0" smtClean="0"/>
          </a:p>
          <a:p>
            <a:pPr lvl="1"/>
            <a:r>
              <a:rPr lang="cs-CZ" sz="2400" dirty="0" smtClean="0"/>
              <a:t>Spojení déle než </a:t>
            </a:r>
            <a:r>
              <a:rPr lang="en-US" sz="2400" dirty="0" smtClean="0"/>
              <a:t>30</a:t>
            </a:r>
            <a:r>
              <a:rPr lang="cs-CZ" sz="2400" dirty="0" smtClean="0"/>
              <a:t> minut bez aktivity jsou odpojena</a:t>
            </a:r>
          </a:p>
          <a:p>
            <a:pPr lvl="1"/>
            <a:r>
              <a:rPr lang="cs-CZ" sz="2400" dirty="0" smtClean="0"/>
              <a:t>Velmi krátká nedostupnost při přepnutí repliky (např. selhání, údržba, přesun z důvodu rozkladu zátěže apod.)</a:t>
            </a:r>
            <a:endParaRPr lang="en-US" sz="2400" dirty="0" smtClean="0"/>
          </a:p>
          <a:p>
            <a:r>
              <a:rPr lang="cs-CZ" dirty="0" smtClean="0"/>
              <a:t>Omezení spotřeby zdrojů (throttling)</a:t>
            </a:r>
          </a:p>
          <a:p>
            <a:r>
              <a:rPr lang="cs-CZ" dirty="0" smtClean="0"/>
              <a:t>Možnost odmítnutí spojení z důvodu ochrany před DoS útoky:</a:t>
            </a:r>
          </a:p>
          <a:p>
            <a:pPr lvl="1"/>
            <a:r>
              <a:rPr lang="cs-CZ" dirty="0" smtClean="0"/>
              <a:t>Celková dostupnost serveru není zasažena</a:t>
            </a:r>
            <a:endParaRPr lang="en-US" sz="2000" dirty="0" smtClean="0"/>
          </a:p>
        </p:txBody>
      </p:sp>
    </p:spTree>
    <p:extLst>
      <p:ext uri="{BB962C8B-B14F-4D97-AF65-F5344CB8AC3E}">
        <p14:creationId xmlns:p14="http://schemas.microsoft.com/office/powerpoint/2010/main" val="20109996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Možnosti</a:t>
            </a:r>
            <a:endParaRPr lang="en-US" dirty="0"/>
          </a:p>
        </p:txBody>
      </p:sp>
      <p:sp>
        <p:nvSpPr>
          <p:cNvPr id="3" name="Content Placeholder 2"/>
          <p:cNvSpPr>
            <a:spLocks noGrp="1"/>
          </p:cNvSpPr>
          <p:nvPr>
            <p:ph idx="1"/>
          </p:nvPr>
        </p:nvSpPr>
        <p:spPr>
          <a:xfrm>
            <a:off x="381000" y="1294343"/>
            <a:ext cx="8382000" cy="4302716"/>
          </a:xfrm>
        </p:spPr>
        <p:txBody>
          <a:bodyPr/>
          <a:lstStyle/>
          <a:p>
            <a:pPr marL="514350" indent="-514350">
              <a:buFont typeface="+mj-lt"/>
              <a:buAutoNum type="arabicPeriod"/>
            </a:pPr>
            <a:r>
              <a:rPr lang="cs-CZ" dirty="0" smtClean="0"/>
              <a:t>SQL Azure</a:t>
            </a:r>
          </a:p>
          <a:p>
            <a:pPr marL="369888" lvl="1" indent="0">
              <a:buNone/>
            </a:pPr>
            <a:r>
              <a:rPr lang="cs-CZ" dirty="0" smtClean="0"/>
              <a:t>+ minimální změna aplikace</a:t>
            </a:r>
          </a:p>
          <a:p>
            <a:pPr marL="369888" lvl="1" indent="0">
              <a:buNone/>
            </a:pPr>
            <a:r>
              <a:rPr lang="cs-CZ" dirty="0" smtClean="0"/>
              <a:t>- menší maximální velikost</a:t>
            </a:r>
          </a:p>
          <a:p>
            <a:pPr marL="369888" lvl="1" indent="0">
              <a:buNone/>
            </a:pPr>
            <a:r>
              <a:rPr lang="cs-CZ" dirty="0" smtClean="0"/>
              <a:t>- škálovatelnost daná jedním fyzickým serverem</a:t>
            </a:r>
          </a:p>
          <a:p>
            <a:pPr marL="514350" indent="-514350">
              <a:buFont typeface="+mj-lt"/>
              <a:buAutoNum type="arabicPeriod"/>
            </a:pPr>
            <a:r>
              <a:rPr lang="cs-CZ" dirty="0" smtClean="0"/>
              <a:t>Azure </a:t>
            </a:r>
            <a:r>
              <a:rPr lang="cs-CZ" dirty="0" err="1" smtClean="0"/>
              <a:t>Storage</a:t>
            </a:r>
            <a:r>
              <a:rPr lang="cs-CZ" dirty="0" smtClean="0"/>
              <a:t> - Table</a:t>
            </a:r>
          </a:p>
          <a:p>
            <a:pPr marL="369888" lvl="1" indent="0">
              <a:buNone/>
            </a:pPr>
            <a:r>
              <a:rPr lang="cs-CZ" dirty="0" smtClean="0"/>
              <a:t>+ prakticky neomezená škálovatelnost a velikost</a:t>
            </a:r>
            <a:endParaRPr lang="cs-CZ" dirty="0"/>
          </a:p>
          <a:p>
            <a:pPr marL="369888" lvl="1" indent="0">
              <a:buNone/>
            </a:pPr>
            <a:r>
              <a:rPr lang="cs-CZ" dirty="0" smtClean="0"/>
              <a:t>+ nízká cena za velikost uložených dat</a:t>
            </a:r>
          </a:p>
          <a:p>
            <a:pPr marL="369888" lvl="1" indent="0">
              <a:buNone/>
            </a:pPr>
            <a:r>
              <a:rPr lang="cs-CZ" dirty="0" smtClean="0"/>
              <a:t>- zcela jiný programovací model</a:t>
            </a:r>
          </a:p>
          <a:p>
            <a:pPr marL="369888" lvl="1" indent="0">
              <a:buNone/>
            </a:pPr>
            <a:r>
              <a:rPr lang="cs-CZ" dirty="0" smtClean="0"/>
              <a:t>- malé možnosti databázového stroje</a:t>
            </a:r>
          </a:p>
        </p:txBody>
      </p:sp>
    </p:spTree>
    <p:extLst>
      <p:ext uri="{BB962C8B-B14F-4D97-AF65-F5344CB8AC3E}">
        <p14:creationId xmlns:p14="http://schemas.microsoft.com/office/powerpoint/2010/main" val="15779917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Agenda</a:t>
            </a:r>
            <a:endParaRPr lang="cs-CZ" dirty="0"/>
          </a:p>
        </p:txBody>
      </p:sp>
      <p:sp>
        <p:nvSpPr>
          <p:cNvPr id="3" name="Content Placeholder 2"/>
          <p:cNvSpPr>
            <a:spLocks noGrp="1"/>
          </p:cNvSpPr>
          <p:nvPr>
            <p:ph idx="1"/>
          </p:nvPr>
        </p:nvSpPr>
        <p:spPr>
          <a:xfrm>
            <a:off x="381000" y="1412875"/>
            <a:ext cx="8382000" cy="3588675"/>
          </a:xfrm>
        </p:spPr>
        <p:txBody>
          <a:bodyPr/>
          <a:lstStyle/>
          <a:p>
            <a:r>
              <a:rPr lang="cs-CZ" sz="4400" dirty="0" smtClean="0">
                <a:solidFill>
                  <a:schemeClr val="accent6"/>
                </a:solidFill>
              </a:rPr>
              <a:t>Možnosti</a:t>
            </a:r>
          </a:p>
          <a:p>
            <a:r>
              <a:rPr lang="cs-CZ" sz="4400" dirty="0">
                <a:solidFill>
                  <a:schemeClr val="accent6"/>
                </a:solidFill>
              </a:rPr>
              <a:t>SQL Azure - základy</a:t>
            </a:r>
          </a:p>
          <a:p>
            <a:r>
              <a:rPr lang="cs-CZ" sz="4400" u="sng" dirty="0"/>
              <a:t>Migrace schématu a dat</a:t>
            </a:r>
          </a:p>
          <a:p>
            <a:r>
              <a:rPr lang="cs-CZ" sz="4400" dirty="0" smtClean="0"/>
              <a:t>Doporučení a rady</a:t>
            </a:r>
          </a:p>
          <a:p>
            <a:r>
              <a:rPr lang="cs-CZ" sz="4400" dirty="0" smtClean="0"/>
              <a:t>Závěrem</a:t>
            </a:r>
          </a:p>
        </p:txBody>
      </p:sp>
    </p:spTree>
    <p:extLst>
      <p:ext uri="{BB962C8B-B14F-4D97-AF65-F5344CB8AC3E}">
        <p14:creationId xmlns:p14="http://schemas.microsoft.com/office/powerpoint/2010/main" val="413164052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Možnosti přesunu schématu</a:t>
            </a:r>
            <a:endParaRPr lang="cs-CZ" dirty="0"/>
          </a:p>
        </p:txBody>
      </p:sp>
      <p:sp>
        <p:nvSpPr>
          <p:cNvPr id="3" name="Content Placeholder 2"/>
          <p:cNvSpPr>
            <a:spLocks noGrp="1"/>
          </p:cNvSpPr>
          <p:nvPr>
            <p:ph idx="1"/>
          </p:nvPr>
        </p:nvSpPr>
        <p:spPr>
          <a:xfrm>
            <a:off x="381000" y="1412875"/>
            <a:ext cx="8382000" cy="3625608"/>
          </a:xfrm>
        </p:spPr>
        <p:txBody>
          <a:bodyPr/>
          <a:lstStyle/>
          <a:p>
            <a:r>
              <a:rPr lang="cs-CZ" sz="2800" dirty="0"/>
              <a:t>Nasazení jako Data </a:t>
            </a:r>
            <a:r>
              <a:rPr lang="cs-CZ" sz="2800" dirty="0" err="1"/>
              <a:t>Tier</a:t>
            </a:r>
            <a:r>
              <a:rPr lang="cs-CZ" sz="2800" dirty="0"/>
              <a:t> </a:t>
            </a:r>
            <a:r>
              <a:rPr lang="cs-CZ" sz="2800" dirty="0" err="1"/>
              <a:t>Application</a:t>
            </a:r>
            <a:r>
              <a:rPr lang="cs-CZ" sz="2800" dirty="0"/>
              <a:t> (</a:t>
            </a:r>
            <a:r>
              <a:rPr lang="en-US" sz="2800" dirty="0"/>
              <a:t>*.</a:t>
            </a:r>
            <a:r>
              <a:rPr lang="cs-CZ" sz="2800" dirty="0" err="1"/>
              <a:t>dacpac</a:t>
            </a:r>
            <a:r>
              <a:rPr lang="en-US" sz="2800" dirty="0"/>
              <a:t>)</a:t>
            </a:r>
            <a:endParaRPr lang="cs-CZ" sz="2800" dirty="0"/>
          </a:p>
          <a:p>
            <a:pPr lvl="1"/>
            <a:r>
              <a:rPr lang="cs-CZ" sz="2400" dirty="0"/>
              <a:t>Databázový projekt typu Data </a:t>
            </a:r>
            <a:r>
              <a:rPr lang="cs-CZ" sz="2400" dirty="0" err="1"/>
              <a:t>Tier</a:t>
            </a:r>
            <a:r>
              <a:rPr lang="cs-CZ" sz="2400" dirty="0"/>
              <a:t> </a:t>
            </a:r>
            <a:r>
              <a:rPr lang="cs-CZ" sz="2400" dirty="0" err="1"/>
              <a:t>Application</a:t>
            </a:r>
            <a:r>
              <a:rPr lang="cs-CZ" sz="2400" dirty="0"/>
              <a:t> ve VS 2010 umožňuje nasazení na klasický SQL i na SQL Azure</a:t>
            </a:r>
          </a:p>
          <a:p>
            <a:pPr lvl="1"/>
            <a:r>
              <a:rPr lang="cs-CZ" sz="2400" dirty="0"/>
              <a:t>Podporován je též upgrade schématu</a:t>
            </a:r>
            <a:endParaRPr lang="en-US" sz="2400" dirty="0"/>
          </a:p>
          <a:p>
            <a:r>
              <a:rPr lang="cs-CZ" sz="2800" dirty="0" err="1" smtClean="0"/>
              <a:t>Naskriptování</a:t>
            </a:r>
            <a:r>
              <a:rPr lang="cs-CZ" sz="2800" dirty="0" smtClean="0"/>
              <a:t> schématu v SSMS</a:t>
            </a:r>
          </a:p>
          <a:p>
            <a:pPr lvl="1"/>
            <a:r>
              <a:rPr lang="cs-CZ" sz="2400" dirty="0" smtClean="0"/>
              <a:t>V možnostech </a:t>
            </a:r>
            <a:r>
              <a:rPr lang="cs-CZ" sz="2400" dirty="0" err="1" smtClean="0"/>
              <a:t>skriptování</a:t>
            </a:r>
            <a:r>
              <a:rPr lang="cs-CZ" sz="2400" dirty="0" smtClean="0"/>
              <a:t> lze zvolit SQL Azure jako cílovou platformu</a:t>
            </a:r>
          </a:p>
          <a:p>
            <a:r>
              <a:rPr lang="en-US" sz="2800" dirty="0" smtClean="0"/>
              <a:t>SQL Azure Migration Wizard</a:t>
            </a:r>
          </a:p>
          <a:p>
            <a:pPr lvl="1"/>
            <a:r>
              <a:rPr lang="en-US" sz="2400" dirty="0">
                <a:hlinkClick r:id="rId2"/>
              </a:rPr>
              <a:t>http://sqlazuremw.codeplex.com</a:t>
            </a:r>
            <a:r>
              <a:rPr lang="en-US" sz="2400" dirty="0" smtClean="0">
                <a:hlinkClick r:id="rId2"/>
              </a:rPr>
              <a:t>/</a:t>
            </a:r>
            <a:r>
              <a:rPr lang="en-US" sz="2400" dirty="0" smtClean="0"/>
              <a:t> </a:t>
            </a:r>
            <a:endParaRPr lang="en-US" sz="24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4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37813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204788"/>
            <a:ext cx="6943725"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72254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204788"/>
            <a:ext cx="6943725"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61669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7" y="204787"/>
            <a:ext cx="6943725"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6121400" y="2379134"/>
            <a:ext cx="1413933" cy="643467"/>
          </a:xfrm>
          <a:prstGeom prst="ellipse">
            <a:avLst/>
          </a:prstGeom>
          <a:noFill/>
          <a:ln w="38100">
            <a:solidFill>
              <a:schemeClr val="accent3"/>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210941452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763" y="1400175"/>
            <a:ext cx="4562475"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2387599" y="3581400"/>
            <a:ext cx="2184401" cy="321734"/>
          </a:xfrm>
          <a:prstGeom prst="ellipse">
            <a:avLst/>
          </a:prstGeom>
          <a:noFill/>
          <a:ln w="38100">
            <a:solidFill>
              <a:schemeClr val="accent3"/>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 name="Oval 3"/>
          <p:cNvSpPr/>
          <p:nvPr/>
        </p:nvSpPr>
        <p:spPr bwMode="auto">
          <a:xfrm>
            <a:off x="4284132" y="2692401"/>
            <a:ext cx="1413933" cy="304800"/>
          </a:xfrm>
          <a:prstGeom prst="ellipse">
            <a:avLst/>
          </a:prstGeom>
          <a:noFill/>
          <a:ln w="38100">
            <a:solidFill>
              <a:schemeClr val="accent3"/>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79607617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Data-</a:t>
            </a:r>
            <a:r>
              <a:rPr lang="cs-CZ" dirty="0" err="1" smtClean="0"/>
              <a:t>Tier</a:t>
            </a:r>
            <a:r>
              <a:rPr lang="cs-CZ" dirty="0" smtClean="0"/>
              <a:t> </a:t>
            </a:r>
            <a:r>
              <a:rPr lang="cs-CZ" dirty="0" err="1" smtClean="0"/>
              <a:t>Application</a:t>
            </a:r>
            <a:endParaRPr lang="en-US" dirty="0"/>
          </a:p>
        </p:txBody>
      </p:sp>
      <p:sp>
        <p:nvSpPr>
          <p:cNvPr id="3" name="Content Placeholder 2"/>
          <p:cNvSpPr>
            <a:spLocks noGrp="1"/>
          </p:cNvSpPr>
          <p:nvPr>
            <p:ph idx="1"/>
          </p:nvPr>
        </p:nvSpPr>
        <p:spPr>
          <a:xfrm>
            <a:off x="389436" y="1447800"/>
            <a:ext cx="8363938" cy="4789512"/>
          </a:xfrm>
        </p:spPr>
        <p:txBody>
          <a:bodyPr>
            <a:normAutofit fontScale="85000" lnSpcReduction="20000"/>
          </a:bodyPr>
          <a:lstStyle/>
          <a:p>
            <a:r>
              <a:rPr lang="en-US" dirty="0" err="1"/>
              <a:t>Jednotka</a:t>
            </a:r>
            <a:r>
              <a:rPr lang="en-US" dirty="0"/>
              <a:t> </a:t>
            </a:r>
            <a:r>
              <a:rPr lang="en-US" dirty="0" err="1"/>
              <a:t>nasazení</a:t>
            </a:r>
            <a:endParaRPr lang="en-US" dirty="0"/>
          </a:p>
          <a:p>
            <a:pPr lvl="1"/>
            <a:r>
              <a:rPr lang="en-US" dirty="0" err="1"/>
              <a:t>Definice</a:t>
            </a:r>
            <a:r>
              <a:rPr lang="en-US" dirty="0"/>
              <a:t> </a:t>
            </a:r>
            <a:r>
              <a:rPr lang="en-US" dirty="0" err="1"/>
              <a:t>databázových</a:t>
            </a:r>
            <a:r>
              <a:rPr lang="en-US" dirty="0"/>
              <a:t> </a:t>
            </a:r>
            <a:r>
              <a:rPr lang="en-US" dirty="0" err="1"/>
              <a:t>objektů</a:t>
            </a:r>
            <a:endParaRPr lang="en-US" dirty="0"/>
          </a:p>
          <a:p>
            <a:pPr lvl="2"/>
            <a:r>
              <a:rPr lang="en-US" dirty="0" err="1"/>
              <a:t>Pouze</a:t>
            </a:r>
            <a:r>
              <a:rPr lang="en-US" dirty="0"/>
              <a:t> „</a:t>
            </a:r>
            <a:r>
              <a:rPr lang="en-US" dirty="0" err="1"/>
              <a:t>bezpečné</a:t>
            </a:r>
            <a:r>
              <a:rPr lang="en-US" dirty="0"/>
              <a:t>“ </a:t>
            </a:r>
            <a:r>
              <a:rPr lang="en-US" dirty="0" err="1"/>
              <a:t>objekty</a:t>
            </a:r>
            <a:r>
              <a:rPr lang="en-US" dirty="0"/>
              <a:t> </a:t>
            </a:r>
            <a:r>
              <a:rPr lang="en-US" dirty="0" err="1"/>
              <a:t>bez</a:t>
            </a:r>
            <a:r>
              <a:rPr lang="en-US" dirty="0"/>
              <a:t> </a:t>
            </a:r>
            <a:r>
              <a:rPr lang="en-US" dirty="0" err="1"/>
              <a:t>vlivu</a:t>
            </a:r>
            <a:r>
              <a:rPr lang="en-US" dirty="0"/>
              <a:t> </a:t>
            </a:r>
            <a:r>
              <a:rPr lang="en-US" dirty="0" err="1"/>
              <a:t>na</a:t>
            </a:r>
            <a:r>
              <a:rPr lang="en-US" dirty="0"/>
              <a:t> </a:t>
            </a:r>
            <a:r>
              <a:rPr lang="en-US" dirty="0" err="1"/>
              <a:t>konfiguraci</a:t>
            </a:r>
            <a:r>
              <a:rPr lang="en-US" dirty="0"/>
              <a:t> </a:t>
            </a:r>
            <a:r>
              <a:rPr lang="en-US" dirty="0" err="1"/>
              <a:t>serveru</a:t>
            </a:r>
            <a:endParaRPr lang="en-US" dirty="0"/>
          </a:p>
          <a:p>
            <a:pPr lvl="1"/>
            <a:r>
              <a:rPr lang="en-US" dirty="0" err="1"/>
              <a:t>Základní</a:t>
            </a:r>
            <a:r>
              <a:rPr lang="en-US" dirty="0"/>
              <a:t> </a:t>
            </a:r>
            <a:r>
              <a:rPr lang="en-US" dirty="0" err="1"/>
              <a:t>podmínky</a:t>
            </a:r>
            <a:r>
              <a:rPr lang="en-US" dirty="0"/>
              <a:t> </a:t>
            </a:r>
            <a:r>
              <a:rPr lang="en-US" dirty="0" err="1"/>
              <a:t>nasazení</a:t>
            </a:r>
            <a:r>
              <a:rPr lang="en-US" dirty="0"/>
              <a:t> (</a:t>
            </a:r>
            <a:r>
              <a:rPr lang="en-US" dirty="0" err="1"/>
              <a:t>např</a:t>
            </a:r>
            <a:r>
              <a:rPr lang="en-US" dirty="0"/>
              <a:t>. </a:t>
            </a:r>
            <a:r>
              <a:rPr lang="en-US" dirty="0" err="1"/>
              <a:t>verze</a:t>
            </a:r>
            <a:r>
              <a:rPr lang="en-US" dirty="0"/>
              <a:t> SQL</a:t>
            </a:r>
            <a:r>
              <a:rPr lang="en-US" dirty="0" smtClean="0"/>
              <a:t>)</a:t>
            </a:r>
            <a:endParaRPr lang="cs-CZ" dirty="0" smtClean="0"/>
          </a:p>
          <a:p>
            <a:pPr lvl="1"/>
            <a:r>
              <a:rPr lang="cs-CZ" dirty="0" smtClean="0"/>
              <a:t>Stejná pro SQL Server i SQL Azure</a:t>
            </a:r>
            <a:endParaRPr lang="en-US" dirty="0"/>
          </a:p>
          <a:p>
            <a:r>
              <a:rPr lang="en-US" dirty="0" err="1"/>
              <a:t>Podpora</a:t>
            </a:r>
            <a:r>
              <a:rPr lang="en-US" dirty="0"/>
              <a:t> pro </a:t>
            </a:r>
            <a:r>
              <a:rPr lang="en-US" dirty="0" err="1"/>
              <a:t>automatickou</a:t>
            </a:r>
            <a:r>
              <a:rPr lang="en-US" dirty="0"/>
              <a:t> </a:t>
            </a:r>
            <a:r>
              <a:rPr lang="en-US" dirty="0" err="1"/>
              <a:t>aktualizaci</a:t>
            </a:r>
            <a:r>
              <a:rPr lang="en-US" dirty="0"/>
              <a:t> </a:t>
            </a:r>
            <a:r>
              <a:rPr lang="en-US" dirty="0" err="1"/>
              <a:t>schématu</a:t>
            </a:r>
            <a:r>
              <a:rPr lang="en-US" dirty="0"/>
              <a:t> </a:t>
            </a:r>
            <a:r>
              <a:rPr lang="en-US" dirty="0" err="1"/>
              <a:t>při</a:t>
            </a:r>
            <a:r>
              <a:rPr lang="en-US" dirty="0"/>
              <a:t> </a:t>
            </a:r>
            <a:r>
              <a:rPr lang="en-US" dirty="0" err="1"/>
              <a:t>nové</a:t>
            </a:r>
            <a:r>
              <a:rPr lang="en-US" dirty="0"/>
              <a:t> </a:t>
            </a:r>
            <a:r>
              <a:rPr lang="en-US" dirty="0" err="1"/>
              <a:t>verzi</a:t>
            </a:r>
            <a:r>
              <a:rPr lang="en-US" dirty="0"/>
              <a:t> (v </a:t>
            </a:r>
            <a:r>
              <a:rPr lang="en-US" dirty="0" err="1"/>
              <a:t>transakci</a:t>
            </a:r>
            <a:r>
              <a:rPr lang="en-US" dirty="0"/>
              <a:t>)</a:t>
            </a:r>
          </a:p>
          <a:p>
            <a:r>
              <a:rPr lang="en-US" dirty="0" err="1"/>
              <a:t>Vytvoření</a:t>
            </a:r>
            <a:r>
              <a:rPr lang="en-US" dirty="0"/>
              <a:t> </a:t>
            </a:r>
            <a:r>
              <a:rPr lang="en-US" dirty="0" err="1"/>
              <a:t>aplikace</a:t>
            </a:r>
            <a:r>
              <a:rPr lang="en-US" dirty="0"/>
              <a:t>:</a:t>
            </a:r>
          </a:p>
          <a:p>
            <a:pPr lvl="1"/>
            <a:r>
              <a:rPr lang="en-US" dirty="0"/>
              <a:t>Visual Studio 2010</a:t>
            </a:r>
          </a:p>
          <a:p>
            <a:pPr lvl="1"/>
            <a:r>
              <a:rPr lang="en-US" dirty="0" err="1"/>
              <a:t>Konverze</a:t>
            </a:r>
            <a:r>
              <a:rPr lang="en-US" dirty="0"/>
              <a:t> </a:t>
            </a:r>
            <a:r>
              <a:rPr lang="en-US" dirty="0" err="1"/>
              <a:t>existující</a:t>
            </a:r>
            <a:r>
              <a:rPr lang="en-US" dirty="0"/>
              <a:t> </a:t>
            </a:r>
            <a:r>
              <a:rPr lang="en-US" dirty="0" err="1"/>
              <a:t>databáze</a:t>
            </a:r>
            <a:endParaRPr lang="en-US" dirty="0"/>
          </a:p>
          <a:p>
            <a:pPr lvl="1"/>
            <a:r>
              <a:rPr lang="en-US" dirty="0"/>
              <a:t>Export </a:t>
            </a:r>
            <a:r>
              <a:rPr lang="en-US" dirty="0" err="1"/>
              <a:t>existující</a:t>
            </a:r>
            <a:r>
              <a:rPr lang="en-US" dirty="0"/>
              <a:t> data-tier </a:t>
            </a:r>
            <a:r>
              <a:rPr lang="en-US" dirty="0" err="1"/>
              <a:t>aplikace</a:t>
            </a:r>
            <a:endParaRPr lang="en-US" dirty="0"/>
          </a:p>
          <a:p>
            <a:r>
              <a:rPr lang="en-US" dirty="0" err="1"/>
              <a:t>Nasazení</a:t>
            </a:r>
            <a:r>
              <a:rPr lang="en-US" dirty="0"/>
              <a:t> </a:t>
            </a:r>
            <a:r>
              <a:rPr lang="en-US" dirty="0" err="1"/>
              <a:t>aplikace</a:t>
            </a:r>
            <a:r>
              <a:rPr lang="en-US" dirty="0"/>
              <a:t> (*.</a:t>
            </a:r>
            <a:r>
              <a:rPr lang="en-US" dirty="0" err="1"/>
              <a:t>dacpac</a:t>
            </a:r>
            <a:r>
              <a:rPr lang="en-US" dirty="0"/>
              <a:t> </a:t>
            </a:r>
            <a:r>
              <a:rPr lang="en-US" dirty="0" err="1"/>
              <a:t>souboru</a:t>
            </a:r>
            <a:r>
              <a:rPr lang="en-US" dirty="0"/>
              <a:t>):</a:t>
            </a:r>
          </a:p>
          <a:p>
            <a:pPr lvl="1"/>
            <a:r>
              <a:rPr lang="en-US" dirty="0"/>
              <a:t>Management Studio</a:t>
            </a:r>
          </a:p>
          <a:p>
            <a:pPr lvl="1"/>
            <a:r>
              <a:rPr lang="en-US" dirty="0" err="1"/>
              <a:t>Skript</a:t>
            </a:r>
            <a:endParaRPr lang="en-US" dirty="0"/>
          </a:p>
          <a:p>
            <a:endParaRPr lang="en-US" dirty="0"/>
          </a:p>
        </p:txBody>
      </p:sp>
    </p:spTree>
    <p:extLst>
      <p:ext uri="{BB962C8B-B14F-4D97-AF65-F5344CB8AC3E}">
        <p14:creationId xmlns:p14="http://schemas.microsoft.com/office/powerpoint/2010/main" val="361279230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52388"/>
            <a:ext cx="8582025" cy="675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2596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204788"/>
            <a:ext cx="6943725"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25758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a:t>
            </a:r>
            <a:r>
              <a:rPr lang="cs-CZ" dirty="0" err="1" smtClean="0"/>
              <a:t>ýhody</a:t>
            </a:r>
            <a:r>
              <a:rPr lang="cs-CZ" dirty="0" smtClean="0"/>
              <a:t> obou možností</a:t>
            </a:r>
            <a:endParaRPr lang="cs-CZ" dirty="0"/>
          </a:p>
        </p:txBody>
      </p:sp>
      <p:sp>
        <p:nvSpPr>
          <p:cNvPr id="8" name="Content Placeholder 7"/>
          <p:cNvSpPr>
            <a:spLocks noGrp="1"/>
          </p:cNvSpPr>
          <p:nvPr>
            <p:ph idx="1"/>
          </p:nvPr>
        </p:nvSpPr>
        <p:spPr>
          <a:xfrm>
            <a:off x="381000" y="1412875"/>
            <a:ext cx="8382000" cy="5168229"/>
          </a:xfrm>
        </p:spPr>
        <p:txBody>
          <a:bodyPr>
            <a:normAutofit/>
          </a:bodyPr>
          <a:lstStyle/>
          <a:p>
            <a:r>
              <a:rPr lang="cs-CZ" sz="3600" dirty="0" smtClean="0"/>
              <a:t>Nižší náklady (TCO)</a:t>
            </a:r>
          </a:p>
          <a:p>
            <a:pPr lvl="1"/>
            <a:r>
              <a:rPr lang="cs-CZ" dirty="0" smtClean="0"/>
              <a:t>Nulové pořizovací náklady – nekupujete hardware ani licence</a:t>
            </a:r>
          </a:p>
          <a:p>
            <a:pPr lvl="1"/>
            <a:r>
              <a:rPr lang="cs-CZ" dirty="0" smtClean="0"/>
              <a:t>Předvídatelné provozní náklady</a:t>
            </a:r>
            <a:endParaRPr lang="en-US" dirty="0" smtClean="0"/>
          </a:p>
          <a:p>
            <a:r>
              <a:rPr lang="cs-CZ" sz="3600" dirty="0" smtClean="0"/>
              <a:t>Automatická vysoká dostupnost</a:t>
            </a:r>
            <a:endParaRPr lang="en-US" sz="3600" dirty="0" smtClean="0"/>
          </a:p>
          <a:p>
            <a:pPr lvl="1"/>
            <a:r>
              <a:rPr lang="cs-CZ" sz="3200" dirty="0" smtClean="0"/>
              <a:t>Tři servery s aktuální replikou vašich dat</a:t>
            </a:r>
            <a:endParaRPr lang="en-US" sz="3200" dirty="0" smtClean="0"/>
          </a:p>
          <a:p>
            <a:r>
              <a:rPr lang="cs-CZ" sz="3600" dirty="0" smtClean="0"/>
              <a:t>Automatická odolnost proti selhání</a:t>
            </a:r>
            <a:endParaRPr lang="en-US" sz="3600" dirty="0" smtClean="0"/>
          </a:p>
          <a:p>
            <a:r>
              <a:rPr lang="cs-CZ" sz="3600" dirty="0" smtClean="0"/>
              <a:t>Automatická aktualizace a údržba (</a:t>
            </a:r>
            <a:r>
              <a:rPr lang="en-US" sz="3600" dirty="0" smtClean="0"/>
              <a:t>t</a:t>
            </a:r>
            <a:r>
              <a:rPr lang="cs-CZ" sz="3600" dirty="0" err="1" smtClean="0"/>
              <a:t>éměř</a:t>
            </a:r>
            <a:r>
              <a:rPr lang="cs-CZ" sz="3600" dirty="0" smtClean="0"/>
              <a:t> nulový výpadek)</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204788"/>
            <a:ext cx="6943725"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7131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204788"/>
            <a:ext cx="6943725"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54790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285750"/>
            <a:ext cx="9096375"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148000"/>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11956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271463"/>
            <a:ext cx="7810500" cy="63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689961"/>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271463"/>
            <a:ext cx="7810500" cy="63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033196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2" y="0"/>
            <a:ext cx="917384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088978"/>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404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61169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832"/>
            <a:ext cx="9144000" cy="6827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385742"/>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62"/>
            <a:ext cx="9144000" cy="687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48909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SQL Azure pohledem vývojáře</a:t>
            </a:r>
            <a:endParaRPr lang="cs-CZ" dirty="0"/>
          </a:p>
        </p:txBody>
      </p:sp>
      <p:sp>
        <p:nvSpPr>
          <p:cNvPr id="3" name="Content Placeholder 2"/>
          <p:cNvSpPr>
            <a:spLocks noGrp="1"/>
          </p:cNvSpPr>
          <p:nvPr>
            <p:ph idx="1"/>
          </p:nvPr>
        </p:nvSpPr>
        <p:spPr>
          <a:xfrm>
            <a:off x="380999" y="1412875"/>
            <a:ext cx="8449733" cy="5330690"/>
          </a:xfrm>
        </p:spPr>
        <p:txBody>
          <a:bodyPr/>
          <a:lstStyle/>
          <a:p>
            <a:r>
              <a:rPr lang="cs-CZ" dirty="0" smtClean="0"/>
              <a:t>Bez relační databáze se většina aplikací neobejde, „No SQL DB“ ji nenahradí</a:t>
            </a:r>
          </a:p>
          <a:p>
            <a:r>
              <a:rPr lang="cs-CZ" dirty="0" smtClean="0"/>
              <a:t>„Jiný připojovací řetězec k databázi“</a:t>
            </a:r>
          </a:p>
          <a:p>
            <a:pPr lvl="1"/>
            <a:r>
              <a:rPr lang="cs-CZ" dirty="0" smtClean="0"/>
              <a:t>Ve většině aspektů nerozlišitelná od klasické relační databáze (stejné znalosti, stejný kód, stejné nástroje)</a:t>
            </a:r>
          </a:p>
          <a:p>
            <a:r>
              <a:rPr lang="cs-CZ" dirty="0" smtClean="0"/>
              <a:t>Ale pozor na rozdíly:</a:t>
            </a:r>
          </a:p>
          <a:p>
            <a:pPr lvl="1"/>
            <a:r>
              <a:rPr lang="cs-CZ" dirty="0" smtClean="0"/>
              <a:t>Ne všechny schopnosti klasické databáze jsou podporovány</a:t>
            </a:r>
          </a:p>
          <a:p>
            <a:pPr lvl="1"/>
            <a:r>
              <a:rPr lang="cs-CZ" dirty="0" smtClean="0"/>
              <a:t>Server není jenom pro vás, proto nelze využívat funkce, které by byly rizikem pro bezpečnost, výkonnost, stabilitu celého serveru</a:t>
            </a:r>
            <a:endParaRPr lang="cs-CZ" dirty="0"/>
          </a:p>
        </p:txBody>
      </p:sp>
    </p:spTree>
    <p:extLst>
      <p:ext uri="{BB962C8B-B14F-4D97-AF65-F5344CB8AC3E}">
        <p14:creationId xmlns:p14="http://schemas.microsoft.com/office/powerpoint/2010/main" val="1157053971"/>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508408"/>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10"/>
            <a:ext cx="9144000" cy="6849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066093"/>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4" y="24230"/>
            <a:ext cx="9132416" cy="679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156164"/>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204788"/>
            <a:ext cx="6943725"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89116"/>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204788"/>
            <a:ext cx="6943725"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027867"/>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204788"/>
            <a:ext cx="6943725"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747188"/>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204788"/>
            <a:ext cx="6943725"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152100"/>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204788"/>
            <a:ext cx="6943725"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083758"/>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785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176571"/>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dirty="0" smtClean="0"/>
              <a:t>Možnosti přesunu dat</a:t>
            </a:r>
            <a:endParaRPr lang="en-US" dirty="0"/>
          </a:p>
        </p:txBody>
      </p:sp>
      <p:sp>
        <p:nvSpPr>
          <p:cNvPr id="6" name="Content Placeholder 5"/>
          <p:cNvSpPr>
            <a:spLocks noGrp="1"/>
          </p:cNvSpPr>
          <p:nvPr>
            <p:ph idx="1"/>
          </p:nvPr>
        </p:nvSpPr>
        <p:spPr>
          <a:xfrm>
            <a:off x="381000" y="1294343"/>
            <a:ext cx="8382000" cy="5563658"/>
          </a:xfrm>
        </p:spPr>
        <p:txBody>
          <a:bodyPr>
            <a:normAutofit lnSpcReduction="10000"/>
          </a:bodyPr>
          <a:lstStyle/>
          <a:p>
            <a:r>
              <a:rPr lang="cs-CZ" sz="2800" dirty="0"/>
              <a:t>Skriptované INSERT příkazy</a:t>
            </a:r>
          </a:p>
          <a:p>
            <a:pPr lvl="1"/>
            <a:r>
              <a:rPr lang="en-US" sz="2400" dirty="0" err="1" smtClean="0"/>
              <a:t>Lze</a:t>
            </a:r>
            <a:r>
              <a:rPr lang="en-US" sz="2400" dirty="0" smtClean="0"/>
              <a:t> </a:t>
            </a:r>
            <a:r>
              <a:rPr lang="en-US" sz="2400" dirty="0" err="1" smtClean="0"/>
              <a:t>vyu</a:t>
            </a:r>
            <a:r>
              <a:rPr lang="cs-CZ" sz="2400" dirty="0" smtClean="0"/>
              <a:t>žít generování skriptů v SSMS</a:t>
            </a:r>
            <a:endParaRPr lang="en-US" sz="2400" dirty="0" smtClean="0"/>
          </a:p>
          <a:p>
            <a:r>
              <a:rPr lang="cs-CZ" sz="2800" dirty="0" err="1" smtClean="0"/>
              <a:t>Bulk</a:t>
            </a:r>
            <a:r>
              <a:rPr lang="cs-CZ" sz="2800" dirty="0" smtClean="0"/>
              <a:t> Copy přístupy:</a:t>
            </a:r>
          </a:p>
          <a:p>
            <a:pPr lvl="1"/>
            <a:r>
              <a:rPr lang="en-US" sz="2400" dirty="0" smtClean="0"/>
              <a:t>SQL </a:t>
            </a:r>
            <a:r>
              <a:rPr lang="en-US" sz="2400" dirty="0"/>
              <a:t>Azure Migration </a:t>
            </a:r>
            <a:r>
              <a:rPr lang="en-US" sz="2400" dirty="0" smtClean="0"/>
              <a:t>Wizard</a:t>
            </a:r>
            <a:r>
              <a:rPr lang="cs-CZ" sz="2400" dirty="0" smtClean="0"/>
              <a:t> </a:t>
            </a:r>
            <a:endParaRPr lang="en-US" sz="2400" dirty="0"/>
          </a:p>
          <a:p>
            <a:pPr lvl="2"/>
            <a:r>
              <a:rPr lang="en-US" sz="1600" dirty="0">
                <a:hlinkClick r:id="rId2"/>
              </a:rPr>
              <a:t>http://sqlazuremw.codeplex.com/</a:t>
            </a:r>
            <a:r>
              <a:rPr lang="en-US" sz="1600" dirty="0"/>
              <a:t> </a:t>
            </a:r>
          </a:p>
          <a:p>
            <a:pPr lvl="1"/>
            <a:r>
              <a:rPr lang="en-US" sz="2400" dirty="0" smtClean="0"/>
              <a:t>BCP</a:t>
            </a:r>
            <a:r>
              <a:rPr lang="cs-CZ" sz="2400" dirty="0" smtClean="0"/>
              <a:t>.EXE</a:t>
            </a:r>
            <a:endParaRPr lang="cs-CZ" sz="2400" dirty="0"/>
          </a:p>
          <a:p>
            <a:pPr lvl="1"/>
            <a:r>
              <a:rPr lang="cs-CZ" sz="2400" dirty="0" err="1" smtClean="0"/>
              <a:t>Bulk</a:t>
            </a:r>
            <a:r>
              <a:rPr lang="cs-CZ" sz="2400" dirty="0" smtClean="0"/>
              <a:t> Copy API v ADO.NET a ODBC</a:t>
            </a:r>
            <a:endParaRPr lang="en-US" sz="2400" dirty="0" smtClean="0"/>
          </a:p>
          <a:p>
            <a:r>
              <a:rPr lang="en-US" sz="2800" dirty="0" smtClean="0"/>
              <a:t>SQL Server Integration Services</a:t>
            </a:r>
            <a:r>
              <a:rPr lang="cs-CZ" sz="2800" dirty="0" smtClean="0"/>
              <a:t> (SSIS)</a:t>
            </a:r>
            <a:endParaRPr lang="en-US" sz="2800" dirty="0" smtClean="0"/>
          </a:p>
          <a:p>
            <a:pPr lvl="1"/>
            <a:r>
              <a:rPr lang="cs-CZ" sz="2400" dirty="0" smtClean="0"/>
              <a:t>Vhodné pro jednosměrný přesun dávek</a:t>
            </a:r>
          </a:p>
          <a:p>
            <a:pPr lvl="1"/>
            <a:r>
              <a:rPr lang="cs-CZ" sz="2400" dirty="0" smtClean="0"/>
              <a:t>K dispozici v SQL Server Developer, Trial, ...</a:t>
            </a:r>
          </a:p>
          <a:p>
            <a:pPr lvl="1"/>
            <a:r>
              <a:rPr lang="cs-CZ" sz="2400" dirty="0" smtClean="0"/>
              <a:t>Průvodce pro Import/Export</a:t>
            </a:r>
            <a:endParaRPr lang="en-US" sz="2400" dirty="0" smtClean="0"/>
          </a:p>
          <a:p>
            <a:pPr lvl="1"/>
            <a:r>
              <a:rPr lang="cs-CZ" sz="2400" dirty="0" smtClean="0"/>
              <a:t>Použijte spojení typu ADO.NET </a:t>
            </a:r>
          </a:p>
          <a:p>
            <a:r>
              <a:rPr lang="cs-CZ" sz="2800" dirty="0" err="1" smtClean="0"/>
              <a:t>DataSync</a:t>
            </a:r>
            <a:endParaRPr lang="cs-CZ" sz="2800" dirty="0" smtClean="0"/>
          </a:p>
          <a:p>
            <a:pPr lvl="1"/>
            <a:r>
              <a:rPr lang="cs-CZ" sz="2400" dirty="0" smtClean="0"/>
              <a:t>Pravidelná synchronizace dat</a:t>
            </a:r>
            <a:endParaRPr lang="en-US" sz="2400" dirty="0" smtClean="0"/>
          </a:p>
        </p:txBody>
      </p:sp>
    </p:spTree>
    <p:extLst>
      <p:ext uri="{BB962C8B-B14F-4D97-AF65-F5344CB8AC3E}">
        <p14:creationId xmlns:p14="http://schemas.microsoft.com/office/powerpoint/2010/main" val="161599117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Azure </a:t>
            </a:r>
            <a:r>
              <a:rPr lang="cs-CZ" dirty="0" err="1" smtClean="0"/>
              <a:t>Storage</a:t>
            </a:r>
            <a:r>
              <a:rPr lang="cs-CZ" dirty="0" smtClean="0"/>
              <a:t> - Table</a:t>
            </a:r>
            <a:endParaRPr lang="en-US" dirty="0"/>
          </a:p>
        </p:txBody>
      </p:sp>
      <p:sp>
        <p:nvSpPr>
          <p:cNvPr id="3" name="Content Placeholder 2"/>
          <p:cNvSpPr>
            <a:spLocks noGrp="1"/>
          </p:cNvSpPr>
          <p:nvPr>
            <p:ph idx="1"/>
          </p:nvPr>
        </p:nvSpPr>
        <p:spPr>
          <a:xfrm>
            <a:off x="381000" y="1412875"/>
            <a:ext cx="8382000" cy="5292725"/>
          </a:xfrm>
        </p:spPr>
        <p:txBody>
          <a:bodyPr>
            <a:normAutofit fontScale="92500" lnSpcReduction="10000"/>
          </a:bodyPr>
          <a:lstStyle/>
          <a:p>
            <a:r>
              <a:rPr lang="cs-CZ" dirty="0" smtClean="0"/>
              <a:t>Nerelační databáze k uložení strukturovaných dat (REST nebo LINQ přístup, ne T-SQL)</a:t>
            </a:r>
          </a:p>
          <a:p>
            <a:r>
              <a:rPr lang="cs-CZ" dirty="0" smtClean="0"/>
              <a:t>Vhodná k uložení velkých objemů dat</a:t>
            </a:r>
          </a:p>
          <a:p>
            <a:r>
              <a:rPr lang="cs-CZ" dirty="0" smtClean="0"/>
              <a:t>Vhodná pro přímý přístup z libovolného zařízení a platformy (</a:t>
            </a:r>
            <a:r>
              <a:rPr lang="cs-CZ" dirty="0" err="1" smtClean="0"/>
              <a:t>iOS</a:t>
            </a:r>
            <a:r>
              <a:rPr lang="cs-CZ" dirty="0" smtClean="0"/>
              <a:t>, Android, … cokoliv)</a:t>
            </a:r>
          </a:p>
          <a:p>
            <a:r>
              <a:rPr lang="cs-CZ" dirty="0" smtClean="0"/>
              <a:t>Prakticky neomezená škálovatelnost</a:t>
            </a:r>
          </a:p>
          <a:p>
            <a:pPr lvl="1"/>
            <a:r>
              <a:rPr lang="cs-CZ" dirty="0" err="1" smtClean="0"/>
              <a:t>Scale-out</a:t>
            </a:r>
            <a:r>
              <a:rPr lang="cs-CZ" dirty="0" smtClean="0"/>
              <a:t> pomocí </a:t>
            </a:r>
            <a:r>
              <a:rPr lang="cs-CZ" dirty="0" err="1" smtClean="0"/>
              <a:t>partitioningu</a:t>
            </a:r>
            <a:r>
              <a:rPr lang="cs-CZ" dirty="0" smtClean="0"/>
              <a:t> (oddílů)</a:t>
            </a:r>
            <a:endParaRPr lang="cs-CZ" dirty="0"/>
          </a:p>
          <a:p>
            <a:r>
              <a:rPr lang="cs-CZ" dirty="0" smtClean="0"/>
              <a:t>Klíč pro každou entitu je dvojice (</a:t>
            </a:r>
            <a:r>
              <a:rPr lang="cs-CZ" dirty="0" err="1" smtClean="0"/>
              <a:t>PartitionKey</a:t>
            </a:r>
            <a:r>
              <a:rPr lang="cs-CZ" dirty="0" smtClean="0"/>
              <a:t>, </a:t>
            </a:r>
            <a:r>
              <a:rPr lang="cs-CZ" dirty="0" err="1" smtClean="0"/>
              <a:t>RowKey</a:t>
            </a:r>
            <a:r>
              <a:rPr lang="cs-CZ" dirty="0" smtClean="0"/>
              <a:t>)</a:t>
            </a:r>
          </a:p>
          <a:p>
            <a:pPr lvl="1"/>
            <a:r>
              <a:rPr lang="cs-CZ" dirty="0" smtClean="0"/>
              <a:t>Čím více oddílů, tím vyšší škálovatelnost…</a:t>
            </a:r>
          </a:p>
          <a:p>
            <a:pPr lvl="1"/>
            <a:r>
              <a:rPr lang="cs-CZ" dirty="0" smtClean="0"/>
              <a:t>… ale transakce ani dotazy nelze provádět napříč oddíly</a:t>
            </a:r>
          </a:p>
          <a:p>
            <a:pPr lvl="1"/>
            <a:r>
              <a:rPr lang="cs-CZ" dirty="0" smtClean="0"/>
              <a:t>Nutné hledat kompromis</a:t>
            </a:r>
          </a:p>
        </p:txBody>
      </p:sp>
    </p:spTree>
    <p:extLst>
      <p:ext uri="{BB962C8B-B14F-4D97-AF65-F5344CB8AC3E}">
        <p14:creationId xmlns:p14="http://schemas.microsoft.com/office/powerpoint/2010/main" val="337129089"/>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Zálohování databází</a:t>
            </a:r>
            <a:endParaRPr lang="en-US" dirty="0"/>
          </a:p>
        </p:txBody>
      </p:sp>
      <p:sp>
        <p:nvSpPr>
          <p:cNvPr id="3" name="Content Placeholder 2"/>
          <p:cNvSpPr>
            <a:spLocks noGrp="1"/>
          </p:cNvSpPr>
          <p:nvPr>
            <p:ph idx="1"/>
          </p:nvPr>
        </p:nvSpPr>
        <p:spPr>
          <a:xfrm>
            <a:off x="389436" y="1447800"/>
            <a:ext cx="8363938" cy="4789512"/>
          </a:xfrm>
        </p:spPr>
        <p:txBody>
          <a:bodyPr>
            <a:normAutofit fontScale="92500"/>
          </a:bodyPr>
          <a:lstStyle/>
          <a:p>
            <a:r>
              <a:rPr lang="cs-CZ" dirty="0" smtClean="0"/>
              <a:t>Proti HW/SW selhání, katastrofě – nemusíte řešit</a:t>
            </a:r>
          </a:p>
          <a:p>
            <a:r>
              <a:rPr lang="cs-CZ" dirty="0" smtClean="0"/>
              <a:t>Proti lidské chybě (point-in-</a:t>
            </a:r>
            <a:r>
              <a:rPr lang="cs-CZ" dirty="0" err="1" smtClean="0"/>
              <a:t>time</a:t>
            </a:r>
            <a:r>
              <a:rPr lang="cs-CZ" dirty="0"/>
              <a:t> </a:t>
            </a:r>
            <a:r>
              <a:rPr lang="cs-CZ" dirty="0" err="1" smtClean="0"/>
              <a:t>recovery</a:t>
            </a:r>
            <a:r>
              <a:rPr lang="cs-CZ" dirty="0" smtClean="0"/>
              <a:t>)</a:t>
            </a:r>
          </a:p>
          <a:p>
            <a:pPr lvl="1"/>
            <a:r>
              <a:rPr lang="cs-CZ" dirty="0" smtClean="0"/>
              <a:t>Zatím nepodporováno</a:t>
            </a:r>
          </a:p>
          <a:p>
            <a:pPr lvl="1"/>
            <a:r>
              <a:rPr lang="cs-CZ" dirty="0" smtClean="0"/>
              <a:t>Vaše zodpovědnost</a:t>
            </a:r>
          </a:p>
          <a:p>
            <a:r>
              <a:rPr lang="cs-CZ" dirty="0" smtClean="0"/>
              <a:t>Zatím nejlepší nástroj je operace export/import schématu a dat:</a:t>
            </a:r>
          </a:p>
          <a:p>
            <a:pPr lvl="1"/>
            <a:r>
              <a:rPr lang="cs-CZ" dirty="0" smtClean="0"/>
              <a:t>Funguje proti SQL Serveru i SQL Azure</a:t>
            </a:r>
          </a:p>
          <a:p>
            <a:pPr lvl="1"/>
            <a:r>
              <a:rPr lang="cs-CZ" dirty="0" smtClean="0"/>
              <a:t>V tuto chvíli ve verzi CTP</a:t>
            </a:r>
          </a:p>
          <a:p>
            <a:pPr lvl="1"/>
            <a:r>
              <a:rPr lang="cs-CZ" dirty="0" smtClean="0"/>
              <a:t>Soubor lze uložit v lokálním souborovém systému anebo v Azure </a:t>
            </a:r>
            <a:r>
              <a:rPr lang="cs-CZ" dirty="0" err="1" smtClean="0"/>
              <a:t>Storage</a:t>
            </a:r>
            <a:endParaRPr lang="cs-CZ" dirty="0" smtClean="0"/>
          </a:p>
          <a:p>
            <a:pPr lvl="1"/>
            <a:r>
              <a:rPr lang="en-US" sz="1900" dirty="0">
                <a:hlinkClick r:id="rId2"/>
              </a:rPr>
              <a:t>http://</a:t>
            </a:r>
            <a:r>
              <a:rPr lang="en-US" sz="1900" dirty="0" smtClean="0">
                <a:hlinkClick r:id="rId2"/>
              </a:rPr>
              <a:t>msdn.microsoft.com/en-us/library/windowsazure/ff394103.aspx</a:t>
            </a:r>
            <a:r>
              <a:rPr lang="cs-CZ" sz="1900" dirty="0" smtClean="0"/>
              <a:t> </a:t>
            </a:r>
            <a:endParaRPr lang="en-US" sz="1900" dirty="0"/>
          </a:p>
        </p:txBody>
      </p:sp>
    </p:spTree>
    <p:extLst>
      <p:ext uri="{BB962C8B-B14F-4D97-AF65-F5344CB8AC3E}">
        <p14:creationId xmlns:p14="http://schemas.microsoft.com/office/powerpoint/2010/main" val="2339459154"/>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Export není záloha</a:t>
            </a:r>
            <a:r>
              <a:rPr lang="en-US" dirty="0" smtClean="0"/>
              <a:t>…</a:t>
            </a:r>
            <a:endParaRPr lang="en-US" dirty="0"/>
          </a:p>
        </p:txBody>
      </p:sp>
      <p:sp>
        <p:nvSpPr>
          <p:cNvPr id="3" name="Content Placeholder 2"/>
          <p:cNvSpPr>
            <a:spLocks noGrp="1"/>
          </p:cNvSpPr>
          <p:nvPr>
            <p:ph idx="1"/>
          </p:nvPr>
        </p:nvSpPr>
        <p:spPr>
          <a:xfrm>
            <a:off x="389436" y="1447799"/>
            <a:ext cx="8363938" cy="4885267"/>
          </a:xfrm>
        </p:spPr>
        <p:txBody>
          <a:bodyPr>
            <a:normAutofit/>
          </a:bodyPr>
          <a:lstStyle/>
          <a:p>
            <a:r>
              <a:rPr lang="en-US" dirty="0" smtClean="0"/>
              <a:t>Intern</a:t>
            </a:r>
            <a:r>
              <a:rPr lang="cs-CZ" dirty="0" smtClean="0"/>
              <a:t>ě používá </a:t>
            </a:r>
            <a:r>
              <a:rPr lang="cs-CZ" dirty="0" err="1" smtClean="0"/>
              <a:t>bcp</a:t>
            </a:r>
            <a:r>
              <a:rPr lang="cs-CZ" dirty="0" smtClean="0"/>
              <a:t> pro export/import dat</a:t>
            </a:r>
          </a:p>
          <a:p>
            <a:r>
              <a:rPr lang="cs-CZ" dirty="0" smtClean="0"/>
              <a:t>Transakční konzistence dat není zaručena</a:t>
            </a:r>
          </a:p>
          <a:p>
            <a:r>
              <a:rPr lang="cs-CZ" dirty="0" smtClean="0"/>
              <a:t>Co s tím?</a:t>
            </a:r>
          </a:p>
          <a:p>
            <a:pPr lvl="1"/>
            <a:r>
              <a:rPr lang="cs-CZ" dirty="0" smtClean="0"/>
              <a:t>Exportovat v době neaktivity</a:t>
            </a:r>
          </a:p>
          <a:p>
            <a:pPr lvl="1"/>
            <a:r>
              <a:rPr lang="cs-CZ" dirty="0" smtClean="0"/>
              <a:t>Vytvořit si transakčně konzistentní kopii a exportovat neaktivní kopii</a:t>
            </a:r>
          </a:p>
          <a:p>
            <a:pPr lvl="2"/>
            <a:r>
              <a:rPr lang="cs-CZ" dirty="0" smtClean="0"/>
              <a:t>CREATE DATABASE </a:t>
            </a:r>
            <a:r>
              <a:rPr lang="cs-CZ" dirty="0" err="1" smtClean="0"/>
              <a:t>MyDB</a:t>
            </a:r>
            <a:r>
              <a:rPr lang="cs-CZ" dirty="0" smtClean="0"/>
              <a:t>-Copy AS COPY OF </a:t>
            </a:r>
            <a:r>
              <a:rPr lang="cs-CZ" dirty="0" err="1" smtClean="0"/>
              <a:t>MyDB</a:t>
            </a:r>
            <a:endParaRPr lang="cs-CZ" dirty="0" smtClean="0"/>
          </a:p>
          <a:p>
            <a:pPr lvl="2"/>
            <a:r>
              <a:rPr lang="cs-CZ" dirty="0" smtClean="0"/>
              <a:t>Náklady na další databázi (účtován 1 den)</a:t>
            </a:r>
          </a:p>
          <a:p>
            <a:pPr lvl="1"/>
            <a:r>
              <a:rPr lang="cs-CZ" dirty="0" smtClean="0"/>
              <a:t>Smířit se s tím – v případě obnovy po lidské chybě vás čeká manuální úprava dat v každém případě, tak proč se tím příliš trápit</a:t>
            </a:r>
            <a:endParaRPr lang="en-US" dirty="0"/>
          </a:p>
        </p:txBody>
      </p:sp>
    </p:spTree>
    <p:extLst>
      <p:ext uri="{BB962C8B-B14F-4D97-AF65-F5344CB8AC3E}">
        <p14:creationId xmlns:p14="http://schemas.microsoft.com/office/powerpoint/2010/main" val="2148757708"/>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452238"/>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57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587069"/>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02319"/>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4" y="20789"/>
            <a:ext cx="9136226" cy="683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606599"/>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02"/>
            <a:ext cx="9144000" cy="6874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057969"/>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ircular Arrow 12"/>
          <p:cNvSpPr/>
          <p:nvPr/>
        </p:nvSpPr>
        <p:spPr bwMode="auto">
          <a:xfrm rot="8100000">
            <a:off x="5686306" y="1973861"/>
            <a:ext cx="2822417" cy="3396812"/>
          </a:xfrm>
          <a:prstGeom prst="circularArrow">
            <a:avLst>
              <a:gd name="adj1" fmla="val 8906"/>
              <a:gd name="adj2" fmla="val 1181985"/>
              <a:gd name="adj3" fmla="val 20389116"/>
              <a:gd name="adj4" fmla="val 10800000"/>
              <a:gd name="adj5" fmla="val 1193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4" name="Picture 13" descr="\\SERVER3\InternalBin\Resource DVD\DVD_ART36\Artwork_Imagery\Icons - Illustrations\Internet Clouds web\cloud 4.png"/>
          <p:cNvPicPr>
            <a:picLocks noChangeAspect="1" noChangeArrowheads="1"/>
          </p:cNvPicPr>
          <p:nvPr/>
        </p:nvPicPr>
        <p:blipFill>
          <a:blip r:embed="rId2" cstate="print"/>
          <a:srcRect t="27139"/>
          <a:stretch>
            <a:fillRect/>
          </a:stretch>
        </p:blipFill>
        <p:spPr bwMode="auto">
          <a:xfrm rot="20616818">
            <a:off x="6179941" y="1686164"/>
            <a:ext cx="2526319" cy="1770681"/>
          </a:xfrm>
          <a:prstGeom prst="rect">
            <a:avLst/>
          </a:prstGeom>
          <a:noFill/>
        </p:spPr>
      </p:pic>
      <p:sp>
        <p:nvSpPr>
          <p:cNvPr id="2" name="Title 1"/>
          <p:cNvSpPr>
            <a:spLocks noGrp="1"/>
          </p:cNvSpPr>
          <p:nvPr>
            <p:ph type="title"/>
          </p:nvPr>
        </p:nvSpPr>
        <p:spPr>
          <a:xfrm>
            <a:off x="494891" y="613082"/>
            <a:ext cx="7990656" cy="506487"/>
          </a:xfrm>
        </p:spPr>
        <p:txBody>
          <a:bodyPr/>
          <a:lstStyle/>
          <a:p>
            <a:r>
              <a:rPr lang="en-US" dirty="0" smtClean="0"/>
              <a:t>SQL Azure Data Sync</a:t>
            </a:r>
            <a:endParaRPr lang="en-US" dirty="0"/>
          </a:p>
        </p:txBody>
      </p:sp>
      <p:sp>
        <p:nvSpPr>
          <p:cNvPr id="4" name="Content Placeholder 3"/>
          <p:cNvSpPr>
            <a:spLocks noGrp="1"/>
          </p:cNvSpPr>
          <p:nvPr>
            <p:ph sz="half" idx="1"/>
          </p:nvPr>
        </p:nvSpPr>
        <p:spPr>
          <a:xfrm>
            <a:off x="389436" y="1447800"/>
            <a:ext cx="4115872" cy="5176802"/>
          </a:xfrm>
        </p:spPr>
        <p:txBody>
          <a:bodyPr>
            <a:normAutofit lnSpcReduction="10000"/>
          </a:bodyPr>
          <a:lstStyle/>
          <a:p>
            <a:r>
              <a:rPr lang="cs-CZ" dirty="0" smtClean="0"/>
              <a:t>Pro přesun a </a:t>
            </a:r>
            <a:r>
              <a:rPr lang="cs-CZ" dirty="0" err="1" smtClean="0"/>
              <a:t>sychronizaci</a:t>
            </a:r>
            <a:r>
              <a:rPr lang="cs-CZ" dirty="0" smtClean="0"/>
              <a:t> dat</a:t>
            </a:r>
            <a:endParaRPr lang="en-US" dirty="0" smtClean="0"/>
          </a:p>
          <a:p>
            <a:pPr lvl="1"/>
            <a:r>
              <a:rPr lang="en-US" dirty="0" smtClean="0"/>
              <a:t>Cloud </a:t>
            </a:r>
            <a:r>
              <a:rPr lang="en-US" dirty="0" smtClean="0">
                <a:sym typeface="Symbol"/>
              </a:rPr>
              <a:t></a:t>
            </a:r>
            <a:r>
              <a:rPr lang="en-US" dirty="0" smtClean="0"/>
              <a:t> cloud</a:t>
            </a:r>
          </a:p>
          <a:p>
            <a:pPr lvl="1"/>
            <a:r>
              <a:rPr lang="en-US" dirty="0" smtClean="0"/>
              <a:t>On-premises </a:t>
            </a:r>
            <a:r>
              <a:rPr lang="en-US" dirty="0">
                <a:sym typeface="Symbol"/>
              </a:rPr>
              <a:t></a:t>
            </a:r>
            <a:r>
              <a:rPr lang="en-US" dirty="0"/>
              <a:t> </a:t>
            </a:r>
            <a:r>
              <a:rPr lang="en-US" dirty="0" smtClean="0"/>
              <a:t>cloud</a:t>
            </a:r>
          </a:p>
          <a:p>
            <a:endParaRPr lang="en-US" dirty="0"/>
          </a:p>
          <a:p>
            <a:r>
              <a:rPr lang="cs-CZ" dirty="0" smtClean="0"/>
              <a:t>Různé scénáře použití</a:t>
            </a:r>
            <a:endParaRPr lang="en-US" dirty="0" smtClean="0"/>
          </a:p>
          <a:p>
            <a:pPr lvl="1"/>
            <a:r>
              <a:rPr lang="cs-CZ" dirty="0" smtClean="0"/>
              <a:t>Synchronizace SQL Azure databází</a:t>
            </a:r>
            <a:endParaRPr lang="en-US" dirty="0" smtClean="0"/>
          </a:p>
          <a:p>
            <a:pPr lvl="1"/>
            <a:r>
              <a:rPr lang="cs-CZ" dirty="0" smtClean="0"/>
              <a:t>Synchronizace SQL Serveru s SQL Azure</a:t>
            </a:r>
            <a:endParaRPr lang="en-US" dirty="0" smtClean="0"/>
          </a:p>
          <a:p>
            <a:pPr lvl="1"/>
            <a:r>
              <a:rPr lang="cs-CZ" dirty="0" smtClean="0"/>
              <a:t>Synchronizace aplikací s </a:t>
            </a:r>
            <a:r>
              <a:rPr lang="cs-CZ" dirty="0" err="1" smtClean="0"/>
              <a:t>offline</a:t>
            </a:r>
            <a:r>
              <a:rPr lang="cs-CZ" dirty="0" smtClean="0"/>
              <a:t> daty s SQL Azure</a:t>
            </a:r>
            <a:endParaRPr lang="en-US" dirty="0" smtClean="0"/>
          </a:p>
          <a:p>
            <a:pPr lvl="1"/>
            <a:r>
              <a:rPr lang="cs-CZ" dirty="0" smtClean="0"/>
              <a:t>Replikace dat za použití SQL Azure jako prostředníka</a:t>
            </a:r>
            <a:endParaRPr lang="en-US" dirty="0" smtClean="0"/>
          </a:p>
          <a:p>
            <a:pPr marL="347914" lvl="1" indent="0">
              <a:buNone/>
            </a:pPr>
            <a:endParaRPr lang="en-US" dirty="0" smtClean="0"/>
          </a:p>
        </p:txBody>
      </p:sp>
      <p:sp>
        <p:nvSpPr>
          <p:cNvPr id="7" name="TextBox 17"/>
          <p:cNvSpPr txBox="1"/>
          <p:nvPr/>
        </p:nvSpPr>
        <p:spPr>
          <a:xfrm>
            <a:off x="6157788" y="3180705"/>
            <a:ext cx="93972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smtClean="0">
                <a:solidFill>
                  <a:srgbClr val="105A65"/>
                </a:solidFill>
              </a:rPr>
              <a:t>Sync</a:t>
            </a:r>
          </a:p>
        </p:txBody>
      </p:sp>
      <p:sp>
        <p:nvSpPr>
          <p:cNvPr id="12" name="Can 11"/>
          <p:cNvSpPr/>
          <p:nvPr/>
        </p:nvSpPr>
        <p:spPr>
          <a:xfrm>
            <a:off x="7226553" y="1811760"/>
            <a:ext cx="1003047" cy="1073173"/>
          </a:xfrm>
          <a:prstGeom prst="can">
            <a:avLst/>
          </a:prstGeom>
        </p:spPr>
        <p:style>
          <a:lnRef idx="0">
            <a:schemeClr val="accent1"/>
          </a:lnRef>
          <a:fillRef idx="3">
            <a:schemeClr val="accent1"/>
          </a:fillRef>
          <a:effectRef idx="3">
            <a:schemeClr val="accent1"/>
          </a:effectRef>
          <a:fontRef idx="minor">
            <a:schemeClr val="lt1"/>
          </a:fontRef>
        </p:style>
        <p:txBody>
          <a:bodyPr tIns="182880" rtlCol="0" anchor="ctr"/>
          <a:lstStyle/>
          <a:p>
            <a:pPr algn="ctr">
              <a:lnSpc>
                <a:spcPct val="80000"/>
              </a:lnSpc>
            </a:pPr>
            <a:r>
              <a:rPr lang="en-US" sz="2400" dirty="0" smtClean="0">
                <a:solidFill>
                  <a:srgbClr val="105A65"/>
                </a:solidFill>
              </a:rPr>
              <a:t>SQL Azure</a:t>
            </a:r>
            <a:endParaRPr lang="en-US" sz="2400" dirty="0">
              <a:solidFill>
                <a:srgbClr val="105A65"/>
              </a:solidFill>
            </a:endParaRPr>
          </a:p>
        </p:txBody>
      </p:sp>
      <p:pic>
        <p:nvPicPr>
          <p:cNvPr id="10" name="Picture 9" descr="\\eventsql\dvd\Online_ART\DVD_ART36\Artwork_Imagery\Icons - Illustrations\Buildings\highrise, office building skyscraper enterprise 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7634" y="3672267"/>
            <a:ext cx="800308" cy="1600200"/>
          </a:xfrm>
          <a:prstGeom prst="rect">
            <a:avLst/>
          </a:prstGeom>
          <a:noFill/>
          <a:extLst>
            <a:ext uri="{909E8E84-426E-40DD-AFC4-6F175D3DCCD1}">
              <a14:hiddenFill xmlns:a14="http://schemas.microsoft.com/office/drawing/2010/main">
                <a:solidFill>
                  <a:srgbClr val="FFFFFF"/>
                </a:solidFill>
              </a14:hiddenFill>
            </a:ext>
          </a:extLst>
        </p:spPr>
      </p:pic>
      <p:sp>
        <p:nvSpPr>
          <p:cNvPr id="3" name="Circular Arrow 2"/>
          <p:cNvSpPr/>
          <p:nvPr/>
        </p:nvSpPr>
        <p:spPr bwMode="auto">
          <a:xfrm rot="19046257">
            <a:off x="4886135" y="1155596"/>
            <a:ext cx="2822417" cy="3396812"/>
          </a:xfrm>
          <a:prstGeom prst="circularArrow">
            <a:avLst>
              <a:gd name="adj1" fmla="val 8906"/>
              <a:gd name="adj2" fmla="val 1181985"/>
              <a:gd name="adj3" fmla="val 20389116"/>
              <a:gd name="adj4" fmla="val 10800000"/>
              <a:gd name="adj5" fmla="val 1193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58458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8381901" cy="609398"/>
          </a:xfrm>
        </p:spPr>
        <p:txBody>
          <a:bodyPr>
            <a:normAutofit fontScale="90000"/>
          </a:bodyPr>
          <a:lstStyle/>
          <a:p>
            <a:r>
              <a:rPr lang="cs-CZ" dirty="0" smtClean="0"/>
              <a:t>Scénáře</a:t>
            </a:r>
            <a:endParaRPr lang="en-US" sz="1800" dirty="0">
              <a:solidFill>
                <a:srgbClr val="FF0000"/>
              </a:solidFill>
              <a:latin typeface="+mn-lt"/>
              <a:cs typeface="+mn-cs"/>
            </a:endParaRPr>
          </a:p>
        </p:txBody>
      </p:sp>
      <p:sp>
        <p:nvSpPr>
          <p:cNvPr id="6" name="TextBox 5"/>
          <p:cNvSpPr txBox="1"/>
          <p:nvPr/>
        </p:nvSpPr>
        <p:spPr>
          <a:xfrm>
            <a:off x="478982" y="2988127"/>
            <a:ext cx="1200463" cy="523220"/>
          </a:xfrm>
          <a:prstGeom prst="rect">
            <a:avLst/>
          </a:prstGeom>
          <a:noFill/>
        </p:spPr>
        <p:txBody>
          <a:bodyPr wrap="square" rtlCol="0">
            <a:spAutoFit/>
          </a:bodyPr>
          <a:lstStyle/>
          <a:p>
            <a:pPr algn="ctr"/>
            <a:r>
              <a:rPr lang="en-US" sz="1400" b="1" dirty="0" smtClean="0">
                <a:solidFill>
                  <a:srgbClr val="105A65"/>
                </a:solidFill>
                <a:latin typeface="Calibri" pitchFamily="34" charset="0"/>
                <a:cs typeface="Calibri" pitchFamily="34" charset="0"/>
              </a:rPr>
              <a:t>On-Premises </a:t>
            </a:r>
            <a:r>
              <a:rPr lang="cs-CZ" sz="1400" b="1" dirty="0" smtClean="0">
                <a:solidFill>
                  <a:srgbClr val="105A65"/>
                </a:solidFill>
                <a:latin typeface="Calibri" pitchFamily="34" charset="0"/>
                <a:cs typeface="Calibri" pitchFamily="34" charset="0"/>
              </a:rPr>
              <a:t>aplikace</a:t>
            </a:r>
            <a:endParaRPr lang="en-US" sz="1400" b="1" dirty="0">
              <a:solidFill>
                <a:srgbClr val="105A65"/>
              </a:solidFill>
              <a:latin typeface="Calibri" pitchFamily="34" charset="0"/>
              <a:cs typeface="Calibri" pitchFamily="34" charset="0"/>
            </a:endParaRPr>
          </a:p>
        </p:txBody>
      </p:sp>
      <p:sp>
        <p:nvSpPr>
          <p:cNvPr id="7" name="Left-Right Arrow 6"/>
          <p:cNvSpPr/>
          <p:nvPr/>
        </p:nvSpPr>
        <p:spPr>
          <a:xfrm rot="20557054">
            <a:off x="1667702" y="3665295"/>
            <a:ext cx="1589505" cy="366957"/>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b="1" dirty="0" smtClean="0">
                <a:solidFill>
                  <a:prstClr val="white"/>
                </a:solidFill>
                <a:latin typeface="Calibri" pitchFamily="34" charset="0"/>
                <a:cs typeface="Calibri" pitchFamily="34" charset="0"/>
              </a:rPr>
              <a:t>Sync</a:t>
            </a:r>
            <a:endParaRPr lang="en-US" sz="1400" b="1" dirty="0">
              <a:solidFill>
                <a:prstClr val="white"/>
              </a:solidFill>
              <a:latin typeface="Calibri" pitchFamily="34" charset="0"/>
              <a:cs typeface="Calibri" pitchFamily="34" charset="0"/>
            </a:endParaRPr>
          </a:p>
        </p:txBody>
      </p:sp>
      <p:sp>
        <p:nvSpPr>
          <p:cNvPr id="8" name="Left-Right Arrow 7"/>
          <p:cNvSpPr/>
          <p:nvPr/>
        </p:nvSpPr>
        <p:spPr>
          <a:xfrm rot="20808275">
            <a:off x="5757835" y="2448420"/>
            <a:ext cx="1931961" cy="370026"/>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b="1" dirty="0" smtClean="0">
                <a:solidFill>
                  <a:prstClr val="white"/>
                </a:solidFill>
                <a:latin typeface="Calibri" pitchFamily="34" charset="0"/>
                <a:cs typeface="Calibri" pitchFamily="34" charset="0"/>
              </a:rPr>
              <a:t>Sync</a:t>
            </a:r>
            <a:endParaRPr lang="en-US" sz="1400" b="1" dirty="0">
              <a:solidFill>
                <a:prstClr val="white"/>
              </a:solidFill>
              <a:latin typeface="Calibri" pitchFamily="34" charset="0"/>
              <a:cs typeface="Calibri" pitchFamily="34" charset="0"/>
            </a:endParaRPr>
          </a:p>
        </p:txBody>
      </p:sp>
      <p:sp>
        <p:nvSpPr>
          <p:cNvPr id="9" name="Left-Right Arrow 8"/>
          <p:cNvSpPr/>
          <p:nvPr/>
        </p:nvSpPr>
        <p:spPr>
          <a:xfrm rot="1118792">
            <a:off x="1665787" y="2505787"/>
            <a:ext cx="1497841" cy="352053"/>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nchorCtr="0"/>
          <a:lstStyle/>
          <a:p>
            <a:pPr algn="ctr"/>
            <a:r>
              <a:rPr lang="en-US" sz="1400" b="1" dirty="0" smtClean="0">
                <a:solidFill>
                  <a:prstClr val="white"/>
                </a:solidFill>
                <a:latin typeface="Calibri" pitchFamily="34" charset="0"/>
                <a:cs typeface="Calibri" pitchFamily="34" charset="0"/>
              </a:rPr>
              <a:t>Sync</a:t>
            </a:r>
            <a:endParaRPr lang="en-US" sz="1400" b="1" dirty="0">
              <a:solidFill>
                <a:prstClr val="white"/>
              </a:solidFill>
              <a:latin typeface="Calibri" pitchFamily="34" charset="0"/>
              <a:cs typeface="Calibri" pitchFamily="34" charset="0"/>
            </a:endParaRPr>
          </a:p>
        </p:txBody>
      </p:sp>
      <p:pic>
        <p:nvPicPr>
          <p:cNvPr id="10" name="Picture 2" descr="C:\DVD_ART36\Artwork_Imagery\Icons - Illustrations\_ REAL VISTA STYLE\desktop computer.png"/>
          <p:cNvPicPr>
            <a:picLocks noChangeAspect="1" noChangeArrowheads="1"/>
          </p:cNvPicPr>
          <p:nvPr/>
        </p:nvPicPr>
        <p:blipFill>
          <a:blip r:embed="rId3" cstate="print"/>
          <a:srcRect/>
          <a:stretch>
            <a:fillRect/>
          </a:stretch>
        </p:blipFill>
        <p:spPr bwMode="auto">
          <a:xfrm>
            <a:off x="7735597" y="3754832"/>
            <a:ext cx="628814" cy="838200"/>
          </a:xfrm>
          <a:prstGeom prst="rect">
            <a:avLst/>
          </a:prstGeom>
          <a:noFill/>
        </p:spPr>
      </p:pic>
      <p:pic>
        <p:nvPicPr>
          <p:cNvPr id="11" name="Picture 8" descr="C:\DVD_ART36\Artwork_Imagery\Icons - Illustrations\_ WINDOWS VISTA ICONS\Pocket PC PDA mobile PocketPC device.png"/>
          <p:cNvPicPr>
            <a:picLocks noChangeAspect="1" noChangeArrowheads="1"/>
          </p:cNvPicPr>
          <p:nvPr/>
        </p:nvPicPr>
        <p:blipFill>
          <a:blip r:embed="rId4" cstate="print"/>
          <a:srcRect/>
          <a:stretch>
            <a:fillRect/>
          </a:stretch>
        </p:blipFill>
        <p:spPr bwMode="auto">
          <a:xfrm>
            <a:off x="7796721" y="3069032"/>
            <a:ext cx="319802" cy="533400"/>
          </a:xfrm>
          <a:prstGeom prst="rect">
            <a:avLst/>
          </a:prstGeom>
          <a:noFill/>
        </p:spPr>
      </p:pic>
      <p:pic>
        <p:nvPicPr>
          <p:cNvPr id="12" name="Picture 9" descr="C:\DVD_ART36\Artwork_Imagery\Icons - Illustrations\Hardware - Istock\Istock 6362115 laptop notebook PC.png"/>
          <p:cNvPicPr>
            <a:picLocks noChangeAspect="1" noChangeArrowheads="1"/>
          </p:cNvPicPr>
          <p:nvPr/>
        </p:nvPicPr>
        <p:blipFill>
          <a:blip r:embed="rId5" cstate="print"/>
          <a:srcRect/>
          <a:stretch>
            <a:fillRect/>
          </a:stretch>
        </p:blipFill>
        <p:spPr bwMode="auto">
          <a:xfrm>
            <a:off x="7625227" y="2078432"/>
            <a:ext cx="722083" cy="762000"/>
          </a:xfrm>
          <a:prstGeom prst="rect">
            <a:avLst/>
          </a:prstGeom>
          <a:noFill/>
        </p:spPr>
      </p:pic>
      <p:sp>
        <p:nvSpPr>
          <p:cNvPr id="13" name="Can 12"/>
          <p:cNvSpPr/>
          <p:nvPr/>
        </p:nvSpPr>
        <p:spPr>
          <a:xfrm>
            <a:off x="7695973" y="2096538"/>
            <a:ext cx="171495" cy="304800"/>
          </a:xfrm>
          <a:prstGeom prst="ca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solidFill>
                <a:srgbClr val="105A65"/>
              </a:solidFill>
              <a:latin typeface="Calibri" pitchFamily="34" charset="0"/>
              <a:cs typeface="Calibri" pitchFamily="34" charset="0"/>
            </a:endParaRPr>
          </a:p>
        </p:txBody>
      </p:sp>
      <p:sp>
        <p:nvSpPr>
          <p:cNvPr id="14" name="Can 13"/>
          <p:cNvSpPr/>
          <p:nvPr/>
        </p:nvSpPr>
        <p:spPr>
          <a:xfrm>
            <a:off x="8039688" y="3342899"/>
            <a:ext cx="171495" cy="304800"/>
          </a:xfrm>
          <a:prstGeom prst="ca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solidFill>
                <a:srgbClr val="105A65"/>
              </a:solidFill>
              <a:latin typeface="Calibri" pitchFamily="34" charset="0"/>
              <a:cs typeface="Calibri" pitchFamily="34" charset="0"/>
            </a:endParaRPr>
          </a:p>
        </p:txBody>
      </p:sp>
      <p:sp>
        <p:nvSpPr>
          <p:cNvPr id="15" name="TextBox 14"/>
          <p:cNvSpPr txBox="1"/>
          <p:nvPr/>
        </p:nvSpPr>
        <p:spPr>
          <a:xfrm>
            <a:off x="7403819" y="1241809"/>
            <a:ext cx="1429122" cy="523220"/>
          </a:xfrm>
          <a:prstGeom prst="rect">
            <a:avLst/>
          </a:prstGeom>
          <a:noFill/>
        </p:spPr>
        <p:txBody>
          <a:bodyPr wrap="square" rtlCol="0">
            <a:spAutoFit/>
          </a:bodyPr>
          <a:lstStyle/>
          <a:p>
            <a:pPr algn="ctr"/>
            <a:r>
              <a:rPr lang="en-US" sz="1400" b="1" dirty="0" smtClean="0">
                <a:solidFill>
                  <a:srgbClr val="105A65"/>
                </a:solidFill>
                <a:latin typeface="Calibri" pitchFamily="34" charset="0"/>
                <a:cs typeface="Calibri" pitchFamily="34" charset="0"/>
              </a:rPr>
              <a:t>Offline </a:t>
            </a:r>
          </a:p>
          <a:p>
            <a:pPr algn="ctr"/>
            <a:r>
              <a:rPr lang="cs-CZ" sz="1400" b="1" dirty="0" smtClean="0">
                <a:solidFill>
                  <a:srgbClr val="105A65"/>
                </a:solidFill>
                <a:latin typeface="Calibri" pitchFamily="34" charset="0"/>
                <a:cs typeface="Calibri" pitchFamily="34" charset="0"/>
              </a:rPr>
              <a:t>aplikace</a:t>
            </a:r>
            <a:endParaRPr lang="en-US" sz="1400" b="1" dirty="0">
              <a:solidFill>
                <a:srgbClr val="105A65"/>
              </a:solidFill>
              <a:latin typeface="Calibri" pitchFamily="34" charset="0"/>
              <a:cs typeface="Calibri" pitchFamily="34" charset="0"/>
            </a:endParaRPr>
          </a:p>
        </p:txBody>
      </p:sp>
      <p:sp>
        <p:nvSpPr>
          <p:cNvPr id="16" name="Can 15"/>
          <p:cNvSpPr/>
          <p:nvPr/>
        </p:nvSpPr>
        <p:spPr>
          <a:xfrm>
            <a:off x="8320829" y="4283705"/>
            <a:ext cx="171495" cy="304800"/>
          </a:xfrm>
          <a:prstGeom prst="ca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b="1" dirty="0">
              <a:solidFill>
                <a:srgbClr val="105A65"/>
              </a:solidFill>
              <a:latin typeface="Calibri" pitchFamily="34" charset="0"/>
              <a:cs typeface="Calibri" pitchFamily="34" charset="0"/>
            </a:endParaRPr>
          </a:p>
        </p:txBody>
      </p:sp>
      <p:sp>
        <p:nvSpPr>
          <p:cNvPr id="17" name="Left-Right Arrow 16"/>
          <p:cNvSpPr/>
          <p:nvPr/>
        </p:nvSpPr>
        <p:spPr>
          <a:xfrm>
            <a:off x="5860600" y="3093138"/>
            <a:ext cx="1835375" cy="348727"/>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b="1" dirty="0" smtClean="0">
                <a:solidFill>
                  <a:prstClr val="white"/>
                </a:solidFill>
                <a:latin typeface="Calibri" pitchFamily="34" charset="0"/>
                <a:cs typeface="Calibri" pitchFamily="34" charset="0"/>
              </a:rPr>
              <a:t>Sync</a:t>
            </a:r>
            <a:endParaRPr lang="en-US" sz="1400" b="1" dirty="0">
              <a:solidFill>
                <a:prstClr val="white"/>
              </a:solidFill>
              <a:latin typeface="Calibri" pitchFamily="34" charset="0"/>
              <a:cs typeface="Calibri" pitchFamily="34" charset="0"/>
            </a:endParaRPr>
          </a:p>
        </p:txBody>
      </p:sp>
      <p:sp>
        <p:nvSpPr>
          <p:cNvPr id="18" name="Left-Right Arrow 17"/>
          <p:cNvSpPr/>
          <p:nvPr/>
        </p:nvSpPr>
        <p:spPr>
          <a:xfrm rot="686166">
            <a:off x="5790228" y="3691464"/>
            <a:ext cx="1915281" cy="355376"/>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b="1" dirty="0" smtClean="0">
                <a:solidFill>
                  <a:prstClr val="white"/>
                </a:solidFill>
                <a:latin typeface="Calibri" pitchFamily="34" charset="0"/>
                <a:cs typeface="Calibri" pitchFamily="34" charset="0"/>
              </a:rPr>
              <a:t>Sync</a:t>
            </a:r>
            <a:endParaRPr lang="en-US" sz="1400" b="1" dirty="0">
              <a:solidFill>
                <a:prstClr val="white"/>
              </a:solidFill>
              <a:latin typeface="Calibri" pitchFamily="34" charset="0"/>
              <a:cs typeface="Calibri" pitchFamily="34" charset="0"/>
            </a:endParaRPr>
          </a:p>
        </p:txBody>
      </p:sp>
      <p:cxnSp>
        <p:nvCxnSpPr>
          <p:cNvPr id="23" name="Straight Connector 22"/>
          <p:cNvCxnSpPr/>
          <p:nvPr/>
        </p:nvCxnSpPr>
        <p:spPr>
          <a:xfrm flipH="1" flipV="1">
            <a:off x="1484088" y="1241808"/>
            <a:ext cx="1904312" cy="148255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00797" y="4018231"/>
            <a:ext cx="3088461" cy="219737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250376" y="1316432"/>
            <a:ext cx="1993945" cy="113950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00714" y="3956973"/>
            <a:ext cx="3416610" cy="195771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bwMode="auto">
          <a:xfrm>
            <a:off x="509390" y="1549355"/>
            <a:ext cx="1127450" cy="1466661"/>
          </a:xfrm>
          <a:prstGeom prst="roundRect">
            <a:avLst/>
          </a:prstGeom>
          <a:solidFill>
            <a:schemeClr val="bg2">
              <a:lumMod val="40000"/>
              <a:lumOff val="60000"/>
            </a:schemeClr>
          </a:solidFill>
          <a:ln>
            <a:solidFill>
              <a:schemeClr val="bg2">
                <a:lumMod val="5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gradFill>
                <a:gsLst>
                  <a:gs pos="0">
                    <a:srgbClr val="FFFFFF"/>
                  </a:gs>
                  <a:gs pos="100000">
                    <a:srgbClr val="FFFFFF"/>
                  </a:gs>
                </a:gsLst>
                <a:lin ang="5400000" scaled="0"/>
              </a:gradFill>
              <a:latin typeface="Calibri" pitchFamily="34" charset="0"/>
              <a:cs typeface="Calibri" pitchFamily="34" charset="0"/>
            </a:endParaRPr>
          </a:p>
        </p:txBody>
      </p:sp>
      <p:pic>
        <p:nvPicPr>
          <p:cNvPr id="28" name="Picture 3" descr="C:\Program Files\Microsoft Resource DVD Artwork\DVD_ART\Artwork_Imagery\HARDWARE_IMAGERY\Illustration - Misc Hardware\XML Icons\Database blue.png"/>
          <p:cNvPicPr>
            <a:picLocks noChangeAspect="1" noChangeArrowheads="1"/>
          </p:cNvPicPr>
          <p:nvPr/>
        </p:nvPicPr>
        <p:blipFill>
          <a:blip r:embed="rId6" cstate="print"/>
          <a:srcRect/>
          <a:stretch>
            <a:fillRect/>
          </a:stretch>
        </p:blipFill>
        <p:spPr bwMode="auto">
          <a:xfrm>
            <a:off x="855862" y="1888947"/>
            <a:ext cx="467155" cy="483577"/>
          </a:xfrm>
          <a:prstGeom prst="rect">
            <a:avLst/>
          </a:prstGeom>
          <a:noFill/>
        </p:spPr>
      </p:pic>
      <p:pic>
        <p:nvPicPr>
          <p:cNvPr id="29" name="Picture 3" descr="C:\Program Files\Microsoft Resource DVD Artwork\DVD_ART\Artwork_Imagery\HARDWARE_IMAGERY\Illustration - Misc Hardware\XML Icons\Database blue.png"/>
          <p:cNvPicPr>
            <a:picLocks noChangeAspect="1" noChangeArrowheads="1"/>
          </p:cNvPicPr>
          <p:nvPr/>
        </p:nvPicPr>
        <p:blipFill>
          <a:blip r:embed="rId6" cstate="print"/>
          <a:srcRect/>
          <a:stretch>
            <a:fillRect/>
          </a:stretch>
        </p:blipFill>
        <p:spPr bwMode="auto">
          <a:xfrm>
            <a:off x="955167" y="2039041"/>
            <a:ext cx="467155" cy="483577"/>
          </a:xfrm>
          <a:prstGeom prst="rect">
            <a:avLst/>
          </a:prstGeom>
          <a:noFill/>
        </p:spPr>
      </p:pic>
      <p:pic>
        <p:nvPicPr>
          <p:cNvPr id="30" name="Picture 3" descr="C:\Program Files\Microsoft Resource DVD Artwork\DVD_ART\Artwork_Imagery\HARDWARE_IMAGERY\Illustration - Misc Hardware\XML Icons\Database blue.png"/>
          <p:cNvPicPr>
            <a:picLocks noChangeAspect="1" noChangeArrowheads="1"/>
          </p:cNvPicPr>
          <p:nvPr/>
        </p:nvPicPr>
        <p:blipFill>
          <a:blip r:embed="rId6" cstate="print"/>
          <a:srcRect/>
          <a:stretch>
            <a:fillRect/>
          </a:stretch>
        </p:blipFill>
        <p:spPr bwMode="auto">
          <a:xfrm>
            <a:off x="1054777" y="2200818"/>
            <a:ext cx="467155" cy="483577"/>
          </a:xfrm>
          <a:prstGeom prst="rect">
            <a:avLst/>
          </a:prstGeom>
          <a:noFill/>
        </p:spPr>
      </p:pic>
      <p:pic>
        <p:nvPicPr>
          <p:cNvPr id="31" name="Picture 5" descr="C:\Program Files\Microsoft Resource DVD Artwork\DVD_ART\Artwork_Imagery\Shapes and Graphics\Buidlings and dwellings\enterprise red.png"/>
          <p:cNvPicPr>
            <a:picLocks noChangeAspect="1" noChangeArrowheads="1"/>
          </p:cNvPicPr>
          <p:nvPr/>
        </p:nvPicPr>
        <p:blipFill>
          <a:blip r:embed="rId7" cstate="print"/>
          <a:srcRect/>
          <a:stretch>
            <a:fillRect/>
          </a:stretch>
        </p:blipFill>
        <p:spPr bwMode="auto">
          <a:xfrm>
            <a:off x="624764" y="1692862"/>
            <a:ext cx="644117" cy="1249454"/>
          </a:xfrm>
          <a:prstGeom prst="rect">
            <a:avLst/>
          </a:prstGeom>
          <a:noFill/>
        </p:spPr>
      </p:pic>
      <p:sp>
        <p:nvSpPr>
          <p:cNvPr id="32" name="Rounded Rectangle 31"/>
          <p:cNvSpPr/>
          <p:nvPr/>
        </p:nvSpPr>
        <p:spPr bwMode="auto">
          <a:xfrm>
            <a:off x="535427" y="3548662"/>
            <a:ext cx="1127450" cy="1466661"/>
          </a:xfrm>
          <a:prstGeom prst="roundRect">
            <a:avLst/>
          </a:prstGeom>
          <a:solidFill>
            <a:schemeClr val="bg2">
              <a:lumMod val="40000"/>
              <a:lumOff val="60000"/>
            </a:schemeClr>
          </a:solidFill>
          <a:ln>
            <a:solidFill>
              <a:schemeClr val="bg2">
                <a:lumMod val="5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gradFill>
                <a:gsLst>
                  <a:gs pos="0">
                    <a:srgbClr val="FFFFFF"/>
                  </a:gs>
                  <a:gs pos="100000">
                    <a:srgbClr val="FFFFFF"/>
                  </a:gs>
                </a:gsLst>
                <a:lin ang="5400000" scaled="0"/>
              </a:gradFill>
              <a:latin typeface="Calibri" pitchFamily="34" charset="0"/>
              <a:cs typeface="Calibri" pitchFamily="34" charset="0"/>
            </a:endParaRPr>
          </a:p>
        </p:txBody>
      </p:sp>
      <p:pic>
        <p:nvPicPr>
          <p:cNvPr id="33" name="Picture 3" descr="C:\Program Files\Microsoft Resource DVD Artwork\DVD_ART\Artwork_Imagery\HARDWARE_IMAGERY\Illustration - Misc Hardware\XML Icons\Database blue.png"/>
          <p:cNvPicPr>
            <a:picLocks noChangeAspect="1" noChangeArrowheads="1"/>
          </p:cNvPicPr>
          <p:nvPr/>
        </p:nvPicPr>
        <p:blipFill>
          <a:blip r:embed="rId6" cstate="print"/>
          <a:srcRect/>
          <a:stretch>
            <a:fillRect/>
          </a:stretch>
        </p:blipFill>
        <p:spPr bwMode="auto">
          <a:xfrm>
            <a:off x="881898" y="3888254"/>
            <a:ext cx="467155" cy="483577"/>
          </a:xfrm>
          <a:prstGeom prst="rect">
            <a:avLst/>
          </a:prstGeom>
          <a:noFill/>
        </p:spPr>
      </p:pic>
      <p:pic>
        <p:nvPicPr>
          <p:cNvPr id="34" name="Picture 3" descr="C:\Program Files\Microsoft Resource DVD Artwork\DVD_ART\Artwork_Imagery\HARDWARE_IMAGERY\Illustration - Misc Hardware\XML Icons\Database blue.png"/>
          <p:cNvPicPr>
            <a:picLocks noChangeAspect="1" noChangeArrowheads="1"/>
          </p:cNvPicPr>
          <p:nvPr/>
        </p:nvPicPr>
        <p:blipFill>
          <a:blip r:embed="rId6" cstate="print"/>
          <a:srcRect/>
          <a:stretch>
            <a:fillRect/>
          </a:stretch>
        </p:blipFill>
        <p:spPr bwMode="auto">
          <a:xfrm>
            <a:off x="981202" y="4038348"/>
            <a:ext cx="467155" cy="483577"/>
          </a:xfrm>
          <a:prstGeom prst="rect">
            <a:avLst/>
          </a:prstGeom>
          <a:noFill/>
        </p:spPr>
      </p:pic>
      <p:pic>
        <p:nvPicPr>
          <p:cNvPr id="35" name="Picture 3" descr="C:\Program Files\Microsoft Resource DVD Artwork\DVD_ART\Artwork_Imagery\HARDWARE_IMAGERY\Illustration - Misc Hardware\XML Icons\Database blue.png"/>
          <p:cNvPicPr>
            <a:picLocks noChangeAspect="1" noChangeArrowheads="1"/>
          </p:cNvPicPr>
          <p:nvPr/>
        </p:nvPicPr>
        <p:blipFill>
          <a:blip r:embed="rId6" cstate="print"/>
          <a:srcRect/>
          <a:stretch>
            <a:fillRect/>
          </a:stretch>
        </p:blipFill>
        <p:spPr bwMode="auto">
          <a:xfrm>
            <a:off x="1080812" y="4200125"/>
            <a:ext cx="467155" cy="483577"/>
          </a:xfrm>
          <a:prstGeom prst="rect">
            <a:avLst/>
          </a:prstGeom>
          <a:noFill/>
        </p:spPr>
      </p:pic>
      <p:pic>
        <p:nvPicPr>
          <p:cNvPr id="36" name="Picture 5" descr="C:\Program Files\Microsoft Resource DVD Artwork\DVD_ART\Artwork_Imagery\Shapes and Graphics\Buidlings and dwellings\enterprise red.png"/>
          <p:cNvPicPr>
            <a:picLocks noChangeAspect="1" noChangeArrowheads="1"/>
          </p:cNvPicPr>
          <p:nvPr/>
        </p:nvPicPr>
        <p:blipFill>
          <a:blip r:embed="rId7" cstate="print"/>
          <a:srcRect/>
          <a:stretch>
            <a:fillRect/>
          </a:stretch>
        </p:blipFill>
        <p:spPr bwMode="auto">
          <a:xfrm>
            <a:off x="650800" y="3692169"/>
            <a:ext cx="644117" cy="1249454"/>
          </a:xfrm>
          <a:prstGeom prst="rect">
            <a:avLst/>
          </a:prstGeom>
          <a:noFill/>
        </p:spPr>
      </p:pic>
      <p:pic>
        <p:nvPicPr>
          <p:cNvPr id="47" name="Picture 6" descr="C:\Program Files\Microsoft Resource DVD Artwork\DVD_ART\Artwork_Imagery\Shapes and Graphics\Internet Cloud\cloud illustration icon.png"/>
          <p:cNvPicPr>
            <a:picLocks noChangeAspect="1" noChangeArrowheads="1"/>
          </p:cNvPicPr>
          <p:nvPr/>
        </p:nvPicPr>
        <p:blipFill>
          <a:blip r:embed="rId8" cstate="print"/>
          <a:srcRect/>
          <a:stretch>
            <a:fillRect/>
          </a:stretch>
        </p:blipFill>
        <p:spPr bwMode="auto">
          <a:xfrm>
            <a:off x="3040744" y="1932029"/>
            <a:ext cx="2921993" cy="2543001"/>
          </a:xfrm>
          <a:prstGeom prst="rect">
            <a:avLst/>
          </a:prstGeom>
          <a:noFill/>
        </p:spPr>
      </p:pic>
      <p:pic>
        <p:nvPicPr>
          <p:cNvPr id="51" name="Picture 3" descr="C:\Program Files\Microsoft Resource DVD Artwork\DVD_ART\Artwork_Imagery\HARDWARE_IMAGERY\Illustration - Misc Hardware\XML Icons\Database blue.png"/>
          <p:cNvPicPr>
            <a:picLocks noChangeAspect="1" noChangeArrowheads="1"/>
          </p:cNvPicPr>
          <p:nvPr/>
        </p:nvPicPr>
        <p:blipFill>
          <a:blip r:embed="rId6" cstate="print"/>
          <a:srcRect/>
          <a:stretch>
            <a:fillRect/>
          </a:stretch>
        </p:blipFill>
        <p:spPr bwMode="auto">
          <a:xfrm>
            <a:off x="3545293" y="3214272"/>
            <a:ext cx="428335" cy="559372"/>
          </a:xfrm>
          <a:prstGeom prst="rect">
            <a:avLst/>
          </a:prstGeom>
          <a:noFill/>
        </p:spPr>
      </p:pic>
      <p:sp>
        <p:nvSpPr>
          <p:cNvPr id="52" name="TextBox 51"/>
          <p:cNvSpPr txBox="1"/>
          <p:nvPr/>
        </p:nvSpPr>
        <p:spPr>
          <a:xfrm>
            <a:off x="3352800" y="3685403"/>
            <a:ext cx="2103668" cy="307777"/>
          </a:xfrm>
          <a:prstGeom prst="rect">
            <a:avLst/>
          </a:prstGeom>
          <a:noFill/>
        </p:spPr>
        <p:txBody>
          <a:bodyPr wrap="square" rtlCol="0">
            <a:spAutoFit/>
          </a:bodyPr>
          <a:lstStyle/>
          <a:p>
            <a:pPr algn="ctr"/>
            <a:r>
              <a:rPr lang="en-US" sz="1400" b="1" dirty="0" smtClean="0">
                <a:solidFill>
                  <a:prstClr val="white"/>
                </a:solidFill>
                <a:latin typeface="Calibri" pitchFamily="34" charset="0"/>
                <a:cs typeface="Calibri" pitchFamily="34" charset="0"/>
              </a:rPr>
              <a:t>SQL Azure Database</a:t>
            </a:r>
            <a:endParaRPr lang="en-US" sz="1400" b="1" dirty="0">
              <a:solidFill>
                <a:prstClr val="white"/>
              </a:solidFill>
              <a:latin typeface="Calibri" pitchFamily="34" charset="0"/>
              <a:cs typeface="Calibri" pitchFamily="34" charset="0"/>
            </a:endParaRPr>
          </a:p>
        </p:txBody>
      </p:sp>
      <p:pic>
        <p:nvPicPr>
          <p:cNvPr id="53" name="Picture 3" descr="C:\Program Files\Microsoft Resource DVD Artwork\DVD_ART\Artwork_Imagery\HARDWARE_IMAGERY\Illustration - Misc Hardware\XML Icons\Database blue.png"/>
          <p:cNvPicPr>
            <a:picLocks noChangeAspect="1" noChangeArrowheads="1"/>
          </p:cNvPicPr>
          <p:nvPr/>
        </p:nvPicPr>
        <p:blipFill>
          <a:blip r:embed="rId6" cstate="print"/>
          <a:srcRect/>
          <a:stretch>
            <a:fillRect/>
          </a:stretch>
        </p:blipFill>
        <p:spPr bwMode="auto">
          <a:xfrm>
            <a:off x="5002466" y="3214272"/>
            <a:ext cx="428335" cy="559372"/>
          </a:xfrm>
          <a:prstGeom prst="rect">
            <a:avLst/>
          </a:prstGeom>
          <a:noFill/>
        </p:spPr>
      </p:pic>
      <p:pic>
        <p:nvPicPr>
          <p:cNvPr id="54" name="Picture 3" descr="C:\Program Files\Microsoft Resource DVD Artwork\DVD_ART\Artwork_Imagery\HARDWARE_IMAGERY\Illustration - Misc Hardware\XML Icons\Database blue.png"/>
          <p:cNvPicPr>
            <a:picLocks noChangeAspect="1" noChangeArrowheads="1"/>
          </p:cNvPicPr>
          <p:nvPr/>
        </p:nvPicPr>
        <p:blipFill>
          <a:blip r:embed="rId6" cstate="print"/>
          <a:srcRect/>
          <a:stretch>
            <a:fillRect/>
          </a:stretch>
        </p:blipFill>
        <p:spPr bwMode="auto">
          <a:xfrm>
            <a:off x="4277035" y="2397340"/>
            <a:ext cx="428335" cy="559372"/>
          </a:xfrm>
          <a:prstGeom prst="rect">
            <a:avLst/>
          </a:prstGeom>
          <a:noFill/>
        </p:spPr>
      </p:pic>
      <p:sp>
        <p:nvSpPr>
          <p:cNvPr id="55" name="Left-Right Arrow 54"/>
          <p:cNvSpPr/>
          <p:nvPr/>
        </p:nvSpPr>
        <p:spPr>
          <a:xfrm rot="18834306">
            <a:off x="3623442" y="2873531"/>
            <a:ext cx="851258" cy="264109"/>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nchorCtr="0"/>
          <a:lstStyle/>
          <a:p>
            <a:pPr algn="ctr"/>
            <a:r>
              <a:rPr lang="en-US" sz="1400" b="1" dirty="0" smtClean="0">
                <a:solidFill>
                  <a:prstClr val="white"/>
                </a:solidFill>
                <a:latin typeface="Calibri" pitchFamily="34" charset="0"/>
                <a:cs typeface="Calibri" pitchFamily="34" charset="0"/>
              </a:rPr>
              <a:t>Sync</a:t>
            </a:r>
            <a:endParaRPr lang="en-US" sz="1400" b="1" dirty="0">
              <a:solidFill>
                <a:prstClr val="white"/>
              </a:solidFill>
              <a:latin typeface="Calibri" pitchFamily="34" charset="0"/>
              <a:cs typeface="Calibri" pitchFamily="34" charset="0"/>
            </a:endParaRPr>
          </a:p>
        </p:txBody>
      </p:sp>
      <p:sp>
        <p:nvSpPr>
          <p:cNvPr id="56" name="Left-Right Arrow 55"/>
          <p:cNvSpPr/>
          <p:nvPr/>
        </p:nvSpPr>
        <p:spPr>
          <a:xfrm rot="2822362">
            <a:off x="4496929" y="2900860"/>
            <a:ext cx="855383" cy="264109"/>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nchorCtr="0"/>
          <a:lstStyle/>
          <a:p>
            <a:pPr algn="ctr"/>
            <a:r>
              <a:rPr lang="en-US" sz="1400" b="1" dirty="0" smtClean="0">
                <a:solidFill>
                  <a:prstClr val="white"/>
                </a:solidFill>
                <a:latin typeface="Calibri" pitchFamily="34" charset="0"/>
                <a:cs typeface="Calibri" pitchFamily="34" charset="0"/>
              </a:rPr>
              <a:t>Sync</a:t>
            </a:r>
            <a:endParaRPr lang="en-US" sz="1400" b="1" dirty="0">
              <a:solidFill>
                <a:prstClr val="white"/>
              </a:solidFill>
              <a:latin typeface="Calibri" pitchFamily="34" charset="0"/>
              <a:cs typeface="Calibri" pitchFamily="34" charset="0"/>
            </a:endParaRPr>
          </a:p>
        </p:txBody>
      </p:sp>
      <p:sp>
        <p:nvSpPr>
          <p:cNvPr id="57" name="Left-Right Arrow 56"/>
          <p:cNvSpPr/>
          <p:nvPr/>
        </p:nvSpPr>
        <p:spPr>
          <a:xfrm>
            <a:off x="3878419" y="3343145"/>
            <a:ext cx="1199635" cy="352053"/>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nchorCtr="0"/>
          <a:lstStyle/>
          <a:p>
            <a:pPr algn="ctr"/>
            <a:r>
              <a:rPr lang="en-US" sz="1400" b="1" dirty="0" smtClean="0">
                <a:solidFill>
                  <a:prstClr val="white"/>
                </a:solidFill>
                <a:latin typeface="Calibri" pitchFamily="34" charset="0"/>
                <a:cs typeface="Calibri" pitchFamily="34" charset="0"/>
              </a:rPr>
              <a:t>Sync</a:t>
            </a:r>
            <a:endParaRPr lang="en-US" sz="1400" b="1" dirty="0">
              <a:solidFill>
                <a:prstClr val="white"/>
              </a:solidFill>
              <a:latin typeface="Calibri" pitchFamily="34" charset="0"/>
              <a:cs typeface="Calibri" pitchFamily="34" charset="0"/>
            </a:endParaRPr>
          </a:p>
        </p:txBody>
      </p:sp>
      <p:sp>
        <p:nvSpPr>
          <p:cNvPr id="61" name="Left-Right Arrow 60"/>
          <p:cNvSpPr/>
          <p:nvPr/>
        </p:nvSpPr>
        <p:spPr>
          <a:xfrm rot="18620494">
            <a:off x="3227961" y="4397902"/>
            <a:ext cx="1016496" cy="264989"/>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b="1" dirty="0" smtClean="0">
                <a:solidFill>
                  <a:prstClr val="white"/>
                </a:solidFill>
                <a:latin typeface="Calibri" pitchFamily="34" charset="0"/>
                <a:cs typeface="Calibri" pitchFamily="34" charset="0"/>
              </a:rPr>
              <a:t>Sync</a:t>
            </a:r>
            <a:endParaRPr lang="en-US" sz="1400" b="1" dirty="0">
              <a:solidFill>
                <a:prstClr val="white"/>
              </a:solidFill>
              <a:latin typeface="Calibri" pitchFamily="34" charset="0"/>
              <a:cs typeface="Calibri" pitchFamily="34" charset="0"/>
            </a:endParaRPr>
          </a:p>
        </p:txBody>
      </p:sp>
      <p:sp>
        <p:nvSpPr>
          <p:cNvPr id="65" name="Left-Right Arrow 64"/>
          <p:cNvSpPr/>
          <p:nvPr/>
        </p:nvSpPr>
        <p:spPr>
          <a:xfrm rot="2934665">
            <a:off x="4656167" y="4407131"/>
            <a:ext cx="979070" cy="264770"/>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b="1" dirty="0" smtClean="0">
                <a:solidFill>
                  <a:prstClr val="white"/>
                </a:solidFill>
                <a:latin typeface="Calibri" pitchFamily="34" charset="0"/>
                <a:cs typeface="Calibri" pitchFamily="34" charset="0"/>
              </a:rPr>
              <a:t>Sync</a:t>
            </a:r>
            <a:endParaRPr lang="en-US" sz="1400" b="1" dirty="0">
              <a:solidFill>
                <a:prstClr val="white"/>
              </a:solidFill>
              <a:latin typeface="Calibri" pitchFamily="34" charset="0"/>
              <a:cs typeface="Calibri" pitchFamily="34" charset="0"/>
            </a:endParaRPr>
          </a:p>
        </p:txBody>
      </p:sp>
      <p:sp>
        <p:nvSpPr>
          <p:cNvPr id="66" name="TextBox 65"/>
          <p:cNvSpPr txBox="1"/>
          <p:nvPr/>
        </p:nvSpPr>
        <p:spPr>
          <a:xfrm>
            <a:off x="4093464" y="5278718"/>
            <a:ext cx="909002" cy="523220"/>
          </a:xfrm>
          <a:prstGeom prst="rect">
            <a:avLst/>
          </a:prstGeom>
          <a:noFill/>
        </p:spPr>
        <p:txBody>
          <a:bodyPr wrap="square" rtlCol="0">
            <a:spAutoFit/>
          </a:bodyPr>
          <a:lstStyle/>
          <a:p>
            <a:pPr algn="ctr"/>
            <a:r>
              <a:rPr lang="cs-CZ" sz="1400" b="1" dirty="0" smtClean="0">
                <a:solidFill>
                  <a:srgbClr val="105A65"/>
                </a:solidFill>
                <a:latin typeface="Calibri" pitchFamily="34" charset="0"/>
                <a:cs typeface="Calibri" pitchFamily="34" charset="0"/>
              </a:rPr>
              <a:t>Vzdálené</a:t>
            </a:r>
            <a:br>
              <a:rPr lang="cs-CZ" sz="1400" b="1" dirty="0" smtClean="0">
                <a:solidFill>
                  <a:srgbClr val="105A65"/>
                </a:solidFill>
                <a:latin typeface="Calibri" pitchFamily="34" charset="0"/>
                <a:cs typeface="Calibri" pitchFamily="34" charset="0"/>
              </a:rPr>
            </a:br>
            <a:r>
              <a:rPr lang="cs-CZ" sz="1400" b="1" dirty="0" smtClean="0">
                <a:solidFill>
                  <a:srgbClr val="105A65"/>
                </a:solidFill>
                <a:latin typeface="Calibri" pitchFamily="34" charset="0"/>
                <a:cs typeface="Calibri" pitchFamily="34" charset="0"/>
              </a:rPr>
              <a:t>pobočky</a:t>
            </a:r>
            <a:endParaRPr lang="en-US" sz="1400" b="1" dirty="0">
              <a:solidFill>
                <a:srgbClr val="105A65"/>
              </a:solidFill>
              <a:latin typeface="Calibri" pitchFamily="34" charset="0"/>
              <a:cs typeface="Calibri" pitchFamily="34" charset="0"/>
            </a:endParaRPr>
          </a:p>
        </p:txBody>
      </p:sp>
      <p:sp>
        <p:nvSpPr>
          <p:cNvPr id="67" name="Rounded Rectangle 66"/>
          <p:cNvSpPr/>
          <p:nvPr/>
        </p:nvSpPr>
        <p:spPr bwMode="auto">
          <a:xfrm>
            <a:off x="2840857" y="4958557"/>
            <a:ext cx="1127450" cy="1466661"/>
          </a:xfrm>
          <a:prstGeom prst="roundRect">
            <a:avLst/>
          </a:prstGeom>
          <a:solidFill>
            <a:schemeClr val="bg2">
              <a:lumMod val="40000"/>
              <a:lumOff val="60000"/>
            </a:schemeClr>
          </a:solidFill>
          <a:ln>
            <a:solidFill>
              <a:schemeClr val="bg2">
                <a:lumMod val="5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gradFill>
                <a:gsLst>
                  <a:gs pos="0">
                    <a:srgbClr val="FFFFFF"/>
                  </a:gs>
                  <a:gs pos="100000">
                    <a:srgbClr val="FFFFFF"/>
                  </a:gs>
                </a:gsLst>
                <a:lin ang="5400000" scaled="0"/>
              </a:gradFill>
              <a:latin typeface="Calibri" pitchFamily="34" charset="0"/>
              <a:cs typeface="Calibri" pitchFamily="34" charset="0"/>
            </a:endParaRPr>
          </a:p>
        </p:txBody>
      </p:sp>
      <p:pic>
        <p:nvPicPr>
          <p:cNvPr id="68" name="Picture 3" descr="C:\Program Files\Microsoft Resource DVD Artwork\DVD_ART\Artwork_Imagery\HARDWARE_IMAGERY\Illustration - Misc Hardware\XML Icons\Database blue.png"/>
          <p:cNvPicPr>
            <a:picLocks noChangeAspect="1" noChangeArrowheads="1"/>
          </p:cNvPicPr>
          <p:nvPr/>
        </p:nvPicPr>
        <p:blipFill>
          <a:blip r:embed="rId6" cstate="print"/>
          <a:srcRect/>
          <a:stretch>
            <a:fillRect/>
          </a:stretch>
        </p:blipFill>
        <p:spPr bwMode="auto">
          <a:xfrm>
            <a:off x="3187328" y="5298149"/>
            <a:ext cx="467155" cy="483577"/>
          </a:xfrm>
          <a:prstGeom prst="rect">
            <a:avLst/>
          </a:prstGeom>
          <a:noFill/>
        </p:spPr>
      </p:pic>
      <p:pic>
        <p:nvPicPr>
          <p:cNvPr id="69" name="Picture 3" descr="C:\Program Files\Microsoft Resource DVD Artwork\DVD_ART\Artwork_Imagery\HARDWARE_IMAGERY\Illustration - Misc Hardware\XML Icons\Database blue.png"/>
          <p:cNvPicPr>
            <a:picLocks noChangeAspect="1" noChangeArrowheads="1"/>
          </p:cNvPicPr>
          <p:nvPr/>
        </p:nvPicPr>
        <p:blipFill>
          <a:blip r:embed="rId6" cstate="print"/>
          <a:srcRect/>
          <a:stretch>
            <a:fillRect/>
          </a:stretch>
        </p:blipFill>
        <p:spPr bwMode="auto">
          <a:xfrm>
            <a:off x="3286632" y="5448243"/>
            <a:ext cx="467155" cy="483577"/>
          </a:xfrm>
          <a:prstGeom prst="rect">
            <a:avLst/>
          </a:prstGeom>
          <a:noFill/>
        </p:spPr>
      </p:pic>
      <p:pic>
        <p:nvPicPr>
          <p:cNvPr id="70" name="Picture 3" descr="C:\Program Files\Microsoft Resource DVD Artwork\DVD_ART\Artwork_Imagery\HARDWARE_IMAGERY\Illustration - Misc Hardware\XML Icons\Database blue.png"/>
          <p:cNvPicPr>
            <a:picLocks noChangeAspect="1" noChangeArrowheads="1"/>
          </p:cNvPicPr>
          <p:nvPr/>
        </p:nvPicPr>
        <p:blipFill>
          <a:blip r:embed="rId6" cstate="print"/>
          <a:srcRect/>
          <a:stretch>
            <a:fillRect/>
          </a:stretch>
        </p:blipFill>
        <p:spPr bwMode="auto">
          <a:xfrm>
            <a:off x="3386242" y="5610020"/>
            <a:ext cx="467155" cy="483577"/>
          </a:xfrm>
          <a:prstGeom prst="rect">
            <a:avLst/>
          </a:prstGeom>
          <a:noFill/>
        </p:spPr>
      </p:pic>
      <p:sp>
        <p:nvSpPr>
          <p:cNvPr id="71" name="Rounded Rectangle 70"/>
          <p:cNvSpPr/>
          <p:nvPr/>
        </p:nvSpPr>
        <p:spPr bwMode="auto">
          <a:xfrm>
            <a:off x="5078053" y="4967872"/>
            <a:ext cx="1127450" cy="1466661"/>
          </a:xfrm>
          <a:prstGeom prst="roundRect">
            <a:avLst/>
          </a:prstGeom>
          <a:solidFill>
            <a:schemeClr val="bg2">
              <a:lumMod val="40000"/>
              <a:lumOff val="60000"/>
            </a:schemeClr>
          </a:solidFill>
          <a:ln>
            <a:solidFill>
              <a:schemeClr val="bg2">
                <a:lumMod val="50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gradFill>
                <a:gsLst>
                  <a:gs pos="0">
                    <a:srgbClr val="FFFFFF"/>
                  </a:gs>
                  <a:gs pos="100000">
                    <a:srgbClr val="FFFFFF"/>
                  </a:gs>
                </a:gsLst>
                <a:lin ang="5400000" scaled="0"/>
              </a:gradFill>
              <a:latin typeface="Calibri" pitchFamily="34" charset="0"/>
              <a:cs typeface="Calibri" pitchFamily="34" charset="0"/>
            </a:endParaRPr>
          </a:p>
        </p:txBody>
      </p:sp>
      <p:pic>
        <p:nvPicPr>
          <p:cNvPr id="72" name="Picture 3" descr="C:\Program Files\Microsoft Resource DVD Artwork\DVD_ART\Artwork_Imagery\HARDWARE_IMAGERY\Illustration - Misc Hardware\XML Icons\Database blue.png"/>
          <p:cNvPicPr>
            <a:picLocks noChangeAspect="1" noChangeArrowheads="1"/>
          </p:cNvPicPr>
          <p:nvPr/>
        </p:nvPicPr>
        <p:blipFill>
          <a:blip r:embed="rId6" cstate="print"/>
          <a:srcRect/>
          <a:stretch>
            <a:fillRect/>
          </a:stretch>
        </p:blipFill>
        <p:spPr bwMode="auto">
          <a:xfrm>
            <a:off x="5424525" y="5307464"/>
            <a:ext cx="467155" cy="483577"/>
          </a:xfrm>
          <a:prstGeom prst="rect">
            <a:avLst/>
          </a:prstGeom>
          <a:noFill/>
        </p:spPr>
      </p:pic>
      <p:pic>
        <p:nvPicPr>
          <p:cNvPr id="73" name="Picture 3" descr="C:\Program Files\Microsoft Resource DVD Artwork\DVD_ART\Artwork_Imagery\HARDWARE_IMAGERY\Illustration - Misc Hardware\XML Icons\Database blue.png"/>
          <p:cNvPicPr>
            <a:picLocks noChangeAspect="1" noChangeArrowheads="1"/>
          </p:cNvPicPr>
          <p:nvPr/>
        </p:nvPicPr>
        <p:blipFill>
          <a:blip r:embed="rId6" cstate="print"/>
          <a:srcRect/>
          <a:stretch>
            <a:fillRect/>
          </a:stretch>
        </p:blipFill>
        <p:spPr bwMode="auto">
          <a:xfrm>
            <a:off x="5523829" y="5457558"/>
            <a:ext cx="467155" cy="483577"/>
          </a:xfrm>
          <a:prstGeom prst="rect">
            <a:avLst/>
          </a:prstGeom>
          <a:noFill/>
        </p:spPr>
      </p:pic>
      <p:pic>
        <p:nvPicPr>
          <p:cNvPr id="74" name="Picture 3" descr="C:\Program Files\Microsoft Resource DVD Artwork\DVD_ART\Artwork_Imagery\HARDWARE_IMAGERY\Illustration - Misc Hardware\XML Icons\Database blue.png"/>
          <p:cNvPicPr>
            <a:picLocks noChangeAspect="1" noChangeArrowheads="1"/>
          </p:cNvPicPr>
          <p:nvPr/>
        </p:nvPicPr>
        <p:blipFill>
          <a:blip r:embed="rId6" cstate="print"/>
          <a:srcRect/>
          <a:stretch>
            <a:fillRect/>
          </a:stretch>
        </p:blipFill>
        <p:spPr bwMode="auto">
          <a:xfrm>
            <a:off x="5623440" y="5619335"/>
            <a:ext cx="467155" cy="483577"/>
          </a:xfrm>
          <a:prstGeom prst="rect">
            <a:avLst/>
          </a:prstGeom>
          <a:noFill/>
        </p:spPr>
      </p:pic>
      <p:pic>
        <p:nvPicPr>
          <p:cNvPr id="75" name="Picture 2" descr="C:\DVD_ART36\Artwork_Imagery\Icons - Illustrations\Buildings\highrise, office building skyscraper enterprise blue.png"/>
          <p:cNvPicPr>
            <a:picLocks noChangeAspect="1" noChangeArrowheads="1"/>
          </p:cNvPicPr>
          <p:nvPr/>
        </p:nvPicPr>
        <p:blipFill>
          <a:blip r:embed="rId9"/>
          <a:srcRect/>
          <a:stretch>
            <a:fillRect/>
          </a:stretch>
        </p:blipFill>
        <p:spPr bwMode="auto">
          <a:xfrm>
            <a:off x="2928232" y="5057059"/>
            <a:ext cx="634827" cy="1269324"/>
          </a:xfrm>
          <a:prstGeom prst="rect">
            <a:avLst/>
          </a:prstGeom>
          <a:noFill/>
        </p:spPr>
      </p:pic>
      <p:pic>
        <p:nvPicPr>
          <p:cNvPr id="62" name="Picture 2" descr="C:\Program Files\Microsoft Resource DVD Artwork\DVD_ART\Artwork_Imagery\Shapes and Graphics\Buidlings and dwellings\building brown w awning.png"/>
          <p:cNvPicPr>
            <a:picLocks noChangeAspect="1" noChangeArrowheads="1"/>
          </p:cNvPicPr>
          <p:nvPr/>
        </p:nvPicPr>
        <p:blipFill>
          <a:blip r:embed="rId10" cstate="print"/>
          <a:srcRect/>
          <a:stretch>
            <a:fillRect/>
          </a:stretch>
        </p:blipFill>
        <p:spPr bwMode="auto">
          <a:xfrm>
            <a:off x="5075367" y="5116917"/>
            <a:ext cx="787884" cy="1259011"/>
          </a:xfrm>
          <a:prstGeom prst="rect">
            <a:avLst/>
          </a:prstGeom>
          <a:noFill/>
        </p:spPr>
      </p:pic>
    </p:spTree>
    <p:extLst>
      <p:ext uri="{BB962C8B-B14F-4D97-AF65-F5344CB8AC3E}">
        <p14:creationId xmlns:p14="http://schemas.microsoft.com/office/powerpoint/2010/main" val="29941155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p:bldP spid="16" grpId="0" animBg="1"/>
      <p:bldP spid="17" grpId="0" animBg="1"/>
      <p:bldP spid="1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7686" y="334926"/>
            <a:ext cx="8375946" cy="664797"/>
          </a:xfrm>
        </p:spPr>
        <p:txBody>
          <a:bodyPr/>
          <a:lstStyle/>
          <a:p>
            <a:r>
              <a:rPr lang="cs-CZ" dirty="0"/>
              <a:t>Data </a:t>
            </a:r>
            <a:r>
              <a:rPr lang="cs-CZ" dirty="0" err="1"/>
              <a:t>Sync</a:t>
            </a:r>
            <a:r>
              <a:rPr lang="cs-CZ" dirty="0"/>
              <a:t> - detaily</a:t>
            </a:r>
            <a:endParaRPr lang="en-US" i="1" dirty="0"/>
          </a:p>
        </p:txBody>
      </p:sp>
      <p:sp>
        <p:nvSpPr>
          <p:cNvPr id="9" name="Content Placeholder 8"/>
          <p:cNvSpPr>
            <a:spLocks noGrp="1"/>
          </p:cNvSpPr>
          <p:nvPr>
            <p:ph sz="half" idx="1"/>
          </p:nvPr>
        </p:nvSpPr>
        <p:spPr>
          <a:xfrm>
            <a:off x="381001" y="1411553"/>
            <a:ext cx="8263466" cy="4828380"/>
          </a:xfrm>
        </p:spPr>
        <p:txBody>
          <a:bodyPr/>
          <a:lstStyle/>
          <a:p>
            <a:r>
              <a:rPr lang="cs-CZ" dirty="0"/>
              <a:t>Autonomní detekce změn pomocí </a:t>
            </a:r>
            <a:r>
              <a:rPr lang="cs-CZ" dirty="0" err="1"/>
              <a:t>triggerů</a:t>
            </a:r>
            <a:r>
              <a:rPr lang="cs-CZ" dirty="0"/>
              <a:t> a změnových tabulek</a:t>
            </a:r>
          </a:p>
          <a:p>
            <a:r>
              <a:rPr lang="cs-CZ" dirty="0"/>
              <a:t>Nastavení:</a:t>
            </a:r>
          </a:p>
          <a:p>
            <a:pPr lvl="1"/>
            <a:r>
              <a:rPr lang="cs-CZ" dirty="0"/>
              <a:t>Výběr synchronizovaných tabulek a sloupců</a:t>
            </a:r>
          </a:p>
          <a:p>
            <a:pPr lvl="1"/>
            <a:r>
              <a:rPr lang="cs-CZ" dirty="0"/>
              <a:t>Způsob automatického vyřešení konfliktů</a:t>
            </a:r>
          </a:p>
          <a:p>
            <a:pPr lvl="1"/>
            <a:r>
              <a:rPr lang="cs-CZ" dirty="0"/>
              <a:t>Směr synchronizace</a:t>
            </a:r>
          </a:p>
          <a:p>
            <a:r>
              <a:rPr lang="cs-CZ" dirty="0"/>
              <a:t>Topologie:</a:t>
            </a:r>
          </a:p>
          <a:p>
            <a:pPr lvl="1"/>
            <a:r>
              <a:rPr lang="cs-CZ" dirty="0" err="1"/>
              <a:t>Multi</a:t>
            </a:r>
            <a:r>
              <a:rPr lang="cs-CZ" dirty="0"/>
              <a:t>-master</a:t>
            </a:r>
          </a:p>
          <a:p>
            <a:pPr lvl="1"/>
            <a:r>
              <a:rPr lang="cs-CZ" dirty="0"/>
              <a:t>Hub (Azure) and </a:t>
            </a:r>
            <a:r>
              <a:rPr lang="cs-CZ" dirty="0" err="1"/>
              <a:t>spokes</a:t>
            </a:r>
            <a:r>
              <a:rPr lang="cs-CZ" dirty="0"/>
              <a:t> (Azure nebo lokální)</a:t>
            </a:r>
          </a:p>
          <a:p>
            <a:pPr lvl="1"/>
            <a:r>
              <a:rPr lang="cs-CZ" dirty="0"/>
              <a:t>Na lokálním serveru je agent zpřístupňující lokální databázi synchronizační vrstvě v cloudu</a:t>
            </a:r>
            <a:endParaRPr lang="en-US" dirty="0"/>
          </a:p>
        </p:txBody>
      </p:sp>
    </p:spTree>
    <p:extLst>
      <p:ext uri="{BB962C8B-B14F-4D97-AF65-F5344CB8AC3E}">
        <p14:creationId xmlns:p14="http://schemas.microsoft.com/office/powerpoint/2010/main" val="30884437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81037"/>
            <a:ext cx="7990656" cy="506487"/>
          </a:xfrm>
        </p:spPr>
        <p:txBody>
          <a:bodyPr>
            <a:normAutofit fontScale="90000"/>
          </a:bodyPr>
          <a:lstStyle/>
          <a:p>
            <a:r>
              <a:rPr lang="cs-CZ" dirty="0" smtClean="0"/>
              <a:t>SQL Azure vs. Azure </a:t>
            </a:r>
            <a:r>
              <a:rPr lang="cs-CZ" dirty="0" err="1" smtClean="0"/>
              <a:t>Storage</a:t>
            </a:r>
            <a:r>
              <a:rPr lang="cs-CZ" dirty="0" smtClean="0"/>
              <a:t> Table</a:t>
            </a:r>
            <a:r>
              <a:rPr lang="en-US" dirty="0" smtClean="0"/>
              <a:t> 1</a:t>
            </a:r>
            <a:r>
              <a:rPr lang="cs-CZ" dirty="0" smtClean="0"/>
              <a:t>/2</a:t>
            </a:r>
            <a:endParaRPr lang="cs-CZ" dirty="0"/>
          </a:p>
        </p:txBody>
      </p:sp>
      <p:graphicFrame>
        <p:nvGraphicFramePr>
          <p:cNvPr id="5" name="Table 4"/>
          <p:cNvGraphicFramePr>
            <a:graphicFrameLocks noGrp="1"/>
          </p:cNvGraphicFramePr>
          <p:nvPr>
            <p:extLst>
              <p:ext uri="{D42A27DB-BD31-4B8C-83A1-F6EECF244321}">
                <p14:modId xmlns:p14="http://schemas.microsoft.com/office/powerpoint/2010/main" val="1556301738"/>
              </p:ext>
            </p:extLst>
          </p:nvPr>
        </p:nvGraphicFramePr>
        <p:xfrm>
          <a:off x="611560" y="1268760"/>
          <a:ext cx="8208912" cy="4817512"/>
        </p:xfrm>
        <a:graphic>
          <a:graphicData uri="http://schemas.openxmlformats.org/drawingml/2006/table">
            <a:tbl>
              <a:tblPr firstRow="1" bandRow="1">
                <a:tableStyleId>{5C22544A-7EE6-4342-B048-85BDC9FD1C3A}</a:tableStyleId>
              </a:tblPr>
              <a:tblGrid>
                <a:gridCol w="2561999"/>
                <a:gridCol w="2910609"/>
                <a:gridCol w="2736304"/>
              </a:tblGrid>
              <a:tr h="487680">
                <a:tc>
                  <a:txBody>
                    <a:bodyPr/>
                    <a:lstStyle/>
                    <a:p>
                      <a:r>
                        <a:rPr lang="en-US" sz="2400" dirty="0" smtClean="0"/>
                        <a:t>Charakteristika</a:t>
                      </a:r>
                      <a:endParaRPr lang="cs-CZ" sz="2400" dirty="0"/>
                    </a:p>
                  </a:txBody>
                  <a:tcPr marT="60960" marB="60960"/>
                </a:tc>
                <a:tc>
                  <a:txBody>
                    <a:bodyPr/>
                    <a:lstStyle/>
                    <a:p>
                      <a:r>
                        <a:rPr lang="cs-CZ" sz="2400" dirty="0" smtClean="0"/>
                        <a:t>SQL Azure</a:t>
                      </a:r>
                      <a:endParaRPr lang="cs-CZ" sz="2400" dirty="0"/>
                    </a:p>
                  </a:txBody>
                  <a:tcPr marT="60960" marB="60960"/>
                </a:tc>
                <a:tc>
                  <a:txBody>
                    <a:bodyPr/>
                    <a:lstStyle/>
                    <a:p>
                      <a:r>
                        <a:rPr lang="cs-CZ" sz="2400" dirty="0" smtClean="0"/>
                        <a:t>Azure Storage</a:t>
                      </a:r>
                      <a:endParaRPr lang="cs-CZ" sz="2400" dirty="0"/>
                    </a:p>
                  </a:txBody>
                  <a:tcPr marT="60960" marB="60960"/>
                </a:tc>
              </a:tr>
              <a:tr h="535072">
                <a:tc>
                  <a:txBody>
                    <a:bodyPr/>
                    <a:lstStyle/>
                    <a:p>
                      <a:r>
                        <a:rPr lang="cs-CZ" sz="1900" dirty="0" smtClean="0"/>
                        <a:t>Přístup k datům</a:t>
                      </a:r>
                      <a:endParaRPr lang="cs-CZ" sz="1900" dirty="0"/>
                    </a:p>
                  </a:txBody>
                  <a:tcPr marT="60960" marB="60960"/>
                </a:tc>
                <a:tc>
                  <a:txBody>
                    <a:bodyPr/>
                    <a:lstStyle/>
                    <a:p>
                      <a:r>
                        <a:rPr lang="cs-CZ" sz="1900" dirty="0" smtClean="0"/>
                        <a:t>ADO.NET/ODBC</a:t>
                      </a:r>
                      <a:r>
                        <a:rPr lang="cs-CZ" sz="1900" baseline="0" dirty="0" smtClean="0"/>
                        <a:t> </a:t>
                      </a:r>
                      <a:r>
                        <a:rPr lang="en-US" sz="1900" baseline="0" dirty="0" smtClean="0"/>
                        <a:t>+ T-SQL</a:t>
                      </a:r>
                      <a:endParaRPr lang="cs-CZ" sz="1900" dirty="0"/>
                    </a:p>
                  </a:txBody>
                  <a:tcPr marT="60960" marB="60960"/>
                </a:tc>
                <a:tc>
                  <a:txBody>
                    <a:bodyPr/>
                    <a:lstStyle/>
                    <a:p>
                      <a:r>
                        <a:rPr lang="en-US" sz="1900" dirty="0" smtClean="0"/>
                        <a:t>REST,</a:t>
                      </a:r>
                      <a:r>
                        <a:rPr lang="en-US" sz="1900" baseline="0" dirty="0" smtClean="0"/>
                        <a:t> LINQ</a:t>
                      </a:r>
                      <a:endParaRPr lang="cs-CZ" sz="1900" dirty="0"/>
                    </a:p>
                  </a:txBody>
                  <a:tcPr marT="60960" marB="60960"/>
                </a:tc>
              </a:tr>
              <a:tr h="690880">
                <a:tc>
                  <a:txBody>
                    <a:bodyPr/>
                    <a:lstStyle/>
                    <a:p>
                      <a:r>
                        <a:rPr lang="cs-CZ" sz="1900" dirty="0" smtClean="0"/>
                        <a:t>„Velikost“ dotazu</a:t>
                      </a:r>
                      <a:endParaRPr lang="cs-CZ" sz="1900" dirty="0"/>
                    </a:p>
                  </a:txBody>
                  <a:tcPr marT="60960" marB="60960"/>
                </a:tc>
                <a:tc>
                  <a:txBody>
                    <a:bodyPr/>
                    <a:lstStyle/>
                    <a:p>
                      <a:r>
                        <a:rPr lang="cs-CZ" sz="1900" dirty="0" smtClean="0"/>
                        <a:t>Limity na spotřebu</a:t>
                      </a:r>
                      <a:r>
                        <a:rPr lang="cs-CZ" sz="1900" baseline="0" dirty="0" smtClean="0"/>
                        <a:t> zdrojů, maximálně 24 hodin</a:t>
                      </a:r>
                      <a:endParaRPr lang="cs-CZ" sz="1900" dirty="0"/>
                    </a:p>
                  </a:txBody>
                  <a:tcPr marT="60960" marB="60960"/>
                </a:tc>
                <a:tc>
                  <a:txBody>
                    <a:bodyPr/>
                    <a:lstStyle/>
                    <a:p>
                      <a:r>
                        <a:rPr lang="cs-CZ" sz="1900" dirty="0" smtClean="0"/>
                        <a:t>Maximálně 1000 entit</a:t>
                      </a:r>
                      <a:r>
                        <a:rPr lang="cs-CZ" sz="1900" baseline="0" dirty="0" smtClean="0"/>
                        <a:t> a 5 s, stránkování výsledku</a:t>
                      </a:r>
                      <a:endParaRPr lang="cs-CZ" sz="1900" dirty="0"/>
                    </a:p>
                  </a:txBody>
                  <a:tcPr marT="60960" marB="60960"/>
                </a:tc>
              </a:tr>
              <a:tr h="690880">
                <a:tc>
                  <a:txBody>
                    <a:bodyPr/>
                    <a:lstStyle/>
                    <a:p>
                      <a:r>
                        <a:rPr lang="en-US" sz="1900" dirty="0" err="1" smtClean="0"/>
                        <a:t>Zpracov</a:t>
                      </a:r>
                      <a:r>
                        <a:rPr lang="cs-CZ" sz="1900" dirty="0" smtClean="0"/>
                        <a:t>ání</a:t>
                      </a:r>
                      <a:r>
                        <a:rPr lang="cs-CZ" sz="1900" baseline="0" dirty="0" smtClean="0"/>
                        <a:t> na straně serveru</a:t>
                      </a:r>
                      <a:endParaRPr lang="cs-CZ" sz="1900" dirty="0"/>
                    </a:p>
                  </a:txBody>
                  <a:tcPr marT="60960" marB="60960"/>
                </a:tc>
                <a:tc>
                  <a:txBody>
                    <a:bodyPr/>
                    <a:lstStyle/>
                    <a:p>
                      <a:r>
                        <a:rPr lang="cs-CZ" sz="1900" dirty="0" smtClean="0"/>
                        <a:t>Uložené procedury,</a:t>
                      </a:r>
                      <a:r>
                        <a:rPr lang="cs-CZ" sz="1900" baseline="0" dirty="0" smtClean="0"/>
                        <a:t> </a:t>
                      </a:r>
                      <a:r>
                        <a:rPr lang="en-US" sz="1900" baseline="0" dirty="0" smtClean="0"/>
                        <a:t>relace, </a:t>
                      </a:r>
                      <a:r>
                        <a:rPr lang="cs-CZ" sz="1900" baseline="0" dirty="0" smtClean="0"/>
                        <a:t>funkce, triggery apod.</a:t>
                      </a:r>
                      <a:endParaRPr lang="cs-CZ" sz="1900" dirty="0"/>
                    </a:p>
                  </a:txBody>
                  <a:tcPr marT="60960" marB="60960"/>
                </a:tc>
                <a:tc>
                  <a:txBody>
                    <a:bodyPr/>
                    <a:lstStyle/>
                    <a:p>
                      <a:r>
                        <a:rPr lang="cs-CZ" sz="1900" dirty="0" smtClean="0"/>
                        <a:t>Ne</a:t>
                      </a:r>
                      <a:endParaRPr lang="cs-CZ" sz="1900" dirty="0"/>
                    </a:p>
                  </a:txBody>
                  <a:tcPr marT="60960" marB="60960"/>
                </a:tc>
              </a:tr>
              <a:tr h="690880">
                <a:tc>
                  <a:txBody>
                    <a:bodyPr/>
                    <a:lstStyle/>
                    <a:p>
                      <a:r>
                        <a:rPr lang="en-US" sz="1900" dirty="0" smtClean="0"/>
                        <a:t>Indexy</a:t>
                      </a:r>
                      <a:endParaRPr lang="cs-CZ" sz="1900" dirty="0"/>
                    </a:p>
                  </a:txBody>
                  <a:tcPr marT="60960" marB="60960"/>
                </a:tc>
                <a:tc>
                  <a:txBody>
                    <a:bodyPr/>
                    <a:lstStyle/>
                    <a:p>
                      <a:r>
                        <a:rPr lang="cs-CZ" sz="1900" dirty="0" smtClean="0"/>
                        <a:t>1 clustrovaný,</a:t>
                      </a:r>
                      <a:r>
                        <a:rPr lang="cs-CZ" sz="1900" baseline="0" dirty="0" smtClean="0"/>
                        <a:t> až 999 neclustrovaných</a:t>
                      </a:r>
                      <a:endParaRPr lang="cs-CZ" sz="1900" dirty="0"/>
                    </a:p>
                  </a:txBody>
                  <a:tcPr marT="60960" marB="60960"/>
                </a:tc>
                <a:tc>
                  <a:txBody>
                    <a:bodyPr/>
                    <a:lstStyle/>
                    <a:p>
                      <a:r>
                        <a:rPr lang="cs-CZ" sz="1900" dirty="0" smtClean="0"/>
                        <a:t>Jediný podle primárních</a:t>
                      </a:r>
                      <a:r>
                        <a:rPr lang="cs-CZ" sz="1900" baseline="0" dirty="0" smtClean="0"/>
                        <a:t> klíčů</a:t>
                      </a:r>
                      <a:endParaRPr lang="cs-CZ" sz="1900" dirty="0"/>
                    </a:p>
                  </a:txBody>
                  <a:tcPr marT="60960" marB="60960"/>
                </a:tc>
              </a:tr>
              <a:tr h="975360">
                <a:tc>
                  <a:txBody>
                    <a:bodyPr/>
                    <a:lstStyle/>
                    <a:p>
                      <a:r>
                        <a:rPr lang="cs-CZ" sz="1900" dirty="0" smtClean="0"/>
                        <a:t>Transakce</a:t>
                      </a:r>
                      <a:endParaRPr lang="cs-CZ" sz="1900" dirty="0"/>
                    </a:p>
                  </a:txBody>
                  <a:tcPr marT="60960" marB="60960"/>
                </a:tc>
                <a:tc>
                  <a:txBody>
                    <a:bodyPr/>
                    <a:lstStyle/>
                    <a:p>
                      <a:r>
                        <a:rPr lang="cs-CZ" sz="1900" dirty="0" smtClean="0"/>
                        <a:t>Nad jedinou databází, limity na</a:t>
                      </a:r>
                      <a:r>
                        <a:rPr lang="cs-CZ" sz="1900" baseline="0" dirty="0" smtClean="0"/>
                        <a:t> spotřebu zdrojů</a:t>
                      </a:r>
                      <a:endParaRPr lang="cs-CZ" sz="1900" dirty="0"/>
                    </a:p>
                  </a:txBody>
                  <a:tcPr marT="60960" marB="60960"/>
                </a:tc>
                <a:tc>
                  <a:txBody>
                    <a:bodyPr/>
                    <a:lstStyle/>
                    <a:p>
                      <a:r>
                        <a:rPr lang="cs-CZ" sz="1900" dirty="0" smtClean="0"/>
                        <a:t>Pouze nad daty ve stejném oddílu, max.</a:t>
                      </a:r>
                      <a:r>
                        <a:rPr lang="cs-CZ" sz="1900" baseline="0" dirty="0" smtClean="0"/>
                        <a:t> 100 operací a 4 MB dat</a:t>
                      </a:r>
                      <a:endParaRPr lang="cs-CZ" sz="1900" dirty="0"/>
                    </a:p>
                  </a:txBody>
                  <a:tcPr marT="60960" marB="60960"/>
                </a:tc>
              </a:tr>
              <a:tr h="690880">
                <a:tc>
                  <a:txBody>
                    <a:bodyPr/>
                    <a:lstStyle/>
                    <a:p>
                      <a:r>
                        <a:rPr lang="cs-CZ" sz="1900" dirty="0" smtClean="0"/>
                        <a:t>Izolace uživatelů</a:t>
                      </a:r>
                      <a:endParaRPr lang="cs-CZ" sz="1900" dirty="0"/>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900" dirty="0" smtClean="0"/>
                        <a:t>Celá škála</a:t>
                      </a:r>
                      <a:r>
                        <a:rPr lang="cs-CZ" sz="1900" baseline="0" dirty="0" smtClean="0"/>
                        <a:t> možností nabízených databází</a:t>
                      </a:r>
                      <a:endParaRPr lang="cs-CZ" sz="1900" dirty="0" smtClean="0"/>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900" dirty="0" smtClean="0"/>
                        <a:t>Optimistický</a:t>
                      </a:r>
                      <a:r>
                        <a:rPr lang="cs-CZ" sz="1900" baseline="0" dirty="0" smtClean="0"/>
                        <a:t> přístup</a:t>
                      </a:r>
                      <a:endParaRPr lang="cs-CZ" sz="1900" dirty="0" smtClean="0"/>
                    </a:p>
                    <a:p>
                      <a:endParaRPr lang="cs-CZ" sz="1900" dirty="0"/>
                    </a:p>
                  </a:txBody>
                  <a:tcPr marT="60960" marB="60960"/>
                </a:tc>
              </a:tr>
            </a:tbl>
          </a:graphicData>
        </a:graphic>
      </p:graphicFrame>
    </p:spTree>
    <p:extLst>
      <p:ext uri="{BB962C8B-B14F-4D97-AF65-F5344CB8AC3E}">
        <p14:creationId xmlns:p14="http://schemas.microsoft.com/office/powerpoint/2010/main" val="53328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Agenda</a:t>
            </a:r>
            <a:endParaRPr lang="cs-CZ" dirty="0"/>
          </a:p>
        </p:txBody>
      </p:sp>
      <p:sp>
        <p:nvSpPr>
          <p:cNvPr id="3" name="Content Placeholder 2"/>
          <p:cNvSpPr>
            <a:spLocks noGrp="1"/>
          </p:cNvSpPr>
          <p:nvPr>
            <p:ph idx="1"/>
          </p:nvPr>
        </p:nvSpPr>
        <p:spPr>
          <a:xfrm>
            <a:off x="381000" y="1412875"/>
            <a:ext cx="8382000" cy="3588675"/>
          </a:xfrm>
        </p:spPr>
        <p:txBody>
          <a:bodyPr/>
          <a:lstStyle/>
          <a:p>
            <a:r>
              <a:rPr lang="cs-CZ" sz="4400" dirty="0" smtClean="0">
                <a:solidFill>
                  <a:schemeClr val="accent6"/>
                </a:solidFill>
              </a:rPr>
              <a:t>Možnosti</a:t>
            </a:r>
          </a:p>
          <a:p>
            <a:r>
              <a:rPr lang="cs-CZ" sz="4400" dirty="0">
                <a:solidFill>
                  <a:schemeClr val="accent6"/>
                </a:solidFill>
              </a:rPr>
              <a:t>SQL Azure - základy</a:t>
            </a:r>
          </a:p>
          <a:p>
            <a:r>
              <a:rPr lang="cs-CZ" sz="4400" dirty="0">
                <a:solidFill>
                  <a:schemeClr val="accent6"/>
                </a:solidFill>
              </a:rPr>
              <a:t>Migrace schématu a dat</a:t>
            </a:r>
          </a:p>
          <a:p>
            <a:r>
              <a:rPr lang="cs-CZ" sz="4400" u="sng" dirty="0" smtClean="0"/>
              <a:t>Doporučení a rady</a:t>
            </a:r>
            <a:endParaRPr lang="cs-CZ" sz="4400" u="sng" dirty="0"/>
          </a:p>
          <a:p>
            <a:r>
              <a:rPr lang="cs-CZ" sz="4400" dirty="0" smtClean="0"/>
              <a:t>Závěrem</a:t>
            </a:r>
          </a:p>
        </p:txBody>
      </p:sp>
    </p:spTree>
    <p:extLst>
      <p:ext uri="{BB962C8B-B14F-4D97-AF65-F5344CB8AC3E}">
        <p14:creationId xmlns:p14="http://schemas.microsoft.com/office/powerpoint/2010/main" val="1022330441"/>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7686" y="334926"/>
            <a:ext cx="8375946" cy="664797"/>
          </a:xfrm>
        </p:spPr>
        <p:txBody>
          <a:bodyPr/>
          <a:lstStyle/>
          <a:p>
            <a:r>
              <a:rPr lang="cs-CZ" dirty="0" smtClean="0"/>
              <a:t>Podporované objekty a operace</a:t>
            </a:r>
            <a:endParaRPr lang="en-US" i="1" dirty="0"/>
          </a:p>
        </p:txBody>
      </p:sp>
      <p:sp>
        <p:nvSpPr>
          <p:cNvPr id="9" name="Content Placeholder 8"/>
          <p:cNvSpPr>
            <a:spLocks noGrp="1"/>
          </p:cNvSpPr>
          <p:nvPr>
            <p:ph sz="half" idx="1"/>
          </p:nvPr>
        </p:nvSpPr>
        <p:spPr>
          <a:xfrm>
            <a:off x="381001" y="1411553"/>
            <a:ext cx="4114800" cy="5041380"/>
          </a:xfrm>
        </p:spPr>
        <p:txBody>
          <a:bodyPr/>
          <a:lstStyle/>
          <a:p>
            <a:r>
              <a:rPr lang="en-US" dirty="0" smtClean="0"/>
              <a:t>Constants</a:t>
            </a:r>
          </a:p>
          <a:p>
            <a:r>
              <a:rPr lang="en-US" dirty="0" smtClean="0"/>
              <a:t>Constraints</a:t>
            </a:r>
          </a:p>
          <a:p>
            <a:r>
              <a:rPr lang="en-US" dirty="0" smtClean="0"/>
              <a:t>Cursors</a:t>
            </a:r>
          </a:p>
          <a:p>
            <a:r>
              <a:rPr lang="en-US" dirty="0" smtClean="0"/>
              <a:t>Index management and rebuilding indexes</a:t>
            </a:r>
          </a:p>
          <a:p>
            <a:r>
              <a:rPr lang="en-US" dirty="0" smtClean="0"/>
              <a:t>Local temporary tables</a:t>
            </a:r>
          </a:p>
          <a:p>
            <a:r>
              <a:rPr lang="en-US" dirty="0" smtClean="0"/>
              <a:t>Reserved keywords</a:t>
            </a:r>
          </a:p>
          <a:p>
            <a:r>
              <a:rPr lang="en-US" dirty="0" smtClean="0"/>
              <a:t>Stored procedures</a:t>
            </a:r>
          </a:p>
          <a:p>
            <a:r>
              <a:rPr lang="en-US" dirty="0" smtClean="0"/>
              <a:t>Statistics management</a:t>
            </a:r>
          </a:p>
          <a:p>
            <a:r>
              <a:rPr lang="en-US" dirty="0" smtClean="0"/>
              <a:t>Transactions</a:t>
            </a:r>
          </a:p>
          <a:p>
            <a:r>
              <a:rPr lang="en-US" dirty="0" smtClean="0"/>
              <a:t>Triggers</a:t>
            </a:r>
          </a:p>
        </p:txBody>
      </p:sp>
      <p:sp>
        <p:nvSpPr>
          <p:cNvPr id="12" name="Content Placeholder 11"/>
          <p:cNvSpPr>
            <a:spLocks noGrp="1"/>
          </p:cNvSpPr>
          <p:nvPr>
            <p:ph sz="half" idx="2"/>
          </p:nvPr>
        </p:nvSpPr>
        <p:spPr>
          <a:xfrm>
            <a:off x="4648200" y="1411553"/>
            <a:ext cx="4114800" cy="5016758"/>
          </a:xfrm>
        </p:spPr>
        <p:txBody>
          <a:bodyPr/>
          <a:lstStyle/>
          <a:p>
            <a:r>
              <a:rPr lang="en-US" dirty="0" smtClean="0"/>
              <a:t>Tables, joins, and table variables</a:t>
            </a:r>
          </a:p>
          <a:p>
            <a:r>
              <a:rPr lang="en-US" dirty="0" smtClean="0"/>
              <a:t>Transact-SQL language elements such as </a:t>
            </a:r>
          </a:p>
          <a:p>
            <a:pPr lvl="1"/>
            <a:r>
              <a:rPr lang="en-US" dirty="0" smtClean="0"/>
              <a:t>Create/drop databases</a:t>
            </a:r>
          </a:p>
          <a:p>
            <a:pPr lvl="1"/>
            <a:r>
              <a:rPr lang="en-US" dirty="0" smtClean="0"/>
              <a:t>Create/alter/drop tables</a:t>
            </a:r>
          </a:p>
          <a:p>
            <a:pPr lvl="1"/>
            <a:r>
              <a:rPr lang="en-US" dirty="0" smtClean="0"/>
              <a:t>Create/alter/drop users and logins</a:t>
            </a:r>
          </a:p>
          <a:p>
            <a:pPr lvl="1"/>
            <a:r>
              <a:rPr lang="en-US" dirty="0" smtClean="0"/>
              <a:t>…</a:t>
            </a:r>
          </a:p>
          <a:p>
            <a:r>
              <a:rPr lang="en-US" dirty="0" smtClean="0"/>
              <a:t>User-defined functions</a:t>
            </a:r>
          </a:p>
          <a:p>
            <a:r>
              <a:rPr lang="en-US" dirty="0" smtClean="0"/>
              <a:t>Views</a:t>
            </a:r>
          </a:p>
          <a:p>
            <a:r>
              <a:rPr lang="en-US" dirty="0" smtClean="0"/>
              <a:t>Spatial data</a:t>
            </a:r>
          </a:p>
        </p:txBody>
      </p:sp>
    </p:spTree>
    <p:extLst>
      <p:ext uri="{BB962C8B-B14F-4D97-AF65-F5344CB8AC3E}">
        <p14:creationId xmlns:p14="http://schemas.microsoft.com/office/powerpoint/2010/main" val="3290913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Nepodporováno v současné verzi</a:t>
            </a:r>
            <a:endParaRPr lang="en-US" i="1" dirty="0"/>
          </a:p>
        </p:txBody>
      </p:sp>
      <p:sp>
        <p:nvSpPr>
          <p:cNvPr id="3" name="Content Placeholder 2"/>
          <p:cNvSpPr>
            <a:spLocks noGrp="1"/>
          </p:cNvSpPr>
          <p:nvPr>
            <p:ph sz="half" idx="1"/>
          </p:nvPr>
        </p:nvSpPr>
        <p:spPr>
          <a:xfrm>
            <a:off x="381001" y="1411553"/>
            <a:ext cx="4114800" cy="4093428"/>
          </a:xfrm>
        </p:spPr>
        <p:txBody>
          <a:bodyPr/>
          <a:lstStyle/>
          <a:p>
            <a:r>
              <a:rPr lang="en-US" dirty="0" smtClean="0"/>
              <a:t>Common Language Runtime (CLR)</a:t>
            </a:r>
          </a:p>
          <a:p>
            <a:r>
              <a:rPr lang="en-US" dirty="0" smtClean="0"/>
              <a:t>Database file placement</a:t>
            </a:r>
          </a:p>
          <a:p>
            <a:r>
              <a:rPr lang="en-US" dirty="0" smtClean="0"/>
              <a:t>Database mirroring</a:t>
            </a:r>
          </a:p>
          <a:p>
            <a:r>
              <a:rPr lang="en-US" dirty="0" smtClean="0"/>
              <a:t>Distributed queries</a:t>
            </a:r>
          </a:p>
          <a:p>
            <a:r>
              <a:rPr lang="en-US" dirty="0" smtClean="0"/>
              <a:t>Distributed transactions</a:t>
            </a:r>
          </a:p>
          <a:p>
            <a:r>
              <a:rPr lang="en-US" dirty="0" smtClean="0"/>
              <a:t>Filegroup management</a:t>
            </a:r>
          </a:p>
          <a:p>
            <a:r>
              <a:rPr lang="en-US" dirty="0" smtClean="0"/>
              <a:t>Full Text Search</a:t>
            </a:r>
          </a:p>
          <a:p>
            <a:r>
              <a:rPr lang="en-US" dirty="0" smtClean="0"/>
              <a:t>Global temporary tables</a:t>
            </a:r>
          </a:p>
        </p:txBody>
      </p:sp>
      <p:sp>
        <p:nvSpPr>
          <p:cNvPr id="4" name="Content Placeholder 3"/>
          <p:cNvSpPr>
            <a:spLocks noGrp="1"/>
          </p:cNvSpPr>
          <p:nvPr>
            <p:ph sz="half" idx="2"/>
          </p:nvPr>
        </p:nvSpPr>
        <p:spPr>
          <a:xfrm>
            <a:off x="4648200" y="1411553"/>
            <a:ext cx="4114800" cy="2671501"/>
          </a:xfrm>
        </p:spPr>
        <p:txBody>
          <a:bodyPr/>
          <a:lstStyle/>
          <a:p>
            <a:r>
              <a:rPr lang="en-US" dirty="0" smtClean="0"/>
              <a:t>SQL Server configuration options</a:t>
            </a:r>
          </a:p>
          <a:p>
            <a:r>
              <a:rPr lang="en-US" dirty="0" smtClean="0"/>
              <a:t>SQL Server Service Broker</a:t>
            </a:r>
          </a:p>
          <a:p>
            <a:r>
              <a:rPr lang="en-US" dirty="0" smtClean="0"/>
              <a:t>System tables</a:t>
            </a:r>
          </a:p>
          <a:p>
            <a:r>
              <a:rPr lang="en-US" dirty="0" smtClean="0"/>
              <a:t>Trace Flags</a:t>
            </a:r>
          </a:p>
          <a:p>
            <a:endParaRPr lang="en-US" dirty="0"/>
          </a:p>
        </p:txBody>
      </p:sp>
      <p:sp>
        <p:nvSpPr>
          <p:cNvPr id="5" name="TextBox 4"/>
          <p:cNvSpPr txBox="1"/>
          <p:nvPr/>
        </p:nvSpPr>
        <p:spPr>
          <a:xfrm>
            <a:off x="457200" y="5808133"/>
            <a:ext cx="8085667" cy="830997"/>
          </a:xfrm>
          <a:prstGeom prst="rect">
            <a:avLst/>
          </a:prstGeom>
          <a:noFill/>
        </p:spPr>
        <p:txBody>
          <a:bodyPr wrap="square" rtlCol="0">
            <a:spAutoFit/>
          </a:bodyPr>
          <a:lstStyle/>
          <a:p>
            <a:r>
              <a:rPr lang="cs-CZ" sz="2800" dirty="0" smtClean="0">
                <a:latin typeface="Calibri" pitchFamily="34" charset="0"/>
              </a:rPr>
              <a:t>Kompletní dokumentace omezení:</a:t>
            </a:r>
          </a:p>
          <a:p>
            <a:r>
              <a:rPr lang="en-US" sz="2000" dirty="0">
                <a:latin typeface="Calibri" pitchFamily="34" charset="0"/>
                <a:hlinkClick r:id="rId2"/>
              </a:rPr>
              <a:t>http://</a:t>
            </a:r>
            <a:r>
              <a:rPr lang="en-US" sz="2000" dirty="0" smtClean="0">
                <a:latin typeface="Calibri" pitchFamily="34" charset="0"/>
                <a:hlinkClick r:id="rId2"/>
              </a:rPr>
              <a:t>msdn.microsoft.com/en-us/library/windowsazure/ff394102.aspx</a:t>
            </a:r>
            <a:r>
              <a:rPr lang="cs-CZ" sz="2000" dirty="0" smtClean="0">
                <a:latin typeface="Calibri" pitchFamily="34" charset="0"/>
              </a:rPr>
              <a:t> </a:t>
            </a:r>
            <a:endParaRPr lang="en-US" sz="2000" dirty="0">
              <a:latin typeface="Calibri" pitchFamily="34" charset="0"/>
            </a:endParaRPr>
          </a:p>
        </p:txBody>
      </p:sp>
    </p:spTree>
    <p:extLst>
      <p:ext uri="{BB962C8B-B14F-4D97-AF65-F5344CB8AC3E}">
        <p14:creationId xmlns:p14="http://schemas.microsoft.com/office/powerpoint/2010/main" val="914420000"/>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Problém 1 – </a:t>
            </a:r>
            <a:r>
              <a:rPr lang="cs-CZ" dirty="0" err="1" smtClean="0"/>
              <a:t>clustered</a:t>
            </a:r>
            <a:r>
              <a:rPr lang="cs-CZ" dirty="0" smtClean="0"/>
              <a:t> index</a:t>
            </a:r>
            <a:endParaRPr lang="en-US" dirty="0"/>
          </a:p>
        </p:txBody>
      </p:sp>
      <p:sp>
        <p:nvSpPr>
          <p:cNvPr id="3" name="Content Placeholder 2"/>
          <p:cNvSpPr>
            <a:spLocks noGrp="1"/>
          </p:cNvSpPr>
          <p:nvPr>
            <p:ph idx="1"/>
          </p:nvPr>
        </p:nvSpPr>
        <p:spPr>
          <a:xfrm>
            <a:off x="381000" y="1412875"/>
            <a:ext cx="8382000" cy="4832092"/>
          </a:xfrm>
        </p:spPr>
        <p:txBody>
          <a:bodyPr/>
          <a:lstStyle/>
          <a:p>
            <a:r>
              <a:rPr lang="cs-CZ" dirty="0" smtClean="0"/>
              <a:t>Každá tabulka v SQL Azure musí mít </a:t>
            </a:r>
            <a:r>
              <a:rPr lang="cs-CZ" dirty="0" err="1" smtClean="0"/>
              <a:t>clustered</a:t>
            </a:r>
            <a:r>
              <a:rPr lang="cs-CZ" dirty="0" smtClean="0"/>
              <a:t> index</a:t>
            </a:r>
          </a:p>
          <a:p>
            <a:pPr lvl="1"/>
            <a:r>
              <a:rPr lang="cs-CZ" dirty="0" smtClean="0"/>
              <a:t>Pokud ho nemá, nelze do ní vkládat data</a:t>
            </a:r>
          </a:p>
          <a:p>
            <a:pPr lvl="1"/>
            <a:r>
              <a:rPr lang="cs-CZ" dirty="0" smtClean="0"/>
              <a:t>Důvodem je nutnost identické organizace dat ve všech replikách</a:t>
            </a:r>
          </a:p>
          <a:p>
            <a:r>
              <a:rPr lang="cs-CZ" dirty="0" smtClean="0"/>
              <a:t>U menších tabulek se někdy na indexy zapomíná</a:t>
            </a:r>
          </a:p>
          <a:p>
            <a:r>
              <a:rPr lang="cs-CZ" dirty="0" smtClean="0"/>
              <a:t>Snadná řešení:</a:t>
            </a:r>
          </a:p>
          <a:p>
            <a:pPr lvl="1"/>
            <a:r>
              <a:rPr lang="cs-CZ" dirty="0" smtClean="0"/>
              <a:t>Přidání nového indexu</a:t>
            </a:r>
          </a:p>
          <a:p>
            <a:pPr lvl="1"/>
            <a:r>
              <a:rPr lang="cs-CZ" dirty="0" smtClean="0"/>
              <a:t>Změna existujícího indexu na typ </a:t>
            </a:r>
            <a:r>
              <a:rPr lang="cs-CZ" dirty="0" err="1" smtClean="0"/>
              <a:t>clustered</a:t>
            </a:r>
            <a:endParaRPr lang="en-US" dirty="0"/>
          </a:p>
        </p:txBody>
      </p:sp>
    </p:spTree>
    <p:extLst>
      <p:ext uri="{BB962C8B-B14F-4D97-AF65-F5344CB8AC3E}">
        <p14:creationId xmlns:p14="http://schemas.microsoft.com/office/powerpoint/2010/main" val="535799375"/>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Problém 2 - fulltext</a:t>
            </a:r>
            <a:endParaRPr lang="en-US" dirty="0"/>
          </a:p>
        </p:txBody>
      </p:sp>
      <p:sp>
        <p:nvSpPr>
          <p:cNvPr id="3" name="Content Placeholder 2"/>
          <p:cNvSpPr>
            <a:spLocks noGrp="1"/>
          </p:cNvSpPr>
          <p:nvPr>
            <p:ph idx="1"/>
          </p:nvPr>
        </p:nvSpPr>
        <p:spPr>
          <a:xfrm>
            <a:off x="381000" y="1412875"/>
            <a:ext cx="8382000" cy="4222694"/>
          </a:xfrm>
        </p:spPr>
        <p:txBody>
          <a:bodyPr/>
          <a:lstStyle/>
          <a:p>
            <a:r>
              <a:rPr lang="cs-CZ" dirty="0" smtClean="0"/>
              <a:t>Současná verze SQL Azure nepodporuje fulltextové hledání</a:t>
            </a:r>
          </a:p>
          <a:p>
            <a:r>
              <a:rPr lang="cs-CZ" dirty="0" smtClean="0"/>
              <a:t>V některých scénářích je to důležité (např. e-</a:t>
            </a:r>
            <a:r>
              <a:rPr lang="cs-CZ" dirty="0" err="1" smtClean="0"/>
              <a:t>shop</a:t>
            </a:r>
            <a:r>
              <a:rPr lang="cs-CZ" dirty="0" smtClean="0"/>
              <a:t>, katalog produktů)</a:t>
            </a:r>
          </a:p>
          <a:p>
            <a:r>
              <a:rPr lang="cs-CZ" dirty="0" smtClean="0"/>
              <a:t>Možná řešení:</a:t>
            </a:r>
          </a:p>
          <a:p>
            <a:pPr lvl="1"/>
            <a:r>
              <a:rPr lang="cs-CZ" dirty="0" smtClean="0"/>
              <a:t>Pokud jsou data veřejná, lze k indexaci využít internetové vyhledávácí </a:t>
            </a:r>
            <a:r>
              <a:rPr lang="cs-CZ" dirty="0" err="1" smtClean="0"/>
              <a:t>enginy</a:t>
            </a:r>
            <a:endParaRPr lang="cs-CZ" dirty="0" smtClean="0"/>
          </a:p>
          <a:p>
            <a:pPr lvl="1"/>
            <a:r>
              <a:rPr lang="cs-CZ" dirty="0" smtClean="0"/>
              <a:t>Řešení třetí strany (např. Lucene.NET)</a:t>
            </a:r>
          </a:p>
          <a:p>
            <a:pPr lvl="1"/>
            <a:r>
              <a:rPr lang="cs-CZ" dirty="0" smtClean="0"/>
              <a:t>Počkat na SQL Azure postavený na </a:t>
            </a:r>
            <a:r>
              <a:rPr lang="cs-CZ" dirty="0" err="1" smtClean="0"/>
              <a:t>enginu</a:t>
            </a:r>
            <a:r>
              <a:rPr lang="cs-CZ" dirty="0" smtClean="0"/>
              <a:t> SQL 2012</a:t>
            </a:r>
          </a:p>
        </p:txBody>
      </p:sp>
    </p:spTree>
    <p:extLst>
      <p:ext uri="{BB962C8B-B14F-4D97-AF65-F5344CB8AC3E}">
        <p14:creationId xmlns:p14="http://schemas.microsoft.com/office/powerpoint/2010/main" val="2823540291"/>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Problém 3 – hranice databáze</a:t>
            </a:r>
            <a:endParaRPr lang="en-US" dirty="0"/>
          </a:p>
        </p:txBody>
      </p:sp>
      <p:sp>
        <p:nvSpPr>
          <p:cNvPr id="3" name="Content Placeholder 2"/>
          <p:cNvSpPr>
            <a:spLocks noGrp="1"/>
          </p:cNvSpPr>
          <p:nvPr>
            <p:ph idx="1"/>
          </p:nvPr>
        </p:nvSpPr>
        <p:spPr>
          <a:xfrm>
            <a:off x="381000" y="1412875"/>
            <a:ext cx="8382000" cy="5262979"/>
          </a:xfrm>
        </p:spPr>
        <p:txBody>
          <a:bodyPr/>
          <a:lstStyle/>
          <a:p>
            <a:r>
              <a:rPr lang="cs-CZ" dirty="0" smtClean="0"/>
              <a:t>Nelze překročit hranice jedné databáze v konkrétním databázovém spojení</a:t>
            </a:r>
          </a:p>
          <a:p>
            <a:r>
              <a:rPr lang="cs-CZ" dirty="0" smtClean="0"/>
              <a:t>Některé příklady:</a:t>
            </a:r>
          </a:p>
          <a:p>
            <a:pPr lvl="1"/>
            <a:r>
              <a:rPr lang="cs-CZ" dirty="0" smtClean="0"/>
              <a:t>Distribuované dotazy</a:t>
            </a:r>
          </a:p>
          <a:p>
            <a:pPr lvl="2"/>
            <a:r>
              <a:rPr lang="cs-CZ" dirty="0" smtClean="0"/>
              <a:t>Např. … JOIN </a:t>
            </a:r>
            <a:r>
              <a:rPr lang="cs-CZ" dirty="0" err="1" smtClean="0"/>
              <a:t>Druha.dbo.tblData</a:t>
            </a:r>
            <a:r>
              <a:rPr lang="cs-CZ" dirty="0" smtClean="0"/>
              <a:t> …</a:t>
            </a:r>
          </a:p>
          <a:p>
            <a:pPr lvl="2"/>
            <a:r>
              <a:rPr lang="cs-CZ" dirty="0" smtClean="0"/>
              <a:t>Nutno sloučit do jedné databáze, např. s použitím různých schémat</a:t>
            </a:r>
          </a:p>
          <a:p>
            <a:pPr lvl="2"/>
            <a:r>
              <a:rPr lang="cs-CZ" dirty="0" smtClean="0"/>
              <a:t>… anebo provést spojení dat až v aplikační vrstvě</a:t>
            </a:r>
          </a:p>
          <a:p>
            <a:pPr lvl="1"/>
            <a:r>
              <a:rPr lang="cs-CZ" dirty="0" smtClean="0"/>
              <a:t>Linkované servery - nelze</a:t>
            </a:r>
          </a:p>
          <a:p>
            <a:pPr lvl="1"/>
            <a:r>
              <a:rPr lang="cs-CZ" dirty="0" smtClean="0"/>
              <a:t>Odkazy na objekty fyzicky uložené v master databázi (např. </a:t>
            </a:r>
            <a:r>
              <a:rPr lang="cs-CZ" dirty="0" err="1" smtClean="0"/>
              <a:t>sys.databases</a:t>
            </a:r>
            <a:r>
              <a:rPr lang="cs-CZ" dirty="0" smtClean="0"/>
              <a:t>)</a:t>
            </a:r>
          </a:p>
          <a:p>
            <a:pPr lvl="2"/>
            <a:r>
              <a:rPr lang="cs-CZ" dirty="0" smtClean="0"/>
              <a:t>Nutno vykonat v jiném databázovém spojení</a:t>
            </a:r>
            <a:endParaRPr lang="en-US" dirty="0"/>
          </a:p>
        </p:txBody>
      </p:sp>
    </p:spTree>
    <p:extLst>
      <p:ext uri="{BB962C8B-B14F-4D97-AF65-F5344CB8AC3E}">
        <p14:creationId xmlns:p14="http://schemas.microsoft.com/office/powerpoint/2010/main" val="1005393638"/>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Doporučený postup</a:t>
            </a:r>
            <a:endParaRPr lang="en-US" dirty="0"/>
          </a:p>
        </p:txBody>
      </p:sp>
      <p:sp>
        <p:nvSpPr>
          <p:cNvPr id="3" name="Content Placeholder 2"/>
          <p:cNvSpPr>
            <a:spLocks noGrp="1"/>
          </p:cNvSpPr>
          <p:nvPr>
            <p:ph idx="1"/>
          </p:nvPr>
        </p:nvSpPr>
        <p:spPr>
          <a:xfrm>
            <a:off x="389467" y="1311275"/>
            <a:ext cx="8382000" cy="5139869"/>
          </a:xfrm>
        </p:spPr>
        <p:txBody>
          <a:bodyPr/>
          <a:lstStyle/>
          <a:p>
            <a:r>
              <a:rPr lang="cs-CZ" dirty="0" smtClean="0"/>
              <a:t>Krok 1: Pokuste se </a:t>
            </a:r>
            <a:r>
              <a:rPr lang="cs-CZ" dirty="0" err="1" smtClean="0"/>
              <a:t>zmigrovat</a:t>
            </a:r>
            <a:r>
              <a:rPr lang="cs-CZ" dirty="0" smtClean="0"/>
              <a:t> databázovou vrstvu jako první</a:t>
            </a:r>
          </a:p>
          <a:p>
            <a:r>
              <a:rPr lang="cs-CZ" dirty="0" smtClean="0"/>
              <a:t>Krok 2: Zkuste provozovat lokální aplikační vrstvu oproti databázi SQL Azure</a:t>
            </a:r>
          </a:p>
          <a:p>
            <a:pPr lvl="1"/>
            <a:r>
              <a:rPr lang="cs-CZ" dirty="0" smtClean="0"/>
              <a:t>V ideálním případě pouze jiný </a:t>
            </a:r>
            <a:r>
              <a:rPr lang="cs-CZ" dirty="0" err="1" smtClean="0"/>
              <a:t>connect</a:t>
            </a:r>
            <a:r>
              <a:rPr lang="cs-CZ" dirty="0" smtClean="0"/>
              <a:t> </a:t>
            </a:r>
            <a:r>
              <a:rPr lang="cs-CZ" dirty="0" err="1" smtClean="0"/>
              <a:t>string</a:t>
            </a:r>
            <a:endParaRPr lang="cs-CZ" dirty="0" smtClean="0"/>
          </a:p>
          <a:p>
            <a:pPr lvl="1"/>
            <a:r>
              <a:rPr lang="cs-CZ" dirty="0" smtClean="0"/>
              <a:t>V cloudu musíte povolit firewall pro vaši IP adresu</a:t>
            </a:r>
          </a:p>
          <a:p>
            <a:pPr lvl="1"/>
            <a:r>
              <a:rPr lang="cs-CZ" dirty="0" smtClean="0"/>
              <a:t>Lokálně musíte mít zajištěný odchozí TCP port 1433</a:t>
            </a:r>
          </a:p>
          <a:p>
            <a:pPr lvl="1"/>
            <a:r>
              <a:rPr lang="en-US" dirty="0" smtClean="0"/>
              <a:t>Do</a:t>
            </a:r>
            <a:r>
              <a:rPr lang="cs-CZ" dirty="0" smtClean="0"/>
              <a:t>časně očekávejte pomalejší odezvu (latence </a:t>
            </a:r>
            <a:r>
              <a:rPr lang="en-US" dirty="0" smtClean="0"/>
              <a:t>~10ky </a:t>
            </a:r>
            <a:r>
              <a:rPr lang="en-US" dirty="0" err="1" smtClean="0"/>
              <a:t>ms</a:t>
            </a:r>
            <a:r>
              <a:rPr lang="en-US" dirty="0"/>
              <a:t>)</a:t>
            </a:r>
            <a:endParaRPr lang="cs-CZ" dirty="0" smtClean="0"/>
          </a:p>
          <a:p>
            <a:r>
              <a:rPr lang="cs-CZ" dirty="0" smtClean="0"/>
              <a:t>Krok 3: Pokuste se o migraci aplikační vrstvy (více příště)</a:t>
            </a:r>
            <a:endParaRPr lang="en-US" dirty="0"/>
          </a:p>
        </p:txBody>
      </p:sp>
    </p:spTree>
    <p:extLst>
      <p:ext uri="{BB962C8B-B14F-4D97-AF65-F5344CB8AC3E}">
        <p14:creationId xmlns:p14="http://schemas.microsoft.com/office/powerpoint/2010/main" val="1564875677"/>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Agenda</a:t>
            </a:r>
            <a:endParaRPr lang="cs-CZ" dirty="0"/>
          </a:p>
        </p:txBody>
      </p:sp>
      <p:sp>
        <p:nvSpPr>
          <p:cNvPr id="3" name="Content Placeholder 2"/>
          <p:cNvSpPr>
            <a:spLocks noGrp="1"/>
          </p:cNvSpPr>
          <p:nvPr>
            <p:ph idx="1"/>
          </p:nvPr>
        </p:nvSpPr>
        <p:spPr>
          <a:xfrm>
            <a:off x="381000" y="1412875"/>
            <a:ext cx="8382000" cy="3588675"/>
          </a:xfrm>
        </p:spPr>
        <p:txBody>
          <a:bodyPr/>
          <a:lstStyle/>
          <a:p>
            <a:r>
              <a:rPr lang="cs-CZ" sz="4400" dirty="0" smtClean="0">
                <a:solidFill>
                  <a:schemeClr val="accent6"/>
                </a:solidFill>
              </a:rPr>
              <a:t>Možnosti</a:t>
            </a:r>
          </a:p>
          <a:p>
            <a:r>
              <a:rPr lang="cs-CZ" sz="4400" dirty="0">
                <a:solidFill>
                  <a:schemeClr val="accent6"/>
                </a:solidFill>
              </a:rPr>
              <a:t>SQL Azure - základy</a:t>
            </a:r>
          </a:p>
          <a:p>
            <a:r>
              <a:rPr lang="cs-CZ" sz="4400" dirty="0">
                <a:solidFill>
                  <a:schemeClr val="accent6"/>
                </a:solidFill>
              </a:rPr>
              <a:t>Migrace schématu a dat</a:t>
            </a:r>
          </a:p>
          <a:p>
            <a:r>
              <a:rPr lang="cs-CZ" sz="4400" dirty="0" smtClean="0">
                <a:solidFill>
                  <a:schemeClr val="accent6"/>
                </a:solidFill>
              </a:rPr>
              <a:t>Doporučení a rady</a:t>
            </a:r>
            <a:endParaRPr lang="cs-CZ" sz="4400" dirty="0">
              <a:solidFill>
                <a:schemeClr val="accent6"/>
              </a:solidFill>
            </a:endParaRPr>
          </a:p>
          <a:p>
            <a:r>
              <a:rPr lang="cs-CZ" sz="4400" u="sng" dirty="0"/>
              <a:t>Závěrem</a:t>
            </a:r>
          </a:p>
        </p:txBody>
      </p:sp>
    </p:spTree>
    <p:extLst>
      <p:ext uri="{BB962C8B-B14F-4D97-AF65-F5344CB8AC3E}">
        <p14:creationId xmlns:p14="http://schemas.microsoft.com/office/powerpoint/2010/main" val="1022330441"/>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Další informace</a:t>
            </a:r>
            <a:endParaRPr lang="en-US" dirty="0"/>
          </a:p>
        </p:txBody>
      </p:sp>
      <p:sp>
        <p:nvSpPr>
          <p:cNvPr id="3" name="Content Placeholder 2"/>
          <p:cNvSpPr>
            <a:spLocks noGrp="1"/>
          </p:cNvSpPr>
          <p:nvPr>
            <p:ph idx="1"/>
          </p:nvPr>
        </p:nvSpPr>
        <p:spPr>
          <a:xfrm>
            <a:off x="381000" y="1094828"/>
            <a:ext cx="8382000" cy="5543040"/>
          </a:xfrm>
        </p:spPr>
        <p:txBody>
          <a:bodyPr>
            <a:normAutofit fontScale="92500" lnSpcReduction="20000"/>
          </a:bodyPr>
          <a:lstStyle/>
          <a:p>
            <a:r>
              <a:rPr lang="en-US" dirty="0" smtClean="0"/>
              <a:t>Windows </a:t>
            </a:r>
            <a:r>
              <a:rPr lang="en-US" dirty="0" smtClean="0"/>
              <a:t>Azure</a:t>
            </a:r>
          </a:p>
          <a:p>
            <a:pPr lvl="1"/>
            <a:r>
              <a:rPr lang="en-US" dirty="0">
                <a:hlinkClick r:id="rId3"/>
              </a:rPr>
              <a:t>http</a:t>
            </a:r>
            <a:r>
              <a:rPr lang="en-US" dirty="0">
                <a:hlinkClick r:id="rId3"/>
              </a:rPr>
              <a:t>://</a:t>
            </a:r>
            <a:r>
              <a:rPr lang="en-US" dirty="0">
                <a:hlinkClick r:id="rId3"/>
              </a:rPr>
              <a:t>www.windowsazure.com</a:t>
            </a:r>
            <a:endParaRPr lang="cs-CZ" dirty="0"/>
          </a:p>
          <a:p>
            <a:pPr lvl="1"/>
            <a:endParaRPr lang="en-US" dirty="0" smtClean="0"/>
          </a:p>
          <a:p>
            <a:r>
              <a:rPr lang="cs-CZ" dirty="0"/>
              <a:t>Azure </a:t>
            </a:r>
            <a:r>
              <a:rPr lang="cs-CZ" dirty="0" err="1"/>
              <a:t>Platform</a:t>
            </a:r>
            <a:r>
              <a:rPr lang="cs-CZ" dirty="0"/>
              <a:t> </a:t>
            </a:r>
            <a:r>
              <a:rPr lang="cs-CZ" dirty="0" err="1"/>
              <a:t>Training</a:t>
            </a:r>
            <a:r>
              <a:rPr lang="cs-CZ" dirty="0"/>
              <a:t> </a:t>
            </a:r>
            <a:r>
              <a:rPr lang="cs-CZ" dirty="0" err="1"/>
              <a:t>Course</a:t>
            </a:r>
            <a:endParaRPr lang="cs-CZ" dirty="0"/>
          </a:p>
          <a:p>
            <a:pPr lvl="1"/>
            <a:r>
              <a:rPr lang="cs-CZ" dirty="0">
                <a:hlinkClick r:id="rId4"/>
              </a:rPr>
              <a:t>http://msdn.microsoft.com/en-us/gg271268</a:t>
            </a:r>
            <a:r>
              <a:rPr lang="cs-CZ" dirty="0"/>
              <a:t> </a:t>
            </a:r>
          </a:p>
          <a:p>
            <a:pPr lvl="1"/>
            <a:endParaRPr lang="en-US" dirty="0" smtClean="0"/>
          </a:p>
          <a:p>
            <a:r>
              <a:rPr lang="cs-CZ" dirty="0" smtClean="0"/>
              <a:t>Vybraná praktická cvičení v češtině</a:t>
            </a:r>
          </a:p>
          <a:p>
            <a:pPr lvl="1"/>
            <a:r>
              <a:rPr lang="cs-CZ" dirty="0">
                <a:hlinkClick r:id="rId5"/>
              </a:rPr>
              <a:t>http://</a:t>
            </a:r>
            <a:r>
              <a:rPr lang="cs-CZ" dirty="0" smtClean="0">
                <a:hlinkClick r:id="rId5"/>
              </a:rPr>
              <a:t>msdn.microsoft.com/cs-cz/dd727769.aspx</a:t>
            </a:r>
            <a:r>
              <a:rPr lang="cs-CZ" dirty="0" smtClean="0"/>
              <a:t> </a:t>
            </a:r>
            <a:endParaRPr lang="cs-CZ" dirty="0"/>
          </a:p>
          <a:p>
            <a:pPr lvl="1"/>
            <a:endParaRPr lang="cs-CZ" dirty="0" smtClean="0"/>
          </a:p>
          <a:p>
            <a:r>
              <a:rPr lang="cs-CZ" dirty="0" smtClean="0"/>
              <a:t>Vyzkoušejte si Azure ZDARMA a BEZ RIZIKA</a:t>
            </a:r>
          </a:p>
          <a:p>
            <a:pPr lvl="1"/>
            <a:r>
              <a:rPr lang="cs-CZ" dirty="0">
                <a:hlinkClick r:id="rId6"/>
              </a:rPr>
              <a:t>http://blogs.msdn.com/b/vyvojari/archive/2011/12/16/ucet-na-windows-azure-nyni-zcela-bez-finanancniho-rizika-a-zdarma.aspx</a:t>
            </a:r>
          </a:p>
          <a:p>
            <a:pPr lvl="1"/>
            <a:r>
              <a:rPr lang="cs-CZ" dirty="0" smtClean="0">
                <a:hlinkClick r:id="rId6"/>
              </a:rPr>
              <a:t>http</a:t>
            </a:r>
            <a:r>
              <a:rPr lang="cs-CZ" dirty="0">
                <a:hlinkClick r:id="rId6"/>
              </a:rPr>
              <a:t>://</a:t>
            </a:r>
            <a:r>
              <a:rPr lang="cs-CZ" dirty="0" smtClean="0">
                <a:hlinkClick r:id="rId6"/>
              </a:rPr>
              <a:t>blogs.msdn.com/b/vyvojari/archive/2011/12/22/aktivace-azure-vyhod-v-msdn-predplatnem.aspx</a:t>
            </a:r>
            <a:r>
              <a:rPr lang="cs-CZ" dirty="0" smtClean="0"/>
              <a:t> </a:t>
            </a: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Úplným závěrem</a:t>
            </a:r>
            <a:endParaRPr lang="cs-CZ" dirty="0"/>
          </a:p>
        </p:txBody>
      </p:sp>
      <p:sp>
        <p:nvSpPr>
          <p:cNvPr id="3" name="Content Placeholder 2"/>
          <p:cNvSpPr>
            <a:spLocks noGrp="1"/>
          </p:cNvSpPr>
          <p:nvPr>
            <p:ph idx="1"/>
          </p:nvPr>
        </p:nvSpPr>
        <p:spPr>
          <a:xfrm>
            <a:off x="381000" y="1412875"/>
            <a:ext cx="8382000" cy="4702826"/>
          </a:xfrm>
        </p:spPr>
        <p:txBody>
          <a:bodyPr/>
          <a:lstStyle/>
          <a:p>
            <a:r>
              <a:rPr lang="cs-CZ" sz="3600" dirty="0" smtClean="0"/>
              <a:t>SQL Azure je vysoce kompatibilní s klasickým SQL Serverem</a:t>
            </a:r>
          </a:p>
          <a:p>
            <a:pPr lvl="1"/>
            <a:r>
              <a:rPr lang="cs-CZ" dirty="0" smtClean="0"/>
              <a:t>Pokud nepoužíváte rysy nepodporované v SQL Azure, migrace je zpravidla triviální</a:t>
            </a:r>
          </a:p>
          <a:p>
            <a:r>
              <a:rPr lang="cs-CZ" sz="3600" dirty="0" smtClean="0"/>
              <a:t>Zajištěná vysoká dostupnost a odolnost</a:t>
            </a:r>
          </a:p>
          <a:p>
            <a:r>
              <a:rPr lang="cs-CZ" sz="3600" dirty="0" smtClean="0"/>
              <a:t>Jiná struktura nákladů:</a:t>
            </a:r>
          </a:p>
          <a:p>
            <a:pPr lvl="1"/>
            <a:r>
              <a:rPr lang="cs-CZ" sz="3200" dirty="0" smtClean="0"/>
              <a:t>Nulové pořizovací náklady</a:t>
            </a:r>
          </a:p>
          <a:p>
            <a:pPr lvl="1"/>
            <a:r>
              <a:rPr lang="cs-CZ" sz="3200" dirty="0" smtClean="0"/>
              <a:t>Předvídatelné provozní náklady</a:t>
            </a:r>
          </a:p>
          <a:p>
            <a:pPr lvl="1"/>
            <a:r>
              <a:rPr lang="cs-CZ" sz="3200" dirty="0"/>
              <a:t>Minimální potřeba </a:t>
            </a:r>
            <a:r>
              <a:rPr lang="cs-CZ" sz="3200" dirty="0" smtClean="0"/>
              <a:t>administrace</a:t>
            </a:r>
            <a:endParaRPr lang="cs-CZ" sz="32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4225"/>
            <a:ext cx="7990656" cy="506487"/>
          </a:xfrm>
        </p:spPr>
        <p:txBody>
          <a:bodyPr>
            <a:normAutofit fontScale="90000"/>
          </a:bodyPr>
          <a:lstStyle/>
          <a:p>
            <a:r>
              <a:rPr lang="cs-CZ" dirty="0" smtClean="0"/>
              <a:t>SQL Azure vs. Azure Storage 2/2</a:t>
            </a:r>
            <a:endParaRPr lang="cs-CZ" dirty="0"/>
          </a:p>
        </p:txBody>
      </p:sp>
      <p:graphicFrame>
        <p:nvGraphicFramePr>
          <p:cNvPr id="5" name="Table 4"/>
          <p:cNvGraphicFramePr>
            <a:graphicFrameLocks noGrp="1"/>
          </p:cNvGraphicFramePr>
          <p:nvPr>
            <p:extLst>
              <p:ext uri="{D42A27DB-BD31-4B8C-83A1-F6EECF244321}">
                <p14:modId xmlns:p14="http://schemas.microsoft.com/office/powerpoint/2010/main" val="2691013121"/>
              </p:ext>
            </p:extLst>
          </p:nvPr>
        </p:nvGraphicFramePr>
        <p:xfrm>
          <a:off x="611561" y="1028732"/>
          <a:ext cx="7992888" cy="5016170"/>
        </p:xfrm>
        <a:graphic>
          <a:graphicData uri="http://schemas.openxmlformats.org/drawingml/2006/table">
            <a:tbl>
              <a:tblPr firstRow="1" bandRow="1">
                <a:tableStyleId>{5C22544A-7EE6-4342-B048-85BDC9FD1C3A}</a:tableStyleId>
              </a:tblPr>
              <a:tblGrid>
                <a:gridCol w="2494578"/>
                <a:gridCol w="2834014"/>
                <a:gridCol w="2664296"/>
              </a:tblGrid>
              <a:tr h="406400">
                <a:tc>
                  <a:txBody>
                    <a:bodyPr/>
                    <a:lstStyle/>
                    <a:p>
                      <a:r>
                        <a:rPr lang="en-US" sz="1900" dirty="0" smtClean="0"/>
                        <a:t>Charakteristika</a:t>
                      </a:r>
                      <a:endParaRPr lang="cs-CZ" sz="1900" dirty="0"/>
                    </a:p>
                  </a:txBody>
                  <a:tcPr marT="60960" marB="60960"/>
                </a:tc>
                <a:tc>
                  <a:txBody>
                    <a:bodyPr/>
                    <a:lstStyle/>
                    <a:p>
                      <a:r>
                        <a:rPr lang="cs-CZ" sz="1900" dirty="0" smtClean="0"/>
                        <a:t>SQL Azure</a:t>
                      </a:r>
                      <a:endParaRPr lang="cs-CZ" sz="1900" dirty="0"/>
                    </a:p>
                  </a:txBody>
                  <a:tcPr marT="60960" marB="60960"/>
                </a:tc>
                <a:tc>
                  <a:txBody>
                    <a:bodyPr/>
                    <a:lstStyle/>
                    <a:p>
                      <a:r>
                        <a:rPr lang="cs-CZ" sz="1900" dirty="0" smtClean="0"/>
                        <a:t>Azure Storage</a:t>
                      </a:r>
                      <a:endParaRPr lang="cs-CZ" sz="1900" dirty="0"/>
                    </a:p>
                  </a:txBody>
                  <a:tcPr marT="60960" marB="60960"/>
                </a:tc>
              </a:tr>
              <a:tr h="975360">
                <a:tc>
                  <a:txBody>
                    <a:bodyPr/>
                    <a:lstStyle/>
                    <a:p>
                      <a:r>
                        <a:rPr lang="cs-CZ" sz="1900" dirty="0" smtClean="0"/>
                        <a:t>Škálovatelnost</a:t>
                      </a:r>
                      <a:endParaRPr lang="cs-CZ" sz="1900" dirty="0"/>
                    </a:p>
                  </a:txBody>
                  <a:tcPr marT="60960" marB="60960"/>
                </a:tc>
                <a:tc>
                  <a:txBody>
                    <a:bodyPr/>
                    <a:lstStyle/>
                    <a:p>
                      <a:r>
                        <a:rPr lang="cs-CZ" sz="1900" dirty="0" smtClean="0"/>
                        <a:t>Omezena</a:t>
                      </a:r>
                      <a:r>
                        <a:rPr lang="cs-CZ" sz="1900" baseline="0" dirty="0" smtClean="0"/>
                        <a:t> na jeden virtuální server, možnost federace (více oddílů)</a:t>
                      </a:r>
                      <a:endParaRPr lang="cs-CZ" sz="1900" dirty="0"/>
                    </a:p>
                  </a:txBody>
                  <a:tcPr marT="60960" marB="60960"/>
                </a:tc>
                <a:tc>
                  <a:txBody>
                    <a:bodyPr/>
                    <a:lstStyle/>
                    <a:p>
                      <a:r>
                        <a:rPr lang="cs-CZ" sz="1900" dirty="0" smtClean="0"/>
                        <a:t>Prakticky neomezená</a:t>
                      </a:r>
                      <a:endParaRPr lang="cs-CZ" sz="1900" dirty="0"/>
                    </a:p>
                  </a:txBody>
                  <a:tcPr marT="60960" marB="60960"/>
                </a:tc>
              </a:tr>
              <a:tr h="465925">
                <a:tc>
                  <a:txBody>
                    <a:bodyPr/>
                    <a:lstStyle/>
                    <a:p>
                      <a:r>
                        <a:rPr lang="cs-CZ" sz="1900" dirty="0" smtClean="0"/>
                        <a:t>Max. kapacita</a:t>
                      </a:r>
                      <a:endParaRPr lang="cs-CZ" sz="1900" dirty="0"/>
                    </a:p>
                  </a:txBody>
                  <a:tcPr marT="60960" marB="60960"/>
                </a:tc>
                <a:tc>
                  <a:txBody>
                    <a:bodyPr/>
                    <a:lstStyle/>
                    <a:p>
                      <a:r>
                        <a:rPr lang="cs-CZ" sz="1900" dirty="0" smtClean="0"/>
                        <a:t>150</a:t>
                      </a:r>
                      <a:r>
                        <a:rPr lang="cs-CZ" sz="1900" baseline="0" dirty="0" smtClean="0"/>
                        <a:t> GB (na 1 oddíl)</a:t>
                      </a:r>
                      <a:endParaRPr lang="cs-CZ" sz="1900" dirty="0"/>
                    </a:p>
                  </a:txBody>
                  <a:tcPr marT="60960" marB="60960"/>
                </a:tc>
                <a:tc>
                  <a:txBody>
                    <a:bodyPr/>
                    <a:lstStyle/>
                    <a:p>
                      <a:r>
                        <a:rPr lang="cs-CZ" sz="1900" dirty="0" smtClean="0"/>
                        <a:t>100 TB</a:t>
                      </a:r>
                      <a:endParaRPr lang="cs-CZ" sz="1900" dirty="0"/>
                    </a:p>
                  </a:txBody>
                  <a:tcPr marT="60960" marB="60960"/>
                </a:tc>
              </a:tr>
              <a:tr h="465925">
                <a:tc>
                  <a:txBody>
                    <a:bodyPr/>
                    <a:lstStyle/>
                    <a:p>
                      <a:r>
                        <a:rPr lang="cs-CZ" sz="1900" dirty="0" smtClean="0"/>
                        <a:t>Max. velikost</a:t>
                      </a:r>
                      <a:r>
                        <a:rPr lang="cs-CZ" sz="1900" baseline="0" dirty="0" smtClean="0"/>
                        <a:t> 1 položky</a:t>
                      </a:r>
                      <a:endParaRPr lang="cs-CZ" sz="1900" dirty="0"/>
                    </a:p>
                  </a:txBody>
                  <a:tcPr marT="60960" marB="60960"/>
                </a:tc>
                <a:tc>
                  <a:txBody>
                    <a:bodyPr/>
                    <a:lstStyle/>
                    <a:p>
                      <a:r>
                        <a:rPr lang="cs-CZ" sz="1900" dirty="0" smtClean="0"/>
                        <a:t>2</a:t>
                      </a:r>
                      <a:r>
                        <a:rPr lang="cs-CZ" sz="1900" baseline="0" dirty="0" smtClean="0"/>
                        <a:t> GB</a:t>
                      </a:r>
                      <a:endParaRPr lang="cs-CZ" sz="1900" dirty="0"/>
                    </a:p>
                  </a:txBody>
                  <a:tcPr marT="60960" marB="60960"/>
                </a:tc>
                <a:tc>
                  <a:txBody>
                    <a:bodyPr/>
                    <a:lstStyle/>
                    <a:p>
                      <a:r>
                        <a:rPr lang="cs-CZ" sz="1900" dirty="0" smtClean="0"/>
                        <a:t>1 TB</a:t>
                      </a:r>
                      <a:endParaRPr lang="cs-CZ" sz="1900" dirty="0"/>
                    </a:p>
                  </a:txBody>
                  <a:tcPr marT="60960" marB="60960"/>
                </a:tc>
              </a:tr>
              <a:tr h="690880">
                <a:tc>
                  <a:txBody>
                    <a:bodyPr/>
                    <a:lstStyle/>
                    <a:p>
                      <a:r>
                        <a:rPr lang="cs-CZ" sz="1900" dirty="0" smtClean="0"/>
                        <a:t>Redundance</a:t>
                      </a:r>
                      <a:r>
                        <a:rPr lang="cs-CZ" sz="1900" baseline="0" dirty="0" smtClean="0"/>
                        <a:t> a v</a:t>
                      </a:r>
                      <a:r>
                        <a:rPr lang="cs-CZ" sz="1900" dirty="0" smtClean="0"/>
                        <a:t>ysoká dostupnost</a:t>
                      </a:r>
                      <a:endParaRPr lang="cs-CZ" sz="1900" dirty="0"/>
                    </a:p>
                  </a:txBody>
                  <a:tcPr marT="60960" marB="60960"/>
                </a:tc>
                <a:tc>
                  <a:txBody>
                    <a:bodyPr/>
                    <a:lstStyle/>
                    <a:p>
                      <a:r>
                        <a:rPr lang="cs-CZ" sz="1900" dirty="0" smtClean="0"/>
                        <a:t>Ano</a:t>
                      </a:r>
                      <a:endParaRPr lang="cs-CZ" sz="1900" dirty="0"/>
                    </a:p>
                  </a:txBody>
                  <a:tcPr marT="60960" marB="60960"/>
                </a:tc>
                <a:tc>
                  <a:txBody>
                    <a:bodyPr/>
                    <a:lstStyle/>
                    <a:p>
                      <a:r>
                        <a:rPr lang="cs-CZ" sz="1900" dirty="0" smtClean="0"/>
                        <a:t>Ano</a:t>
                      </a:r>
                      <a:endParaRPr lang="cs-CZ" sz="1900" dirty="0"/>
                    </a:p>
                  </a:txBody>
                  <a:tcPr marT="60960" marB="60960"/>
                </a:tc>
              </a:tr>
              <a:tr h="690880">
                <a:tc>
                  <a:txBody>
                    <a:bodyPr/>
                    <a:lstStyle/>
                    <a:p>
                      <a:r>
                        <a:rPr lang="cs-CZ" sz="1900" dirty="0" smtClean="0"/>
                        <a:t>Platba za uložení</a:t>
                      </a:r>
                      <a:endParaRPr lang="cs-CZ" sz="1900" dirty="0"/>
                    </a:p>
                  </a:txBody>
                  <a:tcPr marT="60960" marB="60960"/>
                </a:tc>
                <a:tc>
                  <a:txBody>
                    <a:bodyPr/>
                    <a:lstStyle/>
                    <a:p>
                      <a:r>
                        <a:rPr lang="en-US" sz="1900" dirty="0" smtClean="0"/>
                        <a:t>9.99</a:t>
                      </a:r>
                      <a:r>
                        <a:rPr lang="en-US" sz="1900" baseline="0" dirty="0" smtClean="0"/>
                        <a:t> USD</a:t>
                      </a:r>
                      <a:r>
                        <a:rPr lang="en-US" sz="1900" dirty="0" smtClean="0"/>
                        <a:t>/GB/m</a:t>
                      </a:r>
                      <a:r>
                        <a:rPr lang="cs-CZ" sz="1900" dirty="0" smtClean="0"/>
                        <a:t>ěsíc</a:t>
                      </a:r>
                      <a:br>
                        <a:rPr lang="cs-CZ" sz="1900" dirty="0" smtClean="0"/>
                      </a:br>
                      <a:r>
                        <a:rPr lang="cs-CZ" sz="1900" dirty="0" smtClean="0"/>
                        <a:t>(podle skutečné</a:t>
                      </a:r>
                      <a:r>
                        <a:rPr lang="cs-CZ" sz="1900" baseline="0" dirty="0" smtClean="0"/>
                        <a:t> velikosti dat, zaokrouhleno nahoru)</a:t>
                      </a:r>
                      <a:endParaRPr lang="cs-CZ" sz="1900" dirty="0"/>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0.1</a:t>
                      </a:r>
                      <a:r>
                        <a:rPr lang="cs-CZ" sz="1900" dirty="0" smtClean="0"/>
                        <a:t>4</a:t>
                      </a:r>
                      <a:r>
                        <a:rPr lang="en-US" sz="1900" baseline="0" dirty="0" smtClean="0"/>
                        <a:t> USD</a:t>
                      </a:r>
                      <a:r>
                        <a:rPr lang="en-US" sz="1900" dirty="0" smtClean="0"/>
                        <a:t>/GB/m</a:t>
                      </a:r>
                      <a:r>
                        <a:rPr lang="cs-CZ" sz="1900" dirty="0" smtClean="0"/>
                        <a:t>ěsíc</a:t>
                      </a:r>
                    </a:p>
                    <a:p>
                      <a:pPr marL="0" marR="0" indent="0" algn="l" defTabSz="914400" rtl="0" eaLnBrk="1" fontAlgn="auto" latinLnBrk="0" hangingPunct="1">
                        <a:lnSpc>
                          <a:spcPct val="100000"/>
                        </a:lnSpc>
                        <a:spcBef>
                          <a:spcPts val="0"/>
                        </a:spcBef>
                        <a:spcAft>
                          <a:spcPts val="0"/>
                        </a:spcAft>
                        <a:buClrTx/>
                        <a:buSzTx/>
                        <a:buFontTx/>
                        <a:buNone/>
                        <a:tabLst/>
                        <a:defRPr/>
                      </a:pPr>
                      <a:r>
                        <a:rPr lang="cs-CZ" sz="1900" dirty="0" smtClean="0"/>
                        <a:t>(podle</a:t>
                      </a:r>
                      <a:r>
                        <a:rPr lang="cs-CZ" sz="1900" baseline="0" dirty="0" smtClean="0"/>
                        <a:t> skutečné spotřeby)</a:t>
                      </a:r>
                      <a:endParaRPr lang="cs-CZ" sz="1900" dirty="0" smtClean="0"/>
                    </a:p>
                  </a:txBody>
                  <a:tcPr marT="60960" marB="60960"/>
                </a:tc>
              </a:tr>
              <a:tr h="975360">
                <a:tc>
                  <a:txBody>
                    <a:bodyPr/>
                    <a:lstStyle/>
                    <a:p>
                      <a:r>
                        <a:rPr lang="cs-CZ" sz="1900" dirty="0" smtClean="0"/>
                        <a:t>Platba za</a:t>
                      </a:r>
                      <a:r>
                        <a:rPr lang="cs-CZ" sz="1900" baseline="0" dirty="0" smtClean="0"/>
                        <a:t> používání</a:t>
                      </a:r>
                      <a:endParaRPr lang="cs-CZ" sz="1900" dirty="0"/>
                    </a:p>
                  </a:txBody>
                  <a:tcPr marT="60960" marB="60960"/>
                </a:tc>
                <a:tc>
                  <a:txBody>
                    <a:bodyPr/>
                    <a:lstStyle/>
                    <a:p>
                      <a:r>
                        <a:rPr lang="cs-CZ" sz="1900" dirty="0" smtClean="0"/>
                        <a:t>GB přenesené</a:t>
                      </a:r>
                      <a:r>
                        <a:rPr lang="cs-CZ" sz="1900" baseline="0" dirty="0" smtClean="0"/>
                        <a:t> z Azure serverovny</a:t>
                      </a:r>
                      <a:endParaRPr lang="cs-CZ" sz="1900" dirty="0"/>
                    </a:p>
                  </a:txBody>
                  <a:tcPr marT="60960" marB="60960"/>
                </a:tc>
                <a:tc>
                  <a:txBody>
                    <a:bodyPr/>
                    <a:lstStyle/>
                    <a:p>
                      <a:r>
                        <a:rPr lang="cs-CZ" sz="1900" dirty="0" smtClean="0"/>
                        <a:t>GB přenesené</a:t>
                      </a:r>
                      <a:r>
                        <a:rPr lang="cs-CZ" sz="1900" baseline="0" dirty="0" smtClean="0"/>
                        <a:t> z Azure serverovny</a:t>
                      </a:r>
                      <a:r>
                        <a:rPr lang="en-US" sz="1900" baseline="0" dirty="0" smtClean="0"/>
                        <a:t> + transakce nad daty</a:t>
                      </a:r>
                      <a:endParaRPr lang="cs-CZ" sz="1900" dirty="0" smtClean="0"/>
                    </a:p>
                  </a:txBody>
                  <a:tcPr marT="60960" marB="60960"/>
                </a:tc>
              </a:tr>
            </a:tbl>
          </a:graphicData>
        </a:graphic>
      </p:graphicFrame>
    </p:spTree>
    <p:extLst>
      <p:ext uri="{BB962C8B-B14F-4D97-AF65-F5344CB8AC3E}">
        <p14:creationId xmlns:p14="http://schemas.microsoft.com/office/powerpoint/2010/main" val="357885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514600"/>
            <a:ext cx="5939896" cy="1283229"/>
          </a:xfrm>
          <a:prstGeom prst="rect">
            <a:avLst/>
          </a:prstGeom>
          <a:noFill/>
        </p:spPr>
      </p:pic>
      <p:sp>
        <p:nvSpPr>
          <p:cNvPr id="5" name="Text Box 3"/>
          <p:cNvSpPr txBox="1">
            <a:spLocks noChangeArrowheads="1"/>
          </p:cNvSpPr>
          <p:nvPr/>
        </p:nvSpPr>
        <p:spPr bwMode="blackWhite">
          <a:xfrm>
            <a:off x="381000" y="57912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2009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28800"/>
            <a:ext cx="8219256" cy="3570208"/>
          </a:xfrm>
        </p:spPr>
        <p:txBody>
          <a:bodyPr/>
          <a:lstStyle/>
          <a:p>
            <a:r>
              <a:rPr lang="en-US" dirty="0" smtClean="0"/>
              <a:t>Azure Storage Table (&lt;10% p</a:t>
            </a:r>
            <a:r>
              <a:rPr lang="cs-CZ" dirty="0" err="1" smtClean="0"/>
              <a:t>řípadů</a:t>
            </a:r>
            <a:r>
              <a:rPr lang="cs-CZ" dirty="0" smtClean="0"/>
              <a:t>)</a:t>
            </a:r>
          </a:p>
          <a:p>
            <a:pPr lvl="1"/>
            <a:r>
              <a:rPr lang="cs-CZ" dirty="0" smtClean="0"/>
              <a:t>Mimořádná velikost dat a/nebo zátěž</a:t>
            </a:r>
          </a:p>
          <a:p>
            <a:pPr lvl="1"/>
            <a:r>
              <a:rPr lang="cs-CZ" dirty="0" smtClean="0"/>
              <a:t>Jednoduché úlohy, kdy postačuje indexace podle dvou klíčů (např. archivní data, logování apod.)</a:t>
            </a:r>
            <a:endParaRPr lang="en-US" dirty="0" smtClean="0"/>
          </a:p>
          <a:p>
            <a:r>
              <a:rPr lang="cs-CZ" dirty="0" smtClean="0"/>
              <a:t>SQL Azure (</a:t>
            </a:r>
            <a:r>
              <a:rPr lang="en-US" dirty="0" smtClean="0"/>
              <a:t>&gt;90% </a:t>
            </a:r>
            <a:r>
              <a:rPr lang="cs-CZ" dirty="0" smtClean="0"/>
              <a:t>případů)</a:t>
            </a:r>
            <a:endParaRPr lang="cs-CZ" dirty="0"/>
          </a:p>
          <a:p>
            <a:pPr lvl="1"/>
            <a:r>
              <a:rPr lang="cs-CZ" dirty="0" smtClean="0"/>
              <a:t>Typické aplikace, které těží z bohaté funkčnosti relační databáze (relace, </a:t>
            </a:r>
            <a:r>
              <a:rPr lang="cs-CZ" dirty="0" err="1" smtClean="0"/>
              <a:t>triggery</a:t>
            </a:r>
            <a:r>
              <a:rPr lang="cs-CZ" dirty="0" smtClean="0"/>
              <a:t>, uložené procedury, funkce, …)</a:t>
            </a:r>
            <a:endParaRPr lang="cs-CZ" dirty="0"/>
          </a:p>
        </p:txBody>
      </p:sp>
      <p:sp>
        <p:nvSpPr>
          <p:cNvPr id="3" name="Title 2"/>
          <p:cNvSpPr>
            <a:spLocks noGrp="1"/>
          </p:cNvSpPr>
          <p:nvPr>
            <p:ph type="ctrTitle"/>
          </p:nvPr>
        </p:nvSpPr>
        <p:spPr/>
        <p:txBody>
          <a:bodyPr/>
          <a:lstStyle/>
          <a:p>
            <a:r>
              <a:rPr lang="cs-CZ" dirty="0" smtClean="0"/>
              <a:t>Praktické vodítko – co použít?</a:t>
            </a:r>
            <a:endParaRPr lang="cs-CZ" dirty="0"/>
          </a:p>
        </p:txBody>
      </p:sp>
    </p:spTree>
    <p:extLst>
      <p:ext uri="{BB962C8B-B14F-4D97-AF65-F5344CB8AC3E}">
        <p14:creationId xmlns:p14="http://schemas.microsoft.com/office/powerpoint/2010/main" val="248035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zureServicesTrainingKit">
  <a:themeElements>
    <a:clrScheme name="TechEd 2008 Developer">
      <a:dk1>
        <a:srgbClr val="000000"/>
      </a:dk1>
      <a:lt1>
        <a:srgbClr val="FFFFFF"/>
      </a:lt1>
      <a:dk2>
        <a:srgbClr val="5F5F5F"/>
      </a:dk2>
      <a:lt2>
        <a:srgbClr val="F2803A"/>
      </a:lt2>
      <a:accent1>
        <a:srgbClr val="FFC000"/>
      </a:accent1>
      <a:accent2>
        <a:srgbClr val="2DB557"/>
      </a:accent2>
      <a:accent3>
        <a:srgbClr val="DF8045"/>
      </a:accent3>
      <a:accent4>
        <a:srgbClr val="2A86DA"/>
      </a:accent4>
      <a:accent5>
        <a:srgbClr val="FF9929"/>
      </a:accent5>
      <a:accent6>
        <a:srgbClr val="808080"/>
      </a:accent6>
      <a:hlink>
        <a:srgbClr val="F9B883"/>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2009-04-07T08:37:12Z</outs:dateTime>
      <outs:isPinned>true</outs:isPinned>
    </outs:relatedDate>
    <outs:relatedDate>
      <outs:type>2</outs:type>
      <outs:displayName>Created</outs:displayName>
      <outs:dateTime>2009-02-17T16:35:46Z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Nigel Ellis</outs:displayName>
          <outs:accountName/>
        </outs:relatedPerson>
      </outs:people>
      <outs:source>0</outs:source>
      <outs:isPinned>true</outs:isPinned>
    </outs:relatedPeopleItem>
    <outs:relatedPeopleItem>
      <outs:category>Last modified by</outs:category>
      <outs:people>
        <outs:relatedPerson>
          <outs:displayName>David Aiken</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A22B0BD9-3730-4F55-86CB-0E005EE95A4A}">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6260</TotalTime>
  <Words>2604</Words>
  <Application>Microsoft Office PowerPoint</Application>
  <PresentationFormat>On-screen Show (4:3)</PresentationFormat>
  <Paragraphs>502</Paragraphs>
  <Slides>80</Slides>
  <Notes>11</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AzureServicesTrainingKit</vt:lpstr>
      <vt:lpstr>Migrace relační databáze na Azure</vt:lpstr>
      <vt:lpstr>Agenda</vt:lpstr>
      <vt:lpstr>Možnosti</vt:lpstr>
      <vt:lpstr>Výhody obou možností</vt:lpstr>
      <vt:lpstr>SQL Azure pohledem vývojáře</vt:lpstr>
      <vt:lpstr>Azure Storage - Table</vt:lpstr>
      <vt:lpstr>SQL Azure vs. Azure Storage Table 1/2</vt:lpstr>
      <vt:lpstr>SQL Azure vs. Azure Storage 2/2</vt:lpstr>
      <vt:lpstr>Praktické vodítko – co použít?</vt:lpstr>
      <vt:lpstr>Je ještě jiná možnost?</vt:lpstr>
      <vt:lpstr>Agenda</vt:lpstr>
      <vt:lpstr>Architektura</vt:lpstr>
      <vt:lpstr>Síťová topologie</vt:lpstr>
      <vt:lpstr>TDS gateway</vt:lpstr>
      <vt:lpstr>Databázové repliky</vt:lpstr>
      <vt:lpstr>Model služby</vt:lpstr>
      <vt:lpstr>Správa serveru</vt:lpstr>
      <vt:lpstr>PowerPoint Presentation</vt:lpstr>
      <vt:lpstr>PowerPoint Presentation</vt:lpstr>
      <vt:lpstr>PowerPoint Presentation</vt:lpstr>
      <vt:lpstr>PowerPoint Presentation</vt:lpstr>
      <vt:lpstr>PowerPoint Presentation</vt:lpstr>
      <vt:lpstr>PowerPoint Presentation</vt:lpstr>
      <vt:lpstr>Zabezpečení databáze I.</vt:lpstr>
      <vt:lpstr>Zabezpečení databáze II.</vt:lpstr>
      <vt:lpstr>SQL Azure – velikost a cena</vt:lpstr>
      <vt:lpstr>Připojení k SQL Azure</vt:lpstr>
      <vt:lpstr>Připojovací řetězec pro SQL Azure</vt:lpstr>
      <vt:lpstr>Správa spojení</vt:lpstr>
      <vt:lpstr>Agenda</vt:lpstr>
      <vt:lpstr>Možnosti přesunu schématu</vt:lpstr>
      <vt:lpstr>PowerPoint Presentation</vt:lpstr>
      <vt:lpstr>PowerPoint Presentation</vt:lpstr>
      <vt:lpstr>PowerPoint Presentation</vt:lpstr>
      <vt:lpstr>PowerPoint Presentation</vt:lpstr>
      <vt:lpstr>PowerPoint Presentation</vt:lpstr>
      <vt:lpstr>Data-Tier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Možnosti přesunu dat</vt:lpstr>
      <vt:lpstr>Zálohování databází</vt:lpstr>
      <vt:lpstr>Export není záloha…</vt:lpstr>
      <vt:lpstr>PowerPoint Presentation</vt:lpstr>
      <vt:lpstr>PowerPoint Presentation</vt:lpstr>
      <vt:lpstr>PowerPoint Presentation</vt:lpstr>
      <vt:lpstr>PowerPoint Presentation</vt:lpstr>
      <vt:lpstr>PowerPoint Presentation</vt:lpstr>
      <vt:lpstr>SQL Azure Data Sync</vt:lpstr>
      <vt:lpstr>Scénáře</vt:lpstr>
      <vt:lpstr>Data Sync - detaily</vt:lpstr>
      <vt:lpstr>Agenda</vt:lpstr>
      <vt:lpstr>Podporované objekty a operace</vt:lpstr>
      <vt:lpstr>Nepodporováno v současné verzi</vt:lpstr>
      <vt:lpstr>Problém 1 – clustered index</vt:lpstr>
      <vt:lpstr>Problém 2 - fulltext</vt:lpstr>
      <vt:lpstr>Problém 3 – hranice databáze</vt:lpstr>
      <vt:lpstr>Doporučený postup</vt:lpstr>
      <vt:lpstr>Agenda</vt:lpstr>
      <vt:lpstr>Další informace</vt:lpstr>
      <vt:lpstr>Úplným závěrem</vt:lpstr>
      <vt:lpstr>PowerPoint Presentation</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SQL Azure</dc:title>
  <dc:creator>Microsoft Developer &amp; Platform Evangelism</dc:creator>
  <dc:description>This presentation provides an overview of Microsoft SQL Azure, the database for the Windows Azure Platform.</dc:description>
  <cp:lastModifiedBy>Michael Jurek</cp:lastModifiedBy>
  <cp:revision>352</cp:revision>
  <dcterms:created xsi:type="dcterms:W3CDTF">2009-02-17T16:35:46Z</dcterms:created>
  <dcterms:modified xsi:type="dcterms:W3CDTF">2012-01-05T09:07:41Z</dcterms:modified>
</cp:coreProperties>
</file>