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60" r:id="rId2"/>
    <p:sldId id="295" r:id="rId3"/>
    <p:sldId id="296" r:id="rId4"/>
    <p:sldId id="297" r:id="rId5"/>
    <p:sldId id="263" r:id="rId6"/>
    <p:sldId id="269" r:id="rId7"/>
    <p:sldId id="270" r:id="rId8"/>
    <p:sldId id="272" r:id="rId9"/>
    <p:sldId id="273" r:id="rId10"/>
    <p:sldId id="279" r:id="rId11"/>
    <p:sldId id="281" r:id="rId12"/>
    <p:sldId id="276" r:id="rId13"/>
    <p:sldId id="277" r:id="rId14"/>
    <p:sldId id="283" r:id="rId15"/>
    <p:sldId id="294"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229"/>
    <a:srgbClr val="105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90" d="100"/>
          <a:sy n="90" d="100"/>
        </p:scale>
        <p:origin x="-2250" y="-588"/>
      </p:cViewPr>
      <p:guideLst>
        <p:guide orient="horz" pos="2160"/>
        <p:guide pos="2880"/>
      </p:guideLst>
    </p:cSldViewPr>
  </p:slideViewPr>
  <p:notesTextViewPr>
    <p:cViewPr>
      <p:scale>
        <a:sx n="1" d="1"/>
        <a:sy n="1" d="1"/>
      </p:scale>
      <p:origin x="0" y="0"/>
    </p:cViewPr>
  </p:notesTextViewPr>
  <p:notesViewPr>
    <p:cSldViewPr snapToObjects="1">
      <p:cViewPr varScale="1">
        <p:scale>
          <a:sx n="101" d="100"/>
          <a:sy n="101" d="100"/>
        </p:scale>
        <p:origin x="-35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2C8681-28DC-4E77-8E91-60BAD3B17BEF}" type="datetimeFigureOut">
              <a:rPr lang="cs-CZ" smtClean="0"/>
              <a:t>29.3.2011</a:t>
            </a:fld>
            <a:endParaRPr lang="cs-C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600C25-FABC-4DD6-B77D-92A18A1DC436}" type="slidenum">
              <a:rPr lang="cs-CZ" smtClean="0"/>
              <a:t>‹#›</a:t>
            </a:fld>
            <a:endParaRPr lang="cs-CZ"/>
          </a:p>
        </p:txBody>
      </p:sp>
    </p:spTree>
    <p:extLst>
      <p:ext uri="{BB962C8B-B14F-4D97-AF65-F5344CB8AC3E}">
        <p14:creationId xmlns:p14="http://schemas.microsoft.com/office/powerpoint/2010/main" val="4028485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BF46B2-FFA2-485D-9FDD-4B48047DB163}" type="datetimeFigureOut">
              <a:rPr lang="en-US" smtClean="0"/>
              <a:t>3/29/2011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670897-4B19-4A1A-ADE8-C422C1415004}" type="slidenum">
              <a:rPr lang="en-US" smtClean="0"/>
              <a:t>‹#›</a:t>
            </a:fld>
            <a:endParaRPr lang="en-US"/>
          </a:p>
        </p:txBody>
      </p:sp>
    </p:spTree>
    <p:extLst>
      <p:ext uri="{BB962C8B-B14F-4D97-AF65-F5344CB8AC3E}">
        <p14:creationId xmlns:p14="http://schemas.microsoft.com/office/powerpoint/2010/main" val="143373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9694ABC5-83AA-4674-8EE3-BD0CB2079CA9}" type="datetime1">
              <a:rPr lang="en-US" smtClean="0"/>
              <a:t>3/29/2011</a:t>
            </a:fld>
            <a:endParaRPr lang="en-US"/>
          </a:p>
        </p:txBody>
      </p:sp>
      <p:sp>
        <p:nvSpPr>
          <p:cNvPr id="6" name="Footer Placeholder 5"/>
          <p:cNvSpPr>
            <a:spLocks noGrp="1"/>
          </p:cNvSpPr>
          <p:nvPr>
            <p:ph type="ftr" sz="quarter" idx="11"/>
          </p:nvPr>
        </p:nvSpPr>
        <p:spPr/>
        <p:txBody>
          <a:bodyPr/>
          <a:lstStyle/>
          <a:p>
            <a:r>
              <a:rPr lang="en-US" sz="50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Segoe UI" pitchFamily="34" charset="0"/>
              </a:rPr>
            </a:br>
            <a:r>
              <a:rPr lang="en-US" sz="500">
                <a:solidFill>
                  <a:srgbClr val="000000"/>
                </a:solidFill>
                <a:latin typeface="Segoe UI" pitchFamily="34" charset="0"/>
              </a:rPr>
              <a:t>MICROSOFT MAKES NO WARRANTIES, EXPRESS, IMPLIED OR STATUTORY, AS TO THE INFORMATION IN THIS PRESENTATION.</a:t>
            </a:r>
            <a:endParaRPr lang="en-US" sz="500" dirty="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F1E0B89F-1C4C-4536-A880-98F8C1C804B7}" type="slidenum">
              <a:rPr lang="en-US" smtClean="0"/>
              <a:t>5</a:t>
            </a:fld>
            <a:endParaRPr lang="en-US"/>
          </a:p>
        </p:txBody>
      </p:sp>
      <p:sp>
        <p:nvSpPr>
          <p:cNvPr id="8" name="Header Placeholder 7"/>
          <p:cNvSpPr>
            <a:spLocks noGrp="1"/>
          </p:cNvSpPr>
          <p:nvPr>
            <p:ph type="hdr" sz="quarter" idx="13"/>
          </p:nvPr>
        </p:nvSpPr>
        <p:spPr/>
        <p:txBody>
          <a:bodyPr/>
          <a:lstStyle/>
          <a:p>
            <a:r>
              <a:rPr lang="en-US" smtClean="0">
                <a:latin typeface="Segoe UI" pitchFamily="34" charset="0"/>
              </a:rPr>
              <a:t>TechReady11</a:t>
            </a:r>
            <a:endParaRPr lang="en-US" dirty="0">
              <a:latin typeface="Segoe UI" pitchFamily="34" charset="0"/>
            </a:endParaRPr>
          </a:p>
        </p:txBody>
      </p:sp>
    </p:spTree>
    <p:extLst>
      <p:ext uri="{BB962C8B-B14F-4D97-AF65-F5344CB8AC3E}">
        <p14:creationId xmlns:p14="http://schemas.microsoft.com/office/powerpoint/2010/main" val="2515445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5" name="Date Placeholder 4"/>
          <p:cNvSpPr>
            <a:spLocks noGrp="1"/>
          </p:cNvSpPr>
          <p:nvPr>
            <p:ph type="dt" idx="10"/>
          </p:nvPr>
        </p:nvSpPr>
        <p:spPr/>
        <p:txBody>
          <a:bodyPr/>
          <a:lstStyle/>
          <a:p>
            <a:fld id="{E393A72C-861A-4906-AC7C-7BC51E09467C}" type="datetime1">
              <a:rPr lang="en-US" smtClean="0"/>
              <a:t>3/29/2011</a:t>
            </a:fld>
            <a:endParaRPr lang="en-US"/>
          </a:p>
        </p:txBody>
      </p:sp>
      <p:sp>
        <p:nvSpPr>
          <p:cNvPr id="6" name="Footer Placeholder 5"/>
          <p:cNvSpPr>
            <a:spLocks noGrp="1"/>
          </p:cNvSpPr>
          <p:nvPr>
            <p:ph type="ftr" sz="quarter" idx="11"/>
          </p:nvPr>
        </p:nvSpPr>
        <p:spPr/>
        <p:txBody>
          <a:bodyPr/>
          <a:lstStyle/>
          <a:p>
            <a:r>
              <a:rPr lang="en-US" sz="50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Segoe UI" pitchFamily="34" charset="0"/>
              </a:rPr>
            </a:br>
            <a:r>
              <a:rPr lang="en-US" sz="500">
                <a:solidFill>
                  <a:srgbClr val="000000"/>
                </a:solidFill>
                <a:latin typeface="Segoe UI" pitchFamily="34" charset="0"/>
              </a:rPr>
              <a:t>MICROSOFT MAKES NO WARRANTIES, EXPRESS, IMPLIED OR STATUTORY, AS TO THE INFORMATION IN THIS PRESENTATION.</a:t>
            </a:r>
            <a:endParaRPr lang="en-US" sz="500" dirty="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F1E0B89F-1C4C-4536-A880-98F8C1C804B7}" type="slidenum">
              <a:rPr lang="en-US" smtClean="0"/>
              <a:t>6</a:t>
            </a:fld>
            <a:endParaRPr lang="en-US"/>
          </a:p>
        </p:txBody>
      </p:sp>
      <p:sp>
        <p:nvSpPr>
          <p:cNvPr id="8" name="Header Placeholder 7"/>
          <p:cNvSpPr>
            <a:spLocks noGrp="1"/>
          </p:cNvSpPr>
          <p:nvPr>
            <p:ph type="hdr" sz="quarter" idx="13"/>
          </p:nvPr>
        </p:nvSpPr>
        <p:spPr/>
        <p:txBody>
          <a:bodyPr/>
          <a:lstStyle/>
          <a:p>
            <a:r>
              <a:rPr lang="en-US" smtClean="0">
                <a:latin typeface="Segoe UI" pitchFamily="34" charset="0"/>
              </a:rPr>
              <a:t>TechReady11</a:t>
            </a:r>
            <a:endParaRPr lang="en-US" dirty="0">
              <a:latin typeface="Segoe UI" pitchFamily="34" charset="0"/>
            </a:endParaRPr>
          </a:p>
        </p:txBody>
      </p:sp>
    </p:spTree>
    <p:extLst>
      <p:ext uri="{BB962C8B-B14F-4D97-AF65-F5344CB8AC3E}">
        <p14:creationId xmlns:p14="http://schemas.microsoft.com/office/powerpoint/2010/main" val="1900673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A58D7EBC-29F9-482E-A767-E1C48F84EDD3}" type="datetime1">
              <a:rPr lang="en-US" smtClean="0"/>
              <a:t>3/29/2011</a:t>
            </a:fld>
            <a:endParaRPr lang="en-US"/>
          </a:p>
        </p:txBody>
      </p:sp>
      <p:sp>
        <p:nvSpPr>
          <p:cNvPr id="6" name="Footer Placeholder 5"/>
          <p:cNvSpPr>
            <a:spLocks noGrp="1"/>
          </p:cNvSpPr>
          <p:nvPr>
            <p:ph type="ftr" sz="quarter" idx="11"/>
          </p:nvPr>
        </p:nvSpPr>
        <p:spPr/>
        <p:txBody>
          <a:bodyPr/>
          <a:lstStyle/>
          <a:p>
            <a:r>
              <a:rPr lang="en-US" sz="50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Segoe UI" pitchFamily="34" charset="0"/>
              </a:rPr>
            </a:br>
            <a:r>
              <a:rPr lang="en-US" sz="500">
                <a:solidFill>
                  <a:srgbClr val="000000"/>
                </a:solidFill>
                <a:latin typeface="Segoe UI" pitchFamily="34" charset="0"/>
              </a:rPr>
              <a:t>MICROSOFT MAKES NO WARRANTIES, EXPRESS, IMPLIED OR STATUTORY, AS TO THE INFORMATION IN THIS PRESENTATION.</a:t>
            </a:r>
            <a:endParaRPr lang="en-US" sz="500" dirty="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F1E0B89F-1C4C-4536-A880-98F8C1C804B7}" type="slidenum">
              <a:rPr lang="en-US" smtClean="0"/>
              <a:t>7</a:t>
            </a:fld>
            <a:endParaRPr lang="en-US"/>
          </a:p>
        </p:txBody>
      </p:sp>
      <p:sp>
        <p:nvSpPr>
          <p:cNvPr id="8" name="Header Placeholder 7"/>
          <p:cNvSpPr>
            <a:spLocks noGrp="1"/>
          </p:cNvSpPr>
          <p:nvPr>
            <p:ph type="hdr" sz="quarter" idx="13"/>
          </p:nvPr>
        </p:nvSpPr>
        <p:spPr/>
        <p:txBody>
          <a:bodyPr/>
          <a:lstStyle/>
          <a:p>
            <a:r>
              <a:rPr lang="en-US" smtClean="0">
                <a:latin typeface="Segoe UI" pitchFamily="34" charset="0"/>
              </a:rPr>
              <a:t>TechReady11</a:t>
            </a:r>
            <a:endParaRPr lang="en-US" dirty="0">
              <a:latin typeface="Segoe UI" pitchFamily="34" charset="0"/>
            </a:endParaRPr>
          </a:p>
        </p:txBody>
      </p:sp>
    </p:spTree>
    <p:extLst>
      <p:ext uri="{BB962C8B-B14F-4D97-AF65-F5344CB8AC3E}">
        <p14:creationId xmlns:p14="http://schemas.microsoft.com/office/powerpoint/2010/main" val="2471663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E68A13D2-02D9-487D-91AC-57F93CA4AAAA}" type="datetime1">
              <a:rPr lang="en-US" smtClean="0"/>
              <a:t>3/29/2011</a:t>
            </a:fld>
            <a:endParaRPr lang="en-US"/>
          </a:p>
        </p:txBody>
      </p:sp>
      <p:sp>
        <p:nvSpPr>
          <p:cNvPr id="6" name="Footer Placeholder 5"/>
          <p:cNvSpPr>
            <a:spLocks noGrp="1"/>
          </p:cNvSpPr>
          <p:nvPr>
            <p:ph type="ftr" sz="quarter" idx="11"/>
          </p:nvPr>
        </p:nvSpPr>
        <p:spPr/>
        <p:txBody>
          <a:bodyPr/>
          <a:lstStyle/>
          <a:p>
            <a:r>
              <a:rPr lang="en-US" sz="50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Segoe UI" pitchFamily="34" charset="0"/>
              </a:rPr>
            </a:br>
            <a:r>
              <a:rPr lang="en-US" sz="500">
                <a:solidFill>
                  <a:srgbClr val="000000"/>
                </a:solidFill>
                <a:latin typeface="Segoe UI" pitchFamily="34" charset="0"/>
              </a:rPr>
              <a:t>MICROSOFT MAKES NO WARRANTIES, EXPRESS, IMPLIED OR STATUTORY, AS TO THE INFORMATION IN THIS PRESENTATION.</a:t>
            </a:r>
            <a:endParaRPr lang="en-US" sz="500" dirty="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F1E0B89F-1C4C-4536-A880-98F8C1C804B7}" type="slidenum">
              <a:rPr lang="en-US" smtClean="0"/>
              <a:t>8</a:t>
            </a:fld>
            <a:endParaRPr lang="en-US"/>
          </a:p>
        </p:txBody>
      </p:sp>
      <p:sp>
        <p:nvSpPr>
          <p:cNvPr id="8" name="Header Placeholder 7"/>
          <p:cNvSpPr>
            <a:spLocks noGrp="1"/>
          </p:cNvSpPr>
          <p:nvPr>
            <p:ph type="hdr" sz="quarter" idx="13"/>
          </p:nvPr>
        </p:nvSpPr>
        <p:spPr/>
        <p:txBody>
          <a:bodyPr/>
          <a:lstStyle/>
          <a:p>
            <a:r>
              <a:rPr lang="en-US" smtClean="0">
                <a:latin typeface="Segoe UI" pitchFamily="34" charset="0"/>
              </a:rPr>
              <a:t>TechReady11</a:t>
            </a:r>
            <a:endParaRPr lang="en-US" dirty="0">
              <a:latin typeface="Segoe UI" pitchFamily="34" charset="0"/>
            </a:endParaRPr>
          </a:p>
        </p:txBody>
      </p:sp>
    </p:spTree>
    <p:extLst>
      <p:ext uri="{BB962C8B-B14F-4D97-AF65-F5344CB8AC3E}">
        <p14:creationId xmlns:p14="http://schemas.microsoft.com/office/powerpoint/2010/main" val="900716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D950BA5E-FEA1-45D8-9F1D-3C57BC11D7F9}" type="datetime1">
              <a:rPr lang="en-US" smtClean="0"/>
              <a:t>3/29/2011</a:t>
            </a:fld>
            <a:endParaRPr lang="en-US"/>
          </a:p>
        </p:txBody>
      </p:sp>
      <p:sp>
        <p:nvSpPr>
          <p:cNvPr id="6" name="Footer Placeholder 5"/>
          <p:cNvSpPr>
            <a:spLocks noGrp="1"/>
          </p:cNvSpPr>
          <p:nvPr>
            <p:ph type="ftr" sz="quarter" idx="11"/>
          </p:nvPr>
        </p:nvSpPr>
        <p:spPr/>
        <p:txBody>
          <a:bodyPr/>
          <a:lstStyle/>
          <a:p>
            <a:r>
              <a:rPr lang="en-US" sz="50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Segoe UI" pitchFamily="34" charset="0"/>
              </a:rPr>
            </a:br>
            <a:r>
              <a:rPr lang="en-US" sz="500">
                <a:solidFill>
                  <a:srgbClr val="000000"/>
                </a:solidFill>
                <a:latin typeface="Segoe UI" pitchFamily="34" charset="0"/>
              </a:rPr>
              <a:t>MICROSOFT MAKES NO WARRANTIES, EXPRESS, IMPLIED OR STATUTORY, AS TO THE INFORMATION IN THIS PRESENTATION.</a:t>
            </a:r>
            <a:endParaRPr lang="en-US" sz="500" dirty="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F1E0B89F-1C4C-4536-A880-98F8C1C804B7}" type="slidenum">
              <a:rPr lang="en-US" smtClean="0"/>
              <a:t>9</a:t>
            </a:fld>
            <a:endParaRPr lang="en-US"/>
          </a:p>
        </p:txBody>
      </p:sp>
      <p:sp>
        <p:nvSpPr>
          <p:cNvPr id="8" name="Header Placeholder 7"/>
          <p:cNvSpPr>
            <a:spLocks noGrp="1"/>
          </p:cNvSpPr>
          <p:nvPr>
            <p:ph type="hdr" sz="quarter" idx="13"/>
          </p:nvPr>
        </p:nvSpPr>
        <p:spPr/>
        <p:txBody>
          <a:bodyPr/>
          <a:lstStyle/>
          <a:p>
            <a:r>
              <a:rPr lang="en-US" smtClean="0">
                <a:latin typeface="Segoe UI" pitchFamily="34" charset="0"/>
              </a:rPr>
              <a:t>TechReady11</a:t>
            </a:r>
            <a:endParaRPr lang="en-US" dirty="0">
              <a:latin typeface="Segoe UI" pitchFamily="34" charset="0"/>
            </a:endParaRPr>
          </a:p>
        </p:txBody>
      </p:sp>
    </p:spTree>
    <p:extLst>
      <p:ext uri="{BB962C8B-B14F-4D97-AF65-F5344CB8AC3E}">
        <p14:creationId xmlns:p14="http://schemas.microsoft.com/office/powerpoint/2010/main" val="26124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5" name="Date Placeholder 4"/>
          <p:cNvSpPr>
            <a:spLocks noGrp="1"/>
          </p:cNvSpPr>
          <p:nvPr>
            <p:ph type="dt" idx="10"/>
          </p:nvPr>
        </p:nvSpPr>
        <p:spPr/>
        <p:txBody>
          <a:bodyPr/>
          <a:lstStyle/>
          <a:p>
            <a:fld id="{4465F711-FF03-4366-BE2C-632FDD756D3E}" type="datetime1">
              <a:rPr lang="en-US" smtClean="0"/>
              <a:t>3/29/2011</a:t>
            </a:fld>
            <a:endParaRPr lang="en-US"/>
          </a:p>
        </p:txBody>
      </p:sp>
      <p:sp>
        <p:nvSpPr>
          <p:cNvPr id="6" name="Footer Placeholder 5"/>
          <p:cNvSpPr>
            <a:spLocks noGrp="1"/>
          </p:cNvSpPr>
          <p:nvPr>
            <p:ph type="ftr" sz="quarter" idx="11"/>
          </p:nvPr>
        </p:nvSpPr>
        <p:spPr/>
        <p:txBody>
          <a:bodyPr/>
          <a:lstStyle/>
          <a:p>
            <a:r>
              <a:rPr lang="en-US" sz="50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Segoe UI" pitchFamily="34" charset="0"/>
              </a:rPr>
            </a:br>
            <a:r>
              <a:rPr lang="en-US" sz="500">
                <a:solidFill>
                  <a:srgbClr val="000000"/>
                </a:solidFill>
                <a:latin typeface="Segoe UI" pitchFamily="34" charset="0"/>
              </a:rPr>
              <a:t>MICROSOFT MAKES NO WARRANTIES, EXPRESS, IMPLIED OR STATUTORY, AS TO THE INFORMATION IN THIS PRESENTATION.</a:t>
            </a:r>
            <a:endParaRPr lang="en-US" sz="500" dirty="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F1E0B89F-1C4C-4536-A880-98F8C1C804B7}" type="slidenum">
              <a:rPr lang="en-US" smtClean="0"/>
              <a:t>10</a:t>
            </a:fld>
            <a:endParaRPr lang="en-US"/>
          </a:p>
        </p:txBody>
      </p:sp>
      <p:sp>
        <p:nvSpPr>
          <p:cNvPr id="8" name="Header Placeholder 7"/>
          <p:cNvSpPr>
            <a:spLocks noGrp="1"/>
          </p:cNvSpPr>
          <p:nvPr>
            <p:ph type="hdr" sz="quarter" idx="13"/>
          </p:nvPr>
        </p:nvSpPr>
        <p:spPr/>
        <p:txBody>
          <a:bodyPr/>
          <a:lstStyle/>
          <a:p>
            <a:r>
              <a:rPr lang="en-US" smtClean="0">
                <a:latin typeface="Segoe UI" pitchFamily="34" charset="0"/>
              </a:rPr>
              <a:t>TechReady11</a:t>
            </a:r>
            <a:endParaRPr lang="en-US" dirty="0">
              <a:latin typeface="Segoe UI" pitchFamily="34" charset="0"/>
            </a:endParaRPr>
          </a:p>
        </p:txBody>
      </p:sp>
    </p:spTree>
    <p:extLst>
      <p:ext uri="{BB962C8B-B14F-4D97-AF65-F5344CB8AC3E}">
        <p14:creationId xmlns:p14="http://schemas.microsoft.com/office/powerpoint/2010/main" val="184445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5" name="Date Placeholder 4"/>
          <p:cNvSpPr>
            <a:spLocks noGrp="1"/>
          </p:cNvSpPr>
          <p:nvPr>
            <p:ph type="dt" idx="10"/>
          </p:nvPr>
        </p:nvSpPr>
        <p:spPr/>
        <p:txBody>
          <a:bodyPr/>
          <a:lstStyle/>
          <a:p>
            <a:fld id="{055CFDB2-E665-4017-8777-7C02D0729AE3}" type="datetime1">
              <a:rPr lang="en-US" smtClean="0"/>
              <a:t>3/29/2011</a:t>
            </a:fld>
            <a:endParaRPr lang="en-US"/>
          </a:p>
        </p:txBody>
      </p:sp>
      <p:sp>
        <p:nvSpPr>
          <p:cNvPr id="6" name="Footer Placeholder 5"/>
          <p:cNvSpPr>
            <a:spLocks noGrp="1"/>
          </p:cNvSpPr>
          <p:nvPr>
            <p:ph type="ftr" sz="quarter" idx="11"/>
          </p:nvPr>
        </p:nvSpPr>
        <p:spPr/>
        <p:txBody>
          <a:bodyPr/>
          <a:lstStyle/>
          <a:p>
            <a:r>
              <a:rPr lang="en-US" sz="50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Segoe UI" pitchFamily="34" charset="0"/>
              </a:rPr>
            </a:br>
            <a:r>
              <a:rPr lang="en-US" sz="500">
                <a:solidFill>
                  <a:srgbClr val="000000"/>
                </a:solidFill>
                <a:latin typeface="Segoe UI" pitchFamily="34" charset="0"/>
              </a:rPr>
              <a:t>MICROSOFT MAKES NO WARRANTIES, EXPRESS, IMPLIED OR STATUTORY, AS TO THE INFORMATION IN THIS PRESENTATION.</a:t>
            </a:r>
            <a:endParaRPr lang="en-US" sz="500" dirty="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F1E0B89F-1C4C-4536-A880-98F8C1C804B7}" type="slidenum">
              <a:rPr lang="en-US" smtClean="0"/>
              <a:t>12</a:t>
            </a:fld>
            <a:endParaRPr lang="en-US"/>
          </a:p>
        </p:txBody>
      </p:sp>
      <p:sp>
        <p:nvSpPr>
          <p:cNvPr id="8" name="Header Placeholder 7"/>
          <p:cNvSpPr>
            <a:spLocks noGrp="1"/>
          </p:cNvSpPr>
          <p:nvPr>
            <p:ph type="hdr" sz="quarter" idx="13"/>
          </p:nvPr>
        </p:nvSpPr>
        <p:spPr/>
        <p:txBody>
          <a:bodyPr/>
          <a:lstStyle/>
          <a:p>
            <a:r>
              <a:rPr lang="en-US" smtClean="0">
                <a:latin typeface="Segoe UI" pitchFamily="34" charset="0"/>
              </a:rPr>
              <a:t>TechReady11</a:t>
            </a:r>
            <a:endParaRPr lang="en-US" dirty="0">
              <a:latin typeface="Segoe UI" pitchFamily="34" charset="0"/>
            </a:endParaRPr>
          </a:p>
        </p:txBody>
      </p:sp>
    </p:spTree>
    <p:extLst>
      <p:ext uri="{BB962C8B-B14F-4D97-AF65-F5344CB8AC3E}">
        <p14:creationId xmlns:p14="http://schemas.microsoft.com/office/powerpoint/2010/main" val="2490588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005"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5" name="Date Placeholder 4"/>
          <p:cNvSpPr>
            <a:spLocks noGrp="1"/>
          </p:cNvSpPr>
          <p:nvPr>
            <p:ph type="dt" idx="10"/>
          </p:nvPr>
        </p:nvSpPr>
        <p:spPr/>
        <p:txBody>
          <a:bodyPr/>
          <a:lstStyle/>
          <a:p>
            <a:fld id="{9A70DA4D-2B8F-4F6F-9720-C069BCB9468C}" type="datetime1">
              <a:rPr lang="en-US" smtClean="0"/>
              <a:t>3/29/2011</a:t>
            </a:fld>
            <a:endParaRPr lang="en-US"/>
          </a:p>
        </p:txBody>
      </p:sp>
      <p:sp>
        <p:nvSpPr>
          <p:cNvPr id="6" name="Footer Placeholder 5"/>
          <p:cNvSpPr>
            <a:spLocks noGrp="1"/>
          </p:cNvSpPr>
          <p:nvPr>
            <p:ph type="ftr" sz="quarter" idx="11"/>
          </p:nvPr>
        </p:nvSpPr>
        <p:spPr/>
        <p:txBody>
          <a:bodyPr/>
          <a:lstStyle/>
          <a:p>
            <a:r>
              <a:rPr lang="en-US" sz="50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Segoe UI" pitchFamily="34" charset="0"/>
              </a:rPr>
            </a:br>
            <a:r>
              <a:rPr lang="en-US" sz="500">
                <a:solidFill>
                  <a:srgbClr val="000000"/>
                </a:solidFill>
                <a:latin typeface="Segoe UI" pitchFamily="34" charset="0"/>
              </a:rPr>
              <a:t>MICROSOFT MAKES NO WARRANTIES, EXPRESS, IMPLIED OR STATUTORY, AS TO THE INFORMATION IN THIS PRESENTATION.</a:t>
            </a:r>
            <a:endParaRPr lang="en-US" sz="500" dirty="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F1E0B89F-1C4C-4536-A880-98F8C1C804B7}" type="slidenum">
              <a:rPr lang="en-US" smtClean="0"/>
              <a:t>14</a:t>
            </a:fld>
            <a:endParaRPr lang="en-US"/>
          </a:p>
        </p:txBody>
      </p:sp>
      <p:sp>
        <p:nvSpPr>
          <p:cNvPr id="8" name="Header Placeholder 7"/>
          <p:cNvSpPr>
            <a:spLocks noGrp="1"/>
          </p:cNvSpPr>
          <p:nvPr>
            <p:ph type="hdr" sz="quarter" idx="13"/>
          </p:nvPr>
        </p:nvSpPr>
        <p:spPr/>
        <p:txBody>
          <a:bodyPr/>
          <a:lstStyle/>
          <a:p>
            <a:r>
              <a:rPr lang="en-US" smtClean="0">
                <a:latin typeface="Segoe UI" pitchFamily="34" charset="0"/>
              </a:rPr>
              <a:t>TechReady11</a:t>
            </a:r>
            <a:endParaRPr lang="en-US" dirty="0">
              <a:latin typeface="Segoe UI" pitchFamily="34" charset="0"/>
            </a:endParaRPr>
          </a:p>
        </p:txBody>
      </p:sp>
    </p:spTree>
    <p:extLst>
      <p:ext uri="{BB962C8B-B14F-4D97-AF65-F5344CB8AC3E}">
        <p14:creationId xmlns:p14="http://schemas.microsoft.com/office/powerpoint/2010/main" val="1934109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cs-CZ"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D752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cs-CZ" dirty="0"/>
          </a:p>
        </p:txBody>
      </p:sp>
    </p:spTree>
    <p:extLst>
      <p:ext uri="{BB962C8B-B14F-4D97-AF65-F5344CB8AC3E}">
        <p14:creationId xmlns:p14="http://schemas.microsoft.com/office/powerpoint/2010/main" val="300767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ul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685800" y="2130425"/>
            <a:ext cx="7772400" cy="1470025"/>
          </a:xfrm>
          <a:noFill/>
        </p:spPr>
        <p:txBody>
          <a:bodyPr/>
          <a:lstStyle>
            <a:lvl1pPr algn="ctr">
              <a:defRPr>
                <a:solidFill>
                  <a:schemeClr val="bg1"/>
                </a:solidFill>
              </a:defRPr>
            </a:lvl1pPr>
          </a:lstStyle>
          <a:p>
            <a:r>
              <a:rPr lang="en-US" smtClean="0">
                <a:solidFill>
                  <a:schemeClr val="bg1"/>
                </a:solidFill>
              </a:rPr>
              <a:t>Click to edit Master title style</a:t>
            </a:r>
            <a:endParaRPr lang="cs-CZ" dirty="0">
              <a:solidFill>
                <a:schemeClr val="bg1"/>
              </a:solidFill>
            </a:endParaRPr>
          </a:p>
        </p:txBody>
      </p:sp>
      <p:sp>
        <p:nvSpPr>
          <p:cNvPr id="4" name="Subtitle 2"/>
          <p:cNvSpPr>
            <a:spLocks noGrp="1"/>
          </p:cNvSpPr>
          <p:nvPr>
            <p:ph type="subTitle" idx="1"/>
          </p:nvPr>
        </p:nvSpPr>
        <p:spPr>
          <a:xfrm>
            <a:off x="1371600" y="3886200"/>
            <a:ext cx="6400800" cy="1343000"/>
          </a:xfrm>
        </p:spPr>
        <p:txBody>
          <a:bodyPr/>
          <a:lstStyle>
            <a:lvl1pPr marL="0" indent="0" algn="ctr">
              <a:buNone/>
              <a:defRPr>
                <a:solidFill>
                  <a:schemeClr val="bg1"/>
                </a:solidFill>
              </a:defRPr>
            </a:lvl1pPr>
          </a:lstStyle>
          <a:p>
            <a:r>
              <a:rPr lang="en-US" smtClean="0">
                <a:solidFill>
                  <a:schemeClr val="bg1"/>
                </a:solidFill>
              </a:rPr>
              <a:t>Click to edit Master subtitle style</a:t>
            </a:r>
            <a:endParaRPr lang="cs-CZ" dirty="0">
              <a:solidFill>
                <a:schemeClr val="bg1"/>
              </a:solidFill>
            </a:endParaRPr>
          </a:p>
        </p:txBody>
      </p:sp>
    </p:spTree>
    <p:extLst>
      <p:ext uri="{BB962C8B-B14F-4D97-AF65-F5344CB8AC3E}">
        <p14:creationId xmlns:p14="http://schemas.microsoft.com/office/powerpoint/2010/main" val="314728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017856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28800"/>
            <a:ext cx="8219256" cy="41819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dirty="0"/>
          </a:p>
        </p:txBody>
      </p:sp>
      <p:sp>
        <p:nvSpPr>
          <p:cNvPr id="9" name="Title 1"/>
          <p:cNvSpPr>
            <a:spLocks noGrp="1"/>
          </p:cNvSpPr>
          <p:nvPr>
            <p:ph type="ctrTitle"/>
          </p:nvPr>
        </p:nvSpPr>
        <p:spPr>
          <a:xfrm>
            <a:off x="467544" y="834281"/>
            <a:ext cx="7990656" cy="506487"/>
          </a:xfrm>
        </p:spPr>
        <p:txBody>
          <a:bodyPr>
            <a:noAutofit/>
          </a:bodyPr>
          <a:lstStyle>
            <a:lvl1pPr>
              <a:defRPr sz="4400"/>
            </a:lvl1pPr>
          </a:lstStyle>
          <a:p>
            <a:pPr algn="l"/>
            <a:r>
              <a:rPr lang="en-US" smtClean="0"/>
              <a:t>Click to edit Master title style</a:t>
            </a:r>
            <a:endParaRPr lang="cs-CZ" dirty="0"/>
          </a:p>
        </p:txBody>
      </p:sp>
      <p:sp>
        <p:nvSpPr>
          <p:cNvPr id="5" name="Text Placeholder 4"/>
          <p:cNvSpPr>
            <a:spLocks noGrp="1"/>
          </p:cNvSpPr>
          <p:nvPr>
            <p:ph type="body" sz="quarter" idx="10"/>
          </p:nvPr>
        </p:nvSpPr>
        <p:spPr>
          <a:xfrm>
            <a:off x="485300" y="1340768"/>
            <a:ext cx="7848872" cy="359941"/>
          </a:xfrm>
        </p:spPr>
        <p:txBody>
          <a:bodyPr>
            <a:noAutofit/>
          </a:bodyPr>
          <a:lstStyle>
            <a:lvl1pPr marL="0" indent="0">
              <a:buNone/>
              <a:defRPr sz="1800">
                <a:solidFill>
                  <a:srgbClr val="D75229"/>
                </a:solidFill>
              </a:defRPr>
            </a:lvl1pPr>
          </a:lstStyle>
          <a:p>
            <a:pPr lvl="0"/>
            <a:r>
              <a:rPr lang="en-US" smtClean="0"/>
              <a:t>Click to edit Master text styles</a:t>
            </a:r>
          </a:p>
        </p:txBody>
      </p:sp>
    </p:spTree>
    <p:extLst>
      <p:ext uri="{BB962C8B-B14F-4D97-AF65-F5344CB8AC3E}">
        <p14:creationId xmlns:p14="http://schemas.microsoft.com/office/powerpoint/2010/main" val="246333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233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4233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8" name="Title 1"/>
          <p:cNvSpPr>
            <a:spLocks noGrp="1"/>
          </p:cNvSpPr>
          <p:nvPr>
            <p:ph type="ctrTitle"/>
          </p:nvPr>
        </p:nvSpPr>
        <p:spPr>
          <a:xfrm>
            <a:off x="467544" y="834281"/>
            <a:ext cx="7990656" cy="506487"/>
          </a:xfrm>
        </p:spPr>
        <p:txBody>
          <a:bodyPr>
            <a:noAutofit/>
          </a:bodyPr>
          <a:lstStyle>
            <a:lvl1pPr>
              <a:defRPr sz="4400"/>
            </a:lvl1pPr>
          </a:lstStyle>
          <a:p>
            <a:pPr algn="l"/>
            <a:r>
              <a:rPr lang="en-US" smtClean="0"/>
              <a:t>Click to edit Master title style</a:t>
            </a:r>
            <a:endParaRPr lang="cs-CZ" dirty="0"/>
          </a:p>
        </p:txBody>
      </p:sp>
    </p:spTree>
    <p:extLst>
      <p:ext uri="{BB962C8B-B14F-4D97-AF65-F5344CB8AC3E}">
        <p14:creationId xmlns:p14="http://schemas.microsoft.com/office/powerpoint/2010/main" val="92156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GFX">
    <p:spTree>
      <p:nvGrpSpPr>
        <p:cNvPr id="1" name=""/>
        <p:cNvGrpSpPr/>
        <p:nvPr/>
      </p:nvGrpSpPr>
      <p:grpSpPr>
        <a:xfrm>
          <a:off x="0" y="0"/>
          <a:ext cx="0" cy="0"/>
          <a:chOff x="0" y="0"/>
          <a:chExt cx="0" cy="0"/>
        </a:xfrm>
      </p:grpSpPr>
      <p:sp>
        <p:nvSpPr>
          <p:cNvPr id="8" name="Title 1"/>
          <p:cNvSpPr>
            <a:spLocks noGrp="1"/>
          </p:cNvSpPr>
          <p:nvPr>
            <p:ph type="ctrTitle"/>
          </p:nvPr>
        </p:nvSpPr>
        <p:spPr>
          <a:xfrm>
            <a:off x="467544" y="834281"/>
            <a:ext cx="7990656" cy="506487"/>
          </a:xfrm>
        </p:spPr>
        <p:txBody>
          <a:bodyPr>
            <a:noAutofit/>
          </a:bodyPr>
          <a:lstStyle>
            <a:lvl1pPr>
              <a:defRPr sz="4400"/>
            </a:lvl1pPr>
          </a:lstStyle>
          <a:p>
            <a:pPr algn="l"/>
            <a:r>
              <a:rPr lang="en-US" smtClean="0"/>
              <a:t>Click to edit Master title style</a:t>
            </a:r>
            <a:endParaRPr lang="cs-CZ"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1822990"/>
            <a:ext cx="3915216" cy="2902154"/>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61240" y="1822990"/>
            <a:ext cx="3915216" cy="2902154"/>
          </a:xfrm>
          <a:prstGeom prst="rect">
            <a:avLst/>
          </a:prstGeom>
        </p:spPr>
      </p:pic>
      <p:sp>
        <p:nvSpPr>
          <p:cNvPr id="20" name="TextBox 19"/>
          <p:cNvSpPr txBox="1"/>
          <p:nvPr userDrawn="1"/>
        </p:nvSpPr>
        <p:spPr>
          <a:xfrm>
            <a:off x="5724128" y="1933181"/>
            <a:ext cx="2592288" cy="369332"/>
          </a:xfrm>
          <a:prstGeom prst="rect">
            <a:avLst/>
          </a:prstGeom>
          <a:noFill/>
        </p:spPr>
        <p:txBody>
          <a:bodyPr wrap="square" rtlCol="0">
            <a:spAutoFit/>
          </a:bodyPr>
          <a:lstStyle/>
          <a:p>
            <a:endParaRPr lang="cs-CZ" dirty="0"/>
          </a:p>
        </p:txBody>
      </p:sp>
      <p:sp>
        <p:nvSpPr>
          <p:cNvPr id="23" name="Text Placeholder 4"/>
          <p:cNvSpPr>
            <a:spLocks noGrp="1"/>
          </p:cNvSpPr>
          <p:nvPr>
            <p:ph type="body" sz="quarter" idx="10"/>
          </p:nvPr>
        </p:nvSpPr>
        <p:spPr>
          <a:xfrm>
            <a:off x="485300" y="1340768"/>
            <a:ext cx="7848872" cy="359941"/>
          </a:xfrm>
        </p:spPr>
        <p:txBody>
          <a:bodyPr>
            <a:noAutofit/>
          </a:bodyPr>
          <a:lstStyle>
            <a:lvl1pPr marL="0" indent="0">
              <a:buNone/>
              <a:defRPr sz="1800">
                <a:solidFill>
                  <a:srgbClr val="D75229"/>
                </a:solidFill>
              </a:defRPr>
            </a:lvl1pPr>
          </a:lstStyle>
          <a:p>
            <a:pPr lvl="0"/>
            <a:r>
              <a:rPr lang="en-US" smtClean="0"/>
              <a:t>Click to edit Master text styles</a:t>
            </a:r>
          </a:p>
        </p:txBody>
      </p:sp>
      <p:sp>
        <p:nvSpPr>
          <p:cNvPr id="24" name="Text Placeholder 4"/>
          <p:cNvSpPr>
            <a:spLocks noGrp="1"/>
          </p:cNvSpPr>
          <p:nvPr>
            <p:ph type="body" sz="quarter" idx="11" hasCustomPrompt="1"/>
          </p:nvPr>
        </p:nvSpPr>
        <p:spPr>
          <a:xfrm>
            <a:off x="611560" y="4941168"/>
            <a:ext cx="7848872" cy="936104"/>
          </a:xfrm>
        </p:spPr>
        <p:txBody>
          <a:bodyPr>
            <a:noAutofit/>
          </a:bodyPr>
          <a:lstStyle>
            <a:lvl1pPr marL="0" indent="0">
              <a:buNone/>
              <a:defRPr sz="1800" baseline="0">
                <a:solidFill>
                  <a:srgbClr val="105B65"/>
                </a:solidFill>
              </a:defRPr>
            </a:lvl1pPr>
          </a:lstStyle>
          <a:p>
            <a:pPr lvl="0"/>
            <a:r>
              <a:rPr lang="cs-CZ" dirty="0" smtClean="0"/>
              <a:t>Sub-text option</a:t>
            </a:r>
            <a:endParaRPr lang="en-US" dirty="0" smtClean="0"/>
          </a:p>
        </p:txBody>
      </p:sp>
    </p:spTree>
    <p:extLst>
      <p:ext uri="{BB962C8B-B14F-4D97-AF65-F5344CB8AC3E}">
        <p14:creationId xmlns:p14="http://schemas.microsoft.com/office/powerpoint/2010/main" val="110859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smtClean="0"/>
              <a:t>Nadpis sekce</a:t>
            </a:r>
            <a:endParaRPr lang="en-US" dirty="0"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smtClean="0"/>
              <a:t>Nadpis sekce</a:t>
            </a:r>
            <a:endParaRPr lang="en-US" dirty="0"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11" name="Title 1"/>
          <p:cNvSpPr>
            <a:spLocks noGrp="1"/>
          </p:cNvSpPr>
          <p:nvPr>
            <p:ph type="ctrTitle"/>
          </p:nvPr>
        </p:nvSpPr>
        <p:spPr>
          <a:xfrm>
            <a:off x="467544" y="834281"/>
            <a:ext cx="7990656" cy="506487"/>
          </a:xfrm>
        </p:spPr>
        <p:txBody>
          <a:bodyPr>
            <a:noAutofit/>
          </a:bodyPr>
          <a:lstStyle>
            <a:lvl1pPr>
              <a:defRPr sz="4400"/>
            </a:lvl1pPr>
          </a:lstStyle>
          <a:p>
            <a:pPr algn="l"/>
            <a:r>
              <a:rPr lang="en-US" smtClean="0"/>
              <a:t>Click to edit Master title style</a:t>
            </a:r>
            <a:endParaRPr lang="cs-CZ" dirty="0"/>
          </a:p>
        </p:txBody>
      </p:sp>
    </p:spTree>
    <p:extLst>
      <p:ext uri="{BB962C8B-B14F-4D97-AF65-F5344CB8AC3E}">
        <p14:creationId xmlns:p14="http://schemas.microsoft.com/office/powerpoint/2010/main" val="222471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p:cNvSpPr>
            <a:spLocks noGrp="1"/>
          </p:cNvSpPr>
          <p:nvPr>
            <p:ph type="ctrTitle"/>
          </p:nvPr>
        </p:nvSpPr>
        <p:spPr>
          <a:xfrm>
            <a:off x="467544" y="834281"/>
            <a:ext cx="7990656" cy="506487"/>
          </a:xfrm>
        </p:spPr>
        <p:txBody>
          <a:bodyPr>
            <a:noAutofit/>
          </a:bodyPr>
          <a:lstStyle>
            <a:lvl1pPr>
              <a:defRPr sz="4400"/>
            </a:lvl1pPr>
          </a:lstStyle>
          <a:p>
            <a:pPr algn="l"/>
            <a:r>
              <a:rPr lang="en-US" smtClean="0"/>
              <a:t>Click to edit Master title style</a:t>
            </a:r>
            <a:endParaRPr lang="cs-CZ" dirty="0"/>
          </a:p>
        </p:txBody>
      </p:sp>
      <p:sp>
        <p:nvSpPr>
          <p:cNvPr id="7" name="Text Placeholder 4"/>
          <p:cNvSpPr>
            <a:spLocks noGrp="1"/>
          </p:cNvSpPr>
          <p:nvPr>
            <p:ph type="body" sz="quarter" idx="10"/>
          </p:nvPr>
        </p:nvSpPr>
        <p:spPr>
          <a:xfrm>
            <a:off x="485300" y="1340768"/>
            <a:ext cx="7848872" cy="359941"/>
          </a:xfrm>
        </p:spPr>
        <p:txBody>
          <a:bodyPr>
            <a:noAutofit/>
          </a:bodyPr>
          <a:lstStyle>
            <a:lvl1pPr marL="0" indent="0">
              <a:buNone/>
              <a:defRPr sz="1800">
                <a:solidFill>
                  <a:srgbClr val="D75229"/>
                </a:solidFill>
              </a:defRPr>
            </a:lvl1pPr>
          </a:lstStyle>
          <a:p>
            <a:pPr lvl="0"/>
            <a:r>
              <a:rPr lang="en-US" smtClean="0"/>
              <a:t>Click to edit Master text styles</a:t>
            </a:r>
          </a:p>
        </p:txBody>
      </p:sp>
    </p:spTree>
    <p:extLst>
      <p:ext uri="{BB962C8B-B14F-4D97-AF65-F5344CB8AC3E}">
        <p14:creationId xmlns:p14="http://schemas.microsoft.com/office/powerpoint/2010/main" val="205584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31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589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417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cs-C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dirty="0"/>
          </a:p>
        </p:txBody>
      </p:sp>
    </p:spTree>
    <p:extLst>
      <p:ext uri="{BB962C8B-B14F-4D97-AF65-F5344CB8AC3E}">
        <p14:creationId xmlns:p14="http://schemas.microsoft.com/office/powerpoint/2010/main" val="2341759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53" r:id="rId5"/>
    <p:sldLayoutId id="2147483660" r:id="rId6"/>
    <p:sldLayoutId id="2147483655" r:id="rId7"/>
    <p:sldLayoutId id="2147483656" r:id="rId8"/>
    <p:sldLayoutId id="2147483657" r:id="rId9"/>
    <p:sldLayoutId id="2147483658" r:id="rId10"/>
    <p:sldLayoutId id="214748366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D75229"/>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D75229"/>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D75229"/>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D75229"/>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D75229"/>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Windows Azure Storage</a:t>
            </a:r>
            <a:endParaRPr lang="cs-CZ" dirty="0"/>
          </a:p>
        </p:txBody>
      </p:sp>
      <p:sp>
        <p:nvSpPr>
          <p:cNvPr id="7" name="Subtitle 6"/>
          <p:cNvSpPr>
            <a:spLocks noGrp="1"/>
          </p:cNvSpPr>
          <p:nvPr>
            <p:ph type="subTitle" idx="1"/>
          </p:nvPr>
        </p:nvSpPr>
        <p:spPr/>
        <p:txBody>
          <a:bodyPr/>
          <a:lstStyle/>
          <a:p>
            <a:r>
              <a:rPr lang="cs-CZ" dirty="0" smtClean="0"/>
              <a:t>Dalibor </a:t>
            </a:r>
            <a:r>
              <a:rPr lang="cs-CZ" dirty="0" err="1" smtClean="0"/>
              <a:t>Kačmář</a:t>
            </a:r>
            <a:endParaRPr lang="cs-CZ" dirty="0" smtClean="0"/>
          </a:p>
          <a:p>
            <a:r>
              <a:rPr lang="en-US" dirty="0" smtClean="0"/>
              <a:t>Michael </a:t>
            </a:r>
            <a:r>
              <a:rPr lang="en-US" dirty="0" err="1" smtClean="0"/>
              <a:t>Ju</a:t>
            </a:r>
            <a:r>
              <a:rPr lang="cs-CZ" dirty="0" smtClean="0"/>
              <a:t>řek</a:t>
            </a:r>
          </a:p>
          <a:p>
            <a:endParaRPr lang="cs-CZ" dirty="0"/>
          </a:p>
        </p:txBody>
      </p:sp>
    </p:spTree>
    <p:extLst>
      <p:ext uri="{BB962C8B-B14F-4D97-AF65-F5344CB8AC3E}">
        <p14:creationId xmlns:p14="http://schemas.microsoft.com/office/powerpoint/2010/main" val="239562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r>
              <a:rPr lang="cs-CZ" dirty="0" smtClean="0"/>
              <a:t>Komunikace mezi službami pomocí zpráv</a:t>
            </a:r>
            <a:endParaRPr lang="en-US" dirty="0"/>
          </a:p>
          <a:p>
            <a:pPr lvl="1"/>
            <a:r>
              <a:rPr lang="cs-CZ" dirty="0" smtClean="0"/>
              <a:t>Zajišťuje škálovatelnost aplikace</a:t>
            </a:r>
          </a:p>
          <a:p>
            <a:pPr lvl="1"/>
            <a:r>
              <a:rPr lang="cs-CZ" dirty="0" smtClean="0"/>
              <a:t>Odděluje </a:t>
            </a:r>
            <a:r>
              <a:rPr lang="en-US" dirty="0" smtClean="0"/>
              <a:t>Front </a:t>
            </a:r>
            <a:r>
              <a:rPr lang="en-US" dirty="0"/>
              <a:t>End </a:t>
            </a:r>
            <a:r>
              <a:rPr lang="cs-CZ" dirty="0" smtClean="0"/>
              <a:t>(uživatelské rozhraní)</a:t>
            </a:r>
            <a:r>
              <a:rPr lang="en-US" dirty="0" smtClean="0"/>
              <a:t> </a:t>
            </a:r>
            <a:r>
              <a:rPr lang="cs-CZ" dirty="0" smtClean="0"/>
              <a:t>od </a:t>
            </a:r>
            <a:r>
              <a:rPr lang="en-US" dirty="0" smtClean="0"/>
              <a:t>Back </a:t>
            </a:r>
            <a:r>
              <a:rPr lang="en-US" dirty="0"/>
              <a:t>End </a:t>
            </a:r>
            <a:r>
              <a:rPr lang="cs-CZ" dirty="0" smtClean="0"/>
              <a:t>(business logika)</a:t>
            </a:r>
          </a:p>
          <a:p>
            <a:pPr lvl="1"/>
            <a:r>
              <a:rPr lang="cs-CZ" dirty="0" smtClean="0"/>
              <a:t>Zajistí korektní funkci v exponovaných momentech</a:t>
            </a:r>
            <a:endParaRPr lang="en-US" dirty="0"/>
          </a:p>
          <a:p>
            <a:r>
              <a:rPr lang="cs-CZ" dirty="0" smtClean="0"/>
              <a:t>Není vhodné pro dlouhodobé ukládání dat nebo objemná data</a:t>
            </a:r>
            <a:endParaRPr lang="en-US" dirty="0"/>
          </a:p>
          <a:p>
            <a:pPr lvl="1"/>
            <a:r>
              <a:rPr lang="cs-CZ" dirty="0" smtClean="0"/>
              <a:t>Zprávy mohou být do </a:t>
            </a:r>
            <a:r>
              <a:rPr lang="en-US" dirty="0" smtClean="0"/>
              <a:t>8KB </a:t>
            </a:r>
            <a:r>
              <a:rPr lang="cs-CZ" dirty="0" smtClean="0"/>
              <a:t>s životností max. </a:t>
            </a:r>
            <a:r>
              <a:rPr lang="en-US" dirty="0" smtClean="0"/>
              <a:t>7 </a:t>
            </a:r>
            <a:r>
              <a:rPr lang="cs-CZ" dirty="0" smtClean="0"/>
              <a:t>dní</a:t>
            </a:r>
            <a:endParaRPr lang="en-US" dirty="0"/>
          </a:p>
          <a:p>
            <a:r>
              <a:rPr lang="cs-CZ" dirty="0" smtClean="0"/>
              <a:t>Důležité si uvědomit</a:t>
            </a:r>
            <a:endParaRPr lang="en-US" dirty="0"/>
          </a:p>
          <a:p>
            <a:pPr lvl="1"/>
            <a:r>
              <a:rPr lang="cs-CZ" dirty="0" smtClean="0"/>
              <a:t>Zprávy jsou zpracovávány v libovolném pořadí</a:t>
            </a:r>
            <a:endParaRPr lang="en-US" dirty="0"/>
          </a:p>
          <a:p>
            <a:pPr lvl="1"/>
            <a:r>
              <a:rPr lang="cs-CZ" dirty="0" smtClean="0"/>
              <a:t>Zpráva může být zpracována vícekrát</a:t>
            </a:r>
            <a:endParaRPr lang="en-US" dirty="0"/>
          </a:p>
          <a:p>
            <a:endParaRPr lang="en-US" dirty="0"/>
          </a:p>
        </p:txBody>
      </p:sp>
      <p:sp>
        <p:nvSpPr>
          <p:cNvPr id="2" name="Title 1"/>
          <p:cNvSpPr>
            <a:spLocks noGrp="1"/>
          </p:cNvSpPr>
          <p:nvPr>
            <p:ph type="ctrTitle"/>
          </p:nvPr>
        </p:nvSpPr>
        <p:spPr/>
        <p:txBody>
          <a:bodyPr/>
          <a:lstStyle/>
          <a:p>
            <a:r>
              <a:rPr lang="en-US" smtClean="0"/>
              <a:t>Azure Queue</a:t>
            </a:r>
            <a:endParaRPr lang="en-US" dirty="0"/>
          </a:p>
        </p:txBody>
      </p:sp>
    </p:spTree>
    <p:extLst>
      <p:ext uri="{BB962C8B-B14F-4D97-AF65-F5344CB8AC3E}">
        <p14:creationId xmlns:p14="http://schemas.microsoft.com/office/powerpoint/2010/main" val="304428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Azure Queue - </a:t>
            </a:r>
            <a:r>
              <a:rPr lang="cs-CZ" dirty="0" smtClean="0"/>
              <a:t>scénář</a:t>
            </a:r>
            <a:endParaRPr lang="en-US" dirty="0"/>
          </a:p>
        </p:txBody>
      </p:sp>
      <p:sp>
        <p:nvSpPr>
          <p:cNvPr id="5" name="Oval 4"/>
          <p:cNvSpPr/>
          <p:nvPr/>
        </p:nvSpPr>
        <p:spPr>
          <a:xfrm>
            <a:off x="533400" y="2492896"/>
            <a:ext cx="1194792" cy="427856"/>
          </a:xfrm>
          <a:prstGeom prst="ellipse">
            <a:avLst/>
          </a:prstGeom>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cs-CZ" sz="1400" dirty="0" smtClean="0">
                <a:solidFill>
                  <a:sysClr val="windowText" lastClr="000000"/>
                </a:solidFill>
              </a:rPr>
              <a:t>Zdroj 2</a:t>
            </a:r>
            <a:endParaRPr lang="en-US" sz="2000" dirty="0">
              <a:solidFill>
                <a:sysClr val="windowText" lastClr="000000"/>
              </a:solidFill>
            </a:endParaRPr>
          </a:p>
        </p:txBody>
      </p:sp>
      <p:sp>
        <p:nvSpPr>
          <p:cNvPr id="7" name="Oval 6"/>
          <p:cNvSpPr/>
          <p:nvPr/>
        </p:nvSpPr>
        <p:spPr>
          <a:xfrm>
            <a:off x="539552" y="1295400"/>
            <a:ext cx="1194792" cy="427856"/>
          </a:xfrm>
          <a:prstGeom prst="ellipse">
            <a:avLst/>
          </a:prstGeom>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cs-CZ" sz="1400" dirty="0" smtClean="0">
                <a:solidFill>
                  <a:sysClr val="windowText" lastClr="000000"/>
                </a:solidFill>
              </a:rPr>
              <a:t>Zdroj 1</a:t>
            </a:r>
            <a:endParaRPr lang="en-US" sz="1400" dirty="0">
              <a:solidFill>
                <a:sysClr val="windowText" lastClr="000000"/>
              </a:solidFill>
            </a:endParaRPr>
          </a:p>
        </p:txBody>
      </p:sp>
      <p:sp>
        <p:nvSpPr>
          <p:cNvPr id="8" name="Oval 7"/>
          <p:cNvSpPr/>
          <p:nvPr/>
        </p:nvSpPr>
        <p:spPr>
          <a:xfrm>
            <a:off x="4283968" y="2492896"/>
            <a:ext cx="1282824" cy="42785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cs-CZ" sz="1200" dirty="0" smtClean="0">
                <a:solidFill>
                  <a:sysClr val="windowText" lastClr="000000"/>
                </a:solidFill>
              </a:rPr>
              <a:t>Příjemce 2</a:t>
            </a:r>
            <a:endParaRPr lang="en-US" sz="2000" dirty="0">
              <a:solidFill>
                <a:sysClr val="windowText" lastClr="000000"/>
              </a:solidFill>
            </a:endParaRPr>
          </a:p>
        </p:txBody>
      </p:sp>
      <p:sp>
        <p:nvSpPr>
          <p:cNvPr id="9" name="Oval 8"/>
          <p:cNvSpPr/>
          <p:nvPr/>
        </p:nvSpPr>
        <p:spPr>
          <a:xfrm>
            <a:off x="4283968" y="1295524"/>
            <a:ext cx="1282824" cy="42785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cs-CZ" sz="1200" dirty="0" smtClean="0">
                <a:solidFill>
                  <a:sysClr val="windowText" lastClr="000000"/>
                </a:solidFill>
              </a:rPr>
              <a:t>Příjemce 1</a:t>
            </a:r>
            <a:endParaRPr lang="en-US" sz="1200" dirty="0">
              <a:solidFill>
                <a:sysClr val="windowText" lastClr="000000"/>
              </a:solidFill>
            </a:endParaRPr>
          </a:p>
        </p:txBody>
      </p:sp>
      <p:sp>
        <p:nvSpPr>
          <p:cNvPr id="10" name="Rounded Rectangle 9"/>
          <p:cNvSpPr/>
          <p:nvPr/>
        </p:nvSpPr>
        <p:spPr>
          <a:xfrm>
            <a:off x="1907704" y="1988840"/>
            <a:ext cx="512054" cy="3500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t>M4</a:t>
            </a:r>
            <a:endParaRPr lang="en-US" sz="1400" dirty="0"/>
          </a:p>
        </p:txBody>
      </p:sp>
      <p:sp>
        <p:nvSpPr>
          <p:cNvPr id="12" name="Rounded Rectangle 11"/>
          <p:cNvSpPr/>
          <p:nvPr/>
        </p:nvSpPr>
        <p:spPr>
          <a:xfrm>
            <a:off x="2483768" y="1988840"/>
            <a:ext cx="512054" cy="3500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t>M3</a:t>
            </a:r>
            <a:endParaRPr lang="en-US" sz="1400" dirty="0"/>
          </a:p>
        </p:txBody>
      </p:sp>
      <p:sp>
        <p:nvSpPr>
          <p:cNvPr id="13" name="Rounded Rectangle 12"/>
          <p:cNvSpPr/>
          <p:nvPr/>
        </p:nvSpPr>
        <p:spPr>
          <a:xfrm>
            <a:off x="3059832" y="1988840"/>
            <a:ext cx="512054" cy="3500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t>M2</a:t>
            </a:r>
            <a:endParaRPr lang="en-US" sz="1400" dirty="0"/>
          </a:p>
        </p:txBody>
      </p:sp>
      <p:sp>
        <p:nvSpPr>
          <p:cNvPr id="14" name="Rounded Rectangle 13"/>
          <p:cNvSpPr/>
          <p:nvPr/>
        </p:nvSpPr>
        <p:spPr>
          <a:xfrm>
            <a:off x="3635896" y="1988840"/>
            <a:ext cx="512054" cy="3500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t>M1</a:t>
            </a:r>
            <a:endParaRPr lang="en-US" sz="1400" dirty="0"/>
          </a:p>
        </p:txBody>
      </p:sp>
      <p:cxnSp>
        <p:nvCxnSpPr>
          <p:cNvPr id="15" name="Straight Arrow Connector 14"/>
          <p:cNvCxnSpPr>
            <a:stCxn id="7" idx="5"/>
          </p:cNvCxnSpPr>
          <p:nvPr/>
        </p:nvCxnSpPr>
        <p:spPr>
          <a:xfrm>
            <a:off x="1559371" y="1660598"/>
            <a:ext cx="348333" cy="3282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7"/>
          </p:cNvCxnSpPr>
          <p:nvPr/>
        </p:nvCxnSpPr>
        <p:spPr>
          <a:xfrm flipV="1">
            <a:off x="1553219" y="2333725"/>
            <a:ext cx="366390" cy="2218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9" idx="3"/>
          </p:cNvCxnSpPr>
          <p:nvPr/>
        </p:nvCxnSpPr>
        <p:spPr>
          <a:xfrm flipV="1">
            <a:off x="4147950" y="1660722"/>
            <a:ext cx="323883" cy="328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8" idx="1"/>
          </p:cNvCxnSpPr>
          <p:nvPr/>
        </p:nvCxnSpPr>
        <p:spPr>
          <a:xfrm>
            <a:off x="4147950" y="2348880"/>
            <a:ext cx="323883" cy="206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ight Arrow 27"/>
          <p:cNvSpPr/>
          <p:nvPr/>
        </p:nvSpPr>
        <p:spPr>
          <a:xfrm>
            <a:off x="2123728" y="2636912"/>
            <a:ext cx="1763741" cy="15558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Rounded Rectangle 29"/>
          <p:cNvSpPr/>
          <p:nvPr/>
        </p:nvSpPr>
        <p:spPr>
          <a:xfrm>
            <a:off x="3635896" y="1988840"/>
            <a:ext cx="512054" cy="3500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t>M1</a:t>
            </a:r>
            <a:endParaRPr lang="en-US" sz="1400" dirty="0"/>
          </a:p>
        </p:txBody>
      </p:sp>
      <p:sp>
        <p:nvSpPr>
          <p:cNvPr id="31" name="Rounded Rectangle 30"/>
          <p:cNvSpPr/>
          <p:nvPr/>
        </p:nvSpPr>
        <p:spPr>
          <a:xfrm>
            <a:off x="3059832" y="1988840"/>
            <a:ext cx="512054" cy="3500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t>M2</a:t>
            </a:r>
            <a:endParaRPr lang="en-US" sz="1400" dirty="0"/>
          </a:p>
        </p:txBody>
      </p:sp>
      <p:sp>
        <p:nvSpPr>
          <p:cNvPr id="29" name="TextBox 28"/>
          <p:cNvSpPr txBox="1"/>
          <p:nvPr/>
        </p:nvSpPr>
        <p:spPr>
          <a:xfrm>
            <a:off x="5751512" y="1412776"/>
            <a:ext cx="3429000" cy="430887"/>
          </a:xfrm>
          <a:prstGeom prst="rect">
            <a:avLst/>
          </a:prstGeom>
          <a:noFill/>
        </p:spPr>
        <p:txBody>
          <a:bodyPr wrap="square" rtlCol="0">
            <a:spAutoFit/>
          </a:bodyPr>
          <a:lstStyle/>
          <a:p>
            <a:r>
              <a:rPr lang="en-US" sz="1100" dirty="0" smtClean="0"/>
              <a:t>1. C1 </a:t>
            </a:r>
            <a:r>
              <a:rPr lang="cs-CZ" sz="1100" dirty="0" smtClean="0"/>
              <a:t>zpracovává zprávu </a:t>
            </a:r>
            <a:r>
              <a:rPr lang="en-US" sz="1100" dirty="0" smtClean="0"/>
              <a:t>M1</a:t>
            </a:r>
          </a:p>
          <a:p>
            <a:r>
              <a:rPr lang="en-US" sz="1100" dirty="0" smtClean="0"/>
              <a:t>2. M1 </a:t>
            </a:r>
            <a:r>
              <a:rPr lang="cs-CZ" sz="1100" dirty="0" smtClean="0"/>
              <a:t>se zneviditelní na </a:t>
            </a:r>
            <a:r>
              <a:rPr lang="en-US" sz="1100" dirty="0" smtClean="0"/>
              <a:t>30</a:t>
            </a:r>
            <a:r>
              <a:rPr lang="cs-CZ" sz="1100" dirty="0" smtClean="0"/>
              <a:t> s</a:t>
            </a:r>
            <a:endParaRPr lang="en-US" sz="1100" dirty="0"/>
          </a:p>
        </p:txBody>
      </p:sp>
      <p:sp>
        <p:nvSpPr>
          <p:cNvPr id="33" name="TextBox 32"/>
          <p:cNvSpPr txBox="1"/>
          <p:nvPr/>
        </p:nvSpPr>
        <p:spPr>
          <a:xfrm>
            <a:off x="5751512" y="1739997"/>
            <a:ext cx="3429000" cy="430887"/>
          </a:xfrm>
          <a:prstGeom prst="rect">
            <a:avLst/>
          </a:prstGeom>
          <a:noFill/>
        </p:spPr>
        <p:txBody>
          <a:bodyPr wrap="square" rtlCol="0">
            <a:spAutoFit/>
          </a:bodyPr>
          <a:lstStyle/>
          <a:p>
            <a:r>
              <a:rPr lang="en-US" sz="1100" dirty="0" smtClean="0"/>
              <a:t>3. C2 </a:t>
            </a:r>
            <a:r>
              <a:rPr lang="cs-CZ" sz="1100" dirty="0"/>
              <a:t>zpracovává zprávu </a:t>
            </a:r>
            <a:r>
              <a:rPr lang="en-US" sz="1100" dirty="0" smtClean="0"/>
              <a:t>M2</a:t>
            </a:r>
          </a:p>
          <a:p>
            <a:r>
              <a:rPr lang="en-US" sz="1100" dirty="0" smtClean="0"/>
              <a:t>4. M2 </a:t>
            </a:r>
            <a:r>
              <a:rPr lang="cs-CZ" sz="1100" dirty="0"/>
              <a:t>se zneviditelní na </a:t>
            </a:r>
            <a:r>
              <a:rPr lang="en-US" sz="1100" dirty="0" smtClean="0"/>
              <a:t>30 </a:t>
            </a:r>
            <a:r>
              <a:rPr lang="cs-CZ" sz="1100" dirty="0" smtClean="0"/>
              <a:t>s</a:t>
            </a:r>
            <a:endParaRPr lang="en-US" sz="1100" dirty="0"/>
          </a:p>
        </p:txBody>
      </p:sp>
      <p:sp>
        <p:nvSpPr>
          <p:cNvPr id="34" name="TextBox 33"/>
          <p:cNvSpPr txBox="1"/>
          <p:nvPr/>
        </p:nvSpPr>
        <p:spPr>
          <a:xfrm>
            <a:off x="5710417" y="2068115"/>
            <a:ext cx="3314699" cy="261610"/>
          </a:xfrm>
          <a:prstGeom prst="rect">
            <a:avLst/>
          </a:prstGeom>
          <a:noFill/>
        </p:spPr>
        <p:txBody>
          <a:bodyPr wrap="square" rtlCol="0">
            <a:spAutoFit/>
          </a:bodyPr>
          <a:lstStyle/>
          <a:p>
            <a:r>
              <a:rPr lang="en-US" sz="1100" dirty="0" smtClean="0"/>
              <a:t> 5. C2 </a:t>
            </a:r>
            <a:r>
              <a:rPr lang="cs-CZ" sz="1100" dirty="0" smtClean="0"/>
              <a:t>ukončí úkol pro </a:t>
            </a:r>
            <a:r>
              <a:rPr lang="en-US" sz="1100" dirty="0" smtClean="0"/>
              <a:t>M2</a:t>
            </a:r>
          </a:p>
        </p:txBody>
      </p:sp>
      <p:sp>
        <p:nvSpPr>
          <p:cNvPr id="35" name="TextBox 34"/>
          <p:cNvSpPr txBox="1"/>
          <p:nvPr/>
        </p:nvSpPr>
        <p:spPr>
          <a:xfrm>
            <a:off x="5714930" y="2400687"/>
            <a:ext cx="2530624" cy="261610"/>
          </a:xfrm>
          <a:prstGeom prst="rect">
            <a:avLst/>
          </a:prstGeom>
          <a:noFill/>
        </p:spPr>
        <p:txBody>
          <a:bodyPr wrap="square" rtlCol="0">
            <a:spAutoFit/>
          </a:bodyPr>
          <a:lstStyle/>
          <a:p>
            <a:r>
              <a:rPr lang="en-US" sz="1100" dirty="0" smtClean="0"/>
              <a:t> 7. C1 </a:t>
            </a:r>
            <a:r>
              <a:rPr lang="cs-CZ" sz="1100" dirty="0" smtClean="0"/>
              <a:t>havaruje</a:t>
            </a:r>
            <a:r>
              <a:rPr lang="en-US" sz="1100" dirty="0" smtClean="0"/>
              <a:t> – </a:t>
            </a:r>
            <a:r>
              <a:rPr lang="cs-CZ" sz="1100" dirty="0" smtClean="0"/>
              <a:t>zpracování </a:t>
            </a:r>
            <a:r>
              <a:rPr lang="en-US" sz="1100" dirty="0" smtClean="0"/>
              <a:t>M1 </a:t>
            </a:r>
            <a:r>
              <a:rPr lang="cs-CZ" sz="1100" dirty="0" smtClean="0"/>
              <a:t>selže</a:t>
            </a:r>
            <a:endParaRPr lang="en-US" sz="1100" dirty="0" smtClean="0"/>
          </a:p>
        </p:txBody>
      </p:sp>
      <p:sp>
        <p:nvSpPr>
          <p:cNvPr id="36" name="TextBox 35"/>
          <p:cNvSpPr txBox="1"/>
          <p:nvPr/>
        </p:nvSpPr>
        <p:spPr>
          <a:xfrm>
            <a:off x="5714930" y="2572171"/>
            <a:ext cx="3310186" cy="261610"/>
          </a:xfrm>
          <a:prstGeom prst="rect">
            <a:avLst/>
          </a:prstGeom>
          <a:noFill/>
        </p:spPr>
        <p:txBody>
          <a:bodyPr wrap="square" rtlCol="0">
            <a:spAutoFit/>
          </a:bodyPr>
          <a:lstStyle/>
          <a:p>
            <a:r>
              <a:rPr lang="en-US" sz="1100" dirty="0" smtClean="0"/>
              <a:t> 8. M1 </a:t>
            </a:r>
            <a:r>
              <a:rPr lang="cs-CZ" sz="1100" dirty="0" smtClean="0"/>
              <a:t>se zviditelní ve frontě pro zpracování na </a:t>
            </a:r>
            <a:r>
              <a:rPr lang="en-US" sz="1100" dirty="0" smtClean="0"/>
              <a:t>C2</a:t>
            </a:r>
          </a:p>
        </p:txBody>
      </p:sp>
      <p:sp>
        <p:nvSpPr>
          <p:cNvPr id="37" name="Rounded Rectangle 36"/>
          <p:cNvSpPr/>
          <p:nvPr/>
        </p:nvSpPr>
        <p:spPr>
          <a:xfrm>
            <a:off x="3635896" y="1988840"/>
            <a:ext cx="512054" cy="3500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t>M1</a:t>
            </a:r>
            <a:endParaRPr lang="en-US" sz="1400" dirty="0"/>
          </a:p>
        </p:txBody>
      </p:sp>
      <p:sp>
        <p:nvSpPr>
          <p:cNvPr id="39" name="TextBox 38"/>
          <p:cNvSpPr txBox="1"/>
          <p:nvPr/>
        </p:nvSpPr>
        <p:spPr>
          <a:xfrm>
            <a:off x="5711954" y="2238553"/>
            <a:ext cx="3352800" cy="261610"/>
          </a:xfrm>
          <a:prstGeom prst="rect">
            <a:avLst/>
          </a:prstGeom>
          <a:noFill/>
        </p:spPr>
        <p:txBody>
          <a:bodyPr wrap="square" rtlCol="0">
            <a:spAutoFit/>
          </a:bodyPr>
          <a:lstStyle/>
          <a:p>
            <a:r>
              <a:rPr lang="en-US" sz="1100" dirty="0" smtClean="0"/>
              <a:t> 6. C2 </a:t>
            </a:r>
            <a:r>
              <a:rPr lang="cs-CZ" sz="1100" dirty="0" smtClean="0"/>
              <a:t>smaže</a:t>
            </a:r>
            <a:r>
              <a:rPr lang="en-US" sz="1100" dirty="0" smtClean="0"/>
              <a:t> M2 </a:t>
            </a:r>
            <a:r>
              <a:rPr lang="cs-CZ" sz="1100" dirty="0" smtClean="0"/>
              <a:t>z fronty</a:t>
            </a:r>
            <a:endParaRPr lang="en-US" sz="1100" dirty="0"/>
          </a:p>
        </p:txBody>
      </p:sp>
      <p:sp>
        <p:nvSpPr>
          <p:cNvPr id="3" name="&quot;No&quot; Symbol 2"/>
          <p:cNvSpPr/>
          <p:nvPr/>
        </p:nvSpPr>
        <p:spPr bwMode="auto">
          <a:xfrm>
            <a:off x="4691844" y="1292400"/>
            <a:ext cx="467072" cy="430980"/>
          </a:xfrm>
          <a:prstGeom prst="noSmoking">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gradFill>
                <a:gsLst>
                  <a:gs pos="0">
                    <a:srgbClr val="FFFFFF"/>
                  </a:gs>
                  <a:gs pos="100000">
                    <a:srgbClr val="FFFFFF"/>
                  </a:gs>
                </a:gsLst>
                <a:lin ang="5400000" scaled="0"/>
              </a:gradFill>
            </a:endParaRPr>
          </a:p>
        </p:txBody>
      </p:sp>
      <p:sp>
        <p:nvSpPr>
          <p:cNvPr id="26" name="TextBox 25"/>
          <p:cNvSpPr txBox="1"/>
          <p:nvPr/>
        </p:nvSpPr>
        <p:spPr>
          <a:xfrm>
            <a:off x="533400" y="1928445"/>
            <a:ext cx="1044215" cy="49244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b="1" dirty="0" smtClean="0"/>
              <a:t>Front End</a:t>
            </a:r>
          </a:p>
          <a:p>
            <a:pPr algn="ctr"/>
            <a:r>
              <a:rPr lang="en-US" sz="1100" b="1" dirty="0"/>
              <a:t>Web </a:t>
            </a:r>
            <a:r>
              <a:rPr lang="en-US" sz="1100" b="1" dirty="0" smtClean="0"/>
              <a:t>Role</a:t>
            </a:r>
            <a:endParaRPr lang="en-US" sz="1100" b="1" dirty="0"/>
          </a:p>
        </p:txBody>
      </p:sp>
      <p:sp>
        <p:nvSpPr>
          <p:cNvPr id="27" name="TextBox 26"/>
          <p:cNvSpPr txBox="1"/>
          <p:nvPr/>
        </p:nvSpPr>
        <p:spPr>
          <a:xfrm>
            <a:off x="4471833" y="1917650"/>
            <a:ext cx="1243347" cy="492443"/>
          </a:xfrm>
          <a:prstGeom prst="rect">
            <a:avLst/>
          </a:prstGeom>
          <a:noFill/>
          <a:ln>
            <a:noFill/>
          </a:ln>
          <a:scene3d>
            <a:camera prst="orthographicFront"/>
            <a:lightRig rig="threePt" dir="t"/>
          </a:scene3d>
          <a:sp3d>
            <a:bevelT/>
          </a:sp3d>
        </p:spPr>
        <p:txBody>
          <a:bodyPr wrap="square" rtlCol="0">
            <a:spAutoFit/>
          </a:bodyPr>
          <a:lstStyle/>
          <a:p>
            <a:pPr algn="ctr"/>
            <a:r>
              <a:rPr lang="en-US" sz="1400" b="1" dirty="0" smtClean="0"/>
              <a:t>Back End</a:t>
            </a:r>
          </a:p>
          <a:p>
            <a:pPr algn="ctr"/>
            <a:r>
              <a:rPr lang="en-US" sz="1100" b="1" dirty="0" smtClean="0"/>
              <a:t>Worker Role</a:t>
            </a:r>
            <a:endParaRPr lang="en-US" sz="1400" b="1" dirty="0"/>
          </a:p>
        </p:txBody>
      </p:sp>
      <p:sp>
        <p:nvSpPr>
          <p:cNvPr id="38" name="Content Placeholder 4"/>
          <p:cNvSpPr txBox="1">
            <a:spLocks/>
          </p:cNvSpPr>
          <p:nvPr/>
        </p:nvSpPr>
        <p:spPr>
          <a:xfrm>
            <a:off x="395536" y="3861048"/>
            <a:ext cx="4436373" cy="2160240"/>
          </a:xfrm>
          <a:prstGeom prst="rect">
            <a:avLst/>
          </a:prstGeom>
        </p:spPr>
        <p:txBody>
          <a:bodyPr>
            <a:normAutofit fontScale="92500" lnSpcReduction="10000"/>
          </a:bodyPr>
          <a:lstStyle>
            <a:lvl1pPr marL="342900" indent="-342900" algn="l" defTabSz="914400" rtl="0" eaLnBrk="1" latinLnBrk="0" hangingPunct="1">
              <a:spcBef>
                <a:spcPct val="20000"/>
              </a:spcBef>
              <a:buClr>
                <a:srgbClr val="D75229"/>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D75229"/>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D75229"/>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D75229"/>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D75229"/>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cs-CZ" sz="1600" b="1" dirty="0" smtClean="0"/>
              <a:t>Vlastnosti</a:t>
            </a:r>
          </a:p>
          <a:p>
            <a:r>
              <a:rPr lang="cs-CZ" sz="1500" dirty="0" smtClean="0"/>
              <a:t>Neexistuje limit počtu zpráv ve frontě</a:t>
            </a:r>
          </a:p>
          <a:p>
            <a:r>
              <a:rPr lang="cs-CZ" sz="1500" dirty="0" smtClean="0"/>
              <a:t>Nezpracované zprávy po týdnu automaticky smazány</a:t>
            </a:r>
          </a:p>
          <a:p>
            <a:r>
              <a:rPr lang="cs-CZ" sz="1500" dirty="0" smtClean="0"/>
              <a:t>Délka zprávy omezena na 8kb</a:t>
            </a:r>
          </a:p>
          <a:p>
            <a:r>
              <a:rPr lang="cs-CZ" sz="1500" dirty="0" smtClean="0"/>
              <a:t>Každá zpráva by měla být z fronty smazána po zpracování během doby neviditelnosti</a:t>
            </a:r>
          </a:p>
          <a:p>
            <a:r>
              <a:rPr lang="cs-CZ" sz="1500" dirty="0"/>
              <a:t>S</a:t>
            </a:r>
            <a:r>
              <a:rPr lang="cs-CZ" sz="1500" dirty="0" smtClean="0"/>
              <a:t>krytí zprávy definuje dobu předpokládaného zpracování</a:t>
            </a:r>
          </a:p>
          <a:p>
            <a:endParaRPr lang="cs-CZ" sz="1500" dirty="0" smtClean="0"/>
          </a:p>
          <a:p>
            <a:endParaRPr lang="cs-CZ" sz="1400" dirty="0" smtClean="0"/>
          </a:p>
          <a:p>
            <a:endParaRPr lang="cs-CZ" sz="1400" dirty="0" smtClean="0"/>
          </a:p>
          <a:p>
            <a:endParaRPr lang="en-US" sz="1400" dirty="0" smtClean="0"/>
          </a:p>
        </p:txBody>
      </p:sp>
      <p:sp>
        <p:nvSpPr>
          <p:cNvPr id="40" name="Content Placeholder 4"/>
          <p:cNvSpPr txBox="1">
            <a:spLocks/>
          </p:cNvSpPr>
          <p:nvPr/>
        </p:nvSpPr>
        <p:spPr>
          <a:xfrm>
            <a:off x="4860032" y="3861048"/>
            <a:ext cx="4032448" cy="2160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D75229"/>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D75229"/>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D75229"/>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D75229"/>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D75229"/>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cs-CZ" sz="1500" b="1" dirty="0" smtClean="0"/>
              <a:t>Doporučení</a:t>
            </a:r>
          </a:p>
          <a:p>
            <a:r>
              <a:rPr lang="cs-CZ" sz="1400" dirty="0" smtClean="0"/>
              <a:t>Sledujte délku fronty – identifikuje kapacitu příjemců -&gt; reagujete odpovídajícím způsobem</a:t>
            </a:r>
          </a:p>
          <a:p>
            <a:r>
              <a:rPr lang="cs-CZ" sz="1400" dirty="0" smtClean="0"/>
              <a:t>Pozor na </a:t>
            </a:r>
            <a:r>
              <a:rPr lang="cs-CZ" sz="1400" dirty="0" err="1" smtClean="0"/>
              <a:t>time-out</a:t>
            </a:r>
            <a:r>
              <a:rPr lang="cs-CZ" sz="1400" dirty="0" smtClean="0"/>
              <a:t> viditelnosti, může způsobit násobné zpracování</a:t>
            </a:r>
          </a:p>
          <a:p>
            <a:r>
              <a:rPr lang="cs-CZ" sz="1400" dirty="0" smtClean="0"/>
              <a:t>Objemnější data ukládejte v tabulce nebo </a:t>
            </a:r>
            <a:r>
              <a:rPr lang="cs-CZ" sz="1400" dirty="0" err="1" smtClean="0"/>
              <a:t>blobu</a:t>
            </a:r>
            <a:r>
              <a:rPr lang="cs-CZ" sz="1400" dirty="0" smtClean="0"/>
              <a:t> a zpráva nese jen odkaz</a:t>
            </a:r>
          </a:p>
          <a:p>
            <a:endParaRPr lang="cs-CZ" sz="1400" dirty="0" smtClean="0"/>
          </a:p>
          <a:p>
            <a:endParaRPr lang="cs-CZ" sz="1400" dirty="0" smtClean="0"/>
          </a:p>
          <a:p>
            <a:endParaRPr lang="cs-CZ" sz="1800" dirty="0" smtClean="0"/>
          </a:p>
          <a:p>
            <a:endParaRPr lang="cs-CZ" sz="1800" dirty="0" smtClean="0"/>
          </a:p>
        </p:txBody>
      </p:sp>
    </p:spTree>
    <p:custDataLst>
      <p:tags r:id="rId1"/>
    </p:custDataLst>
    <p:extLst>
      <p:ext uri="{BB962C8B-B14F-4D97-AF65-F5344CB8AC3E}">
        <p14:creationId xmlns:p14="http://schemas.microsoft.com/office/powerpoint/2010/main" val="485747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8.33333E-7 -3.07657E-7 L 0.11389 -0.08836 " pathEditMode="relative" rAng="0" ptsTypes="AA">
                                      <p:cBhvr>
                                        <p:cTn id="8" dur="2000" fill="hold"/>
                                        <p:tgtEl>
                                          <p:spTgt spid="14"/>
                                        </p:tgtEl>
                                        <p:attrNameLst>
                                          <p:attrName>ppt_x</p:attrName>
                                          <p:attrName>ppt_y</p:attrName>
                                        </p:attrNameLst>
                                      </p:cBhvr>
                                      <p:rCtr x="5694" y="-4418"/>
                                    </p:animMotion>
                                  </p:childTnLst>
                                </p:cTn>
                              </p:par>
                            </p:childTnLst>
                          </p:cTn>
                        </p:par>
                        <p:par>
                          <p:cTn id="9" fill="hold">
                            <p:stCondLst>
                              <p:cond delay="2000"/>
                            </p:stCondLst>
                            <p:childTnLst>
                              <p:par>
                                <p:cTn id="10" presetID="9" presetClass="emph" presetSubtype="0" grpId="0" nodeType="afterEffect">
                                  <p:stCondLst>
                                    <p:cond delay="0"/>
                                  </p:stCondLst>
                                  <p:childTnLst>
                                    <p:set>
                                      <p:cBhvr rctx="PPT">
                                        <p:cTn id="11" dur="indefinite"/>
                                        <p:tgtEl>
                                          <p:spTgt spid="30"/>
                                        </p:tgtEl>
                                        <p:attrNameLst>
                                          <p:attrName>style.opacity</p:attrName>
                                        </p:attrNameLst>
                                      </p:cBhvr>
                                      <p:to>
                                        <p:strVal val="0.25"/>
                                      </p:to>
                                    </p:set>
                                    <p:animEffect filter="image" prLst="opacity: 0.25">
                                      <p:cBhvr rctx="IE">
                                        <p:cTn id="12" dur="indefinite"/>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42" presetClass="path" presetSubtype="0" accel="50000" decel="50000" fill="hold" grpId="0" nodeType="withEffect">
                                  <p:stCondLst>
                                    <p:cond delay="0"/>
                                  </p:stCondLst>
                                  <p:childTnLst>
                                    <p:animMotion origin="layout" path="M 5.55112E-17 -3.07657E-7 L 0.17691 0.07934 " pathEditMode="relative" rAng="0" ptsTypes="AA">
                                      <p:cBhvr>
                                        <p:cTn id="18" dur="2000" fill="hold"/>
                                        <p:tgtEl>
                                          <p:spTgt spid="13"/>
                                        </p:tgtEl>
                                        <p:attrNameLst>
                                          <p:attrName>ppt_x</p:attrName>
                                          <p:attrName>ppt_y</p:attrName>
                                        </p:attrNameLst>
                                      </p:cBhvr>
                                      <p:rCtr x="8837" y="3956"/>
                                    </p:animMotion>
                                  </p:childTnLst>
                                </p:cTn>
                              </p:par>
                            </p:childTnLst>
                          </p:cTn>
                        </p:par>
                        <p:par>
                          <p:cTn id="19" fill="hold">
                            <p:stCondLst>
                              <p:cond delay="2000"/>
                            </p:stCondLst>
                            <p:childTnLst>
                              <p:par>
                                <p:cTn id="20" presetID="9" presetClass="emph" presetSubtype="0" grpId="0" nodeType="afterEffect">
                                  <p:stCondLst>
                                    <p:cond delay="0"/>
                                  </p:stCondLst>
                                  <p:childTnLst>
                                    <p:set>
                                      <p:cBhvr rctx="PPT">
                                        <p:cTn id="21" dur="indefinite"/>
                                        <p:tgtEl>
                                          <p:spTgt spid="31"/>
                                        </p:tgtEl>
                                        <p:attrNameLst>
                                          <p:attrName>style.opacity</p:attrName>
                                        </p:attrNameLst>
                                      </p:cBhvr>
                                      <p:to>
                                        <p:strVal val="0.25"/>
                                      </p:to>
                                    </p:set>
                                    <p:animEffect filter="image" prLst="opacity: 0.25">
                                      <p:cBhvr rctx="IE">
                                        <p:cTn id="22" dur="indefinite"/>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par>
                          <p:cTn id="27" fill="hold">
                            <p:stCondLst>
                              <p:cond delay="0"/>
                            </p:stCondLst>
                            <p:childTnLst>
                              <p:par>
                                <p:cTn id="28" presetID="31" presetClass="exit" presetSubtype="0" fill="hold" grpId="2" nodeType="afterEffect">
                                  <p:stCondLst>
                                    <p:cond delay="0"/>
                                  </p:stCondLst>
                                  <p:childTnLst>
                                    <p:anim calcmode="lin" valueType="num">
                                      <p:cBhvr>
                                        <p:cTn id="29" dur="1000"/>
                                        <p:tgtEl>
                                          <p:spTgt spid="13"/>
                                        </p:tgtEl>
                                        <p:attrNameLst>
                                          <p:attrName>ppt_w</p:attrName>
                                        </p:attrNameLst>
                                      </p:cBhvr>
                                      <p:tavLst>
                                        <p:tav tm="0">
                                          <p:val>
                                            <p:strVal val="ppt_w"/>
                                          </p:val>
                                        </p:tav>
                                        <p:tav tm="100000">
                                          <p:val>
                                            <p:fltVal val="0"/>
                                          </p:val>
                                        </p:tav>
                                      </p:tavLst>
                                    </p:anim>
                                    <p:anim calcmode="lin" valueType="num">
                                      <p:cBhvr>
                                        <p:cTn id="30" dur="1000"/>
                                        <p:tgtEl>
                                          <p:spTgt spid="13"/>
                                        </p:tgtEl>
                                        <p:attrNameLst>
                                          <p:attrName>ppt_h</p:attrName>
                                        </p:attrNameLst>
                                      </p:cBhvr>
                                      <p:tavLst>
                                        <p:tav tm="0">
                                          <p:val>
                                            <p:strVal val="ppt_h"/>
                                          </p:val>
                                        </p:tav>
                                        <p:tav tm="100000">
                                          <p:val>
                                            <p:fltVal val="0"/>
                                          </p:val>
                                        </p:tav>
                                      </p:tavLst>
                                    </p:anim>
                                    <p:anim calcmode="lin" valueType="num">
                                      <p:cBhvr>
                                        <p:cTn id="31" dur="1000"/>
                                        <p:tgtEl>
                                          <p:spTgt spid="13"/>
                                        </p:tgtEl>
                                        <p:attrNameLst>
                                          <p:attrName>style.rotation</p:attrName>
                                        </p:attrNameLst>
                                      </p:cBhvr>
                                      <p:tavLst>
                                        <p:tav tm="0">
                                          <p:val>
                                            <p:fltVal val="0"/>
                                          </p:val>
                                        </p:tav>
                                        <p:tav tm="100000">
                                          <p:val>
                                            <p:fltVal val="90"/>
                                          </p:val>
                                        </p:tav>
                                      </p:tavLst>
                                    </p:anim>
                                    <p:animEffect transition="out" filter="fade">
                                      <p:cBhvr>
                                        <p:cTn id="32" dur="1000"/>
                                        <p:tgtEl>
                                          <p:spTgt spid="13"/>
                                        </p:tgtEl>
                                      </p:cBhvr>
                                    </p:animEffect>
                                    <p:set>
                                      <p:cBhvr>
                                        <p:cTn id="33" dur="1" fill="hold">
                                          <p:stCondLst>
                                            <p:cond delay="999"/>
                                          </p:stCondLst>
                                        </p:cTn>
                                        <p:tgtEl>
                                          <p:spTgt spid="13"/>
                                        </p:tgtEl>
                                        <p:attrNameLst>
                                          <p:attrName>style.visibility</p:attrName>
                                        </p:attrNameLst>
                                      </p:cBhvr>
                                      <p:to>
                                        <p:strVal val="hidden"/>
                                      </p:to>
                                    </p:set>
                                  </p:childTnLst>
                                </p:cTn>
                              </p:par>
                            </p:childTnLst>
                          </p:cTn>
                        </p:par>
                        <p:par>
                          <p:cTn id="34" fill="hold">
                            <p:stCondLst>
                              <p:cond delay="1000"/>
                            </p:stCondLst>
                            <p:childTnLst>
                              <p:par>
                                <p:cTn id="35" presetID="10" presetClass="exit" presetSubtype="0" fill="hold" grpId="1" nodeType="after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childTnLst>
                                </p:cTn>
                              </p:par>
                            </p:childTnLst>
                          </p:cTn>
                        </p:par>
                        <p:par>
                          <p:cTn id="42" fill="hold">
                            <p:stCondLst>
                              <p:cond delay="0"/>
                            </p:stCondLst>
                            <p:childTnLst>
                              <p:par>
                                <p:cTn id="43" presetID="10" presetClass="exit" presetSubtype="0" fill="hold" grpId="1" nodeType="afterEffect">
                                  <p:stCondLst>
                                    <p:cond delay="0"/>
                                  </p:stCondLst>
                                  <p:childTnLst>
                                    <p:animEffect transition="out" filter="fade">
                                      <p:cBhvr>
                                        <p:cTn id="44" dur="500"/>
                                        <p:tgtEl>
                                          <p:spTgt spid="31"/>
                                        </p:tgtEl>
                                      </p:cBhvr>
                                    </p:animEffect>
                                    <p:set>
                                      <p:cBhvr>
                                        <p:cTn id="45" dur="1" fill="hold">
                                          <p:stCondLst>
                                            <p:cond delay="499"/>
                                          </p:stCondLst>
                                        </p:cTn>
                                        <p:tgtEl>
                                          <p:spTgt spid="3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childTnLst>
                                </p:cTn>
                              </p:par>
                            </p:childTnLst>
                          </p:cTn>
                        </p:par>
                        <p:par>
                          <p:cTn id="52" fill="hold">
                            <p:stCondLst>
                              <p:cond delay="0"/>
                            </p:stCondLst>
                            <p:childTnLst>
                              <p:par>
                                <p:cTn id="53" presetID="1" presetClass="emph" presetSubtype="2" fill="hold" nodeType="afterEffect">
                                  <p:stCondLst>
                                    <p:cond delay="0"/>
                                  </p:stCondLst>
                                  <p:childTnLst>
                                    <p:animClr clrSpc="rgb" dir="cw">
                                      <p:cBhvr>
                                        <p:cTn id="54" dur="2000" fill="hold"/>
                                        <p:tgtEl>
                                          <p:spTgt spid="9"/>
                                        </p:tgtEl>
                                        <p:attrNameLst>
                                          <p:attrName>fillcolor</p:attrName>
                                        </p:attrNameLst>
                                      </p:cBhvr>
                                      <p:to>
                                        <a:srgbClr val="000000"/>
                                      </p:to>
                                    </p:animClr>
                                    <p:set>
                                      <p:cBhvr>
                                        <p:cTn id="55" dur="2000" fill="hold"/>
                                        <p:tgtEl>
                                          <p:spTgt spid="9"/>
                                        </p:tgtEl>
                                        <p:attrNameLst>
                                          <p:attrName>fill.type</p:attrName>
                                        </p:attrNameLst>
                                      </p:cBhvr>
                                      <p:to>
                                        <p:strVal val="solid"/>
                                      </p:to>
                                    </p:set>
                                    <p:set>
                                      <p:cBhvr>
                                        <p:cTn id="56" dur="2000" fill="hold"/>
                                        <p:tgtEl>
                                          <p:spTgt spid="9"/>
                                        </p:tgtEl>
                                        <p:attrNameLst>
                                          <p:attrName>fill.on</p:attrName>
                                        </p:attrNameLst>
                                      </p:cBhvr>
                                      <p:to>
                                        <p:strVal val="true"/>
                                      </p:to>
                                    </p:set>
                                  </p:childTnLst>
                                </p:cTn>
                              </p:par>
                            </p:childTnLst>
                          </p:cTn>
                        </p:par>
                        <p:par>
                          <p:cTn id="57" fill="hold">
                            <p:stCondLst>
                              <p:cond delay="2000"/>
                            </p:stCondLst>
                            <p:childTnLst>
                              <p:par>
                                <p:cTn id="58" presetID="2" presetClass="exit" presetSubtype="4" fill="hold" grpId="1" nodeType="afterEffect">
                                  <p:stCondLst>
                                    <p:cond delay="0"/>
                                  </p:stCondLst>
                                  <p:childTnLst>
                                    <p:anim calcmode="lin" valueType="num">
                                      <p:cBhvr additive="base">
                                        <p:cTn id="59" dur="500"/>
                                        <p:tgtEl>
                                          <p:spTgt spid="14"/>
                                        </p:tgtEl>
                                        <p:attrNameLst>
                                          <p:attrName>ppt_x</p:attrName>
                                        </p:attrNameLst>
                                      </p:cBhvr>
                                      <p:tavLst>
                                        <p:tav tm="0">
                                          <p:val>
                                            <p:strVal val="ppt_x"/>
                                          </p:val>
                                        </p:tav>
                                        <p:tav tm="100000">
                                          <p:val>
                                            <p:strVal val="ppt_x"/>
                                          </p:val>
                                        </p:tav>
                                      </p:tavLst>
                                    </p:anim>
                                    <p:anim calcmode="lin" valueType="num">
                                      <p:cBhvr additive="base">
                                        <p:cTn id="60" dur="500"/>
                                        <p:tgtEl>
                                          <p:spTgt spid="14"/>
                                        </p:tgtEl>
                                        <p:attrNameLst>
                                          <p:attrName>ppt_y</p:attrName>
                                        </p:attrNameLst>
                                      </p:cBhvr>
                                      <p:tavLst>
                                        <p:tav tm="0">
                                          <p:val>
                                            <p:strVal val="ppt_y"/>
                                          </p:val>
                                        </p:tav>
                                        <p:tav tm="100000">
                                          <p:val>
                                            <p:strVal val="1+ppt_h/2"/>
                                          </p:val>
                                        </p:tav>
                                      </p:tavLst>
                                    </p:anim>
                                    <p:set>
                                      <p:cBhvr>
                                        <p:cTn id="61" dur="1" fill="hold">
                                          <p:stCondLst>
                                            <p:cond delay="499"/>
                                          </p:stCondLst>
                                        </p:cTn>
                                        <p:tgtEl>
                                          <p:spTgt spid="1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childTnLst>
                                </p:cTn>
                              </p:par>
                            </p:childTnLst>
                          </p:cTn>
                        </p:par>
                        <p:par>
                          <p:cTn id="66" fill="hold">
                            <p:stCondLst>
                              <p:cond delay="0"/>
                            </p:stCondLst>
                            <p:childTnLst>
                              <p:par>
                                <p:cTn id="67" presetID="10" presetClass="exit" presetSubtype="0" fill="hold" grpId="1" nodeType="afterEffect">
                                  <p:stCondLst>
                                    <p:cond delay="0"/>
                                  </p:stCondLst>
                                  <p:childTnLst>
                                    <p:animEffect transition="out" filter="fade">
                                      <p:cBhvr>
                                        <p:cTn id="68" dur="500"/>
                                        <p:tgtEl>
                                          <p:spTgt spid="30"/>
                                        </p:tgtEl>
                                      </p:cBhvr>
                                    </p:animEffect>
                                    <p:set>
                                      <p:cBhvr>
                                        <p:cTn id="69" dur="1" fill="hold">
                                          <p:stCondLst>
                                            <p:cond delay="499"/>
                                          </p:stCondLst>
                                        </p:cTn>
                                        <p:tgtEl>
                                          <p:spTgt spid="30"/>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49" presetClass="path" presetSubtype="0" accel="50000" decel="50000" fill="hold" grpId="1" nodeType="clickEffect">
                                  <p:stCondLst>
                                    <p:cond delay="0"/>
                                  </p:stCondLst>
                                  <p:childTnLst>
                                    <p:animMotion origin="layout" path="M -8.33333E-7 -3.07657E-7 L 0.11389 0.07934 " pathEditMode="relative" rAng="0" ptsTypes="AA">
                                      <p:cBhvr>
                                        <p:cTn id="75" dur="2000" fill="hold"/>
                                        <p:tgtEl>
                                          <p:spTgt spid="37"/>
                                        </p:tgtEl>
                                        <p:attrNameLst>
                                          <p:attrName>ppt_x</p:attrName>
                                          <p:attrName>ppt_y</p:attrName>
                                        </p:attrNameLst>
                                      </p:cBhvr>
                                      <p:rCtr x="5694" y="3956"/>
                                    </p:animMotion>
                                  </p:childTnLst>
                                </p:cTn>
                              </p:par>
                            </p:childTnLst>
                          </p:cTn>
                        </p:par>
                        <p:par>
                          <p:cTn id="76" fill="hold">
                            <p:stCondLst>
                              <p:cond delay="2000"/>
                            </p:stCondLst>
                            <p:childTnLst>
                              <p:par>
                                <p:cTn id="77" presetID="31" presetClass="exit" presetSubtype="0" fill="hold" grpId="2" nodeType="afterEffect">
                                  <p:stCondLst>
                                    <p:cond delay="0"/>
                                  </p:stCondLst>
                                  <p:childTnLst>
                                    <p:anim calcmode="lin" valueType="num">
                                      <p:cBhvr>
                                        <p:cTn id="78" dur="1000"/>
                                        <p:tgtEl>
                                          <p:spTgt spid="37"/>
                                        </p:tgtEl>
                                        <p:attrNameLst>
                                          <p:attrName>ppt_w</p:attrName>
                                        </p:attrNameLst>
                                      </p:cBhvr>
                                      <p:tavLst>
                                        <p:tav tm="0">
                                          <p:val>
                                            <p:strVal val="ppt_w"/>
                                          </p:val>
                                        </p:tav>
                                        <p:tav tm="100000">
                                          <p:val>
                                            <p:fltVal val="0"/>
                                          </p:val>
                                        </p:tav>
                                      </p:tavLst>
                                    </p:anim>
                                    <p:anim calcmode="lin" valueType="num">
                                      <p:cBhvr>
                                        <p:cTn id="79" dur="1000"/>
                                        <p:tgtEl>
                                          <p:spTgt spid="37"/>
                                        </p:tgtEl>
                                        <p:attrNameLst>
                                          <p:attrName>ppt_h</p:attrName>
                                        </p:attrNameLst>
                                      </p:cBhvr>
                                      <p:tavLst>
                                        <p:tav tm="0">
                                          <p:val>
                                            <p:strVal val="ppt_h"/>
                                          </p:val>
                                        </p:tav>
                                        <p:tav tm="100000">
                                          <p:val>
                                            <p:fltVal val="0"/>
                                          </p:val>
                                        </p:tav>
                                      </p:tavLst>
                                    </p:anim>
                                    <p:anim calcmode="lin" valueType="num">
                                      <p:cBhvr>
                                        <p:cTn id="80" dur="1000"/>
                                        <p:tgtEl>
                                          <p:spTgt spid="37"/>
                                        </p:tgtEl>
                                        <p:attrNameLst>
                                          <p:attrName>style.rotation</p:attrName>
                                        </p:attrNameLst>
                                      </p:cBhvr>
                                      <p:tavLst>
                                        <p:tav tm="0">
                                          <p:val>
                                            <p:fltVal val="0"/>
                                          </p:val>
                                        </p:tav>
                                        <p:tav tm="100000">
                                          <p:val>
                                            <p:fltVal val="90"/>
                                          </p:val>
                                        </p:tav>
                                      </p:tavLst>
                                    </p:anim>
                                    <p:animEffect transition="out" filter="fade">
                                      <p:cBhvr>
                                        <p:cTn id="81" dur="1000"/>
                                        <p:tgtEl>
                                          <p:spTgt spid="37"/>
                                        </p:tgtEl>
                                      </p:cBhvr>
                                    </p:animEffect>
                                    <p:set>
                                      <p:cBhvr>
                                        <p:cTn id="82" dur="1" fill="hold">
                                          <p:stCondLst>
                                            <p:cond delay="9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4" grpId="0" animBg="1"/>
      <p:bldP spid="14" grpId="1" animBg="1"/>
      <p:bldP spid="30" grpId="0" animBg="1"/>
      <p:bldP spid="30" grpId="1" animBg="1"/>
      <p:bldP spid="31" grpId="0" animBg="1"/>
      <p:bldP spid="31" grpId="1" animBg="1"/>
      <p:bldP spid="29" grpId="0"/>
      <p:bldP spid="33" grpId="0"/>
      <p:bldP spid="34" grpId="0"/>
      <p:bldP spid="35" grpId="0"/>
      <p:bldP spid="36" grpId="0"/>
      <p:bldP spid="37" grpId="0" animBg="1"/>
      <p:bldP spid="37" grpId="1" animBg="1"/>
      <p:bldP spid="37" grpId="2" animBg="1"/>
      <p:bldP spid="39"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p:txBody>
          <a:bodyPr>
            <a:normAutofit/>
          </a:bodyPr>
          <a:lstStyle/>
          <a:p>
            <a:r>
              <a:rPr lang="cs-CZ" sz="2000" dirty="0" smtClean="0"/>
              <a:t>Diskové operace</a:t>
            </a:r>
          </a:p>
          <a:p>
            <a:pPr lvl="1"/>
            <a:r>
              <a:rPr lang="cs-CZ" sz="1600" dirty="0" smtClean="0"/>
              <a:t>Nad lokálním diskem konkrétního VM – obsah smazán při restartu</a:t>
            </a:r>
          </a:p>
          <a:p>
            <a:pPr lvl="1"/>
            <a:r>
              <a:rPr lang="cs-CZ" sz="1600" dirty="0" smtClean="0"/>
              <a:t>Nad Azure Drive (dříve X-Drive)</a:t>
            </a:r>
            <a:endParaRPr lang="en-US" sz="1600" dirty="0" smtClean="0"/>
          </a:p>
          <a:p>
            <a:endParaRPr lang="en-US" sz="2000" dirty="0" smtClean="0"/>
          </a:p>
          <a:p>
            <a:r>
              <a:rPr lang="cs-CZ" sz="2000" dirty="0" smtClean="0"/>
              <a:t>Umožňuje snadnější migraci existujících aplikací využívajících NTFS</a:t>
            </a:r>
            <a:endParaRPr lang="en-US" sz="2000" dirty="0" smtClean="0"/>
          </a:p>
          <a:p>
            <a:r>
              <a:rPr lang="cs-CZ" sz="2000" dirty="0" smtClean="0"/>
              <a:t>Realizován jako </a:t>
            </a:r>
            <a:r>
              <a:rPr lang="en-US" sz="2000" dirty="0" smtClean="0"/>
              <a:t>Page Blob </a:t>
            </a:r>
            <a:r>
              <a:rPr lang="cs-CZ" sz="2000" dirty="0" smtClean="0"/>
              <a:t>formátovaný jako </a:t>
            </a:r>
            <a:r>
              <a:rPr lang="en-US" sz="2000" dirty="0" smtClean="0"/>
              <a:t>NTFS</a:t>
            </a:r>
          </a:p>
          <a:p>
            <a:r>
              <a:rPr lang="cs-CZ" sz="2000" dirty="0" smtClean="0"/>
              <a:t>Trvalý </a:t>
            </a:r>
            <a:r>
              <a:rPr lang="en-US" sz="2000" dirty="0" smtClean="0"/>
              <a:t>NTFS </a:t>
            </a:r>
            <a:r>
              <a:rPr lang="cs-CZ" sz="2000" dirty="0" smtClean="0"/>
              <a:t>svazek s limitem </a:t>
            </a:r>
            <a:r>
              <a:rPr lang="en-US" sz="2000" dirty="0" smtClean="0"/>
              <a:t>1TB</a:t>
            </a:r>
            <a:r>
              <a:rPr lang="cs-CZ" sz="2000" dirty="0"/>
              <a:t> </a:t>
            </a:r>
            <a:r>
              <a:rPr lang="cs-CZ" sz="2000" b="1" dirty="0" smtClean="0"/>
              <a:t>výhradně </a:t>
            </a:r>
            <a:r>
              <a:rPr lang="cs-CZ" sz="2000" dirty="0" smtClean="0"/>
              <a:t>pro </a:t>
            </a:r>
            <a:r>
              <a:rPr lang="en-US" sz="2000" dirty="0" smtClean="0"/>
              <a:t>Windows Azure </a:t>
            </a:r>
            <a:r>
              <a:rPr lang="cs-CZ" sz="2000" dirty="0" smtClean="0"/>
              <a:t>aplikace</a:t>
            </a:r>
            <a:endParaRPr lang="en-US" sz="2000" dirty="0" smtClean="0"/>
          </a:p>
          <a:p>
            <a:r>
              <a:rPr lang="cs-CZ" sz="2000" dirty="0" smtClean="0"/>
              <a:t>Disky v </a:t>
            </a:r>
            <a:r>
              <a:rPr lang="cs-CZ" sz="2000" dirty="0" err="1" smtClean="0"/>
              <a:t>cloudu</a:t>
            </a:r>
            <a:r>
              <a:rPr lang="cs-CZ" sz="2000" dirty="0" smtClean="0"/>
              <a:t> jsou připojitelné pouze z </a:t>
            </a:r>
            <a:r>
              <a:rPr lang="cs-CZ" sz="2000" dirty="0" err="1" smtClean="0"/>
              <a:t>Cloud</a:t>
            </a:r>
            <a:r>
              <a:rPr lang="cs-CZ" sz="2000" dirty="0" smtClean="0"/>
              <a:t> VM</a:t>
            </a:r>
            <a:endParaRPr lang="en-US" sz="2000" dirty="0" smtClean="0"/>
          </a:p>
          <a:p>
            <a:pPr lvl="1"/>
            <a:r>
              <a:rPr lang="cs-CZ" sz="2000" dirty="0" smtClean="0"/>
              <a:t>Vždy pouze jedním </a:t>
            </a:r>
            <a:r>
              <a:rPr lang="en-US" sz="2000" dirty="0" smtClean="0"/>
              <a:t>VM </a:t>
            </a:r>
            <a:r>
              <a:rPr lang="cs-CZ" sz="2000" dirty="0" smtClean="0"/>
              <a:t>pro R/W</a:t>
            </a:r>
            <a:endParaRPr lang="en-US" sz="2000" dirty="0" smtClean="0"/>
          </a:p>
          <a:p>
            <a:pPr lvl="1"/>
            <a:r>
              <a:rPr lang="cs-CZ" sz="2000" dirty="0" smtClean="0"/>
              <a:t>Jeden </a:t>
            </a:r>
            <a:r>
              <a:rPr lang="en-US" sz="2000" dirty="0" smtClean="0"/>
              <a:t>VM </a:t>
            </a:r>
            <a:r>
              <a:rPr lang="cs-CZ" sz="2000" dirty="0" smtClean="0"/>
              <a:t>může připojit max. </a:t>
            </a:r>
            <a:r>
              <a:rPr lang="en-US" sz="2000" dirty="0" smtClean="0"/>
              <a:t>16 </a:t>
            </a:r>
            <a:r>
              <a:rPr lang="cs-CZ" sz="2000" dirty="0" smtClean="0"/>
              <a:t>Azure disků</a:t>
            </a:r>
            <a:endParaRPr lang="en-US" sz="2000" dirty="0" smtClean="0"/>
          </a:p>
          <a:p>
            <a:pPr lvl="1"/>
            <a:endParaRPr lang="en-US" sz="2000" dirty="0" smtClean="0"/>
          </a:p>
          <a:p>
            <a:endParaRPr lang="en-US" sz="2000" dirty="0">
              <a:solidFill>
                <a:schemeClr val="accent4">
                  <a:lumMod val="75000"/>
                </a:schemeClr>
              </a:solidFill>
            </a:endParaRPr>
          </a:p>
        </p:txBody>
      </p:sp>
      <p:sp>
        <p:nvSpPr>
          <p:cNvPr id="4" name="Title 3"/>
          <p:cNvSpPr>
            <a:spLocks noGrp="1"/>
          </p:cNvSpPr>
          <p:nvPr>
            <p:ph type="ctrTitle"/>
          </p:nvPr>
        </p:nvSpPr>
        <p:spPr/>
        <p:txBody>
          <a:bodyPr/>
          <a:lstStyle/>
          <a:p>
            <a:r>
              <a:rPr lang="en-US" dirty="0" smtClean="0"/>
              <a:t>Azure Drive</a:t>
            </a:r>
            <a:endParaRPr lang="en-US" dirty="0"/>
          </a:p>
        </p:txBody>
      </p:sp>
    </p:spTree>
    <p:custDataLst>
      <p:tags r:id="rId1"/>
    </p:custDataLst>
    <p:extLst>
      <p:ext uri="{BB962C8B-B14F-4D97-AF65-F5344CB8AC3E}">
        <p14:creationId xmlns:p14="http://schemas.microsoft.com/office/powerpoint/2010/main" val="209937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85776" y="1876998"/>
            <a:ext cx="2968069" cy="3600956"/>
          </a:xfrm>
          <a:prstGeom prst="roundRect">
            <a:avLst/>
          </a:prstGeom>
          <a:ln>
            <a:solidFill>
              <a:schemeClr val="bg1">
                <a:lumMod val="9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gradFill>
                  <a:gsLst>
                    <a:gs pos="0">
                      <a:schemeClr val="tx1"/>
                    </a:gs>
                    <a:gs pos="86000">
                      <a:schemeClr val="tx1"/>
                    </a:gs>
                  </a:gsLst>
                  <a:lin ang="5400000" scaled="0"/>
                </a:gradFill>
              </a:rPr>
              <a:t>Azure Virtual Machine</a:t>
            </a:r>
          </a:p>
          <a:p>
            <a:pPr algn="ctr" defTabSz="914099" fontAlgn="base">
              <a:spcBef>
                <a:spcPct val="0"/>
              </a:spcBef>
              <a:spcAft>
                <a:spcPct val="0"/>
              </a:spcAft>
            </a:pPr>
            <a:endParaRPr lang="en-US" sz="2400" b="1" dirty="0" smtClean="0">
              <a:gradFill>
                <a:gsLst>
                  <a:gs pos="0">
                    <a:schemeClr val="tx1"/>
                  </a:gs>
                  <a:gs pos="86000">
                    <a:schemeClr val="tx1"/>
                  </a:gs>
                </a:gsLst>
                <a:lin ang="5400000" scaled="0"/>
              </a:gradFill>
            </a:endParaRPr>
          </a:p>
          <a:p>
            <a:pPr algn="ctr" defTabSz="914099" fontAlgn="base">
              <a:spcBef>
                <a:spcPct val="0"/>
              </a:spcBef>
              <a:spcAft>
                <a:spcPct val="0"/>
              </a:spcAft>
            </a:pPr>
            <a:endParaRPr lang="en-US" sz="2400" b="1" dirty="0" smtClean="0">
              <a:gradFill>
                <a:gsLst>
                  <a:gs pos="0">
                    <a:schemeClr val="tx1"/>
                  </a:gs>
                  <a:gs pos="86000">
                    <a:schemeClr val="tx1"/>
                  </a:gs>
                </a:gsLst>
                <a:lin ang="5400000" scaled="0"/>
              </a:gradFill>
            </a:endParaRPr>
          </a:p>
          <a:p>
            <a:pPr algn="ctr" defTabSz="914099" fontAlgn="base">
              <a:spcBef>
                <a:spcPct val="0"/>
              </a:spcBef>
              <a:spcAft>
                <a:spcPct val="0"/>
              </a:spcAft>
            </a:pPr>
            <a:endParaRPr lang="en-US" sz="2400" b="1" dirty="0" smtClean="0">
              <a:gradFill>
                <a:gsLst>
                  <a:gs pos="0">
                    <a:schemeClr val="tx1"/>
                  </a:gs>
                  <a:gs pos="86000">
                    <a:schemeClr val="tx1"/>
                  </a:gs>
                </a:gsLst>
                <a:lin ang="5400000" scaled="0"/>
              </a:gradFill>
            </a:endParaRPr>
          </a:p>
          <a:p>
            <a:pPr algn="ctr" defTabSz="914099" fontAlgn="base">
              <a:spcBef>
                <a:spcPct val="0"/>
              </a:spcBef>
              <a:spcAft>
                <a:spcPct val="0"/>
              </a:spcAft>
            </a:pPr>
            <a:endParaRPr lang="en-US" sz="2400" b="1" dirty="0" smtClean="0">
              <a:gradFill>
                <a:gsLst>
                  <a:gs pos="0">
                    <a:schemeClr val="tx1"/>
                  </a:gs>
                  <a:gs pos="86000">
                    <a:schemeClr val="tx1"/>
                  </a:gs>
                </a:gsLst>
                <a:lin ang="5400000" scaled="0"/>
              </a:gradFill>
            </a:endParaRPr>
          </a:p>
          <a:p>
            <a:pPr algn="ctr" defTabSz="914099" fontAlgn="base">
              <a:spcBef>
                <a:spcPct val="0"/>
              </a:spcBef>
              <a:spcAft>
                <a:spcPct val="0"/>
              </a:spcAft>
            </a:pPr>
            <a:endParaRPr lang="en-US" sz="2400" b="1" dirty="0" smtClean="0">
              <a:gradFill>
                <a:gsLst>
                  <a:gs pos="0">
                    <a:schemeClr val="tx1"/>
                  </a:gs>
                  <a:gs pos="86000">
                    <a:schemeClr val="tx1"/>
                  </a:gs>
                </a:gsLst>
                <a:lin ang="5400000" scaled="0"/>
              </a:gradFill>
            </a:endParaRPr>
          </a:p>
          <a:p>
            <a:pPr algn="ctr" defTabSz="914099" fontAlgn="base">
              <a:spcBef>
                <a:spcPct val="0"/>
              </a:spcBef>
              <a:spcAft>
                <a:spcPct val="0"/>
              </a:spcAft>
            </a:pPr>
            <a:endParaRPr lang="en-US" sz="2400" b="1" dirty="0" smtClean="0">
              <a:gradFill>
                <a:gsLst>
                  <a:gs pos="0">
                    <a:schemeClr val="tx1"/>
                  </a:gs>
                  <a:gs pos="86000">
                    <a:schemeClr val="tx1"/>
                  </a:gs>
                </a:gsLst>
                <a:lin ang="5400000" scaled="0"/>
              </a:gradFill>
            </a:endParaRPr>
          </a:p>
          <a:p>
            <a:pPr algn="ctr" defTabSz="914099" fontAlgn="base">
              <a:spcBef>
                <a:spcPct val="0"/>
              </a:spcBef>
              <a:spcAft>
                <a:spcPct val="0"/>
              </a:spcAft>
            </a:pPr>
            <a:endParaRPr lang="en-US" sz="2400" b="1" dirty="0" smtClean="0">
              <a:gradFill>
                <a:gsLst>
                  <a:gs pos="0">
                    <a:schemeClr val="tx1"/>
                  </a:gs>
                  <a:gs pos="86000">
                    <a:schemeClr val="tx1"/>
                  </a:gs>
                </a:gsLst>
                <a:lin ang="5400000" scaled="0"/>
              </a:gradFill>
            </a:endParaRPr>
          </a:p>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5" name="Rounded Rectangle 4"/>
          <p:cNvSpPr/>
          <p:nvPr/>
        </p:nvSpPr>
        <p:spPr bwMode="auto">
          <a:xfrm>
            <a:off x="3104077" y="5930433"/>
            <a:ext cx="1086923" cy="66691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b="1" dirty="0" smtClean="0">
              <a:solidFill>
                <a:schemeClr val="bg1"/>
              </a:solidFill>
            </a:endParaRPr>
          </a:p>
          <a:p>
            <a:pPr algn="ctr" defTabSz="914099" fontAlgn="base">
              <a:spcBef>
                <a:spcPct val="0"/>
              </a:spcBef>
              <a:spcAft>
                <a:spcPct val="0"/>
              </a:spcAft>
            </a:pPr>
            <a:r>
              <a:rPr lang="en-US" sz="1200" b="1" dirty="0" smtClean="0">
                <a:solidFill>
                  <a:schemeClr val="bg1"/>
                </a:solidFill>
              </a:rPr>
              <a:t>Page Blob Azure Drive</a:t>
            </a:r>
          </a:p>
        </p:txBody>
      </p:sp>
      <p:grpSp>
        <p:nvGrpSpPr>
          <p:cNvPr id="38" name="Group 37"/>
          <p:cNvGrpSpPr/>
          <p:nvPr/>
        </p:nvGrpSpPr>
        <p:grpSpPr>
          <a:xfrm>
            <a:off x="752756" y="4167041"/>
            <a:ext cx="1320874" cy="917861"/>
            <a:chOff x="752756" y="3665689"/>
            <a:chExt cx="1320874" cy="917861"/>
          </a:xfrm>
        </p:grpSpPr>
        <p:sp>
          <p:nvSpPr>
            <p:cNvPr id="7" name="Flowchart: Magnetic Disk 6"/>
            <p:cNvSpPr/>
            <p:nvPr/>
          </p:nvSpPr>
          <p:spPr bwMode="auto">
            <a:xfrm>
              <a:off x="819532" y="3665689"/>
              <a:ext cx="655626" cy="679731"/>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8" name="TextBox 7"/>
            <p:cNvSpPr txBox="1"/>
            <p:nvPr/>
          </p:nvSpPr>
          <p:spPr>
            <a:xfrm>
              <a:off x="752756" y="4337329"/>
              <a:ext cx="1320874" cy="24622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none" lIns="0" tIns="0" rIns="0" bIns="0" rtlCol="0">
              <a:spAutoFit/>
            </a:bodyPr>
            <a:lstStyle/>
            <a:p>
              <a:r>
                <a:rPr lang="cs-CZ" sz="1600" b="1" dirty="0" smtClean="0">
                  <a:solidFill>
                    <a:sysClr val="windowText" lastClr="000000"/>
                  </a:solidFill>
                </a:rPr>
                <a:t>Lokální </a:t>
              </a:r>
              <a:r>
                <a:rPr lang="en-US" sz="1600" b="1" dirty="0" smtClean="0">
                  <a:solidFill>
                    <a:sysClr val="windowText" lastClr="000000"/>
                  </a:solidFill>
                </a:rPr>
                <a:t>Cache</a:t>
              </a:r>
            </a:p>
          </p:txBody>
        </p:sp>
      </p:grpSp>
      <p:cxnSp>
        <p:nvCxnSpPr>
          <p:cNvPr id="9" name="Straight Connector 8"/>
          <p:cNvCxnSpPr/>
          <p:nvPr/>
        </p:nvCxnSpPr>
        <p:spPr>
          <a:xfrm>
            <a:off x="516002" y="3430669"/>
            <a:ext cx="264678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52756" y="5136196"/>
            <a:ext cx="1677944" cy="246221"/>
          </a:xfrm>
          <a:prstGeom prst="rect">
            <a:avLst/>
          </a:prstGeom>
          <a:noFill/>
        </p:spPr>
        <p:txBody>
          <a:bodyPr wrap="square" lIns="0" tIns="0" rIns="0" bIns="0" rtlCol="0">
            <a:spAutoFit/>
          </a:bodyPr>
          <a:lstStyle/>
          <a:p>
            <a:r>
              <a:rPr lang="cs-CZ" sz="1600" dirty="0" smtClean="0">
                <a:gradFill>
                  <a:gsLst>
                    <a:gs pos="0">
                      <a:schemeClr val="tx1"/>
                    </a:gs>
                    <a:gs pos="86000">
                      <a:schemeClr val="tx1"/>
                    </a:gs>
                  </a:gsLst>
                  <a:lin ang="5400000" scaled="0"/>
                </a:gradFill>
              </a:rPr>
              <a:t>Operační systém</a:t>
            </a:r>
            <a:endParaRPr lang="en-US" sz="1200" dirty="0" smtClean="0">
              <a:gradFill>
                <a:gsLst>
                  <a:gs pos="0">
                    <a:schemeClr val="tx1"/>
                  </a:gs>
                  <a:gs pos="86000">
                    <a:schemeClr val="tx1"/>
                  </a:gs>
                </a:gsLst>
                <a:lin ang="5400000" scaled="0"/>
              </a:gradFill>
            </a:endParaRPr>
          </a:p>
        </p:txBody>
      </p:sp>
      <p:sp>
        <p:nvSpPr>
          <p:cNvPr id="11" name="Rounded Rectangle 10"/>
          <p:cNvSpPr/>
          <p:nvPr/>
        </p:nvSpPr>
        <p:spPr bwMode="auto">
          <a:xfrm>
            <a:off x="1147346" y="2420888"/>
            <a:ext cx="1262686" cy="613272"/>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cs-CZ" sz="1400" b="1" dirty="0" smtClean="0">
                <a:solidFill>
                  <a:schemeClr val="bg1"/>
                </a:solidFill>
              </a:rPr>
              <a:t>Azure aplikace</a:t>
            </a:r>
            <a:endParaRPr lang="en-US" b="1" dirty="0" smtClean="0">
              <a:solidFill>
                <a:schemeClr val="bg1"/>
              </a:solidFill>
            </a:endParaRPr>
          </a:p>
        </p:txBody>
      </p:sp>
      <p:sp>
        <p:nvSpPr>
          <p:cNvPr id="17" name="Flowchart: Magnetic Disk 16"/>
          <p:cNvSpPr/>
          <p:nvPr/>
        </p:nvSpPr>
        <p:spPr bwMode="auto">
          <a:xfrm>
            <a:off x="1590499" y="3252645"/>
            <a:ext cx="922733" cy="962952"/>
          </a:xfrm>
          <a:prstGeom prst="flowChartMagneticDisk">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2">
                    <a:lumMod val="40000"/>
                    <a:lumOff val="60000"/>
                  </a:schemeClr>
                </a:solidFill>
              </a:rPr>
              <a:t>Drive X:</a:t>
            </a:r>
            <a:endParaRPr lang="en-US" sz="1600" dirty="0" smtClean="0">
              <a:solidFill>
                <a:schemeClr val="bg2">
                  <a:lumMod val="40000"/>
                  <a:lumOff val="60000"/>
                </a:schemeClr>
              </a:solidFill>
            </a:endParaRPr>
          </a:p>
        </p:txBody>
      </p:sp>
      <p:sp>
        <p:nvSpPr>
          <p:cNvPr id="23" name="Freeform 22"/>
          <p:cNvSpPr/>
          <p:nvPr/>
        </p:nvSpPr>
        <p:spPr>
          <a:xfrm>
            <a:off x="1139251" y="3042252"/>
            <a:ext cx="348048" cy="1213805"/>
          </a:xfrm>
          <a:custGeom>
            <a:avLst/>
            <a:gdLst>
              <a:gd name="connsiteX0" fmla="*/ 59341 w 590718"/>
              <a:gd name="connsiteY0" fmla="*/ 1635939 h 1635939"/>
              <a:gd name="connsiteX1" fmla="*/ 75526 w 590718"/>
              <a:gd name="connsiteY1" fmla="*/ 705355 h 1635939"/>
              <a:gd name="connsiteX2" fmla="*/ 512495 w 590718"/>
              <a:gd name="connsiteY2" fmla="*/ 106545 h 1635939"/>
              <a:gd name="connsiteX3" fmla="*/ 544864 w 590718"/>
              <a:gd name="connsiteY3" fmla="*/ 66085 h 1635939"/>
            </a:gdLst>
            <a:ahLst/>
            <a:cxnLst>
              <a:cxn ang="0">
                <a:pos x="connsiteX0" y="connsiteY0"/>
              </a:cxn>
              <a:cxn ang="0">
                <a:pos x="connsiteX1" y="connsiteY1"/>
              </a:cxn>
              <a:cxn ang="0">
                <a:pos x="connsiteX2" y="connsiteY2"/>
              </a:cxn>
              <a:cxn ang="0">
                <a:pos x="connsiteX3" y="connsiteY3"/>
              </a:cxn>
            </a:cxnLst>
            <a:rect l="l" t="t" r="r" b="b"/>
            <a:pathLst>
              <a:path w="590718" h="1635939">
                <a:moveTo>
                  <a:pt x="59341" y="1635939"/>
                </a:moveTo>
                <a:cubicBezTo>
                  <a:pt x="29670" y="1298096"/>
                  <a:pt x="0" y="960254"/>
                  <a:pt x="75526" y="705355"/>
                </a:cubicBezTo>
                <a:cubicBezTo>
                  <a:pt x="151052" y="450456"/>
                  <a:pt x="434272" y="213090"/>
                  <a:pt x="512495" y="106545"/>
                </a:cubicBezTo>
                <a:cubicBezTo>
                  <a:pt x="590718" y="0"/>
                  <a:pt x="567791" y="33042"/>
                  <a:pt x="544864" y="66085"/>
                </a:cubicBezTo>
              </a:path>
            </a:pathLst>
          </a:custGeom>
          <a:ln>
            <a:tailEnd type="triangle"/>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sp>
        <p:nvSpPr>
          <p:cNvPr id="29" name="Title 28"/>
          <p:cNvSpPr>
            <a:spLocks noGrp="1"/>
          </p:cNvSpPr>
          <p:nvPr>
            <p:ph type="title"/>
          </p:nvPr>
        </p:nvSpPr>
        <p:spPr>
          <a:xfrm>
            <a:off x="457200" y="274638"/>
            <a:ext cx="8229600" cy="922114"/>
          </a:xfrm>
        </p:spPr>
        <p:txBody>
          <a:bodyPr/>
          <a:lstStyle/>
          <a:p>
            <a:r>
              <a:rPr lang="en-US" dirty="0" smtClean="0"/>
              <a:t>Azure Drive</a:t>
            </a:r>
            <a:endParaRPr lang="en-US" dirty="0"/>
          </a:p>
        </p:txBody>
      </p:sp>
      <p:sp>
        <p:nvSpPr>
          <p:cNvPr id="3" name="Text Placeholder 2"/>
          <p:cNvSpPr>
            <a:spLocks noGrp="1"/>
          </p:cNvSpPr>
          <p:nvPr>
            <p:ph idx="1"/>
          </p:nvPr>
        </p:nvSpPr>
        <p:spPr>
          <a:xfrm>
            <a:off x="3630199" y="1826883"/>
            <a:ext cx="5118265" cy="1722469"/>
          </a:xfrm>
        </p:spPr>
        <p:txBody>
          <a:bodyPr>
            <a:normAutofit/>
          </a:bodyPr>
          <a:lstStyle/>
          <a:p>
            <a:r>
              <a:rPr lang="cs-CZ" sz="1400" dirty="0" smtClean="0"/>
              <a:t>Aplikace připojí disk</a:t>
            </a:r>
            <a:endParaRPr lang="en-US" sz="1400" dirty="0"/>
          </a:p>
          <a:p>
            <a:r>
              <a:rPr lang="cs-CZ" sz="1400" dirty="0" smtClean="0"/>
              <a:t>Připojení obdrží pronájem </a:t>
            </a:r>
            <a:r>
              <a:rPr lang="cs-CZ" sz="1400" dirty="0" err="1" smtClean="0"/>
              <a:t>blobu</a:t>
            </a:r>
            <a:endParaRPr lang="en-US" sz="1400" dirty="0"/>
          </a:p>
          <a:p>
            <a:r>
              <a:rPr lang="cs-CZ" sz="1400" dirty="0" smtClean="0"/>
              <a:t>Připojení určí velikost Lokální </a:t>
            </a:r>
            <a:r>
              <a:rPr lang="cs-CZ" sz="1400" dirty="0" err="1" smtClean="0"/>
              <a:t>Cache</a:t>
            </a:r>
            <a:endParaRPr lang="en-US" sz="1400" dirty="0"/>
          </a:p>
          <a:p>
            <a:r>
              <a:rPr lang="en-US" sz="1400" dirty="0" smtClean="0"/>
              <a:t>NTFS </a:t>
            </a:r>
            <a:r>
              <a:rPr lang="cs-CZ" sz="1400" dirty="0" smtClean="0"/>
              <a:t>zápis v pořadí </a:t>
            </a:r>
            <a:r>
              <a:rPr lang="en-US" sz="1400" dirty="0" smtClean="0"/>
              <a:t>Blob Store</a:t>
            </a:r>
            <a:r>
              <a:rPr lang="cs-CZ" sz="1400" dirty="0" smtClean="0"/>
              <a:t>, pak Lokální </a:t>
            </a:r>
            <a:r>
              <a:rPr lang="en-US" sz="1400" dirty="0" smtClean="0"/>
              <a:t>Cache</a:t>
            </a:r>
            <a:endParaRPr lang="en-US" sz="1400" dirty="0"/>
          </a:p>
          <a:p>
            <a:r>
              <a:rPr lang="en-US" sz="1400" dirty="0" smtClean="0"/>
              <a:t>NTFS </a:t>
            </a:r>
            <a:r>
              <a:rPr lang="cs-CZ" sz="1400" dirty="0" smtClean="0"/>
              <a:t>čtení obslouženo</a:t>
            </a:r>
            <a:endParaRPr lang="en-US" sz="1400" dirty="0"/>
          </a:p>
          <a:p>
            <a:pPr lvl="1"/>
            <a:r>
              <a:rPr lang="cs-CZ" sz="1400" dirty="0" smtClean="0"/>
              <a:t>Lokální </a:t>
            </a:r>
            <a:r>
              <a:rPr lang="en-US" sz="1400" dirty="0" smtClean="0"/>
              <a:t>Cach</a:t>
            </a:r>
            <a:r>
              <a:rPr lang="cs-CZ" sz="1400" dirty="0" smtClean="0"/>
              <a:t>e</a:t>
            </a:r>
            <a:endParaRPr lang="en-US" sz="1400" dirty="0"/>
          </a:p>
          <a:p>
            <a:pPr lvl="1"/>
            <a:r>
              <a:rPr lang="en-US" sz="1400" dirty="0"/>
              <a:t>Blob Store (cache miss</a:t>
            </a:r>
            <a:r>
              <a:rPr lang="en-US" sz="1400" dirty="0" smtClean="0"/>
              <a:t>)</a:t>
            </a:r>
            <a:endParaRPr lang="en-US" sz="1400" dirty="0"/>
          </a:p>
        </p:txBody>
      </p:sp>
      <p:grpSp>
        <p:nvGrpSpPr>
          <p:cNvPr id="37" name="Group 36"/>
          <p:cNvGrpSpPr/>
          <p:nvPr/>
        </p:nvGrpSpPr>
        <p:grpSpPr>
          <a:xfrm>
            <a:off x="2598220" y="4157605"/>
            <a:ext cx="739603" cy="1765408"/>
            <a:chOff x="2598220" y="3656253"/>
            <a:chExt cx="739603" cy="1765408"/>
          </a:xfrm>
        </p:grpSpPr>
        <p:sp>
          <p:nvSpPr>
            <p:cNvPr id="14" name="Curved Right Arrow 13"/>
            <p:cNvSpPr/>
            <p:nvPr/>
          </p:nvSpPr>
          <p:spPr bwMode="auto">
            <a:xfrm rot="20014297">
              <a:off x="2598220" y="3957005"/>
              <a:ext cx="364238" cy="1464656"/>
            </a:xfrm>
            <a:prstGeom prst="curved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5" name="Curved Right Arrow 14"/>
            <p:cNvSpPr/>
            <p:nvPr/>
          </p:nvSpPr>
          <p:spPr bwMode="auto">
            <a:xfrm rot="20014297" flipH="1" flipV="1">
              <a:off x="2973585" y="3656253"/>
              <a:ext cx="364238" cy="1464656"/>
            </a:xfrm>
            <a:prstGeom prst="curved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grpSp>
      <p:cxnSp>
        <p:nvCxnSpPr>
          <p:cNvPr id="40" name="Straight Arrow Connector 39"/>
          <p:cNvCxnSpPr/>
          <p:nvPr/>
        </p:nvCxnSpPr>
        <p:spPr>
          <a:xfrm>
            <a:off x="2051865" y="2985945"/>
            <a:ext cx="0" cy="533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p:nvPr/>
        </p:nvCxnSpPr>
        <p:spPr>
          <a:xfrm flipH="1">
            <a:off x="1146125" y="3467421"/>
            <a:ext cx="911275" cy="92619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4" name="Straight Arrow Connector 43"/>
          <p:cNvCxnSpPr/>
          <p:nvPr/>
        </p:nvCxnSpPr>
        <p:spPr>
          <a:xfrm>
            <a:off x="2061926" y="3467421"/>
            <a:ext cx="1595674" cy="24630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0" name="Straight Arrow Connector 49"/>
          <p:cNvCxnSpPr/>
          <p:nvPr/>
        </p:nvCxnSpPr>
        <p:spPr>
          <a:xfrm>
            <a:off x="2057400" y="3015952"/>
            <a:ext cx="0" cy="5334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51" name="Straight Arrow Connector 50"/>
          <p:cNvCxnSpPr/>
          <p:nvPr/>
        </p:nvCxnSpPr>
        <p:spPr>
          <a:xfrm flipH="1">
            <a:off x="1143000" y="3448540"/>
            <a:ext cx="911275" cy="92619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52" name="Straight Arrow Connector 51"/>
          <p:cNvCxnSpPr/>
          <p:nvPr/>
        </p:nvCxnSpPr>
        <p:spPr>
          <a:xfrm>
            <a:off x="2061926" y="3448540"/>
            <a:ext cx="1595674" cy="246301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53" name="Straight Arrow Connector 52"/>
          <p:cNvCxnSpPr/>
          <p:nvPr/>
        </p:nvCxnSpPr>
        <p:spPr>
          <a:xfrm>
            <a:off x="2057400" y="3448540"/>
            <a:ext cx="1595674" cy="2463012"/>
          </a:xfrm>
          <a:prstGeom prst="straightConnector1">
            <a:avLst/>
          </a:prstGeom>
          <a:ln>
            <a:headEnd type="arrow"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54" name="Straight Arrow Connector 53"/>
          <p:cNvCxnSpPr/>
          <p:nvPr/>
        </p:nvCxnSpPr>
        <p:spPr>
          <a:xfrm>
            <a:off x="2057400" y="2939752"/>
            <a:ext cx="0" cy="533400"/>
          </a:xfrm>
          <a:prstGeom prst="straightConnector1">
            <a:avLst/>
          </a:prstGeom>
          <a:ln>
            <a:headEnd type="arrow"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55" name="Straight Arrow Connector 54"/>
          <p:cNvCxnSpPr/>
          <p:nvPr/>
        </p:nvCxnSpPr>
        <p:spPr>
          <a:xfrm flipH="1">
            <a:off x="1107007" y="3519345"/>
            <a:ext cx="950393" cy="88000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58" name="Straight Arrow Connector 57"/>
          <p:cNvCxnSpPr/>
          <p:nvPr/>
        </p:nvCxnSpPr>
        <p:spPr>
          <a:xfrm>
            <a:off x="2057400" y="3015952"/>
            <a:ext cx="0" cy="5334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59" name="Straight Arrow Connector 58"/>
          <p:cNvCxnSpPr/>
          <p:nvPr/>
        </p:nvCxnSpPr>
        <p:spPr>
          <a:xfrm flipH="1">
            <a:off x="1146125" y="3461355"/>
            <a:ext cx="911275" cy="92619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60" name="Oval 59"/>
          <p:cNvSpPr/>
          <p:nvPr/>
        </p:nvSpPr>
        <p:spPr bwMode="auto">
          <a:xfrm>
            <a:off x="933832" y="4530008"/>
            <a:ext cx="114300" cy="129809"/>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61" name="Oval 60"/>
          <p:cNvSpPr/>
          <p:nvPr/>
        </p:nvSpPr>
        <p:spPr bwMode="auto">
          <a:xfrm>
            <a:off x="1199507" y="4530008"/>
            <a:ext cx="114300" cy="129809"/>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62" name="Oval 61"/>
          <p:cNvSpPr/>
          <p:nvPr/>
        </p:nvSpPr>
        <p:spPr bwMode="auto">
          <a:xfrm>
            <a:off x="819532" y="2633268"/>
            <a:ext cx="114300" cy="129809"/>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63" name="Oval 62"/>
          <p:cNvSpPr/>
          <p:nvPr/>
        </p:nvSpPr>
        <p:spPr bwMode="auto">
          <a:xfrm>
            <a:off x="3467100" y="5997416"/>
            <a:ext cx="114300" cy="129809"/>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66" name="Oval 65"/>
          <p:cNvSpPr/>
          <p:nvPr/>
        </p:nvSpPr>
        <p:spPr bwMode="auto">
          <a:xfrm>
            <a:off x="3265119" y="5997416"/>
            <a:ext cx="114300" cy="129809"/>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67" name="TextBox 66"/>
          <p:cNvSpPr txBox="1"/>
          <p:nvPr/>
        </p:nvSpPr>
        <p:spPr>
          <a:xfrm>
            <a:off x="2629919" y="4766822"/>
            <a:ext cx="525785" cy="24622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none" lIns="0" tIns="0" rIns="0" bIns="0" rtlCol="0">
            <a:spAutoFit/>
          </a:bodyPr>
          <a:lstStyle/>
          <a:p>
            <a:r>
              <a:rPr lang="en-US" sz="1600" b="1" dirty="0" smtClean="0">
                <a:solidFill>
                  <a:sysClr val="windowText" lastClr="000000"/>
                </a:solidFill>
              </a:rPr>
              <a:t>Lease</a:t>
            </a:r>
          </a:p>
        </p:txBody>
      </p:sp>
      <p:sp>
        <p:nvSpPr>
          <p:cNvPr id="68" name="Oval 67"/>
          <p:cNvSpPr/>
          <p:nvPr/>
        </p:nvSpPr>
        <p:spPr bwMode="auto">
          <a:xfrm>
            <a:off x="990600" y="2634952"/>
            <a:ext cx="114300" cy="129809"/>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69" name="TextBox 68"/>
          <p:cNvSpPr txBox="1"/>
          <p:nvPr/>
        </p:nvSpPr>
        <p:spPr>
          <a:xfrm>
            <a:off x="285776" y="4291462"/>
            <a:ext cx="628624" cy="430887"/>
          </a:xfrm>
          <a:prstGeom prst="rect">
            <a:avLst/>
          </a:prstGeom>
          <a:noFill/>
        </p:spPr>
        <p:txBody>
          <a:bodyPr wrap="square" lIns="0" tIns="0" rIns="0" bIns="0" rtlCol="0">
            <a:spAutoFit/>
          </a:bodyPr>
          <a:lstStyle/>
          <a:p>
            <a:r>
              <a:rPr lang="en-US" sz="1400" dirty="0" smtClean="0">
                <a:gradFill>
                  <a:gsLst>
                    <a:gs pos="0">
                      <a:schemeClr val="tx1"/>
                    </a:gs>
                    <a:gs pos="86000">
                      <a:schemeClr val="tx1"/>
                    </a:gs>
                  </a:gsLst>
                  <a:lin ang="5400000" scaled="0"/>
                </a:gradFill>
              </a:rPr>
              <a:t>Cache </a:t>
            </a:r>
          </a:p>
          <a:p>
            <a:r>
              <a:rPr lang="en-US" sz="1400" dirty="0" smtClean="0">
                <a:gradFill>
                  <a:gsLst>
                    <a:gs pos="0">
                      <a:schemeClr val="tx1"/>
                    </a:gs>
                    <a:gs pos="86000">
                      <a:schemeClr val="tx1"/>
                    </a:gs>
                  </a:gsLst>
                  <a:lin ang="5400000" scaled="0"/>
                </a:gradFill>
              </a:rPr>
              <a:t>Miss</a:t>
            </a:r>
            <a:endParaRPr lang="en-US" sz="2400" dirty="0" smtClean="0">
              <a:gradFill>
                <a:gsLst>
                  <a:gs pos="0">
                    <a:schemeClr val="tx1"/>
                  </a:gs>
                  <a:gs pos="86000">
                    <a:schemeClr val="tx1"/>
                  </a:gs>
                </a:gsLst>
                <a:lin ang="5400000" scaled="0"/>
              </a:gradFill>
            </a:endParaRPr>
          </a:p>
        </p:txBody>
      </p:sp>
      <p:sp>
        <p:nvSpPr>
          <p:cNvPr id="39" name="Text Placeholder 6"/>
          <p:cNvSpPr txBox="1">
            <a:spLocks/>
          </p:cNvSpPr>
          <p:nvPr/>
        </p:nvSpPr>
        <p:spPr>
          <a:xfrm>
            <a:off x="467544" y="1015705"/>
            <a:ext cx="7848872" cy="359941"/>
          </a:xfrm>
          <a:prstGeom prst="rect">
            <a:avLst/>
          </a:prstGeom>
        </p:spPr>
        <p:txBody>
          <a:bodyPr/>
          <a:lstStyle>
            <a:lvl1pPr marL="342900" indent="-342900" algn="l" defTabSz="914400" rtl="0" eaLnBrk="1" latinLnBrk="0" hangingPunct="1">
              <a:spcBef>
                <a:spcPct val="20000"/>
              </a:spcBef>
              <a:buClr>
                <a:srgbClr val="D75229"/>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D75229"/>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D75229"/>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D75229"/>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D75229"/>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1800" dirty="0">
                <a:solidFill>
                  <a:srgbClr val="D75229"/>
                </a:solidFill>
              </a:rPr>
              <a:t>Použití a doporučení</a:t>
            </a:r>
            <a:endParaRPr lang="en-US" sz="1800" dirty="0">
              <a:solidFill>
                <a:srgbClr val="D75229"/>
              </a:solidFill>
            </a:endParaRPr>
          </a:p>
        </p:txBody>
      </p:sp>
      <p:sp>
        <p:nvSpPr>
          <p:cNvPr id="41" name="Content Placeholder 4"/>
          <p:cNvSpPr txBox="1">
            <a:spLocks/>
          </p:cNvSpPr>
          <p:nvPr/>
        </p:nvSpPr>
        <p:spPr>
          <a:xfrm>
            <a:off x="3653074" y="3672836"/>
            <a:ext cx="5239406" cy="2160240"/>
          </a:xfrm>
          <a:prstGeom prst="rect">
            <a:avLst/>
          </a:prstGeom>
        </p:spPr>
        <p:txBody>
          <a:bodyPr>
            <a:normAutofit fontScale="92500" lnSpcReduction="20000"/>
          </a:bodyPr>
          <a:lstStyle>
            <a:lvl1pPr marL="342900" indent="-342900" algn="l" defTabSz="914400" rtl="0" eaLnBrk="1" latinLnBrk="0" hangingPunct="1">
              <a:spcBef>
                <a:spcPct val="20000"/>
              </a:spcBef>
              <a:buClr>
                <a:srgbClr val="D75229"/>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D75229"/>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D75229"/>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D75229"/>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D75229"/>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cs-CZ" sz="1600" b="1" dirty="0" smtClean="0"/>
              <a:t>Vlastnosti</a:t>
            </a:r>
          </a:p>
          <a:p>
            <a:r>
              <a:rPr lang="cs-CZ" sz="1500" dirty="0" smtClean="0"/>
              <a:t>Formát VHD, možné vytvořit off-line nebo na požádání</a:t>
            </a:r>
          </a:p>
          <a:p>
            <a:r>
              <a:rPr lang="cs-CZ" sz="1500" dirty="0" smtClean="0"/>
              <a:t>Ostatní VM mohou mít jen R/O do kopie</a:t>
            </a:r>
          </a:p>
          <a:p>
            <a:r>
              <a:rPr lang="cs-CZ" sz="1500" dirty="0" err="1" smtClean="0"/>
              <a:t>Billing</a:t>
            </a:r>
            <a:r>
              <a:rPr lang="cs-CZ" sz="1500" dirty="0" smtClean="0"/>
              <a:t> odvozen od </a:t>
            </a:r>
            <a:r>
              <a:rPr lang="cs-CZ" sz="1500" dirty="0" err="1" smtClean="0"/>
              <a:t>Blobu</a:t>
            </a:r>
            <a:r>
              <a:rPr lang="cs-CZ" sz="1500" dirty="0" smtClean="0"/>
              <a:t>, není separátní</a:t>
            </a:r>
          </a:p>
          <a:p>
            <a:endParaRPr lang="cs-CZ" sz="1500" dirty="0"/>
          </a:p>
          <a:p>
            <a:pPr marL="0" indent="0">
              <a:buNone/>
            </a:pPr>
            <a:r>
              <a:rPr lang="cs-CZ" sz="1600" b="1" dirty="0" smtClean="0"/>
              <a:t>Doporučení</a:t>
            </a:r>
          </a:p>
          <a:p>
            <a:r>
              <a:rPr lang="cs-CZ" sz="1400" dirty="0" smtClean="0"/>
              <a:t>Používejte lokální FS pro dočasné operace/logy</a:t>
            </a:r>
          </a:p>
          <a:p>
            <a:r>
              <a:rPr lang="cs-CZ" sz="1400" dirty="0" smtClean="0"/>
              <a:t>Důležitá data zapisujte na Azure Drive – vyšší spolehlivost a trvalost dat</a:t>
            </a:r>
          </a:p>
          <a:p>
            <a:r>
              <a:rPr lang="cs-CZ" sz="1400" dirty="0" smtClean="0"/>
              <a:t>Azure Drive lze kdykoli zálohovat/stáhnout mimo </a:t>
            </a:r>
            <a:r>
              <a:rPr lang="cs-CZ" sz="1400" dirty="0" err="1" smtClean="0"/>
              <a:t>cloud</a:t>
            </a:r>
            <a:endParaRPr lang="cs-CZ" sz="1400" dirty="0" smtClean="0"/>
          </a:p>
          <a:p>
            <a:endParaRPr lang="cs-CZ" sz="1400" dirty="0" smtClean="0"/>
          </a:p>
          <a:p>
            <a:endParaRPr lang="en-US" sz="1400" dirty="0" smtClean="0"/>
          </a:p>
        </p:txBody>
      </p:sp>
      <p:sp>
        <p:nvSpPr>
          <p:cNvPr id="6" name="TextBox 5"/>
          <p:cNvSpPr txBox="1"/>
          <p:nvPr/>
        </p:nvSpPr>
        <p:spPr>
          <a:xfrm>
            <a:off x="3657600" y="1484784"/>
            <a:ext cx="874569" cy="338554"/>
          </a:xfrm>
          <a:prstGeom prst="rect">
            <a:avLst/>
          </a:prstGeom>
          <a:noFill/>
        </p:spPr>
        <p:txBody>
          <a:bodyPr wrap="square" rtlCol="0">
            <a:spAutoFit/>
          </a:bodyPr>
          <a:lstStyle/>
          <a:p>
            <a:r>
              <a:rPr lang="cs-CZ" sz="1600" b="1" dirty="0" smtClean="0"/>
              <a:t>Scénář</a:t>
            </a:r>
            <a:endParaRPr lang="en-US" sz="1600" b="1" dirty="0"/>
          </a:p>
        </p:txBody>
      </p:sp>
    </p:spTree>
    <p:custDataLst>
      <p:tags r:id="rId1"/>
    </p:custDataLst>
    <p:extLst>
      <p:ext uri="{BB962C8B-B14F-4D97-AF65-F5344CB8AC3E}">
        <p14:creationId xmlns:p14="http://schemas.microsoft.com/office/powerpoint/2010/main" val="447091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par>
                                <p:cTn id="24" presetID="10"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500"/>
                                        <p:tgtEl>
                                          <p:spTgt spid="3">
                                            <p:txEl>
                                              <p:pRg st="3" end="3"/>
                                            </p:txEl>
                                          </p:spTgt>
                                        </p:tgtEl>
                                      </p:cBhvr>
                                    </p:animEffect>
                                  </p:childTnLst>
                                </p:cTn>
                              </p:par>
                              <p:par>
                                <p:cTn id="45" presetID="22" presetClass="entr" presetSubtype="1"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up)">
                                      <p:cBhvr>
                                        <p:cTn id="47" dur="500"/>
                                        <p:tgtEl>
                                          <p:spTgt spid="40"/>
                                        </p:tgtEl>
                                      </p:cBhvr>
                                    </p:animEffect>
                                  </p:childTnLst>
                                </p:cTn>
                              </p:par>
                              <p:par>
                                <p:cTn id="48" presetID="10" presetClass="exit" presetSubtype="0" fill="hold" grpId="1" nodeType="withEffect">
                                  <p:stCondLst>
                                    <p:cond delay="0"/>
                                  </p:stCondLst>
                                  <p:childTnLst>
                                    <p:animEffect transition="out" filter="fade">
                                      <p:cBhvr>
                                        <p:cTn id="49" dur="500"/>
                                        <p:tgtEl>
                                          <p:spTgt spid="62"/>
                                        </p:tgtEl>
                                      </p:cBhvr>
                                    </p:animEffect>
                                    <p:set>
                                      <p:cBhvr>
                                        <p:cTn id="50" dur="1" fill="hold">
                                          <p:stCondLst>
                                            <p:cond delay="499"/>
                                          </p:stCondLst>
                                        </p:cTn>
                                        <p:tgtEl>
                                          <p:spTgt spid="6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up)">
                                      <p:cBhvr>
                                        <p:cTn id="55" dur="500"/>
                                        <p:tgtEl>
                                          <p:spTgt spid="44"/>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500"/>
                                        <p:tgtEl>
                                          <p:spTgt spid="6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40"/>
                                        </p:tgtEl>
                                      </p:cBhvr>
                                    </p:animEffect>
                                    <p:set>
                                      <p:cBhvr>
                                        <p:cTn id="73" dur="1" fill="hold">
                                          <p:stCondLst>
                                            <p:cond delay="499"/>
                                          </p:stCondLst>
                                        </p:cTn>
                                        <p:tgtEl>
                                          <p:spTgt spid="40"/>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42"/>
                                        </p:tgtEl>
                                      </p:cBhvr>
                                    </p:animEffect>
                                    <p:set>
                                      <p:cBhvr>
                                        <p:cTn id="76" dur="1" fill="hold">
                                          <p:stCondLst>
                                            <p:cond delay="499"/>
                                          </p:stCondLst>
                                        </p:cTn>
                                        <p:tgtEl>
                                          <p:spTgt spid="42"/>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44"/>
                                        </p:tgtEl>
                                      </p:cBhvr>
                                    </p:animEffect>
                                    <p:set>
                                      <p:cBhvr>
                                        <p:cTn id="79" dur="1" fill="hold">
                                          <p:stCondLst>
                                            <p:cond delay="499"/>
                                          </p:stCondLst>
                                        </p:cTn>
                                        <p:tgtEl>
                                          <p:spTgt spid="44"/>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fade">
                                      <p:cBhvr>
                                        <p:cTn id="84" dur="500"/>
                                        <p:tgtEl>
                                          <p:spTgt spid="6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
                                            <p:txEl>
                                              <p:pRg st="4" end="4"/>
                                            </p:txEl>
                                          </p:spTgt>
                                        </p:tgtEl>
                                        <p:attrNameLst>
                                          <p:attrName>style.visibility</p:attrName>
                                        </p:attrNameLst>
                                      </p:cBhvr>
                                      <p:to>
                                        <p:strVal val="visible"/>
                                      </p:to>
                                    </p:set>
                                    <p:animEffect transition="in" filter="fade">
                                      <p:cBhvr>
                                        <p:cTn id="89" dur="500"/>
                                        <p:tgtEl>
                                          <p:spTgt spid="3">
                                            <p:txEl>
                                              <p:pRg st="4" end="4"/>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
                                            <p:txEl>
                                              <p:pRg st="5" end="5"/>
                                            </p:txEl>
                                          </p:spTgt>
                                        </p:tgtEl>
                                        <p:attrNameLst>
                                          <p:attrName>style.visibility</p:attrName>
                                        </p:attrNameLst>
                                      </p:cBhvr>
                                      <p:to>
                                        <p:strVal val="visible"/>
                                      </p:to>
                                    </p:set>
                                    <p:animEffect transition="in" filter="fade">
                                      <p:cBhvr>
                                        <p:cTn id="92" dur="500"/>
                                        <p:tgtEl>
                                          <p:spTgt spid="3">
                                            <p:txEl>
                                              <p:pRg st="5" end="5"/>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
                                            <p:txEl>
                                              <p:pRg st="6" end="6"/>
                                            </p:txEl>
                                          </p:spTgt>
                                        </p:tgtEl>
                                        <p:attrNameLst>
                                          <p:attrName>style.visibility</p:attrName>
                                        </p:attrNameLst>
                                      </p:cBhvr>
                                      <p:to>
                                        <p:strVal val="visible"/>
                                      </p:to>
                                    </p:set>
                                    <p:animEffect transition="in" filter="fade">
                                      <p:cBhvr>
                                        <p:cTn id="95" dur="500"/>
                                        <p:tgtEl>
                                          <p:spTgt spid="3">
                                            <p:txEl>
                                              <p:pRg st="6" end="6"/>
                                            </p:txEl>
                                          </p:spTgt>
                                        </p:tgtEl>
                                      </p:cBhvr>
                                    </p:animEffect>
                                  </p:childTnLst>
                                </p:cTn>
                              </p:par>
                              <p:par>
                                <p:cTn id="96" presetID="22" presetClass="entr" presetSubtype="1" fill="hold"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up)">
                                      <p:cBhvr>
                                        <p:cTn id="98" dur="500"/>
                                        <p:tgtEl>
                                          <p:spTgt spid="50"/>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9"/>
                                        </p:tgtEl>
                                        <p:attrNameLst>
                                          <p:attrName>style.visibility</p:attrName>
                                        </p:attrNameLst>
                                      </p:cBhvr>
                                      <p:to>
                                        <p:strVal val="visible"/>
                                      </p:to>
                                    </p:set>
                                    <p:animEffect transition="in" filter="fade">
                                      <p:cBhvr>
                                        <p:cTn id="106" dur="500"/>
                                        <p:tgtEl>
                                          <p:spTgt spid="69"/>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nodeType="click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wipe(up)">
                                      <p:cBhvr>
                                        <p:cTn id="111" dur="500"/>
                                        <p:tgtEl>
                                          <p:spTgt spid="52"/>
                                        </p:tgtEl>
                                      </p:cBhvr>
                                    </p:animEffect>
                                  </p:childTnLst>
                                </p:cTn>
                              </p:par>
                              <p:par>
                                <p:cTn id="112" presetID="10" presetClass="exit" presetSubtype="0" fill="hold" grpId="1" nodeType="withEffect">
                                  <p:stCondLst>
                                    <p:cond delay="0"/>
                                  </p:stCondLst>
                                  <p:childTnLst>
                                    <p:animEffect transition="out" filter="fade">
                                      <p:cBhvr>
                                        <p:cTn id="113" dur="500"/>
                                        <p:tgtEl>
                                          <p:spTgt spid="69"/>
                                        </p:tgtEl>
                                      </p:cBhvr>
                                    </p:animEffect>
                                    <p:set>
                                      <p:cBhvr>
                                        <p:cTn id="114" dur="1" fill="hold">
                                          <p:stCondLst>
                                            <p:cond delay="499"/>
                                          </p:stCondLst>
                                        </p:cTn>
                                        <p:tgtEl>
                                          <p:spTgt spid="69"/>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51"/>
                                        </p:tgtEl>
                                      </p:cBhvr>
                                    </p:animEffect>
                                    <p:set>
                                      <p:cBhvr>
                                        <p:cTn id="117" dur="1" fill="hold">
                                          <p:stCondLst>
                                            <p:cond delay="499"/>
                                          </p:stCondLst>
                                        </p:cTn>
                                        <p:tgtEl>
                                          <p:spTgt spid="51"/>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nodeType="click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500"/>
                                        <p:tgtEl>
                                          <p:spTgt spid="53"/>
                                        </p:tgtEl>
                                      </p:cBhvr>
                                    </p:animEffect>
                                  </p:childTnLst>
                                </p:cTn>
                              </p:par>
                              <p:par>
                                <p:cTn id="123" presetID="10" presetClass="exit" presetSubtype="0" fill="hold" nodeType="withEffect">
                                  <p:stCondLst>
                                    <p:cond delay="0"/>
                                  </p:stCondLst>
                                  <p:childTnLst>
                                    <p:animEffect transition="out" filter="fade">
                                      <p:cBhvr>
                                        <p:cTn id="124" dur="500"/>
                                        <p:tgtEl>
                                          <p:spTgt spid="50"/>
                                        </p:tgtEl>
                                      </p:cBhvr>
                                    </p:animEffect>
                                    <p:set>
                                      <p:cBhvr>
                                        <p:cTn id="125" dur="1" fill="hold">
                                          <p:stCondLst>
                                            <p:cond delay="499"/>
                                          </p:stCondLst>
                                        </p:cTn>
                                        <p:tgtEl>
                                          <p:spTgt spid="50"/>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52"/>
                                        </p:tgtEl>
                                      </p:cBhvr>
                                    </p:animEffect>
                                    <p:set>
                                      <p:cBhvr>
                                        <p:cTn id="128" dur="1" fill="hold">
                                          <p:stCondLst>
                                            <p:cond delay="499"/>
                                          </p:stCondLst>
                                        </p:cTn>
                                        <p:tgtEl>
                                          <p:spTgt spid="52"/>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wipe(down)">
                                      <p:cBhvr>
                                        <p:cTn id="133" dur="500"/>
                                        <p:tgtEl>
                                          <p:spTgt spid="54"/>
                                        </p:tgtEl>
                                      </p:cBhvr>
                                    </p:animEffect>
                                  </p:childTnLst>
                                </p:cTn>
                              </p:par>
                            </p:childTnLst>
                          </p:cTn>
                        </p:par>
                        <p:par>
                          <p:cTn id="134" fill="hold">
                            <p:stCondLst>
                              <p:cond delay="500"/>
                            </p:stCondLst>
                            <p:childTnLst>
                              <p:par>
                                <p:cTn id="135" presetID="10" presetClass="entr" presetSubtype="0" fill="hold" grpId="0"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fade">
                                      <p:cBhvr>
                                        <p:cTn id="137" dur="500"/>
                                        <p:tgtEl>
                                          <p:spTgt spid="68"/>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1" fill="hold" nodeType="clickEffect">
                                  <p:stCondLst>
                                    <p:cond delay="0"/>
                                  </p:stCondLst>
                                  <p:childTnLst>
                                    <p:set>
                                      <p:cBhvr>
                                        <p:cTn id="141" dur="1" fill="hold">
                                          <p:stCondLst>
                                            <p:cond delay="0"/>
                                          </p:stCondLst>
                                        </p:cTn>
                                        <p:tgtEl>
                                          <p:spTgt spid="55"/>
                                        </p:tgtEl>
                                        <p:attrNameLst>
                                          <p:attrName>style.visibility</p:attrName>
                                        </p:attrNameLst>
                                      </p:cBhvr>
                                      <p:to>
                                        <p:strVal val="visible"/>
                                      </p:to>
                                    </p:set>
                                    <p:animEffect transition="in" filter="wipe(up)">
                                      <p:cBhvr>
                                        <p:cTn id="142" dur="500"/>
                                        <p:tgtEl>
                                          <p:spTgt spid="55"/>
                                        </p:tgtEl>
                                      </p:cBhvr>
                                    </p:animEffect>
                                  </p:childTnLst>
                                </p:cTn>
                              </p:par>
                            </p:childTnLst>
                          </p:cTn>
                        </p:par>
                        <p:par>
                          <p:cTn id="143" fill="hold">
                            <p:stCondLst>
                              <p:cond delay="500"/>
                            </p:stCondLst>
                            <p:childTnLst>
                              <p:par>
                                <p:cTn id="144" presetID="10" presetClass="entr" presetSubtype="0" fill="hold" grpId="0" nodeType="afterEffect">
                                  <p:stCondLst>
                                    <p:cond delay="0"/>
                                  </p:stCondLst>
                                  <p:childTnLst>
                                    <p:set>
                                      <p:cBhvr>
                                        <p:cTn id="145" dur="1" fill="hold">
                                          <p:stCondLst>
                                            <p:cond delay="0"/>
                                          </p:stCondLst>
                                        </p:cTn>
                                        <p:tgtEl>
                                          <p:spTgt spid="61"/>
                                        </p:tgtEl>
                                        <p:attrNameLst>
                                          <p:attrName>style.visibility</p:attrName>
                                        </p:attrNameLst>
                                      </p:cBhvr>
                                      <p:to>
                                        <p:strVal val="visible"/>
                                      </p:to>
                                    </p:set>
                                    <p:animEffect transition="in" filter="fade">
                                      <p:cBhvr>
                                        <p:cTn id="146" dur="500"/>
                                        <p:tgtEl>
                                          <p:spTgt spid="61"/>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nodeType="clickEffect">
                                  <p:stCondLst>
                                    <p:cond delay="0"/>
                                  </p:stCondLst>
                                  <p:childTnLst>
                                    <p:animEffect transition="out" filter="fade">
                                      <p:cBhvr>
                                        <p:cTn id="150" dur="500"/>
                                        <p:tgtEl>
                                          <p:spTgt spid="53"/>
                                        </p:tgtEl>
                                      </p:cBhvr>
                                    </p:animEffect>
                                    <p:set>
                                      <p:cBhvr>
                                        <p:cTn id="151" dur="1" fill="hold">
                                          <p:stCondLst>
                                            <p:cond delay="499"/>
                                          </p:stCondLst>
                                        </p:cTn>
                                        <p:tgtEl>
                                          <p:spTgt spid="53"/>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54"/>
                                        </p:tgtEl>
                                      </p:cBhvr>
                                    </p:animEffect>
                                    <p:set>
                                      <p:cBhvr>
                                        <p:cTn id="154" dur="1" fill="hold">
                                          <p:stCondLst>
                                            <p:cond delay="499"/>
                                          </p:stCondLst>
                                        </p:cTn>
                                        <p:tgtEl>
                                          <p:spTgt spid="54"/>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55"/>
                                        </p:tgtEl>
                                      </p:cBhvr>
                                    </p:animEffect>
                                    <p:set>
                                      <p:cBhvr>
                                        <p:cTn id="157" dur="1" fill="hold">
                                          <p:stCondLst>
                                            <p:cond delay="499"/>
                                          </p:stCondLst>
                                        </p:cTn>
                                        <p:tgtEl>
                                          <p:spTgt spid="55"/>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22" presetClass="entr" presetSubtype="1" fill="hold" nodeType="click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wipe(up)">
                                      <p:cBhvr>
                                        <p:cTn id="162" dur="500"/>
                                        <p:tgtEl>
                                          <p:spTgt spid="58"/>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1" fill="hold" nodeType="clickEffect">
                                  <p:stCondLst>
                                    <p:cond delay="0"/>
                                  </p:stCondLst>
                                  <p:childTnLst>
                                    <p:set>
                                      <p:cBhvr>
                                        <p:cTn id="166" dur="1" fill="hold">
                                          <p:stCondLst>
                                            <p:cond delay="0"/>
                                          </p:stCondLst>
                                        </p:cTn>
                                        <p:tgtEl>
                                          <p:spTgt spid="59"/>
                                        </p:tgtEl>
                                        <p:attrNameLst>
                                          <p:attrName>style.visibility</p:attrName>
                                        </p:attrNameLst>
                                      </p:cBhvr>
                                      <p:to>
                                        <p:strVal val="visible"/>
                                      </p:to>
                                    </p:set>
                                    <p:animEffect transition="in" filter="wipe(up)">
                                      <p:cBhvr>
                                        <p:cTn id="167" dur="500"/>
                                        <p:tgtEl>
                                          <p:spTgt spid="59"/>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23"/>
                                        </p:tgtEl>
                                        <p:attrNameLst>
                                          <p:attrName>style.visibility</p:attrName>
                                        </p:attrNameLst>
                                      </p:cBhvr>
                                      <p:to>
                                        <p:strVal val="visible"/>
                                      </p:to>
                                    </p:set>
                                    <p:animEffect transition="in" filter="fade">
                                      <p:cBhvr>
                                        <p:cTn id="172" dur="500"/>
                                        <p:tgtEl>
                                          <p:spTgt spid="23"/>
                                        </p:tgtEl>
                                      </p:cBhvr>
                                    </p:animEffec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23" grpId="0" animBg="1"/>
      <p:bldP spid="3" grpId="0" build="p"/>
      <p:bldP spid="60" grpId="0" animBg="1"/>
      <p:bldP spid="61" grpId="0" animBg="1"/>
      <p:bldP spid="62" grpId="0" animBg="1"/>
      <p:bldP spid="62" grpId="1" animBg="1"/>
      <p:bldP spid="63" grpId="0" animBg="1"/>
      <p:bldP spid="66" grpId="0" animBg="1"/>
      <p:bldP spid="67" grpId="0"/>
      <p:bldP spid="68" grpId="0" animBg="1"/>
      <p:bldP spid="69" grpId="0"/>
      <p:bldP spid="69" grpId="1"/>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71330"/>
            <a:ext cx="8382000" cy="609398"/>
          </a:xfrm>
        </p:spPr>
        <p:txBody>
          <a:bodyPr>
            <a:normAutofit fontScale="90000"/>
          </a:bodyPr>
          <a:lstStyle/>
          <a:p>
            <a:r>
              <a:rPr lang="cs-CZ" sz="4400" dirty="0" smtClean="0"/>
              <a:t>Porovnaní technologií</a:t>
            </a:r>
            <a:endParaRPr lang="en-US" sz="4400" dirty="0"/>
          </a:p>
        </p:txBody>
      </p:sp>
      <p:graphicFrame>
        <p:nvGraphicFramePr>
          <p:cNvPr id="4" name="Table 3"/>
          <p:cNvGraphicFramePr>
            <a:graphicFrameLocks noGrp="1"/>
          </p:cNvGraphicFramePr>
          <p:nvPr>
            <p:extLst>
              <p:ext uri="{D42A27DB-BD31-4B8C-83A1-F6EECF244321}">
                <p14:modId xmlns:p14="http://schemas.microsoft.com/office/powerpoint/2010/main" val="1775188324"/>
              </p:ext>
            </p:extLst>
          </p:nvPr>
        </p:nvGraphicFramePr>
        <p:xfrm>
          <a:off x="533400" y="1524000"/>
          <a:ext cx="8153402" cy="2550432"/>
        </p:xfrm>
        <a:graphic>
          <a:graphicData uri="http://schemas.openxmlformats.org/drawingml/2006/table">
            <a:tbl>
              <a:tblPr firstRow="1" bandRow="1">
                <a:tableStyleId>{5C22544A-7EE6-4342-B048-85BDC9FD1C3A}</a:tableStyleId>
              </a:tblPr>
              <a:tblGrid>
                <a:gridCol w="2971800"/>
                <a:gridCol w="1143000"/>
                <a:gridCol w="939963"/>
                <a:gridCol w="830920"/>
                <a:gridCol w="830920"/>
                <a:gridCol w="1436799"/>
              </a:tblGrid>
              <a:tr h="304800">
                <a:tc>
                  <a:txBody>
                    <a:bodyPr/>
                    <a:lstStyle/>
                    <a:p>
                      <a:pPr marL="0" marR="0" algn="ctr">
                        <a:spcBef>
                          <a:spcPts val="0"/>
                        </a:spcBef>
                        <a:spcAft>
                          <a:spcPts val="0"/>
                        </a:spcAft>
                      </a:pPr>
                      <a:r>
                        <a:rPr lang="en-US" sz="1800" b="1" kern="1200" dirty="0">
                          <a:solidFill>
                            <a:schemeClr val="lt1"/>
                          </a:solidFill>
                          <a:latin typeface="+mn-lt"/>
                          <a:ea typeface="+mn-ea"/>
                          <a:cs typeface="+mn-cs"/>
                        </a:rPr>
                        <a:t> </a:t>
                      </a:r>
                    </a:p>
                  </a:txBody>
                  <a:tcPr marL="53261" marR="53261" marT="0" marB="0" anchor="b"/>
                </a:tc>
                <a:tc>
                  <a:txBody>
                    <a:bodyPr/>
                    <a:lstStyle/>
                    <a:p>
                      <a:pPr marL="0" marR="0" algn="ctr">
                        <a:spcBef>
                          <a:spcPts val="0"/>
                        </a:spcBef>
                        <a:spcAft>
                          <a:spcPts val="0"/>
                        </a:spcAft>
                      </a:pPr>
                      <a:r>
                        <a:rPr lang="cs-CZ" sz="1400" b="1" kern="1200" dirty="0" smtClean="0">
                          <a:solidFill>
                            <a:schemeClr val="lt1"/>
                          </a:solidFill>
                          <a:latin typeface="+mn-lt"/>
                          <a:ea typeface="+mn-ea"/>
                          <a:cs typeface="+mn-cs"/>
                        </a:rPr>
                        <a:t>Jeden</a:t>
                      </a:r>
                      <a:r>
                        <a:rPr lang="en-US" sz="1400" b="1" kern="1200" dirty="0" smtClean="0">
                          <a:solidFill>
                            <a:schemeClr val="lt1"/>
                          </a:solidFill>
                          <a:latin typeface="+mn-lt"/>
                          <a:ea typeface="+mn-ea"/>
                          <a:cs typeface="+mn-cs"/>
                        </a:rPr>
                        <a:t> Blob</a:t>
                      </a:r>
                      <a:endParaRPr lang="en-US" sz="1400" b="1" kern="1200" dirty="0">
                        <a:solidFill>
                          <a:schemeClr val="lt1"/>
                        </a:solidFill>
                        <a:latin typeface="+mn-lt"/>
                        <a:ea typeface="+mn-ea"/>
                        <a:cs typeface="+mn-cs"/>
                      </a:endParaRPr>
                    </a:p>
                  </a:txBody>
                  <a:tcPr marL="53261" marR="53261" marT="0" marB="0" anchor="ctr"/>
                </a:tc>
                <a:tc>
                  <a:txBody>
                    <a:bodyPr/>
                    <a:lstStyle/>
                    <a:p>
                      <a:pPr marL="0" marR="0" algn="ctr">
                        <a:spcBef>
                          <a:spcPts val="0"/>
                        </a:spcBef>
                        <a:spcAft>
                          <a:spcPts val="0"/>
                        </a:spcAft>
                      </a:pPr>
                      <a:r>
                        <a:rPr lang="cs-CZ" sz="1400" b="1" kern="1200" dirty="0" smtClean="0">
                          <a:solidFill>
                            <a:schemeClr val="lt1"/>
                          </a:solidFill>
                          <a:latin typeface="+mn-lt"/>
                          <a:ea typeface="+mn-ea"/>
                          <a:cs typeface="+mn-cs"/>
                        </a:rPr>
                        <a:t>Azure </a:t>
                      </a:r>
                      <a:r>
                        <a:rPr lang="en-US" sz="1400" b="1" kern="1200" dirty="0" smtClean="0">
                          <a:solidFill>
                            <a:schemeClr val="lt1"/>
                          </a:solidFill>
                          <a:latin typeface="+mn-lt"/>
                          <a:ea typeface="+mn-ea"/>
                          <a:cs typeface="+mn-cs"/>
                        </a:rPr>
                        <a:t>Drive</a:t>
                      </a:r>
                      <a:endParaRPr lang="en-US" sz="1400" b="1" kern="1200" dirty="0">
                        <a:solidFill>
                          <a:schemeClr val="lt1"/>
                        </a:solidFill>
                        <a:latin typeface="+mn-lt"/>
                        <a:ea typeface="+mn-ea"/>
                        <a:cs typeface="+mn-cs"/>
                      </a:endParaRPr>
                    </a:p>
                  </a:txBody>
                  <a:tcPr marL="53261" marR="53261" marT="0" marB="0" anchor="ctr"/>
                </a:tc>
                <a:tc>
                  <a:txBody>
                    <a:bodyPr/>
                    <a:lstStyle/>
                    <a:p>
                      <a:pPr marL="0" marR="0" algn="ctr">
                        <a:spcBef>
                          <a:spcPts val="0"/>
                        </a:spcBef>
                        <a:spcAft>
                          <a:spcPts val="0"/>
                        </a:spcAft>
                      </a:pPr>
                      <a:r>
                        <a:rPr lang="en-US" sz="1400" b="1" kern="1200" dirty="0">
                          <a:solidFill>
                            <a:schemeClr val="lt1"/>
                          </a:solidFill>
                          <a:latin typeface="+mn-lt"/>
                          <a:ea typeface="+mn-ea"/>
                          <a:cs typeface="+mn-cs"/>
                        </a:rPr>
                        <a:t>Queue</a:t>
                      </a:r>
                    </a:p>
                  </a:txBody>
                  <a:tcPr marL="53261" marR="53261" marT="0" marB="0" anchor="ctr"/>
                </a:tc>
                <a:tc>
                  <a:txBody>
                    <a:bodyPr/>
                    <a:lstStyle/>
                    <a:p>
                      <a:pPr marL="0" marR="0" algn="ctr">
                        <a:spcBef>
                          <a:spcPts val="0"/>
                        </a:spcBef>
                        <a:spcAft>
                          <a:spcPts val="0"/>
                        </a:spcAft>
                      </a:pPr>
                      <a:r>
                        <a:rPr lang="en-US" sz="1400" b="1" kern="1200" dirty="0">
                          <a:solidFill>
                            <a:schemeClr val="lt1"/>
                          </a:solidFill>
                          <a:latin typeface="+mn-lt"/>
                          <a:ea typeface="+mn-ea"/>
                          <a:cs typeface="+mn-cs"/>
                        </a:rPr>
                        <a:t>Table</a:t>
                      </a:r>
                    </a:p>
                  </a:txBody>
                  <a:tcPr marL="53261" marR="53261" marT="0" marB="0" anchor="ctr"/>
                </a:tc>
                <a:tc>
                  <a:txBody>
                    <a:bodyPr/>
                    <a:lstStyle/>
                    <a:p>
                      <a:pPr marL="0" marR="0" algn="ctr">
                        <a:spcBef>
                          <a:spcPts val="0"/>
                        </a:spcBef>
                        <a:spcAft>
                          <a:spcPts val="0"/>
                        </a:spcAft>
                      </a:pPr>
                      <a:r>
                        <a:rPr lang="cs-CZ" sz="1400" b="1" kern="1200" dirty="0" smtClean="0">
                          <a:solidFill>
                            <a:schemeClr val="lt1"/>
                          </a:solidFill>
                          <a:latin typeface="+mn-lt"/>
                          <a:ea typeface="+mn-ea"/>
                          <a:cs typeface="+mn-cs"/>
                        </a:rPr>
                        <a:t>Jedna</a:t>
                      </a:r>
                      <a:r>
                        <a:rPr lang="en-US" sz="1400" b="1" kern="1200" dirty="0" smtClean="0">
                          <a:solidFill>
                            <a:schemeClr val="lt1"/>
                          </a:solidFill>
                          <a:latin typeface="+mn-lt"/>
                          <a:ea typeface="+mn-ea"/>
                          <a:cs typeface="+mn-cs"/>
                        </a:rPr>
                        <a:t> SQL Azure </a:t>
                      </a:r>
                      <a:r>
                        <a:rPr lang="cs-CZ" sz="1400" b="1" kern="1200" dirty="0" smtClean="0">
                          <a:solidFill>
                            <a:schemeClr val="lt1"/>
                          </a:solidFill>
                          <a:latin typeface="+mn-lt"/>
                          <a:ea typeface="+mn-ea"/>
                          <a:cs typeface="+mn-cs"/>
                        </a:rPr>
                        <a:t>databáze</a:t>
                      </a:r>
                      <a:endParaRPr lang="en-US" sz="1400" b="1" kern="1200" dirty="0">
                        <a:solidFill>
                          <a:schemeClr val="lt1"/>
                        </a:solidFill>
                        <a:latin typeface="+mn-lt"/>
                        <a:ea typeface="+mn-ea"/>
                        <a:cs typeface="+mn-cs"/>
                      </a:endParaRPr>
                    </a:p>
                  </a:txBody>
                  <a:tcPr marL="53261" marR="53261" marT="0" marB="0" anchor="ctr"/>
                </a:tc>
              </a:tr>
              <a:tr h="301504">
                <a:tc>
                  <a:txBody>
                    <a:bodyPr/>
                    <a:lstStyle/>
                    <a:p>
                      <a:pPr marL="0" marR="0" algn="l">
                        <a:spcBef>
                          <a:spcPts val="0"/>
                        </a:spcBef>
                        <a:spcAft>
                          <a:spcPts val="0"/>
                        </a:spcAft>
                      </a:pPr>
                      <a:r>
                        <a:rPr lang="cs-CZ" sz="1400" b="1" kern="1200" dirty="0" smtClean="0">
                          <a:solidFill>
                            <a:schemeClr val="dk1"/>
                          </a:solidFill>
                          <a:latin typeface="+mn-lt"/>
                          <a:ea typeface="+mn-ea"/>
                          <a:cs typeface="+mn-cs"/>
                        </a:rPr>
                        <a:t>Strukturovaná</a:t>
                      </a:r>
                      <a:r>
                        <a:rPr lang="cs-CZ" sz="1400" b="1" kern="1200" baseline="0" dirty="0" smtClean="0">
                          <a:solidFill>
                            <a:schemeClr val="dk1"/>
                          </a:solidFill>
                          <a:latin typeface="+mn-lt"/>
                          <a:ea typeface="+mn-ea"/>
                          <a:cs typeface="+mn-cs"/>
                        </a:rPr>
                        <a:t> data</a:t>
                      </a:r>
                      <a:endParaRPr lang="en-US" sz="1400" b="1" kern="1200" dirty="0">
                        <a:solidFill>
                          <a:schemeClr val="dk1"/>
                        </a:solidFill>
                        <a:latin typeface="+mn-lt"/>
                        <a:ea typeface="+mn-ea"/>
                        <a:cs typeface="+mn-cs"/>
                      </a:endParaRPr>
                    </a:p>
                  </a:txBody>
                  <a:tcPr marL="53261" marR="53261" marT="0" marB="0" anchor="ctr"/>
                </a:tc>
                <a:tc>
                  <a:txBody>
                    <a:bodyPr/>
                    <a:lstStyle/>
                    <a:p>
                      <a:pPr algn="ctr"/>
                      <a:endParaRPr lang="en-US" sz="1400" kern="1200" dirty="0">
                        <a:solidFill>
                          <a:schemeClr val="dk1"/>
                        </a:solidFill>
                        <a:effectLst/>
                        <a:latin typeface="+mn-lt"/>
                        <a:ea typeface="+mn-ea"/>
                        <a:cs typeface="+mn-cs"/>
                      </a:endParaRPr>
                    </a:p>
                  </a:txBody>
                  <a:tcPr marL="53261" marR="53261" marT="0" marB="0" anchor="ctr"/>
                </a:tc>
                <a:tc>
                  <a:txBody>
                    <a:bodyPr/>
                    <a:lstStyle/>
                    <a:p>
                      <a:pPr algn="ctr"/>
                      <a:endParaRPr lang="en-US" sz="1400" kern="1200" dirty="0">
                        <a:solidFill>
                          <a:schemeClr val="dk1"/>
                        </a:solidFill>
                        <a:effectLst/>
                        <a:latin typeface="+mn-lt"/>
                        <a:ea typeface="+mn-ea"/>
                        <a:cs typeface="+mn-cs"/>
                      </a:endParaRPr>
                    </a:p>
                  </a:txBody>
                  <a:tcPr marL="53261" marR="53261" marT="0" marB="0" anchor="ctr"/>
                </a:tc>
                <a:tc>
                  <a:txBody>
                    <a:bodyPr/>
                    <a:lstStyle/>
                    <a:p>
                      <a:pPr algn="ctr"/>
                      <a:endParaRPr lang="en-US" sz="1400" kern="1200" dirty="0">
                        <a:solidFill>
                          <a:schemeClr val="dk1"/>
                        </a:solidFill>
                        <a:effectLst/>
                        <a:latin typeface="+mn-lt"/>
                        <a:ea typeface="+mn-ea"/>
                        <a:cs typeface="+mn-cs"/>
                      </a:endParaRPr>
                    </a:p>
                  </a:txBody>
                  <a:tcPr marL="53261" marR="53261" marT="0" marB="0" anchor="ctr"/>
                </a:tc>
                <a:tc>
                  <a:txBody>
                    <a:bodyPr/>
                    <a:lstStyle/>
                    <a:p>
                      <a:pPr marL="0" marR="0" algn="ctr">
                        <a:spcBef>
                          <a:spcPts val="0"/>
                        </a:spcBef>
                        <a:spcAft>
                          <a:spcPts val="0"/>
                        </a:spcAft>
                      </a:pPr>
                      <a:r>
                        <a:rPr lang="cs-CZ" sz="1400" kern="1200" dirty="0" smtClean="0">
                          <a:solidFill>
                            <a:schemeClr val="dk1"/>
                          </a:solidFill>
                          <a:effectLst/>
                          <a:latin typeface="+mn-lt"/>
                          <a:ea typeface="+mn-ea"/>
                          <a:cs typeface="+mn-cs"/>
                        </a:rPr>
                        <a:t>Ano</a:t>
                      </a:r>
                      <a:endParaRPr lang="en-US" sz="1400" kern="1200" dirty="0">
                        <a:solidFill>
                          <a:schemeClr val="dk1"/>
                        </a:solidFill>
                        <a:effectLst/>
                        <a:latin typeface="+mn-lt"/>
                        <a:ea typeface="+mn-ea"/>
                        <a:cs typeface="+mn-cs"/>
                      </a:endParaRPr>
                    </a:p>
                  </a:txBody>
                  <a:tcPr marL="53261" marR="53261" marT="0" marB="0" anchor="ctr">
                    <a:solidFill>
                      <a:srgbClr val="92D050"/>
                    </a:solidFill>
                  </a:tcPr>
                </a:tc>
                <a:tc>
                  <a:txBody>
                    <a:bodyPr/>
                    <a:lstStyle/>
                    <a:p>
                      <a:pPr marL="0" marR="0" algn="ctr">
                        <a:spcBef>
                          <a:spcPts val="0"/>
                        </a:spcBef>
                        <a:spcAft>
                          <a:spcPts val="0"/>
                        </a:spcAft>
                      </a:pPr>
                      <a:r>
                        <a:rPr lang="cs-CZ" sz="1400" kern="1200" dirty="0" smtClean="0">
                          <a:solidFill>
                            <a:schemeClr val="dk1"/>
                          </a:solidFill>
                          <a:effectLst/>
                          <a:latin typeface="+mn-lt"/>
                          <a:ea typeface="+mn-ea"/>
                          <a:cs typeface="+mn-cs"/>
                        </a:rPr>
                        <a:t>Ano</a:t>
                      </a:r>
                      <a:endParaRPr lang="en-US" sz="1400" kern="1200" dirty="0">
                        <a:solidFill>
                          <a:schemeClr val="dk1"/>
                        </a:solidFill>
                        <a:effectLst/>
                        <a:latin typeface="+mn-lt"/>
                        <a:ea typeface="+mn-ea"/>
                        <a:cs typeface="+mn-cs"/>
                      </a:endParaRPr>
                    </a:p>
                  </a:txBody>
                  <a:tcPr marL="53261" marR="53261" marT="0" marB="0" anchor="ctr">
                    <a:solidFill>
                      <a:srgbClr val="92D050"/>
                    </a:solidFill>
                  </a:tcPr>
                </a:tc>
              </a:tr>
              <a:tr h="30150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cs-CZ" sz="1400" b="1" kern="1200" dirty="0" smtClean="0">
                          <a:solidFill>
                            <a:schemeClr val="dk1"/>
                          </a:solidFill>
                          <a:latin typeface="+mn-lt"/>
                          <a:ea typeface="+mn-ea"/>
                          <a:cs typeface="+mn-cs"/>
                        </a:rPr>
                        <a:t>Relační</a:t>
                      </a:r>
                      <a:r>
                        <a:rPr lang="cs-CZ" sz="1400" b="1" kern="1200" baseline="0" dirty="0" smtClean="0">
                          <a:solidFill>
                            <a:schemeClr val="dk1"/>
                          </a:solidFill>
                          <a:latin typeface="+mn-lt"/>
                          <a:ea typeface="+mn-ea"/>
                          <a:cs typeface="+mn-cs"/>
                        </a:rPr>
                        <a:t> data</a:t>
                      </a:r>
                      <a:endParaRPr lang="en-US" sz="1400" b="1" kern="1200" dirty="0" smtClean="0">
                        <a:solidFill>
                          <a:schemeClr val="dk1"/>
                        </a:solidFill>
                        <a:latin typeface="+mn-lt"/>
                        <a:ea typeface="+mn-ea"/>
                        <a:cs typeface="+mn-cs"/>
                      </a:endParaRPr>
                    </a:p>
                  </a:txBody>
                  <a:tcPr marL="53261" marR="53261" marT="0" marB="0" anchor="ctr"/>
                </a:tc>
                <a:tc>
                  <a:txBody>
                    <a:bodyPr/>
                    <a:lstStyle/>
                    <a:p>
                      <a:pPr algn="ctr"/>
                      <a:endParaRPr lang="en-US" sz="1400" kern="1200" dirty="0">
                        <a:solidFill>
                          <a:schemeClr val="dk1"/>
                        </a:solidFill>
                        <a:effectLst/>
                        <a:latin typeface="+mn-lt"/>
                        <a:ea typeface="+mn-ea"/>
                        <a:cs typeface="+mn-cs"/>
                      </a:endParaRPr>
                    </a:p>
                  </a:txBody>
                  <a:tcPr marL="53261" marR="53261" marT="0" marB="0" anchor="ctr"/>
                </a:tc>
                <a:tc>
                  <a:txBody>
                    <a:bodyPr/>
                    <a:lstStyle/>
                    <a:p>
                      <a:pPr algn="ctr"/>
                      <a:endParaRPr lang="en-US" sz="1400" kern="1200" dirty="0">
                        <a:solidFill>
                          <a:schemeClr val="dk1"/>
                        </a:solidFill>
                        <a:effectLst/>
                        <a:latin typeface="+mn-lt"/>
                        <a:ea typeface="+mn-ea"/>
                        <a:cs typeface="+mn-cs"/>
                      </a:endParaRPr>
                    </a:p>
                  </a:txBody>
                  <a:tcPr marL="53261" marR="53261" marT="0" marB="0" anchor="ctr"/>
                </a:tc>
                <a:tc>
                  <a:txBody>
                    <a:bodyPr/>
                    <a:lstStyle/>
                    <a:p>
                      <a:pPr algn="ctr"/>
                      <a:endParaRPr lang="en-US" sz="1400" kern="1200">
                        <a:solidFill>
                          <a:schemeClr val="dk1"/>
                        </a:solidFill>
                        <a:effectLst/>
                        <a:latin typeface="+mn-lt"/>
                        <a:ea typeface="+mn-ea"/>
                        <a:cs typeface="+mn-cs"/>
                      </a:endParaRPr>
                    </a:p>
                  </a:txBody>
                  <a:tcPr marL="53261" marR="53261" marT="0" marB="0" anchor="ctr"/>
                </a:tc>
                <a:tc>
                  <a:txBody>
                    <a:bodyPr/>
                    <a:lstStyle/>
                    <a:p>
                      <a:pPr algn="ctr"/>
                      <a:endParaRPr lang="en-US" sz="1400" kern="1200">
                        <a:solidFill>
                          <a:schemeClr val="dk1"/>
                        </a:solidFill>
                        <a:effectLst/>
                        <a:latin typeface="+mn-lt"/>
                        <a:ea typeface="+mn-ea"/>
                        <a:cs typeface="+mn-cs"/>
                      </a:endParaRPr>
                    </a:p>
                  </a:txBody>
                  <a:tcPr marL="53261" marR="53261" marT="0" marB="0" anchor="ctr"/>
                </a:tc>
                <a:tc>
                  <a:txBody>
                    <a:bodyPr/>
                    <a:lstStyle/>
                    <a:p>
                      <a:pPr marL="0" marR="0" algn="ctr">
                        <a:spcBef>
                          <a:spcPts val="0"/>
                        </a:spcBef>
                        <a:spcAft>
                          <a:spcPts val="0"/>
                        </a:spcAft>
                      </a:pPr>
                      <a:r>
                        <a:rPr lang="cs-CZ" sz="1400" kern="1200" dirty="0" smtClean="0">
                          <a:solidFill>
                            <a:schemeClr val="dk1"/>
                          </a:solidFill>
                          <a:effectLst/>
                          <a:latin typeface="+mn-lt"/>
                          <a:ea typeface="+mn-ea"/>
                          <a:cs typeface="+mn-cs"/>
                        </a:rPr>
                        <a:t>Ano</a:t>
                      </a:r>
                      <a:endParaRPr lang="en-US" sz="1400" kern="1200" dirty="0">
                        <a:solidFill>
                          <a:schemeClr val="dk1"/>
                        </a:solidFill>
                        <a:effectLst/>
                        <a:latin typeface="+mn-lt"/>
                        <a:ea typeface="+mn-ea"/>
                        <a:cs typeface="+mn-cs"/>
                      </a:endParaRPr>
                    </a:p>
                  </a:txBody>
                  <a:tcPr marL="53261" marR="53261" marT="0" marB="0" anchor="ctr">
                    <a:solidFill>
                      <a:srgbClr val="92D050"/>
                    </a:solidFill>
                  </a:tcPr>
                </a:tc>
              </a:tr>
              <a:tr h="301504">
                <a:tc>
                  <a:txBody>
                    <a:bodyPr/>
                    <a:lstStyle/>
                    <a:p>
                      <a:pPr marL="0" marR="0" algn="l">
                        <a:spcBef>
                          <a:spcPts val="0"/>
                        </a:spcBef>
                        <a:spcAft>
                          <a:spcPts val="0"/>
                        </a:spcAft>
                      </a:pPr>
                      <a:r>
                        <a:rPr lang="cs-CZ" sz="1400" b="1" kern="1200" dirty="0" smtClean="0">
                          <a:solidFill>
                            <a:schemeClr val="dk1"/>
                          </a:solidFill>
                          <a:latin typeface="+mn-lt"/>
                          <a:ea typeface="+mn-ea"/>
                          <a:cs typeface="+mn-cs"/>
                        </a:rPr>
                        <a:t>Zpracování</a:t>
                      </a:r>
                      <a:r>
                        <a:rPr lang="cs-CZ" sz="1400" b="1" kern="1200" baseline="0" dirty="0" smtClean="0">
                          <a:solidFill>
                            <a:schemeClr val="dk1"/>
                          </a:solidFill>
                          <a:latin typeface="+mn-lt"/>
                          <a:ea typeface="+mn-ea"/>
                          <a:cs typeface="+mn-cs"/>
                        </a:rPr>
                        <a:t> na straně serveru</a:t>
                      </a:r>
                      <a:endParaRPr lang="en-US" sz="1400" b="1" kern="1200" dirty="0">
                        <a:solidFill>
                          <a:schemeClr val="dk1"/>
                        </a:solidFill>
                        <a:latin typeface="+mn-lt"/>
                        <a:ea typeface="+mn-ea"/>
                        <a:cs typeface="+mn-cs"/>
                      </a:endParaRPr>
                    </a:p>
                  </a:txBody>
                  <a:tcPr marL="53261" marR="53261" marT="0" marB="0" anchor="ctr"/>
                </a:tc>
                <a:tc>
                  <a:txBody>
                    <a:bodyPr/>
                    <a:lstStyle/>
                    <a:p>
                      <a:pPr algn="ctr"/>
                      <a:endParaRPr lang="en-US" sz="1400" kern="1200" dirty="0">
                        <a:solidFill>
                          <a:schemeClr val="dk1"/>
                        </a:solidFill>
                        <a:effectLst/>
                        <a:latin typeface="+mn-lt"/>
                        <a:ea typeface="+mn-ea"/>
                        <a:cs typeface="+mn-cs"/>
                      </a:endParaRPr>
                    </a:p>
                  </a:txBody>
                  <a:tcPr marL="53261" marR="53261" marT="0" marB="0" anchor="ctr"/>
                </a:tc>
                <a:tc>
                  <a:txBody>
                    <a:bodyPr/>
                    <a:lstStyle/>
                    <a:p>
                      <a:pPr algn="ctr"/>
                      <a:endParaRPr lang="en-US" sz="1400" kern="1200" dirty="0">
                        <a:solidFill>
                          <a:schemeClr val="dk1"/>
                        </a:solidFill>
                        <a:effectLst/>
                        <a:latin typeface="+mn-lt"/>
                        <a:ea typeface="+mn-ea"/>
                        <a:cs typeface="+mn-cs"/>
                      </a:endParaRPr>
                    </a:p>
                  </a:txBody>
                  <a:tcPr marL="53261" marR="53261" marT="0" marB="0" anchor="ctr"/>
                </a:tc>
                <a:tc>
                  <a:txBody>
                    <a:bodyPr/>
                    <a:lstStyle/>
                    <a:p>
                      <a:pPr algn="ctr"/>
                      <a:endParaRPr lang="en-US" sz="1400" kern="1200">
                        <a:solidFill>
                          <a:schemeClr val="dk1"/>
                        </a:solidFill>
                        <a:effectLst/>
                        <a:latin typeface="+mn-lt"/>
                        <a:ea typeface="+mn-ea"/>
                        <a:cs typeface="+mn-cs"/>
                      </a:endParaRPr>
                    </a:p>
                  </a:txBody>
                  <a:tcPr marL="53261" marR="53261" marT="0" marB="0" anchor="ctr"/>
                </a:tc>
                <a:tc>
                  <a:txBody>
                    <a:bodyPr/>
                    <a:lstStyle/>
                    <a:p>
                      <a:pPr algn="ctr"/>
                      <a:endParaRPr lang="en-US" sz="1400" kern="1200">
                        <a:solidFill>
                          <a:schemeClr val="dk1"/>
                        </a:solidFill>
                        <a:effectLst/>
                        <a:latin typeface="+mn-lt"/>
                        <a:ea typeface="+mn-ea"/>
                        <a:cs typeface="+mn-cs"/>
                      </a:endParaRPr>
                    </a:p>
                  </a:txBody>
                  <a:tcPr marL="53261" marR="53261" marT="0" marB="0" anchor="ctr"/>
                </a:tc>
                <a:tc>
                  <a:txBody>
                    <a:bodyPr/>
                    <a:lstStyle/>
                    <a:p>
                      <a:pPr marL="0" marR="0" algn="ctr">
                        <a:spcBef>
                          <a:spcPts val="0"/>
                        </a:spcBef>
                        <a:spcAft>
                          <a:spcPts val="0"/>
                        </a:spcAft>
                      </a:pPr>
                      <a:r>
                        <a:rPr lang="cs-CZ" sz="1400" kern="1200" dirty="0" smtClean="0">
                          <a:solidFill>
                            <a:schemeClr val="dk1"/>
                          </a:solidFill>
                          <a:effectLst/>
                          <a:latin typeface="+mn-lt"/>
                          <a:ea typeface="+mn-ea"/>
                          <a:cs typeface="+mn-cs"/>
                        </a:rPr>
                        <a:t>Ano</a:t>
                      </a:r>
                      <a:endParaRPr lang="en-US" sz="1400" kern="1200" dirty="0">
                        <a:solidFill>
                          <a:schemeClr val="dk1"/>
                        </a:solidFill>
                        <a:effectLst/>
                        <a:latin typeface="+mn-lt"/>
                        <a:ea typeface="+mn-ea"/>
                        <a:cs typeface="+mn-cs"/>
                      </a:endParaRPr>
                    </a:p>
                  </a:txBody>
                  <a:tcPr marL="53261" marR="53261" marT="0" marB="0" anchor="ctr">
                    <a:solidFill>
                      <a:srgbClr val="92D050"/>
                    </a:solidFill>
                  </a:tcPr>
                </a:tc>
              </a:tr>
              <a:tr h="314688">
                <a:tc>
                  <a:txBody>
                    <a:bodyPr/>
                    <a:lstStyle/>
                    <a:p>
                      <a:pPr marL="0" marR="0" algn="l">
                        <a:spcBef>
                          <a:spcPts val="0"/>
                        </a:spcBef>
                        <a:spcAft>
                          <a:spcPts val="0"/>
                        </a:spcAft>
                      </a:pPr>
                      <a:r>
                        <a:rPr lang="cs-CZ" sz="1400" b="1" kern="1200" dirty="0" smtClean="0">
                          <a:solidFill>
                            <a:schemeClr val="dk1"/>
                          </a:solidFill>
                          <a:latin typeface="+mn-lt"/>
                          <a:ea typeface="+mn-ea"/>
                          <a:cs typeface="+mn-cs"/>
                        </a:rPr>
                        <a:t>Přímý přístup</a:t>
                      </a:r>
                      <a:r>
                        <a:rPr lang="cs-CZ" sz="1400" b="1" kern="1200" baseline="0" dirty="0" smtClean="0">
                          <a:solidFill>
                            <a:schemeClr val="dk1"/>
                          </a:solidFill>
                          <a:latin typeface="+mn-lt"/>
                          <a:ea typeface="+mn-ea"/>
                          <a:cs typeface="+mn-cs"/>
                        </a:rPr>
                        <a:t> mimo Azure</a:t>
                      </a:r>
                      <a:endParaRPr lang="en-US" sz="1400" b="1" kern="1200" dirty="0">
                        <a:solidFill>
                          <a:schemeClr val="dk1"/>
                        </a:solidFill>
                        <a:latin typeface="+mn-lt"/>
                        <a:ea typeface="+mn-ea"/>
                        <a:cs typeface="+mn-cs"/>
                      </a:endParaRPr>
                    </a:p>
                  </a:txBody>
                  <a:tcPr marL="53261" marR="53261" marT="0" marB="0" anchor="ctr"/>
                </a:tc>
                <a:tc>
                  <a:txBody>
                    <a:bodyPr/>
                    <a:lstStyle/>
                    <a:p>
                      <a:pPr marL="0" marR="0" algn="ctr">
                        <a:spcBef>
                          <a:spcPts val="0"/>
                        </a:spcBef>
                        <a:spcAft>
                          <a:spcPts val="0"/>
                        </a:spcAft>
                      </a:pPr>
                      <a:r>
                        <a:rPr lang="cs-CZ" sz="1400" kern="1200" dirty="0" smtClean="0">
                          <a:solidFill>
                            <a:schemeClr val="dk1"/>
                          </a:solidFill>
                          <a:effectLst/>
                          <a:latin typeface="+mn-lt"/>
                          <a:ea typeface="+mn-ea"/>
                          <a:cs typeface="+mn-cs"/>
                        </a:rPr>
                        <a:t>Ano</a:t>
                      </a:r>
                      <a:endParaRPr lang="en-US" sz="1400" kern="1200" dirty="0">
                        <a:solidFill>
                          <a:schemeClr val="dk1"/>
                        </a:solidFill>
                        <a:effectLst/>
                        <a:latin typeface="+mn-lt"/>
                        <a:ea typeface="+mn-ea"/>
                        <a:cs typeface="+mn-cs"/>
                      </a:endParaRPr>
                    </a:p>
                  </a:txBody>
                  <a:tcPr marL="53261" marR="53261" marT="0" marB="0" anchor="ctr">
                    <a:solidFill>
                      <a:srgbClr val="92D050"/>
                    </a:solidFill>
                  </a:tcPr>
                </a:tc>
                <a:tc>
                  <a:txBody>
                    <a:bodyPr/>
                    <a:lstStyle/>
                    <a:p>
                      <a:pPr algn="ctr"/>
                      <a:endParaRPr lang="en-US" sz="1400" kern="1200" dirty="0">
                        <a:solidFill>
                          <a:schemeClr val="dk1"/>
                        </a:solidFill>
                        <a:effectLst/>
                        <a:latin typeface="+mn-lt"/>
                        <a:ea typeface="+mn-ea"/>
                        <a:cs typeface="+mn-cs"/>
                      </a:endParaRPr>
                    </a:p>
                  </a:txBody>
                  <a:tcPr marL="53261" marR="53261" marT="0" marB="0" anchor="ctr"/>
                </a:tc>
                <a:tc>
                  <a:txBody>
                    <a:bodyPr/>
                    <a:lstStyle/>
                    <a:p>
                      <a:pPr marL="0" marR="0" algn="ctr">
                        <a:spcBef>
                          <a:spcPts val="0"/>
                        </a:spcBef>
                        <a:spcAft>
                          <a:spcPts val="0"/>
                        </a:spcAft>
                      </a:pPr>
                      <a:r>
                        <a:rPr lang="cs-CZ" sz="1400" kern="1200" dirty="0" smtClean="0">
                          <a:solidFill>
                            <a:schemeClr val="dk1"/>
                          </a:solidFill>
                          <a:effectLst/>
                          <a:latin typeface="+mn-lt"/>
                          <a:ea typeface="+mn-ea"/>
                          <a:cs typeface="+mn-cs"/>
                        </a:rPr>
                        <a:t>Ano</a:t>
                      </a:r>
                      <a:endParaRPr lang="en-US" sz="1400" kern="1200" dirty="0">
                        <a:solidFill>
                          <a:schemeClr val="dk1"/>
                        </a:solidFill>
                        <a:effectLst/>
                        <a:latin typeface="+mn-lt"/>
                        <a:ea typeface="+mn-ea"/>
                        <a:cs typeface="+mn-cs"/>
                      </a:endParaRPr>
                    </a:p>
                  </a:txBody>
                  <a:tcPr marL="53261" marR="53261" marT="0" marB="0" anchor="ctr">
                    <a:solidFill>
                      <a:srgbClr val="92D050"/>
                    </a:solidFill>
                  </a:tcPr>
                </a:tc>
                <a:tc>
                  <a:txBody>
                    <a:bodyPr/>
                    <a:lstStyle/>
                    <a:p>
                      <a:pPr marL="0" marR="0" algn="ctr">
                        <a:spcBef>
                          <a:spcPts val="0"/>
                        </a:spcBef>
                        <a:spcAft>
                          <a:spcPts val="0"/>
                        </a:spcAft>
                      </a:pPr>
                      <a:r>
                        <a:rPr lang="cs-CZ" sz="1400" kern="1200" dirty="0" smtClean="0">
                          <a:solidFill>
                            <a:schemeClr val="dk1"/>
                          </a:solidFill>
                          <a:effectLst/>
                          <a:latin typeface="+mn-lt"/>
                          <a:ea typeface="+mn-ea"/>
                          <a:cs typeface="+mn-cs"/>
                        </a:rPr>
                        <a:t>Ano</a:t>
                      </a:r>
                      <a:endParaRPr lang="en-US" sz="1400" kern="1200" dirty="0">
                        <a:solidFill>
                          <a:schemeClr val="dk1"/>
                        </a:solidFill>
                        <a:effectLst/>
                        <a:latin typeface="+mn-lt"/>
                        <a:ea typeface="+mn-ea"/>
                        <a:cs typeface="+mn-cs"/>
                      </a:endParaRPr>
                    </a:p>
                  </a:txBody>
                  <a:tcPr marL="53261" marR="53261" marT="0" marB="0" anchor="ctr">
                    <a:solidFill>
                      <a:srgbClr val="92D050"/>
                    </a:solidFill>
                  </a:tcPr>
                </a:tc>
                <a:tc>
                  <a:txBody>
                    <a:bodyPr/>
                    <a:lstStyle/>
                    <a:p>
                      <a:pPr marL="0" marR="0" algn="ctr">
                        <a:spcBef>
                          <a:spcPts val="0"/>
                        </a:spcBef>
                        <a:spcAft>
                          <a:spcPts val="0"/>
                        </a:spcAft>
                      </a:pPr>
                      <a:r>
                        <a:rPr lang="cs-CZ" sz="1400" kern="1200" dirty="0" smtClean="0">
                          <a:solidFill>
                            <a:schemeClr val="dk1"/>
                          </a:solidFill>
                          <a:effectLst/>
                          <a:latin typeface="+mn-lt"/>
                          <a:ea typeface="+mn-ea"/>
                          <a:cs typeface="+mn-cs"/>
                        </a:rPr>
                        <a:t>Ano</a:t>
                      </a:r>
                      <a:endParaRPr lang="en-US" sz="1400" kern="1200" dirty="0">
                        <a:solidFill>
                          <a:schemeClr val="dk1"/>
                        </a:solidFill>
                        <a:effectLst/>
                        <a:latin typeface="+mn-lt"/>
                        <a:ea typeface="+mn-ea"/>
                        <a:cs typeface="+mn-cs"/>
                      </a:endParaRPr>
                    </a:p>
                  </a:txBody>
                  <a:tcPr marL="53261" marR="53261" marT="0" marB="0" anchor="ctr">
                    <a:solidFill>
                      <a:srgbClr val="92D050"/>
                    </a:solidFill>
                  </a:tcPr>
                </a:tc>
              </a:tr>
              <a:tr h="301504">
                <a:tc>
                  <a:txBody>
                    <a:bodyPr/>
                    <a:lstStyle/>
                    <a:p>
                      <a:pPr marL="0" marR="0" algn="l">
                        <a:spcBef>
                          <a:spcPts val="0"/>
                        </a:spcBef>
                        <a:spcAft>
                          <a:spcPts val="0"/>
                        </a:spcAft>
                      </a:pPr>
                      <a:r>
                        <a:rPr lang="en-US" sz="1400" b="1" kern="1200" dirty="0">
                          <a:solidFill>
                            <a:schemeClr val="dk1"/>
                          </a:solidFill>
                          <a:latin typeface="+mn-lt"/>
                          <a:ea typeface="+mn-ea"/>
                          <a:cs typeface="+mn-cs"/>
                        </a:rPr>
                        <a:t>Messaging </a:t>
                      </a:r>
                      <a:r>
                        <a:rPr lang="cs-CZ" sz="1400" b="1" kern="1200" dirty="0" smtClean="0">
                          <a:solidFill>
                            <a:schemeClr val="dk1"/>
                          </a:solidFill>
                          <a:latin typeface="+mn-lt"/>
                          <a:ea typeface="+mn-ea"/>
                          <a:cs typeface="+mn-cs"/>
                        </a:rPr>
                        <a:t>infrastruktura</a:t>
                      </a:r>
                      <a:endParaRPr lang="en-US" sz="1400" b="1" kern="1200" dirty="0">
                        <a:solidFill>
                          <a:schemeClr val="dk1"/>
                        </a:solidFill>
                        <a:latin typeface="+mn-lt"/>
                        <a:ea typeface="+mn-ea"/>
                        <a:cs typeface="+mn-cs"/>
                      </a:endParaRPr>
                    </a:p>
                  </a:txBody>
                  <a:tcPr marL="53261" marR="53261" marT="0" marB="0" anchor="ctr"/>
                </a:tc>
                <a:tc>
                  <a:txBody>
                    <a:bodyPr/>
                    <a:lstStyle/>
                    <a:p>
                      <a:pPr algn="ctr"/>
                      <a:endParaRPr lang="en-US" sz="1400" kern="1200" dirty="0">
                        <a:solidFill>
                          <a:schemeClr val="dk1"/>
                        </a:solidFill>
                        <a:effectLst/>
                        <a:latin typeface="+mn-lt"/>
                        <a:ea typeface="+mn-ea"/>
                        <a:cs typeface="+mn-cs"/>
                      </a:endParaRPr>
                    </a:p>
                  </a:txBody>
                  <a:tcPr marL="53261" marR="53261" marT="0" marB="0" anchor="ctr"/>
                </a:tc>
                <a:tc>
                  <a:txBody>
                    <a:bodyPr/>
                    <a:lstStyle/>
                    <a:p>
                      <a:pPr algn="ctr"/>
                      <a:endParaRPr lang="en-US" sz="1400" kern="1200" dirty="0">
                        <a:solidFill>
                          <a:schemeClr val="dk1"/>
                        </a:solidFill>
                        <a:effectLst/>
                        <a:latin typeface="+mn-lt"/>
                        <a:ea typeface="+mn-ea"/>
                        <a:cs typeface="+mn-cs"/>
                      </a:endParaRPr>
                    </a:p>
                  </a:txBody>
                  <a:tcPr marL="53261" marR="53261" marT="0" marB="0" anchor="ctr"/>
                </a:tc>
                <a:tc>
                  <a:txBody>
                    <a:bodyPr/>
                    <a:lstStyle/>
                    <a:p>
                      <a:pPr marL="0" marR="0" algn="ctr">
                        <a:spcBef>
                          <a:spcPts val="0"/>
                        </a:spcBef>
                        <a:spcAft>
                          <a:spcPts val="0"/>
                        </a:spcAft>
                      </a:pPr>
                      <a:r>
                        <a:rPr lang="cs-CZ" sz="1400" kern="1200" dirty="0" smtClean="0">
                          <a:solidFill>
                            <a:schemeClr val="dk1"/>
                          </a:solidFill>
                          <a:effectLst/>
                          <a:latin typeface="+mn-lt"/>
                          <a:ea typeface="+mn-ea"/>
                          <a:cs typeface="+mn-cs"/>
                        </a:rPr>
                        <a:t>Ano</a:t>
                      </a:r>
                      <a:endParaRPr lang="en-US" sz="1400" kern="1200" dirty="0">
                        <a:solidFill>
                          <a:schemeClr val="dk1"/>
                        </a:solidFill>
                        <a:effectLst/>
                        <a:latin typeface="+mn-lt"/>
                        <a:ea typeface="+mn-ea"/>
                        <a:cs typeface="+mn-cs"/>
                      </a:endParaRPr>
                    </a:p>
                  </a:txBody>
                  <a:tcPr marL="53261" marR="53261" marT="0" marB="0" anchor="ctr">
                    <a:solidFill>
                      <a:srgbClr val="92D050"/>
                    </a:solidFill>
                  </a:tcPr>
                </a:tc>
                <a:tc>
                  <a:txBody>
                    <a:bodyPr/>
                    <a:lstStyle/>
                    <a:p>
                      <a:pPr algn="ctr"/>
                      <a:endParaRPr lang="en-US" sz="1400" kern="1200" dirty="0">
                        <a:solidFill>
                          <a:schemeClr val="dk1"/>
                        </a:solidFill>
                        <a:effectLst/>
                        <a:latin typeface="+mn-lt"/>
                        <a:ea typeface="+mn-ea"/>
                        <a:cs typeface="+mn-cs"/>
                      </a:endParaRPr>
                    </a:p>
                  </a:txBody>
                  <a:tcPr marL="53261" marR="53261" marT="0" marB="0" anchor="ctr"/>
                </a:tc>
                <a:tc>
                  <a:txBody>
                    <a:bodyPr/>
                    <a:lstStyle/>
                    <a:p>
                      <a:pPr algn="ctr"/>
                      <a:endParaRPr lang="en-US" sz="1400" kern="1200" dirty="0">
                        <a:solidFill>
                          <a:schemeClr val="dk1"/>
                        </a:solidFill>
                        <a:effectLst/>
                        <a:latin typeface="+mn-lt"/>
                        <a:ea typeface="+mn-ea"/>
                        <a:cs typeface="+mn-cs"/>
                      </a:endParaRPr>
                    </a:p>
                  </a:txBody>
                  <a:tcPr marL="53261" marR="53261" marT="0" marB="0" anchor="ctr"/>
                </a:tc>
              </a:tr>
              <a:tr h="301504">
                <a:tc>
                  <a:txBody>
                    <a:bodyPr/>
                    <a:lstStyle/>
                    <a:p>
                      <a:pPr marL="0" marR="0" algn="l">
                        <a:spcBef>
                          <a:spcPts val="0"/>
                        </a:spcBef>
                        <a:spcAft>
                          <a:spcPts val="0"/>
                        </a:spcAft>
                      </a:pPr>
                      <a:r>
                        <a:rPr lang="cs-CZ" sz="1400" b="1" kern="1200" dirty="0" smtClean="0">
                          <a:solidFill>
                            <a:schemeClr val="dk1"/>
                          </a:solidFill>
                          <a:latin typeface="+mn-lt"/>
                          <a:ea typeface="+mn-ea"/>
                          <a:cs typeface="+mn-cs"/>
                        </a:rPr>
                        <a:t>Perzistentní</a:t>
                      </a:r>
                      <a:r>
                        <a:rPr lang="cs-CZ" sz="1400" b="1" kern="1200" baseline="0" dirty="0" smtClean="0">
                          <a:solidFill>
                            <a:schemeClr val="dk1"/>
                          </a:solidFill>
                          <a:latin typeface="+mn-lt"/>
                          <a:ea typeface="+mn-ea"/>
                          <a:cs typeface="+mn-cs"/>
                        </a:rPr>
                        <a:t> úložiště</a:t>
                      </a:r>
                      <a:endParaRPr lang="en-US" sz="1400" b="1" kern="1200" dirty="0">
                        <a:solidFill>
                          <a:schemeClr val="dk1"/>
                        </a:solidFill>
                        <a:latin typeface="+mn-lt"/>
                        <a:ea typeface="+mn-ea"/>
                        <a:cs typeface="+mn-cs"/>
                      </a:endParaRPr>
                    </a:p>
                  </a:txBody>
                  <a:tcPr marL="53261" marR="53261" marT="0" marB="0" anchor="ctr"/>
                </a:tc>
                <a:tc>
                  <a:txBody>
                    <a:bodyPr/>
                    <a:lstStyle/>
                    <a:p>
                      <a:pPr marL="0" marR="0" algn="ctr">
                        <a:spcBef>
                          <a:spcPts val="0"/>
                        </a:spcBef>
                        <a:spcAft>
                          <a:spcPts val="0"/>
                        </a:spcAft>
                      </a:pPr>
                      <a:r>
                        <a:rPr lang="cs-CZ" sz="1400" kern="1200" dirty="0" smtClean="0">
                          <a:solidFill>
                            <a:schemeClr val="dk1"/>
                          </a:solidFill>
                          <a:effectLst/>
                          <a:latin typeface="+mn-lt"/>
                          <a:ea typeface="+mn-ea"/>
                          <a:cs typeface="+mn-cs"/>
                        </a:rPr>
                        <a:t>Ano</a:t>
                      </a:r>
                      <a:endParaRPr lang="en-US" sz="1400" kern="1200" dirty="0">
                        <a:solidFill>
                          <a:schemeClr val="dk1"/>
                        </a:solidFill>
                        <a:effectLst/>
                        <a:latin typeface="+mn-lt"/>
                        <a:ea typeface="+mn-ea"/>
                        <a:cs typeface="+mn-cs"/>
                      </a:endParaRPr>
                    </a:p>
                  </a:txBody>
                  <a:tcPr marL="53261" marR="53261" marT="0" marB="0" anchor="ctr">
                    <a:solidFill>
                      <a:srgbClr val="92D050"/>
                    </a:solidFill>
                  </a:tcPr>
                </a:tc>
                <a:tc>
                  <a:txBody>
                    <a:bodyPr/>
                    <a:lstStyle/>
                    <a:p>
                      <a:pPr marL="0" marR="0" algn="ctr">
                        <a:spcBef>
                          <a:spcPts val="0"/>
                        </a:spcBef>
                        <a:spcAft>
                          <a:spcPts val="0"/>
                        </a:spcAft>
                      </a:pPr>
                      <a:r>
                        <a:rPr lang="cs-CZ" sz="1400" kern="1200" dirty="0" smtClean="0">
                          <a:solidFill>
                            <a:schemeClr val="dk1"/>
                          </a:solidFill>
                          <a:effectLst/>
                          <a:latin typeface="+mn-lt"/>
                          <a:ea typeface="+mn-ea"/>
                          <a:cs typeface="+mn-cs"/>
                        </a:rPr>
                        <a:t>Ano</a:t>
                      </a:r>
                      <a:endParaRPr lang="en-US" sz="1400" kern="1200" dirty="0">
                        <a:solidFill>
                          <a:schemeClr val="dk1"/>
                        </a:solidFill>
                        <a:effectLst/>
                        <a:latin typeface="+mn-lt"/>
                        <a:ea typeface="+mn-ea"/>
                        <a:cs typeface="+mn-cs"/>
                      </a:endParaRPr>
                    </a:p>
                  </a:txBody>
                  <a:tcPr marL="53261" marR="53261" marT="0" marB="0" anchor="ctr">
                    <a:solidFill>
                      <a:srgbClr val="92D050"/>
                    </a:solidFill>
                  </a:tcPr>
                </a:tc>
                <a:tc>
                  <a:txBody>
                    <a:bodyPr/>
                    <a:lstStyle/>
                    <a:p>
                      <a:pPr algn="ctr"/>
                      <a:r>
                        <a:rPr lang="en-US" sz="1400" kern="1200" dirty="0" smtClean="0">
                          <a:solidFill>
                            <a:schemeClr val="dk1"/>
                          </a:solidFill>
                          <a:effectLst/>
                          <a:latin typeface="+mn-lt"/>
                          <a:ea typeface="+mn-ea"/>
                          <a:cs typeface="+mn-cs"/>
                        </a:rPr>
                        <a:t>1 </a:t>
                      </a:r>
                      <a:r>
                        <a:rPr lang="cs-CZ" sz="1400" kern="1200" dirty="0" smtClean="0">
                          <a:solidFill>
                            <a:schemeClr val="dk1"/>
                          </a:solidFill>
                          <a:effectLst/>
                          <a:latin typeface="+mn-lt"/>
                          <a:ea typeface="+mn-ea"/>
                          <a:cs typeface="+mn-cs"/>
                        </a:rPr>
                        <a:t>týden</a:t>
                      </a:r>
                      <a:endParaRPr lang="en-US" sz="1400" kern="1200" dirty="0">
                        <a:solidFill>
                          <a:schemeClr val="dk1"/>
                        </a:solidFill>
                        <a:effectLst/>
                        <a:latin typeface="+mn-lt"/>
                        <a:ea typeface="+mn-ea"/>
                        <a:cs typeface="+mn-cs"/>
                      </a:endParaRPr>
                    </a:p>
                  </a:txBody>
                  <a:tcPr marL="53261" marR="53261" marT="0" marB="0" anchor="ctr">
                    <a:solidFill>
                      <a:schemeClr val="accent6">
                        <a:lumMod val="40000"/>
                        <a:lumOff val="60000"/>
                      </a:schemeClr>
                    </a:solidFill>
                  </a:tcPr>
                </a:tc>
                <a:tc>
                  <a:txBody>
                    <a:bodyPr/>
                    <a:lstStyle/>
                    <a:p>
                      <a:pPr marL="0" marR="0" algn="ctr">
                        <a:spcBef>
                          <a:spcPts val="0"/>
                        </a:spcBef>
                        <a:spcAft>
                          <a:spcPts val="0"/>
                        </a:spcAft>
                      </a:pPr>
                      <a:r>
                        <a:rPr lang="cs-CZ" sz="1400" kern="1200" dirty="0" smtClean="0">
                          <a:solidFill>
                            <a:schemeClr val="dk1"/>
                          </a:solidFill>
                          <a:effectLst/>
                          <a:latin typeface="+mn-lt"/>
                          <a:ea typeface="+mn-ea"/>
                          <a:cs typeface="+mn-cs"/>
                        </a:rPr>
                        <a:t>Ano</a:t>
                      </a:r>
                      <a:endParaRPr lang="en-US" sz="1400" kern="1200" dirty="0">
                        <a:solidFill>
                          <a:schemeClr val="dk1"/>
                        </a:solidFill>
                        <a:effectLst/>
                        <a:latin typeface="+mn-lt"/>
                        <a:ea typeface="+mn-ea"/>
                        <a:cs typeface="+mn-cs"/>
                      </a:endParaRPr>
                    </a:p>
                  </a:txBody>
                  <a:tcPr marL="53261" marR="53261" marT="0" marB="0" anchor="ctr">
                    <a:solidFill>
                      <a:srgbClr val="92D050"/>
                    </a:solidFill>
                  </a:tcPr>
                </a:tc>
                <a:tc>
                  <a:txBody>
                    <a:bodyPr/>
                    <a:lstStyle/>
                    <a:p>
                      <a:pPr marL="0" marR="0" algn="ctr">
                        <a:spcBef>
                          <a:spcPts val="0"/>
                        </a:spcBef>
                        <a:spcAft>
                          <a:spcPts val="0"/>
                        </a:spcAft>
                      </a:pPr>
                      <a:r>
                        <a:rPr lang="cs-CZ" sz="1400" kern="1200" dirty="0" smtClean="0">
                          <a:solidFill>
                            <a:schemeClr val="dk1"/>
                          </a:solidFill>
                          <a:effectLst/>
                          <a:latin typeface="+mn-lt"/>
                          <a:ea typeface="+mn-ea"/>
                          <a:cs typeface="+mn-cs"/>
                        </a:rPr>
                        <a:t>Ano</a:t>
                      </a:r>
                      <a:endParaRPr lang="en-US" sz="1400" kern="1200" dirty="0">
                        <a:solidFill>
                          <a:schemeClr val="dk1"/>
                        </a:solidFill>
                        <a:effectLst/>
                        <a:latin typeface="+mn-lt"/>
                        <a:ea typeface="+mn-ea"/>
                        <a:cs typeface="+mn-cs"/>
                      </a:endParaRPr>
                    </a:p>
                  </a:txBody>
                  <a:tcPr marL="53261" marR="53261" marT="0" marB="0" anchor="ctr">
                    <a:solidFill>
                      <a:srgbClr val="92D050"/>
                    </a:solidFill>
                  </a:tcPr>
                </a:tc>
              </a:tr>
              <a:tr h="301504">
                <a:tc>
                  <a:txBody>
                    <a:bodyPr/>
                    <a:lstStyle/>
                    <a:p>
                      <a:pPr marL="0" marR="0" algn="l">
                        <a:spcBef>
                          <a:spcPts val="0"/>
                        </a:spcBef>
                        <a:spcAft>
                          <a:spcPts val="0"/>
                        </a:spcAft>
                      </a:pPr>
                      <a:r>
                        <a:rPr lang="cs-CZ" sz="1400" b="1" kern="1200" dirty="0" smtClean="0">
                          <a:solidFill>
                            <a:schemeClr val="dk1"/>
                          </a:solidFill>
                          <a:latin typeface="+mn-lt"/>
                          <a:ea typeface="+mn-ea"/>
                          <a:cs typeface="+mn-cs"/>
                        </a:rPr>
                        <a:t>Velikostní limit</a:t>
                      </a:r>
                      <a:endParaRPr lang="en-US" sz="1400" b="1" kern="1200" dirty="0">
                        <a:solidFill>
                          <a:schemeClr val="dk1"/>
                        </a:solidFill>
                        <a:latin typeface="+mn-lt"/>
                        <a:ea typeface="+mn-ea"/>
                        <a:cs typeface="+mn-cs"/>
                      </a:endParaRPr>
                    </a:p>
                  </a:txBody>
                  <a:tcPr marL="53261" marR="53261" marT="0" marB="0" anchor="ctr"/>
                </a:tc>
                <a:tc>
                  <a:txBody>
                    <a:bodyPr/>
                    <a:lstStyle/>
                    <a:p>
                      <a:pPr marL="0" marR="0" algn="ctr">
                        <a:spcBef>
                          <a:spcPts val="0"/>
                        </a:spcBef>
                        <a:spcAft>
                          <a:spcPts val="0"/>
                        </a:spcAft>
                      </a:pPr>
                      <a:r>
                        <a:rPr lang="en-US" sz="1400" kern="1200" dirty="0" smtClean="0">
                          <a:solidFill>
                            <a:schemeClr val="dk1"/>
                          </a:solidFill>
                          <a:effectLst/>
                          <a:latin typeface="+mn-lt"/>
                          <a:ea typeface="+mn-ea"/>
                          <a:cs typeface="+mn-cs"/>
                        </a:rPr>
                        <a:t>200 GB</a:t>
                      </a:r>
                      <a:r>
                        <a:rPr lang="en-US" sz="1400" kern="1200" dirty="0">
                          <a:solidFill>
                            <a:schemeClr val="dk1"/>
                          </a:solidFill>
                          <a:effectLst/>
                          <a:latin typeface="+mn-lt"/>
                          <a:ea typeface="+mn-ea"/>
                          <a:cs typeface="+mn-cs"/>
                        </a:rPr>
                        <a:t>/ 1 TB</a:t>
                      </a:r>
                    </a:p>
                  </a:txBody>
                  <a:tcPr marL="53261" marR="53261" marT="0" marB="0" anchor="ctr">
                    <a:solidFill>
                      <a:srgbClr val="92D050"/>
                    </a:solidFill>
                  </a:tcPr>
                </a:tc>
                <a:tc>
                  <a:txBody>
                    <a:bodyPr/>
                    <a:lstStyle/>
                    <a:p>
                      <a:pPr marL="0" marR="0" algn="ctr">
                        <a:spcBef>
                          <a:spcPts val="0"/>
                        </a:spcBef>
                        <a:spcAft>
                          <a:spcPts val="0"/>
                        </a:spcAft>
                      </a:pPr>
                      <a:r>
                        <a:rPr lang="en-US" sz="1400" kern="1200" dirty="0">
                          <a:solidFill>
                            <a:schemeClr val="dk1"/>
                          </a:solidFill>
                          <a:effectLst/>
                          <a:latin typeface="+mn-lt"/>
                          <a:ea typeface="+mn-ea"/>
                          <a:cs typeface="+mn-cs"/>
                        </a:rPr>
                        <a:t>1 TB</a:t>
                      </a:r>
                    </a:p>
                  </a:txBody>
                  <a:tcPr marL="53261" marR="53261" marT="0" marB="0" anchor="ctr">
                    <a:solidFill>
                      <a:srgbClr val="92D050"/>
                    </a:solidFill>
                  </a:tcPr>
                </a:tc>
                <a:tc>
                  <a:txBody>
                    <a:bodyPr/>
                    <a:lstStyle/>
                    <a:p>
                      <a:pPr marL="0" marR="0" algn="ctr">
                        <a:spcBef>
                          <a:spcPts val="0"/>
                        </a:spcBef>
                        <a:spcAft>
                          <a:spcPts val="0"/>
                        </a:spcAft>
                      </a:pPr>
                      <a:r>
                        <a:rPr lang="en-US" sz="1400" kern="1200" dirty="0" smtClean="0">
                          <a:solidFill>
                            <a:schemeClr val="dk1"/>
                          </a:solidFill>
                          <a:effectLst/>
                          <a:latin typeface="+mn-lt"/>
                          <a:ea typeface="+mn-ea"/>
                          <a:cs typeface="+mn-cs"/>
                        </a:rPr>
                        <a:t>100 TB</a:t>
                      </a:r>
                      <a:endParaRPr lang="en-US" sz="1400" kern="1200" dirty="0">
                        <a:solidFill>
                          <a:schemeClr val="dk1"/>
                        </a:solidFill>
                        <a:effectLst/>
                        <a:latin typeface="+mn-lt"/>
                        <a:ea typeface="+mn-ea"/>
                        <a:cs typeface="+mn-cs"/>
                      </a:endParaRPr>
                    </a:p>
                  </a:txBody>
                  <a:tcPr marL="53261" marR="53261" marT="0" marB="0" anchor="ctr">
                    <a:solidFill>
                      <a:srgbClr val="92D050"/>
                    </a:solidFill>
                  </a:tcPr>
                </a:tc>
                <a:tc>
                  <a:txBody>
                    <a:bodyPr/>
                    <a:lstStyle/>
                    <a:p>
                      <a:pPr marL="0" marR="0" algn="ctr">
                        <a:spcBef>
                          <a:spcPts val="0"/>
                        </a:spcBef>
                        <a:spcAft>
                          <a:spcPts val="0"/>
                        </a:spcAft>
                      </a:pPr>
                      <a:r>
                        <a:rPr lang="en-US" sz="1400" kern="1200" dirty="0">
                          <a:solidFill>
                            <a:schemeClr val="dk1"/>
                          </a:solidFill>
                          <a:effectLst/>
                          <a:latin typeface="+mn-lt"/>
                          <a:ea typeface="+mn-ea"/>
                          <a:cs typeface="+mn-cs"/>
                        </a:rPr>
                        <a:t>100 TB</a:t>
                      </a:r>
                    </a:p>
                  </a:txBody>
                  <a:tcPr marL="53261" marR="53261" marT="0" marB="0" anchor="ctr">
                    <a:solidFill>
                      <a:srgbClr val="92D050"/>
                    </a:solidFill>
                  </a:tcPr>
                </a:tc>
                <a:tc>
                  <a:txBody>
                    <a:bodyPr/>
                    <a:lstStyle/>
                    <a:p>
                      <a:pPr marL="0" marR="0" algn="ctr">
                        <a:spcBef>
                          <a:spcPts val="0"/>
                        </a:spcBef>
                        <a:spcAft>
                          <a:spcPts val="0"/>
                        </a:spcAft>
                      </a:pPr>
                      <a:r>
                        <a:rPr lang="en-US" sz="1400" kern="1200" dirty="0">
                          <a:solidFill>
                            <a:schemeClr val="dk1"/>
                          </a:solidFill>
                          <a:effectLst/>
                          <a:latin typeface="+mn-lt"/>
                          <a:ea typeface="+mn-ea"/>
                          <a:cs typeface="+mn-cs"/>
                        </a:rPr>
                        <a:t>50 </a:t>
                      </a:r>
                      <a:r>
                        <a:rPr lang="en-US" sz="1400" kern="1200" dirty="0" smtClean="0">
                          <a:solidFill>
                            <a:schemeClr val="dk1"/>
                          </a:solidFill>
                          <a:effectLst/>
                          <a:latin typeface="+mn-lt"/>
                          <a:ea typeface="+mn-ea"/>
                          <a:cs typeface="+mn-cs"/>
                        </a:rPr>
                        <a:t>GB (*)</a:t>
                      </a:r>
                      <a:endParaRPr lang="en-US" sz="1400" kern="1200" dirty="0">
                        <a:solidFill>
                          <a:schemeClr val="dk1"/>
                        </a:solidFill>
                        <a:effectLst/>
                        <a:latin typeface="+mn-lt"/>
                        <a:ea typeface="+mn-ea"/>
                        <a:cs typeface="+mn-cs"/>
                      </a:endParaRPr>
                    </a:p>
                  </a:txBody>
                  <a:tcPr marL="53261" marR="53261" marT="0" marB="0" anchor="ctr">
                    <a:solidFill>
                      <a:srgbClr val="92D050"/>
                    </a:solidFill>
                  </a:tcPr>
                </a:tc>
              </a:tr>
            </a:tbl>
          </a:graphicData>
        </a:graphic>
      </p:graphicFrame>
      <p:sp>
        <p:nvSpPr>
          <p:cNvPr id="3" name="TextBox 2"/>
          <p:cNvSpPr txBox="1"/>
          <p:nvPr/>
        </p:nvSpPr>
        <p:spPr>
          <a:xfrm>
            <a:off x="685800" y="5334000"/>
            <a:ext cx="7696200" cy="830997"/>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 </a:t>
            </a:r>
            <a:r>
              <a:rPr lang="cs-CZ" dirty="0" err="1" smtClean="0">
                <a:gradFill>
                  <a:gsLst>
                    <a:gs pos="0">
                      <a:schemeClr val="tx1"/>
                    </a:gs>
                    <a:gs pos="86000">
                      <a:schemeClr val="tx1"/>
                    </a:gs>
                  </a:gsLst>
                  <a:lin ang="5400000" scaled="0"/>
                </a:gradFill>
              </a:rPr>
              <a:t>Škáluje</a:t>
            </a:r>
            <a:r>
              <a:rPr lang="cs-CZ" dirty="0" smtClean="0">
                <a:gradFill>
                  <a:gsLst>
                    <a:gs pos="0">
                      <a:schemeClr val="tx1"/>
                    </a:gs>
                    <a:gs pos="86000">
                      <a:schemeClr val="tx1"/>
                    </a:gs>
                  </a:gsLst>
                  <a:lin ang="5400000" scaled="0"/>
                </a:gradFill>
              </a:rPr>
              <a:t> přes více databází pomocí </a:t>
            </a:r>
            <a:r>
              <a:rPr lang="cs-CZ" dirty="0" err="1" smtClean="0">
                <a:gradFill>
                  <a:gsLst>
                    <a:gs pos="0">
                      <a:schemeClr val="tx1"/>
                    </a:gs>
                    <a:gs pos="86000">
                      <a:schemeClr val="tx1"/>
                    </a:gs>
                  </a:gsLst>
                  <a:lin ang="5400000" scaled="0"/>
                </a:gradFill>
              </a:rPr>
              <a:t>shredingu</a:t>
            </a:r>
            <a:r>
              <a:rPr lang="cs-CZ" dirty="0" smtClean="0">
                <a:gradFill>
                  <a:gsLst>
                    <a:gs pos="0">
                      <a:schemeClr val="tx1"/>
                    </a:gs>
                    <a:gs pos="86000">
                      <a:schemeClr val="tx1"/>
                    </a:gs>
                  </a:gsLst>
                  <a:lin ang="5400000" scaled="0"/>
                </a:gradFill>
              </a:rPr>
              <a:t>. </a:t>
            </a:r>
            <a:br>
              <a:rPr lang="cs-CZ" dirty="0" smtClean="0">
                <a:gradFill>
                  <a:gsLst>
                    <a:gs pos="0">
                      <a:schemeClr val="tx1"/>
                    </a:gs>
                    <a:gs pos="86000">
                      <a:schemeClr val="tx1"/>
                    </a:gs>
                  </a:gsLst>
                  <a:lin ang="5400000" scaled="0"/>
                </a:gradFill>
              </a:rPr>
            </a:br>
            <a:r>
              <a:rPr lang="cs-CZ" dirty="0" smtClean="0">
                <a:gradFill>
                  <a:gsLst>
                    <a:gs pos="0">
                      <a:schemeClr val="tx1"/>
                    </a:gs>
                    <a:gs pos="86000">
                      <a:schemeClr val="tx1"/>
                    </a:gs>
                  </a:gsLst>
                  <a:lin ang="5400000" scaled="0"/>
                </a:gradFill>
              </a:rPr>
              <a:t>    Cíl – vyšší škálovatelnost a výkon.</a:t>
            </a:r>
          </a:p>
          <a:p>
            <a:endParaRPr lang="en-US"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57493095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Bezpečnost, spolehlivost, výkon</a:t>
            </a:r>
            <a:endParaRPr lang="en-US" dirty="0"/>
          </a:p>
        </p:txBody>
      </p:sp>
      <p:sp>
        <p:nvSpPr>
          <p:cNvPr id="3" name="Content Placeholder 2"/>
          <p:cNvSpPr>
            <a:spLocks noGrp="1"/>
          </p:cNvSpPr>
          <p:nvPr>
            <p:ph idx="1"/>
          </p:nvPr>
        </p:nvSpPr>
        <p:spPr>
          <a:xfrm>
            <a:off x="381000" y="1447799"/>
            <a:ext cx="8382000" cy="4357465"/>
          </a:xfrm>
        </p:spPr>
        <p:txBody>
          <a:bodyPr>
            <a:normAutofit fontScale="77500" lnSpcReduction="20000"/>
          </a:bodyPr>
          <a:lstStyle/>
          <a:p>
            <a:r>
              <a:rPr lang="cs-CZ" dirty="0" smtClean="0"/>
              <a:t>Každý účet má vytvořen 256-bit </a:t>
            </a:r>
            <a:r>
              <a:rPr lang="cs-CZ" dirty="0" err="1" smtClean="0"/>
              <a:t>secrete</a:t>
            </a:r>
            <a:r>
              <a:rPr lang="cs-CZ" dirty="0" smtClean="0"/>
              <a:t> </a:t>
            </a:r>
            <a:r>
              <a:rPr lang="cs-CZ" dirty="0" err="1" smtClean="0"/>
              <a:t>key</a:t>
            </a:r>
            <a:endParaRPr lang="cs-CZ" dirty="0" smtClean="0"/>
          </a:p>
          <a:p>
            <a:pPr lvl="1"/>
            <a:r>
              <a:rPr lang="cs-CZ" dirty="0" smtClean="0"/>
              <a:t>Autentizace uživatele při každém volání (HMAC SHA 256 podpis)</a:t>
            </a:r>
          </a:p>
          <a:p>
            <a:r>
              <a:rPr lang="cs-CZ" dirty="0" smtClean="0"/>
              <a:t>Striktní oddělení a ochrana dat jednotlivých účtů</a:t>
            </a:r>
          </a:p>
          <a:p>
            <a:r>
              <a:rPr lang="cs-CZ" dirty="0" smtClean="0"/>
              <a:t>3-násobná záloha všech dat s datovou konzistencí</a:t>
            </a:r>
          </a:p>
          <a:p>
            <a:r>
              <a:rPr lang="cs-CZ" dirty="0" smtClean="0"/>
              <a:t>Dostupnost garantována SLA (99,9%)</a:t>
            </a:r>
          </a:p>
          <a:p>
            <a:pPr lvl="1"/>
            <a:r>
              <a:rPr lang="cs-CZ" dirty="0" smtClean="0"/>
              <a:t>Jak na úrovni služby – uvnitř datového centra</a:t>
            </a:r>
          </a:p>
          <a:p>
            <a:pPr lvl="1"/>
            <a:r>
              <a:rPr lang="cs-CZ" dirty="0" smtClean="0"/>
              <a:t>Tak připojení do internetu – vně datového centra</a:t>
            </a:r>
          </a:p>
          <a:p>
            <a:r>
              <a:rPr lang="cs-CZ" dirty="0" smtClean="0"/>
              <a:t>Výkon </a:t>
            </a:r>
          </a:p>
          <a:p>
            <a:pPr lvl="1"/>
            <a:r>
              <a:rPr lang="cs-CZ" dirty="0" smtClean="0"/>
              <a:t>Externí přístup do značné míry ovlivněn rychlostí připojení</a:t>
            </a:r>
          </a:p>
          <a:p>
            <a:pPr lvl="1"/>
            <a:r>
              <a:rPr lang="cs-CZ" dirty="0" smtClean="0"/>
              <a:t>Paralelizace R/W určitě pomůže</a:t>
            </a:r>
          </a:p>
          <a:p>
            <a:pPr lvl="1"/>
            <a:r>
              <a:rPr lang="cs-CZ" dirty="0" smtClean="0"/>
              <a:t>U tabulek využívejte </a:t>
            </a:r>
            <a:r>
              <a:rPr lang="cs-CZ" dirty="0" err="1" smtClean="0"/>
              <a:t>partice</a:t>
            </a:r>
            <a:endParaRPr lang="cs-CZ" dirty="0" smtClean="0"/>
          </a:p>
          <a:p>
            <a:pPr lvl="1"/>
            <a:r>
              <a:rPr lang="cs-CZ" dirty="0" smtClean="0"/>
              <a:t>Aktuální stav lze otestovat</a:t>
            </a:r>
          </a:p>
        </p:txBody>
      </p:sp>
    </p:spTree>
    <p:extLst>
      <p:ext uri="{BB962C8B-B14F-4D97-AF65-F5344CB8AC3E}">
        <p14:creationId xmlns:p14="http://schemas.microsoft.com/office/powerpoint/2010/main" val="277257755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Praktick</a:t>
            </a:r>
            <a:r>
              <a:rPr lang="cs-CZ" dirty="0" smtClean="0"/>
              <a:t>á část</a:t>
            </a:r>
            <a:endParaRPr lang="cs-CZ" dirty="0"/>
          </a:p>
        </p:txBody>
      </p:sp>
      <p:sp>
        <p:nvSpPr>
          <p:cNvPr id="3" name="Content Placeholder 2"/>
          <p:cNvSpPr>
            <a:spLocks noGrp="1"/>
          </p:cNvSpPr>
          <p:nvPr>
            <p:ph idx="1"/>
          </p:nvPr>
        </p:nvSpPr>
        <p:spPr/>
        <p:txBody>
          <a:bodyPr/>
          <a:lstStyle/>
          <a:p>
            <a:r>
              <a:rPr lang="en-US" dirty="0" smtClean="0"/>
              <a:t>… s </a:t>
            </a:r>
            <a:r>
              <a:rPr lang="en-US" dirty="0" err="1" smtClean="0"/>
              <a:t>pomoc</a:t>
            </a:r>
            <a:r>
              <a:rPr lang="cs-CZ" dirty="0" smtClean="0"/>
              <a:t>í Windows Azure MMC</a:t>
            </a:r>
            <a:endParaRPr lang="cs-CZ" dirty="0"/>
          </a:p>
        </p:txBody>
      </p:sp>
    </p:spTree>
    <p:extLst>
      <p:ext uri="{BB962C8B-B14F-4D97-AF65-F5344CB8AC3E}">
        <p14:creationId xmlns:p14="http://schemas.microsoft.com/office/powerpoint/2010/main" val="28476538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10655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65710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13641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81037"/>
            <a:ext cx="7990656" cy="506487"/>
          </a:xfrm>
        </p:spPr>
        <p:txBody>
          <a:bodyPr>
            <a:normAutofit fontScale="90000"/>
          </a:bodyPr>
          <a:lstStyle/>
          <a:p>
            <a:r>
              <a:rPr lang="cs-CZ" dirty="0" smtClean="0"/>
              <a:t>Jak ukládat data?</a:t>
            </a:r>
            <a:endParaRPr lang="cs-CZ" dirty="0"/>
          </a:p>
        </p:txBody>
      </p:sp>
      <p:graphicFrame>
        <p:nvGraphicFramePr>
          <p:cNvPr id="5" name="Table 4"/>
          <p:cNvGraphicFramePr>
            <a:graphicFrameLocks noGrp="1"/>
          </p:cNvGraphicFramePr>
          <p:nvPr>
            <p:extLst>
              <p:ext uri="{D42A27DB-BD31-4B8C-83A1-F6EECF244321}">
                <p14:modId xmlns:p14="http://schemas.microsoft.com/office/powerpoint/2010/main" val="2079104468"/>
              </p:ext>
            </p:extLst>
          </p:nvPr>
        </p:nvGraphicFramePr>
        <p:xfrm>
          <a:off x="539552" y="1412776"/>
          <a:ext cx="7992888" cy="4632960"/>
        </p:xfrm>
        <a:graphic>
          <a:graphicData uri="http://schemas.openxmlformats.org/drawingml/2006/table">
            <a:tbl>
              <a:tblPr firstRow="1" bandRow="1">
                <a:tableStyleId>{5C22544A-7EE6-4342-B048-85BDC9FD1C3A}</a:tableStyleId>
              </a:tblPr>
              <a:tblGrid>
                <a:gridCol w="2376264"/>
                <a:gridCol w="2952328"/>
                <a:gridCol w="2664296"/>
              </a:tblGrid>
              <a:tr h="487680">
                <a:tc>
                  <a:txBody>
                    <a:bodyPr/>
                    <a:lstStyle/>
                    <a:p>
                      <a:r>
                        <a:rPr lang="cs-CZ" sz="2400" dirty="0" smtClean="0"/>
                        <a:t>Typ dat</a:t>
                      </a:r>
                      <a:endParaRPr lang="cs-CZ" sz="2400" dirty="0"/>
                    </a:p>
                  </a:txBody>
                  <a:tcPr marT="60960" marB="60960"/>
                </a:tc>
                <a:tc>
                  <a:txBody>
                    <a:bodyPr/>
                    <a:lstStyle/>
                    <a:p>
                      <a:r>
                        <a:rPr lang="cs-CZ" sz="2400" dirty="0" smtClean="0"/>
                        <a:t>Vlastní úložiště</a:t>
                      </a:r>
                      <a:endParaRPr lang="cs-CZ" sz="2400" dirty="0"/>
                    </a:p>
                  </a:txBody>
                  <a:tcPr marT="60960" marB="60960"/>
                </a:tc>
                <a:tc>
                  <a:txBody>
                    <a:bodyPr/>
                    <a:lstStyle/>
                    <a:p>
                      <a:r>
                        <a:rPr lang="cs-CZ" sz="2400" dirty="0" smtClean="0"/>
                        <a:t>Cloud</a:t>
                      </a:r>
                      <a:endParaRPr lang="cs-CZ" sz="2400" dirty="0"/>
                    </a:p>
                  </a:txBody>
                  <a:tcPr marT="60960" marB="60960"/>
                </a:tc>
              </a:tr>
              <a:tr h="853440">
                <a:tc>
                  <a:txBody>
                    <a:bodyPr/>
                    <a:lstStyle/>
                    <a:p>
                      <a:r>
                        <a:rPr lang="cs-CZ" sz="2400" dirty="0" smtClean="0"/>
                        <a:t>Osobní</a:t>
                      </a:r>
                      <a:endParaRPr lang="cs-CZ" sz="2400" dirty="0"/>
                    </a:p>
                  </a:txBody>
                  <a:tcPr marT="60960" marB="60960"/>
                </a:tc>
                <a:tc>
                  <a:txBody>
                    <a:bodyPr/>
                    <a:lstStyle/>
                    <a:p>
                      <a:r>
                        <a:rPr lang="cs-CZ" sz="2400" dirty="0" smtClean="0"/>
                        <a:t>Lokální disk, USB klíč apod.</a:t>
                      </a:r>
                      <a:endParaRPr lang="cs-CZ" sz="2400" dirty="0"/>
                    </a:p>
                  </a:txBody>
                  <a:tcPr marT="60960" marB="60960"/>
                </a:tc>
                <a:tc>
                  <a:txBody>
                    <a:bodyPr/>
                    <a:lstStyle/>
                    <a:p>
                      <a:r>
                        <a:rPr lang="cs-CZ" sz="2400" dirty="0" smtClean="0"/>
                        <a:t>Live SkyDrive (25</a:t>
                      </a:r>
                      <a:r>
                        <a:rPr lang="cs-CZ" sz="2400" baseline="0" dirty="0" smtClean="0"/>
                        <a:t> GB zdarma)</a:t>
                      </a:r>
                      <a:endParaRPr lang="cs-CZ" sz="2400" dirty="0"/>
                    </a:p>
                  </a:txBody>
                  <a:tcPr marT="60960" marB="60960"/>
                </a:tc>
              </a:tr>
              <a:tr h="812376">
                <a:tc>
                  <a:txBody>
                    <a:bodyPr/>
                    <a:lstStyle/>
                    <a:p>
                      <a:r>
                        <a:rPr lang="cs-CZ" sz="2400" dirty="0" smtClean="0"/>
                        <a:t>Firemní dokumenty</a:t>
                      </a:r>
                      <a:endParaRPr lang="cs-CZ" sz="2400" dirty="0"/>
                    </a:p>
                  </a:txBody>
                  <a:tcPr marT="60960" marB="60960"/>
                </a:tc>
                <a:tc>
                  <a:txBody>
                    <a:bodyPr/>
                    <a:lstStyle/>
                    <a:p>
                      <a:r>
                        <a:rPr lang="cs-CZ" sz="2400" dirty="0" smtClean="0"/>
                        <a:t>SharePoint</a:t>
                      </a:r>
                      <a:endParaRPr lang="cs-CZ" sz="2400" dirty="0"/>
                    </a:p>
                  </a:txBody>
                  <a:tcPr marT="60960" marB="60960"/>
                </a:tc>
                <a:tc>
                  <a:txBody>
                    <a:bodyPr/>
                    <a:lstStyle/>
                    <a:p>
                      <a:r>
                        <a:rPr lang="cs-CZ" sz="2400" dirty="0" smtClean="0"/>
                        <a:t>SharePoint</a:t>
                      </a:r>
                      <a:r>
                        <a:rPr lang="cs-CZ" sz="2400" baseline="0" dirty="0" smtClean="0"/>
                        <a:t> (BPOS)</a:t>
                      </a:r>
                      <a:endParaRPr lang="cs-CZ" sz="2400" dirty="0"/>
                    </a:p>
                  </a:txBody>
                  <a:tcPr marT="60960" marB="60960"/>
                </a:tc>
              </a:tr>
              <a:tr h="1160537">
                <a:tc>
                  <a:txBody>
                    <a:bodyPr/>
                    <a:lstStyle/>
                    <a:p>
                      <a:r>
                        <a:rPr lang="cs-CZ" sz="2400" dirty="0" smtClean="0"/>
                        <a:t>Firemní strukturovaná data</a:t>
                      </a:r>
                      <a:endParaRPr lang="cs-CZ" sz="2400" dirty="0"/>
                    </a:p>
                  </a:txBody>
                  <a:tcPr marT="60960" marB="60960"/>
                </a:tc>
                <a:tc>
                  <a:txBody>
                    <a:bodyPr/>
                    <a:lstStyle/>
                    <a:p>
                      <a:r>
                        <a:rPr lang="cs-CZ" sz="2400" dirty="0" smtClean="0"/>
                        <a:t>SQL Server</a:t>
                      </a:r>
                      <a:endParaRPr lang="cs-CZ" sz="2400" dirty="0"/>
                    </a:p>
                  </a:txBody>
                  <a:tcPr marT="60960" marB="60960"/>
                </a:tc>
                <a:tc>
                  <a:txBody>
                    <a:bodyPr/>
                    <a:lstStyle/>
                    <a:p>
                      <a:r>
                        <a:rPr lang="cs-CZ" sz="2400" u="sng" dirty="0" smtClean="0"/>
                        <a:t>SQL</a:t>
                      </a:r>
                      <a:r>
                        <a:rPr lang="cs-CZ" sz="2400" u="sng" baseline="0" dirty="0" smtClean="0"/>
                        <a:t> Azure</a:t>
                      </a:r>
                      <a:endParaRPr lang="cs-CZ" sz="2400" u="sng" dirty="0"/>
                    </a:p>
                  </a:txBody>
                  <a:tcPr marT="60960" marB="60960"/>
                </a:tc>
              </a:tr>
              <a:tr h="1160537">
                <a:tc>
                  <a:txBody>
                    <a:bodyPr/>
                    <a:lstStyle/>
                    <a:p>
                      <a:r>
                        <a:rPr lang="cs-CZ" sz="2400" dirty="0" smtClean="0"/>
                        <a:t>Firemní nestrukturovaná data</a:t>
                      </a:r>
                      <a:endParaRPr lang="cs-CZ" sz="2400" dirty="0"/>
                    </a:p>
                  </a:txBody>
                  <a:tcPr marT="60960" marB="60960"/>
                </a:tc>
                <a:tc>
                  <a:txBody>
                    <a:bodyPr/>
                    <a:lstStyle/>
                    <a:p>
                      <a:r>
                        <a:rPr lang="cs-CZ" sz="2400" dirty="0" smtClean="0"/>
                        <a:t>Sdílený</a:t>
                      </a:r>
                      <a:r>
                        <a:rPr lang="cs-CZ" sz="2400" baseline="0" dirty="0" smtClean="0"/>
                        <a:t> adresář</a:t>
                      </a:r>
                      <a:endParaRPr lang="cs-CZ" sz="2400" dirty="0"/>
                    </a:p>
                  </a:txBody>
                  <a:tcPr marT="60960" marB="60960"/>
                </a:tc>
                <a:tc>
                  <a:txBody>
                    <a:bodyPr/>
                    <a:lstStyle/>
                    <a:p>
                      <a:r>
                        <a:rPr lang="cs-CZ" sz="2400" u="sng" dirty="0" smtClean="0"/>
                        <a:t>Azure</a:t>
                      </a:r>
                      <a:r>
                        <a:rPr lang="cs-CZ" sz="2400" u="sng" baseline="0" dirty="0" smtClean="0"/>
                        <a:t> Storage</a:t>
                      </a:r>
                      <a:br>
                        <a:rPr lang="cs-CZ" sz="2400" u="sng" baseline="0" dirty="0" smtClean="0"/>
                      </a:br>
                      <a:r>
                        <a:rPr lang="cs-CZ" sz="2400" u="none" baseline="0" dirty="0" smtClean="0"/>
                        <a:t>(více typů)</a:t>
                      </a:r>
                      <a:endParaRPr lang="cs-CZ" sz="2400" u="sng" dirty="0"/>
                    </a:p>
                  </a:txBody>
                  <a:tcPr marT="60960" marB="60960"/>
                </a:tc>
              </a:tr>
            </a:tbl>
          </a:graphicData>
        </a:graphic>
      </p:graphicFrame>
      <p:sp>
        <p:nvSpPr>
          <p:cNvPr id="3" name="Rectangle 2"/>
          <p:cNvSpPr/>
          <p:nvPr/>
        </p:nvSpPr>
        <p:spPr>
          <a:xfrm>
            <a:off x="5868144" y="1412776"/>
            <a:ext cx="2664296" cy="4474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9452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27675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19939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 y="0"/>
            <a:ext cx="913615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19040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798" y="2060848"/>
            <a:ext cx="5268407"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45175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58"/>
            <a:ext cx="9144000" cy="6846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63339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84"/>
            <a:ext cx="9144000" cy="6846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49691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60"/>
            <a:ext cx="9229725"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51720" y="1628800"/>
            <a:ext cx="3667607" cy="369332"/>
          </a:xfrm>
          <a:prstGeom prst="rect">
            <a:avLst/>
          </a:prstGeom>
          <a:noFill/>
        </p:spPr>
        <p:txBody>
          <a:bodyPr wrap="none" rtlCol="0">
            <a:spAutoFit/>
          </a:bodyPr>
          <a:lstStyle/>
          <a:p>
            <a:r>
              <a:rPr lang="cs-CZ" b="1" dirty="0" smtClean="0">
                <a:solidFill>
                  <a:srgbClr val="FF0000"/>
                </a:solidFill>
              </a:rPr>
              <a:t>Dvojklik na jménu </a:t>
            </a:r>
            <a:r>
              <a:rPr lang="cs-CZ" b="1" dirty="0" err="1" smtClean="0">
                <a:solidFill>
                  <a:srgbClr val="FF0000"/>
                </a:solidFill>
              </a:rPr>
              <a:t>containeru</a:t>
            </a:r>
            <a:r>
              <a:rPr lang="cs-CZ" b="1" dirty="0" smtClean="0">
                <a:solidFill>
                  <a:srgbClr val="FF0000"/>
                </a:solidFill>
              </a:rPr>
              <a:t> </a:t>
            </a:r>
            <a:r>
              <a:rPr lang="en-US" b="1" dirty="0" smtClean="0">
                <a:solidFill>
                  <a:srgbClr val="FF0000"/>
                </a:solidFill>
              </a:rPr>
              <a:t>!!!</a:t>
            </a:r>
            <a:endParaRPr lang="cs-CZ" b="1" dirty="0">
              <a:solidFill>
                <a:srgbClr val="FF0000"/>
              </a:solidFill>
            </a:endParaRPr>
          </a:p>
        </p:txBody>
      </p:sp>
    </p:spTree>
    <p:extLst>
      <p:ext uri="{BB962C8B-B14F-4D97-AF65-F5344CB8AC3E}">
        <p14:creationId xmlns:p14="http://schemas.microsoft.com/office/powerpoint/2010/main" val="259870831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98571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Ukázky kódu</a:t>
            </a:r>
            <a:endParaRPr lang="cs-CZ" dirty="0"/>
          </a:p>
        </p:txBody>
      </p:sp>
      <p:sp>
        <p:nvSpPr>
          <p:cNvPr id="3" name="Content Placeholder 2"/>
          <p:cNvSpPr>
            <a:spLocks noGrp="1"/>
          </p:cNvSpPr>
          <p:nvPr>
            <p:ph idx="1"/>
          </p:nvPr>
        </p:nvSpPr>
        <p:spPr/>
        <p:txBody>
          <a:bodyPr/>
          <a:lstStyle/>
          <a:p>
            <a:endParaRPr lang="cs-CZ"/>
          </a:p>
        </p:txBody>
      </p:sp>
    </p:spTree>
    <p:extLst>
      <p:ext uri="{BB962C8B-B14F-4D97-AF65-F5344CB8AC3E}">
        <p14:creationId xmlns:p14="http://schemas.microsoft.com/office/powerpoint/2010/main" val="189353023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096625" cy="829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62946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81037"/>
            <a:ext cx="7990656" cy="506487"/>
          </a:xfrm>
        </p:spPr>
        <p:txBody>
          <a:bodyPr>
            <a:normAutofit fontScale="90000"/>
          </a:bodyPr>
          <a:lstStyle/>
          <a:p>
            <a:r>
              <a:rPr lang="cs-CZ" dirty="0" smtClean="0"/>
              <a:t>SQL Azure vs. Azure Storage</a:t>
            </a:r>
            <a:r>
              <a:rPr lang="en-US" dirty="0"/>
              <a:t> </a:t>
            </a:r>
            <a:r>
              <a:rPr lang="en-US" dirty="0" smtClean="0"/>
              <a:t>1</a:t>
            </a:r>
            <a:r>
              <a:rPr lang="cs-CZ" dirty="0" smtClean="0"/>
              <a:t>/2</a:t>
            </a:r>
            <a:endParaRPr lang="cs-CZ" dirty="0"/>
          </a:p>
        </p:txBody>
      </p:sp>
      <p:graphicFrame>
        <p:nvGraphicFramePr>
          <p:cNvPr id="5" name="Table 4"/>
          <p:cNvGraphicFramePr>
            <a:graphicFrameLocks noGrp="1"/>
          </p:cNvGraphicFramePr>
          <p:nvPr>
            <p:extLst>
              <p:ext uri="{D42A27DB-BD31-4B8C-83A1-F6EECF244321}">
                <p14:modId xmlns:p14="http://schemas.microsoft.com/office/powerpoint/2010/main" val="4054204841"/>
              </p:ext>
            </p:extLst>
          </p:nvPr>
        </p:nvGraphicFramePr>
        <p:xfrm>
          <a:off x="611560" y="1268760"/>
          <a:ext cx="8208912" cy="5396632"/>
        </p:xfrm>
        <a:graphic>
          <a:graphicData uri="http://schemas.openxmlformats.org/drawingml/2006/table">
            <a:tbl>
              <a:tblPr firstRow="1" bandRow="1">
                <a:tableStyleId>{5C22544A-7EE6-4342-B048-85BDC9FD1C3A}</a:tableStyleId>
              </a:tblPr>
              <a:tblGrid>
                <a:gridCol w="2561999"/>
                <a:gridCol w="2910609"/>
                <a:gridCol w="2736304"/>
              </a:tblGrid>
              <a:tr h="487680">
                <a:tc>
                  <a:txBody>
                    <a:bodyPr/>
                    <a:lstStyle/>
                    <a:p>
                      <a:r>
                        <a:rPr lang="en-US" sz="2400" dirty="0" smtClean="0"/>
                        <a:t>Charakteristika</a:t>
                      </a:r>
                      <a:endParaRPr lang="cs-CZ" sz="2400" dirty="0"/>
                    </a:p>
                  </a:txBody>
                  <a:tcPr marT="60960" marB="60960"/>
                </a:tc>
                <a:tc>
                  <a:txBody>
                    <a:bodyPr/>
                    <a:lstStyle/>
                    <a:p>
                      <a:r>
                        <a:rPr lang="cs-CZ" sz="2400" dirty="0" smtClean="0"/>
                        <a:t>SQL Azure</a:t>
                      </a:r>
                      <a:endParaRPr lang="cs-CZ" sz="2400" dirty="0"/>
                    </a:p>
                  </a:txBody>
                  <a:tcPr marT="60960" marB="60960"/>
                </a:tc>
                <a:tc>
                  <a:txBody>
                    <a:bodyPr/>
                    <a:lstStyle/>
                    <a:p>
                      <a:r>
                        <a:rPr lang="cs-CZ" sz="2400" dirty="0" smtClean="0"/>
                        <a:t>Azure Storage</a:t>
                      </a:r>
                      <a:endParaRPr lang="cs-CZ" sz="2400" dirty="0"/>
                    </a:p>
                  </a:txBody>
                  <a:tcPr marT="60960" marB="60960"/>
                </a:tc>
              </a:tr>
              <a:tr h="535072">
                <a:tc>
                  <a:txBody>
                    <a:bodyPr/>
                    <a:lstStyle/>
                    <a:p>
                      <a:r>
                        <a:rPr lang="cs-CZ" sz="1900" dirty="0" smtClean="0"/>
                        <a:t>Přístup k datům</a:t>
                      </a:r>
                      <a:endParaRPr lang="cs-CZ" sz="1900" dirty="0"/>
                    </a:p>
                  </a:txBody>
                  <a:tcPr marT="60960" marB="60960"/>
                </a:tc>
                <a:tc>
                  <a:txBody>
                    <a:bodyPr/>
                    <a:lstStyle/>
                    <a:p>
                      <a:r>
                        <a:rPr lang="cs-CZ" sz="1900" dirty="0" smtClean="0"/>
                        <a:t>ADO.NET/ODBC</a:t>
                      </a:r>
                      <a:r>
                        <a:rPr lang="cs-CZ" sz="1900" baseline="0" dirty="0" smtClean="0"/>
                        <a:t> </a:t>
                      </a:r>
                      <a:r>
                        <a:rPr lang="en-US" sz="1900" baseline="0" dirty="0" smtClean="0"/>
                        <a:t>+ T-SQL</a:t>
                      </a:r>
                      <a:endParaRPr lang="cs-CZ" sz="1900" dirty="0"/>
                    </a:p>
                  </a:txBody>
                  <a:tcPr marT="60960" marB="60960"/>
                </a:tc>
                <a:tc>
                  <a:txBody>
                    <a:bodyPr/>
                    <a:lstStyle/>
                    <a:p>
                      <a:r>
                        <a:rPr lang="en-US" sz="1900" dirty="0" smtClean="0"/>
                        <a:t>REST,</a:t>
                      </a:r>
                      <a:r>
                        <a:rPr lang="en-US" sz="1900" baseline="0" dirty="0" smtClean="0"/>
                        <a:t> LINQ</a:t>
                      </a:r>
                      <a:endParaRPr lang="cs-CZ" sz="1900" dirty="0"/>
                    </a:p>
                  </a:txBody>
                  <a:tcPr marT="60960" marB="60960"/>
                </a:tc>
              </a:tr>
              <a:tr h="690880">
                <a:tc>
                  <a:txBody>
                    <a:bodyPr/>
                    <a:lstStyle/>
                    <a:p>
                      <a:r>
                        <a:rPr lang="cs-CZ" sz="1900" dirty="0" smtClean="0"/>
                        <a:t>„Velikost“ dotazu</a:t>
                      </a:r>
                      <a:endParaRPr lang="cs-CZ" sz="1900" dirty="0"/>
                    </a:p>
                  </a:txBody>
                  <a:tcPr marT="60960" marB="60960"/>
                </a:tc>
                <a:tc>
                  <a:txBody>
                    <a:bodyPr/>
                    <a:lstStyle/>
                    <a:p>
                      <a:r>
                        <a:rPr lang="cs-CZ" sz="1900" dirty="0" smtClean="0"/>
                        <a:t>Neomezená</a:t>
                      </a:r>
                      <a:r>
                        <a:rPr lang="cs-CZ" sz="1900" baseline="0" dirty="0" smtClean="0"/>
                        <a:t> velikost, zpracování max. 5 minut</a:t>
                      </a:r>
                      <a:endParaRPr lang="cs-CZ" sz="1900" dirty="0"/>
                    </a:p>
                  </a:txBody>
                  <a:tcPr marT="60960" marB="60960"/>
                </a:tc>
                <a:tc>
                  <a:txBody>
                    <a:bodyPr/>
                    <a:lstStyle/>
                    <a:p>
                      <a:r>
                        <a:rPr lang="cs-CZ" sz="1900" dirty="0" smtClean="0"/>
                        <a:t>Maximálně 1000 entit</a:t>
                      </a:r>
                      <a:r>
                        <a:rPr lang="cs-CZ" sz="1900" baseline="0" dirty="0" smtClean="0"/>
                        <a:t> a 5 s, stránkování výsledku</a:t>
                      </a:r>
                      <a:endParaRPr lang="cs-CZ" sz="1900" dirty="0"/>
                    </a:p>
                  </a:txBody>
                  <a:tcPr marT="60960" marB="60960"/>
                </a:tc>
              </a:tr>
              <a:tr h="690880">
                <a:tc>
                  <a:txBody>
                    <a:bodyPr/>
                    <a:lstStyle/>
                    <a:p>
                      <a:r>
                        <a:rPr lang="en-US" sz="1900" dirty="0" err="1" smtClean="0"/>
                        <a:t>Zpracov</a:t>
                      </a:r>
                      <a:r>
                        <a:rPr lang="cs-CZ" sz="1900" dirty="0" smtClean="0"/>
                        <a:t>ání</a:t>
                      </a:r>
                      <a:r>
                        <a:rPr lang="cs-CZ" sz="1900" baseline="0" dirty="0" smtClean="0"/>
                        <a:t> na straně serveru</a:t>
                      </a:r>
                      <a:endParaRPr lang="cs-CZ" sz="1900" dirty="0"/>
                    </a:p>
                  </a:txBody>
                  <a:tcPr marT="60960" marB="60960"/>
                </a:tc>
                <a:tc>
                  <a:txBody>
                    <a:bodyPr/>
                    <a:lstStyle/>
                    <a:p>
                      <a:r>
                        <a:rPr lang="cs-CZ" sz="1900" dirty="0" smtClean="0"/>
                        <a:t>Uložené procedury,</a:t>
                      </a:r>
                      <a:r>
                        <a:rPr lang="cs-CZ" sz="1900" baseline="0" dirty="0" smtClean="0"/>
                        <a:t> </a:t>
                      </a:r>
                      <a:r>
                        <a:rPr lang="en-US" sz="1900" baseline="0" dirty="0" smtClean="0"/>
                        <a:t>relace, </a:t>
                      </a:r>
                      <a:r>
                        <a:rPr lang="cs-CZ" sz="1900" baseline="0" dirty="0" smtClean="0"/>
                        <a:t>funkce, triggery apod.</a:t>
                      </a:r>
                      <a:endParaRPr lang="cs-CZ" sz="1900" dirty="0"/>
                    </a:p>
                  </a:txBody>
                  <a:tcPr marT="60960" marB="60960"/>
                </a:tc>
                <a:tc>
                  <a:txBody>
                    <a:bodyPr/>
                    <a:lstStyle/>
                    <a:p>
                      <a:r>
                        <a:rPr lang="cs-CZ" sz="1900" dirty="0" smtClean="0"/>
                        <a:t>Ne</a:t>
                      </a:r>
                      <a:endParaRPr lang="cs-CZ" sz="1900" dirty="0"/>
                    </a:p>
                  </a:txBody>
                  <a:tcPr marT="60960" marB="60960"/>
                </a:tc>
              </a:tr>
              <a:tr h="690880">
                <a:tc>
                  <a:txBody>
                    <a:bodyPr/>
                    <a:lstStyle/>
                    <a:p>
                      <a:r>
                        <a:rPr lang="en-US" sz="1900" dirty="0" smtClean="0"/>
                        <a:t>Indexy</a:t>
                      </a:r>
                      <a:endParaRPr lang="cs-CZ" sz="1900" dirty="0"/>
                    </a:p>
                  </a:txBody>
                  <a:tcPr marT="60960" marB="60960"/>
                </a:tc>
                <a:tc>
                  <a:txBody>
                    <a:bodyPr/>
                    <a:lstStyle/>
                    <a:p>
                      <a:r>
                        <a:rPr lang="cs-CZ" sz="1900" dirty="0" smtClean="0"/>
                        <a:t>1 clustrovaný,</a:t>
                      </a:r>
                      <a:r>
                        <a:rPr lang="cs-CZ" sz="1900" baseline="0" dirty="0" smtClean="0"/>
                        <a:t> až 999 neclustrovaných</a:t>
                      </a:r>
                      <a:endParaRPr lang="cs-CZ" sz="1900" dirty="0"/>
                    </a:p>
                  </a:txBody>
                  <a:tcPr marT="60960" marB="60960"/>
                </a:tc>
                <a:tc>
                  <a:txBody>
                    <a:bodyPr/>
                    <a:lstStyle/>
                    <a:p>
                      <a:r>
                        <a:rPr lang="cs-CZ" sz="1900" dirty="0" smtClean="0"/>
                        <a:t>Jediný podle primárních</a:t>
                      </a:r>
                      <a:r>
                        <a:rPr lang="cs-CZ" sz="1900" baseline="0" dirty="0" smtClean="0"/>
                        <a:t> klíčů</a:t>
                      </a:r>
                      <a:endParaRPr lang="cs-CZ" sz="1900" dirty="0"/>
                    </a:p>
                  </a:txBody>
                  <a:tcPr marT="60960" marB="60960"/>
                </a:tc>
              </a:tr>
              <a:tr h="975360">
                <a:tc>
                  <a:txBody>
                    <a:bodyPr/>
                    <a:lstStyle/>
                    <a:p>
                      <a:r>
                        <a:rPr lang="cs-CZ" sz="1900" dirty="0" smtClean="0"/>
                        <a:t>Transakce</a:t>
                      </a:r>
                      <a:endParaRPr lang="cs-CZ" sz="1900" dirty="0"/>
                    </a:p>
                  </a:txBody>
                  <a:tcPr marT="60960" marB="60960"/>
                </a:tc>
                <a:tc>
                  <a:txBody>
                    <a:bodyPr/>
                    <a:lstStyle/>
                    <a:p>
                      <a:r>
                        <a:rPr lang="cs-CZ" sz="1900" dirty="0" smtClean="0"/>
                        <a:t>Nad jedinou databází, max. 5 minut</a:t>
                      </a:r>
                      <a:endParaRPr lang="cs-CZ" sz="1900" dirty="0"/>
                    </a:p>
                  </a:txBody>
                  <a:tcPr marT="60960" marB="60960"/>
                </a:tc>
                <a:tc>
                  <a:txBody>
                    <a:bodyPr/>
                    <a:lstStyle/>
                    <a:p>
                      <a:r>
                        <a:rPr lang="cs-CZ" sz="1900" dirty="0" smtClean="0"/>
                        <a:t>Pouze nad daty ve stejném oddílu, max.</a:t>
                      </a:r>
                      <a:r>
                        <a:rPr lang="cs-CZ" sz="1900" baseline="0" dirty="0" smtClean="0"/>
                        <a:t> 100 operací a 4 MB dat</a:t>
                      </a:r>
                      <a:endParaRPr lang="cs-CZ" sz="1900" dirty="0"/>
                    </a:p>
                  </a:txBody>
                  <a:tcPr marT="60960" marB="60960"/>
                </a:tc>
              </a:tr>
              <a:tr h="690880">
                <a:tc>
                  <a:txBody>
                    <a:bodyPr/>
                    <a:lstStyle/>
                    <a:p>
                      <a:r>
                        <a:rPr lang="cs-CZ" sz="1900" dirty="0" smtClean="0"/>
                        <a:t>Izolace uživatelů</a:t>
                      </a:r>
                      <a:endParaRPr lang="cs-CZ" sz="1900" dirty="0"/>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900" dirty="0" smtClean="0"/>
                        <a:t>Celá škála</a:t>
                      </a:r>
                      <a:r>
                        <a:rPr lang="cs-CZ" sz="1900" baseline="0" dirty="0" smtClean="0"/>
                        <a:t> možností nabízených databází</a:t>
                      </a:r>
                      <a:endParaRPr lang="cs-CZ" sz="1900" dirty="0" smtClean="0"/>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900" dirty="0" smtClean="0"/>
                        <a:t>Optimistický</a:t>
                      </a:r>
                      <a:r>
                        <a:rPr lang="cs-CZ" sz="1900" baseline="0" dirty="0" smtClean="0"/>
                        <a:t> přístup</a:t>
                      </a:r>
                      <a:endParaRPr lang="cs-CZ" sz="1900" dirty="0" smtClean="0"/>
                    </a:p>
                    <a:p>
                      <a:endParaRPr lang="cs-CZ" sz="1900" dirty="0"/>
                    </a:p>
                  </a:txBody>
                  <a:tcPr marT="60960" marB="60960"/>
                </a:tc>
              </a:tr>
            </a:tbl>
          </a:graphicData>
        </a:graphic>
      </p:graphicFrame>
    </p:spTree>
    <p:extLst>
      <p:ext uri="{BB962C8B-B14F-4D97-AF65-F5344CB8AC3E}">
        <p14:creationId xmlns:p14="http://schemas.microsoft.com/office/powerpoint/2010/main" val="38308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09738"/>
            <a:ext cx="609600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4707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Nastaven</a:t>
            </a:r>
            <a:r>
              <a:rPr lang="cs-CZ" dirty="0" smtClean="0"/>
              <a:t>í připojení</a:t>
            </a:r>
            <a:endParaRPr lang="cs-CZ" dirty="0"/>
          </a:p>
        </p:txBody>
      </p:sp>
      <p:sp>
        <p:nvSpPr>
          <p:cNvPr id="3" name="Content Placeholder 2"/>
          <p:cNvSpPr>
            <a:spLocks noGrp="1"/>
          </p:cNvSpPr>
          <p:nvPr>
            <p:ph idx="1"/>
          </p:nvPr>
        </p:nvSpPr>
        <p:spPr>
          <a:xfrm>
            <a:off x="381000" y="1447799"/>
            <a:ext cx="8382000" cy="4069433"/>
          </a:xfrm>
        </p:spPr>
        <p:txBody>
          <a:bodyPr>
            <a:normAutofit/>
          </a:bodyPr>
          <a:lstStyle/>
          <a:p>
            <a:pPr marL="0" indent="0">
              <a:buNone/>
            </a:pPr>
            <a:r>
              <a:rPr lang="cs-CZ" sz="1800" dirty="0" smtClean="0">
                <a:latin typeface="Courier New" pitchFamily="49" charset="0"/>
                <a:cs typeface="Courier New" pitchFamily="49" charset="0"/>
              </a:rPr>
              <a:t>public </a:t>
            </a:r>
            <a:r>
              <a:rPr lang="cs-CZ" sz="1800" dirty="0">
                <a:latin typeface="Courier New" pitchFamily="49" charset="0"/>
                <a:cs typeface="Courier New" pitchFamily="49" charset="0"/>
              </a:rPr>
              <a:t>static </a:t>
            </a:r>
            <a:r>
              <a:rPr lang="cs-CZ" sz="1800" dirty="0" err="1">
                <a:latin typeface="Courier New" pitchFamily="49" charset="0"/>
                <a:cs typeface="Courier New" pitchFamily="49" charset="0"/>
              </a:rPr>
              <a:t>class</a:t>
            </a:r>
            <a:r>
              <a:rPr lang="cs-CZ" sz="1800" dirty="0">
                <a:latin typeface="Courier New" pitchFamily="49" charset="0"/>
                <a:cs typeface="Courier New" pitchFamily="49" charset="0"/>
              </a:rPr>
              <a:t> </a:t>
            </a:r>
            <a:r>
              <a:rPr lang="cs-CZ" sz="1800" dirty="0" err="1">
                <a:latin typeface="Courier New" pitchFamily="49" charset="0"/>
                <a:cs typeface="Courier New" pitchFamily="49" charset="0"/>
              </a:rPr>
              <a:t>ConfigurationHelper</a:t>
            </a:r>
            <a:endParaRPr lang="cs-CZ" sz="1800" dirty="0">
              <a:latin typeface="Courier New" pitchFamily="49" charset="0"/>
              <a:cs typeface="Courier New" pitchFamily="49" charset="0"/>
            </a:endParaRPr>
          </a:p>
          <a:p>
            <a:pPr marL="0" indent="0">
              <a:buNone/>
            </a:pPr>
            <a:r>
              <a:rPr lang="cs-CZ" sz="1800" dirty="0" smtClean="0">
                <a:latin typeface="Courier New" pitchFamily="49" charset="0"/>
                <a:cs typeface="Courier New" pitchFamily="49" charset="0"/>
              </a:rPr>
              <a:t>{</a:t>
            </a:r>
          </a:p>
          <a:p>
            <a:pPr marL="0" indent="0">
              <a:buNone/>
            </a:pPr>
            <a:r>
              <a:rPr lang="cs-CZ" sz="1800" dirty="0">
                <a:latin typeface="Courier New" pitchFamily="49" charset="0"/>
                <a:cs typeface="Courier New" pitchFamily="49" charset="0"/>
              </a:rPr>
              <a:t>	</a:t>
            </a:r>
            <a:r>
              <a:rPr lang="cs-CZ" sz="1800" dirty="0" smtClean="0">
                <a:latin typeface="Courier New" pitchFamily="49" charset="0"/>
                <a:cs typeface="Courier New" pitchFamily="49" charset="0"/>
              </a:rPr>
              <a:t>… další kód …</a:t>
            </a:r>
            <a:endParaRPr lang="cs-CZ" sz="1800" dirty="0">
              <a:latin typeface="Courier New" pitchFamily="49" charset="0"/>
              <a:cs typeface="Courier New" pitchFamily="49" charset="0"/>
            </a:endParaRPr>
          </a:p>
          <a:p>
            <a:pPr marL="0" indent="0">
              <a:buNone/>
            </a:pPr>
            <a:r>
              <a:rPr lang="cs-CZ" sz="1800" dirty="0">
                <a:latin typeface="Courier New" pitchFamily="49" charset="0"/>
                <a:cs typeface="Courier New" pitchFamily="49" charset="0"/>
              </a:rPr>
              <a:t>	</a:t>
            </a:r>
            <a:r>
              <a:rPr lang="cs-CZ" sz="1800" dirty="0" err="1" smtClean="0">
                <a:latin typeface="Courier New" pitchFamily="49" charset="0"/>
                <a:cs typeface="Courier New" pitchFamily="49" charset="0"/>
              </a:rPr>
              <a:t>DataStorageAccount</a:t>
            </a:r>
            <a:r>
              <a:rPr lang="cs-CZ" sz="1800" dirty="0" smtClean="0">
                <a:latin typeface="Courier New" pitchFamily="49" charset="0"/>
                <a:cs typeface="Courier New" pitchFamily="49" charset="0"/>
              </a:rPr>
              <a:t> </a:t>
            </a:r>
            <a:r>
              <a:rPr lang="cs-CZ" sz="1800" dirty="0">
                <a:latin typeface="Courier New" pitchFamily="49" charset="0"/>
                <a:cs typeface="Courier New" pitchFamily="49" charset="0"/>
              </a:rPr>
              <a:t>= </a:t>
            </a:r>
            <a:r>
              <a:rPr lang="cs-CZ" sz="1800" dirty="0" err="1" smtClean="0">
                <a:latin typeface="Courier New" pitchFamily="49" charset="0"/>
                <a:cs typeface="Courier New" pitchFamily="49" charset="0"/>
              </a:rPr>
              <a:t>CloudStorageAccount.FromConfigurationSetting</a:t>
            </a:r>
            <a:r>
              <a:rPr lang="cs-CZ" sz="1800" dirty="0">
                <a:latin typeface="Courier New" pitchFamily="49" charset="0"/>
                <a:cs typeface="Courier New" pitchFamily="49" charset="0"/>
              </a:rPr>
              <a:t>("</a:t>
            </a:r>
            <a:r>
              <a:rPr lang="cs-CZ" sz="1800" dirty="0" err="1">
                <a:latin typeface="Courier New" pitchFamily="49" charset="0"/>
                <a:cs typeface="Courier New" pitchFamily="49" charset="0"/>
              </a:rPr>
              <a:t>MJGalleryStorageConnectionString</a:t>
            </a:r>
            <a:r>
              <a:rPr lang="cs-CZ" sz="1800" dirty="0">
                <a:latin typeface="Courier New" pitchFamily="49" charset="0"/>
                <a:cs typeface="Courier New" pitchFamily="49" charset="0"/>
              </a:rPr>
              <a:t>");</a:t>
            </a:r>
          </a:p>
          <a:p>
            <a:pPr marL="0" indent="0">
              <a:buNone/>
            </a:pPr>
            <a:r>
              <a:rPr lang="cs-CZ" sz="1800" dirty="0" smtClean="0">
                <a:latin typeface="Courier New" pitchFamily="49" charset="0"/>
                <a:cs typeface="Courier New" pitchFamily="49" charset="0"/>
              </a:rPr>
              <a:t>}</a:t>
            </a:r>
            <a:endParaRPr lang="cs-CZ" sz="1800" dirty="0">
              <a:latin typeface="Courier New" pitchFamily="49" charset="0"/>
              <a:cs typeface="Courier New" pitchFamily="49" charset="0"/>
            </a:endParaRPr>
          </a:p>
          <a:p>
            <a:pPr marL="0" indent="0">
              <a:buNone/>
            </a:pPr>
            <a:endParaRPr lang="cs-CZ" sz="1800" dirty="0">
              <a:latin typeface="Courier New" pitchFamily="49" charset="0"/>
              <a:cs typeface="Courier New" pitchFamily="49" charset="0"/>
            </a:endParaRPr>
          </a:p>
          <a:p>
            <a:pPr marL="0" indent="0">
              <a:buNone/>
            </a:pPr>
            <a:r>
              <a:rPr lang="en-US" sz="1800" dirty="0" smtClean="0">
                <a:latin typeface="Courier New" pitchFamily="49" charset="0"/>
                <a:cs typeface="Courier New" pitchFamily="49" charset="0"/>
              </a:rPr>
              <a:t>public </a:t>
            </a:r>
            <a:r>
              <a:rPr lang="en-US" sz="1800" dirty="0">
                <a:latin typeface="Courier New" pitchFamily="49" charset="0"/>
                <a:cs typeface="Courier New" pitchFamily="49" charset="0"/>
              </a:rPr>
              <a:t>static </a:t>
            </a:r>
            <a:r>
              <a:rPr lang="en-US" sz="1800" dirty="0" err="1">
                <a:latin typeface="Courier New" pitchFamily="49" charset="0"/>
                <a:cs typeface="Courier New" pitchFamily="49" charset="0"/>
              </a:rPr>
              <a:t>CloudStorageAccount</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DataStorageAccount</a:t>
            </a:r>
            <a:r>
              <a:rPr lang="en-US" sz="1800" dirty="0">
                <a:latin typeface="Courier New" pitchFamily="49" charset="0"/>
                <a:cs typeface="Courier New" pitchFamily="49" charset="0"/>
              </a:rPr>
              <a:t> </a:t>
            </a:r>
            <a:endParaRPr lang="en-US" sz="1800" dirty="0" smtClean="0">
              <a:latin typeface="Courier New" pitchFamily="49" charset="0"/>
              <a:cs typeface="Courier New" pitchFamily="49" charset="0"/>
            </a:endParaRPr>
          </a:p>
          <a:p>
            <a:pPr marL="0" indent="0">
              <a:buNone/>
            </a:pPr>
            <a:r>
              <a:rPr lang="en-US" sz="1800" dirty="0">
                <a:latin typeface="Courier New" pitchFamily="49" charset="0"/>
                <a:cs typeface="Courier New" pitchFamily="49" charset="0"/>
              </a:rPr>
              <a:t>{</a:t>
            </a:r>
            <a:r>
              <a:rPr lang="en-US" sz="1800" dirty="0" smtClean="0">
                <a:latin typeface="Courier New" pitchFamily="49" charset="0"/>
                <a:cs typeface="Courier New" pitchFamily="49" charset="0"/>
              </a:rPr>
              <a:t>get</a:t>
            </a:r>
            <a:r>
              <a:rPr lang="en-US" sz="1800" dirty="0">
                <a:latin typeface="Courier New" pitchFamily="49" charset="0"/>
                <a:cs typeface="Courier New" pitchFamily="49" charset="0"/>
              </a:rPr>
              <a:t>; private set; }</a:t>
            </a:r>
          </a:p>
        </p:txBody>
      </p:sp>
    </p:spTree>
    <p:extLst>
      <p:ext uri="{BB962C8B-B14F-4D97-AF65-F5344CB8AC3E}">
        <p14:creationId xmlns:p14="http://schemas.microsoft.com/office/powerpoint/2010/main" val="366480457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Reference na kontejner</a:t>
            </a:r>
            <a:endParaRPr lang="cs-CZ" dirty="0"/>
          </a:p>
        </p:txBody>
      </p:sp>
      <p:sp>
        <p:nvSpPr>
          <p:cNvPr id="3" name="Content Placeholder 2"/>
          <p:cNvSpPr>
            <a:spLocks noGrp="1"/>
          </p:cNvSpPr>
          <p:nvPr>
            <p:ph idx="1"/>
          </p:nvPr>
        </p:nvSpPr>
        <p:spPr/>
        <p:txBody>
          <a:bodyPr>
            <a:normAutofit lnSpcReduction="10000"/>
          </a:bodyPr>
          <a:lstStyle/>
          <a:p>
            <a:pPr marL="0" indent="0">
              <a:buNone/>
            </a:pPr>
            <a:r>
              <a:rPr lang="en-US" sz="1800" dirty="0" smtClean="0">
                <a:latin typeface="Courier New" pitchFamily="49" charset="0"/>
                <a:cs typeface="Courier New" pitchFamily="49" charset="0"/>
              </a:rPr>
              <a:t>public </a:t>
            </a:r>
            <a:r>
              <a:rPr lang="en-US" sz="1800" dirty="0">
                <a:latin typeface="Courier New" pitchFamily="49" charset="0"/>
                <a:cs typeface="Courier New" pitchFamily="49" charset="0"/>
              </a:rPr>
              <a:t>static </a:t>
            </a:r>
            <a:r>
              <a:rPr lang="en-US" sz="1800" dirty="0" err="1">
                <a:latin typeface="Courier New" pitchFamily="49" charset="0"/>
                <a:cs typeface="Courier New" pitchFamily="49" charset="0"/>
              </a:rPr>
              <a:t>CloudBlobContainer</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GetContainer</a:t>
            </a:r>
            <a:r>
              <a:rPr lang="en-US" sz="1800" dirty="0">
                <a:latin typeface="Courier New" pitchFamily="49" charset="0"/>
                <a:cs typeface="Courier New" pitchFamily="49" charset="0"/>
              </a:rPr>
              <a:t>(string </a:t>
            </a:r>
            <a:r>
              <a:rPr lang="en-US" sz="1800" dirty="0" err="1">
                <a:latin typeface="Courier New" pitchFamily="49" charset="0"/>
                <a:cs typeface="Courier New" pitchFamily="49" charset="0"/>
              </a:rPr>
              <a:t>containerName</a:t>
            </a:r>
            <a:r>
              <a:rPr lang="en-US" sz="1800" dirty="0">
                <a:latin typeface="Courier New" pitchFamily="49" charset="0"/>
                <a:cs typeface="Courier New" pitchFamily="49" charset="0"/>
              </a:rPr>
              <a:t>)</a:t>
            </a:r>
          </a:p>
          <a:p>
            <a:pPr marL="0" indent="0">
              <a:buNone/>
            </a:pPr>
            <a:r>
              <a:rPr lang="cs-CZ" sz="1800" dirty="0" smtClean="0">
                <a:latin typeface="Courier New" pitchFamily="49" charset="0"/>
                <a:cs typeface="Courier New" pitchFamily="49" charset="0"/>
              </a:rPr>
              <a:t>{</a:t>
            </a:r>
            <a:endParaRPr lang="cs-CZ" sz="1800" dirty="0">
              <a:latin typeface="Courier New" pitchFamily="49" charset="0"/>
              <a:cs typeface="Courier New" pitchFamily="49" charset="0"/>
            </a:endParaRPr>
          </a:p>
          <a:p>
            <a:pPr marL="0" indent="0">
              <a:buNone/>
            </a:pPr>
            <a:r>
              <a:rPr lang="cs-CZ" sz="1800" dirty="0">
                <a:latin typeface="Courier New" pitchFamily="49" charset="0"/>
                <a:cs typeface="Courier New" pitchFamily="49" charset="0"/>
              </a:rPr>
              <a:t>            </a:t>
            </a:r>
            <a:r>
              <a:rPr lang="cs-CZ" sz="1800" dirty="0" smtClean="0">
                <a:latin typeface="Courier New" pitchFamily="49" charset="0"/>
                <a:cs typeface="Courier New" pitchFamily="49" charset="0"/>
              </a:rPr>
              <a:t>return </a:t>
            </a:r>
            <a:r>
              <a:rPr lang="cs-CZ" sz="1800" dirty="0" err="1" smtClean="0">
                <a:latin typeface="Courier New" pitchFamily="49" charset="0"/>
                <a:cs typeface="Courier New" pitchFamily="49" charset="0"/>
              </a:rPr>
              <a:t>ConfigurationHelper.DataStorageAccount.CreateCloudBlobClient</a:t>
            </a:r>
            <a:r>
              <a:rPr lang="cs-CZ" sz="1800" dirty="0">
                <a:latin typeface="Courier New" pitchFamily="49" charset="0"/>
                <a:cs typeface="Courier New" pitchFamily="49" charset="0"/>
              </a:rPr>
              <a:t>().</a:t>
            </a:r>
            <a:r>
              <a:rPr lang="cs-CZ" sz="1800" dirty="0" err="1">
                <a:latin typeface="Courier New" pitchFamily="49" charset="0"/>
                <a:cs typeface="Courier New" pitchFamily="49" charset="0"/>
              </a:rPr>
              <a:t>GetContainerReference</a:t>
            </a:r>
            <a:r>
              <a:rPr lang="cs-CZ" sz="1800" dirty="0">
                <a:latin typeface="Courier New" pitchFamily="49" charset="0"/>
                <a:cs typeface="Courier New" pitchFamily="49" charset="0"/>
              </a:rPr>
              <a:t>(</a:t>
            </a:r>
            <a:r>
              <a:rPr lang="cs-CZ" sz="1800" dirty="0" err="1">
                <a:latin typeface="Courier New" pitchFamily="49" charset="0"/>
                <a:cs typeface="Courier New" pitchFamily="49" charset="0"/>
              </a:rPr>
              <a:t>containerName</a:t>
            </a:r>
            <a:r>
              <a:rPr lang="cs-CZ" sz="1800" dirty="0">
                <a:latin typeface="Courier New" pitchFamily="49" charset="0"/>
                <a:cs typeface="Courier New" pitchFamily="49" charset="0"/>
              </a:rPr>
              <a:t>);</a:t>
            </a:r>
          </a:p>
          <a:p>
            <a:pPr marL="0" indent="0">
              <a:buNone/>
            </a:pPr>
            <a:r>
              <a:rPr lang="cs-CZ" sz="1800" dirty="0">
                <a:latin typeface="Courier New" pitchFamily="49" charset="0"/>
                <a:cs typeface="Courier New" pitchFamily="49" charset="0"/>
              </a:rPr>
              <a:t> </a:t>
            </a:r>
            <a:r>
              <a:rPr lang="cs-CZ" sz="1800" dirty="0" smtClean="0">
                <a:latin typeface="Courier New" pitchFamily="49" charset="0"/>
                <a:cs typeface="Courier New" pitchFamily="49" charset="0"/>
              </a:rPr>
              <a:t>}</a:t>
            </a:r>
            <a:endParaRPr lang="cs-CZ" sz="1800" dirty="0">
              <a:latin typeface="Courier New" pitchFamily="49" charset="0"/>
              <a:cs typeface="Courier New" pitchFamily="49" charset="0"/>
            </a:endParaRPr>
          </a:p>
        </p:txBody>
      </p:sp>
    </p:spTree>
    <p:extLst>
      <p:ext uri="{BB962C8B-B14F-4D97-AF65-F5344CB8AC3E}">
        <p14:creationId xmlns:p14="http://schemas.microsoft.com/office/powerpoint/2010/main" val="312598127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Vytvoření kontejneru</a:t>
            </a:r>
            <a:endParaRPr lang="cs-CZ" dirty="0"/>
          </a:p>
        </p:txBody>
      </p:sp>
      <p:sp>
        <p:nvSpPr>
          <p:cNvPr id="3" name="Content Placeholder 2"/>
          <p:cNvSpPr>
            <a:spLocks noGrp="1"/>
          </p:cNvSpPr>
          <p:nvPr>
            <p:ph idx="1"/>
          </p:nvPr>
        </p:nvSpPr>
        <p:spPr>
          <a:xfrm>
            <a:off x="381000" y="1447799"/>
            <a:ext cx="8511480" cy="2989313"/>
          </a:xfrm>
        </p:spPr>
        <p:txBody>
          <a:bodyPr>
            <a:noAutofit/>
          </a:bodyPr>
          <a:lstStyle/>
          <a:p>
            <a:pPr marL="0" indent="0">
              <a:buNone/>
            </a:pPr>
            <a:r>
              <a:rPr lang="en-US" sz="1800" dirty="0" smtClean="0">
                <a:latin typeface="Courier New" pitchFamily="49" charset="0"/>
                <a:cs typeface="Courier New" pitchFamily="49" charset="0"/>
              </a:rPr>
              <a:t>public </a:t>
            </a:r>
            <a:r>
              <a:rPr lang="en-US" sz="1800" dirty="0">
                <a:latin typeface="Courier New" pitchFamily="49" charset="0"/>
                <a:cs typeface="Courier New" pitchFamily="49" charset="0"/>
              </a:rPr>
              <a:t>static void </a:t>
            </a:r>
            <a:r>
              <a:rPr lang="en-US" sz="1800" dirty="0" err="1">
                <a:latin typeface="Courier New" pitchFamily="49" charset="0"/>
                <a:cs typeface="Courier New" pitchFamily="49" charset="0"/>
              </a:rPr>
              <a:t>EnsureContainerExists</a:t>
            </a:r>
            <a:r>
              <a:rPr lang="en-US" sz="1800" dirty="0">
                <a:latin typeface="Courier New" pitchFamily="49" charset="0"/>
                <a:cs typeface="Courier New" pitchFamily="49" charset="0"/>
              </a:rPr>
              <a:t>(string </a:t>
            </a:r>
            <a:r>
              <a:rPr lang="en-US" sz="1800" dirty="0" err="1">
                <a:latin typeface="Courier New" pitchFamily="49" charset="0"/>
                <a:cs typeface="Courier New" pitchFamily="49" charset="0"/>
              </a:rPr>
              <a:t>containerName</a:t>
            </a:r>
            <a:r>
              <a:rPr lang="en-US" sz="1800" dirty="0">
                <a:latin typeface="Courier New" pitchFamily="49" charset="0"/>
                <a:cs typeface="Courier New" pitchFamily="49" charset="0"/>
              </a:rPr>
              <a:t>)</a:t>
            </a:r>
          </a:p>
          <a:p>
            <a:pPr marL="0" indent="0">
              <a:buNone/>
            </a:pPr>
            <a:r>
              <a:rPr lang="cs-CZ" sz="1800" dirty="0" smtClean="0">
                <a:latin typeface="Courier New" pitchFamily="49" charset="0"/>
                <a:cs typeface="Courier New" pitchFamily="49" charset="0"/>
              </a:rPr>
              <a:t>{</a:t>
            </a:r>
            <a:endParaRPr lang="cs-CZ" sz="1800" dirty="0">
              <a:latin typeface="Courier New" pitchFamily="49" charset="0"/>
              <a:cs typeface="Courier New" pitchFamily="49" charset="0"/>
            </a:endParaRPr>
          </a:p>
          <a:p>
            <a:pPr marL="0" indent="0">
              <a:buNone/>
            </a:pPr>
            <a:r>
              <a:rPr lang="en-US" sz="1800" dirty="0" smtClean="0">
                <a:latin typeface="Courier New" pitchFamily="49" charset="0"/>
                <a:cs typeface="Courier New" pitchFamily="49" charset="0"/>
              </a:rPr>
              <a:t>	</a:t>
            </a:r>
            <a:r>
              <a:rPr lang="cs-CZ" sz="1800" dirty="0" err="1" smtClean="0">
                <a:latin typeface="Courier New" pitchFamily="49" charset="0"/>
                <a:cs typeface="Courier New" pitchFamily="49" charset="0"/>
              </a:rPr>
              <a:t>CloudBlobContainer</a:t>
            </a:r>
            <a:r>
              <a:rPr lang="cs-CZ" sz="1800" dirty="0" smtClean="0">
                <a:latin typeface="Courier New" pitchFamily="49" charset="0"/>
                <a:cs typeface="Courier New" pitchFamily="49" charset="0"/>
              </a:rPr>
              <a:t> </a:t>
            </a:r>
            <a:r>
              <a:rPr lang="cs-CZ" sz="1800" dirty="0" err="1">
                <a:latin typeface="Courier New" pitchFamily="49" charset="0"/>
                <a:cs typeface="Courier New" pitchFamily="49" charset="0"/>
              </a:rPr>
              <a:t>container</a:t>
            </a:r>
            <a:r>
              <a:rPr lang="cs-CZ" sz="1800" dirty="0">
                <a:latin typeface="Courier New" pitchFamily="49" charset="0"/>
                <a:cs typeface="Courier New" pitchFamily="49" charset="0"/>
              </a:rPr>
              <a:t> = </a:t>
            </a:r>
            <a:r>
              <a:rPr lang="cs-CZ" sz="1800" dirty="0" err="1">
                <a:latin typeface="Courier New" pitchFamily="49" charset="0"/>
                <a:cs typeface="Courier New" pitchFamily="49" charset="0"/>
              </a:rPr>
              <a:t>GetContainer</a:t>
            </a:r>
            <a:r>
              <a:rPr lang="cs-CZ" sz="1800" dirty="0">
                <a:latin typeface="Courier New" pitchFamily="49" charset="0"/>
                <a:cs typeface="Courier New" pitchFamily="49" charset="0"/>
              </a:rPr>
              <a:t>(</a:t>
            </a:r>
            <a:r>
              <a:rPr lang="cs-CZ" sz="1800" dirty="0" err="1">
                <a:latin typeface="Courier New" pitchFamily="49" charset="0"/>
                <a:cs typeface="Courier New" pitchFamily="49" charset="0"/>
              </a:rPr>
              <a:t>containerName</a:t>
            </a:r>
            <a:r>
              <a:rPr lang="cs-CZ" sz="1800" dirty="0">
                <a:latin typeface="Courier New" pitchFamily="49" charset="0"/>
                <a:cs typeface="Courier New" pitchFamily="49" charset="0"/>
              </a:rPr>
              <a:t>);</a:t>
            </a:r>
          </a:p>
          <a:p>
            <a:pPr marL="0" indent="0">
              <a:buNone/>
            </a:pPr>
            <a:r>
              <a:rPr lang="en-US" sz="1800" dirty="0" smtClean="0">
                <a:latin typeface="Courier New" pitchFamily="49" charset="0"/>
                <a:cs typeface="Courier New" pitchFamily="49" charset="0"/>
              </a:rPr>
              <a:t>	</a:t>
            </a:r>
            <a:r>
              <a:rPr lang="cs-CZ" sz="1800" dirty="0" err="1" smtClean="0">
                <a:latin typeface="Courier New" pitchFamily="49" charset="0"/>
                <a:cs typeface="Courier New" pitchFamily="49" charset="0"/>
              </a:rPr>
              <a:t>container.CreateIfNotExist</a:t>
            </a:r>
            <a:r>
              <a:rPr lang="cs-CZ" sz="1800" dirty="0">
                <a:latin typeface="Courier New" pitchFamily="49" charset="0"/>
                <a:cs typeface="Courier New" pitchFamily="49" charset="0"/>
              </a:rPr>
              <a:t>();</a:t>
            </a:r>
          </a:p>
          <a:p>
            <a:pPr marL="0" indent="0">
              <a:buNone/>
            </a:pPr>
            <a:r>
              <a:rPr lang="en-US" sz="1800" dirty="0" smtClean="0">
                <a:latin typeface="Courier New" pitchFamily="49" charset="0"/>
                <a:cs typeface="Courier New" pitchFamily="49" charset="0"/>
              </a:rPr>
              <a:t>	</a:t>
            </a:r>
            <a:r>
              <a:rPr lang="cs-CZ" sz="1800" dirty="0" err="1" smtClean="0">
                <a:latin typeface="Courier New" pitchFamily="49" charset="0"/>
                <a:cs typeface="Courier New" pitchFamily="49" charset="0"/>
              </a:rPr>
              <a:t>BlobContainerPermissions</a:t>
            </a:r>
            <a:r>
              <a:rPr lang="cs-CZ" sz="1800" dirty="0" smtClean="0">
                <a:latin typeface="Courier New" pitchFamily="49" charset="0"/>
                <a:cs typeface="Courier New" pitchFamily="49" charset="0"/>
              </a:rPr>
              <a:t> </a:t>
            </a:r>
            <a:r>
              <a:rPr lang="cs-CZ" sz="1800" dirty="0" err="1">
                <a:latin typeface="Courier New" pitchFamily="49" charset="0"/>
                <a:cs typeface="Courier New" pitchFamily="49" charset="0"/>
              </a:rPr>
              <a:t>permissions</a:t>
            </a:r>
            <a:r>
              <a:rPr lang="cs-CZ" sz="1800" dirty="0">
                <a:latin typeface="Courier New" pitchFamily="49" charset="0"/>
                <a:cs typeface="Courier New" pitchFamily="49" charset="0"/>
              </a:rPr>
              <a:t> = </a:t>
            </a:r>
            <a:r>
              <a:rPr lang="cs-CZ" sz="1800" dirty="0" err="1">
                <a:latin typeface="Courier New" pitchFamily="49" charset="0"/>
                <a:cs typeface="Courier New" pitchFamily="49" charset="0"/>
              </a:rPr>
              <a:t>container.GetPermissions</a:t>
            </a:r>
            <a:r>
              <a:rPr lang="cs-CZ" sz="1800" dirty="0">
                <a:latin typeface="Courier New" pitchFamily="49" charset="0"/>
                <a:cs typeface="Courier New" pitchFamily="49" charset="0"/>
              </a:rPr>
              <a:t>();</a:t>
            </a:r>
          </a:p>
          <a:p>
            <a:pPr marL="0" indent="0">
              <a:buNone/>
            </a:pPr>
            <a:r>
              <a:rPr lang="en-US" sz="1800" dirty="0" smtClean="0">
                <a:latin typeface="Courier New" pitchFamily="49" charset="0"/>
                <a:cs typeface="Courier New" pitchFamily="49" charset="0"/>
              </a:rPr>
              <a:t>	</a:t>
            </a:r>
            <a:r>
              <a:rPr lang="cs-CZ" sz="1800" dirty="0" err="1" smtClean="0">
                <a:latin typeface="Courier New" pitchFamily="49" charset="0"/>
                <a:cs typeface="Courier New" pitchFamily="49" charset="0"/>
              </a:rPr>
              <a:t>permissions.PublicAccess</a:t>
            </a:r>
            <a:r>
              <a:rPr lang="cs-CZ" sz="1800" dirty="0" smtClean="0">
                <a:latin typeface="Courier New" pitchFamily="49" charset="0"/>
                <a:cs typeface="Courier New" pitchFamily="49" charset="0"/>
              </a:rPr>
              <a:t> </a:t>
            </a:r>
            <a:r>
              <a:rPr lang="cs-CZ" sz="1800" dirty="0">
                <a:latin typeface="Courier New" pitchFamily="49" charset="0"/>
                <a:cs typeface="Courier New" pitchFamily="49" charset="0"/>
              </a:rPr>
              <a:t>= </a:t>
            </a:r>
            <a:r>
              <a:rPr lang="cs-CZ" sz="1800" dirty="0" err="1">
                <a:latin typeface="Courier New" pitchFamily="49" charset="0"/>
                <a:cs typeface="Courier New" pitchFamily="49" charset="0"/>
              </a:rPr>
              <a:t>BlobContainerPublicAccessType.Container</a:t>
            </a:r>
            <a:r>
              <a:rPr lang="cs-CZ" sz="1800" dirty="0">
                <a:latin typeface="Courier New" pitchFamily="49" charset="0"/>
                <a:cs typeface="Courier New" pitchFamily="49" charset="0"/>
              </a:rPr>
              <a:t>;</a:t>
            </a:r>
          </a:p>
          <a:p>
            <a:pPr marL="0" indent="0">
              <a:buNone/>
            </a:pPr>
            <a:r>
              <a:rPr lang="en-US" sz="1800" dirty="0" smtClean="0">
                <a:latin typeface="Courier New" pitchFamily="49" charset="0"/>
                <a:cs typeface="Courier New" pitchFamily="49" charset="0"/>
              </a:rPr>
              <a:t>	</a:t>
            </a:r>
            <a:r>
              <a:rPr lang="cs-CZ" sz="1800" dirty="0" err="1" smtClean="0">
                <a:latin typeface="Courier New" pitchFamily="49" charset="0"/>
                <a:cs typeface="Courier New" pitchFamily="49" charset="0"/>
              </a:rPr>
              <a:t>container.SetPermissions</a:t>
            </a:r>
            <a:r>
              <a:rPr lang="cs-CZ" sz="1800" dirty="0" smtClean="0">
                <a:latin typeface="Courier New" pitchFamily="49" charset="0"/>
                <a:cs typeface="Courier New" pitchFamily="49" charset="0"/>
              </a:rPr>
              <a:t>(</a:t>
            </a:r>
            <a:r>
              <a:rPr lang="cs-CZ" sz="1800" dirty="0" err="1" smtClean="0">
                <a:latin typeface="Courier New" pitchFamily="49" charset="0"/>
                <a:cs typeface="Courier New" pitchFamily="49" charset="0"/>
              </a:rPr>
              <a:t>permissions</a:t>
            </a:r>
            <a:r>
              <a:rPr lang="cs-CZ" sz="1800" dirty="0">
                <a:latin typeface="Courier New" pitchFamily="49" charset="0"/>
                <a:cs typeface="Courier New" pitchFamily="49" charset="0"/>
              </a:rPr>
              <a:t>);</a:t>
            </a:r>
          </a:p>
          <a:p>
            <a:pPr marL="0" indent="0">
              <a:buNone/>
            </a:pPr>
            <a:r>
              <a:rPr lang="cs-CZ" sz="1800" dirty="0" smtClean="0">
                <a:latin typeface="Courier New" pitchFamily="49" charset="0"/>
                <a:cs typeface="Courier New" pitchFamily="49" charset="0"/>
              </a:rPr>
              <a:t>}</a:t>
            </a:r>
            <a:endParaRPr lang="cs-CZ" sz="1800" dirty="0">
              <a:latin typeface="Courier New" pitchFamily="49" charset="0"/>
              <a:cs typeface="Courier New" pitchFamily="49" charset="0"/>
            </a:endParaRPr>
          </a:p>
        </p:txBody>
      </p:sp>
    </p:spTree>
    <p:extLst>
      <p:ext uri="{BB962C8B-B14F-4D97-AF65-F5344CB8AC3E}">
        <p14:creationId xmlns:p14="http://schemas.microsoft.com/office/powerpoint/2010/main" val="161140149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Načtení </a:t>
            </a:r>
            <a:r>
              <a:rPr lang="cs-CZ" dirty="0" err="1" smtClean="0"/>
              <a:t>BLOBu</a:t>
            </a:r>
            <a:endParaRPr lang="cs-CZ" dirty="0"/>
          </a:p>
        </p:txBody>
      </p:sp>
      <p:sp>
        <p:nvSpPr>
          <p:cNvPr id="3" name="Content Placeholder 2"/>
          <p:cNvSpPr>
            <a:spLocks noGrp="1"/>
          </p:cNvSpPr>
          <p:nvPr>
            <p:ph idx="1"/>
          </p:nvPr>
        </p:nvSpPr>
        <p:spPr/>
        <p:txBody>
          <a:bodyPr>
            <a:normAutofit/>
          </a:bodyPr>
          <a:lstStyle/>
          <a:p>
            <a:pPr marL="0" indent="0">
              <a:buNone/>
            </a:pPr>
            <a:r>
              <a:rPr lang="en-US" sz="1800" dirty="0" smtClean="0">
                <a:latin typeface="Courier New" pitchFamily="49" charset="0"/>
                <a:cs typeface="Courier New" pitchFamily="49" charset="0"/>
              </a:rPr>
              <a:t>public </a:t>
            </a:r>
            <a:r>
              <a:rPr lang="en-US" sz="1800" dirty="0">
                <a:latin typeface="Courier New" pitchFamily="49" charset="0"/>
                <a:cs typeface="Courier New" pitchFamily="49" charset="0"/>
              </a:rPr>
              <a:t>static </a:t>
            </a:r>
            <a:r>
              <a:rPr lang="en-US" sz="1800" dirty="0" err="1">
                <a:latin typeface="Courier New" pitchFamily="49" charset="0"/>
                <a:cs typeface="Courier New" pitchFamily="49" charset="0"/>
              </a:rPr>
              <a:t>CloudBlob</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GetBlob</a:t>
            </a:r>
            <a:r>
              <a:rPr lang="en-US" sz="1800" dirty="0">
                <a:latin typeface="Courier New" pitchFamily="49" charset="0"/>
                <a:cs typeface="Courier New" pitchFamily="49" charset="0"/>
              </a:rPr>
              <a:t>(string </a:t>
            </a:r>
            <a:r>
              <a:rPr lang="en-US" sz="1800" dirty="0" err="1">
                <a:latin typeface="Courier New" pitchFamily="49" charset="0"/>
                <a:cs typeface="Courier New" pitchFamily="49" charset="0"/>
              </a:rPr>
              <a:t>blobAddress</a:t>
            </a:r>
            <a:r>
              <a:rPr lang="en-US" sz="1800" dirty="0">
                <a:latin typeface="Courier New" pitchFamily="49" charset="0"/>
                <a:cs typeface="Courier New" pitchFamily="49" charset="0"/>
              </a:rPr>
              <a:t>)</a:t>
            </a:r>
          </a:p>
          <a:p>
            <a:pPr marL="0" indent="0">
              <a:buNone/>
            </a:pPr>
            <a:r>
              <a:rPr lang="en-US" sz="1800" dirty="0">
                <a:latin typeface="Courier New" pitchFamily="49" charset="0"/>
                <a:cs typeface="Courier New" pitchFamily="49" charset="0"/>
              </a:rPr>
              <a:t>{</a:t>
            </a:r>
            <a:endParaRPr lang="cs-CZ" sz="1800" dirty="0">
              <a:latin typeface="Courier New" pitchFamily="49" charset="0"/>
              <a:cs typeface="Courier New" pitchFamily="49" charset="0"/>
            </a:endParaRPr>
          </a:p>
          <a:p>
            <a:pPr marL="0" indent="0">
              <a:buNone/>
            </a:pPr>
            <a:r>
              <a:rPr lang="en-US" sz="1800" dirty="0" smtClean="0">
                <a:latin typeface="Courier New" pitchFamily="49" charset="0"/>
                <a:cs typeface="Courier New" pitchFamily="49" charset="0"/>
              </a:rPr>
              <a:t>	</a:t>
            </a:r>
            <a:r>
              <a:rPr lang="cs-CZ" sz="1800" dirty="0" smtClean="0">
                <a:latin typeface="Courier New" pitchFamily="49" charset="0"/>
                <a:cs typeface="Courier New" pitchFamily="49" charset="0"/>
              </a:rPr>
              <a:t>return </a:t>
            </a:r>
            <a:r>
              <a:rPr lang="cs-CZ" sz="1800" dirty="0" err="1">
                <a:latin typeface="Courier New" pitchFamily="49" charset="0"/>
                <a:cs typeface="Courier New" pitchFamily="49" charset="0"/>
              </a:rPr>
              <a:t>ConfigurationHelper.DataStorageAccount.CreateCloudBlobClient</a:t>
            </a:r>
            <a:r>
              <a:rPr lang="cs-CZ" sz="1800" dirty="0">
                <a:latin typeface="Courier New" pitchFamily="49" charset="0"/>
                <a:cs typeface="Courier New" pitchFamily="49" charset="0"/>
              </a:rPr>
              <a:t>().</a:t>
            </a:r>
            <a:r>
              <a:rPr lang="cs-CZ" sz="1800" dirty="0" err="1">
                <a:latin typeface="Courier New" pitchFamily="49" charset="0"/>
                <a:cs typeface="Courier New" pitchFamily="49" charset="0"/>
              </a:rPr>
              <a:t>GetBlobReference</a:t>
            </a:r>
            <a:r>
              <a:rPr lang="cs-CZ" sz="1800" dirty="0">
                <a:latin typeface="Courier New" pitchFamily="49" charset="0"/>
                <a:cs typeface="Courier New" pitchFamily="49" charset="0"/>
              </a:rPr>
              <a:t>(</a:t>
            </a:r>
            <a:r>
              <a:rPr lang="cs-CZ" sz="1800" dirty="0" err="1">
                <a:latin typeface="Courier New" pitchFamily="49" charset="0"/>
                <a:cs typeface="Courier New" pitchFamily="49" charset="0"/>
              </a:rPr>
              <a:t>blobAddress</a:t>
            </a:r>
            <a:r>
              <a:rPr lang="cs-CZ" sz="1800" dirty="0">
                <a:latin typeface="Courier New" pitchFamily="49" charset="0"/>
                <a:cs typeface="Courier New" pitchFamily="49" charset="0"/>
              </a:rPr>
              <a:t>);</a:t>
            </a:r>
          </a:p>
          <a:p>
            <a:pPr marL="0" indent="0">
              <a:buNone/>
            </a:pPr>
            <a:r>
              <a:rPr lang="cs-CZ" sz="1800" dirty="0" smtClean="0">
                <a:latin typeface="Courier New" pitchFamily="49" charset="0"/>
                <a:cs typeface="Courier New" pitchFamily="49" charset="0"/>
              </a:rPr>
              <a:t>}</a:t>
            </a:r>
            <a:endParaRPr lang="cs-CZ" sz="1800" dirty="0">
              <a:latin typeface="Courier New" pitchFamily="49" charset="0"/>
              <a:cs typeface="Courier New" pitchFamily="49" charset="0"/>
            </a:endParaRPr>
          </a:p>
        </p:txBody>
      </p:sp>
    </p:spTree>
    <p:extLst>
      <p:ext uri="{BB962C8B-B14F-4D97-AF65-F5344CB8AC3E}">
        <p14:creationId xmlns:p14="http://schemas.microsoft.com/office/powerpoint/2010/main" val="64170099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Zapsání </a:t>
            </a:r>
            <a:r>
              <a:rPr lang="cs-CZ" dirty="0" err="1" smtClean="0"/>
              <a:t>BLOBu</a:t>
            </a:r>
            <a:endParaRPr lang="cs-CZ" dirty="0"/>
          </a:p>
        </p:txBody>
      </p:sp>
      <p:sp>
        <p:nvSpPr>
          <p:cNvPr id="3" name="Content Placeholder 2"/>
          <p:cNvSpPr>
            <a:spLocks noGrp="1"/>
          </p:cNvSpPr>
          <p:nvPr>
            <p:ph idx="1"/>
          </p:nvPr>
        </p:nvSpPr>
        <p:spPr>
          <a:xfrm>
            <a:off x="381000" y="1447799"/>
            <a:ext cx="8382000" cy="3277345"/>
          </a:xfrm>
        </p:spPr>
        <p:txBody>
          <a:bodyPr>
            <a:normAutofit fontScale="55000" lnSpcReduction="20000"/>
          </a:bodyPr>
          <a:lstStyle/>
          <a:p>
            <a:pPr marL="0" indent="0">
              <a:buNone/>
            </a:pPr>
            <a:r>
              <a:rPr lang="cs-CZ" dirty="0" smtClean="0">
                <a:latin typeface="Courier New" pitchFamily="49" charset="0"/>
                <a:cs typeface="Courier New" pitchFamily="49" charset="0"/>
              </a:rPr>
              <a:t>public </a:t>
            </a:r>
            <a:r>
              <a:rPr lang="cs-CZ" dirty="0">
                <a:latin typeface="Courier New" pitchFamily="49" charset="0"/>
                <a:cs typeface="Courier New" pitchFamily="49" charset="0"/>
              </a:rPr>
              <a:t>static </a:t>
            </a:r>
            <a:r>
              <a:rPr lang="cs-CZ" dirty="0" err="1">
                <a:latin typeface="Courier New" pitchFamily="49" charset="0"/>
                <a:cs typeface="Courier New" pitchFamily="49" charset="0"/>
              </a:rPr>
              <a:t>CloudBlob</a:t>
            </a:r>
            <a:r>
              <a:rPr lang="cs-CZ" dirty="0">
                <a:latin typeface="Courier New" pitchFamily="49" charset="0"/>
                <a:cs typeface="Courier New" pitchFamily="49" charset="0"/>
              </a:rPr>
              <a:t> </a:t>
            </a:r>
            <a:r>
              <a:rPr lang="cs-CZ" dirty="0" err="1">
                <a:latin typeface="Courier New" pitchFamily="49" charset="0"/>
                <a:cs typeface="Courier New" pitchFamily="49" charset="0"/>
              </a:rPr>
              <a:t>PutBlob</a:t>
            </a:r>
            <a:r>
              <a:rPr lang="cs-CZ" dirty="0">
                <a:latin typeface="Courier New" pitchFamily="49" charset="0"/>
                <a:cs typeface="Courier New" pitchFamily="49" charset="0"/>
              </a:rPr>
              <a:t>(</a:t>
            </a:r>
            <a:r>
              <a:rPr lang="cs-CZ" dirty="0" err="1">
                <a:latin typeface="Courier New" pitchFamily="49" charset="0"/>
                <a:cs typeface="Courier New" pitchFamily="49" charset="0"/>
              </a:rPr>
              <a:t>string</a:t>
            </a:r>
            <a:r>
              <a:rPr lang="cs-CZ" dirty="0">
                <a:latin typeface="Courier New" pitchFamily="49" charset="0"/>
                <a:cs typeface="Courier New" pitchFamily="49" charset="0"/>
              </a:rPr>
              <a:t> </a:t>
            </a:r>
            <a:r>
              <a:rPr lang="cs-CZ" dirty="0" err="1">
                <a:latin typeface="Courier New" pitchFamily="49" charset="0"/>
                <a:cs typeface="Courier New" pitchFamily="49" charset="0"/>
              </a:rPr>
              <a:t>blobName</a:t>
            </a:r>
            <a:r>
              <a:rPr lang="cs-CZ" dirty="0">
                <a:latin typeface="Courier New" pitchFamily="49" charset="0"/>
                <a:cs typeface="Courier New" pitchFamily="49" charset="0"/>
              </a:rPr>
              <a:t>, </a:t>
            </a:r>
            <a:r>
              <a:rPr lang="cs-CZ" dirty="0" err="1">
                <a:latin typeface="Courier New" pitchFamily="49" charset="0"/>
                <a:cs typeface="Courier New" pitchFamily="49" charset="0"/>
              </a:rPr>
              <a:t>string</a:t>
            </a:r>
            <a:r>
              <a:rPr lang="cs-CZ" dirty="0">
                <a:latin typeface="Courier New" pitchFamily="49" charset="0"/>
                <a:cs typeface="Courier New" pitchFamily="49" charset="0"/>
              </a:rPr>
              <a:t> </a:t>
            </a:r>
            <a:r>
              <a:rPr lang="cs-CZ" dirty="0" err="1">
                <a:latin typeface="Courier New" pitchFamily="49" charset="0"/>
                <a:cs typeface="Courier New" pitchFamily="49" charset="0"/>
              </a:rPr>
              <a:t>containerName</a:t>
            </a:r>
            <a:r>
              <a:rPr lang="cs-CZ" dirty="0">
                <a:latin typeface="Courier New" pitchFamily="49" charset="0"/>
                <a:cs typeface="Courier New" pitchFamily="49" charset="0"/>
              </a:rPr>
              <a:t>, </a:t>
            </a:r>
            <a:r>
              <a:rPr lang="cs-CZ" dirty="0" err="1">
                <a:latin typeface="Courier New" pitchFamily="49" charset="0"/>
                <a:cs typeface="Courier New" pitchFamily="49" charset="0"/>
              </a:rPr>
              <a:t>string</a:t>
            </a:r>
            <a:r>
              <a:rPr lang="cs-CZ" dirty="0">
                <a:latin typeface="Courier New" pitchFamily="49" charset="0"/>
                <a:cs typeface="Courier New" pitchFamily="49" charset="0"/>
              </a:rPr>
              <a:t> </a:t>
            </a:r>
            <a:r>
              <a:rPr lang="cs-CZ" dirty="0" err="1">
                <a:latin typeface="Courier New" pitchFamily="49" charset="0"/>
                <a:cs typeface="Courier New" pitchFamily="49" charset="0"/>
              </a:rPr>
              <a:t>contentType</a:t>
            </a:r>
            <a:r>
              <a:rPr lang="cs-CZ" dirty="0">
                <a:latin typeface="Courier New" pitchFamily="49" charset="0"/>
                <a:cs typeface="Courier New" pitchFamily="49" charset="0"/>
              </a:rPr>
              <a:t>, byte[] data, </a:t>
            </a:r>
            <a:r>
              <a:rPr lang="cs-CZ" dirty="0" err="1">
                <a:latin typeface="Courier New" pitchFamily="49" charset="0"/>
                <a:cs typeface="Courier New" pitchFamily="49" charset="0"/>
              </a:rPr>
              <a:t>NameValueCollection</a:t>
            </a:r>
            <a:r>
              <a:rPr lang="cs-CZ" dirty="0">
                <a:latin typeface="Courier New" pitchFamily="49" charset="0"/>
                <a:cs typeface="Courier New" pitchFamily="49" charset="0"/>
              </a:rPr>
              <a:t> </a:t>
            </a:r>
            <a:r>
              <a:rPr lang="cs-CZ" dirty="0" err="1">
                <a:latin typeface="Courier New" pitchFamily="49" charset="0"/>
                <a:cs typeface="Courier New" pitchFamily="49" charset="0"/>
              </a:rPr>
              <a:t>metadata</a:t>
            </a:r>
            <a:r>
              <a:rPr lang="cs-CZ" dirty="0" smtClean="0">
                <a:latin typeface="Courier New" pitchFamily="49" charset="0"/>
                <a:cs typeface="Courier New" pitchFamily="49" charset="0"/>
              </a:rPr>
              <a:t>)</a:t>
            </a:r>
          </a:p>
          <a:p>
            <a:pPr marL="0" indent="0">
              <a:buNone/>
            </a:pPr>
            <a:r>
              <a:rPr lang="cs-CZ" dirty="0" smtClean="0">
                <a:latin typeface="Courier New" pitchFamily="49" charset="0"/>
                <a:cs typeface="Courier New" pitchFamily="49" charset="0"/>
              </a:rPr>
              <a:t>{</a:t>
            </a:r>
            <a:endParaRPr lang="cs-CZ" dirty="0">
              <a:latin typeface="Courier New" pitchFamily="49" charset="0"/>
              <a:cs typeface="Courier New" pitchFamily="49" charset="0"/>
            </a:endParaRPr>
          </a:p>
          <a:p>
            <a:pPr marL="0" indent="0">
              <a:buNone/>
            </a:pPr>
            <a:r>
              <a:rPr lang="cs-CZ" dirty="0" smtClean="0">
                <a:latin typeface="Courier New" pitchFamily="49" charset="0"/>
                <a:cs typeface="Courier New" pitchFamily="49" charset="0"/>
              </a:rPr>
              <a:t>	</a:t>
            </a:r>
            <a:r>
              <a:rPr lang="cs-CZ" dirty="0" err="1" smtClean="0">
                <a:latin typeface="Courier New" pitchFamily="49" charset="0"/>
                <a:cs typeface="Courier New" pitchFamily="49" charset="0"/>
              </a:rPr>
              <a:t>EnsureContainerExists</a:t>
            </a:r>
            <a:r>
              <a:rPr lang="cs-CZ" dirty="0" smtClean="0">
                <a:latin typeface="Courier New" pitchFamily="49" charset="0"/>
                <a:cs typeface="Courier New" pitchFamily="49" charset="0"/>
              </a:rPr>
              <a:t>(</a:t>
            </a:r>
            <a:r>
              <a:rPr lang="cs-CZ" dirty="0" err="1" smtClean="0">
                <a:latin typeface="Courier New" pitchFamily="49" charset="0"/>
                <a:cs typeface="Courier New" pitchFamily="49" charset="0"/>
              </a:rPr>
              <a:t>containerName</a:t>
            </a:r>
            <a:r>
              <a:rPr lang="cs-CZ" dirty="0">
                <a:latin typeface="Courier New" pitchFamily="49" charset="0"/>
                <a:cs typeface="Courier New" pitchFamily="49" charset="0"/>
              </a:rPr>
              <a:t>);</a:t>
            </a:r>
          </a:p>
          <a:p>
            <a:pPr marL="0" indent="0">
              <a:buNone/>
            </a:pPr>
            <a:r>
              <a:rPr lang="cs-CZ" dirty="0" smtClean="0">
                <a:latin typeface="Courier New" pitchFamily="49" charset="0"/>
                <a:cs typeface="Courier New" pitchFamily="49" charset="0"/>
              </a:rPr>
              <a:t>	</a:t>
            </a:r>
            <a:r>
              <a:rPr lang="cs-CZ" dirty="0" err="1" smtClean="0">
                <a:latin typeface="Courier New" pitchFamily="49" charset="0"/>
                <a:cs typeface="Courier New" pitchFamily="49" charset="0"/>
              </a:rPr>
              <a:t>CloudBlob</a:t>
            </a:r>
            <a:r>
              <a:rPr lang="cs-CZ" dirty="0" smtClean="0">
                <a:latin typeface="Courier New" pitchFamily="49" charset="0"/>
                <a:cs typeface="Courier New" pitchFamily="49" charset="0"/>
              </a:rPr>
              <a:t> </a:t>
            </a:r>
            <a:r>
              <a:rPr lang="cs-CZ" dirty="0" err="1">
                <a:latin typeface="Courier New" pitchFamily="49" charset="0"/>
                <a:cs typeface="Courier New" pitchFamily="49" charset="0"/>
              </a:rPr>
              <a:t>blob</a:t>
            </a:r>
            <a:r>
              <a:rPr lang="cs-CZ" dirty="0">
                <a:latin typeface="Courier New" pitchFamily="49" charset="0"/>
                <a:cs typeface="Courier New" pitchFamily="49" charset="0"/>
              </a:rPr>
              <a:t> = </a:t>
            </a:r>
            <a:r>
              <a:rPr lang="cs-CZ" dirty="0" err="1">
                <a:latin typeface="Courier New" pitchFamily="49" charset="0"/>
                <a:cs typeface="Courier New" pitchFamily="49" charset="0"/>
              </a:rPr>
              <a:t>GetContainer</a:t>
            </a:r>
            <a:r>
              <a:rPr lang="cs-CZ" dirty="0">
                <a:latin typeface="Courier New" pitchFamily="49" charset="0"/>
                <a:cs typeface="Courier New" pitchFamily="49" charset="0"/>
              </a:rPr>
              <a:t>(</a:t>
            </a:r>
            <a:r>
              <a:rPr lang="cs-CZ" dirty="0" err="1">
                <a:latin typeface="Courier New" pitchFamily="49" charset="0"/>
                <a:cs typeface="Courier New" pitchFamily="49" charset="0"/>
              </a:rPr>
              <a:t>containerName</a:t>
            </a:r>
            <a:r>
              <a:rPr lang="cs-CZ" dirty="0">
                <a:latin typeface="Courier New" pitchFamily="49" charset="0"/>
                <a:cs typeface="Courier New" pitchFamily="49" charset="0"/>
              </a:rPr>
              <a:t>).</a:t>
            </a:r>
            <a:r>
              <a:rPr lang="cs-CZ" dirty="0" err="1">
                <a:latin typeface="Courier New" pitchFamily="49" charset="0"/>
                <a:cs typeface="Courier New" pitchFamily="49" charset="0"/>
              </a:rPr>
              <a:t>GetBlobReference</a:t>
            </a:r>
            <a:r>
              <a:rPr lang="cs-CZ" dirty="0">
                <a:latin typeface="Courier New" pitchFamily="49" charset="0"/>
                <a:cs typeface="Courier New" pitchFamily="49" charset="0"/>
              </a:rPr>
              <a:t>(</a:t>
            </a:r>
            <a:r>
              <a:rPr lang="cs-CZ" dirty="0" err="1">
                <a:latin typeface="Courier New" pitchFamily="49" charset="0"/>
                <a:cs typeface="Courier New" pitchFamily="49" charset="0"/>
              </a:rPr>
              <a:t>blobName</a:t>
            </a:r>
            <a:r>
              <a:rPr lang="cs-CZ" dirty="0">
                <a:latin typeface="Courier New" pitchFamily="49" charset="0"/>
                <a:cs typeface="Courier New" pitchFamily="49" charset="0"/>
              </a:rPr>
              <a:t>);</a:t>
            </a:r>
          </a:p>
          <a:p>
            <a:pPr marL="0" indent="0">
              <a:buNone/>
            </a:pPr>
            <a:r>
              <a:rPr lang="cs-CZ" dirty="0" smtClean="0">
                <a:latin typeface="Courier New" pitchFamily="49" charset="0"/>
                <a:cs typeface="Courier New" pitchFamily="49" charset="0"/>
              </a:rPr>
              <a:t>	</a:t>
            </a:r>
            <a:r>
              <a:rPr lang="cs-CZ" dirty="0" err="1" smtClean="0">
                <a:latin typeface="Courier New" pitchFamily="49" charset="0"/>
                <a:cs typeface="Courier New" pitchFamily="49" charset="0"/>
              </a:rPr>
              <a:t>blob.DeleteIfExists</a:t>
            </a:r>
            <a:r>
              <a:rPr lang="cs-CZ" dirty="0">
                <a:latin typeface="Courier New" pitchFamily="49" charset="0"/>
                <a:cs typeface="Courier New" pitchFamily="49" charset="0"/>
              </a:rPr>
              <a:t>();</a:t>
            </a:r>
          </a:p>
          <a:p>
            <a:pPr marL="0" indent="0">
              <a:buNone/>
            </a:pPr>
            <a:r>
              <a:rPr lang="cs-CZ" dirty="0" smtClean="0">
                <a:latin typeface="Courier New" pitchFamily="49" charset="0"/>
                <a:cs typeface="Courier New" pitchFamily="49" charset="0"/>
              </a:rPr>
              <a:t>	</a:t>
            </a:r>
            <a:r>
              <a:rPr lang="cs-CZ" dirty="0" err="1" smtClean="0">
                <a:latin typeface="Courier New" pitchFamily="49" charset="0"/>
                <a:cs typeface="Courier New" pitchFamily="49" charset="0"/>
              </a:rPr>
              <a:t>blob.Properties.ContentType</a:t>
            </a:r>
            <a:r>
              <a:rPr lang="cs-CZ" dirty="0" smtClean="0">
                <a:latin typeface="Courier New" pitchFamily="49" charset="0"/>
                <a:cs typeface="Courier New" pitchFamily="49" charset="0"/>
              </a:rPr>
              <a:t> </a:t>
            </a:r>
            <a:r>
              <a:rPr lang="cs-CZ" dirty="0">
                <a:latin typeface="Courier New" pitchFamily="49" charset="0"/>
                <a:cs typeface="Courier New" pitchFamily="49" charset="0"/>
              </a:rPr>
              <a:t>= </a:t>
            </a:r>
            <a:r>
              <a:rPr lang="cs-CZ" dirty="0" err="1">
                <a:latin typeface="Courier New" pitchFamily="49" charset="0"/>
                <a:cs typeface="Courier New" pitchFamily="49" charset="0"/>
              </a:rPr>
              <a:t>contentType</a:t>
            </a:r>
            <a:r>
              <a:rPr lang="cs-CZ" dirty="0">
                <a:latin typeface="Courier New" pitchFamily="49" charset="0"/>
                <a:cs typeface="Courier New" pitchFamily="49" charset="0"/>
              </a:rPr>
              <a:t>;</a:t>
            </a:r>
          </a:p>
          <a:p>
            <a:pPr marL="0" indent="0">
              <a:buNone/>
            </a:pPr>
            <a:r>
              <a:rPr lang="cs-CZ" dirty="0" smtClean="0">
                <a:latin typeface="Courier New" pitchFamily="49" charset="0"/>
                <a:cs typeface="Courier New" pitchFamily="49" charset="0"/>
              </a:rPr>
              <a:t>	</a:t>
            </a:r>
            <a:r>
              <a:rPr lang="cs-CZ" dirty="0" err="1" smtClean="0">
                <a:latin typeface="Courier New" pitchFamily="49" charset="0"/>
                <a:cs typeface="Courier New" pitchFamily="49" charset="0"/>
              </a:rPr>
              <a:t>blob.Metadata.Add</a:t>
            </a:r>
            <a:r>
              <a:rPr lang="cs-CZ" dirty="0" smtClean="0">
                <a:latin typeface="Courier New" pitchFamily="49" charset="0"/>
                <a:cs typeface="Courier New" pitchFamily="49" charset="0"/>
              </a:rPr>
              <a:t>(</a:t>
            </a:r>
            <a:r>
              <a:rPr lang="cs-CZ" dirty="0" err="1" smtClean="0">
                <a:latin typeface="Courier New" pitchFamily="49" charset="0"/>
                <a:cs typeface="Courier New" pitchFamily="49" charset="0"/>
              </a:rPr>
              <a:t>metadata</a:t>
            </a:r>
            <a:r>
              <a:rPr lang="cs-CZ" dirty="0">
                <a:latin typeface="Courier New" pitchFamily="49" charset="0"/>
                <a:cs typeface="Courier New" pitchFamily="49" charset="0"/>
              </a:rPr>
              <a:t>);</a:t>
            </a:r>
          </a:p>
          <a:p>
            <a:pPr marL="0" indent="0">
              <a:buNone/>
            </a:pPr>
            <a:r>
              <a:rPr lang="cs-CZ" dirty="0" smtClean="0">
                <a:latin typeface="Courier New" pitchFamily="49" charset="0"/>
                <a:cs typeface="Courier New" pitchFamily="49" charset="0"/>
              </a:rPr>
              <a:t>	</a:t>
            </a:r>
            <a:r>
              <a:rPr lang="cs-CZ" dirty="0" err="1" smtClean="0">
                <a:latin typeface="Courier New" pitchFamily="49" charset="0"/>
                <a:cs typeface="Courier New" pitchFamily="49" charset="0"/>
              </a:rPr>
              <a:t>blob.UploadByteArray</a:t>
            </a:r>
            <a:r>
              <a:rPr lang="cs-CZ" dirty="0" smtClean="0">
                <a:latin typeface="Courier New" pitchFamily="49" charset="0"/>
                <a:cs typeface="Courier New" pitchFamily="49" charset="0"/>
              </a:rPr>
              <a:t>(data</a:t>
            </a:r>
            <a:r>
              <a:rPr lang="cs-CZ" dirty="0">
                <a:latin typeface="Courier New" pitchFamily="49" charset="0"/>
                <a:cs typeface="Courier New" pitchFamily="49" charset="0"/>
              </a:rPr>
              <a:t>);</a:t>
            </a:r>
          </a:p>
          <a:p>
            <a:pPr marL="0" indent="0">
              <a:buNone/>
            </a:pPr>
            <a:r>
              <a:rPr lang="cs-CZ" dirty="0" smtClean="0">
                <a:latin typeface="Courier New" pitchFamily="49" charset="0"/>
                <a:cs typeface="Courier New" pitchFamily="49" charset="0"/>
              </a:rPr>
              <a:t>	return </a:t>
            </a:r>
            <a:r>
              <a:rPr lang="cs-CZ" dirty="0" err="1">
                <a:latin typeface="Courier New" pitchFamily="49" charset="0"/>
                <a:cs typeface="Courier New" pitchFamily="49" charset="0"/>
              </a:rPr>
              <a:t>blob</a:t>
            </a:r>
            <a:r>
              <a:rPr lang="cs-CZ" dirty="0">
                <a:latin typeface="Courier New" pitchFamily="49" charset="0"/>
                <a:cs typeface="Courier New" pitchFamily="49" charset="0"/>
              </a:rPr>
              <a:t>;</a:t>
            </a:r>
          </a:p>
          <a:p>
            <a:pPr marL="0" indent="0">
              <a:buNone/>
            </a:pPr>
            <a:r>
              <a:rPr lang="cs-CZ" dirty="0" smtClean="0">
                <a:latin typeface="Courier New" pitchFamily="49" charset="0"/>
                <a:cs typeface="Courier New" pitchFamily="49" charset="0"/>
              </a:rPr>
              <a:t>}</a:t>
            </a:r>
            <a:endParaRPr lang="cs-CZ" dirty="0">
              <a:latin typeface="Courier New" pitchFamily="49" charset="0"/>
              <a:cs typeface="Courier New" pitchFamily="49" charset="0"/>
            </a:endParaRPr>
          </a:p>
        </p:txBody>
      </p:sp>
    </p:spTree>
    <p:extLst>
      <p:ext uri="{BB962C8B-B14F-4D97-AF65-F5344CB8AC3E}">
        <p14:creationId xmlns:p14="http://schemas.microsoft.com/office/powerpoint/2010/main" val="368805014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4225"/>
            <a:ext cx="7990656" cy="506487"/>
          </a:xfrm>
        </p:spPr>
        <p:txBody>
          <a:bodyPr>
            <a:normAutofit fontScale="90000"/>
          </a:bodyPr>
          <a:lstStyle/>
          <a:p>
            <a:r>
              <a:rPr lang="cs-CZ" dirty="0" smtClean="0"/>
              <a:t>SQL Azure vs. Azure Storage 2/2</a:t>
            </a:r>
            <a:endParaRPr lang="cs-CZ" dirty="0"/>
          </a:p>
        </p:txBody>
      </p:sp>
      <p:graphicFrame>
        <p:nvGraphicFramePr>
          <p:cNvPr id="5" name="Table 4"/>
          <p:cNvGraphicFramePr>
            <a:graphicFrameLocks noGrp="1"/>
          </p:cNvGraphicFramePr>
          <p:nvPr>
            <p:extLst>
              <p:ext uri="{D42A27DB-BD31-4B8C-83A1-F6EECF244321}">
                <p14:modId xmlns:p14="http://schemas.microsoft.com/office/powerpoint/2010/main" val="2639446860"/>
              </p:ext>
            </p:extLst>
          </p:nvPr>
        </p:nvGraphicFramePr>
        <p:xfrm>
          <a:off x="611561" y="1028732"/>
          <a:ext cx="7992888" cy="5540845"/>
        </p:xfrm>
        <a:graphic>
          <a:graphicData uri="http://schemas.openxmlformats.org/drawingml/2006/table">
            <a:tbl>
              <a:tblPr firstRow="1" bandRow="1">
                <a:tableStyleId>{5C22544A-7EE6-4342-B048-85BDC9FD1C3A}</a:tableStyleId>
              </a:tblPr>
              <a:tblGrid>
                <a:gridCol w="2494578"/>
                <a:gridCol w="2834014"/>
                <a:gridCol w="2664296"/>
              </a:tblGrid>
              <a:tr h="406400">
                <a:tc>
                  <a:txBody>
                    <a:bodyPr/>
                    <a:lstStyle/>
                    <a:p>
                      <a:r>
                        <a:rPr lang="en-US" sz="1900" dirty="0" smtClean="0"/>
                        <a:t>Charakteristika</a:t>
                      </a:r>
                      <a:endParaRPr lang="cs-CZ" sz="1900" dirty="0"/>
                    </a:p>
                  </a:txBody>
                  <a:tcPr marT="60960" marB="60960"/>
                </a:tc>
                <a:tc>
                  <a:txBody>
                    <a:bodyPr/>
                    <a:lstStyle/>
                    <a:p>
                      <a:r>
                        <a:rPr lang="cs-CZ" sz="1900" dirty="0" smtClean="0"/>
                        <a:t>SQL Azure</a:t>
                      </a:r>
                      <a:endParaRPr lang="cs-CZ" sz="1900" dirty="0"/>
                    </a:p>
                  </a:txBody>
                  <a:tcPr marT="60960" marB="60960"/>
                </a:tc>
                <a:tc>
                  <a:txBody>
                    <a:bodyPr/>
                    <a:lstStyle/>
                    <a:p>
                      <a:r>
                        <a:rPr lang="cs-CZ" sz="1900" dirty="0" smtClean="0"/>
                        <a:t>Azure Storage</a:t>
                      </a:r>
                      <a:endParaRPr lang="cs-CZ" sz="1900" dirty="0"/>
                    </a:p>
                  </a:txBody>
                  <a:tcPr marT="60960" marB="60960"/>
                </a:tc>
              </a:tr>
              <a:tr h="975360">
                <a:tc>
                  <a:txBody>
                    <a:bodyPr/>
                    <a:lstStyle/>
                    <a:p>
                      <a:r>
                        <a:rPr lang="cs-CZ" sz="1900" dirty="0" smtClean="0"/>
                        <a:t>Škálovatelnost</a:t>
                      </a:r>
                      <a:endParaRPr lang="cs-CZ" sz="1900" dirty="0"/>
                    </a:p>
                  </a:txBody>
                  <a:tcPr marT="60960" marB="60960"/>
                </a:tc>
                <a:tc>
                  <a:txBody>
                    <a:bodyPr/>
                    <a:lstStyle/>
                    <a:p>
                      <a:r>
                        <a:rPr lang="cs-CZ" sz="1900" dirty="0" smtClean="0"/>
                        <a:t>Omezena</a:t>
                      </a:r>
                      <a:r>
                        <a:rPr lang="cs-CZ" sz="1900" baseline="0" dirty="0" smtClean="0"/>
                        <a:t> na jeden virtuální server, případně možno dělit zátěž již v aplikaci</a:t>
                      </a:r>
                      <a:endParaRPr lang="cs-CZ" sz="1900" dirty="0"/>
                    </a:p>
                  </a:txBody>
                  <a:tcPr marT="60960" marB="60960"/>
                </a:tc>
                <a:tc>
                  <a:txBody>
                    <a:bodyPr/>
                    <a:lstStyle/>
                    <a:p>
                      <a:r>
                        <a:rPr lang="cs-CZ" sz="1900" dirty="0" smtClean="0"/>
                        <a:t>Prakticky neomezená</a:t>
                      </a:r>
                      <a:endParaRPr lang="cs-CZ" sz="1900" dirty="0"/>
                    </a:p>
                  </a:txBody>
                  <a:tcPr marT="60960" marB="60960"/>
                </a:tc>
              </a:tr>
              <a:tr h="465925">
                <a:tc>
                  <a:txBody>
                    <a:bodyPr/>
                    <a:lstStyle/>
                    <a:p>
                      <a:r>
                        <a:rPr lang="cs-CZ" sz="1900" dirty="0" smtClean="0"/>
                        <a:t>Max. kapacita</a:t>
                      </a:r>
                      <a:endParaRPr lang="cs-CZ" sz="1900" dirty="0"/>
                    </a:p>
                  </a:txBody>
                  <a:tcPr marT="60960" marB="60960"/>
                </a:tc>
                <a:tc>
                  <a:txBody>
                    <a:bodyPr/>
                    <a:lstStyle/>
                    <a:p>
                      <a:r>
                        <a:rPr lang="cs-CZ" sz="1900" dirty="0" smtClean="0"/>
                        <a:t>50</a:t>
                      </a:r>
                      <a:r>
                        <a:rPr lang="cs-CZ" sz="1900" baseline="0" dirty="0" smtClean="0"/>
                        <a:t> GB</a:t>
                      </a:r>
                      <a:endParaRPr lang="cs-CZ" sz="1900" dirty="0"/>
                    </a:p>
                  </a:txBody>
                  <a:tcPr marT="60960" marB="60960"/>
                </a:tc>
                <a:tc>
                  <a:txBody>
                    <a:bodyPr/>
                    <a:lstStyle/>
                    <a:p>
                      <a:r>
                        <a:rPr lang="cs-CZ" sz="1900" dirty="0" smtClean="0"/>
                        <a:t>100 TB</a:t>
                      </a:r>
                      <a:endParaRPr lang="cs-CZ" sz="1900" dirty="0"/>
                    </a:p>
                  </a:txBody>
                  <a:tcPr marT="60960" marB="60960"/>
                </a:tc>
              </a:tr>
              <a:tr h="465925">
                <a:tc>
                  <a:txBody>
                    <a:bodyPr/>
                    <a:lstStyle/>
                    <a:p>
                      <a:r>
                        <a:rPr lang="cs-CZ" sz="1900" dirty="0" smtClean="0"/>
                        <a:t>Max. velikost</a:t>
                      </a:r>
                      <a:r>
                        <a:rPr lang="cs-CZ" sz="1900" baseline="0" dirty="0" smtClean="0"/>
                        <a:t> 1 položky</a:t>
                      </a:r>
                      <a:endParaRPr lang="cs-CZ" sz="1900" dirty="0"/>
                    </a:p>
                  </a:txBody>
                  <a:tcPr marT="60960" marB="60960"/>
                </a:tc>
                <a:tc>
                  <a:txBody>
                    <a:bodyPr/>
                    <a:lstStyle/>
                    <a:p>
                      <a:r>
                        <a:rPr lang="cs-CZ" sz="1900" dirty="0" smtClean="0"/>
                        <a:t>2</a:t>
                      </a:r>
                      <a:r>
                        <a:rPr lang="cs-CZ" sz="1900" baseline="0" dirty="0" smtClean="0"/>
                        <a:t> GB</a:t>
                      </a:r>
                      <a:endParaRPr lang="cs-CZ" sz="1900" dirty="0"/>
                    </a:p>
                  </a:txBody>
                  <a:tcPr marT="60960" marB="60960"/>
                </a:tc>
                <a:tc>
                  <a:txBody>
                    <a:bodyPr/>
                    <a:lstStyle/>
                    <a:p>
                      <a:r>
                        <a:rPr lang="cs-CZ" sz="1900" dirty="0" smtClean="0"/>
                        <a:t>1 TB</a:t>
                      </a:r>
                      <a:endParaRPr lang="cs-CZ" sz="1900" dirty="0"/>
                    </a:p>
                  </a:txBody>
                  <a:tcPr marT="60960" marB="60960"/>
                </a:tc>
              </a:tr>
              <a:tr h="690880">
                <a:tc>
                  <a:txBody>
                    <a:bodyPr/>
                    <a:lstStyle/>
                    <a:p>
                      <a:r>
                        <a:rPr lang="cs-CZ" sz="1900" dirty="0" smtClean="0"/>
                        <a:t>Redundance</a:t>
                      </a:r>
                      <a:r>
                        <a:rPr lang="cs-CZ" sz="1900" baseline="0" dirty="0" smtClean="0"/>
                        <a:t> a v</a:t>
                      </a:r>
                      <a:r>
                        <a:rPr lang="cs-CZ" sz="1900" dirty="0" smtClean="0"/>
                        <a:t>ysoká dostupnost</a:t>
                      </a:r>
                      <a:endParaRPr lang="cs-CZ" sz="1900" dirty="0"/>
                    </a:p>
                  </a:txBody>
                  <a:tcPr marT="60960" marB="60960"/>
                </a:tc>
                <a:tc>
                  <a:txBody>
                    <a:bodyPr/>
                    <a:lstStyle/>
                    <a:p>
                      <a:r>
                        <a:rPr lang="cs-CZ" sz="1900" dirty="0" smtClean="0"/>
                        <a:t>Ano</a:t>
                      </a:r>
                      <a:endParaRPr lang="cs-CZ" sz="1900" dirty="0"/>
                    </a:p>
                  </a:txBody>
                  <a:tcPr marT="60960" marB="60960"/>
                </a:tc>
                <a:tc>
                  <a:txBody>
                    <a:bodyPr/>
                    <a:lstStyle/>
                    <a:p>
                      <a:r>
                        <a:rPr lang="cs-CZ" sz="1900" dirty="0" smtClean="0"/>
                        <a:t>Ano</a:t>
                      </a:r>
                      <a:endParaRPr lang="cs-CZ" sz="1900" dirty="0"/>
                    </a:p>
                  </a:txBody>
                  <a:tcPr marT="60960" marB="60960"/>
                </a:tc>
              </a:tr>
              <a:tr h="690880">
                <a:tc>
                  <a:txBody>
                    <a:bodyPr/>
                    <a:lstStyle/>
                    <a:p>
                      <a:r>
                        <a:rPr lang="cs-CZ" sz="1900" dirty="0" smtClean="0"/>
                        <a:t>Platba za uložení</a:t>
                      </a:r>
                      <a:endParaRPr lang="cs-CZ" sz="1900" dirty="0"/>
                    </a:p>
                  </a:txBody>
                  <a:tcPr marT="60960" marB="60960"/>
                </a:tc>
                <a:tc>
                  <a:txBody>
                    <a:bodyPr/>
                    <a:lstStyle/>
                    <a:p>
                      <a:r>
                        <a:rPr lang="en-US" sz="1900" dirty="0" smtClean="0"/>
                        <a:t>9.99</a:t>
                      </a:r>
                      <a:r>
                        <a:rPr lang="en-US" sz="1900" baseline="0" dirty="0" smtClean="0"/>
                        <a:t> USD</a:t>
                      </a:r>
                      <a:r>
                        <a:rPr lang="en-US" sz="1900" dirty="0" smtClean="0"/>
                        <a:t>/GB/m</a:t>
                      </a:r>
                      <a:r>
                        <a:rPr lang="cs-CZ" sz="1900" dirty="0" smtClean="0"/>
                        <a:t>ěsíc</a:t>
                      </a:r>
                      <a:br>
                        <a:rPr lang="cs-CZ" sz="1900" dirty="0" smtClean="0"/>
                      </a:br>
                      <a:r>
                        <a:rPr lang="cs-CZ" sz="1900" dirty="0" smtClean="0"/>
                        <a:t>(podle naalokované</a:t>
                      </a:r>
                      <a:r>
                        <a:rPr lang="cs-CZ" sz="1900" baseline="0" dirty="0" smtClean="0"/>
                        <a:t> velikosti)</a:t>
                      </a:r>
                      <a:endParaRPr lang="cs-CZ" sz="1900" dirty="0"/>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0.15</a:t>
                      </a:r>
                      <a:r>
                        <a:rPr lang="en-US" sz="1900" baseline="0" dirty="0" smtClean="0"/>
                        <a:t> USD</a:t>
                      </a:r>
                      <a:r>
                        <a:rPr lang="en-US" sz="1900" dirty="0" smtClean="0"/>
                        <a:t>/GB/m</a:t>
                      </a:r>
                      <a:r>
                        <a:rPr lang="cs-CZ" sz="1900" dirty="0" smtClean="0"/>
                        <a:t>ěsíc</a:t>
                      </a:r>
                    </a:p>
                    <a:p>
                      <a:pPr marL="0" marR="0" indent="0" algn="l" defTabSz="914400" rtl="0" eaLnBrk="1" fontAlgn="auto" latinLnBrk="0" hangingPunct="1">
                        <a:lnSpc>
                          <a:spcPct val="100000"/>
                        </a:lnSpc>
                        <a:spcBef>
                          <a:spcPts val="0"/>
                        </a:spcBef>
                        <a:spcAft>
                          <a:spcPts val="0"/>
                        </a:spcAft>
                        <a:buClrTx/>
                        <a:buSzTx/>
                        <a:buFontTx/>
                        <a:buNone/>
                        <a:tabLst/>
                        <a:defRPr/>
                      </a:pPr>
                      <a:r>
                        <a:rPr lang="cs-CZ" sz="1900" dirty="0" smtClean="0"/>
                        <a:t>(podle</a:t>
                      </a:r>
                      <a:r>
                        <a:rPr lang="cs-CZ" sz="1900" baseline="0" dirty="0" smtClean="0"/>
                        <a:t> skutečné spotřeby)</a:t>
                      </a:r>
                      <a:endParaRPr lang="cs-CZ" sz="1900" dirty="0" smtClean="0"/>
                    </a:p>
                  </a:txBody>
                  <a:tcPr marT="60960" marB="60960"/>
                </a:tc>
              </a:tr>
              <a:tr h="975360">
                <a:tc>
                  <a:txBody>
                    <a:bodyPr/>
                    <a:lstStyle/>
                    <a:p>
                      <a:r>
                        <a:rPr lang="cs-CZ" sz="1900" dirty="0" smtClean="0"/>
                        <a:t>Platba za</a:t>
                      </a:r>
                      <a:r>
                        <a:rPr lang="cs-CZ" sz="1900" baseline="0" dirty="0" smtClean="0"/>
                        <a:t> používání</a:t>
                      </a:r>
                      <a:endParaRPr lang="cs-CZ" sz="1900" dirty="0"/>
                    </a:p>
                  </a:txBody>
                  <a:tcPr marT="60960" marB="60960"/>
                </a:tc>
                <a:tc>
                  <a:txBody>
                    <a:bodyPr/>
                    <a:lstStyle/>
                    <a:p>
                      <a:r>
                        <a:rPr lang="cs-CZ" sz="1900" dirty="0" smtClean="0"/>
                        <a:t>GB přenesené</a:t>
                      </a:r>
                      <a:r>
                        <a:rPr lang="cs-CZ" sz="1900" baseline="0" dirty="0" smtClean="0"/>
                        <a:t> do/z Azure serverovny</a:t>
                      </a:r>
                      <a:endParaRPr lang="cs-CZ" sz="1900" dirty="0"/>
                    </a:p>
                  </a:txBody>
                  <a:tcPr marT="60960" marB="60960"/>
                </a:tc>
                <a:tc>
                  <a:txBody>
                    <a:bodyPr/>
                    <a:lstStyle/>
                    <a:p>
                      <a:r>
                        <a:rPr lang="cs-CZ" sz="1900" dirty="0" smtClean="0"/>
                        <a:t>GB přenesené</a:t>
                      </a:r>
                      <a:r>
                        <a:rPr lang="cs-CZ" sz="1900" baseline="0" dirty="0" smtClean="0"/>
                        <a:t> do/z Azure serverovny</a:t>
                      </a:r>
                      <a:r>
                        <a:rPr lang="en-US" sz="1900" baseline="0" dirty="0" smtClean="0"/>
                        <a:t> + transakce nad daty</a:t>
                      </a:r>
                      <a:endParaRPr lang="cs-CZ" sz="1900" dirty="0" smtClean="0"/>
                    </a:p>
                  </a:txBody>
                  <a:tcPr marT="60960" marB="60960"/>
                </a:tc>
              </a:tr>
            </a:tbl>
          </a:graphicData>
        </a:graphic>
      </p:graphicFrame>
    </p:spTree>
    <p:extLst>
      <p:ext uri="{BB962C8B-B14F-4D97-AF65-F5344CB8AC3E}">
        <p14:creationId xmlns:p14="http://schemas.microsoft.com/office/powerpoint/2010/main" val="25830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620688"/>
            <a:ext cx="7990656" cy="506487"/>
          </a:xfrm>
        </p:spPr>
        <p:txBody>
          <a:bodyPr>
            <a:normAutofit fontScale="90000"/>
          </a:bodyPr>
          <a:lstStyle/>
          <a:p>
            <a:r>
              <a:rPr lang="cs-CZ" sz="4000" dirty="0" smtClean="0"/>
              <a:t>Datové možnosti ve Windows</a:t>
            </a:r>
            <a:r>
              <a:rPr lang="en-US" sz="4000" dirty="0" smtClean="0"/>
              <a:t> Azure</a:t>
            </a:r>
            <a:endParaRPr lang="en-US" sz="4000" dirty="0"/>
          </a:p>
        </p:txBody>
      </p:sp>
      <p:grpSp>
        <p:nvGrpSpPr>
          <p:cNvPr id="10" name="Group 9"/>
          <p:cNvGrpSpPr/>
          <p:nvPr/>
        </p:nvGrpSpPr>
        <p:grpSpPr>
          <a:xfrm>
            <a:off x="3419872" y="5589243"/>
            <a:ext cx="990600" cy="534925"/>
            <a:chOff x="4038600" y="1739741"/>
            <a:chExt cx="990600" cy="792480"/>
          </a:xfrm>
        </p:grpSpPr>
        <p:sp>
          <p:nvSpPr>
            <p:cNvPr id="35" name="Rounded Rectangle 34"/>
            <p:cNvSpPr/>
            <p:nvPr/>
          </p:nvSpPr>
          <p:spPr bwMode="auto">
            <a:xfrm rot="16200000">
              <a:off x="4442460" y="1945481"/>
              <a:ext cx="182880" cy="990600"/>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36" name="Rounded Rectangle 35"/>
            <p:cNvSpPr/>
            <p:nvPr/>
          </p:nvSpPr>
          <p:spPr bwMode="auto">
            <a:xfrm rot="16200000">
              <a:off x="4122420" y="2372201"/>
              <a:ext cx="137160" cy="152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37" name="Rounded Rectangle 36"/>
            <p:cNvSpPr/>
            <p:nvPr/>
          </p:nvSpPr>
          <p:spPr bwMode="auto">
            <a:xfrm rot="16200000">
              <a:off x="4351020" y="2372201"/>
              <a:ext cx="137160" cy="152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38" name="Rounded Rectangle 37"/>
            <p:cNvSpPr/>
            <p:nvPr/>
          </p:nvSpPr>
          <p:spPr bwMode="auto">
            <a:xfrm rot="16200000">
              <a:off x="4579620" y="2372201"/>
              <a:ext cx="137160" cy="152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39" name="Rounded Rectangle 38"/>
            <p:cNvSpPr/>
            <p:nvPr/>
          </p:nvSpPr>
          <p:spPr bwMode="auto">
            <a:xfrm rot="16200000">
              <a:off x="4808220" y="2372201"/>
              <a:ext cx="137160" cy="152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40" name="Rounded Rectangle 39"/>
            <p:cNvSpPr/>
            <p:nvPr/>
          </p:nvSpPr>
          <p:spPr bwMode="auto">
            <a:xfrm rot="16200000">
              <a:off x="4442460" y="1640681"/>
              <a:ext cx="182880" cy="990600"/>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41" name="Rounded Rectangle 40"/>
            <p:cNvSpPr/>
            <p:nvPr/>
          </p:nvSpPr>
          <p:spPr bwMode="auto">
            <a:xfrm rot="16200000">
              <a:off x="4122420" y="2067401"/>
              <a:ext cx="137160" cy="152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42" name="Rounded Rectangle 41"/>
            <p:cNvSpPr/>
            <p:nvPr/>
          </p:nvSpPr>
          <p:spPr bwMode="auto">
            <a:xfrm rot="16200000">
              <a:off x="4351020" y="2067401"/>
              <a:ext cx="137160" cy="152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43" name="Rounded Rectangle 42"/>
            <p:cNvSpPr/>
            <p:nvPr/>
          </p:nvSpPr>
          <p:spPr bwMode="auto">
            <a:xfrm rot="16200000">
              <a:off x="4442460" y="1335881"/>
              <a:ext cx="182880" cy="990600"/>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44" name="Rounded Rectangle 43"/>
            <p:cNvSpPr/>
            <p:nvPr/>
          </p:nvSpPr>
          <p:spPr bwMode="auto">
            <a:xfrm rot="16200000">
              <a:off x="4122420" y="1762601"/>
              <a:ext cx="137160" cy="152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45" name="Rounded Rectangle 44"/>
            <p:cNvSpPr/>
            <p:nvPr/>
          </p:nvSpPr>
          <p:spPr bwMode="auto">
            <a:xfrm rot="16200000">
              <a:off x="4351020" y="1762601"/>
              <a:ext cx="137160" cy="152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46" name="Rounded Rectangle 45"/>
            <p:cNvSpPr/>
            <p:nvPr/>
          </p:nvSpPr>
          <p:spPr bwMode="auto">
            <a:xfrm rot="16200000">
              <a:off x="4579620" y="1762601"/>
              <a:ext cx="137160" cy="152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grpSp>
        <p:nvGrpSpPr>
          <p:cNvPr id="8" name="Group 7"/>
          <p:cNvGrpSpPr>
            <a:grpSpLocks noChangeAspect="1"/>
          </p:cNvGrpSpPr>
          <p:nvPr/>
        </p:nvGrpSpPr>
        <p:grpSpPr>
          <a:xfrm>
            <a:off x="3416647" y="2720623"/>
            <a:ext cx="829116" cy="585289"/>
            <a:chOff x="1396166" y="1783080"/>
            <a:chExt cx="762000" cy="914400"/>
          </a:xfrm>
        </p:grpSpPr>
        <p:sp>
          <p:nvSpPr>
            <p:cNvPr id="51" name="Rounded Rectangle 50"/>
            <p:cNvSpPr/>
            <p:nvPr/>
          </p:nvSpPr>
          <p:spPr bwMode="auto">
            <a:xfrm>
              <a:off x="1700966" y="1783080"/>
              <a:ext cx="137160" cy="152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52" name="Rounded Rectangle 51"/>
            <p:cNvSpPr/>
            <p:nvPr/>
          </p:nvSpPr>
          <p:spPr bwMode="auto">
            <a:xfrm>
              <a:off x="1853366" y="2164080"/>
              <a:ext cx="137160" cy="152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53" name="Rounded Rectangle 52"/>
            <p:cNvSpPr/>
            <p:nvPr/>
          </p:nvSpPr>
          <p:spPr bwMode="auto">
            <a:xfrm>
              <a:off x="1548566" y="2164080"/>
              <a:ext cx="137160" cy="152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54" name="Rounded Rectangle 53"/>
            <p:cNvSpPr/>
            <p:nvPr/>
          </p:nvSpPr>
          <p:spPr bwMode="auto">
            <a:xfrm>
              <a:off x="2021006" y="2545080"/>
              <a:ext cx="137160" cy="152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55" name="Rounded Rectangle 54"/>
            <p:cNvSpPr/>
            <p:nvPr/>
          </p:nvSpPr>
          <p:spPr bwMode="auto">
            <a:xfrm>
              <a:off x="1700966" y="2545080"/>
              <a:ext cx="137160" cy="152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56" name="Rounded Rectangle 55"/>
            <p:cNvSpPr/>
            <p:nvPr/>
          </p:nvSpPr>
          <p:spPr bwMode="auto">
            <a:xfrm>
              <a:off x="1396166" y="2545080"/>
              <a:ext cx="137160" cy="152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cxnSp>
          <p:nvCxnSpPr>
            <p:cNvPr id="57" name="Straight Arrow Connector 56"/>
            <p:cNvCxnSpPr>
              <a:stCxn id="51" idx="2"/>
              <a:endCxn id="52" idx="0"/>
            </p:cNvCxnSpPr>
            <p:nvPr/>
          </p:nvCxnSpPr>
          <p:spPr>
            <a:xfrm>
              <a:off x="1769546" y="1935480"/>
              <a:ext cx="15240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58" name="Straight Arrow Connector 57"/>
            <p:cNvCxnSpPr>
              <a:endCxn id="53" idx="0"/>
            </p:cNvCxnSpPr>
            <p:nvPr/>
          </p:nvCxnSpPr>
          <p:spPr>
            <a:xfrm flipH="1">
              <a:off x="1617146" y="1935480"/>
              <a:ext cx="15240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59" name="Straight Arrow Connector 58"/>
            <p:cNvCxnSpPr>
              <a:stCxn id="53" idx="2"/>
              <a:endCxn id="56" idx="0"/>
            </p:cNvCxnSpPr>
            <p:nvPr/>
          </p:nvCxnSpPr>
          <p:spPr>
            <a:xfrm flipH="1">
              <a:off x="1464746" y="2316480"/>
              <a:ext cx="15240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60" name="Straight Arrow Connector 59"/>
            <p:cNvCxnSpPr>
              <a:stCxn id="53" idx="2"/>
              <a:endCxn id="55" idx="0"/>
            </p:cNvCxnSpPr>
            <p:nvPr/>
          </p:nvCxnSpPr>
          <p:spPr>
            <a:xfrm>
              <a:off x="1617146" y="2316480"/>
              <a:ext cx="15240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61" name="Straight Arrow Connector 60"/>
            <p:cNvCxnSpPr>
              <a:stCxn id="52" idx="2"/>
              <a:endCxn id="54" idx="0"/>
            </p:cNvCxnSpPr>
            <p:nvPr/>
          </p:nvCxnSpPr>
          <p:spPr>
            <a:xfrm>
              <a:off x="1921946" y="2316480"/>
              <a:ext cx="16764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pSp>
      <p:grpSp>
        <p:nvGrpSpPr>
          <p:cNvPr id="11" name="Group 10"/>
          <p:cNvGrpSpPr>
            <a:grpSpLocks noChangeAspect="1"/>
          </p:cNvGrpSpPr>
          <p:nvPr/>
        </p:nvGrpSpPr>
        <p:grpSpPr>
          <a:xfrm>
            <a:off x="3384530" y="3739884"/>
            <a:ext cx="872475" cy="630936"/>
            <a:chOff x="7056120" y="1503521"/>
            <a:chExt cx="1173480" cy="1143000"/>
          </a:xfrm>
        </p:grpSpPr>
        <p:sp>
          <p:nvSpPr>
            <p:cNvPr id="65" name="Rounded Rectangle 64"/>
            <p:cNvSpPr/>
            <p:nvPr/>
          </p:nvSpPr>
          <p:spPr bwMode="auto">
            <a:xfrm>
              <a:off x="7056120" y="1960721"/>
              <a:ext cx="411480" cy="304800"/>
            </a:xfrm>
            <a:prstGeom prst="roundRect">
              <a:avLst/>
            </a:prstGeom>
            <a:solidFill>
              <a:srgbClr val="C00000"/>
            </a:solidFill>
            <a:ln>
              <a:solidFill>
                <a:srgbClr val="FF33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66" name="Rounded Rectangle 65"/>
            <p:cNvSpPr/>
            <p:nvPr/>
          </p:nvSpPr>
          <p:spPr bwMode="auto">
            <a:xfrm>
              <a:off x="7071360" y="2036921"/>
              <a:ext cx="137160" cy="152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67" name="Rounded Rectangle 66"/>
            <p:cNvSpPr/>
            <p:nvPr/>
          </p:nvSpPr>
          <p:spPr bwMode="auto">
            <a:xfrm>
              <a:off x="7284720" y="2036921"/>
              <a:ext cx="137160" cy="152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68" name="Rounded Rectangle 67"/>
            <p:cNvSpPr/>
            <p:nvPr/>
          </p:nvSpPr>
          <p:spPr bwMode="auto">
            <a:xfrm>
              <a:off x="7818120" y="1960721"/>
              <a:ext cx="411480" cy="304800"/>
            </a:xfrm>
            <a:prstGeom prst="roundRect">
              <a:avLst/>
            </a:prstGeom>
            <a:solidFill>
              <a:srgbClr val="C00000"/>
            </a:solidFill>
            <a:ln>
              <a:solidFill>
                <a:srgbClr val="FF33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69" name="Rounded Rectangle 68"/>
            <p:cNvSpPr/>
            <p:nvPr/>
          </p:nvSpPr>
          <p:spPr bwMode="auto">
            <a:xfrm>
              <a:off x="7833360" y="2036921"/>
              <a:ext cx="137160" cy="152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70" name="Rounded Rectangle 69"/>
            <p:cNvSpPr/>
            <p:nvPr/>
          </p:nvSpPr>
          <p:spPr bwMode="auto">
            <a:xfrm>
              <a:off x="8046720" y="2036921"/>
              <a:ext cx="137160" cy="152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71" name="Rounded Rectangle 70"/>
            <p:cNvSpPr/>
            <p:nvPr/>
          </p:nvSpPr>
          <p:spPr bwMode="auto">
            <a:xfrm>
              <a:off x="7536180" y="2341721"/>
              <a:ext cx="205740" cy="304800"/>
            </a:xfrm>
            <a:prstGeom prst="roundRect">
              <a:avLst/>
            </a:prstGeom>
            <a:solidFill>
              <a:srgbClr val="C00000"/>
            </a:solidFill>
            <a:ln>
              <a:solidFill>
                <a:srgbClr val="FF33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72" name="Rounded Rectangle 71"/>
            <p:cNvSpPr/>
            <p:nvPr/>
          </p:nvSpPr>
          <p:spPr bwMode="auto">
            <a:xfrm>
              <a:off x="7551420" y="2417921"/>
              <a:ext cx="137160" cy="152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cxnSp>
          <p:nvCxnSpPr>
            <p:cNvPr id="73" name="Straight Arrow Connector 72"/>
            <p:cNvCxnSpPr>
              <a:endCxn id="65" idx="0"/>
            </p:cNvCxnSpPr>
            <p:nvPr/>
          </p:nvCxnSpPr>
          <p:spPr>
            <a:xfrm flipH="1">
              <a:off x="7261860" y="1503521"/>
              <a:ext cx="377190" cy="4572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a:endCxn id="68" idx="0"/>
            </p:cNvCxnSpPr>
            <p:nvPr/>
          </p:nvCxnSpPr>
          <p:spPr>
            <a:xfrm>
              <a:off x="7639050" y="1503521"/>
              <a:ext cx="384810" cy="4572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a:endCxn id="71" idx="0"/>
            </p:cNvCxnSpPr>
            <p:nvPr/>
          </p:nvCxnSpPr>
          <p:spPr>
            <a:xfrm>
              <a:off x="7639050" y="1503521"/>
              <a:ext cx="0" cy="8382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pSp>
      <p:grpSp>
        <p:nvGrpSpPr>
          <p:cNvPr id="4" name="Group 3"/>
          <p:cNvGrpSpPr>
            <a:grpSpLocks noChangeAspect="1"/>
          </p:cNvGrpSpPr>
          <p:nvPr/>
        </p:nvGrpSpPr>
        <p:grpSpPr>
          <a:xfrm>
            <a:off x="3398469" y="2076274"/>
            <a:ext cx="1101523" cy="416622"/>
            <a:chOff x="3252422" y="4025981"/>
            <a:chExt cx="2682239" cy="1219200"/>
          </a:xfrm>
        </p:grpSpPr>
        <p:sp>
          <p:nvSpPr>
            <p:cNvPr id="80" name="Flowchart: Magnetic Disk 79"/>
            <p:cNvSpPr/>
            <p:nvPr/>
          </p:nvSpPr>
          <p:spPr bwMode="auto">
            <a:xfrm>
              <a:off x="3252422" y="4025981"/>
              <a:ext cx="617219" cy="914400"/>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81" name="Flowchart: Magnetic Disk 80"/>
            <p:cNvSpPr/>
            <p:nvPr/>
          </p:nvSpPr>
          <p:spPr bwMode="auto">
            <a:xfrm>
              <a:off x="3574168" y="4178381"/>
              <a:ext cx="617219" cy="914400"/>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82" name="Flowchart: Magnetic Disk 81"/>
            <p:cNvSpPr/>
            <p:nvPr/>
          </p:nvSpPr>
          <p:spPr bwMode="auto">
            <a:xfrm>
              <a:off x="3906425" y="4330781"/>
              <a:ext cx="617219" cy="914400"/>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83" name="Flowchart: Magnetic Disk 82"/>
            <p:cNvSpPr/>
            <p:nvPr/>
          </p:nvSpPr>
          <p:spPr bwMode="auto">
            <a:xfrm>
              <a:off x="4663439" y="4025981"/>
              <a:ext cx="617219" cy="914400"/>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84" name="Flowchart: Magnetic Disk 83"/>
            <p:cNvSpPr/>
            <p:nvPr/>
          </p:nvSpPr>
          <p:spPr bwMode="auto">
            <a:xfrm>
              <a:off x="4985185" y="4154733"/>
              <a:ext cx="617219" cy="914400"/>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85" name="Flowchart: Magnetic Disk 84"/>
            <p:cNvSpPr/>
            <p:nvPr/>
          </p:nvSpPr>
          <p:spPr bwMode="auto">
            <a:xfrm>
              <a:off x="5317442" y="4307133"/>
              <a:ext cx="617219" cy="914400"/>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sp>
        <p:nvSpPr>
          <p:cNvPr id="91" name="TextBox 90"/>
          <p:cNvSpPr txBox="1"/>
          <p:nvPr/>
        </p:nvSpPr>
        <p:spPr>
          <a:xfrm>
            <a:off x="914401" y="2138953"/>
            <a:ext cx="1447800"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SQL Azure</a:t>
            </a:r>
          </a:p>
        </p:txBody>
      </p:sp>
      <p:sp>
        <p:nvSpPr>
          <p:cNvPr id="92" name="TextBox 91"/>
          <p:cNvSpPr txBox="1"/>
          <p:nvPr/>
        </p:nvSpPr>
        <p:spPr>
          <a:xfrm>
            <a:off x="914400" y="2996952"/>
            <a:ext cx="1828800"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Azure Table</a:t>
            </a:r>
          </a:p>
        </p:txBody>
      </p:sp>
      <p:sp>
        <p:nvSpPr>
          <p:cNvPr id="93" name="TextBox 92"/>
          <p:cNvSpPr txBox="1"/>
          <p:nvPr/>
        </p:nvSpPr>
        <p:spPr>
          <a:xfrm>
            <a:off x="914400" y="3941440"/>
            <a:ext cx="1828800"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Azure Blob</a:t>
            </a:r>
          </a:p>
        </p:txBody>
      </p:sp>
      <p:sp>
        <p:nvSpPr>
          <p:cNvPr id="94" name="TextBox 93"/>
          <p:cNvSpPr txBox="1"/>
          <p:nvPr/>
        </p:nvSpPr>
        <p:spPr>
          <a:xfrm>
            <a:off x="943897" y="5733256"/>
            <a:ext cx="1799303"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Azure Queue</a:t>
            </a:r>
          </a:p>
        </p:txBody>
      </p:sp>
      <p:grpSp>
        <p:nvGrpSpPr>
          <p:cNvPr id="17" name="Group 16"/>
          <p:cNvGrpSpPr/>
          <p:nvPr/>
        </p:nvGrpSpPr>
        <p:grpSpPr>
          <a:xfrm>
            <a:off x="3361184" y="4797159"/>
            <a:ext cx="1066800" cy="340119"/>
            <a:chOff x="762000" y="3382317"/>
            <a:chExt cx="1066800" cy="503883"/>
          </a:xfrm>
        </p:grpSpPr>
        <p:sp>
          <p:nvSpPr>
            <p:cNvPr id="3" name="Cube 2"/>
            <p:cNvSpPr/>
            <p:nvPr/>
          </p:nvSpPr>
          <p:spPr bwMode="auto">
            <a:xfrm>
              <a:off x="762000" y="3382317"/>
              <a:ext cx="1066800" cy="503883"/>
            </a:xfrm>
            <a:prstGeom prst="cube">
              <a:avLst>
                <a:gd name="adj" fmla="val 57196"/>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cxnSp>
          <p:nvCxnSpPr>
            <p:cNvPr id="9" name="Straight Connector 8"/>
            <p:cNvCxnSpPr/>
            <p:nvPr/>
          </p:nvCxnSpPr>
          <p:spPr>
            <a:xfrm>
              <a:off x="914400" y="3733800"/>
              <a:ext cx="457200"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63" name="TextBox 62"/>
          <p:cNvSpPr txBox="1"/>
          <p:nvPr/>
        </p:nvSpPr>
        <p:spPr>
          <a:xfrm>
            <a:off x="943897" y="4875257"/>
            <a:ext cx="1828800"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Azure Drive</a:t>
            </a:r>
          </a:p>
        </p:txBody>
      </p:sp>
      <p:sp>
        <p:nvSpPr>
          <p:cNvPr id="62" name="TextBox 61"/>
          <p:cNvSpPr txBox="1"/>
          <p:nvPr/>
        </p:nvSpPr>
        <p:spPr>
          <a:xfrm>
            <a:off x="914401" y="1412776"/>
            <a:ext cx="1447800" cy="276999"/>
          </a:xfrm>
          <a:prstGeom prst="rect">
            <a:avLst/>
          </a:prstGeom>
          <a:noFill/>
        </p:spPr>
        <p:txBody>
          <a:bodyPr wrap="square" lIns="0" tIns="0" rIns="0" bIns="0" rtlCol="0">
            <a:spAutoFit/>
          </a:bodyPr>
          <a:lstStyle/>
          <a:p>
            <a:r>
              <a:rPr lang="cs-CZ" b="1" dirty="0" smtClean="0">
                <a:gradFill>
                  <a:gsLst>
                    <a:gs pos="0">
                      <a:schemeClr val="tx1"/>
                    </a:gs>
                    <a:gs pos="86000">
                      <a:schemeClr val="tx1"/>
                    </a:gs>
                  </a:gsLst>
                  <a:lin ang="5400000" scaled="0"/>
                </a:gradFill>
              </a:rPr>
              <a:t>Technologie</a:t>
            </a:r>
            <a:endParaRPr lang="en-US" b="1" dirty="0" smtClean="0">
              <a:gradFill>
                <a:gsLst>
                  <a:gs pos="0">
                    <a:schemeClr val="tx1"/>
                  </a:gs>
                  <a:gs pos="86000">
                    <a:schemeClr val="tx1"/>
                  </a:gs>
                </a:gsLst>
                <a:lin ang="5400000" scaled="0"/>
              </a:gradFill>
            </a:endParaRPr>
          </a:p>
        </p:txBody>
      </p:sp>
      <p:sp>
        <p:nvSpPr>
          <p:cNvPr id="64" name="TextBox 63"/>
          <p:cNvSpPr txBox="1"/>
          <p:nvPr/>
        </p:nvSpPr>
        <p:spPr>
          <a:xfrm>
            <a:off x="5580112" y="1412776"/>
            <a:ext cx="1872208" cy="276999"/>
          </a:xfrm>
          <a:prstGeom prst="rect">
            <a:avLst/>
          </a:prstGeom>
          <a:noFill/>
        </p:spPr>
        <p:txBody>
          <a:bodyPr wrap="square" lIns="0" tIns="0" rIns="0" bIns="0" rtlCol="0">
            <a:spAutoFit/>
          </a:bodyPr>
          <a:lstStyle/>
          <a:p>
            <a:r>
              <a:rPr lang="cs-CZ" b="1" dirty="0" smtClean="0">
                <a:gradFill>
                  <a:gsLst>
                    <a:gs pos="0">
                      <a:schemeClr val="tx1"/>
                    </a:gs>
                    <a:gs pos="86000">
                      <a:schemeClr val="tx1"/>
                    </a:gs>
                  </a:gsLst>
                  <a:lin ang="5400000" scaled="0"/>
                </a:gradFill>
              </a:rPr>
              <a:t>Typické použití</a:t>
            </a:r>
            <a:endParaRPr lang="en-US" b="1" dirty="0" smtClean="0">
              <a:gradFill>
                <a:gsLst>
                  <a:gs pos="0">
                    <a:schemeClr val="tx1"/>
                  </a:gs>
                  <a:gs pos="86000">
                    <a:schemeClr val="tx1"/>
                  </a:gs>
                </a:gsLst>
                <a:lin ang="5400000" scaled="0"/>
              </a:gradFill>
            </a:endParaRPr>
          </a:p>
        </p:txBody>
      </p:sp>
      <p:sp>
        <p:nvSpPr>
          <p:cNvPr id="76" name="TextBox 75"/>
          <p:cNvSpPr txBox="1"/>
          <p:nvPr/>
        </p:nvSpPr>
        <p:spPr>
          <a:xfrm>
            <a:off x="5580111" y="2138953"/>
            <a:ext cx="1828799" cy="276999"/>
          </a:xfrm>
          <a:prstGeom prst="rect">
            <a:avLst/>
          </a:prstGeom>
          <a:noFill/>
        </p:spPr>
        <p:txBody>
          <a:bodyPr wrap="square" lIns="0" tIns="0" rIns="0" bIns="0" rtlCol="0">
            <a:spAutoFit/>
          </a:bodyPr>
          <a:lstStyle/>
          <a:p>
            <a:r>
              <a:rPr lang="cs-CZ" dirty="0"/>
              <a:t>Relační databáze</a:t>
            </a:r>
            <a:endParaRPr lang="en-US" dirty="0"/>
          </a:p>
        </p:txBody>
      </p:sp>
      <p:sp>
        <p:nvSpPr>
          <p:cNvPr id="77" name="TextBox 76"/>
          <p:cNvSpPr txBox="1"/>
          <p:nvPr/>
        </p:nvSpPr>
        <p:spPr>
          <a:xfrm>
            <a:off x="5580110" y="2996952"/>
            <a:ext cx="2304257" cy="276999"/>
          </a:xfrm>
          <a:prstGeom prst="rect">
            <a:avLst/>
          </a:prstGeom>
          <a:noFill/>
        </p:spPr>
        <p:txBody>
          <a:bodyPr wrap="square" lIns="0" tIns="0" rIns="0" bIns="0" rtlCol="0">
            <a:spAutoFit/>
          </a:bodyPr>
          <a:lstStyle/>
          <a:p>
            <a:r>
              <a:rPr lang="cs-CZ" dirty="0"/>
              <a:t>Strukturované úložiště</a:t>
            </a:r>
            <a:endParaRPr lang="en-US" dirty="0"/>
          </a:p>
        </p:txBody>
      </p:sp>
      <p:sp>
        <p:nvSpPr>
          <p:cNvPr id="78" name="TextBox 77"/>
          <p:cNvSpPr txBox="1"/>
          <p:nvPr/>
        </p:nvSpPr>
        <p:spPr>
          <a:xfrm>
            <a:off x="5580110" y="3941440"/>
            <a:ext cx="2808313" cy="276999"/>
          </a:xfrm>
          <a:prstGeom prst="rect">
            <a:avLst/>
          </a:prstGeom>
          <a:noFill/>
        </p:spPr>
        <p:txBody>
          <a:bodyPr wrap="square" lIns="0" tIns="0" rIns="0" bIns="0" rtlCol="0">
            <a:spAutoFit/>
          </a:bodyPr>
          <a:lstStyle/>
          <a:p>
            <a:r>
              <a:rPr lang="cs-CZ" dirty="0"/>
              <a:t>Nestrukturované úložiště</a:t>
            </a:r>
            <a:endParaRPr lang="en-US" dirty="0"/>
          </a:p>
        </p:txBody>
      </p:sp>
      <p:sp>
        <p:nvSpPr>
          <p:cNvPr id="79" name="TextBox 78"/>
          <p:cNvSpPr txBox="1"/>
          <p:nvPr/>
        </p:nvSpPr>
        <p:spPr>
          <a:xfrm>
            <a:off x="5609608" y="5733256"/>
            <a:ext cx="2562792" cy="276999"/>
          </a:xfrm>
          <a:prstGeom prst="rect">
            <a:avLst/>
          </a:prstGeom>
          <a:noFill/>
        </p:spPr>
        <p:txBody>
          <a:bodyPr wrap="square" lIns="0" tIns="0" rIns="0" bIns="0" rtlCol="0">
            <a:spAutoFit/>
          </a:bodyPr>
          <a:lstStyle/>
          <a:p>
            <a:r>
              <a:rPr lang="cs-CZ" dirty="0"/>
              <a:t>Servisní komunikace</a:t>
            </a:r>
            <a:endParaRPr lang="en-US" dirty="0"/>
          </a:p>
        </p:txBody>
      </p:sp>
      <p:sp>
        <p:nvSpPr>
          <p:cNvPr id="86" name="TextBox 85"/>
          <p:cNvSpPr txBox="1"/>
          <p:nvPr/>
        </p:nvSpPr>
        <p:spPr>
          <a:xfrm>
            <a:off x="5609608" y="4875257"/>
            <a:ext cx="1828800" cy="276999"/>
          </a:xfrm>
          <a:prstGeom prst="rect">
            <a:avLst/>
          </a:prstGeom>
          <a:noFill/>
        </p:spPr>
        <p:txBody>
          <a:bodyPr wrap="square" lIns="0" tIns="0" rIns="0" bIns="0" rtlCol="0">
            <a:spAutoFit/>
          </a:bodyPr>
          <a:lstStyle/>
          <a:p>
            <a:r>
              <a:rPr lang="en-US" dirty="0"/>
              <a:t>NTFS </a:t>
            </a:r>
            <a:r>
              <a:rPr lang="cs-CZ" dirty="0"/>
              <a:t>disk</a:t>
            </a:r>
            <a:endParaRPr lang="en-US" dirty="0"/>
          </a:p>
        </p:txBody>
      </p:sp>
    </p:spTree>
    <p:custDataLst>
      <p:tags r:id="rId1"/>
    </p:custDataLst>
    <p:extLst>
      <p:ext uri="{BB962C8B-B14F-4D97-AF65-F5344CB8AC3E}">
        <p14:creationId xmlns:p14="http://schemas.microsoft.com/office/powerpoint/2010/main" val="267755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cs-CZ" dirty="0" smtClean="0"/>
              <a:t>Poskytuje</a:t>
            </a:r>
            <a:r>
              <a:rPr lang="en-US" dirty="0" smtClean="0"/>
              <a:t> </a:t>
            </a:r>
            <a:r>
              <a:rPr lang="cs-CZ" dirty="0" smtClean="0"/>
              <a:t>strukturované úložiště</a:t>
            </a:r>
            <a:endParaRPr lang="en-US" dirty="0" smtClean="0"/>
          </a:p>
          <a:p>
            <a:pPr lvl="1"/>
            <a:r>
              <a:rPr lang="cs-CZ" dirty="0" smtClean="0"/>
              <a:t>Automaticky </a:t>
            </a:r>
            <a:r>
              <a:rPr lang="cs-CZ" dirty="0" err="1" smtClean="0"/>
              <a:t>škáluje</a:t>
            </a:r>
            <a:r>
              <a:rPr lang="cs-CZ" dirty="0" smtClean="0"/>
              <a:t> na tisíce serverů podle nárůstu provozu</a:t>
            </a:r>
            <a:r>
              <a:rPr lang="en-US" dirty="0" smtClean="0"/>
              <a:t> (</a:t>
            </a:r>
            <a:r>
              <a:rPr lang="cs-CZ" dirty="0" smtClean="0"/>
              <a:t>použitím </a:t>
            </a:r>
            <a:r>
              <a:rPr lang="en-US" dirty="0" smtClean="0"/>
              <a:t>partition </a:t>
            </a:r>
            <a:r>
              <a:rPr lang="cs-CZ" dirty="0" smtClean="0"/>
              <a:t>klíče</a:t>
            </a:r>
            <a:r>
              <a:rPr lang="en-US" dirty="0" smtClean="0"/>
              <a:t>)</a:t>
            </a:r>
          </a:p>
          <a:p>
            <a:pPr lvl="4"/>
            <a:endParaRPr lang="en-US" dirty="0" smtClean="0"/>
          </a:p>
          <a:p>
            <a:r>
              <a:rPr lang="cs-CZ" dirty="0" smtClean="0"/>
              <a:t>Není relační databáze</a:t>
            </a:r>
            <a:endParaRPr lang="en-US" dirty="0" smtClean="0"/>
          </a:p>
          <a:p>
            <a:pPr lvl="1"/>
            <a:r>
              <a:rPr lang="cs-CZ" dirty="0" smtClean="0"/>
              <a:t>Nemá </a:t>
            </a:r>
            <a:r>
              <a:rPr lang="en-US" dirty="0" smtClean="0"/>
              <a:t>Foreign Keys, Joins, Aggregation, </a:t>
            </a:r>
            <a:r>
              <a:rPr lang="cs-CZ" dirty="0" err="1" smtClean="0"/>
              <a:t>apod</a:t>
            </a:r>
            <a:r>
              <a:rPr lang="en-US" dirty="0" smtClean="0"/>
              <a:t>.</a:t>
            </a:r>
          </a:p>
          <a:p>
            <a:pPr lvl="1"/>
            <a:r>
              <a:rPr lang="cs-CZ" dirty="0" smtClean="0"/>
              <a:t>Pouze jeden index</a:t>
            </a:r>
            <a:endParaRPr lang="en-US" dirty="0" smtClean="0"/>
          </a:p>
          <a:p>
            <a:pPr lvl="1"/>
            <a:r>
              <a:rPr lang="cs-CZ" dirty="0" smtClean="0"/>
              <a:t>Možnosti transakcí pouze v rámci </a:t>
            </a:r>
            <a:r>
              <a:rPr lang="cs-CZ" dirty="0" err="1" smtClean="0"/>
              <a:t>partice</a:t>
            </a:r>
            <a:endParaRPr lang="en-US" dirty="0" smtClean="0"/>
          </a:p>
          <a:p>
            <a:pPr lvl="1"/>
            <a:endParaRPr lang="en-US" dirty="0" smtClean="0"/>
          </a:p>
          <a:p>
            <a:r>
              <a:rPr lang="cs-CZ" dirty="0" smtClean="0"/>
              <a:t>Známá a jednoduchá programová rozhraní</a:t>
            </a:r>
            <a:endParaRPr lang="en-US" dirty="0" smtClean="0"/>
          </a:p>
          <a:p>
            <a:pPr lvl="1"/>
            <a:r>
              <a:rPr lang="en-US" dirty="0" smtClean="0"/>
              <a:t>.NET </a:t>
            </a:r>
            <a:r>
              <a:rPr lang="cs-CZ" dirty="0" smtClean="0"/>
              <a:t>třídy</a:t>
            </a:r>
            <a:r>
              <a:rPr lang="en-US" dirty="0" smtClean="0"/>
              <a:t> </a:t>
            </a:r>
            <a:r>
              <a:rPr lang="cs-CZ" dirty="0" smtClean="0"/>
              <a:t>a </a:t>
            </a:r>
            <a:r>
              <a:rPr lang="en-US" dirty="0" smtClean="0"/>
              <a:t>LINQ</a:t>
            </a:r>
          </a:p>
          <a:p>
            <a:pPr lvl="1"/>
            <a:r>
              <a:rPr lang="en-US" dirty="0" smtClean="0"/>
              <a:t>REST </a:t>
            </a:r>
            <a:r>
              <a:rPr lang="cs-CZ" dirty="0" smtClean="0"/>
              <a:t>na libovolné platformě a v jazyce</a:t>
            </a:r>
          </a:p>
        </p:txBody>
      </p:sp>
      <p:sp>
        <p:nvSpPr>
          <p:cNvPr id="2" name="Title 1"/>
          <p:cNvSpPr>
            <a:spLocks noGrp="1"/>
          </p:cNvSpPr>
          <p:nvPr>
            <p:ph type="ctrTitle"/>
          </p:nvPr>
        </p:nvSpPr>
        <p:spPr/>
        <p:txBody>
          <a:bodyPr/>
          <a:lstStyle/>
          <a:p>
            <a:r>
              <a:rPr lang="en-US" smtClean="0"/>
              <a:t>Azure Table</a:t>
            </a:r>
            <a:endParaRPr lang="en-US" dirty="0"/>
          </a:p>
        </p:txBody>
      </p:sp>
    </p:spTree>
    <p:custDataLst>
      <p:tags r:id="rId1"/>
    </p:custDataLst>
    <p:extLst>
      <p:ext uri="{BB962C8B-B14F-4D97-AF65-F5344CB8AC3E}">
        <p14:creationId xmlns:p14="http://schemas.microsoft.com/office/powerpoint/2010/main" val="79136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3933056"/>
            <a:ext cx="4436373" cy="2160240"/>
          </a:xfrm>
        </p:spPr>
        <p:txBody>
          <a:bodyPr>
            <a:normAutofit fontScale="47500" lnSpcReduction="20000"/>
          </a:bodyPr>
          <a:lstStyle/>
          <a:p>
            <a:pPr marL="0" indent="0">
              <a:buNone/>
            </a:pPr>
            <a:r>
              <a:rPr lang="cs-CZ" sz="3400" b="1" dirty="0" smtClean="0"/>
              <a:t>Vlastnosti</a:t>
            </a:r>
          </a:p>
          <a:p>
            <a:r>
              <a:rPr lang="cs-CZ" dirty="0" smtClean="0"/>
              <a:t>Pružné schéma</a:t>
            </a:r>
            <a:endParaRPr lang="en-US" dirty="0" smtClean="0"/>
          </a:p>
          <a:p>
            <a:r>
              <a:rPr lang="cs-CZ" dirty="0" smtClean="0"/>
              <a:t>Povinné vlastnosti (sloupce)</a:t>
            </a:r>
            <a:endParaRPr lang="en-US" dirty="0" smtClean="0"/>
          </a:p>
          <a:p>
            <a:pPr marL="627063" lvl="1"/>
            <a:r>
              <a:rPr lang="en-US" dirty="0" err="1" smtClean="0"/>
              <a:t>PartitionKey</a:t>
            </a:r>
            <a:r>
              <a:rPr lang="cs-CZ" dirty="0" smtClean="0"/>
              <a:t>:  Výkonnost dotazů</a:t>
            </a:r>
            <a:r>
              <a:rPr lang="en-US" dirty="0" smtClean="0"/>
              <a:t> &amp; </a:t>
            </a:r>
            <a:r>
              <a:rPr lang="cs-CZ" dirty="0" smtClean="0"/>
              <a:t>škálovatelnost</a:t>
            </a:r>
            <a:endParaRPr lang="en-US" dirty="0" smtClean="0"/>
          </a:p>
          <a:p>
            <a:pPr marL="627063" lvl="1"/>
            <a:r>
              <a:rPr lang="en-US" dirty="0" err="1" smtClean="0"/>
              <a:t>RowKey</a:t>
            </a:r>
            <a:r>
              <a:rPr lang="cs-CZ" dirty="0" smtClean="0"/>
              <a:t>:       </a:t>
            </a:r>
            <a:r>
              <a:rPr lang="en-US" dirty="0" smtClean="0"/>
              <a:t> </a:t>
            </a:r>
            <a:r>
              <a:rPr lang="cs-CZ" dirty="0" smtClean="0"/>
              <a:t> Unikátně označuje entitu v </a:t>
            </a:r>
            <a:r>
              <a:rPr lang="cs-CZ" dirty="0" err="1" smtClean="0"/>
              <a:t>partici</a:t>
            </a:r>
            <a:endParaRPr lang="en-US" dirty="0" smtClean="0"/>
          </a:p>
          <a:p>
            <a:pPr marL="627063" lvl="1"/>
            <a:r>
              <a:rPr lang="en-US" dirty="0" smtClean="0"/>
              <a:t>Timestamp</a:t>
            </a:r>
            <a:r>
              <a:rPr lang="cs-CZ" dirty="0" smtClean="0"/>
              <a:t>:    R/O</a:t>
            </a:r>
            <a:r>
              <a:rPr lang="en-US" dirty="0" smtClean="0"/>
              <a:t> - Optimistic Concurrency</a:t>
            </a:r>
          </a:p>
          <a:p>
            <a:r>
              <a:rPr lang="cs-CZ" dirty="0" smtClean="0"/>
              <a:t>Sloupce mohou být standardních </a:t>
            </a:r>
            <a:r>
              <a:rPr lang="en-US" dirty="0" smtClean="0"/>
              <a:t>.NET </a:t>
            </a:r>
            <a:r>
              <a:rPr lang="cs-CZ" dirty="0" smtClean="0"/>
              <a:t>typů</a:t>
            </a:r>
            <a:endParaRPr lang="en-US" dirty="0" smtClean="0"/>
          </a:p>
          <a:p>
            <a:pPr marL="627063" lvl="1"/>
            <a:r>
              <a:rPr lang="en-US" dirty="0" smtClean="0"/>
              <a:t>String, Binary, </a:t>
            </a:r>
            <a:r>
              <a:rPr lang="en-US" dirty="0" err="1" smtClean="0"/>
              <a:t>Bool</a:t>
            </a:r>
            <a:r>
              <a:rPr lang="en-US" dirty="0" smtClean="0"/>
              <a:t>, </a:t>
            </a:r>
            <a:r>
              <a:rPr lang="en-US" dirty="0" err="1" smtClean="0"/>
              <a:t>DateTime</a:t>
            </a:r>
            <a:r>
              <a:rPr lang="en-US" dirty="0" smtClean="0"/>
              <a:t>, GUID, </a:t>
            </a:r>
            <a:r>
              <a:rPr lang="en-US" dirty="0" err="1" smtClean="0"/>
              <a:t>Int</a:t>
            </a:r>
            <a:r>
              <a:rPr lang="en-US" dirty="0" smtClean="0"/>
              <a:t>, Int64</a:t>
            </a:r>
            <a:r>
              <a:rPr lang="cs-CZ" dirty="0" smtClean="0"/>
              <a:t> …</a:t>
            </a:r>
            <a:endParaRPr lang="en-US" dirty="0" smtClean="0"/>
          </a:p>
        </p:txBody>
      </p:sp>
      <p:sp>
        <p:nvSpPr>
          <p:cNvPr id="2" name="Title 1"/>
          <p:cNvSpPr>
            <a:spLocks noGrp="1"/>
          </p:cNvSpPr>
          <p:nvPr>
            <p:ph type="ctrTitle"/>
          </p:nvPr>
        </p:nvSpPr>
        <p:spPr>
          <a:xfrm>
            <a:off x="467544" y="548680"/>
            <a:ext cx="7990656" cy="506487"/>
          </a:xfrm>
        </p:spPr>
        <p:txBody>
          <a:bodyPr/>
          <a:lstStyle/>
          <a:p>
            <a:r>
              <a:rPr lang="en-US" dirty="0" smtClean="0"/>
              <a:t>Azure Table</a:t>
            </a:r>
            <a:endParaRPr lang="en-US" dirty="0"/>
          </a:p>
        </p:txBody>
      </p:sp>
      <p:sp>
        <p:nvSpPr>
          <p:cNvPr id="12" name="Text Placeholder 11"/>
          <p:cNvSpPr>
            <a:spLocks noGrp="1"/>
          </p:cNvSpPr>
          <p:nvPr>
            <p:ph type="body" sz="quarter" idx="10"/>
          </p:nvPr>
        </p:nvSpPr>
        <p:spPr>
          <a:xfrm>
            <a:off x="485300" y="1055167"/>
            <a:ext cx="7848872" cy="359941"/>
          </a:xfrm>
        </p:spPr>
        <p:txBody>
          <a:bodyPr/>
          <a:lstStyle/>
          <a:p>
            <a:r>
              <a:rPr lang="cs-CZ" dirty="0"/>
              <a:t>Použití a doporučení</a:t>
            </a:r>
            <a:endParaRPr lang="en-US" dirty="0"/>
          </a:p>
        </p:txBody>
      </p:sp>
      <p:grpSp>
        <p:nvGrpSpPr>
          <p:cNvPr id="13" name="Group 12"/>
          <p:cNvGrpSpPr/>
          <p:nvPr/>
        </p:nvGrpSpPr>
        <p:grpSpPr>
          <a:xfrm>
            <a:off x="434280" y="1473696"/>
            <a:ext cx="8098160" cy="2099320"/>
            <a:chOff x="434280" y="1473696"/>
            <a:chExt cx="8458200" cy="2616712"/>
          </a:xfrm>
        </p:grpSpPr>
        <p:sp>
          <p:nvSpPr>
            <p:cNvPr id="33" name="Rounded Rectangle 32"/>
            <p:cNvSpPr/>
            <p:nvPr/>
          </p:nvSpPr>
          <p:spPr>
            <a:xfrm>
              <a:off x="5241136" y="1486202"/>
              <a:ext cx="3651344" cy="2604206"/>
            </a:xfrm>
            <a:prstGeom prst="roundRect">
              <a:avLst/>
            </a:prstGeom>
            <a:ln>
              <a:solidFill>
                <a:schemeClr val="bg1">
                  <a:lumMod val="95000"/>
                </a:schemeClr>
              </a:solidFill>
            </a:ln>
          </p:spPr>
          <p:style>
            <a:lnRef idx="1">
              <a:schemeClr val="accent3"/>
            </a:lnRef>
            <a:fillRef idx="2">
              <a:schemeClr val="accent3"/>
            </a:fillRef>
            <a:effectRef idx="1">
              <a:schemeClr val="accent3"/>
            </a:effectRef>
            <a:fontRef idx="minor">
              <a:schemeClr val="dk1"/>
            </a:fontRef>
          </p:style>
        </p:sp>
        <p:sp>
          <p:nvSpPr>
            <p:cNvPr id="34" name="Rounded Rectangle 33"/>
            <p:cNvSpPr/>
            <p:nvPr/>
          </p:nvSpPr>
          <p:spPr>
            <a:xfrm>
              <a:off x="3597901" y="1486202"/>
              <a:ext cx="1284515" cy="2604206"/>
            </a:xfrm>
            <a:prstGeom prst="roundRect">
              <a:avLst>
                <a:gd name="adj" fmla="val 10000"/>
              </a:avLst>
            </a:prstGeom>
            <a:ln>
              <a:solidFill>
                <a:schemeClr val="bg1">
                  <a:lumMod val="95000"/>
                </a:schemeClr>
              </a:solidFill>
            </a:ln>
          </p:spPr>
          <p:style>
            <a:lnRef idx="1">
              <a:schemeClr val="accent3"/>
            </a:lnRef>
            <a:fillRef idx="2">
              <a:schemeClr val="accent3"/>
            </a:fillRef>
            <a:effectRef idx="1">
              <a:schemeClr val="accent3"/>
            </a:effectRef>
            <a:fontRef idx="minor">
              <a:schemeClr val="dk1"/>
            </a:fontRef>
          </p:style>
        </p:sp>
        <p:sp>
          <p:nvSpPr>
            <p:cNvPr id="35" name="Rounded Rectangle 34"/>
            <p:cNvSpPr/>
            <p:nvPr/>
          </p:nvSpPr>
          <p:spPr>
            <a:xfrm>
              <a:off x="2012651" y="1486202"/>
              <a:ext cx="1284515" cy="2604206"/>
            </a:xfrm>
            <a:prstGeom prst="roundRect">
              <a:avLst>
                <a:gd name="adj" fmla="val 10000"/>
              </a:avLst>
            </a:prstGeom>
            <a:ln>
              <a:solidFill>
                <a:schemeClr val="bg1">
                  <a:lumMod val="95000"/>
                </a:schemeClr>
              </a:solidFill>
            </a:ln>
          </p:spPr>
          <p:style>
            <a:lnRef idx="1">
              <a:schemeClr val="accent3"/>
            </a:lnRef>
            <a:fillRef idx="2">
              <a:schemeClr val="accent3"/>
            </a:fillRef>
            <a:effectRef idx="1">
              <a:schemeClr val="accent3"/>
            </a:effectRef>
            <a:fontRef idx="minor">
              <a:schemeClr val="dk1"/>
            </a:fontRef>
          </p:style>
        </p:sp>
        <p:sp>
          <p:nvSpPr>
            <p:cNvPr id="36" name="Rounded Rectangle 35"/>
            <p:cNvSpPr/>
            <p:nvPr/>
          </p:nvSpPr>
          <p:spPr>
            <a:xfrm>
              <a:off x="434280" y="1486202"/>
              <a:ext cx="1284515" cy="2604206"/>
            </a:xfrm>
            <a:prstGeom prst="roundRect">
              <a:avLst/>
            </a:prstGeom>
            <a:ln>
              <a:solidFill>
                <a:schemeClr val="bg1">
                  <a:lumMod val="95000"/>
                </a:schemeClr>
              </a:solidFill>
            </a:ln>
          </p:spPr>
          <p:style>
            <a:lnRef idx="1">
              <a:schemeClr val="accent3"/>
            </a:lnRef>
            <a:fillRef idx="2">
              <a:schemeClr val="accent3"/>
            </a:fillRef>
            <a:effectRef idx="1">
              <a:schemeClr val="accent3"/>
            </a:effectRef>
            <a:fontRef idx="minor">
              <a:schemeClr val="dk1"/>
            </a:fontRef>
          </p:style>
        </p:sp>
        <p:sp>
          <p:nvSpPr>
            <p:cNvPr id="37" name="Rounded Rectangle 10"/>
            <p:cNvSpPr/>
            <p:nvPr/>
          </p:nvSpPr>
          <p:spPr>
            <a:xfrm>
              <a:off x="434280" y="1486201"/>
              <a:ext cx="1284515" cy="732876"/>
            </a:xfrm>
            <a:prstGeom prst="roundRect">
              <a:avLst/>
            </a:prstGeom>
            <a:ln>
              <a:solidFill>
                <a:schemeClr val="bg1">
                  <a:lumMod val="95000"/>
                </a:schemeClr>
              </a:solidFill>
            </a:ln>
          </p:spPr>
          <p:style>
            <a:lnRef idx="1">
              <a:schemeClr val="accent4"/>
            </a:lnRef>
            <a:fillRef idx="2">
              <a:schemeClr val="accent4"/>
            </a:fillRef>
            <a:effectRef idx="1">
              <a:schemeClr val="accent4"/>
            </a:effectRef>
            <a:fontRef idx="minor">
              <a:schemeClr val="dk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cs-CZ" sz="1100" b="1" kern="1200" dirty="0" smtClean="0">
                  <a:solidFill>
                    <a:sysClr val="windowText" lastClr="000000"/>
                  </a:solidFill>
                  <a:latin typeface="+mj-lt"/>
                </a:rPr>
                <a:t>Účet úložiště</a:t>
              </a:r>
              <a:endParaRPr lang="en-US" sz="1100" b="1" kern="1200" dirty="0">
                <a:solidFill>
                  <a:sysClr val="windowText" lastClr="000000"/>
                </a:solidFill>
                <a:latin typeface="+mj-lt"/>
              </a:endParaRPr>
            </a:p>
          </p:txBody>
        </p:sp>
        <p:grpSp>
          <p:nvGrpSpPr>
            <p:cNvPr id="38" name="Group 37"/>
            <p:cNvGrpSpPr/>
            <p:nvPr/>
          </p:nvGrpSpPr>
          <p:grpSpPr>
            <a:xfrm>
              <a:off x="565144" y="3085875"/>
              <a:ext cx="874657" cy="445221"/>
              <a:chOff x="1301804" y="1656829"/>
              <a:chExt cx="928980" cy="477357"/>
            </a:xfrm>
            <a:scene3d>
              <a:camera prst="orthographicFront"/>
              <a:lightRig rig="flat" dir="t"/>
            </a:scene3d>
          </p:grpSpPr>
          <p:sp>
            <p:nvSpPr>
              <p:cNvPr id="39" name="Rounded Rectangle 38"/>
              <p:cNvSpPr/>
              <p:nvPr/>
            </p:nvSpPr>
            <p:spPr>
              <a:xfrm>
                <a:off x="1301804" y="1676400"/>
                <a:ext cx="915572" cy="457786"/>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40" name="Rounded Rectangle 12"/>
              <p:cNvSpPr/>
              <p:nvPr/>
            </p:nvSpPr>
            <p:spPr>
              <a:xfrm>
                <a:off x="1342028" y="1656829"/>
                <a:ext cx="888756" cy="430970"/>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cs-CZ" sz="1050" b="1" dirty="0" smtClean="0">
                    <a:latin typeface="+mj-lt"/>
                  </a:rPr>
                  <a:t>Půjčovna</a:t>
                </a:r>
                <a:endParaRPr lang="en-US" sz="1050" b="1" kern="1200" dirty="0">
                  <a:latin typeface="+mj-lt"/>
                </a:endParaRPr>
              </a:p>
            </p:txBody>
          </p:sp>
        </p:grpSp>
        <p:grpSp>
          <p:nvGrpSpPr>
            <p:cNvPr id="53" name="Group 52"/>
            <p:cNvGrpSpPr/>
            <p:nvPr/>
          </p:nvGrpSpPr>
          <p:grpSpPr>
            <a:xfrm>
              <a:off x="3710467" y="2492897"/>
              <a:ext cx="1080875" cy="491322"/>
              <a:chOff x="3878815" y="2745863"/>
              <a:chExt cx="915572" cy="457786"/>
            </a:xfrm>
            <a:scene3d>
              <a:camera prst="orthographicFront"/>
              <a:lightRig rig="flat" dir="t"/>
            </a:scene3d>
          </p:grpSpPr>
          <p:sp>
            <p:nvSpPr>
              <p:cNvPr id="54" name="Rounded Rectangle 53"/>
              <p:cNvSpPr/>
              <p:nvPr/>
            </p:nvSpPr>
            <p:spPr>
              <a:xfrm>
                <a:off x="3878815" y="2745863"/>
                <a:ext cx="915572" cy="457786"/>
              </a:xfrm>
              <a:prstGeom prst="roundRect">
                <a:avLst>
                  <a:gd name="adj" fmla="val 10000"/>
                </a:avLst>
              </a:prstGeom>
              <a:ln>
                <a:solidFill>
                  <a:schemeClr val="bg1">
                    <a:lumMod val="95000"/>
                  </a:schemeClr>
                </a:solidFill>
              </a:ln>
            </p:spPr>
            <p:style>
              <a:lnRef idx="1">
                <a:schemeClr val="accent5"/>
              </a:lnRef>
              <a:fillRef idx="2">
                <a:schemeClr val="accent5"/>
              </a:fillRef>
              <a:effectRef idx="1">
                <a:schemeClr val="accent5"/>
              </a:effectRef>
              <a:fontRef idx="minor">
                <a:schemeClr val="dk1"/>
              </a:fontRef>
            </p:style>
            <p:txBody>
              <a:bodyPr/>
              <a:lstStyle/>
              <a:p>
                <a:pPr algn="ctr"/>
                <a:r>
                  <a:rPr lang="cs-CZ" sz="1050" b="1" dirty="0" smtClean="0"/>
                  <a:t>Létáme v tom</a:t>
                </a:r>
                <a:endParaRPr lang="en-US" sz="1050" b="1" dirty="0"/>
              </a:p>
            </p:txBody>
          </p:sp>
          <p:sp>
            <p:nvSpPr>
              <p:cNvPr id="55" name="Rounded Rectangle 32"/>
              <p:cNvSpPr/>
              <p:nvPr/>
            </p:nvSpPr>
            <p:spPr>
              <a:xfrm>
                <a:off x="3892222" y="2759274"/>
                <a:ext cx="888756" cy="430970"/>
              </a:xfrm>
              <a:prstGeom prst="rect">
                <a:avLst/>
              </a:prstGeom>
              <a:ln>
                <a:solidFill>
                  <a:schemeClr val="bg1">
                    <a:lumMod val="95000"/>
                  </a:schemeClr>
                </a:solidFill>
              </a:ln>
            </p:spPr>
            <p:style>
              <a:lnRef idx="1">
                <a:schemeClr val="accent5"/>
              </a:lnRef>
              <a:fillRef idx="2">
                <a:schemeClr val="accent5"/>
              </a:fillRef>
              <a:effectRef idx="1">
                <a:schemeClr val="accent5"/>
              </a:effectRef>
              <a:fontRef idx="minor">
                <a:schemeClr val="dk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n-US" sz="1050" b="1" kern="1200" dirty="0">
                  <a:latin typeface="+mj-lt"/>
                </a:endParaRPr>
              </a:p>
            </p:txBody>
          </p:sp>
        </p:grpSp>
        <p:grpSp>
          <p:nvGrpSpPr>
            <p:cNvPr id="56" name="Group 55"/>
            <p:cNvGrpSpPr/>
            <p:nvPr/>
          </p:nvGrpSpPr>
          <p:grpSpPr>
            <a:xfrm>
              <a:off x="6138805" y="2540496"/>
              <a:ext cx="757903" cy="426967"/>
              <a:chOff x="5160615" y="2219412"/>
              <a:chExt cx="915572" cy="457786"/>
            </a:xfrm>
            <a:solidFill>
              <a:schemeClr val="accent6">
                <a:lumMod val="50000"/>
              </a:schemeClr>
            </a:solidFill>
            <a:scene3d>
              <a:camera prst="orthographicFront"/>
              <a:lightRig rig="flat" dir="t"/>
            </a:scene3d>
          </p:grpSpPr>
          <p:sp>
            <p:nvSpPr>
              <p:cNvPr id="57" name="Rounded Rectangle 56"/>
              <p:cNvSpPr/>
              <p:nvPr/>
            </p:nvSpPr>
            <p:spPr>
              <a:xfrm>
                <a:off x="5160615" y="2219412"/>
                <a:ext cx="915572" cy="457786"/>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2">
                  <a:hueOff val="0"/>
                  <a:satOff val="0"/>
                  <a:lumOff val="0"/>
                  <a:alphaOff val="0"/>
                </a:schemeClr>
              </a:effectRef>
              <a:fontRef idx="minor">
                <a:schemeClr val="lt1"/>
              </a:fontRef>
            </p:style>
          </p:sp>
          <p:sp>
            <p:nvSpPr>
              <p:cNvPr id="58" name="Rounded Rectangle 36"/>
              <p:cNvSpPr/>
              <p:nvPr/>
            </p:nvSpPr>
            <p:spPr>
              <a:xfrm>
                <a:off x="5174023" y="2232820"/>
                <a:ext cx="888756" cy="43097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cs-CZ" sz="1050" b="1" kern="1200" dirty="0" smtClean="0">
                    <a:latin typeface="+mj-lt"/>
                  </a:rPr>
                  <a:t>Titul</a:t>
                </a:r>
                <a:endParaRPr lang="en-US" sz="1050" b="1" kern="1200" dirty="0">
                  <a:latin typeface="+mj-lt"/>
                </a:endParaRPr>
              </a:p>
            </p:txBody>
          </p:sp>
        </p:grpSp>
        <p:grpSp>
          <p:nvGrpSpPr>
            <p:cNvPr id="59" name="Group 58"/>
            <p:cNvGrpSpPr/>
            <p:nvPr/>
          </p:nvGrpSpPr>
          <p:grpSpPr>
            <a:xfrm>
              <a:off x="6962433" y="2540496"/>
              <a:ext cx="657870" cy="426967"/>
              <a:chOff x="5160615" y="2745866"/>
              <a:chExt cx="915572" cy="457786"/>
            </a:xfrm>
            <a:solidFill>
              <a:schemeClr val="accent6">
                <a:lumMod val="50000"/>
              </a:schemeClr>
            </a:solidFill>
            <a:scene3d>
              <a:camera prst="orthographicFront"/>
              <a:lightRig rig="flat" dir="t"/>
            </a:scene3d>
          </p:grpSpPr>
          <p:sp>
            <p:nvSpPr>
              <p:cNvPr id="60" name="Rounded Rectangle 59"/>
              <p:cNvSpPr/>
              <p:nvPr/>
            </p:nvSpPr>
            <p:spPr>
              <a:xfrm>
                <a:off x="5160615" y="2745866"/>
                <a:ext cx="915572" cy="457786"/>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2">
                  <a:hueOff val="0"/>
                  <a:satOff val="0"/>
                  <a:lumOff val="0"/>
                  <a:alphaOff val="0"/>
                </a:schemeClr>
              </a:effectRef>
              <a:fontRef idx="minor">
                <a:schemeClr val="lt1"/>
              </a:fontRef>
            </p:style>
          </p:sp>
          <p:sp>
            <p:nvSpPr>
              <p:cNvPr id="61" name="Rounded Rectangle 40"/>
              <p:cNvSpPr/>
              <p:nvPr/>
            </p:nvSpPr>
            <p:spPr>
              <a:xfrm>
                <a:off x="5174023" y="2759274"/>
                <a:ext cx="888756" cy="43097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cs-CZ" sz="1050" b="1" kern="1200" dirty="0" smtClean="0">
                    <a:latin typeface="+mj-lt"/>
                  </a:rPr>
                  <a:t>Datum</a:t>
                </a:r>
                <a:endParaRPr lang="en-US" sz="1050" b="1" kern="1200" dirty="0">
                  <a:latin typeface="+mj-lt"/>
                </a:endParaRPr>
              </a:p>
            </p:txBody>
          </p:sp>
        </p:grpSp>
        <p:grpSp>
          <p:nvGrpSpPr>
            <p:cNvPr id="62" name="Group 61"/>
            <p:cNvGrpSpPr/>
            <p:nvPr/>
          </p:nvGrpSpPr>
          <p:grpSpPr>
            <a:xfrm>
              <a:off x="7686029" y="2540496"/>
              <a:ext cx="709632" cy="426967"/>
              <a:chOff x="5160615" y="3272320"/>
              <a:chExt cx="915572" cy="457786"/>
            </a:xfrm>
            <a:solidFill>
              <a:srgbClr val="0070C0"/>
            </a:solidFill>
            <a:scene3d>
              <a:camera prst="orthographicFront"/>
              <a:lightRig rig="flat" dir="t"/>
            </a:scene3d>
          </p:grpSpPr>
          <p:sp>
            <p:nvSpPr>
              <p:cNvPr id="63" name="Rounded Rectangle 62"/>
              <p:cNvSpPr/>
              <p:nvPr/>
            </p:nvSpPr>
            <p:spPr>
              <a:xfrm>
                <a:off x="5160615" y="3272320"/>
                <a:ext cx="915572" cy="457786"/>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2">
                  <a:hueOff val="0"/>
                  <a:satOff val="0"/>
                  <a:lumOff val="0"/>
                  <a:alphaOff val="0"/>
                </a:schemeClr>
              </a:effectRef>
              <a:fontRef idx="minor">
                <a:schemeClr val="lt1"/>
              </a:fontRef>
            </p:style>
          </p:sp>
          <p:sp>
            <p:nvSpPr>
              <p:cNvPr id="64" name="Rounded Rectangle 44"/>
              <p:cNvSpPr/>
              <p:nvPr/>
            </p:nvSpPr>
            <p:spPr>
              <a:xfrm>
                <a:off x="5174029" y="3285728"/>
                <a:ext cx="888757" cy="43097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050" b="1" kern="1200" dirty="0" smtClean="0">
                    <a:latin typeface="+mj-lt"/>
                  </a:rPr>
                  <a:t>URL</a:t>
                </a:r>
                <a:endParaRPr lang="en-US" sz="1050" b="1" kern="1200" dirty="0">
                  <a:latin typeface="+mj-lt"/>
                </a:endParaRPr>
              </a:p>
            </p:txBody>
          </p:sp>
        </p:grpSp>
        <p:sp>
          <p:nvSpPr>
            <p:cNvPr id="65" name="Rounded Rectangle 10"/>
            <p:cNvSpPr/>
            <p:nvPr/>
          </p:nvSpPr>
          <p:spPr>
            <a:xfrm>
              <a:off x="2012651" y="1473696"/>
              <a:ext cx="1284515" cy="732876"/>
            </a:xfrm>
            <a:prstGeom prst="roundRect">
              <a:avLst/>
            </a:prstGeom>
            <a:ln>
              <a:solidFill>
                <a:schemeClr val="bg1">
                  <a:lumMod val="95000"/>
                </a:schemeClr>
              </a:solidFill>
            </a:ln>
          </p:spPr>
          <p:style>
            <a:lnRef idx="1">
              <a:schemeClr val="accent4"/>
            </a:lnRef>
            <a:fillRef idx="2">
              <a:schemeClr val="accent4"/>
            </a:fillRef>
            <a:effectRef idx="1">
              <a:schemeClr val="accent4"/>
            </a:effectRef>
            <a:fontRef idx="minor">
              <a:schemeClr val="dk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cs-CZ" sz="1100" b="1" kern="1200" dirty="0" smtClean="0">
                  <a:solidFill>
                    <a:sysClr val="windowText" lastClr="000000"/>
                  </a:solidFill>
                  <a:latin typeface="+mj-lt"/>
                </a:rPr>
                <a:t>Tabulka</a:t>
              </a:r>
              <a:endParaRPr lang="en-US" sz="1100" b="1" kern="1200" dirty="0">
                <a:solidFill>
                  <a:sysClr val="windowText" lastClr="000000"/>
                </a:solidFill>
                <a:latin typeface="+mj-lt"/>
              </a:endParaRPr>
            </a:p>
          </p:txBody>
        </p:sp>
        <p:sp>
          <p:nvSpPr>
            <p:cNvPr id="66" name="Rounded Rectangle 10"/>
            <p:cNvSpPr/>
            <p:nvPr/>
          </p:nvSpPr>
          <p:spPr>
            <a:xfrm>
              <a:off x="3597900" y="1473696"/>
              <a:ext cx="1284515" cy="732876"/>
            </a:xfrm>
            <a:prstGeom prst="roundRect">
              <a:avLst/>
            </a:prstGeom>
            <a:ln>
              <a:solidFill>
                <a:schemeClr val="bg1">
                  <a:lumMod val="95000"/>
                </a:schemeClr>
              </a:solidFill>
            </a:ln>
          </p:spPr>
          <p:style>
            <a:lnRef idx="1">
              <a:schemeClr val="accent4"/>
            </a:lnRef>
            <a:fillRef idx="2">
              <a:schemeClr val="accent4"/>
            </a:fillRef>
            <a:effectRef idx="1">
              <a:schemeClr val="accent4"/>
            </a:effectRef>
            <a:fontRef idx="minor">
              <a:schemeClr val="dk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100" b="1" kern="1200" dirty="0" smtClean="0">
                  <a:solidFill>
                    <a:sysClr val="windowText" lastClr="000000"/>
                  </a:solidFill>
                  <a:latin typeface="+mj-lt"/>
                </a:rPr>
                <a:t>Entity</a:t>
              </a:r>
            </a:p>
            <a:p>
              <a:pPr lvl="0" algn="ctr" defTabSz="711200">
                <a:lnSpc>
                  <a:spcPct val="90000"/>
                </a:lnSpc>
                <a:spcBef>
                  <a:spcPct val="0"/>
                </a:spcBef>
                <a:spcAft>
                  <a:spcPct val="35000"/>
                </a:spcAft>
              </a:pPr>
              <a:r>
                <a:rPr lang="en-US" sz="1100" b="1" dirty="0" smtClean="0">
                  <a:solidFill>
                    <a:sysClr val="windowText" lastClr="000000"/>
                  </a:solidFill>
                  <a:latin typeface="+mj-lt"/>
                </a:rPr>
                <a:t>(</a:t>
              </a:r>
              <a:r>
                <a:rPr lang="cs-CZ" sz="1100" b="1" dirty="0" smtClean="0">
                  <a:solidFill>
                    <a:sysClr val="windowText" lastClr="000000"/>
                  </a:solidFill>
                  <a:latin typeface="+mj-lt"/>
                </a:rPr>
                <a:t>řádek</a:t>
              </a:r>
              <a:r>
                <a:rPr lang="en-US" sz="1100" b="1" dirty="0" smtClean="0">
                  <a:solidFill>
                    <a:sysClr val="windowText" lastClr="000000"/>
                  </a:solidFill>
                  <a:latin typeface="+mj-lt"/>
                </a:rPr>
                <a:t>)</a:t>
              </a:r>
              <a:endParaRPr lang="en-US" sz="1100" b="1" kern="1200" dirty="0">
                <a:solidFill>
                  <a:sysClr val="windowText" lastClr="000000"/>
                </a:solidFill>
                <a:latin typeface="+mj-lt"/>
              </a:endParaRPr>
            </a:p>
          </p:txBody>
        </p:sp>
        <p:sp>
          <p:nvSpPr>
            <p:cNvPr id="67" name="Rounded Rectangle 10"/>
            <p:cNvSpPr/>
            <p:nvPr/>
          </p:nvSpPr>
          <p:spPr>
            <a:xfrm>
              <a:off x="5768280" y="1473696"/>
              <a:ext cx="2590800" cy="732876"/>
            </a:xfrm>
            <a:prstGeom prst="roundRect">
              <a:avLst/>
            </a:prstGeom>
            <a:ln>
              <a:solidFill>
                <a:schemeClr val="bg1">
                  <a:lumMod val="95000"/>
                </a:schemeClr>
              </a:solidFill>
            </a:ln>
          </p:spPr>
          <p:style>
            <a:lnRef idx="1">
              <a:schemeClr val="accent4"/>
            </a:lnRef>
            <a:fillRef idx="2">
              <a:schemeClr val="accent4"/>
            </a:fillRef>
            <a:effectRef idx="1">
              <a:schemeClr val="accent4"/>
            </a:effectRef>
            <a:fontRef idx="minor">
              <a:schemeClr val="dk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100" b="1" kern="1200" dirty="0" smtClean="0">
                  <a:solidFill>
                    <a:sysClr val="windowText" lastClr="000000"/>
                  </a:solidFill>
                  <a:latin typeface="+mj-lt"/>
                </a:rPr>
                <a:t>Property</a:t>
              </a:r>
            </a:p>
            <a:p>
              <a:pPr lvl="0" algn="ctr" defTabSz="711200">
                <a:lnSpc>
                  <a:spcPct val="90000"/>
                </a:lnSpc>
                <a:spcBef>
                  <a:spcPct val="0"/>
                </a:spcBef>
                <a:spcAft>
                  <a:spcPct val="35000"/>
                </a:spcAft>
              </a:pPr>
              <a:r>
                <a:rPr lang="en-US" sz="1100" b="1" dirty="0" smtClean="0">
                  <a:solidFill>
                    <a:sysClr val="windowText" lastClr="000000"/>
                  </a:solidFill>
                  <a:latin typeface="+mj-lt"/>
                </a:rPr>
                <a:t>(</a:t>
              </a:r>
              <a:r>
                <a:rPr lang="cs-CZ" sz="1100" b="1" dirty="0" smtClean="0">
                  <a:solidFill>
                    <a:sysClr val="windowText" lastClr="000000"/>
                  </a:solidFill>
                  <a:latin typeface="+mj-lt"/>
                </a:rPr>
                <a:t>sloupec</a:t>
              </a:r>
              <a:r>
                <a:rPr lang="en-US" sz="1100" b="1" dirty="0" smtClean="0">
                  <a:solidFill>
                    <a:sysClr val="windowText" lastClr="000000"/>
                  </a:solidFill>
                  <a:latin typeface="+mj-lt"/>
                </a:rPr>
                <a:t>)</a:t>
              </a:r>
              <a:endParaRPr lang="en-US" sz="1100" b="1" kern="1200" dirty="0">
                <a:solidFill>
                  <a:sysClr val="windowText" lastClr="000000"/>
                </a:solidFill>
                <a:latin typeface="+mj-lt"/>
              </a:endParaRPr>
            </a:p>
          </p:txBody>
        </p:sp>
        <p:cxnSp>
          <p:nvCxnSpPr>
            <p:cNvPr id="68" name="Straight Arrow Connector 67"/>
            <p:cNvCxnSpPr>
              <a:stCxn id="40" idx="3"/>
              <a:endCxn id="76" idx="1"/>
            </p:cNvCxnSpPr>
            <p:nvPr/>
          </p:nvCxnSpPr>
          <p:spPr>
            <a:xfrm flipV="1">
              <a:off x="1439801" y="2722581"/>
              <a:ext cx="762155" cy="564273"/>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a:stCxn id="76" idx="3"/>
            </p:cNvCxnSpPr>
            <p:nvPr/>
          </p:nvCxnSpPr>
          <p:spPr>
            <a:xfrm>
              <a:off x="3038741" y="2722581"/>
              <a:ext cx="621652" cy="893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flipV="1">
              <a:off x="4775512" y="3308613"/>
              <a:ext cx="689888" cy="893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nvGrpSpPr>
            <p:cNvPr id="82" name="Group 81"/>
            <p:cNvGrpSpPr/>
            <p:nvPr/>
          </p:nvGrpSpPr>
          <p:grpSpPr>
            <a:xfrm>
              <a:off x="5456369" y="2540496"/>
              <a:ext cx="616711" cy="426967"/>
              <a:chOff x="5160615" y="2219412"/>
              <a:chExt cx="915572" cy="457786"/>
            </a:xfrm>
            <a:solidFill>
              <a:schemeClr val="accent6">
                <a:lumMod val="50000"/>
              </a:schemeClr>
            </a:solidFill>
            <a:scene3d>
              <a:camera prst="orthographicFront"/>
              <a:lightRig rig="flat" dir="t"/>
            </a:scene3d>
          </p:grpSpPr>
          <p:sp>
            <p:nvSpPr>
              <p:cNvPr id="83" name="Rounded Rectangle 82"/>
              <p:cNvSpPr/>
              <p:nvPr/>
            </p:nvSpPr>
            <p:spPr>
              <a:xfrm>
                <a:off x="5160615" y="2219412"/>
                <a:ext cx="915572" cy="457786"/>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2">
                  <a:hueOff val="0"/>
                  <a:satOff val="0"/>
                  <a:lumOff val="0"/>
                  <a:alphaOff val="0"/>
                </a:schemeClr>
              </a:effectRef>
              <a:fontRef idx="minor">
                <a:schemeClr val="lt1"/>
              </a:fontRef>
            </p:style>
          </p:sp>
          <p:sp>
            <p:nvSpPr>
              <p:cNvPr id="84" name="Rounded Rectangle 36"/>
              <p:cNvSpPr/>
              <p:nvPr/>
            </p:nvSpPr>
            <p:spPr>
              <a:xfrm>
                <a:off x="5174023" y="2232820"/>
                <a:ext cx="888756" cy="43097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cs-CZ" sz="1050" b="1" kern="1200" dirty="0" smtClean="0">
                    <a:latin typeface="+mj-lt"/>
                  </a:rPr>
                  <a:t>Jméno</a:t>
                </a:r>
                <a:endParaRPr lang="en-US" sz="1050" b="1" kern="1200" dirty="0">
                  <a:latin typeface="+mj-lt"/>
                </a:endParaRPr>
              </a:p>
            </p:txBody>
          </p:sp>
        </p:grpSp>
        <p:sp>
          <p:nvSpPr>
            <p:cNvPr id="76" name="Rounded Rectangle 28"/>
            <p:cNvSpPr/>
            <p:nvPr/>
          </p:nvSpPr>
          <p:spPr>
            <a:xfrm>
              <a:off x="2201956" y="2521603"/>
              <a:ext cx="836785" cy="401956"/>
            </a:xfrm>
            <a:prstGeom prst="rect">
              <a:avLst/>
            </a:prstGeom>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cs-CZ" sz="1050" b="1" dirty="0" smtClean="0">
                  <a:solidFill>
                    <a:schemeClr val="tx1"/>
                  </a:solidFill>
                  <a:latin typeface="+mj-lt"/>
                </a:rPr>
                <a:t>Filmy</a:t>
              </a:r>
              <a:endParaRPr lang="en-US" sz="1050" b="1" kern="1200" dirty="0">
                <a:solidFill>
                  <a:schemeClr val="tx1"/>
                </a:solidFill>
                <a:latin typeface="+mj-lt"/>
              </a:endParaRPr>
            </a:p>
          </p:txBody>
        </p:sp>
        <p:cxnSp>
          <p:nvCxnSpPr>
            <p:cNvPr id="77" name="Straight Arrow Connector 76"/>
            <p:cNvCxnSpPr/>
            <p:nvPr/>
          </p:nvCxnSpPr>
          <p:spPr>
            <a:xfrm flipV="1">
              <a:off x="4775512" y="2753979"/>
              <a:ext cx="689888" cy="1675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nvGrpSpPr>
            <p:cNvPr id="100" name="Group 99"/>
            <p:cNvGrpSpPr/>
            <p:nvPr/>
          </p:nvGrpSpPr>
          <p:grpSpPr>
            <a:xfrm>
              <a:off x="3697843" y="3104063"/>
              <a:ext cx="1080875" cy="426967"/>
              <a:chOff x="3878815" y="2745863"/>
              <a:chExt cx="915572" cy="457786"/>
            </a:xfrm>
            <a:scene3d>
              <a:camera prst="orthographicFront"/>
              <a:lightRig rig="flat" dir="t"/>
            </a:scene3d>
          </p:grpSpPr>
          <p:sp>
            <p:nvSpPr>
              <p:cNvPr id="101" name="Rounded Rectangle 100"/>
              <p:cNvSpPr/>
              <p:nvPr/>
            </p:nvSpPr>
            <p:spPr>
              <a:xfrm>
                <a:off x="3878815" y="2745863"/>
                <a:ext cx="915572" cy="457786"/>
              </a:xfrm>
              <a:prstGeom prst="roundRect">
                <a:avLst>
                  <a:gd name="adj" fmla="val 10000"/>
                </a:avLst>
              </a:prstGeom>
              <a:ln>
                <a:solidFill>
                  <a:schemeClr val="bg1">
                    <a:lumMod val="95000"/>
                  </a:schemeClr>
                </a:solidFill>
              </a:ln>
            </p:spPr>
            <p:style>
              <a:lnRef idx="1">
                <a:schemeClr val="accent5"/>
              </a:lnRef>
              <a:fillRef idx="2">
                <a:schemeClr val="accent5"/>
              </a:fillRef>
              <a:effectRef idx="1">
                <a:schemeClr val="accent5"/>
              </a:effectRef>
              <a:fontRef idx="minor">
                <a:schemeClr val="dk1"/>
              </a:fontRef>
            </p:style>
          </p:sp>
          <p:sp>
            <p:nvSpPr>
              <p:cNvPr id="102" name="Rounded Rectangle 32"/>
              <p:cNvSpPr/>
              <p:nvPr/>
            </p:nvSpPr>
            <p:spPr>
              <a:xfrm>
                <a:off x="3892222" y="2759274"/>
                <a:ext cx="888756" cy="430970"/>
              </a:xfrm>
              <a:prstGeom prst="rect">
                <a:avLst/>
              </a:prstGeom>
              <a:ln>
                <a:solidFill>
                  <a:schemeClr val="bg1">
                    <a:lumMod val="95000"/>
                  </a:schemeClr>
                </a:solidFill>
              </a:ln>
            </p:spPr>
            <p:style>
              <a:lnRef idx="1">
                <a:schemeClr val="accent5"/>
              </a:lnRef>
              <a:fillRef idx="2">
                <a:schemeClr val="accent5"/>
              </a:fillRef>
              <a:effectRef idx="1">
                <a:schemeClr val="accent5"/>
              </a:effectRef>
              <a:fontRef idx="minor">
                <a:schemeClr val="dk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cs-CZ" sz="1050" b="1" kern="1200" dirty="0" smtClean="0">
                    <a:latin typeface="+mj-lt"/>
                  </a:rPr>
                  <a:t>Mělký hrob</a:t>
                </a:r>
                <a:endParaRPr lang="en-US" sz="1050" b="1" kern="1200" dirty="0">
                  <a:latin typeface="+mj-lt"/>
                </a:endParaRPr>
              </a:p>
            </p:txBody>
          </p:sp>
        </p:grpSp>
        <p:cxnSp>
          <p:nvCxnSpPr>
            <p:cNvPr id="103" name="Straight Arrow Connector 102"/>
            <p:cNvCxnSpPr>
              <a:stCxn id="40" idx="3"/>
              <a:endCxn id="105" idx="1"/>
            </p:cNvCxnSpPr>
            <p:nvPr/>
          </p:nvCxnSpPr>
          <p:spPr>
            <a:xfrm>
              <a:off x="1439801" y="3286854"/>
              <a:ext cx="780068" cy="18187"/>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04" name="Straight Arrow Connector 103"/>
            <p:cNvCxnSpPr>
              <a:stCxn id="76" idx="3"/>
            </p:cNvCxnSpPr>
            <p:nvPr/>
          </p:nvCxnSpPr>
          <p:spPr>
            <a:xfrm>
              <a:off x="3038741" y="2722581"/>
              <a:ext cx="609028" cy="55574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05" name="Rounded Rectangle 28"/>
            <p:cNvSpPr/>
            <p:nvPr/>
          </p:nvSpPr>
          <p:spPr>
            <a:xfrm>
              <a:off x="2219869" y="3104063"/>
              <a:ext cx="836785" cy="401956"/>
            </a:xfrm>
            <a:prstGeom prst="rect">
              <a:avLst/>
            </a:prstGeom>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050" b="1" kern="1200" dirty="0" smtClean="0">
                  <a:solidFill>
                    <a:srgbClr val="002060"/>
                  </a:solidFill>
                  <a:latin typeface="+mj-lt"/>
                </a:rPr>
                <a:t>…</a:t>
              </a:r>
              <a:endParaRPr lang="en-US" sz="1050" b="1" kern="1200" dirty="0">
                <a:solidFill>
                  <a:srgbClr val="002060"/>
                </a:solidFill>
                <a:latin typeface="+mj-lt"/>
              </a:endParaRPr>
            </a:p>
          </p:txBody>
        </p:sp>
        <p:grpSp>
          <p:nvGrpSpPr>
            <p:cNvPr id="106" name="Group 105"/>
            <p:cNvGrpSpPr/>
            <p:nvPr/>
          </p:nvGrpSpPr>
          <p:grpSpPr>
            <a:xfrm>
              <a:off x="6145916" y="3114404"/>
              <a:ext cx="757903" cy="426967"/>
              <a:chOff x="5160615" y="2219412"/>
              <a:chExt cx="915572" cy="457786"/>
            </a:xfrm>
            <a:solidFill>
              <a:schemeClr val="accent6">
                <a:lumMod val="50000"/>
              </a:schemeClr>
            </a:solidFill>
            <a:scene3d>
              <a:camera prst="orthographicFront"/>
              <a:lightRig rig="flat" dir="t"/>
            </a:scene3d>
          </p:grpSpPr>
          <p:sp>
            <p:nvSpPr>
              <p:cNvPr id="107" name="Rounded Rectangle 106"/>
              <p:cNvSpPr/>
              <p:nvPr/>
            </p:nvSpPr>
            <p:spPr>
              <a:xfrm>
                <a:off x="5160615" y="2219412"/>
                <a:ext cx="915572" cy="457786"/>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2">
                  <a:hueOff val="0"/>
                  <a:satOff val="0"/>
                  <a:lumOff val="0"/>
                  <a:alphaOff val="0"/>
                </a:schemeClr>
              </a:effectRef>
              <a:fontRef idx="minor">
                <a:schemeClr val="lt1"/>
              </a:fontRef>
            </p:style>
          </p:sp>
          <p:sp>
            <p:nvSpPr>
              <p:cNvPr id="108" name="Rounded Rectangle 36"/>
              <p:cNvSpPr/>
              <p:nvPr/>
            </p:nvSpPr>
            <p:spPr>
              <a:xfrm>
                <a:off x="5174023" y="2232820"/>
                <a:ext cx="888756" cy="43097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cs-CZ" sz="1050" b="1" kern="1200" dirty="0" smtClean="0">
                    <a:latin typeface="+mj-lt"/>
                  </a:rPr>
                  <a:t>Titul</a:t>
                </a:r>
                <a:endParaRPr lang="en-US" sz="1050" b="1" kern="1200" dirty="0">
                  <a:latin typeface="+mj-lt"/>
                </a:endParaRPr>
              </a:p>
            </p:txBody>
          </p:sp>
        </p:grpSp>
        <p:grpSp>
          <p:nvGrpSpPr>
            <p:cNvPr id="109" name="Group 108"/>
            <p:cNvGrpSpPr/>
            <p:nvPr/>
          </p:nvGrpSpPr>
          <p:grpSpPr>
            <a:xfrm>
              <a:off x="6969544" y="3114404"/>
              <a:ext cx="657870" cy="426967"/>
              <a:chOff x="5160615" y="2745866"/>
              <a:chExt cx="915572" cy="457786"/>
            </a:xfrm>
            <a:solidFill>
              <a:schemeClr val="accent6">
                <a:lumMod val="50000"/>
              </a:schemeClr>
            </a:solidFill>
            <a:scene3d>
              <a:camera prst="orthographicFront"/>
              <a:lightRig rig="flat" dir="t"/>
            </a:scene3d>
          </p:grpSpPr>
          <p:sp>
            <p:nvSpPr>
              <p:cNvPr id="110" name="Rounded Rectangle 109"/>
              <p:cNvSpPr/>
              <p:nvPr/>
            </p:nvSpPr>
            <p:spPr>
              <a:xfrm>
                <a:off x="5160615" y="2745866"/>
                <a:ext cx="915572" cy="457786"/>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2">
                  <a:hueOff val="0"/>
                  <a:satOff val="0"/>
                  <a:lumOff val="0"/>
                  <a:alphaOff val="0"/>
                </a:schemeClr>
              </a:effectRef>
              <a:fontRef idx="minor">
                <a:schemeClr val="lt1"/>
              </a:fontRef>
            </p:style>
          </p:sp>
          <p:sp>
            <p:nvSpPr>
              <p:cNvPr id="111" name="Rounded Rectangle 40"/>
              <p:cNvSpPr/>
              <p:nvPr/>
            </p:nvSpPr>
            <p:spPr>
              <a:xfrm>
                <a:off x="5174023" y="2759274"/>
                <a:ext cx="888756" cy="43097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cs-CZ" sz="1050" b="1" kern="1200" dirty="0" smtClean="0">
                    <a:latin typeface="+mj-lt"/>
                  </a:rPr>
                  <a:t>Datum</a:t>
                </a:r>
                <a:endParaRPr lang="en-US" sz="1050" b="1" kern="1200" dirty="0">
                  <a:latin typeface="+mj-lt"/>
                </a:endParaRPr>
              </a:p>
            </p:txBody>
          </p:sp>
        </p:grpSp>
        <p:grpSp>
          <p:nvGrpSpPr>
            <p:cNvPr id="112" name="Group 111"/>
            <p:cNvGrpSpPr/>
            <p:nvPr/>
          </p:nvGrpSpPr>
          <p:grpSpPr>
            <a:xfrm>
              <a:off x="7693140" y="3114404"/>
              <a:ext cx="709632" cy="426967"/>
              <a:chOff x="5160615" y="3272320"/>
              <a:chExt cx="915572" cy="457786"/>
            </a:xfrm>
            <a:solidFill>
              <a:srgbClr val="C00000"/>
            </a:solidFill>
            <a:scene3d>
              <a:camera prst="orthographicFront"/>
              <a:lightRig rig="flat" dir="t"/>
            </a:scene3d>
          </p:grpSpPr>
          <p:sp>
            <p:nvSpPr>
              <p:cNvPr id="113" name="Rounded Rectangle 112"/>
              <p:cNvSpPr/>
              <p:nvPr/>
            </p:nvSpPr>
            <p:spPr>
              <a:xfrm>
                <a:off x="5160615" y="3272320"/>
                <a:ext cx="915572" cy="457786"/>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2">
                  <a:hueOff val="0"/>
                  <a:satOff val="0"/>
                  <a:lumOff val="0"/>
                  <a:alphaOff val="0"/>
                </a:schemeClr>
              </a:effectRef>
              <a:fontRef idx="minor">
                <a:schemeClr val="lt1"/>
              </a:fontRef>
            </p:style>
          </p:sp>
          <p:sp>
            <p:nvSpPr>
              <p:cNvPr id="114" name="Rounded Rectangle 44"/>
              <p:cNvSpPr/>
              <p:nvPr/>
            </p:nvSpPr>
            <p:spPr>
              <a:xfrm>
                <a:off x="5174029" y="3285728"/>
                <a:ext cx="888757" cy="43097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cs-CZ" sz="1050" b="1" dirty="0" smtClean="0">
                    <a:latin typeface="+mj-lt"/>
                  </a:rPr>
                  <a:t>Stojan</a:t>
                </a:r>
                <a:endParaRPr lang="en-US" sz="1050" b="1" kern="1200" dirty="0">
                  <a:latin typeface="+mj-lt"/>
                </a:endParaRPr>
              </a:p>
            </p:txBody>
          </p:sp>
        </p:grpSp>
        <p:grpSp>
          <p:nvGrpSpPr>
            <p:cNvPr id="115" name="Group 114"/>
            <p:cNvGrpSpPr/>
            <p:nvPr/>
          </p:nvGrpSpPr>
          <p:grpSpPr>
            <a:xfrm>
              <a:off x="5463480" y="3114404"/>
              <a:ext cx="616711" cy="426967"/>
              <a:chOff x="5160615" y="2219412"/>
              <a:chExt cx="915572" cy="457786"/>
            </a:xfrm>
            <a:solidFill>
              <a:schemeClr val="accent6">
                <a:lumMod val="50000"/>
              </a:schemeClr>
            </a:solidFill>
            <a:scene3d>
              <a:camera prst="orthographicFront"/>
              <a:lightRig rig="flat" dir="t"/>
            </a:scene3d>
          </p:grpSpPr>
          <p:sp>
            <p:nvSpPr>
              <p:cNvPr id="116" name="Rounded Rectangle 115"/>
              <p:cNvSpPr/>
              <p:nvPr/>
            </p:nvSpPr>
            <p:spPr>
              <a:xfrm>
                <a:off x="5160615" y="2219412"/>
                <a:ext cx="915572" cy="457786"/>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2">
                  <a:hueOff val="0"/>
                  <a:satOff val="0"/>
                  <a:lumOff val="0"/>
                  <a:alphaOff val="0"/>
                </a:schemeClr>
              </a:effectRef>
              <a:fontRef idx="minor">
                <a:schemeClr val="lt1"/>
              </a:fontRef>
            </p:style>
          </p:sp>
          <p:sp>
            <p:nvSpPr>
              <p:cNvPr id="117" name="Rounded Rectangle 36"/>
              <p:cNvSpPr/>
              <p:nvPr/>
            </p:nvSpPr>
            <p:spPr>
              <a:xfrm>
                <a:off x="5174023" y="2232820"/>
                <a:ext cx="888756" cy="43097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cs-CZ" sz="1050" b="1" kern="1200" dirty="0" smtClean="0">
                    <a:latin typeface="+mj-lt"/>
                  </a:rPr>
                  <a:t>Jméno</a:t>
                </a:r>
                <a:endParaRPr lang="en-US" sz="1050" b="1" kern="1200" dirty="0">
                  <a:latin typeface="+mj-lt"/>
                </a:endParaRPr>
              </a:p>
            </p:txBody>
          </p:sp>
        </p:grpSp>
        <p:sp>
          <p:nvSpPr>
            <p:cNvPr id="28" name="TextBox 27"/>
            <p:cNvSpPr txBox="1"/>
            <p:nvPr/>
          </p:nvSpPr>
          <p:spPr>
            <a:xfrm>
              <a:off x="3726295" y="3645024"/>
              <a:ext cx="1036592" cy="402811"/>
            </a:xfrm>
            <a:prstGeom prst="rect">
              <a:avLst/>
            </a:prstGeom>
            <a:noFill/>
          </p:spPr>
          <p:txBody>
            <a:bodyPr wrap="square" lIns="0" tIns="0" rIns="0" bIns="0" rtlCol="0">
              <a:spAutoFit/>
            </a:bodyPr>
            <a:lstStyle/>
            <a:p>
              <a:pPr algn="ctr"/>
              <a:r>
                <a:rPr lang="cs-CZ" sz="1050" dirty="0" smtClean="0"/>
                <a:t>Až do </a:t>
              </a:r>
              <a:r>
                <a:rPr lang="en-US" sz="1050" dirty="0" smtClean="0"/>
                <a:t>1MB/</a:t>
              </a:r>
              <a:r>
                <a:rPr lang="cs-CZ" sz="1050" dirty="0" smtClean="0"/>
                <a:t>entitu</a:t>
              </a:r>
              <a:endParaRPr lang="en-US" sz="1050" dirty="0" smtClean="0"/>
            </a:p>
          </p:txBody>
        </p:sp>
        <p:sp>
          <p:nvSpPr>
            <p:cNvPr id="130" name="TextBox 129"/>
            <p:cNvSpPr txBox="1"/>
            <p:nvPr/>
          </p:nvSpPr>
          <p:spPr>
            <a:xfrm>
              <a:off x="7703537" y="3557411"/>
              <a:ext cx="884143" cy="402811"/>
            </a:xfrm>
            <a:prstGeom prst="rect">
              <a:avLst/>
            </a:prstGeom>
            <a:noFill/>
          </p:spPr>
          <p:txBody>
            <a:bodyPr wrap="square" lIns="0" tIns="0" rIns="0" bIns="0" rtlCol="0">
              <a:spAutoFit/>
            </a:bodyPr>
            <a:lstStyle/>
            <a:p>
              <a:r>
                <a:rPr lang="cs-CZ" sz="1050" dirty="0" smtClean="0"/>
                <a:t>Až</a:t>
              </a:r>
              <a:r>
                <a:rPr lang="en-US" sz="1050" dirty="0" smtClean="0"/>
                <a:t> 255 Properties</a:t>
              </a:r>
            </a:p>
          </p:txBody>
        </p:sp>
        <p:sp>
          <p:nvSpPr>
            <p:cNvPr id="136" name="TextBox 135"/>
            <p:cNvSpPr txBox="1"/>
            <p:nvPr/>
          </p:nvSpPr>
          <p:spPr>
            <a:xfrm>
              <a:off x="5465400" y="3557411"/>
              <a:ext cx="673404" cy="402811"/>
            </a:xfrm>
            <a:prstGeom prst="rect">
              <a:avLst/>
            </a:prstGeom>
            <a:noFill/>
          </p:spPr>
          <p:txBody>
            <a:bodyPr wrap="square" lIns="0" tIns="0" rIns="0" bIns="0" rtlCol="0">
              <a:spAutoFit/>
            </a:bodyPr>
            <a:lstStyle/>
            <a:p>
              <a:r>
                <a:rPr lang="en-US" sz="1050" dirty="0" smtClean="0"/>
                <a:t>Partition</a:t>
              </a:r>
            </a:p>
            <a:p>
              <a:r>
                <a:rPr lang="en-US" sz="1050" dirty="0" smtClean="0"/>
                <a:t>   Key</a:t>
              </a:r>
            </a:p>
          </p:txBody>
        </p:sp>
        <p:sp>
          <p:nvSpPr>
            <p:cNvPr id="137" name="TextBox 136"/>
            <p:cNvSpPr txBox="1"/>
            <p:nvPr/>
          </p:nvSpPr>
          <p:spPr>
            <a:xfrm>
              <a:off x="6316809" y="3557411"/>
              <a:ext cx="442072" cy="402811"/>
            </a:xfrm>
            <a:prstGeom prst="rect">
              <a:avLst/>
            </a:prstGeom>
            <a:noFill/>
          </p:spPr>
          <p:txBody>
            <a:bodyPr wrap="square" lIns="0" tIns="0" rIns="0" bIns="0" rtlCol="0">
              <a:spAutoFit/>
            </a:bodyPr>
            <a:lstStyle/>
            <a:p>
              <a:r>
                <a:rPr lang="en-US" sz="1050" dirty="0" smtClean="0"/>
                <a:t>Row </a:t>
              </a:r>
            </a:p>
            <a:p>
              <a:r>
                <a:rPr lang="en-US" sz="1050" dirty="0" smtClean="0"/>
                <a:t>Key</a:t>
              </a:r>
            </a:p>
          </p:txBody>
        </p:sp>
        <p:sp>
          <p:nvSpPr>
            <p:cNvPr id="138" name="TextBox 137"/>
            <p:cNvSpPr txBox="1"/>
            <p:nvPr/>
          </p:nvSpPr>
          <p:spPr>
            <a:xfrm>
              <a:off x="7063679" y="3557411"/>
              <a:ext cx="633905" cy="402811"/>
            </a:xfrm>
            <a:prstGeom prst="rect">
              <a:avLst/>
            </a:prstGeom>
            <a:noFill/>
          </p:spPr>
          <p:txBody>
            <a:bodyPr wrap="square" lIns="0" tIns="0" rIns="0" bIns="0" rtlCol="0">
              <a:spAutoFit/>
            </a:bodyPr>
            <a:lstStyle/>
            <a:p>
              <a:r>
                <a:rPr lang="en-US" sz="1050" dirty="0" smtClean="0"/>
                <a:t>Time </a:t>
              </a:r>
            </a:p>
            <a:p>
              <a:r>
                <a:rPr lang="en-US" sz="1050" dirty="0" smtClean="0"/>
                <a:t>Stamp</a:t>
              </a:r>
            </a:p>
          </p:txBody>
        </p:sp>
      </p:grpSp>
      <p:sp>
        <p:nvSpPr>
          <p:cNvPr id="78" name="Content Placeholder 4"/>
          <p:cNvSpPr txBox="1">
            <a:spLocks/>
          </p:cNvSpPr>
          <p:nvPr/>
        </p:nvSpPr>
        <p:spPr>
          <a:xfrm>
            <a:off x="4860032" y="3933056"/>
            <a:ext cx="4032448" cy="216024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D75229"/>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D75229"/>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D75229"/>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D75229"/>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D75229"/>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cs-CZ" sz="2900" b="1" dirty="0" smtClean="0"/>
              <a:t>Doporučení</a:t>
            </a:r>
          </a:p>
          <a:p>
            <a:r>
              <a:rPr lang="cs-CZ" sz="2700" dirty="0" smtClean="0"/>
              <a:t>Operace provádějte dávkově (max. 100)</a:t>
            </a:r>
            <a:endParaRPr lang="en-US" sz="2700" dirty="0" smtClean="0"/>
          </a:p>
          <a:p>
            <a:r>
              <a:rPr lang="cs-CZ" sz="2700" dirty="0" err="1" smtClean="0"/>
              <a:t>Upload</a:t>
            </a:r>
            <a:r>
              <a:rPr lang="cs-CZ" sz="2700" dirty="0" smtClean="0"/>
              <a:t> a </a:t>
            </a:r>
            <a:r>
              <a:rPr lang="cs-CZ" sz="2700" dirty="0" err="1" smtClean="0"/>
              <a:t>download</a:t>
            </a:r>
            <a:r>
              <a:rPr lang="cs-CZ" sz="2700" dirty="0" smtClean="0"/>
              <a:t> většího množství dat paralelizujte (PLINQ)</a:t>
            </a:r>
          </a:p>
          <a:p>
            <a:r>
              <a:rPr lang="cs-CZ" sz="2700" dirty="0" smtClean="0"/>
              <a:t>Využívejte </a:t>
            </a:r>
            <a:r>
              <a:rPr lang="cs-CZ" sz="2700" dirty="0" err="1" smtClean="0"/>
              <a:t>partice</a:t>
            </a:r>
            <a:r>
              <a:rPr lang="cs-CZ" sz="2700" dirty="0" smtClean="0"/>
              <a:t> pro zvýšení výkonu a infrastrukturní paralelizaci</a:t>
            </a:r>
          </a:p>
          <a:p>
            <a:r>
              <a:rPr lang="cs-CZ" sz="2700" dirty="0" smtClean="0"/>
              <a:t>Transakce běží pouze v rámci 1 </a:t>
            </a:r>
            <a:r>
              <a:rPr lang="cs-CZ" sz="2700" dirty="0" err="1" smtClean="0"/>
              <a:t>partice</a:t>
            </a:r>
            <a:endParaRPr lang="cs-CZ" sz="2700" dirty="0" smtClean="0"/>
          </a:p>
        </p:txBody>
      </p:sp>
    </p:spTree>
    <p:extLst>
      <p:ext uri="{BB962C8B-B14F-4D97-AF65-F5344CB8AC3E}">
        <p14:creationId xmlns:p14="http://schemas.microsoft.com/office/powerpoint/2010/main" val="370136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71494" y="1395480"/>
            <a:ext cx="7783810" cy="4800600"/>
          </a:xfrm>
          <a:prstGeom prst="rect">
            <a:avLst/>
          </a:prstGeom>
        </p:spPr>
        <p:txBody>
          <a:bodyPr>
            <a:normAutofit/>
          </a:bodyPr>
          <a:lstStyle>
            <a:lvl1pPr marL="460375" indent="-460375" algn="l" defTabSz="914363" rtl="0" eaLnBrk="1" latinLnBrk="0" hangingPunct="1">
              <a:lnSpc>
                <a:spcPct val="90000"/>
              </a:lnSpc>
              <a:spcBef>
                <a:spcPct val="20000"/>
              </a:spcBef>
              <a:buSzPct val="100000"/>
              <a:buFontTx/>
              <a:buBlip>
                <a:blip r:embed="rId3"/>
              </a:buBlip>
              <a:defRPr lang="en-US" sz="2800" kern="1200" dirty="0" smtClean="0">
                <a:gradFill>
                  <a:gsLst>
                    <a:gs pos="0">
                      <a:schemeClr val="tx1"/>
                    </a:gs>
                    <a:gs pos="86000">
                      <a:schemeClr val="tx1"/>
                    </a:gs>
                  </a:gsLst>
                  <a:lin ang="0" scaled="0"/>
                </a:gradFill>
                <a:latin typeface="+mj-lt"/>
                <a:ea typeface="+mn-ea"/>
                <a:cs typeface="+mn-cs"/>
              </a:defRPr>
            </a:lvl1pPr>
            <a:lvl2pPr marL="855663" indent="-395288" algn="l" defTabSz="914363" rtl="0" eaLnBrk="1" latinLnBrk="0" hangingPunct="1">
              <a:lnSpc>
                <a:spcPct val="90000"/>
              </a:lnSpc>
              <a:spcBef>
                <a:spcPct val="20000"/>
              </a:spcBef>
              <a:buSzPct val="100000"/>
              <a:buFontTx/>
              <a:buBlip>
                <a:blip r:embed="rId3"/>
              </a:buBlip>
              <a:defRPr lang="en-US" sz="2600" kern="1200" dirty="0" smtClean="0">
                <a:gradFill>
                  <a:gsLst>
                    <a:gs pos="0">
                      <a:schemeClr val="tx1"/>
                    </a:gs>
                    <a:gs pos="86000">
                      <a:schemeClr val="tx1"/>
                    </a:gs>
                  </a:gsLst>
                  <a:lin ang="0" scaled="0"/>
                </a:gradFill>
                <a:latin typeface="+mj-lt"/>
                <a:ea typeface="+mn-ea"/>
                <a:cs typeface="+mn-cs"/>
              </a:defRPr>
            </a:lvl2pPr>
            <a:lvl3pPr marL="1258888" indent="-403225" algn="l" defTabSz="914363" rtl="0" eaLnBrk="1" latinLnBrk="0" hangingPunct="1">
              <a:lnSpc>
                <a:spcPct val="90000"/>
              </a:lnSpc>
              <a:spcBef>
                <a:spcPct val="20000"/>
              </a:spcBef>
              <a:buSzPct val="100000"/>
              <a:buFontTx/>
              <a:buBlip>
                <a:blip r:embed="rId3"/>
              </a:buBlip>
              <a:defRPr lang="en-US" sz="2400" kern="1200" dirty="0" smtClean="0">
                <a:gradFill>
                  <a:gsLst>
                    <a:gs pos="0">
                      <a:schemeClr val="tx1"/>
                    </a:gs>
                    <a:gs pos="86000">
                      <a:schemeClr val="tx1"/>
                    </a:gs>
                  </a:gsLst>
                  <a:lin ang="0" scaled="0"/>
                </a:gradFill>
                <a:latin typeface="+mj-lt"/>
                <a:ea typeface="+mn-ea"/>
                <a:cs typeface="+mn-cs"/>
              </a:defRPr>
            </a:lvl3pPr>
            <a:lvl4pPr marL="1604963" indent="-346075" algn="l" defTabSz="914363" rtl="0" eaLnBrk="1" latinLnBrk="0" hangingPunct="1">
              <a:lnSpc>
                <a:spcPct val="90000"/>
              </a:lnSpc>
              <a:spcBef>
                <a:spcPct val="20000"/>
              </a:spcBef>
              <a:buSzPct val="100000"/>
              <a:buFontTx/>
              <a:buBlip>
                <a:blip r:embed="rId3"/>
              </a:buBlip>
              <a:defRPr lang="en-US" sz="2200" kern="1200" dirty="0" smtClean="0">
                <a:gradFill>
                  <a:gsLst>
                    <a:gs pos="0">
                      <a:schemeClr val="tx1"/>
                    </a:gs>
                    <a:gs pos="86000">
                      <a:schemeClr val="tx1"/>
                    </a:gs>
                  </a:gsLst>
                  <a:lin ang="0" scaled="0"/>
                </a:gradFill>
                <a:latin typeface="+mj-lt"/>
                <a:ea typeface="+mn-ea"/>
                <a:cs typeface="+mn-cs"/>
              </a:defRPr>
            </a:lvl4pPr>
            <a:lvl5pPr marL="1941513" indent="-336550" algn="l" defTabSz="914363" rtl="0" eaLnBrk="1" latinLnBrk="0" hangingPunct="1">
              <a:lnSpc>
                <a:spcPct val="90000"/>
              </a:lnSpc>
              <a:spcBef>
                <a:spcPct val="20000"/>
              </a:spcBef>
              <a:buSzPct val="100000"/>
              <a:buFontTx/>
              <a:buBlip>
                <a:blip r:embed="rId3"/>
              </a:buBlip>
              <a:defRPr lang="en-US" sz="2000" kern="1200" dirty="0">
                <a:gradFill>
                  <a:gsLst>
                    <a:gs pos="0">
                      <a:schemeClr val="tx1"/>
                    </a:gs>
                    <a:gs pos="86000">
                      <a:schemeClr val="tx1"/>
                    </a:gs>
                  </a:gsLst>
                  <a:lin ang="0" scaled="0"/>
                </a:gradFill>
                <a:latin typeface="+mj-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4" name="Title 3"/>
          <p:cNvSpPr>
            <a:spLocks noGrp="1"/>
          </p:cNvSpPr>
          <p:nvPr>
            <p:ph type="title"/>
          </p:nvPr>
        </p:nvSpPr>
        <p:spPr>
          <a:xfrm>
            <a:off x="381000" y="228600"/>
            <a:ext cx="8382000" cy="1329595"/>
          </a:xfrm>
        </p:spPr>
        <p:txBody>
          <a:bodyPr>
            <a:normAutofit fontScale="90000"/>
          </a:bodyPr>
          <a:lstStyle/>
          <a:p>
            <a:r>
              <a:rPr lang="en-US" dirty="0" smtClean="0"/>
              <a:t>Azure Blob</a:t>
            </a:r>
            <a:r>
              <a:rPr lang="en-US" dirty="0"/>
              <a:t/>
            </a:r>
            <a:br>
              <a:rPr lang="en-US" dirty="0"/>
            </a:br>
            <a:endParaRPr lang="en-US" dirty="0"/>
          </a:p>
        </p:txBody>
      </p:sp>
      <p:sp>
        <p:nvSpPr>
          <p:cNvPr id="5" name="Text Placeholder 4"/>
          <p:cNvSpPr>
            <a:spLocks noGrp="1"/>
          </p:cNvSpPr>
          <p:nvPr>
            <p:ph idx="1"/>
          </p:nvPr>
        </p:nvSpPr>
        <p:spPr>
          <a:xfrm>
            <a:off x="381000" y="1219200"/>
            <a:ext cx="8382000" cy="4976880"/>
          </a:xfrm>
        </p:spPr>
        <p:txBody>
          <a:bodyPr>
            <a:normAutofit/>
          </a:bodyPr>
          <a:lstStyle/>
          <a:p>
            <a:r>
              <a:rPr lang="cs-CZ" sz="2000" dirty="0" smtClean="0"/>
              <a:t>Úložiště rozsáhlých souborů</a:t>
            </a:r>
            <a:r>
              <a:rPr lang="en-US" sz="2000" dirty="0" smtClean="0"/>
              <a:t> (</a:t>
            </a:r>
            <a:r>
              <a:rPr lang="cs-CZ" sz="2000" dirty="0" smtClean="0"/>
              <a:t>mapové podklady, média</a:t>
            </a:r>
            <a:r>
              <a:rPr lang="en-US" sz="2000" dirty="0" smtClean="0"/>
              <a:t>, </a:t>
            </a:r>
            <a:r>
              <a:rPr lang="cs-CZ" sz="2000" dirty="0" smtClean="0"/>
              <a:t>obrázky</a:t>
            </a:r>
            <a:r>
              <a:rPr lang="en-US" sz="2000" dirty="0" smtClean="0"/>
              <a:t>, </a:t>
            </a:r>
            <a:r>
              <a:rPr lang="cs-CZ" sz="2000" dirty="0" smtClean="0"/>
              <a:t>apod.</a:t>
            </a:r>
            <a:r>
              <a:rPr lang="en-US" sz="2000" dirty="0" smtClean="0"/>
              <a:t>) </a:t>
            </a:r>
            <a:r>
              <a:rPr lang="cs-CZ" sz="2000" dirty="0" smtClean="0"/>
              <a:t>společně s jejich </a:t>
            </a:r>
            <a:r>
              <a:rPr lang="cs-CZ" sz="2000" dirty="0" err="1" smtClean="0"/>
              <a:t>metadaty</a:t>
            </a:r>
            <a:endParaRPr lang="en-US" sz="2000" dirty="0" smtClean="0"/>
          </a:p>
          <a:p>
            <a:endParaRPr lang="en-US" sz="2000" dirty="0"/>
          </a:p>
          <a:p>
            <a:r>
              <a:rPr lang="en-US" sz="2000" dirty="0"/>
              <a:t>Block Blob </a:t>
            </a:r>
          </a:p>
          <a:p>
            <a:pPr lvl="1"/>
            <a:r>
              <a:rPr lang="cs-CZ" sz="2000" dirty="0"/>
              <a:t>Vytvořen pro </a:t>
            </a:r>
            <a:r>
              <a:rPr lang="cs-CZ" sz="2000" dirty="0" err="1"/>
              <a:t>streamovací</a:t>
            </a:r>
            <a:r>
              <a:rPr lang="cs-CZ" sz="2000" dirty="0"/>
              <a:t> scénáře</a:t>
            </a:r>
            <a:endParaRPr lang="en-US" sz="2000" dirty="0"/>
          </a:p>
          <a:p>
            <a:pPr lvl="1"/>
            <a:r>
              <a:rPr lang="cs-CZ" sz="2000" dirty="0"/>
              <a:t>Každý </a:t>
            </a:r>
            <a:r>
              <a:rPr lang="cs-CZ" sz="2000" dirty="0" err="1"/>
              <a:t>blob</a:t>
            </a:r>
            <a:r>
              <a:rPr lang="cs-CZ" sz="2000" dirty="0"/>
              <a:t> se sestává ze sekvence bloků </a:t>
            </a:r>
            <a:r>
              <a:rPr lang="en-US" sz="2000" dirty="0"/>
              <a:t>[</a:t>
            </a:r>
            <a:r>
              <a:rPr lang="cs-CZ" sz="2000" dirty="0"/>
              <a:t>až do </a:t>
            </a:r>
            <a:r>
              <a:rPr lang="en-US" sz="2000" dirty="0"/>
              <a:t>4MB </a:t>
            </a:r>
            <a:r>
              <a:rPr lang="cs-CZ" sz="2000" dirty="0"/>
              <a:t>na blok</a:t>
            </a:r>
            <a:r>
              <a:rPr lang="en-US" sz="2000" dirty="0"/>
              <a:t>]</a:t>
            </a:r>
          </a:p>
          <a:p>
            <a:pPr lvl="1"/>
            <a:r>
              <a:rPr lang="cs-CZ" sz="2000" dirty="0"/>
              <a:t>Velikostní limit </a:t>
            </a:r>
            <a:r>
              <a:rPr lang="en-US" sz="2000" dirty="0"/>
              <a:t>200GB </a:t>
            </a:r>
            <a:r>
              <a:rPr lang="cs-CZ" sz="2000" dirty="0"/>
              <a:t>na </a:t>
            </a:r>
            <a:r>
              <a:rPr lang="cs-CZ" sz="2000" dirty="0" err="1"/>
              <a:t>blob</a:t>
            </a:r>
            <a:endParaRPr lang="en-US" sz="2000" dirty="0"/>
          </a:p>
          <a:p>
            <a:pPr lvl="1"/>
            <a:endParaRPr lang="en-US" sz="2000" dirty="0"/>
          </a:p>
          <a:p>
            <a:r>
              <a:rPr lang="en-US" sz="2000" dirty="0"/>
              <a:t>Page Blob</a:t>
            </a:r>
          </a:p>
          <a:p>
            <a:pPr lvl="1"/>
            <a:r>
              <a:rPr lang="cs-CZ" sz="2000" dirty="0"/>
              <a:t>Vytvořen pro</a:t>
            </a:r>
            <a:r>
              <a:rPr lang="en-US" sz="2000" dirty="0"/>
              <a:t> </a:t>
            </a:r>
            <a:r>
              <a:rPr lang="cs-CZ" sz="2000" dirty="0"/>
              <a:t>náhodné</a:t>
            </a:r>
            <a:r>
              <a:rPr lang="en-US" sz="2000" dirty="0"/>
              <a:t> read/write </a:t>
            </a:r>
            <a:r>
              <a:rPr lang="cs-CZ" sz="2000" dirty="0"/>
              <a:t>scénáře na úrovni stránek</a:t>
            </a:r>
            <a:endParaRPr lang="en-US" sz="2000" dirty="0"/>
          </a:p>
          <a:p>
            <a:pPr lvl="1"/>
            <a:r>
              <a:rPr lang="cs-CZ" sz="2000" dirty="0"/>
              <a:t>Každý </a:t>
            </a:r>
            <a:r>
              <a:rPr lang="cs-CZ" sz="2000" dirty="0" err="1"/>
              <a:t>blob</a:t>
            </a:r>
            <a:r>
              <a:rPr lang="cs-CZ" sz="2000" dirty="0"/>
              <a:t> se skládá z pole stránek</a:t>
            </a:r>
            <a:endParaRPr lang="en-US" sz="2000" dirty="0"/>
          </a:p>
          <a:p>
            <a:pPr lvl="1"/>
            <a:r>
              <a:rPr lang="cs-CZ" sz="2000" dirty="0"/>
              <a:t>Velikostní limit</a:t>
            </a:r>
            <a:r>
              <a:rPr lang="en-US" sz="2000" dirty="0"/>
              <a:t> 1TB </a:t>
            </a:r>
            <a:r>
              <a:rPr lang="cs-CZ" sz="2000" dirty="0"/>
              <a:t>na </a:t>
            </a:r>
            <a:r>
              <a:rPr lang="cs-CZ" sz="2000" dirty="0" err="1"/>
              <a:t>blob</a:t>
            </a:r>
            <a:endParaRPr lang="en-US" sz="2000" dirty="0"/>
          </a:p>
          <a:p>
            <a:pPr lvl="1"/>
            <a:endParaRPr lang="en-US" sz="1800" dirty="0"/>
          </a:p>
          <a:p>
            <a:endParaRPr lang="en-US" sz="1800" dirty="0"/>
          </a:p>
          <a:p>
            <a:endParaRPr lang="en-US" sz="2200" dirty="0"/>
          </a:p>
        </p:txBody>
      </p:sp>
    </p:spTree>
    <p:extLst>
      <p:ext uri="{BB962C8B-B14F-4D97-AF65-F5344CB8AC3E}">
        <p14:creationId xmlns:p14="http://schemas.microsoft.com/office/powerpoint/2010/main" val="39996700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76672"/>
            <a:ext cx="7990656" cy="506487"/>
          </a:xfrm>
        </p:spPr>
        <p:txBody>
          <a:bodyPr/>
          <a:lstStyle/>
          <a:p>
            <a:r>
              <a:rPr lang="en-US" dirty="0" smtClean="0"/>
              <a:t>Azure Blob</a:t>
            </a:r>
            <a:endParaRPr lang="en-US" dirty="0"/>
          </a:p>
        </p:txBody>
      </p:sp>
      <p:sp>
        <p:nvSpPr>
          <p:cNvPr id="6" name="Text Placeholder 5"/>
          <p:cNvSpPr>
            <a:spLocks noGrp="1"/>
          </p:cNvSpPr>
          <p:nvPr>
            <p:ph type="body" sz="quarter" idx="10"/>
          </p:nvPr>
        </p:nvSpPr>
        <p:spPr>
          <a:xfrm>
            <a:off x="485300" y="983159"/>
            <a:ext cx="7848872" cy="359941"/>
          </a:xfrm>
        </p:spPr>
        <p:txBody>
          <a:bodyPr/>
          <a:lstStyle/>
          <a:p>
            <a:r>
              <a:rPr lang="cs-CZ" dirty="0"/>
              <a:t>Použití a doporučení</a:t>
            </a:r>
            <a:endParaRPr lang="en-US" dirty="0"/>
          </a:p>
        </p:txBody>
      </p:sp>
      <p:sp>
        <p:nvSpPr>
          <p:cNvPr id="4" name="Rectangle 3"/>
          <p:cNvSpPr/>
          <p:nvPr/>
        </p:nvSpPr>
        <p:spPr>
          <a:xfrm>
            <a:off x="395536" y="1342509"/>
            <a:ext cx="7772400" cy="646331"/>
          </a:xfrm>
          <a:prstGeom prst="rect">
            <a:avLst/>
          </a:prstGeom>
        </p:spPr>
        <p:txBody>
          <a:bodyPr wrap="square">
            <a:spAutoFit/>
          </a:bodyPr>
          <a:lstStyle/>
          <a:p>
            <a:r>
              <a:rPr lang="en-US" i="1" dirty="0"/>
              <a:t>http://&lt;account&gt;.</a:t>
            </a:r>
            <a:r>
              <a:rPr lang="en-US" b="1" i="1" dirty="0"/>
              <a:t>blob</a:t>
            </a:r>
            <a:r>
              <a:rPr lang="en-US" i="1" dirty="0"/>
              <a:t>.core.windows.net/</a:t>
            </a:r>
            <a:r>
              <a:rPr lang="en-US" i="1" dirty="0">
                <a:solidFill>
                  <a:schemeClr val="accent6">
                    <a:lumMod val="50000"/>
                  </a:schemeClr>
                </a:solidFill>
              </a:rPr>
              <a:t>&lt;container</a:t>
            </a:r>
            <a:r>
              <a:rPr lang="en-US" i="1" dirty="0" smtClean="0">
                <a:solidFill>
                  <a:schemeClr val="accent6">
                    <a:lumMod val="50000"/>
                  </a:schemeClr>
                </a:solidFill>
              </a:rPr>
              <a:t>&gt;</a:t>
            </a:r>
            <a:r>
              <a:rPr lang="en-US" i="1" dirty="0" smtClean="0"/>
              <a:t>/</a:t>
            </a:r>
            <a:r>
              <a:rPr lang="en-US" i="1" dirty="0" smtClean="0">
                <a:solidFill>
                  <a:srgbClr val="FFC000"/>
                </a:solidFill>
              </a:rPr>
              <a:t>&lt;</a:t>
            </a:r>
            <a:r>
              <a:rPr lang="cs-CZ" i="1" dirty="0" err="1" smtClean="0">
                <a:solidFill>
                  <a:srgbClr val="FFC000"/>
                </a:solidFill>
              </a:rPr>
              <a:t>jmenoBlobu</a:t>
            </a:r>
            <a:r>
              <a:rPr lang="en-US" i="1" dirty="0" smtClean="0">
                <a:solidFill>
                  <a:srgbClr val="FFC000"/>
                </a:solidFill>
              </a:rPr>
              <a:t>&gt;</a:t>
            </a:r>
            <a:endParaRPr lang="en-US" sz="1600" i="1" dirty="0">
              <a:solidFill>
                <a:srgbClr val="FFC000"/>
              </a:solidFill>
            </a:endParaRPr>
          </a:p>
          <a:p>
            <a:r>
              <a:rPr lang="en-US" dirty="0"/>
              <a:t>http</a:t>
            </a:r>
            <a:r>
              <a:rPr lang="en-US" dirty="0" smtClean="0"/>
              <a:t>://</a:t>
            </a:r>
            <a:r>
              <a:rPr lang="cs-CZ" dirty="0" err="1" smtClean="0"/>
              <a:t>dk</a:t>
            </a:r>
            <a:r>
              <a:rPr lang="en-US" dirty="0" smtClean="0"/>
              <a:t>.</a:t>
            </a:r>
            <a:r>
              <a:rPr lang="en-US" b="1" dirty="0" smtClean="0"/>
              <a:t>blob</a:t>
            </a:r>
            <a:r>
              <a:rPr lang="en-US" dirty="0" smtClean="0"/>
              <a:t>.core.windows.net/</a:t>
            </a:r>
            <a:r>
              <a:rPr lang="en-US" dirty="0" smtClean="0">
                <a:solidFill>
                  <a:schemeClr val="accent6">
                    <a:lumMod val="50000"/>
                  </a:schemeClr>
                </a:solidFill>
              </a:rPr>
              <a:t>music</a:t>
            </a:r>
            <a:r>
              <a:rPr lang="en-US" dirty="0" smtClean="0"/>
              <a:t>/</a:t>
            </a:r>
            <a:r>
              <a:rPr lang="en-US" dirty="0" smtClean="0">
                <a:solidFill>
                  <a:srgbClr val="FFC000"/>
                </a:solidFill>
              </a:rPr>
              <a:t>Metal/ACDC/</a:t>
            </a:r>
            <a:r>
              <a:rPr lang="cs-CZ" dirty="0" err="1" smtClean="0">
                <a:solidFill>
                  <a:srgbClr val="FFC000"/>
                </a:solidFill>
              </a:rPr>
              <a:t>BlackIce</a:t>
            </a:r>
            <a:r>
              <a:rPr lang="en-US" dirty="0" smtClean="0">
                <a:solidFill>
                  <a:srgbClr val="FFC000"/>
                </a:solidFill>
              </a:rPr>
              <a:t>.mp3</a:t>
            </a:r>
            <a:endParaRPr lang="en-US" dirty="0"/>
          </a:p>
        </p:txBody>
      </p:sp>
      <p:sp>
        <p:nvSpPr>
          <p:cNvPr id="51" name="Up Arrow 50"/>
          <p:cNvSpPr/>
          <p:nvPr/>
        </p:nvSpPr>
        <p:spPr bwMode="auto">
          <a:xfrm>
            <a:off x="1547664" y="2032821"/>
            <a:ext cx="228600" cy="160290"/>
          </a:xfrm>
          <a:prstGeom prst="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55" name="Up Arrow 54"/>
          <p:cNvSpPr/>
          <p:nvPr/>
        </p:nvSpPr>
        <p:spPr bwMode="auto">
          <a:xfrm>
            <a:off x="3924300" y="2037010"/>
            <a:ext cx="228600" cy="160290"/>
          </a:xfrm>
          <a:prstGeom prst="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58" name="Up Arrow 57"/>
          <p:cNvSpPr/>
          <p:nvPr/>
        </p:nvSpPr>
        <p:spPr bwMode="auto">
          <a:xfrm>
            <a:off x="5483898" y="2044900"/>
            <a:ext cx="228600" cy="160290"/>
          </a:xfrm>
          <a:prstGeom prst="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nvGrpSpPr>
          <p:cNvPr id="9" name="Group 8"/>
          <p:cNvGrpSpPr/>
          <p:nvPr/>
        </p:nvGrpSpPr>
        <p:grpSpPr>
          <a:xfrm>
            <a:off x="611560" y="2204864"/>
            <a:ext cx="8064896" cy="2163032"/>
            <a:chOff x="611560" y="2490104"/>
            <a:chExt cx="8064896" cy="2163032"/>
          </a:xfrm>
        </p:grpSpPr>
        <p:sp>
          <p:nvSpPr>
            <p:cNvPr id="68" name="Rounded Rectangle 67"/>
            <p:cNvSpPr/>
            <p:nvPr/>
          </p:nvSpPr>
          <p:spPr>
            <a:xfrm>
              <a:off x="6970942" y="2500169"/>
              <a:ext cx="1699390" cy="2152967"/>
            </a:xfrm>
            <a:prstGeom prst="roundRect">
              <a:avLst/>
            </a:prstGeom>
            <a:ln>
              <a:solidFill>
                <a:schemeClr val="bg1">
                  <a:lumMod val="95000"/>
                </a:schemeClr>
              </a:solidFill>
            </a:ln>
          </p:spPr>
          <p:style>
            <a:lnRef idx="1">
              <a:schemeClr val="accent3"/>
            </a:lnRef>
            <a:fillRef idx="2">
              <a:schemeClr val="accent3"/>
            </a:fillRef>
            <a:effectRef idx="1">
              <a:schemeClr val="accent3"/>
            </a:effectRef>
            <a:fontRef idx="minor">
              <a:schemeClr val="dk1"/>
            </a:fontRef>
          </p:style>
        </p:sp>
        <p:sp>
          <p:nvSpPr>
            <p:cNvPr id="66" name="Rounded Rectangle 65"/>
            <p:cNvSpPr/>
            <p:nvPr/>
          </p:nvSpPr>
          <p:spPr>
            <a:xfrm>
              <a:off x="4796971" y="2500169"/>
              <a:ext cx="1699390" cy="2152967"/>
            </a:xfrm>
            <a:prstGeom prst="roundRect">
              <a:avLst>
                <a:gd name="adj" fmla="val 10000"/>
              </a:avLst>
            </a:prstGeom>
            <a:ln>
              <a:solidFill>
                <a:schemeClr val="bg1">
                  <a:lumMod val="95000"/>
                </a:schemeClr>
              </a:solidFill>
            </a:ln>
          </p:spPr>
          <p:style>
            <a:lnRef idx="1">
              <a:schemeClr val="accent3"/>
            </a:lnRef>
            <a:fillRef idx="2">
              <a:schemeClr val="accent3"/>
            </a:fillRef>
            <a:effectRef idx="1">
              <a:schemeClr val="accent3"/>
            </a:effectRef>
            <a:fontRef idx="minor">
              <a:schemeClr val="dk1"/>
            </a:fontRef>
          </p:style>
        </p:sp>
        <p:sp>
          <p:nvSpPr>
            <p:cNvPr id="64" name="Rounded Rectangle 63"/>
            <p:cNvSpPr/>
            <p:nvPr/>
          </p:nvSpPr>
          <p:spPr>
            <a:xfrm>
              <a:off x="2699715" y="2500169"/>
              <a:ext cx="1699390" cy="2152967"/>
            </a:xfrm>
            <a:prstGeom prst="roundRect">
              <a:avLst>
                <a:gd name="adj" fmla="val 10000"/>
              </a:avLst>
            </a:prstGeom>
            <a:ln>
              <a:solidFill>
                <a:schemeClr val="bg1">
                  <a:lumMod val="95000"/>
                </a:schemeClr>
              </a:solidFill>
            </a:ln>
          </p:spPr>
          <p:style>
            <a:lnRef idx="1">
              <a:schemeClr val="accent3"/>
            </a:lnRef>
            <a:fillRef idx="2">
              <a:schemeClr val="accent3"/>
            </a:fillRef>
            <a:effectRef idx="1">
              <a:schemeClr val="accent3"/>
            </a:effectRef>
            <a:fontRef idx="minor">
              <a:schemeClr val="dk1"/>
            </a:fontRef>
          </p:style>
        </p:sp>
        <p:sp>
          <p:nvSpPr>
            <p:cNvPr id="62" name="Rounded Rectangle 61"/>
            <p:cNvSpPr/>
            <p:nvPr/>
          </p:nvSpPr>
          <p:spPr>
            <a:xfrm>
              <a:off x="611560" y="2500169"/>
              <a:ext cx="1699390" cy="2152967"/>
            </a:xfrm>
            <a:prstGeom prst="roundRect">
              <a:avLst/>
            </a:prstGeom>
            <a:ln>
              <a:solidFill>
                <a:schemeClr val="bg1">
                  <a:lumMod val="95000"/>
                </a:schemeClr>
              </a:solidFill>
            </a:ln>
          </p:spPr>
          <p:style>
            <a:lnRef idx="1">
              <a:schemeClr val="accent3"/>
            </a:lnRef>
            <a:fillRef idx="2">
              <a:schemeClr val="accent3"/>
            </a:fillRef>
            <a:effectRef idx="1">
              <a:schemeClr val="accent3"/>
            </a:effectRef>
            <a:fontRef idx="minor">
              <a:schemeClr val="dk1"/>
            </a:fontRef>
          </p:style>
        </p:sp>
        <p:sp>
          <p:nvSpPr>
            <p:cNvPr id="63" name="Rounded Rectangle 10"/>
            <p:cNvSpPr/>
            <p:nvPr/>
          </p:nvSpPr>
          <p:spPr>
            <a:xfrm>
              <a:off x="611560" y="2500169"/>
              <a:ext cx="1699390" cy="506848"/>
            </a:xfrm>
            <a:prstGeom prst="round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cs-CZ" sz="1400" b="1" kern="1200" dirty="0" smtClean="0">
                  <a:solidFill>
                    <a:sysClr val="windowText" lastClr="000000"/>
                  </a:solidFill>
                  <a:latin typeface="+mj-lt"/>
                </a:rPr>
                <a:t>Účet</a:t>
              </a:r>
            </a:p>
            <a:p>
              <a:pPr lvl="0" algn="ctr" defTabSz="711200">
                <a:lnSpc>
                  <a:spcPct val="90000"/>
                </a:lnSpc>
                <a:spcBef>
                  <a:spcPct val="0"/>
                </a:spcBef>
                <a:spcAft>
                  <a:spcPct val="35000"/>
                </a:spcAft>
              </a:pPr>
              <a:r>
                <a:rPr lang="cs-CZ" sz="1400" b="1" dirty="0" smtClean="0">
                  <a:solidFill>
                    <a:sysClr val="windowText" lastClr="000000"/>
                  </a:solidFill>
                  <a:latin typeface="+mj-lt"/>
                </a:rPr>
                <a:t>úložiště</a:t>
              </a:r>
              <a:endParaRPr lang="en-US" sz="1400" b="1" kern="1200" dirty="0">
                <a:solidFill>
                  <a:sysClr val="windowText" lastClr="000000"/>
                </a:solidFill>
                <a:latin typeface="+mj-lt"/>
              </a:endParaRPr>
            </a:p>
          </p:txBody>
        </p:sp>
        <p:grpSp>
          <p:nvGrpSpPr>
            <p:cNvPr id="11" name="Group 10"/>
            <p:cNvGrpSpPr/>
            <p:nvPr/>
          </p:nvGrpSpPr>
          <p:grpSpPr>
            <a:xfrm>
              <a:off x="801392" y="3781468"/>
              <a:ext cx="1140454" cy="343661"/>
              <a:chOff x="1315212" y="2087799"/>
              <a:chExt cx="915572" cy="457786"/>
            </a:xfrm>
            <a:scene3d>
              <a:camera prst="orthographicFront"/>
              <a:lightRig rig="flat" dir="t"/>
            </a:scene3d>
          </p:grpSpPr>
          <p:sp>
            <p:nvSpPr>
              <p:cNvPr id="60" name="Rounded Rectangle 59"/>
              <p:cNvSpPr/>
              <p:nvPr/>
            </p:nvSpPr>
            <p:spPr>
              <a:xfrm>
                <a:off x="1315212" y="2087799"/>
                <a:ext cx="915572" cy="457786"/>
              </a:xfrm>
              <a:prstGeom prst="roundRect">
                <a:avLst>
                  <a:gd name="adj" fmla="val 10000"/>
                </a:avLst>
              </a:prstGeom>
            </p:spPr>
            <p:style>
              <a:lnRef idx="1">
                <a:schemeClr val="accent3"/>
              </a:lnRef>
              <a:fillRef idx="3">
                <a:schemeClr val="accent3"/>
              </a:fillRef>
              <a:effectRef idx="2">
                <a:schemeClr val="accent3"/>
              </a:effectRef>
              <a:fontRef idx="minor">
                <a:schemeClr val="lt1"/>
              </a:fontRef>
            </p:style>
          </p:sp>
          <p:sp>
            <p:nvSpPr>
              <p:cNvPr id="61" name="Rounded Rectangle 12"/>
              <p:cNvSpPr/>
              <p:nvPr/>
            </p:nvSpPr>
            <p:spPr>
              <a:xfrm>
                <a:off x="1328620" y="2101207"/>
                <a:ext cx="888756" cy="430970"/>
              </a:xfrm>
              <a:prstGeom prst="rect">
                <a:avLst/>
              </a:prstGeom>
            </p:spPr>
            <p:style>
              <a:lnRef idx="1">
                <a:schemeClr val="accent3"/>
              </a:lnRef>
              <a:fillRef idx="3">
                <a:schemeClr val="accent3"/>
              </a:fillRef>
              <a:effectRef idx="2">
                <a:schemeClr val="accent3"/>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cs-CZ" sz="1200" b="1" kern="1200" dirty="0" smtClean="0">
                    <a:latin typeface="+mj-lt"/>
                  </a:rPr>
                  <a:t>DK</a:t>
                </a:r>
                <a:endParaRPr lang="en-US" sz="1200" b="1" kern="1200" dirty="0">
                  <a:latin typeface="+mj-lt"/>
                </a:endParaRPr>
              </a:p>
            </p:txBody>
          </p:sp>
        </p:grpSp>
        <p:sp>
          <p:nvSpPr>
            <p:cNvPr id="57" name="Rounded Rectangle 16"/>
            <p:cNvSpPr/>
            <p:nvPr/>
          </p:nvSpPr>
          <p:spPr>
            <a:xfrm>
              <a:off x="2999704" y="3321494"/>
              <a:ext cx="1107051" cy="323530"/>
            </a:xfrm>
            <a:prstGeom prst="rect">
              <a:avLst/>
            </a:prstGeom>
            <a:scene3d>
              <a:camera prst="orthographicFront"/>
              <a:lightRig rig="flat" dir="t"/>
            </a:scene3d>
          </p:spPr>
          <p:style>
            <a:lnRef idx="1">
              <a:schemeClr val="accent1"/>
            </a:lnRef>
            <a:fillRef idx="3">
              <a:schemeClr val="accent1"/>
            </a:fillRef>
            <a:effectRef idx="2">
              <a:schemeClr val="accent1"/>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cs-CZ" sz="1200" b="1" dirty="0" smtClean="0">
                  <a:latin typeface="+mj-lt"/>
                </a:rPr>
                <a:t>Hudba</a:t>
              </a:r>
              <a:endParaRPr lang="en-US" sz="1200" b="1" kern="1200" dirty="0">
                <a:latin typeface="+mj-lt"/>
              </a:endParaRPr>
            </a:p>
          </p:txBody>
        </p:sp>
        <p:sp>
          <p:nvSpPr>
            <p:cNvPr id="53" name="Rounded Rectangle 20"/>
            <p:cNvSpPr/>
            <p:nvPr/>
          </p:nvSpPr>
          <p:spPr>
            <a:xfrm>
              <a:off x="4900567" y="3139033"/>
              <a:ext cx="1385070" cy="387996"/>
            </a:xfrm>
            <a:prstGeom prst="rect">
              <a:avLst/>
            </a:prstGeom>
            <a:scene3d>
              <a:camera prst="orthographicFront"/>
              <a:lightRig rig="flat" dir="t"/>
            </a:scene3d>
          </p:spPr>
          <p:style>
            <a:lnRef idx="1">
              <a:schemeClr val="accent2"/>
            </a:lnRef>
            <a:fillRef idx="3">
              <a:schemeClr val="accent2"/>
            </a:fillRef>
            <a:effectRef idx="2">
              <a:schemeClr val="accent2"/>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200" b="1" kern="1200" dirty="0" smtClean="0">
                  <a:latin typeface="+mj-lt"/>
                </a:rPr>
                <a:t>Metal/ACDC/</a:t>
              </a:r>
              <a:r>
                <a:rPr lang="cs-CZ" sz="1200" b="1" kern="1200" dirty="0" err="1" smtClean="0">
                  <a:latin typeface="+mj-lt"/>
                </a:rPr>
                <a:t>BlackIce</a:t>
              </a:r>
              <a:r>
                <a:rPr lang="en-US" sz="1200" b="1" kern="1200" dirty="0" smtClean="0">
                  <a:latin typeface="+mj-lt"/>
                </a:rPr>
                <a:t>.mp3</a:t>
              </a:r>
              <a:endParaRPr lang="en-US" sz="1200" b="1" kern="1200" dirty="0">
                <a:latin typeface="+mj-lt"/>
              </a:endParaRPr>
            </a:p>
          </p:txBody>
        </p:sp>
        <p:sp>
          <p:nvSpPr>
            <p:cNvPr id="49" name="Rounded Rectangle 24"/>
            <p:cNvSpPr/>
            <p:nvPr/>
          </p:nvSpPr>
          <p:spPr>
            <a:xfrm>
              <a:off x="4919636" y="3617068"/>
              <a:ext cx="1385070" cy="387996"/>
            </a:xfrm>
            <a:prstGeom prst="rect">
              <a:avLst/>
            </a:prstGeom>
            <a:scene3d>
              <a:camera prst="orthographicFront"/>
              <a:lightRig rig="flat" dir="t"/>
            </a:scene3d>
          </p:spPr>
          <p:style>
            <a:lnRef idx="1">
              <a:schemeClr val="accent2"/>
            </a:lnRef>
            <a:fillRef idx="3">
              <a:schemeClr val="accent2"/>
            </a:fillRef>
            <a:effectRef idx="2">
              <a:schemeClr val="accent2"/>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200" b="1" dirty="0" smtClean="0">
                  <a:latin typeface="+mj-lt"/>
                </a:rPr>
                <a:t>…</a:t>
              </a:r>
              <a:endParaRPr lang="en-US" sz="1200" b="1" kern="1200" dirty="0">
                <a:latin typeface="+mj-lt"/>
              </a:endParaRPr>
            </a:p>
          </p:txBody>
        </p:sp>
        <p:sp>
          <p:nvSpPr>
            <p:cNvPr id="45" name="Rounded Rectangle 28"/>
            <p:cNvSpPr/>
            <p:nvPr/>
          </p:nvSpPr>
          <p:spPr>
            <a:xfrm>
              <a:off x="3026336" y="4131324"/>
              <a:ext cx="1107051" cy="323530"/>
            </a:xfrm>
            <a:prstGeom prst="rect">
              <a:avLst/>
            </a:prstGeom>
            <a:scene3d>
              <a:camera prst="orthographicFront"/>
              <a:lightRig rig="flat" dir="t"/>
            </a:scene3d>
          </p:spPr>
          <p:style>
            <a:lnRef idx="1">
              <a:schemeClr val="accent1"/>
            </a:lnRef>
            <a:fillRef idx="3">
              <a:schemeClr val="accent1"/>
            </a:fillRef>
            <a:effectRef idx="2">
              <a:schemeClr val="accent1"/>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cs-CZ" sz="1200" b="1" kern="1200" dirty="0" smtClean="0">
                  <a:latin typeface="+mj-lt"/>
                </a:rPr>
                <a:t>Filmy</a:t>
              </a:r>
              <a:endParaRPr lang="en-US" sz="1200" b="1" kern="1200" dirty="0">
                <a:latin typeface="+mj-lt"/>
              </a:endParaRPr>
            </a:p>
          </p:txBody>
        </p:sp>
        <p:sp>
          <p:nvSpPr>
            <p:cNvPr id="41" name="Rounded Rectangle 32"/>
            <p:cNvSpPr/>
            <p:nvPr/>
          </p:nvSpPr>
          <p:spPr>
            <a:xfrm>
              <a:off x="4897493" y="4121124"/>
              <a:ext cx="1388095" cy="387996"/>
            </a:xfrm>
            <a:prstGeom prst="rect">
              <a:avLst/>
            </a:prstGeom>
            <a:scene3d>
              <a:camera prst="orthographicFront"/>
              <a:lightRig rig="flat" dir="t"/>
            </a:scene3d>
          </p:spPr>
          <p:style>
            <a:lnRef idx="1">
              <a:schemeClr val="accent2"/>
            </a:lnRef>
            <a:fillRef idx="3">
              <a:schemeClr val="accent2"/>
            </a:fillRef>
            <a:effectRef idx="2">
              <a:schemeClr val="accent2"/>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cs-CZ" sz="1200" b="1" kern="1200" dirty="0" err="1" smtClean="0">
                  <a:latin typeface="+mj-lt"/>
                </a:rPr>
                <a:t>StarWars</a:t>
              </a:r>
              <a:r>
                <a:rPr lang="en-US" sz="1200" b="1" kern="1200" dirty="0" smtClean="0">
                  <a:latin typeface="+mj-lt"/>
                </a:rPr>
                <a:t>.</a:t>
              </a:r>
              <a:r>
                <a:rPr lang="cs-CZ" sz="1200" b="1" kern="1200" dirty="0" err="1" smtClean="0">
                  <a:latin typeface="+mj-lt"/>
                </a:rPr>
                <a:t>avi</a:t>
              </a:r>
              <a:endParaRPr lang="en-US" sz="1200" b="1" kern="1200" dirty="0">
                <a:latin typeface="+mj-lt"/>
              </a:endParaRPr>
            </a:p>
          </p:txBody>
        </p:sp>
        <p:sp>
          <p:nvSpPr>
            <p:cNvPr id="37" name="Rounded Rectangle 36"/>
            <p:cNvSpPr/>
            <p:nvPr/>
          </p:nvSpPr>
          <p:spPr>
            <a:xfrm>
              <a:off x="7293342" y="3320710"/>
              <a:ext cx="1107052" cy="323530"/>
            </a:xfrm>
            <a:prstGeom prst="rect">
              <a:avLst/>
            </a:prstGeom>
            <a:solidFill>
              <a:schemeClr val="accent6">
                <a:lumMod val="50000"/>
              </a:schemeClr>
            </a:solid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200" b="1" kern="1200" dirty="0" smtClean="0">
                  <a:latin typeface="+mj-lt"/>
                </a:rPr>
                <a:t>Block  1</a:t>
              </a:r>
              <a:endParaRPr lang="en-US" sz="1200" b="1" kern="1200" dirty="0">
                <a:latin typeface="+mj-lt"/>
              </a:endParaRPr>
            </a:p>
          </p:txBody>
        </p:sp>
        <p:sp>
          <p:nvSpPr>
            <p:cNvPr id="33" name="Rounded Rectangle 40"/>
            <p:cNvSpPr/>
            <p:nvPr/>
          </p:nvSpPr>
          <p:spPr>
            <a:xfrm>
              <a:off x="7293342" y="3715921"/>
              <a:ext cx="1107052" cy="323530"/>
            </a:xfrm>
            <a:prstGeom prst="rect">
              <a:avLst/>
            </a:prstGeom>
            <a:solidFill>
              <a:schemeClr val="accent6">
                <a:lumMod val="50000"/>
              </a:schemeClr>
            </a:solid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200" b="1" kern="1200" dirty="0" smtClean="0">
                  <a:latin typeface="+mj-lt"/>
                </a:rPr>
                <a:t>Block  2</a:t>
              </a:r>
              <a:endParaRPr lang="en-US" sz="1200" b="1" kern="1200" dirty="0">
                <a:latin typeface="+mj-lt"/>
              </a:endParaRPr>
            </a:p>
          </p:txBody>
        </p:sp>
        <p:sp>
          <p:nvSpPr>
            <p:cNvPr id="29" name="Rounded Rectangle 44"/>
            <p:cNvSpPr/>
            <p:nvPr/>
          </p:nvSpPr>
          <p:spPr>
            <a:xfrm>
              <a:off x="7293343" y="4111131"/>
              <a:ext cx="1107052" cy="323530"/>
            </a:xfrm>
            <a:prstGeom prst="rect">
              <a:avLst/>
            </a:prstGeom>
            <a:solidFill>
              <a:schemeClr val="accent6">
                <a:lumMod val="50000"/>
              </a:schemeClr>
            </a:solid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200" b="1" kern="1200" dirty="0" smtClean="0">
                  <a:latin typeface="+mj-lt"/>
                </a:rPr>
                <a:t>Block  3</a:t>
              </a:r>
              <a:endParaRPr lang="en-US" sz="1200" b="1" kern="1200" dirty="0">
                <a:latin typeface="+mj-lt"/>
              </a:endParaRPr>
            </a:p>
          </p:txBody>
        </p:sp>
        <p:sp>
          <p:nvSpPr>
            <p:cNvPr id="70" name="Rounded Rectangle 10"/>
            <p:cNvSpPr/>
            <p:nvPr/>
          </p:nvSpPr>
          <p:spPr>
            <a:xfrm>
              <a:off x="2699715" y="2490104"/>
              <a:ext cx="1699390" cy="506848"/>
            </a:xfrm>
            <a:prstGeom prst="round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400" b="1" kern="1200" dirty="0" smtClean="0">
                  <a:solidFill>
                    <a:sysClr val="windowText" lastClr="000000"/>
                  </a:solidFill>
                  <a:latin typeface="+mj-lt"/>
                </a:rPr>
                <a:t>Container</a:t>
              </a:r>
              <a:endParaRPr lang="en-US" sz="1400" b="1" kern="1200" dirty="0">
                <a:solidFill>
                  <a:sysClr val="windowText" lastClr="000000"/>
                </a:solidFill>
                <a:latin typeface="+mj-lt"/>
              </a:endParaRPr>
            </a:p>
          </p:txBody>
        </p:sp>
        <p:sp>
          <p:nvSpPr>
            <p:cNvPr id="71" name="Rounded Rectangle 10"/>
            <p:cNvSpPr/>
            <p:nvPr/>
          </p:nvSpPr>
          <p:spPr>
            <a:xfrm>
              <a:off x="4796971" y="2490104"/>
              <a:ext cx="1699390" cy="506848"/>
            </a:xfrm>
            <a:prstGeom prst="round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400" b="1" kern="1200" dirty="0" smtClean="0">
                  <a:solidFill>
                    <a:sysClr val="windowText" lastClr="000000"/>
                  </a:solidFill>
                  <a:latin typeface="+mj-lt"/>
                </a:rPr>
                <a:t>Blob</a:t>
              </a:r>
              <a:endParaRPr lang="en-US" sz="1400" b="1" kern="1200" dirty="0">
                <a:solidFill>
                  <a:sysClr val="windowText" lastClr="000000"/>
                </a:solidFill>
                <a:latin typeface="+mj-lt"/>
              </a:endParaRPr>
            </a:p>
          </p:txBody>
        </p:sp>
        <p:sp>
          <p:nvSpPr>
            <p:cNvPr id="72" name="Rounded Rectangle 10"/>
            <p:cNvSpPr/>
            <p:nvPr/>
          </p:nvSpPr>
          <p:spPr>
            <a:xfrm>
              <a:off x="6977066" y="2492200"/>
              <a:ext cx="1699390" cy="506848"/>
            </a:xfrm>
            <a:prstGeom prst="round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400" b="1" kern="1200" dirty="0" smtClean="0">
                  <a:solidFill>
                    <a:sysClr val="windowText" lastClr="000000"/>
                  </a:solidFill>
                  <a:latin typeface="+mj-lt"/>
                </a:rPr>
                <a:t>Block</a:t>
              </a:r>
              <a:endParaRPr lang="en-US" sz="1400" b="1" kern="1200" dirty="0">
                <a:solidFill>
                  <a:sysClr val="windowText" lastClr="000000"/>
                </a:solidFill>
                <a:latin typeface="+mj-lt"/>
              </a:endParaRPr>
            </a:p>
          </p:txBody>
        </p:sp>
        <p:cxnSp>
          <p:nvCxnSpPr>
            <p:cNvPr id="74" name="Straight Arrow Connector 73"/>
            <p:cNvCxnSpPr>
              <a:stCxn id="60" idx="3"/>
              <a:endCxn id="57" idx="1"/>
            </p:cNvCxnSpPr>
            <p:nvPr/>
          </p:nvCxnSpPr>
          <p:spPr>
            <a:xfrm flipV="1">
              <a:off x="1941846" y="3483259"/>
              <a:ext cx="1057858" cy="47004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a:stCxn id="61" idx="3"/>
              <a:endCxn id="45" idx="1"/>
            </p:cNvCxnSpPr>
            <p:nvPr/>
          </p:nvCxnSpPr>
          <p:spPr>
            <a:xfrm>
              <a:off x="1925144" y="3953298"/>
              <a:ext cx="1101192" cy="339791"/>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4" name="Straight Arrow Connector 83"/>
            <p:cNvCxnSpPr>
              <a:stCxn id="57" idx="3"/>
              <a:endCxn id="53" idx="1"/>
            </p:cNvCxnSpPr>
            <p:nvPr/>
          </p:nvCxnSpPr>
          <p:spPr>
            <a:xfrm flipV="1">
              <a:off x="4106755" y="3333031"/>
              <a:ext cx="793812" cy="15022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6" name="Straight Arrow Connector 85"/>
            <p:cNvCxnSpPr>
              <a:stCxn id="57" idx="3"/>
              <a:endCxn id="49" idx="1"/>
            </p:cNvCxnSpPr>
            <p:nvPr/>
          </p:nvCxnSpPr>
          <p:spPr>
            <a:xfrm>
              <a:off x="4106755" y="3483259"/>
              <a:ext cx="812881" cy="327807"/>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8" name="Straight Arrow Connector 87"/>
            <p:cNvCxnSpPr>
              <a:stCxn id="45" idx="3"/>
              <a:endCxn id="41" idx="1"/>
            </p:cNvCxnSpPr>
            <p:nvPr/>
          </p:nvCxnSpPr>
          <p:spPr>
            <a:xfrm>
              <a:off x="4133388" y="4293092"/>
              <a:ext cx="764105" cy="2203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92" name="Straight Arrow Connector 91"/>
            <p:cNvCxnSpPr>
              <a:stCxn id="41" idx="3"/>
              <a:endCxn id="37" idx="1"/>
            </p:cNvCxnSpPr>
            <p:nvPr/>
          </p:nvCxnSpPr>
          <p:spPr>
            <a:xfrm flipV="1">
              <a:off x="6285588" y="3482475"/>
              <a:ext cx="1007754" cy="832647"/>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94" name="Straight Arrow Connector 93"/>
            <p:cNvCxnSpPr>
              <a:stCxn id="41" idx="3"/>
              <a:endCxn id="33" idx="1"/>
            </p:cNvCxnSpPr>
            <p:nvPr/>
          </p:nvCxnSpPr>
          <p:spPr>
            <a:xfrm flipV="1">
              <a:off x="6285588" y="3877686"/>
              <a:ext cx="1007754" cy="43743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96" name="Straight Arrow Connector 95"/>
            <p:cNvCxnSpPr>
              <a:stCxn id="41" idx="3"/>
              <a:endCxn id="29" idx="1"/>
            </p:cNvCxnSpPr>
            <p:nvPr/>
          </p:nvCxnSpPr>
          <p:spPr>
            <a:xfrm flipV="1">
              <a:off x="6285588" y="4272896"/>
              <a:ext cx="1007755" cy="4222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sp>
        <p:nvSpPr>
          <p:cNvPr id="75" name="Content Placeholder 4"/>
          <p:cNvSpPr txBox="1">
            <a:spLocks/>
          </p:cNvSpPr>
          <p:nvPr/>
        </p:nvSpPr>
        <p:spPr>
          <a:xfrm>
            <a:off x="395536" y="4509120"/>
            <a:ext cx="4436373" cy="2160240"/>
          </a:xfrm>
          <a:prstGeom prst="rect">
            <a:avLst/>
          </a:prstGeom>
        </p:spPr>
        <p:txBody>
          <a:bodyPr>
            <a:normAutofit/>
          </a:bodyPr>
          <a:lstStyle>
            <a:lvl1pPr marL="342900" indent="-342900" algn="l" defTabSz="914400" rtl="0" eaLnBrk="1" latinLnBrk="0" hangingPunct="1">
              <a:spcBef>
                <a:spcPct val="20000"/>
              </a:spcBef>
              <a:buClr>
                <a:srgbClr val="D75229"/>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D75229"/>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D75229"/>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D75229"/>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D75229"/>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cs-CZ" sz="1600" b="1" dirty="0" smtClean="0"/>
              <a:t>Vlastnosti</a:t>
            </a:r>
          </a:p>
          <a:p>
            <a:r>
              <a:rPr lang="cs-CZ" sz="1500" dirty="0" smtClean="0"/>
              <a:t>Řízený přístup – </a:t>
            </a:r>
            <a:r>
              <a:rPr lang="cs-CZ" sz="1500" dirty="0" err="1" smtClean="0"/>
              <a:t>Private</a:t>
            </a:r>
            <a:r>
              <a:rPr lang="cs-CZ" sz="1500" dirty="0" smtClean="0"/>
              <a:t> (R/W), Public (R/O) na úrovni </a:t>
            </a:r>
            <a:r>
              <a:rPr lang="cs-CZ" sz="1500" dirty="0" err="1" smtClean="0"/>
              <a:t>Containeru</a:t>
            </a:r>
            <a:endParaRPr lang="cs-CZ" sz="1500" dirty="0" smtClean="0"/>
          </a:p>
          <a:p>
            <a:r>
              <a:rPr lang="cs-CZ" sz="1500" dirty="0" smtClean="0"/>
              <a:t>Privátní přístup vyžaduje autentizaci</a:t>
            </a:r>
          </a:p>
          <a:p>
            <a:r>
              <a:rPr lang="cs-CZ" sz="1500" dirty="0" smtClean="0"/>
              <a:t>Implementuje algoritmus pro </a:t>
            </a:r>
            <a:r>
              <a:rPr lang="cs-CZ" sz="1500" dirty="0" err="1" smtClean="0"/>
              <a:t>optimistic</a:t>
            </a:r>
            <a:r>
              <a:rPr lang="cs-CZ" sz="1500" dirty="0" smtClean="0"/>
              <a:t> </a:t>
            </a:r>
            <a:r>
              <a:rPr lang="cs-CZ" sz="1500" dirty="0" err="1" smtClean="0"/>
              <a:t>concurrency</a:t>
            </a:r>
            <a:endParaRPr lang="cs-CZ" sz="1500" dirty="0" smtClean="0"/>
          </a:p>
          <a:p>
            <a:endParaRPr lang="cs-CZ" sz="1400" dirty="0" smtClean="0"/>
          </a:p>
          <a:p>
            <a:endParaRPr lang="cs-CZ" sz="1400" dirty="0" smtClean="0"/>
          </a:p>
          <a:p>
            <a:endParaRPr lang="en-US" sz="1400" dirty="0" smtClean="0"/>
          </a:p>
        </p:txBody>
      </p:sp>
      <p:sp>
        <p:nvSpPr>
          <p:cNvPr id="77" name="Content Placeholder 4"/>
          <p:cNvSpPr txBox="1">
            <a:spLocks/>
          </p:cNvSpPr>
          <p:nvPr/>
        </p:nvSpPr>
        <p:spPr>
          <a:xfrm>
            <a:off x="4860032" y="4509120"/>
            <a:ext cx="4032448" cy="216024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Clr>
                <a:srgbClr val="D75229"/>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D75229"/>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D75229"/>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D75229"/>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D75229"/>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cs-CZ" sz="2300" b="1" dirty="0" smtClean="0"/>
              <a:t>Doporučení</a:t>
            </a:r>
          </a:p>
          <a:p>
            <a:r>
              <a:rPr lang="cs-CZ" sz="2200" dirty="0" smtClean="0"/>
              <a:t>Nahrávání dat po blocích lze paralelizovat</a:t>
            </a:r>
          </a:p>
          <a:p>
            <a:r>
              <a:rPr lang="cs-CZ" sz="2200" dirty="0" smtClean="0"/>
              <a:t>Pro </a:t>
            </a:r>
            <a:r>
              <a:rPr lang="cs-CZ" sz="2200" dirty="0" err="1" smtClean="0"/>
              <a:t>blob</a:t>
            </a:r>
            <a:r>
              <a:rPr lang="cs-CZ" sz="2200" dirty="0" smtClean="0"/>
              <a:t> s častým čtením lze s výhodou využít Azure CDN služeb</a:t>
            </a:r>
          </a:p>
          <a:p>
            <a:r>
              <a:rPr lang="cs-CZ" sz="2200" dirty="0" smtClean="0"/>
              <a:t>Připravte aplikaci na </a:t>
            </a:r>
            <a:r>
              <a:rPr lang="cs-CZ" sz="2200" dirty="0" err="1" smtClean="0"/>
              <a:t>time-out</a:t>
            </a:r>
            <a:r>
              <a:rPr lang="cs-CZ" sz="2200" dirty="0" smtClean="0"/>
              <a:t> chyby – lze předejít rozdělením na menší dávky</a:t>
            </a:r>
          </a:p>
          <a:p>
            <a:r>
              <a:rPr lang="cs-CZ" sz="2200" dirty="0" smtClean="0"/>
              <a:t>Komprimujte obsah (po cestě i uložení)</a:t>
            </a:r>
          </a:p>
          <a:p>
            <a:endParaRPr lang="cs-CZ" sz="2700" dirty="0" smtClean="0"/>
          </a:p>
          <a:p>
            <a:endParaRPr lang="cs-CZ" sz="2700" dirty="0" smtClean="0"/>
          </a:p>
        </p:txBody>
      </p:sp>
    </p:spTree>
    <p:custDataLst>
      <p:tags r:id="rId1"/>
    </p:custDataLst>
    <p:extLst>
      <p:ext uri="{BB962C8B-B14F-4D97-AF65-F5344CB8AC3E}">
        <p14:creationId xmlns:p14="http://schemas.microsoft.com/office/powerpoint/2010/main" val="272101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9|4.1|4.8|8.3|13.8"/>
</p:tagLst>
</file>

<file path=ppt/tags/tag2.xml><?xml version="1.0" encoding="utf-8"?>
<p:tagLst xmlns:a="http://schemas.openxmlformats.org/drawingml/2006/main" xmlns:r="http://schemas.openxmlformats.org/officeDocument/2006/relationships" xmlns:p="http://schemas.openxmlformats.org/presentationml/2006/main">
  <p:tag name="TIMING" val="|2.5|37|43.7"/>
</p:tagLst>
</file>

<file path=ppt/tags/tag3.xml><?xml version="1.0" encoding="utf-8"?>
<p:tagLst xmlns:a="http://schemas.openxmlformats.org/drawingml/2006/main" xmlns:r="http://schemas.openxmlformats.org/officeDocument/2006/relationships" xmlns:p="http://schemas.openxmlformats.org/presentationml/2006/main">
  <p:tag name="TIMING" val="|63.5|16.7|4.3|6.6|12.3"/>
</p:tagLst>
</file>

<file path=ppt/tags/tag4.xml><?xml version="1.0" encoding="utf-8"?>
<p:tagLst xmlns:a="http://schemas.openxmlformats.org/drawingml/2006/main" xmlns:r="http://schemas.openxmlformats.org/officeDocument/2006/relationships" xmlns:p="http://schemas.openxmlformats.org/presentationml/2006/main">
  <p:tag name="TIMING" val="|41.6|8.4|5.1|1|.5|3.7|.5|37.9|7.7|2|.5|4.1|.5|3|1"/>
</p:tagLst>
</file>

<file path=ppt/tags/tag5.xml><?xml version="1.0" encoding="utf-8"?>
<p:tagLst xmlns:a="http://schemas.openxmlformats.org/drawingml/2006/main" xmlns:r="http://schemas.openxmlformats.org/officeDocument/2006/relationships" xmlns:p="http://schemas.openxmlformats.org/presentationml/2006/main">
  <p:tag name="TIMING" val="|3.9|21|18.2|49.6|57.7"/>
</p:tagLst>
</file>

<file path=ppt/tags/tag6.xml><?xml version="1.0" encoding="utf-8"?>
<p:tagLst xmlns:a="http://schemas.openxmlformats.org/drawingml/2006/main" xmlns:r="http://schemas.openxmlformats.org/officeDocument/2006/relationships" xmlns:p="http://schemas.openxmlformats.org/presentationml/2006/main">
  <p:tag name="TIMING" val="|0|22.5|14.5|21.4|20.3|8.2|3|.5|6.6|.5|3.7|5.1|8|1.9|6.5|3.2|1.4|.5|1.1|.5|2.9|4.2|1.2|1.6"/>
</p:tagLst>
</file>

<file path=ppt/theme/theme1.xml><?xml version="1.0" encoding="utf-8"?>
<a:theme xmlns:a="http://schemas.openxmlformats.org/drawingml/2006/main" name="MSDays_4-3_speaker_final">
  <a:themeElements>
    <a:clrScheme name="MsDays2010">
      <a:dk1>
        <a:srgbClr val="105A65"/>
      </a:dk1>
      <a:lt1>
        <a:sysClr val="window" lastClr="FFFFFF"/>
      </a:lt1>
      <a:dk2>
        <a:srgbClr val="105A65"/>
      </a:dk2>
      <a:lt2>
        <a:srgbClr val="FFFFFF"/>
      </a:lt2>
      <a:accent1>
        <a:srgbClr val="105A65"/>
      </a:accent1>
      <a:accent2>
        <a:srgbClr val="D75229"/>
      </a:accent2>
      <a:accent3>
        <a:srgbClr val="1A73AD"/>
      </a:accent3>
      <a:accent4>
        <a:srgbClr val="7A9D47"/>
      </a:accent4>
      <a:accent5>
        <a:srgbClr val="D2DF8D"/>
      </a:accent5>
      <a:accent6>
        <a:srgbClr val="F36D08"/>
      </a:accent6>
      <a:hlink>
        <a:srgbClr val="D75229"/>
      </a:hlink>
      <a:folHlink>
        <a:srgbClr val="D75229"/>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MSDays_4-3_speaker_final</Template>
  <TotalTime>1605</TotalTime>
  <Words>2082</Words>
  <Application>Microsoft Office PowerPoint</Application>
  <PresentationFormat>On-screen Show (4:3)</PresentationFormat>
  <Paragraphs>396</Paragraphs>
  <Slides>35</Slides>
  <Notes>8</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MSDays_4-3_speaker_final</vt:lpstr>
      <vt:lpstr>Windows Azure Storage</vt:lpstr>
      <vt:lpstr>Jak ukládat data?</vt:lpstr>
      <vt:lpstr>SQL Azure vs. Azure Storage 1/2</vt:lpstr>
      <vt:lpstr>SQL Azure vs. Azure Storage 2/2</vt:lpstr>
      <vt:lpstr>Datové možnosti ve Windows Azure</vt:lpstr>
      <vt:lpstr>Azure Table</vt:lpstr>
      <vt:lpstr>Azure Table</vt:lpstr>
      <vt:lpstr>Azure Blob </vt:lpstr>
      <vt:lpstr>Azure Blob</vt:lpstr>
      <vt:lpstr>Azure Queue</vt:lpstr>
      <vt:lpstr>Azure Queue - scénář</vt:lpstr>
      <vt:lpstr>Azure Drive</vt:lpstr>
      <vt:lpstr>Azure Drive</vt:lpstr>
      <vt:lpstr>Porovnaní technologií</vt:lpstr>
      <vt:lpstr>Bezpečnost, spolehlivost, výkon</vt:lpstr>
      <vt:lpstr>Praktická část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Ukázky kódu</vt:lpstr>
      <vt:lpstr>PowerPoint Presentation</vt:lpstr>
      <vt:lpstr>PowerPoint Presentation</vt:lpstr>
      <vt:lpstr>Nastavení připojení</vt:lpstr>
      <vt:lpstr>Reference na kontejner</vt:lpstr>
      <vt:lpstr>Vytvoření kontejneru</vt:lpstr>
      <vt:lpstr>Načtení BLOBu</vt:lpstr>
      <vt:lpstr>Zapsání BLOBu</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Vývoj pro Windows Azure</dc:title>
  <dc:creator>Dalibor Kacmar</dc:creator>
  <cp:lastModifiedBy>Michael Jurek</cp:lastModifiedBy>
  <cp:revision>51</cp:revision>
  <dcterms:created xsi:type="dcterms:W3CDTF">2010-08-26T08:44:14Z</dcterms:created>
  <dcterms:modified xsi:type="dcterms:W3CDTF">2011-03-29T13:59:38Z</dcterms:modified>
</cp:coreProperties>
</file>