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2"/>
  </p:sldMasterIdLst>
  <p:notesMasterIdLst>
    <p:notesMasterId r:id="rId72"/>
  </p:notesMasterIdLst>
  <p:handoutMasterIdLst>
    <p:handoutMasterId r:id="rId73"/>
  </p:handoutMasterIdLst>
  <p:sldIdLst>
    <p:sldId id="352" r:id="rId3"/>
    <p:sldId id="495" r:id="rId4"/>
    <p:sldId id="473" r:id="rId5"/>
    <p:sldId id="475" r:id="rId6"/>
    <p:sldId id="357" r:id="rId7"/>
    <p:sldId id="433" r:id="rId8"/>
    <p:sldId id="442" r:id="rId9"/>
    <p:sldId id="499" r:id="rId10"/>
    <p:sldId id="487" r:id="rId11"/>
    <p:sldId id="496" r:id="rId12"/>
    <p:sldId id="489" r:id="rId13"/>
    <p:sldId id="493" r:id="rId14"/>
    <p:sldId id="500" r:id="rId15"/>
    <p:sldId id="359" r:id="rId16"/>
    <p:sldId id="447" r:id="rId17"/>
    <p:sldId id="443" r:id="rId18"/>
    <p:sldId id="513" r:id="rId19"/>
    <p:sldId id="520" r:id="rId20"/>
    <p:sldId id="514" r:id="rId21"/>
    <p:sldId id="516" r:id="rId22"/>
    <p:sldId id="517" r:id="rId23"/>
    <p:sldId id="444" r:id="rId24"/>
    <p:sldId id="483" r:id="rId25"/>
    <p:sldId id="502" r:id="rId26"/>
    <p:sldId id="477" r:id="rId27"/>
    <p:sldId id="479" r:id="rId28"/>
    <p:sldId id="480" r:id="rId29"/>
    <p:sldId id="436" r:id="rId30"/>
    <p:sldId id="437" r:id="rId31"/>
    <p:sldId id="445" r:id="rId32"/>
    <p:sldId id="521" r:id="rId33"/>
    <p:sldId id="522" r:id="rId34"/>
    <p:sldId id="524" r:id="rId35"/>
    <p:sldId id="504" r:id="rId36"/>
    <p:sldId id="511" r:id="rId37"/>
    <p:sldId id="510" r:id="rId38"/>
    <p:sldId id="400" r:id="rId39"/>
    <p:sldId id="399" r:id="rId40"/>
    <p:sldId id="525" r:id="rId41"/>
    <p:sldId id="526" r:id="rId42"/>
    <p:sldId id="528" r:id="rId43"/>
    <p:sldId id="527" r:id="rId44"/>
    <p:sldId id="529" r:id="rId45"/>
    <p:sldId id="532" r:id="rId46"/>
    <p:sldId id="531" r:id="rId47"/>
    <p:sldId id="533" r:id="rId48"/>
    <p:sldId id="535" r:id="rId49"/>
    <p:sldId id="534" r:id="rId50"/>
    <p:sldId id="536" r:id="rId51"/>
    <p:sldId id="538" r:id="rId52"/>
    <p:sldId id="537" r:id="rId53"/>
    <p:sldId id="530" r:id="rId54"/>
    <p:sldId id="541" r:id="rId55"/>
    <p:sldId id="540" r:id="rId56"/>
    <p:sldId id="539" r:id="rId57"/>
    <p:sldId id="542" r:id="rId58"/>
    <p:sldId id="543" r:id="rId59"/>
    <p:sldId id="545" r:id="rId60"/>
    <p:sldId id="544" r:id="rId61"/>
    <p:sldId id="465" r:id="rId62"/>
    <p:sldId id="466" r:id="rId63"/>
    <p:sldId id="468" r:id="rId64"/>
    <p:sldId id="471" r:id="rId65"/>
    <p:sldId id="469" r:id="rId66"/>
    <p:sldId id="470" r:id="rId67"/>
    <p:sldId id="505" r:id="rId68"/>
    <p:sldId id="375" r:id="rId69"/>
    <p:sldId id="508" r:id="rId70"/>
    <p:sldId id="332" r:id="rId7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F00"/>
    <a:srgbClr val="3399FF"/>
    <a:srgbClr val="3333FF"/>
    <a:srgbClr val="FFB685"/>
    <a:srgbClr val="000000"/>
    <a:srgbClr val="0033CC"/>
    <a:srgbClr val="F6AE1E"/>
    <a:srgbClr val="FFFFFF"/>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4408" autoAdjust="0"/>
  </p:normalViewPr>
  <p:slideViewPr>
    <p:cSldViewPr snapToGrid="0">
      <p:cViewPr>
        <p:scale>
          <a:sx n="82" d="100"/>
          <a:sy n="82" d="100"/>
        </p:scale>
        <p:origin x="-2460" y="-204"/>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2604"/>
    </p:cViewPr>
  </p:sorterViewPr>
  <p:notesViewPr>
    <p:cSldViewPr snapToGrid="0" showGuides="1">
      <p:cViewPr varScale="1">
        <p:scale>
          <a:sx n="86" d="100"/>
          <a:sy n="86" d="100"/>
        </p:scale>
        <p:origin x="-31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3/17/2011</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extLst>
      <p:ext uri="{BB962C8B-B14F-4D97-AF65-F5344CB8AC3E}">
        <p14:creationId xmlns:p14="http://schemas.microsoft.com/office/powerpoint/2010/main" val="246214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3/17/2011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88141588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10:30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10:30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The step-by-step</a:t>
            </a:r>
            <a:r>
              <a:rPr lang="en-US" baseline="0" dirty="0" smtClean="0"/>
              <a:t> demo script for </a:t>
            </a:r>
            <a:r>
              <a:rPr lang="en-US" sz="1000" baseline="0" dirty="0" smtClean="0"/>
              <a:t>this demo is included in the Azure Services Training Kit.  </a:t>
            </a:r>
            <a:endParaRPr lang="en-US" sz="1000" dirty="0" smtClean="0"/>
          </a:p>
          <a:p>
            <a:endParaRPr lang="en-US" sz="1000" dirty="0" smtClean="0"/>
          </a:p>
          <a:p>
            <a:r>
              <a:rPr lang="en-US" sz="1000" b="1" dirty="0" smtClean="0"/>
              <a:t>DEMO</a:t>
            </a:r>
            <a:r>
              <a:rPr lang="en-US" sz="1000" b="1" baseline="0" dirty="0" smtClean="0"/>
              <a:t> SCRIPT:  Creating Objects in SQL Azure</a:t>
            </a:r>
            <a:endParaRPr lang="en-US"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10:30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The step-by-step</a:t>
            </a:r>
            <a:r>
              <a:rPr lang="en-US" baseline="0" dirty="0" smtClean="0"/>
              <a:t> demo script for </a:t>
            </a:r>
            <a:r>
              <a:rPr lang="en-US" sz="1000" baseline="0" dirty="0" smtClean="0"/>
              <a:t>this demo is included in the Azure Services Training Kit.  </a:t>
            </a:r>
            <a:endParaRPr lang="en-US" sz="1000" dirty="0" smtClean="0"/>
          </a:p>
          <a:p>
            <a:endParaRPr lang="en-US" sz="1000" dirty="0" smtClean="0"/>
          </a:p>
          <a:p>
            <a:r>
              <a:rPr lang="en-US" sz="1000" b="1" dirty="0" smtClean="0"/>
              <a:t>DEMO</a:t>
            </a:r>
            <a:r>
              <a:rPr lang="en-US" sz="1000" b="1" baseline="0" dirty="0" smtClean="0"/>
              <a:t> SCRIPT:  Migrating Database Schemas to SQL Azure</a:t>
            </a:r>
            <a:endParaRPr 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12:16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The step-by-step</a:t>
            </a:r>
            <a:r>
              <a:rPr lang="en-US" baseline="0" dirty="0" smtClean="0"/>
              <a:t> demo script for </a:t>
            </a:r>
            <a:r>
              <a:rPr lang="en-US" sz="1000" baseline="0" dirty="0" smtClean="0"/>
              <a:t>this demo is included in the Azure Services Training Kit.  </a:t>
            </a:r>
            <a:endParaRPr lang="en-US" sz="1000" dirty="0" smtClean="0"/>
          </a:p>
          <a:p>
            <a:endParaRPr lang="en-US" sz="1000" dirty="0" smtClean="0"/>
          </a:p>
          <a:p>
            <a:r>
              <a:rPr lang="en-US" sz="1000" b="1" dirty="0" smtClean="0"/>
              <a:t>DEMO</a:t>
            </a:r>
            <a:r>
              <a:rPr lang="en-US" sz="1000" b="1" baseline="0" dirty="0" smtClean="0"/>
              <a:t> SCRIPT:  Migrating Database Schemas to SQL Azure</a:t>
            </a:r>
            <a:endParaRPr 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12:16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The step-by-step</a:t>
            </a:r>
            <a:r>
              <a:rPr lang="en-US" baseline="0" dirty="0" smtClean="0"/>
              <a:t> demo script for </a:t>
            </a:r>
            <a:r>
              <a:rPr lang="en-US" sz="1000" baseline="0" dirty="0" smtClean="0"/>
              <a:t>this demo is included in the Azure Services Training Kit.  </a:t>
            </a:r>
            <a:endParaRPr lang="en-US" sz="1000" dirty="0" smtClean="0"/>
          </a:p>
          <a:p>
            <a:endParaRPr lang="en-US" sz="1000" dirty="0" smtClean="0"/>
          </a:p>
          <a:p>
            <a:r>
              <a:rPr lang="en-US" sz="1000" b="1" dirty="0" smtClean="0"/>
              <a:t>DEMO</a:t>
            </a:r>
            <a:r>
              <a:rPr lang="en-US" sz="1000" b="1" baseline="0" dirty="0" smtClean="0"/>
              <a:t> SCRIPT:  Migrating Database Schemas to SQL Azure</a:t>
            </a:r>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23BB0935-2867-4AEC-86DE-82629A95BC52}" type="slidenum">
              <a:rPr lang="en-US" smtClean="0"/>
              <a:pPr/>
              <a:t>60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61</a:t>
            </a:fld>
            <a:endParaRPr lang="en-US" dirty="0" smtClean="0"/>
          </a:p>
        </p:txBody>
      </p:sp>
      <p:sp>
        <p:nvSpPr>
          <p:cNvPr id="32770"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32" tIns="45716" rIns="91432" bIns="45716" anchor="b"/>
          <a:lstStyle/>
          <a:p>
            <a:pPr algn="r"/>
            <a:fld id="{DEFCDE4E-E5F7-4E11-9394-6EAC9C0D15A5}" type="slidenum">
              <a:rPr lang="en-GB" sz="900" b="1">
                <a:latin typeface="Verdana" pitchFamily="34" charset="0"/>
              </a:rPr>
              <a:pPr algn="r"/>
              <a:t>61</a:t>
            </a:fld>
            <a:endParaRPr lang="en-US" sz="900" b="1" dirty="0">
              <a:latin typeface="Verdana" pitchFamily="34" charset="0"/>
            </a:endParaRPr>
          </a:p>
        </p:txBody>
      </p:sp>
      <p:sp>
        <p:nvSpPr>
          <p:cNvPr id="32771" name="Rectangle 9217"/>
          <p:cNvSpPr>
            <a:spLocks noGrp="1" noRot="1" noChangeAspect="1" noChangeArrowheads="1" noTextEdit="1"/>
          </p:cNvSpPr>
          <p:nvPr>
            <p:ph type="sldImg"/>
          </p:nvPr>
        </p:nvSpPr>
        <p:spPr>
          <a:ln cap="flat" algn="ctr">
            <a:headEnd type="none" w="med" len="med"/>
            <a:tailEnd type="none" w="med" len="med"/>
          </a:ln>
        </p:spPr>
      </p:sp>
      <p:sp>
        <p:nvSpPr>
          <p:cNvPr id="5" name="Notes Placeholder 4"/>
          <p:cNvSpPr>
            <a:spLocks noGrp="1"/>
          </p:cNvSpPr>
          <p:nvPr>
            <p:ph type="body" idx="1"/>
          </p:nvPr>
        </p:nvSpPr>
        <p:spPr/>
        <p:txBody>
          <a:bodyPr>
            <a:normAutofit/>
          </a:bodyPr>
          <a:lstStyle/>
          <a:p>
            <a:pPr>
              <a:buFontTx/>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B0935-2867-4AEC-86DE-82629A95BC52}" type="slidenum">
              <a:rPr lang="en-US" smtClean="0"/>
              <a:pPr/>
              <a:t>63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64</a:t>
            </a:fld>
            <a:endParaRPr lang="en-US" dirty="0" smtClean="0"/>
          </a:p>
        </p:txBody>
      </p:sp>
      <p:sp>
        <p:nvSpPr>
          <p:cNvPr id="32770"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32" tIns="45716" rIns="91432" bIns="45716" anchor="b"/>
          <a:lstStyle/>
          <a:p>
            <a:pPr algn="r"/>
            <a:fld id="{DEFCDE4E-E5F7-4E11-9394-6EAC9C0D15A5}" type="slidenum">
              <a:rPr lang="en-GB" sz="900" b="1">
                <a:latin typeface="Verdana" pitchFamily="34" charset="0"/>
              </a:rPr>
              <a:pPr algn="r"/>
              <a:t>64</a:t>
            </a:fld>
            <a:endParaRPr lang="en-US" sz="900" b="1" dirty="0">
              <a:latin typeface="Verdana" pitchFamily="34" charset="0"/>
            </a:endParaRPr>
          </a:p>
        </p:txBody>
      </p:sp>
      <p:sp>
        <p:nvSpPr>
          <p:cNvPr id="32771" name="Rectangle 9217"/>
          <p:cNvSpPr>
            <a:spLocks noGrp="1" noRot="1" noChangeAspect="1" noChangeArrowheads="1" noTextEdit="1"/>
          </p:cNvSpPr>
          <p:nvPr>
            <p:ph type="sldImg"/>
          </p:nvPr>
        </p:nvSpPr>
        <p:spPr>
          <a:ln cap="flat" algn="ctr">
            <a:headEnd type="none" w="med" len="med"/>
            <a:tailEnd type="none" w="med" len="med"/>
          </a:ln>
        </p:spPr>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65</a:t>
            </a:fld>
            <a:endParaRPr lang="en-US" dirty="0" smtClean="0"/>
          </a:p>
        </p:txBody>
      </p:sp>
      <p:sp>
        <p:nvSpPr>
          <p:cNvPr id="32770"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lIns="91432" tIns="45716" rIns="91432" bIns="45716" anchor="b"/>
          <a:lstStyle/>
          <a:p>
            <a:pPr algn="r"/>
            <a:fld id="{DEFCDE4E-E5F7-4E11-9394-6EAC9C0D15A5}" type="slidenum">
              <a:rPr lang="en-GB" sz="900" b="1">
                <a:latin typeface="Verdana" pitchFamily="34" charset="0"/>
              </a:rPr>
              <a:pPr algn="r"/>
              <a:t>65</a:t>
            </a:fld>
            <a:endParaRPr lang="en-US" sz="900" b="1" dirty="0">
              <a:latin typeface="Verdana" pitchFamily="34" charset="0"/>
            </a:endParaRPr>
          </a:p>
        </p:txBody>
      </p:sp>
      <p:sp>
        <p:nvSpPr>
          <p:cNvPr id="32771" name="Rectangle 9217"/>
          <p:cNvSpPr>
            <a:spLocks noGrp="1" noRot="1" noChangeAspect="1" noChangeArrowheads="1" noTextEdit="1"/>
          </p:cNvSpPr>
          <p:nvPr>
            <p:ph type="sldImg"/>
          </p:nvPr>
        </p:nvSpPr>
        <p:spPr>
          <a:ln cap="flat" algn="ctr">
            <a:headEnd type="none" w="med" len="med"/>
            <a:tailEnd type="none" w="med" len="med"/>
          </a:ln>
        </p:spPr>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10:30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BEA6C5-055F-4F2D-8C85-2A72BE2BB346}"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3/17/2011 10:30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r>
              <a:rPr lang="en-US" dirty="0" smtClean="0"/>
              <a:t>The step-by-step</a:t>
            </a:r>
            <a:r>
              <a:rPr lang="en-US" baseline="0" dirty="0" smtClean="0"/>
              <a:t> demo script for </a:t>
            </a:r>
            <a:r>
              <a:rPr lang="en-US" sz="900" baseline="0" dirty="0" smtClean="0"/>
              <a:t>this demo is included in the Azure Services Training Kit.  </a:t>
            </a:r>
            <a:endParaRPr lang="en-US" sz="900" dirty="0" smtClean="0"/>
          </a:p>
          <a:p>
            <a:endParaRPr lang="en-US" sz="900" dirty="0" smtClean="0"/>
          </a:p>
          <a:p>
            <a:r>
              <a:rPr lang="en-US" sz="900" b="1" dirty="0" smtClean="0"/>
              <a:t>DEMO</a:t>
            </a:r>
            <a:r>
              <a:rPr lang="en-US" sz="900" b="1" baseline="0" dirty="0" smtClean="0"/>
              <a:t> SCRIPT:  Preparing Your SQL Azure Account</a:t>
            </a:r>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5" r:id="rId8"/>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1"/>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1"/>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1"/>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1"/>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1"/>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qlazuremw.codeplex.com/"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qlazuremw.codeplex.com/"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www.azure.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blogs.msdn.com/ssds" TargetMode="External"/><Relationship Id="rId5" Type="http://schemas.openxmlformats.org/officeDocument/2006/relationships/hyperlink" Target="http://msdn.microsoft.com/en-us/sqlserver/dataservices" TargetMode="External"/><Relationship Id="rId4" Type="http://schemas.openxmlformats.org/officeDocument/2006/relationships/hyperlink" Target="http://www.microsoft.com/downloads/details.aspx?FamilyID=413E88F8-5966-4A83-B309-53B7B77EDF78&amp;displaylang=e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Úvod do </a:t>
            </a:r>
            <a:r>
              <a:rPr dirty="0" smtClean="0"/>
              <a:t>SQL Azure</a:t>
            </a:r>
            <a:endParaRPr lang="en-US" dirty="0"/>
          </a:p>
        </p:txBody>
      </p:sp>
      <p:sp>
        <p:nvSpPr>
          <p:cNvPr id="3" name="Subtitle 2"/>
          <p:cNvSpPr>
            <a:spLocks noGrp="1"/>
          </p:cNvSpPr>
          <p:nvPr>
            <p:ph type="subTitle" idx="1"/>
          </p:nvPr>
        </p:nvSpPr>
        <p:spPr/>
        <p:txBody>
          <a:bodyPr/>
          <a:lstStyle/>
          <a:p>
            <a:r>
              <a:rPr lang="en-US" dirty="0" smtClean="0"/>
              <a:t>Michael Ju</a:t>
            </a:r>
            <a:r>
              <a:rPr lang="cs-CZ" dirty="0" smtClean="0"/>
              <a:t>řek</a:t>
            </a:r>
            <a:endParaRPr lang="en-US" dirty="0" smtClean="0"/>
          </a:p>
          <a:p>
            <a:r>
              <a:rPr lang="cs-CZ" dirty="0" smtClean="0"/>
              <a:t>Software Architect</a:t>
            </a:r>
            <a:endParaRPr lang="en-US" dirty="0" smtClean="0"/>
          </a:p>
          <a:p>
            <a:r>
              <a:rPr lang="cs-CZ" dirty="0" smtClean="0"/>
              <a:t>Microsoft s.r.o.</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own Arrow 44"/>
          <p:cNvSpPr/>
          <p:nvPr/>
        </p:nvSpPr>
        <p:spPr>
          <a:xfrm flipV="1">
            <a:off x="6398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30188"/>
            <a:ext cx="8382000" cy="609398"/>
          </a:xfrm>
        </p:spPr>
        <p:txBody>
          <a:bodyPr/>
          <a:lstStyle/>
          <a:p>
            <a:r>
              <a:rPr lang="cs-CZ" sz="4400" dirty="0" smtClean="0"/>
              <a:t>Síťová topologie</a:t>
            </a:r>
            <a:endParaRPr lang="en-US" sz="4400" dirty="0"/>
          </a:p>
        </p:txBody>
      </p:sp>
      <p:sp>
        <p:nvSpPr>
          <p:cNvPr id="3" name="Rounded Rectangle 2"/>
          <p:cNvSpPr/>
          <p:nvPr/>
        </p:nvSpPr>
        <p:spPr>
          <a:xfrm>
            <a:off x="3810000" y="1109949"/>
            <a:ext cx="1371600" cy="381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cs-CZ" dirty="0" smtClean="0"/>
              <a:t>Aplikace</a:t>
            </a:r>
            <a:endParaRPr lang="en-US" dirty="0"/>
          </a:p>
        </p:txBody>
      </p:sp>
      <p:cxnSp>
        <p:nvCxnSpPr>
          <p:cNvPr id="8" name="Straight Arrow Connector 7"/>
          <p:cNvCxnSpPr>
            <a:stCxn id="3" idx="2"/>
            <a:endCxn id="14" idx="0"/>
          </p:cNvCxnSpPr>
          <p:nvPr/>
        </p:nvCxnSpPr>
        <p:spPr>
          <a:xfrm rot="5400000">
            <a:off x="3754657" y="2230656"/>
            <a:ext cx="1480851" cy="14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886200" y="1795749"/>
            <a:ext cx="1143000" cy="6096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 name="Rectangle 13"/>
          <p:cNvSpPr/>
          <p:nvPr/>
        </p:nvSpPr>
        <p:spPr>
          <a:xfrm>
            <a:off x="3717985" y="2971800"/>
            <a:ext cx="1552755"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Load Balancer</a:t>
            </a:r>
            <a:endParaRPr lang="en-US" sz="1600" b="1" dirty="0"/>
          </a:p>
        </p:txBody>
      </p:sp>
      <p:cxnSp>
        <p:nvCxnSpPr>
          <p:cNvPr id="19" name="Straight Connector 18"/>
          <p:cNvCxnSpPr/>
          <p:nvPr/>
        </p:nvCxnSpPr>
        <p:spPr>
          <a:xfrm>
            <a:off x="1143000" y="3810000"/>
            <a:ext cx="7543800"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2"/>
          </p:cNvCxnSpPr>
          <p:nvPr/>
        </p:nvCxnSpPr>
        <p:spPr>
          <a:xfrm rot="16200000" flipH="1">
            <a:off x="4113286" y="3810077"/>
            <a:ext cx="762796" cy="6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004996" y="2566802"/>
            <a:ext cx="1117165" cy="276999"/>
          </a:xfrm>
          <a:prstGeom prst="rect">
            <a:avLst/>
          </a:prstGeom>
          <a:noFill/>
        </p:spPr>
        <p:txBody>
          <a:bodyPr wrap="none" rtlCol="0">
            <a:spAutoFit/>
          </a:bodyPr>
          <a:lstStyle/>
          <a:p>
            <a:r>
              <a:rPr lang="en-US" sz="1200" b="1" dirty="0" smtClean="0"/>
              <a:t>TDS (tcp:1433)</a:t>
            </a:r>
            <a:endParaRPr lang="en-US" sz="1200" b="1" dirty="0"/>
          </a:p>
        </p:txBody>
      </p:sp>
      <p:sp>
        <p:nvSpPr>
          <p:cNvPr id="49" name="TextBox 48"/>
          <p:cNvSpPr txBox="1"/>
          <p:nvPr/>
        </p:nvSpPr>
        <p:spPr>
          <a:xfrm>
            <a:off x="0" y="3657600"/>
            <a:ext cx="1152431" cy="276999"/>
          </a:xfrm>
          <a:prstGeom prst="rect">
            <a:avLst/>
          </a:prstGeom>
          <a:noFill/>
        </p:spPr>
        <p:txBody>
          <a:bodyPr wrap="none" rtlCol="0">
            <a:spAutoFit/>
          </a:bodyPr>
          <a:lstStyle/>
          <a:p>
            <a:r>
              <a:rPr lang="en-US" sz="1200" b="1" dirty="0" smtClean="0"/>
              <a:t>TDS (tcp: 1433)</a:t>
            </a:r>
            <a:endParaRPr lang="en-US" sz="1200" b="1" dirty="0"/>
          </a:p>
        </p:txBody>
      </p:sp>
      <p:grpSp>
        <p:nvGrpSpPr>
          <p:cNvPr id="7" name="Group 69"/>
          <p:cNvGrpSpPr/>
          <p:nvPr/>
        </p:nvGrpSpPr>
        <p:grpSpPr>
          <a:xfrm>
            <a:off x="0" y="4851411"/>
            <a:ext cx="8686800" cy="276999"/>
            <a:chOff x="0" y="5486400"/>
            <a:chExt cx="8686800" cy="276999"/>
          </a:xfrm>
        </p:grpSpPr>
        <p:cxnSp>
          <p:nvCxnSpPr>
            <p:cNvPr id="21" name="Straight Connector 20"/>
            <p:cNvCxnSpPr/>
            <p:nvPr/>
          </p:nvCxnSpPr>
          <p:spPr>
            <a:xfrm>
              <a:off x="1143000" y="5638800"/>
              <a:ext cx="7543800" cy="158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0" y="5486400"/>
              <a:ext cx="1152431" cy="276999"/>
            </a:xfrm>
            <a:prstGeom prst="rect">
              <a:avLst/>
            </a:prstGeom>
            <a:noFill/>
          </p:spPr>
          <p:txBody>
            <a:bodyPr wrap="none" rtlCol="0">
              <a:spAutoFit/>
            </a:bodyPr>
            <a:lstStyle/>
            <a:p>
              <a:r>
                <a:rPr lang="en-US" sz="1200" b="1" dirty="0" smtClean="0"/>
                <a:t>TDS (tcp: 1433)</a:t>
              </a:r>
              <a:endParaRPr lang="en-US" sz="1200" b="1" dirty="0"/>
            </a:p>
          </p:txBody>
        </p:sp>
      </p:grpSp>
      <p:sp>
        <p:nvSpPr>
          <p:cNvPr id="55" name="Left Brace 54"/>
          <p:cNvSpPr/>
          <p:nvPr/>
        </p:nvSpPr>
        <p:spPr>
          <a:xfrm>
            <a:off x="5246783" y="762000"/>
            <a:ext cx="381000" cy="10668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TextBox 55"/>
          <p:cNvSpPr txBox="1"/>
          <p:nvPr/>
        </p:nvSpPr>
        <p:spPr>
          <a:xfrm>
            <a:off x="5638800" y="1007820"/>
            <a:ext cx="3200400" cy="584775"/>
          </a:xfrm>
          <a:prstGeom prst="rect">
            <a:avLst/>
          </a:prstGeom>
          <a:noFill/>
        </p:spPr>
        <p:txBody>
          <a:bodyPr wrap="square" rtlCol="0">
            <a:spAutoFit/>
          </a:bodyPr>
          <a:lstStyle/>
          <a:p>
            <a:r>
              <a:rPr lang="cs-CZ" sz="1600" dirty="0" smtClean="0"/>
              <a:t>Aplikace používající standardní knihovny</a:t>
            </a:r>
            <a:r>
              <a:rPr lang="en-US" sz="1600" dirty="0" smtClean="0"/>
              <a:t>: ODBC, ADO.N</a:t>
            </a:r>
            <a:r>
              <a:rPr lang="cs-CZ" sz="1600" dirty="0" smtClean="0"/>
              <a:t>ET</a:t>
            </a:r>
            <a:r>
              <a:rPr lang="en-US" sz="1600" dirty="0" smtClean="0"/>
              <a:t>, …</a:t>
            </a:r>
            <a:endParaRPr lang="en-US" sz="1600" dirty="0"/>
          </a:p>
        </p:txBody>
      </p:sp>
      <p:sp>
        <p:nvSpPr>
          <p:cNvPr id="57" name="Left Brace 56"/>
          <p:cNvSpPr/>
          <p:nvPr/>
        </p:nvSpPr>
        <p:spPr>
          <a:xfrm>
            <a:off x="5257800" y="2786349"/>
            <a:ext cx="381000" cy="762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5551583" y="2887374"/>
            <a:ext cx="2971800" cy="584775"/>
          </a:xfrm>
          <a:prstGeom prst="rect">
            <a:avLst/>
          </a:prstGeom>
          <a:noFill/>
        </p:spPr>
        <p:txBody>
          <a:bodyPr wrap="square" rtlCol="0">
            <a:spAutoFit/>
          </a:bodyPr>
          <a:lstStyle/>
          <a:p>
            <a:r>
              <a:rPr lang="en-US" sz="1600" dirty="0" smtClean="0"/>
              <a:t>Load balancer </a:t>
            </a:r>
            <a:r>
              <a:rPr lang="cs-CZ" sz="1600" dirty="0" smtClean="0"/>
              <a:t>se snaží směrovat vždy na stejnou TDS gateway</a:t>
            </a:r>
            <a:endParaRPr lang="en-US" sz="1600" dirty="0"/>
          </a:p>
        </p:txBody>
      </p:sp>
      <p:sp>
        <p:nvSpPr>
          <p:cNvPr id="4" name="Rectangle 3"/>
          <p:cNvSpPr/>
          <p:nvPr/>
        </p:nvSpPr>
        <p:spPr>
          <a:xfrm>
            <a:off x="1676092"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24" name="Rectangle 23"/>
          <p:cNvSpPr/>
          <p:nvPr/>
        </p:nvSpPr>
        <p:spPr>
          <a:xfrm>
            <a:off x="3162071"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1" name="Rectangle 30"/>
          <p:cNvSpPr/>
          <p:nvPr/>
        </p:nvSpPr>
        <p:spPr>
          <a:xfrm>
            <a:off x="4648050"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2" name="Rectangle 31"/>
          <p:cNvSpPr/>
          <p:nvPr/>
        </p:nvSpPr>
        <p:spPr>
          <a:xfrm>
            <a:off x="6134029"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3" name="Rectangle 32"/>
          <p:cNvSpPr/>
          <p:nvPr/>
        </p:nvSpPr>
        <p:spPr>
          <a:xfrm>
            <a:off x="7620010"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sp>
        <p:nvSpPr>
          <p:cNvPr id="34" name="Rectangle 33"/>
          <p:cNvSpPr/>
          <p:nvPr/>
        </p:nvSpPr>
        <p:spPr>
          <a:xfrm>
            <a:off x="190113" y="5334000"/>
            <a:ext cx="134293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Data Node</a:t>
            </a:r>
            <a:endParaRPr lang="en-US" dirty="0"/>
          </a:p>
        </p:txBody>
      </p:sp>
      <p:grpSp>
        <p:nvGrpSpPr>
          <p:cNvPr id="9" name="Group 60"/>
          <p:cNvGrpSpPr/>
          <p:nvPr/>
        </p:nvGrpSpPr>
        <p:grpSpPr>
          <a:xfrm>
            <a:off x="565892" y="4191000"/>
            <a:ext cx="7870634" cy="457200"/>
            <a:chOff x="548640" y="4191000"/>
            <a:chExt cx="7870634" cy="457200"/>
          </a:xfrm>
        </p:grpSpPr>
        <p:sp>
          <p:nvSpPr>
            <p:cNvPr id="5" name="Rectangle 4"/>
            <p:cNvSpPr/>
            <p:nvPr/>
          </p:nvSpPr>
          <p:spPr>
            <a:xfrm>
              <a:off x="548640"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6" name="Rectangle 25"/>
            <p:cNvSpPr/>
            <p:nvPr/>
          </p:nvSpPr>
          <p:spPr>
            <a:xfrm>
              <a:off x="1891963"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7" name="Rectangle 26"/>
            <p:cNvSpPr/>
            <p:nvPr/>
          </p:nvSpPr>
          <p:spPr>
            <a:xfrm>
              <a:off x="3235286"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8" name="Rectangle 27"/>
            <p:cNvSpPr/>
            <p:nvPr/>
          </p:nvSpPr>
          <p:spPr>
            <a:xfrm>
              <a:off x="4578609"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29" name="Rectangle 28"/>
            <p:cNvSpPr/>
            <p:nvPr/>
          </p:nvSpPr>
          <p:spPr>
            <a:xfrm>
              <a:off x="5921932"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sp>
          <p:nvSpPr>
            <p:cNvPr id="30" name="Rectangle 29"/>
            <p:cNvSpPr/>
            <p:nvPr/>
          </p:nvSpPr>
          <p:spPr>
            <a:xfrm>
              <a:off x="7265257" y="4191000"/>
              <a:ext cx="1154017"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Gateway</a:t>
              </a:r>
              <a:endParaRPr lang="en-US" dirty="0"/>
            </a:p>
          </p:txBody>
        </p:sp>
      </p:grpSp>
      <p:sp>
        <p:nvSpPr>
          <p:cNvPr id="46" name="Down Arrow 45"/>
          <p:cNvSpPr/>
          <p:nvPr/>
        </p:nvSpPr>
        <p:spPr>
          <a:xfrm flipV="1">
            <a:off x="213597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7" name="Down Arrow 46"/>
          <p:cNvSpPr/>
          <p:nvPr/>
        </p:nvSpPr>
        <p:spPr>
          <a:xfrm flipV="1">
            <a:off x="36321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0" name="Down Arrow 49"/>
          <p:cNvSpPr/>
          <p:nvPr/>
        </p:nvSpPr>
        <p:spPr>
          <a:xfrm flipV="1">
            <a:off x="512827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1" name="Down Arrow 50"/>
          <p:cNvSpPr/>
          <p:nvPr/>
        </p:nvSpPr>
        <p:spPr>
          <a:xfrm flipV="1">
            <a:off x="6624429"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53" name="Down Arrow 52"/>
          <p:cNvSpPr/>
          <p:nvPr/>
        </p:nvSpPr>
        <p:spPr>
          <a:xfrm flipV="1">
            <a:off x="8120581" y="5867400"/>
            <a:ext cx="381000" cy="5334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4" name="Rectangle 43"/>
          <p:cNvSpPr/>
          <p:nvPr/>
        </p:nvSpPr>
        <p:spPr>
          <a:xfrm>
            <a:off x="363648" y="6248400"/>
            <a:ext cx="8264304" cy="304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cs-CZ" dirty="0" smtClean="0">
                <a:solidFill>
                  <a:schemeClr val="tx1"/>
                </a:solidFill>
              </a:rPr>
              <a:t>Škálovatelnost a dostupnost</a:t>
            </a:r>
            <a:r>
              <a:rPr lang="en-US" dirty="0" smtClean="0">
                <a:solidFill>
                  <a:schemeClr val="tx1"/>
                </a:solidFill>
              </a:rPr>
              <a:t>:</a:t>
            </a:r>
            <a:r>
              <a:rPr lang="cs-CZ" dirty="0" smtClean="0">
                <a:solidFill>
                  <a:schemeClr val="tx1"/>
                </a:solidFill>
              </a:rPr>
              <a:t> překlenutí výpadku, replikace, rozkládání zátěže</a:t>
            </a:r>
            <a:endParaRPr lang="en-US" dirty="0">
              <a:solidFill>
                <a:schemeClr val="tx1"/>
              </a:solidFill>
            </a:endParaRPr>
          </a:p>
        </p:txBody>
      </p:sp>
      <p:cxnSp>
        <p:nvCxnSpPr>
          <p:cNvPr id="16" name="Straight Arrow Connector 15"/>
          <p:cNvCxnSpPr>
            <a:stCxn id="14" idx="2"/>
            <a:endCxn id="5" idx="0"/>
          </p:cNvCxnSpPr>
          <p:nvPr/>
        </p:nvCxnSpPr>
        <p:spPr>
          <a:xfrm rot="5400000">
            <a:off x="2437632" y="2134269"/>
            <a:ext cx="762000" cy="3351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2"/>
            <a:endCxn id="30" idx="0"/>
          </p:cNvCxnSpPr>
          <p:nvPr/>
        </p:nvCxnSpPr>
        <p:spPr>
          <a:xfrm rot="16200000" flipH="1">
            <a:off x="5795940" y="2127422"/>
            <a:ext cx="762000" cy="33651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a:off x="4187384" y="4981013"/>
            <a:ext cx="619718" cy="114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4" idx="0"/>
          </p:cNvCxnSpPr>
          <p:nvPr/>
        </p:nvCxnSpPr>
        <p:spPr>
          <a:xfrm rot="10800000" flipV="1">
            <a:off x="2347557" y="4676900"/>
            <a:ext cx="2143946" cy="657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32" idx="0"/>
          </p:cNvCxnSpPr>
          <p:nvPr/>
        </p:nvCxnSpPr>
        <p:spPr>
          <a:xfrm>
            <a:off x="4491494" y="4676902"/>
            <a:ext cx="2314000" cy="65709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900" decel="100000" fill="hold"/>
                                        <p:tgtEl>
                                          <p:spTgt spid="5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900" decel="100000" fill="hold"/>
                                        <p:tgtEl>
                                          <p:spTgt spid="5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900" decel="100000" fill="hold"/>
                                        <p:tgtEl>
                                          <p:spTgt spid="4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1000"/>
                                        <p:tgtEl>
                                          <p:spTgt spid="57"/>
                                        </p:tgtEl>
                                      </p:cBhvr>
                                    </p:animEffect>
                                    <p:anim calcmode="lin" valueType="num">
                                      <p:cBhvr>
                                        <p:cTn id="52" dur="1000" fill="hold"/>
                                        <p:tgtEl>
                                          <p:spTgt spid="57"/>
                                        </p:tgtEl>
                                        <p:attrNameLst>
                                          <p:attrName>ppt_x</p:attrName>
                                        </p:attrNameLst>
                                      </p:cBhvr>
                                      <p:tavLst>
                                        <p:tav tm="0">
                                          <p:val>
                                            <p:strVal val="#ppt_x"/>
                                          </p:val>
                                        </p:tav>
                                        <p:tav tm="100000">
                                          <p:val>
                                            <p:strVal val="#ppt_x"/>
                                          </p:val>
                                        </p:tav>
                                      </p:tavLst>
                                    </p:anim>
                                    <p:anim calcmode="lin" valueType="num">
                                      <p:cBhvr>
                                        <p:cTn id="53" dur="900" decel="100000" fill="hold"/>
                                        <p:tgtEl>
                                          <p:spTgt spid="5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1000"/>
                                        <p:tgtEl>
                                          <p:spTgt spid="58"/>
                                        </p:tgtEl>
                                      </p:cBhvr>
                                    </p:animEffect>
                                    <p:anim calcmode="lin" valueType="num">
                                      <p:cBhvr>
                                        <p:cTn id="58" dur="1000" fill="hold"/>
                                        <p:tgtEl>
                                          <p:spTgt spid="58"/>
                                        </p:tgtEl>
                                        <p:attrNameLst>
                                          <p:attrName>ppt_x</p:attrName>
                                        </p:attrNameLst>
                                      </p:cBhvr>
                                      <p:tavLst>
                                        <p:tav tm="0">
                                          <p:val>
                                            <p:strVal val="#ppt_x"/>
                                          </p:val>
                                        </p:tav>
                                        <p:tav tm="100000">
                                          <p:val>
                                            <p:strVal val="#ppt_x"/>
                                          </p:val>
                                        </p:tav>
                                      </p:tavLst>
                                    </p:anim>
                                    <p:anim calcmode="lin" valueType="num">
                                      <p:cBhvr>
                                        <p:cTn id="59" dur="900" decel="100000" fill="hold"/>
                                        <p:tgtEl>
                                          <p:spTgt spid="5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2000"/>
                                        <p:tgtEl>
                                          <p:spTgt spid="49"/>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900" decel="100000" fill="hold"/>
                                        <p:tgtEl>
                                          <p:spTgt spid="1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900" decel="100000" fill="hold"/>
                                        <p:tgtEl>
                                          <p:spTgt spid="3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900" decel="100000" fill="hold"/>
                                        <p:tgtEl>
                                          <p:spTgt spid="9"/>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95" fill="hold">
                            <p:stCondLst>
                              <p:cond delay="1000"/>
                            </p:stCondLst>
                            <p:childTnLst>
                              <p:par>
                                <p:cTn id="96" presetID="10" presetClass="entr" presetSubtype="0" fill="hold"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1000"/>
                                        <p:tgtEl>
                                          <p:spTgt spid="76"/>
                                        </p:tgtEl>
                                      </p:cBhvr>
                                    </p:animEffect>
                                    <p:anim calcmode="lin" valueType="num">
                                      <p:cBhvr>
                                        <p:cTn id="104" dur="1000" fill="hold"/>
                                        <p:tgtEl>
                                          <p:spTgt spid="76"/>
                                        </p:tgtEl>
                                        <p:attrNameLst>
                                          <p:attrName>ppt_x</p:attrName>
                                        </p:attrNameLst>
                                      </p:cBhvr>
                                      <p:tavLst>
                                        <p:tav tm="0">
                                          <p:val>
                                            <p:strVal val="#ppt_x"/>
                                          </p:val>
                                        </p:tav>
                                        <p:tav tm="100000">
                                          <p:val>
                                            <p:strVal val="#ppt_x"/>
                                          </p:val>
                                        </p:tav>
                                      </p:tavLst>
                                    </p:anim>
                                    <p:anim calcmode="lin" valueType="num">
                                      <p:cBhvr>
                                        <p:cTn id="105" dur="900" decel="100000" fill="hold"/>
                                        <p:tgtEl>
                                          <p:spTgt spid="76"/>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900" decel="100000" fill="hold"/>
                                        <p:tgtEl>
                                          <p:spTgt spid="71"/>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1000"/>
                                        <p:tgtEl>
                                          <p:spTgt spid="70"/>
                                        </p:tgtEl>
                                      </p:cBhvr>
                                    </p:animEffect>
                                    <p:anim calcmode="lin" valueType="num">
                                      <p:cBhvr>
                                        <p:cTn id="116" dur="1000" fill="hold"/>
                                        <p:tgtEl>
                                          <p:spTgt spid="70"/>
                                        </p:tgtEl>
                                        <p:attrNameLst>
                                          <p:attrName>ppt_x</p:attrName>
                                        </p:attrNameLst>
                                      </p:cBhvr>
                                      <p:tavLst>
                                        <p:tav tm="0">
                                          <p:val>
                                            <p:strVal val="#ppt_x"/>
                                          </p:val>
                                        </p:tav>
                                        <p:tav tm="100000">
                                          <p:val>
                                            <p:strVal val="#ppt_x"/>
                                          </p:val>
                                        </p:tav>
                                      </p:tavLst>
                                    </p:anim>
                                    <p:anim calcmode="lin" valueType="num">
                                      <p:cBhvr>
                                        <p:cTn id="117" dur="900" decel="100000" fill="hold"/>
                                        <p:tgtEl>
                                          <p:spTgt spid="70"/>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19" presetID="37"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900" decel="100000" fill="hold"/>
                                        <p:tgtEl>
                                          <p:spTgt spid="34"/>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25" presetID="37" presetClass="entr" presetSubtype="0" fill="hold" grpId="0" nodeType="with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fade">
                                      <p:cBhvr>
                                        <p:cTn id="127" dur="1000"/>
                                        <p:tgtEl>
                                          <p:spTgt spid="4"/>
                                        </p:tgtEl>
                                      </p:cBhvr>
                                    </p:animEffect>
                                    <p:anim calcmode="lin" valueType="num">
                                      <p:cBhvr>
                                        <p:cTn id="128" dur="1000" fill="hold"/>
                                        <p:tgtEl>
                                          <p:spTgt spid="4"/>
                                        </p:tgtEl>
                                        <p:attrNameLst>
                                          <p:attrName>ppt_x</p:attrName>
                                        </p:attrNameLst>
                                      </p:cBhvr>
                                      <p:tavLst>
                                        <p:tav tm="0">
                                          <p:val>
                                            <p:strVal val="#ppt_x"/>
                                          </p:val>
                                        </p:tav>
                                        <p:tav tm="100000">
                                          <p:val>
                                            <p:strVal val="#ppt_x"/>
                                          </p:val>
                                        </p:tav>
                                      </p:tavLst>
                                    </p:anim>
                                    <p:anim calcmode="lin" valueType="num">
                                      <p:cBhvr>
                                        <p:cTn id="129" dur="900" decel="100000" fill="hold"/>
                                        <p:tgtEl>
                                          <p:spTgt spid="4"/>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900" decel="100000" fill="hold"/>
                                        <p:tgtEl>
                                          <p:spTgt spid="24"/>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900" decel="100000" fill="hold"/>
                                        <p:tgtEl>
                                          <p:spTgt spid="31"/>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900" decel="100000" fill="hold"/>
                                        <p:tgtEl>
                                          <p:spTgt spid="32"/>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49" presetID="37"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1000"/>
                                        <p:tgtEl>
                                          <p:spTgt spid="33"/>
                                        </p:tgtEl>
                                      </p:cBhvr>
                                    </p:animEffect>
                                    <p:anim calcmode="lin" valueType="num">
                                      <p:cBhvr>
                                        <p:cTn id="152" dur="1000" fill="hold"/>
                                        <p:tgtEl>
                                          <p:spTgt spid="33"/>
                                        </p:tgtEl>
                                        <p:attrNameLst>
                                          <p:attrName>ppt_x</p:attrName>
                                        </p:attrNameLst>
                                      </p:cBhvr>
                                      <p:tavLst>
                                        <p:tav tm="0">
                                          <p:val>
                                            <p:strVal val="#ppt_x"/>
                                          </p:val>
                                        </p:tav>
                                        <p:tav tm="100000">
                                          <p:val>
                                            <p:strVal val="#ppt_x"/>
                                          </p:val>
                                        </p:tav>
                                      </p:tavLst>
                                    </p:anim>
                                    <p:anim calcmode="lin" valueType="num">
                                      <p:cBhvr>
                                        <p:cTn id="153" dur="900" decel="100000" fill="hold"/>
                                        <p:tgtEl>
                                          <p:spTgt spid="33"/>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4"/>
                                        </p:tgtEl>
                                        <p:attrNameLst>
                                          <p:attrName>style.visibility</p:attrName>
                                        </p:attrNameLst>
                                      </p:cBhvr>
                                      <p:to>
                                        <p:strVal val="visible"/>
                                      </p:to>
                                    </p:set>
                                    <p:animEffect transition="in" filter="fade">
                                      <p:cBhvr>
                                        <p:cTn id="159" dur="2000"/>
                                        <p:tgtEl>
                                          <p:spTgt spid="4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fade">
                                      <p:cBhvr>
                                        <p:cTn id="162" dur="2000"/>
                                        <p:tgtEl>
                                          <p:spTgt spid="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51"/>
                                        </p:tgtEl>
                                        <p:attrNameLst>
                                          <p:attrName>style.visibility</p:attrName>
                                        </p:attrNameLst>
                                      </p:cBhvr>
                                      <p:to>
                                        <p:strVal val="visible"/>
                                      </p:to>
                                    </p:set>
                                    <p:animEffect transition="in" filter="fade">
                                      <p:cBhvr>
                                        <p:cTn id="165" dur="2000"/>
                                        <p:tgtEl>
                                          <p:spTgt spid="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fade">
                                      <p:cBhvr>
                                        <p:cTn id="168" dur="2000"/>
                                        <p:tgtEl>
                                          <p:spTgt spid="5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2000"/>
                                        <p:tgtEl>
                                          <p:spTgt spid="4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6"/>
                                        </p:tgtEl>
                                        <p:attrNameLst>
                                          <p:attrName>style.visibility</p:attrName>
                                        </p:attrNameLst>
                                      </p:cBhvr>
                                      <p:to>
                                        <p:strVal val="visible"/>
                                      </p:to>
                                    </p:set>
                                    <p:animEffect transition="in" filter="fade">
                                      <p:cBhvr>
                                        <p:cTn id="174" dur="2000"/>
                                        <p:tgtEl>
                                          <p:spTgt spid="4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Effect transition="in" filter="fade">
                                      <p:cBhvr>
                                        <p:cTn id="177"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animBg="1"/>
      <p:bldP spid="6" grpId="0" animBg="1"/>
      <p:bldP spid="14" grpId="0" animBg="1"/>
      <p:bldP spid="48" grpId="0"/>
      <p:bldP spid="49" grpId="0"/>
      <p:bldP spid="55" grpId="0" animBg="1"/>
      <p:bldP spid="56" grpId="0"/>
      <p:bldP spid="57" grpId="0" animBg="1"/>
      <p:bldP spid="58" grpId="0"/>
      <p:bldP spid="4" grpId="0" animBg="1"/>
      <p:bldP spid="24" grpId="0" animBg="1"/>
      <p:bldP spid="31" grpId="0" animBg="1"/>
      <p:bldP spid="32" grpId="0" animBg="1"/>
      <p:bldP spid="33" grpId="0" animBg="1"/>
      <p:bldP spid="34" grpId="0" animBg="1"/>
      <p:bldP spid="46" grpId="0" animBg="1"/>
      <p:bldP spid="47" grpId="0" animBg="1"/>
      <p:bldP spid="50" grpId="0" animBg="1"/>
      <p:bldP spid="51" grpId="0" animBg="1"/>
      <p:bldP spid="5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a:t>
            </a:r>
            <a:r>
              <a:rPr lang="cs-CZ" dirty="0" smtClean="0"/>
              <a:t>g</a:t>
            </a:r>
            <a:r>
              <a:rPr lang="en-US" dirty="0" smtClean="0"/>
              <a:t>ateway</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cs-CZ" dirty="0" smtClean="0"/>
              <a:t>Izolační vrstva</a:t>
            </a:r>
          </a:p>
          <a:p>
            <a:r>
              <a:rPr lang="cs-CZ" dirty="0" smtClean="0"/>
              <a:t>Akceptuje klientská připojení</a:t>
            </a:r>
            <a:endParaRPr lang="en-US" dirty="0"/>
          </a:p>
          <a:p>
            <a:pPr lvl="1"/>
            <a:r>
              <a:rPr lang="cs-CZ" dirty="0" smtClean="0"/>
              <a:t>Dohoda o verzi protokolu</a:t>
            </a:r>
          </a:p>
          <a:p>
            <a:pPr lvl="1"/>
            <a:r>
              <a:rPr lang="cs-CZ" dirty="0" smtClean="0"/>
              <a:t>Bezpečnost</a:t>
            </a:r>
          </a:p>
          <a:p>
            <a:pPr lvl="1"/>
            <a:r>
              <a:rPr lang="cs-CZ" dirty="0" smtClean="0"/>
              <a:t>Kontrola paketů</a:t>
            </a:r>
            <a:endParaRPr lang="en-US" dirty="0"/>
          </a:p>
          <a:p>
            <a:r>
              <a:rPr lang="cs-CZ" dirty="0" smtClean="0"/>
              <a:t>Rozděluje klientské příkazy:</a:t>
            </a:r>
          </a:p>
          <a:p>
            <a:pPr lvl="1"/>
            <a:r>
              <a:rPr lang="cs-CZ" dirty="0" smtClean="0"/>
              <a:t>Provisioning (např. CREATE DATABASE) – volá infrastrukturu pro provisioning</a:t>
            </a:r>
          </a:p>
          <a:p>
            <a:pPr lvl="1"/>
            <a:r>
              <a:rPr lang="cs-CZ" dirty="0" smtClean="0"/>
              <a:t>Běžné operace (např. SELECT) přeposlány datovému uzlu</a:t>
            </a:r>
          </a:p>
          <a:p>
            <a:pPr lvl="2"/>
            <a:r>
              <a:rPr lang="cs-CZ" dirty="0" smtClean="0"/>
              <a:t>Mapování logický</a:t>
            </a:r>
            <a:r>
              <a:rPr lang="en-US" dirty="0" smtClean="0"/>
              <a:t> </a:t>
            </a:r>
            <a:r>
              <a:rPr lang="cs-CZ" dirty="0" smtClean="0"/>
              <a:t>-</a:t>
            </a:r>
            <a:r>
              <a:rPr lang="en-US" dirty="0" smtClean="0"/>
              <a:t>&gt; fyzick</a:t>
            </a:r>
            <a:r>
              <a:rPr lang="cs-CZ" dirty="0" smtClean="0"/>
              <a:t>ý podle katalogu metadat</a:t>
            </a:r>
            <a:endParaRPr lang="en-US" dirty="0" smtClean="0"/>
          </a:p>
        </p:txBody>
      </p:sp>
    </p:spTree>
    <p:extLst>
      <p:ext uri="{BB962C8B-B14F-4D97-AF65-F5344CB8AC3E}">
        <p14:creationId xmlns:p14="http://schemas.microsoft.com/office/powerpoint/2010/main" val="10956973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Databázové repliky</a:t>
            </a:r>
            <a:endParaRPr lang="en-US" dirty="0"/>
          </a:p>
        </p:txBody>
      </p:sp>
      <p:pic>
        <p:nvPicPr>
          <p:cNvPr id="5"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2895600" y="2514600"/>
            <a:ext cx="1145231" cy="1145231"/>
          </a:xfrm>
          <a:prstGeom prst="rect">
            <a:avLst/>
          </a:prstGeom>
          <a:noFill/>
        </p:spPr>
      </p:pic>
      <p:grpSp>
        <p:nvGrpSpPr>
          <p:cNvPr id="3" name="Group 28"/>
          <p:cNvGrpSpPr/>
          <p:nvPr/>
        </p:nvGrpSpPr>
        <p:grpSpPr>
          <a:xfrm>
            <a:off x="4800600" y="1524000"/>
            <a:ext cx="1600200" cy="1145231"/>
            <a:chOff x="4800600" y="1524000"/>
            <a:chExt cx="1600200" cy="1145231"/>
          </a:xfrm>
        </p:grpSpPr>
        <p:pic>
          <p:nvPicPr>
            <p:cNvPr id="20"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800600" y="1524000"/>
              <a:ext cx="1145231" cy="1145231"/>
            </a:xfrm>
            <a:prstGeom prst="rect">
              <a:avLst/>
            </a:prstGeom>
            <a:noFill/>
          </p:spPr>
        </p:pic>
        <p:sp>
          <p:nvSpPr>
            <p:cNvPr id="6" name="Can 5"/>
            <p:cNvSpPr/>
            <p:nvPr/>
          </p:nvSpPr>
          <p:spPr bwMode="auto">
            <a:xfrm>
              <a:off x="5410200" y="16764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1</a:t>
              </a:r>
            </a:p>
          </p:txBody>
        </p:sp>
      </p:grpSp>
      <p:grpSp>
        <p:nvGrpSpPr>
          <p:cNvPr id="4" name="Group 27"/>
          <p:cNvGrpSpPr/>
          <p:nvPr/>
        </p:nvGrpSpPr>
        <p:grpSpPr>
          <a:xfrm>
            <a:off x="4800600" y="2819400"/>
            <a:ext cx="1600200" cy="1145231"/>
            <a:chOff x="4800600" y="2819400"/>
            <a:chExt cx="1600200" cy="1145231"/>
          </a:xfrm>
        </p:grpSpPr>
        <p:pic>
          <p:nvPicPr>
            <p:cNvPr id="21"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800600" y="2819400"/>
              <a:ext cx="1145231" cy="1145231"/>
            </a:xfrm>
            <a:prstGeom prst="rect">
              <a:avLst/>
            </a:prstGeom>
            <a:noFill/>
          </p:spPr>
        </p:pic>
        <p:sp>
          <p:nvSpPr>
            <p:cNvPr id="7" name="Can 6"/>
            <p:cNvSpPr/>
            <p:nvPr/>
          </p:nvSpPr>
          <p:spPr bwMode="auto">
            <a:xfrm>
              <a:off x="5410200" y="29718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2</a:t>
              </a:r>
              <a:endParaRPr lang="en-US" sz="1600" dirty="0">
                <a:solidFill>
                  <a:schemeClr val="tx1"/>
                </a:solidFill>
              </a:endParaRPr>
            </a:p>
          </p:txBody>
        </p:sp>
      </p:grpSp>
      <p:grpSp>
        <p:nvGrpSpPr>
          <p:cNvPr id="10" name="Group 25"/>
          <p:cNvGrpSpPr/>
          <p:nvPr/>
        </p:nvGrpSpPr>
        <p:grpSpPr>
          <a:xfrm>
            <a:off x="4724400" y="4114800"/>
            <a:ext cx="1676400" cy="1145231"/>
            <a:chOff x="4724400" y="4114800"/>
            <a:chExt cx="1676400" cy="1145231"/>
          </a:xfrm>
        </p:grpSpPr>
        <p:pic>
          <p:nvPicPr>
            <p:cNvPr id="22"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724400" y="4114800"/>
              <a:ext cx="1145231" cy="1145231"/>
            </a:xfrm>
            <a:prstGeom prst="rect">
              <a:avLst/>
            </a:prstGeom>
            <a:noFill/>
          </p:spPr>
        </p:pic>
        <p:sp>
          <p:nvSpPr>
            <p:cNvPr id="8" name="Can 7"/>
            <p:cNvSpPr/>
            <p:nvPr/>
          </p:nvSpPr>
          <p:spPr bwMode="auto">
            <a:xfrm>
              <a:off x="5410200" y="42672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3</a:t>
              </a:r>
              <a:endParaRPr lang="en-US" sz="1600" dirty="0">
                <a:solidFill>
                  <a:schemeClr val="tx1"/>
                </a:solidFill>
              </a:endParaRPr>
            </a:p>
          </p:txBody>
        </p:sp>
      </p:grpSp>
      <p:sp>
        <p:nvSpPr>
          <p:cNvPr id="9" name="Can 8"/>
          <p:cNvSpPr/>
          <p:nvPr/>
        </p:nvSpPr>
        <p:spPr bwMode="auto">
          <a:xfrm>
            <a:off x="3429000" y="3200400"/>
            <a:ext cx="762000" cy="762000"/>
          </a:xfrm>
          <a:prstGeom prst="can">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DB</a:t>
            </a:r>
          </a:p>
        </p:txBody>
      </p:sp>
      <p:cxnSp>
        <p:nvCxnSpPr>
          <p:cNvPr id="11" name="Straight Arrow Connector 10"/>
          <p:cNvCxnSpPr>
            <a:endCxn id="6" idx="2"/>
          </p:cNvCxnSpPr>
          <p:nvPr/>
        </p:nvCxnSpPr>
        <p:spPr>
          <a:xfrm rot="5400000" flipH="1" flipV="1">
            <a:off x="4057650" y="2228850"/>
            <a:ext cx="14859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stCxn id="6" idx="3"/>
            <a:endCxn id="7" idx="1"/>
          </p:cNvCxnSpPr>
          <p:nvPr/>
        </p:nvCxnSpPr>
        <p:spPr>
          <a:xfrm rot="5400000">
            <a:off x="5676900" y="2743200"/>
            <a:ext cx="457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7" name="Right Arrow 16"/>
          <p:cNvSpPr/>
          <p:nvPr/>
        </p:nvSpPr>
        <p:spPr bwMode="auto">
          <a:xfrm>
            <a:off x="914400" y="2895600"/>
            <a:ext cx="1676400" cy="6096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TextBox 17"/>
          <p:cNvSpPr txBox="1"/>
          <p:nvPr/>
        </p:nvSpPr>
        <p:spPr>
          <a:xfrm>
            <a:off x="2743200" y="1219200"/>
            <a:ext cx="1445396" cy="276999"/>
          </a:xfrm>
          <a:prstGeom prst="rect">
            <a:avLst/>
          </a:prstGeom>
          <a:noFill/>
        </p:spPr>
        <p:txBody>
          <a:bodyPr wrap="none" lIns="0" tIns="0" rIns="0" bIns="0" rtlCol="0">
            <a:spAutoFit/>
          </a:bodyPr>
          <a:lstStyle/>
          <a:p>
            <a:r>
              <a:rPr lang="cs-CZ" dirty="0" smtClean="0">
                <a:gradFill>
                  <a:gsLst>
                    <a:gs pos="0">
                      <a:schemeClr val="tx1"/>
                    </a:gs>
                    <a:gs pos="86000">
                      <a:schemeClr val="tx1"/>
                    </a:gs>
                  </a:gsLst>
                  <a:lin ang="5400000" scaled="0"/>
                </a:gradFill>
              </a:rPr>
              <a:t>Jedna databáze</a:t>
            </a:r>
            <a:endParaRPr lang="en-US" dirty="0" smtClean="0">
              <a:gradFill>
                <a:gsLst>
                  <a:gs pos="0">
                    <a:schemeClr val="tx1"/>
                  </a:gs>
                  <a:gs pos="86000">
                    <a:schemeClr val="tx1"/>
                  </a:gs>
                </a:gsLst>
                <a:lin ang="5400000" scaled="0"/>
              </a:gradFill>
            </a:endParaRPr>
          </a:p>
        </p:txBody>
      </p:sp>
      <p:sp>
        <p:nvSpPr>
          <p:cNvPr id="19" name="TextBox 18"/>
          <p:cNvSpPr txBox="1"/>
          <p:nvPr/>
        </p:nvSpPr>
        <p:spPr>
          <a:xfrm>
            <a:off x="5029200" y="1219200"/>
            <a:ext cx="1334981" cy="276999"/>
          </a:xfrm>
          <a:prstGeom prst="rect">
            <a:avLst/>
          </a:prstGeom>
          <a:noFill/>
        </p:spPr>
        <p:txBody>
          <a:bodyPr wrap="none" lIns="0" tIns="0" rIns="0" bIns="0" rtlCol="0">
            <a:spAutoFit/>
          </a:bodyPr>
          <a:lstStyle/>
          <a:p>
            <a:r>
              <a:rPr lang="cs-CZ" dirty="0" smtClean="0">
                <a:gradFill>
                  <a:gsLst>
                    <a:gs pos="0">
                      <a:schemeClr val="tx1"/>
                    </a:gs>
                    <a:gs pos="86000">
                      <a:schemeClr val="tx1"/>
                    </a:gs>
                  </a:gsLst>
                  <a:lin ang="5400000" scaled="0"/>
                </a:gradFill>
              </a:rPr>
              <a:t>Více replik dat</a:t>
            </a:r>
            <a:endParaRPr lang="en-US" dirty="0" smtClean="0">
              <a:gradFill>
                <a:gsLst>
                  <a:gs pos="0">
                    <a:schemeClr val="tx1"/>
                  </a:gs>
                  <a:gs pos="86000">
                    <a:schemeClr val="tx1"/>
                  </a:gs>
                </a:gsLst>
                <a:lin ang="5400000" scaled="0"/>
              </a:gradFill>
            </a:endParaRPr>
          </a:p>
        </p:txBody>
      </p:sp>
      <p:cxnSp>
        <p:nvCxnSpPr>
          <p:cNvPr id="27" name="Curved Connector 26"/>
          <p:cNvCxnSpPr>
            <a:stCxn id="6" idx="4"/>
            <a:endCxn id="8" idx="4"/>
          </p:cNvCxnSpPr>
          <p:nvPr/>
        </p:nvCxnSpPr>
        <p:spPr>
          <a:xfrm>
            <a:off x="6400800" y="2095500"/>
            <a:ext cx="1588" cy="2590800"/>
          </a:xfrm>
          <a:prstGeom prst="curvedConnector3">
            <a:avLst>
              <a:gd name="adj1" fmla="val 34423929"/>
            </a:avLst>
          </a:prstGeom>
          <a:ln>
            <a:tailEnd type="arrow"/>
          </a:ln>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a:off x="6477000" y="1752600"/>
            <a:ext cx="2041393" cy="369332"/>
          </a:xfrm>
          <a:prstGeom prst="rect">
            <a:avLst/>
          </a:prstGeom>
          <a:noFill/>
        </p:spPr>
        <p:txBody>
          <a:bodyPr wrap="none" lIns="0" tIns="0" rIns="0" bIns="0" rtlCol="0">
            <a:spAutoFit/>
          </a:bodyPr>
          <a:lstStyle/>
          <a:p>
            <a:r>
              <a:rPr lang="cs-CZ" sz="2400" b="1" dirty="0" smtClean="0">
                <a:gradFill>
                  <a:gsLst>
                    <a:gs pos="0">
                      <a:schemeClr val="tx1"/>
                    </a:gs>
                    <a:gs pos="86000">
                      <a:schemeClr val="tx1"/>
                    </a:gs>
                  </a:gsLst>
                  <a:lin ang="5400000" scaled="0"/>
                </a:gradFill>
              </a:rPr>
              <a:t>Primární replika</a:t>
            </a:r>
            <a:endParaRPr lang="en-US" sz="2400" b="1" dirty="0" smtClean="0">
              <a:gradFill>
                <a:gsLst>
                  <a:gs pos="0">
                    <a:schemeClr val="tx1"/>
                  </a:gs>
                  <a:gs pos="86000">
                    <a:schemeClr val="tx1"/>
                  </a:gs>
                </a:gsLst>
                <a:lin ang="5400000" scaled="0"/>
              </a:gradFill>
            </a:endParaRPr>
          </a:p>
        </p:txBody>
      </p:sp>
      <p:grpSp>
        <p:nvGrpSpPr>
          <p:cNvPr id="12" name="Group 24"/>
          <p:cNvGrpSpPr/>
          <p:nvPr/>
        </p:nvGrpSpPr>
        <p:grpSpPr>
          <a:xfrm>
            <a:off x="4724400" y="5410200"/>
            <a:ext cx="1676400" cy="1145231"/>
            <a:chOff x="4724400" y="5410200"/>
            <a:chExt cx="1676400" cy="1145231"/>
          </a:xfrm>
        </p:grpSpPr>
        <p:pic>
          <p:nvPicPr>
            <p:cNvPr id="23" name="Picture 2" descr="C:\Users\daiken\AppData\Local\Microsoft\Windows\Temporary Internet Files\Content.IE5\UWY6LG0D\MCj04348450000[1].png"/>
            <p:cNvPicPr>
              <a:picLocks noChangeAspect="1" noChangeArrowheads="1"/>
            </p:cNvPicPr>
            <p:nvPr/>
          </p:nvPicPr>
          <p:blipFill>
            <a:blip r:embed="rId2"/>
            <a:srcRect/>
            <a:stretch>
              <a:fillRect/>
            </a:stretch>
          </p:blipFill>
          <p:spPr bwMode="auto">
            <a:xfrm>
              <a:off x="4724400" y="5410200"/>
              <a:ext cx="1145231" cy="1145231"/>
            </a:xfrm>
            <a:prstGeom prst="rect">
              <a:avLst/>
            </a:prstGeom>
            <a:noFill/>
          </p:spPr>
        </p:pic>
        <p:sp>
          <p:nvSpPr>
            <p:cNvPr id="24" name="Can 23"/>
            <p:cNvSpPr/>
            <p:nvPr/>
          </p:nvSpPr>
          <p:spPr bwMode="auto">
            <a:xfrm>
              <a:off x="5410200" y="5562600"/>
              <a:ext cx="990600" cy="838200"/>
            </a:xfrm>
            <a:prstGeom prst="can">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Repli</a:t>
              </a:r>
              <a:r>
                <a:rPr lang="cs-CZ" sz="1600" dirty="0" smtClean="0">
                  <a:solidFill>
                    <a:schemeClr val="tx1"/>
                  </a:solidFill>
                </a:rPr>
                <a:t>k</a:t>
              </a:r>
              <a:r>
                <a:rPr lang="en-US" sz="1600" dirty="0" smtClean="0">
                  <a:solidFill>
                    <a:schemeClr val="tx1"/>
                  </a:solidFill>
                </a:rPr>
                <a:t>a 4</a:t>
              </a:r>
              <a:endParaRPr lang="en-US" sz="1600" dirty="0">
                <a:solidFill>
                  <a:schemeClr val="tx1"/>
                </a:solidFill>
              </a:endParaRPr>
            </a:p>
          </p:txBody>
        </p:sp>
      </p:grpSp>
      <p:sp>
        <p:nvSpPr>
          <p:cNvPr id="31" name="TextBox 30"/>
          <p:cNvSpPr txBox="1"/>
          <p:nvPr/>
        </p:nvSpPr>
        <p:spPr>
          <a:xfrm>
            <a:off x="5258053" y="990600"/>
            <a:ext cx="761747" cy="2215991"/>
          </a:xfrm>
          <a:prstGeom prst="rect">
            <a:avLst/>
          </a:prstGeom>
          <a:noFill/>
        </p:spPr>
        <p:txBody>
          <a:bodyPr wrap="none" rtlCol="0">
            <a:spAutoFit/>
          </a:bodyPr>
          <a:lstStyle/>
          <a:p>
            <a:r>
              <a:rPr lang="en-US" sz="13800" dirty="0" smtClean="0">
                <a:solidFill>
                  <a:srgbClr val="FF0000"/>
                </a:solidFill>
              </a:rPr>
              <a:t>!</a:t>
            </a:r>
            <a:endParaRPr lang="en-US" sz="13800" dirty="0">
              <a:solidFill>
                <a:srgbClr val="FF0000"/>
              </a:solidFill>
            </a:endParaRPr>
          </a:p>
        </p:txBody>
      </p:sp>
      <p:cxnSp>
        <p:nvCxnSpPr>
          <p:cNvPr id="32" name="Straight Arrow Connector 31"/>
          <p:cNvCxnSpPr>
            <a:stCxn id="9" idx="4"/>
            <a:endCxn id="7" idx="2"/>
          </p:cNvCxnSpPr>
          <p:nvPr/>
        </p:nvCxnSpPr>
        <p:spPr>
          <a:xfrm flipV="1">
            <a:off x="4191000" y="3390900"/>
            <a:ext cx="1219200" cy="1905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5" name="Curved Connector 44"/>
          <p:cNvCxnSpPr/>
          <p:nvPr/>
        </p:nvCxnSpPr>
        <p:spPr>
          <a:xfrm>
            <a:off x="6400800" y="3352800"/>
            <a:ext cx="1588" cy="2590800"/>
          </a:xfrm>
          <a:prstGeom prst="curvedConnector3">
            <a:avLst>
              <a:gd name="adj1" fmla="val 34423929"/>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rot="5400000">
            <a:off x="5715794" y="4037806"/>
            <a:ext cx="457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941892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2000"/>
                                        <p:tgtEl>
                                          <p:spTgt spid="46"/>
                                        </p:tgtEl>
                                      </p:cBhvr>
                                    </p:animEffect>
                                  </p:childTnLst>
                                </p:cTn>
                              </p:par>
                              <p:par>
                                <p:cTn id="41" presetID="10"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0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20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par>
                                <p:cTn id="50" presetID="10" presetClass="exit" presetSubtype="0" fill="hold" nodeType="withEffect">
                                  <p:stCondLst>
                                    <p:cond delay="0"/>
                                  </p:stCondLst>
                                  <p:childTnLst>
                                    <p:animEffect transition="out" filter="fade">
                                      <p:cBhvr>
                                        <p:cTn id="51" dur="2000"/>
                                        <p:tgtEl>
                                          <p:spTgt spid="11"/>
                                        </p:tgtEl>
                                      </p:cBhvr>
                                    </p:animEffect>
                                    <p:set>
                                      <p:cBhvr>
                                        <p:cTn id="52" dur="1" fill="hold">
                                          <p:stCondLst>
                                            <p:cond delay="1999"/>
                                          </p:stCondLst>
                                        </p:cTn>
                                        <p:tgtEl>
                                          <p:spTgt spid="1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3"/>
                                        </p:tgtEl>
                                      </p:cBhvr>
                                    </p:animEffect>
                                    <p:set>
                                      <p:cBhvr>
                                        <p:cTn id="55" dur="1" fill="hold">
                                          <p:stCondLst>
                                            <p:cond delay="1999"/>
                                          </p:stCondLst>
                                        </p:cTn>
                                        <p:tgtEl>
                                          <p:spTgt spid="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3"/>
                                        </p:tgtEl>
                                      </p:cBhvr>
                                    </p:animEffect>
                                    <p:set>
                                      <p:cBhvr>
                                        <p:cTn id="58" dur="1" fill="hold">
                                          <p:stCondLst>
                                            <p:cond delay="1999"/>
                                          </p:stCondLst>
                                        </p:cTn>
                                        <p:tgtEl>
                                          <p:spTgt spid="1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27"/>
                                        </p:tgtEl>
                                      </p:cBhvr>
                                    </p:animEffect>
                                    <p:set>
                                      <p:cBhvr>
                                        <p:cTn id="61" dur="1" fill="hold">
                                          <p:stCondLst>
                                            <p:cond delay="1999"/>
                                          </p:stCondLst>
                                        </p:cTn>
                                        <p:tgtEl>
                                          <p:spTgt spid="2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2000"/>
                                        <p:tgtEl>
                                          <p:spTgt spid="31"/>
                                        </p:tgtEl>
                                      </p:cBhvr>
                                    </p:animEffect>
                                    <p:set>
                                      <p:cBhvr>
                                        <p:cTn id="64" dur="1" fill="hold">
                                          <p:stCondLst>
                                            <p:cond delay="1999"/>
                                          </p:stCondLst>
                                        </p:cTn>
                                        <p:tgtEl>
                                          <p:spTgt spid="31"/>
                                        </p:tgtEl>
                                        <p:attrNameLst>
                                          <p:attrName>style.visibility</p:attrName>
                                        </p:attrNameLst>
                                      </p:cBhvr>
                                      <p:to>
                                        <p:strVal val="hidden"/>
                                      </p:to>
                                    </p:set>
                                  </p:childTnLst>
                                </p:cTn>
                              </p:par>
                              <p:par>
                                <p:cTn id="65" presetID="42" presetClass="path" presetSubtype="0" accel="50000" decel="50000" fill="hold" grpId="1" nodeType="withEffect">
                                  <p:stCondLst>
                                    <p:cond delay="0"/>
                                  </p:stCondLst>
                                  <p:childTnLst>
                                    <p:animMotion origin="layout" path="M 0 1.11111E-6 L 0 0.18889 " pathEditMode="relative" rAng="0" ptsTypes="AA">
                                      <p:cBhvr>
                                        <p:cTn id="66" dur="2000" fill="hold"/>
                                        <p:tgtEl>
                                          <p:spTgt spid="30"/>
                                        </p:tgtEl>
                                        <p:attrNameLst>
                                          <p:attrName>ppt_x</p:attrName>
                                          <p:attrName>ppt_y</p:attrName>
                                        </p:attrNameLst>
                                      </p:cBhvr>
                                      <p:rCtr x="0"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P spid="30" grpId="1"/>
      <p:bldP spid="31" grpId="0"/>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4333494"/>
          </a:xfrm>
        </p:spPr>
        <p:txBody>
          <a:bodyPr/>
          <a:lstStyle/>
          <a:p>
            <a:r>
              <a:rPr lang="cs-CZ" sz="4400" dirty="0" smtClean="0">
                <a:solidFill>
                  <a:schemeClr val="accent6"/>
                </a:solidFill>
              </a:rPr>
              <a:t>Proč SQL Azure?</a:t>
            </a:r>
          </a:p>
          <a:p>
            <a:r>
              <a:rPr lang="cs-CZ" sz="4400" dirty="0" smtClean="0">
                <a:solidFill>
                  <a:schemeClr val="accent6"/>
                </a:solidFill>
              </a:rPr>
              <a:t>Jak je to udělané?</a:t>
            </a:r>
          </a:p>
          <a:p>
            <a:r>
              <a:rPr lang="cs-CZ" sz="4400" u="sng" dirty="0" smtClean="0"/>
              <a:t>Jak se to spravuje?</a:t>
            </a:r>
          </a:p>
          <a:p>
            <a:r>
              <a:rPr lang="cs-CZ" sz="4400" dirty="0" smtClean="0"/>
              <a:t>Jak se na to vyvíjí?</a:t>
            </a:r>
          </a:p>
          <a:p>
            <a:r>
              <a:rPr lang="cs-CZ" sz="4400" dirty="0" smtClean="0"/>
              <a:t>Přenos dat a schématu</a:t>
            </a:r>
          </a:p>
          <a:p>
            <a:r>
              <a:rPr lang="cs-CZ" sz="4400" dirty="0" smtClean="0"/>
              <a:t>Závěrem...</a:t>
            </a:r>
            <a:endParaRPr lang="cs-CZ" sz="4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Model služby</a:t>
            </a:r>
            <a:endParaRPr lang="en-US" dirty="0"/>
          </a:p>
        </p:txBody>
      </p:sp>
      <p:sp>
        <p:nvSpPr>
          <p:cNvPr id="3" name="Content Placeholder 2"/>
          <p:cNvSpPr>
            <a:spLocks noGrp="1"/>
          </p:cNvSpPr>
          <p:nvPr>
            <p:ph idx="1"/>
          </p:nvPr>
        </p:nvSpPr>
        <p:spPr>
          <a:xfrm>
            <a:off x="2819399" y="1423385"/>
            <a:ext cx="6324601" cy="4468916"/>
          </a:xfrm>
        </p:spPr>
        <p:txBody>
          <a:bodyPr/>
          <a:lstStyle/>
          <a:p>
            <a:r>
              <a:rPr lang="cs-CZ" sz="2400" dirty="0" smtClean="0"/>
              <a:t>Každý </a:t>
            </a:r>
            <a:r>
              <a:rPr lang="cs-CZ" sz="2400" b="1" i="1" dirty="0" smtClean="0">
                <a:solidFill>
                  <a:schemeClr val="tx2"/>
                </a:solidFill>
              </a:rPr>
              <a:t>účet</a:t>
            </a:r>
            <a:r>
              <a:rPr lang="en-US" sz="2400" dirty="0" smtClean="0"/>
              <a:t> </a:t>
            </a:r>
            <a:r>
              <a:rPr lang="cs-CZ" sz="2400" dirty="0" smtClean="0"/>
              <a:t>vlastní jeden nebo více serverů</a:t>
            </a:r>
            <a:endParaRPr lang="en-US" sz="2400" b="1" i="1" dirty="0" smtClean="0">
              <a:solidFill>
                <a:schemeClr val="tx2"/>
              </a:solidFill>
            </a:endParaRPr>
          </a:p>
          <a:p>
            <a:pPr lvl="1"/>
            <a:r>
              <a:rPr lang="cs-CZ" sz="2000" dirty="0" smtClean="0"/>
              <a:t>Správa pomocí portálu</a:t>
            </a:r>
            <a:endParaRPr lang="en-US" sz="2000" dirty="0" smtClean="0"/>
          </a:p>
          <a:p>
            <a:pPr lvl="1"/>
            <a:r>
              <a:rPr lang="cs-CZ" sz="2000" dirty="0" smtClean="0"/>
              <a:t>Subjekt pro účtování</a:t>
            </a:r>
            <a:endParaRPr lang="en-US" sz="2400" dirty="0" smtClean="0"/>
          </a:p>
          <a:p>
            <a:r>
              <a:rPr lang="cs-CZ" sz="2400" dirty="0" smtClean="0"/>
              <a:t>Každý </a:t>
            </a:r>
            <a:r>
              <a:rPr lang="en-US" sz="2400" b="1" i="1" dirty="0" smtClean="0">
                <a:solidFill>
                  <a:schemeClr val="tx2"/>
                </a:solidFill>
              </a:rPr>
              <a:t>server</a:t>
            </a:r>
            <a:r>
              <a:rPr lang="cs-CZ" sz="2400" dirty="0" smtClean="0"/>
              <a:t> má jednu nebo více databází</a:t>
            </a:r>
            <a:endParaRPr lang="en-US" sz="2400" dirty="0" smtClean="0"/>
          </a:p>
          <a:p>
            <a:pPr lvl="1"/>
            <a:r>
              <a:rPr lang="cs-CZ" sz="2000" dirty="0" smtClean="0"/>
              <a:t>Ekvivalent SQL instance, má DNS jméno</a:t>
            </a:r>
          </a:p>
          <a:p>
            <a:pPr lvl="1"/>
            <a:r>
              <a:rPr lang="cs-CZ" sz="2000" dirty="0" smtClean="0"/>
              <a:t>master databáze – metadata o ostatních databázích, uživatelské účty apod.</a:t>
            </a:r>
            <a:endParaRPr lang="en-US" sz="2000" dirty="0" smtClean="0"/>
          </a:p>
          <a:p>
            <a:pPr lvl="1"/>
            <a:r>
              <a:rPr lang="cs-CZ" sz="2000" dirty="0" smtClean="0"/>
              <a:t>Jednotka autentizace</a:t>
            </a:r>
          </a:p>
          <a:p>
            <a:pPr lvl="1"/>
            <a:r>
              <a:rPr lang="cs-CZ" sz="2000" dirty="0" smtClean="0"/>
              <a:t>Jednotka umístění (různá datová centra v oblasti)</a:t>
            </a:r>
            <a:endParaRPr lang="en-US" sz="2000" dirty="0" smtClean="0"/>
          </a:p>
          <a:p>
            <a:r>
              <a:rPr lang="cs-CZ" sz="2400" dirty="0" smtClean="0"/>
              <a:t>Každá </a:t>
            </a:r>
            <a:r>
              <a:rPr lang="cs-CZ" sz="2400" b="1" i="1" dirty="0" smtClean="0">
                <a:solidFill>
                  <a:schemeClr val="tx2"/>
                </a:solidFill>
              </a:rPr>
              <a:t>databáze</a:t>
            </a:r>
            <a:r>
              <a:rPr lang="en-US" sz="2400" b="1" i="1" dirty="0" smtClean="0">
                <a:solidFill>
                  <a:schemeClr val="tx2"/>
                </a:solidFill>
              </a:rPr>
              <a:t> </a:t>
            </a:r>
            <a:r>
              <a:rPr lang="cs-CZ" sz="2400" dirty="0" smtClean="0"/>
              <a:t>má standardní</a:t>
            </a:r>
            <a:r>
              <a:rPr lang="en-US" sz="2400" dirty="0" smtClean="0"/>
              <a:t> SQL </a:t>
            </a:r>
            <a:r>
              <a:rPr lang="cs-CZ" sz="2400" dirty="0" smtClean="0"/>
              <a:t>objekty</a:t>
            </a:r>
            <a:endParaRPr lang="en-US" sz="2400" dirty="0" smtClean="0"/>
          </a:p>
          <a:p>
            <a:pPr lvl="1"/>
            <a:r>
              <a:rPr lang="cs-CZ" sz="2000" dirty="0" smtClean="0"/>
              <a:t>Tabulky, pohledy, indexy, ...</a:t>
            </a:r>
            <a:endParaRPr lang="en-US" sz="2000" dirty="0" smtClean="0"/>
          </a:p>
          <a:p>
            <a:pPr lvl="1"/>
            <a:r>
              <a:rPr lang="cs-CZ" sz="2000" dirty="0" smtClean="0"/>
              <a:t>Jednotka účtování</a:t>
            </a:r>
          </a:p>
          <a:p>
            <a:pPr lvl="1"/>
            <a:r>
              <a:rPr lang="cs-CZ" sz="2000" dirty="0" smtClean="0"/>
              <a:t>Jednotka izolace a konzistence</a:t>
            </a:r>
            <a:endParaRPr lang="en-US" sz="2000" dirty="0" smtClean="0"/>
          </a:p>
        </p:txBody>
      </p:sp>
      <p:sp>
        <p:nvSpPr>
          <p:cNvPr id="5" name="Rounded Rectangle 4"/>
          <p:cNvSpPr/>
          <p:nvPr/>
        </p:nvSpPr>
        <p:spPr bwMode="auto">
          <a:xfrm>
            <a:off x="381000" y="14478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cs-CZ" sz="2400" dirty="0" smtClean="0">
                <a:solidFill>
                  <a:schemeClr val="bg1"/>
                </a:solidFill>
                <a:effectLst>
                  <a:outerShdw blurRad="38100" dist="38100" dir="2700000" algn="tl">
                    <a:srgbClr val="000000">
                      <a:alpha val="43137"/>
                    </a:srgbClr>
                  </a:outerShdw>
                </a:effectLst>
                <a:latin typeface="Segoe" pitchFamily="34" charset="0"/>
              </a:rPr>
              <a:t>Účet</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381000" y="30480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cs-CZ" sz="2400" dirty="0" smtClean="0">
                <a:solidFill>
                  <a:schemeClr val="bg1"/>
                </a:solidFill>
                <a:effectLst>
                  <a:outerShdw blurRad="38100" dist="38100" dir="2700000" algn="tl">
                    <a:srgbClr val="000000">
                      <a:alpha val="43137"/>
                    </a:srgbClr>
                  </a:outerShdw>
                </a:effectLst>
                <a:latin typeface="Segoe" pitchFamily="34" charset="0"/>
              </a:rPr>
              <a:t>Server</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381000" y="4648200"/>
            <a:ext cx="2183524" cy="990600"/>
          </a:xfrm>
          <a:prstGeom prst="roundRect">
            <a:avLst/>
          </a:prstGeom>
          <a:ln>
            <a:headEnd type="none" w="med" len="med"/>
            <a:tailEnd type="none" w="med" len="med"/>
          </a:ln>
        </p:spPr>
        <p:style>
          <a:lnRef idx="0">
            <a:schemeClr val="accent5"/>
          </a:lnRef>
          <a:fillRef idx="1003">
            <a:schemeClr val="dk2"/>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38100" dist="38100" dir="2700000" algn="tl">
                    <a:srgbClr val="000000">
                      <a:alpha val="43137"/>
                    </a:srgbClr>
                  </a:outerShdw>
                </a:effectLst>
                <a:latin typeface="Segoe" pitchFamily="34" charset="0"/>
              </a:rPr>
              <a:t>       </a:t>
            </a:r>
            <a:r>
              <a:rPr lang="cs-CZ" sz="2400" dirty="0" smtClean="0">
                <a:solidFill>
                  <a:schemeClr val="bg1"/>
                </a:solidFill>
                <a:effectLst>
                  <a:outerShdw blurRad="38100" dist="38100" dir="2700000" algn="tl">
                    <a:srgbClr val="000000">
                      <a:alpha val="43137"/>
                    </a:srgbClr>
                  </a:outerShdw>
                </a:effectLst>
                <a:latin typeface="Segoe" pitchFamily="34" charset="0"/>
              </a:rPr>
              <a:t>Databáze</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4" name="Down Arrow 13"/>
          <p:cNvSpPr/>
          <p:nvPr/>
        </p:nvSpPr>
        <p:spPr bwMode="auto">
          <a:xfrm>
            <a:off x="990600" y="2514600"/>
            <a:ext cx="609600" cy="3810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990600" y="4152900"/>
            <a:ext cx="609600" cy="381000"/>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pic>
        <p:nvPicPr>
          <p:cNvPr id="10" name="Picture 9" descr="User green.png"/>
          <p:cNvPicPr>
            <a:picLocks noChangeAspect="1"/>
          </p:cNvPicPr>
          <p:nvPr/>
        </p:nvPicPr>
        <p:blipFill>
          <a:blip r:embed="rId3" cstate="print"/>
          <a:stretch>
            <a:fillRect/>
          </a:stretch>
        </p:blipFill>
        <p:spPr>
          <a:xfrm>
            <a:off x="446686" y="1547648"/>
            <a:ext cx="590286" cy="797684"/>
          </a:xfrm>
          <a:prstGeom prst="rect">
            <a:avLst/>
          </a:prstGeom>
        </p:spPr>
      </p:pic>
      <p:pic>
        <p:nvPicPr>
          <p:cNvPr id="11" name="Picture 10" descr="Server.png"/>
          <p:cNvPicPr>
            <a:picLocks noChangeAspect="1"/>
          </p:cNvPicPr>
          <p:nvPr/>
        </p:nvPicPr>
        <p:blipFill>
          <a:blip r:embed="rId4" cstate="print"/>
          <a:stretch>
            <a:fillRect/>
          </a:stretch>
        </p:blipFill>
        <p:spPr>
          <a:xfrm>
            <a:off x="472961" y="3084786"/>
            <a:ext cx="573583" cy="846083"/>
          </a:xfrm>
          <a:prstGeom prst="rect">
            <a:avLst/>
          </a:prstGeom>
        </p:spPr>
      </p:pic>
      <p:pic>
        <p:nvPicPr>
          <p:cNvPr id="12" name="Picture 11" descr="Database Sm.png"/>
          <p:cNvPicPr>
            <a:picLocks noChangeAspect="1"/>
          </p:cNvPicPr>
          <p:nvPr/>
        </p:nvPicPr>
        <p:blipFill>
          <a:blip r:embed="rId5"/>
          <a:stretch>
            <a:fillRect/>
          </a:stretch>
        </p:blipFill>
        <p:spPr>
          <a:xfrm>
            <a:off x="386255" y="4755931"/>
            <a:ext cx="678555" cy="81264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Správa serveru</a:t>
            </a:r>
            <a:endParaRPr lang="en-US" dirty="0"/>
          </a:p>
        </p:txBody>
      </p:sp>
      <p:sp>
        <p:nvSpPr>
          <p:cNvPr id="3" name="Content Placeholder 2"/>
          <p:cNvSpPr>
            <a:spLocks noGrp="1"/>
          </p:cNvSpPr>
          <p:nvPr>
            <p:ph idx="1"/>
          </p:nvPr>
        </p:nvSpPr>
        <p:spPr>
          <a:xfrm>
            <a:off x="381000" y="1447798"/>
            <a:ext cx="7467600" cy="5091897"/>
          </a:xfrm>
        </p:spPr>
        <p:txBody>
          <a:bodyPr>
            <a:normAutofit fontScale="85000" lnSpcReduction="20000"/>
          </a:bodyPr>
          <a:lstStyle/>
          <a:p>
            <a:r>
              <a:rPr lang="cs-CZ" dirty="0" smtClean="0"/>
              <a:t>Prostřednictvím portálu</a:t>
            </a:r>
            <a:endParaRPr lang="en-US" dirty="0" smtClean="0"/>
          </a:p>
          <a:p>
            <a:pPr lvl="1"/>
            <a:r>
              <a:rPr lang="cs-CZ" dirty="0" smtClean="0"/>
              <a:t>Vytvoření/zrušení serveru</a:t>
            </a:r>
          </a:p>
          <a:p>
            <a:pPr lvl="1"/>
            <a:r>
              <a:rPr lang="cs-CZ" dirty="0" smtClean="0"/>
              <a:t>Vytvoření/zrušení databáze</a:t>
            </a:r>
            <a:endParaRPr lang="en-US" dirty="0" smtClean="0"/>
          </a:p>
          <a:p>
            <a:pPr lvl="1"/>
            <a:r>
              <a:rPr lang="cs-CZ" dirty="0" smtClean="0"/>
              <a:t>Administrátorský účet</a:t>
            </a:r>
            <a:endParaRPr lang="en-US" dirty="0" smtClean="0"/>
          </a:p>
          <a:p>
            <a:pPr lvl="1"/>
            <a:r>
              <a:rPr lang="cs-CZ" dirty="0" smtClean="0"/>
              <a:t>Konfigurace síťových pravidel</a:t>
            </a:r>
            <a:endParaRPr lang="en-US" dirty="0" smtClean="0"/>
          </a:p>
          <a:p>
            <a:pPr lvl="1"/>
            <a:r>
              <a:rPr lang="cs-CZ" dirty="0" smtClean="0"/>
              <a:t>Reportování o provozu a </a:t>
            </a:r>
            <a:r>
              <a:rPr lang="cs-CZ" dirty="0" smtClean="0"/>
              <a:t>nákladech</a:t>
            </a:r>
          </a:p>
          <a:p>
            <a:pPr lvl="1"/>
            <a:r>
              <a:rPr lang="cs-CZ" dirty="0" smtClean="0"/>
              <a:t>Editace schématu i dat v tabulce</a:t>
            </a:r>
          </a:p>
          <a:p>
            <a:pPr lvl="1"/>
            <a:r>
              <a:rPr lang="cs-CZ" dirty="0" smtClean="0"/>
              <a:t>Spuštění libovolného SQL dotazu</a:t>
            </a:r>
            <a:endParaRPr lang="en-US" dirty="0" smtClean="0"/>
          </a:p>
          <a:p>
            <a:r>
              <a:rPr lang="cs-CZ" dirty="0" smtClean="0"/>
              <a:t>Prostřednictvím T-SQL </a:t>
            </a:r>
            <a:endParaRPr lang="cs-CZ" dirty="0" smtClean="0"/>
          </a:p>
          <a:p>
            <a:pPr lvl="1"/>
            <a:r>
              <a:rPr lang="cs-CZ" dirty="0" smtClean="0"/>
              <a:t>Např</a:t>
            </a:r>
            <a:r>
              <a:rPr lang="cs-CZ" dirty="0" smtClean="0"/>
              <a:t>. pomocí SQL Management Studia 2008 R2</a:t>
            </a:r>
          </a:p>
          <a:p>
            <a:pPr lvl="1"/>
            <a:r>
              <a:rPr lang="cs-CZ" dirty="0" smtClean="0"/>
              <a:t>Správa uživatelských účtů a rolí</a:t>
            </a:r>
          </a:p>
          <a:p>
            <a:pPr lvl="1"/>
            <a:r>
              <a:rPr lang="cs-CZ" dirty="0" smtClean="0"/>
              <a:t>Vytvoření/zrušení databáze</a:t>
            </a:r>
          </a:p>
          <a:p>
            <a:pPr lvl="1"/>
            <a:r>
              <a:rPr lang="cs-CZ" dirty="0" smtClean="0"/>
              <a:t>Konfigurace firewallu</a:t>
            </a:r>
          </a:p>
          <a:p>
            <a:pPr lvl="1"/>
            <a:r>
              <a:rPr lang="cs-CZ" dirty="0" smtClean="0"/>
              <a:t>Reporty o provozu a </a:t>
            </a:r>
            <a:r>
              <a:rPr lang="cs-CZ" dirty="0" smtClean="0"/>
              <a:t>nákladech</a:t>
            </a:r>
          </a:p>
          <a:p>
            <a:pPr lvl="1"/>
            <a:r>
              <a:rPr lang="cs-CZ" dirty="0" smtClean="0"/>
              <a:t>Veškerá další standardní funkčnost SQL serveru</a:t>
            </a:r>
            <a:endParaRPr lang="en-US" dirty="0" smtClean="0"/>
          </a:p>
        </p:txBody>
      </p:sp>
      <p:sp>
        <p:nvSpPr>
          <p:cNvPr id="4" name="Rounded Rectangle 3"/>
          <p:cNvSpPr/>
          <p:nvPr/>
        </p:nvSpPr>
        <p:spPr bwMode="auto">
          <a:xfrm>
            <a:off x="6487641" y="681487"/>
            <a:ext cx="2340429" cy="511628"/>
          </a:xfrm>
          <a:prstGeom prst="roundRect">
            <a:avLst/>
          </a:prstGeom>
          <a:ln>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cs-CZ" sz="2400" dirty="0" smtClean="0">
                <a:gradFill>
                  <a:gsLst>
                    <a:gs pos="0">
                      <a:srgbClr val="FFFFFF"/>
                    </a:gs>
                    <a:gs pos="100000">
                      <a:srgbClr val="FFFFFF"/>
                    </a:gs>
                  </a:gsLst>
                  <a:lin ang="5400000" scaled="0"/>
                </a:gradFill>
              </a:rPr>
              <a:t>Portál</a:t>
            </a:r>
            <a:endParaRPr lang="en-US" sz="2400" dirty="0" smtClean="0">
              <a:gradFill>
                <a:gsLst>
                  <a:gs pos="0">
                    <a:srgbClr val="FFFFFF"/>
                  </a:gs>
                  <a:gs pos="100000">
                    <a:srgbClr val="FFFFFF"/>
                  </a:gs>
                </a:gsLst>
                <a:lin ang="5400000" scaled="0"/>
              </a:gradFill>
            </a:endParaRPr>
          </a:p>
        </p:txBody>
      </p:sp>
      <p:cxnSp>
        <p:nvCxnSpPr>
          <p:cNvPr id="6" name="Straight Connector 5"/>
          <p:cNvCxnSpPr>
            <a:endCxn id="4" idx="1"/>
          </p:cNvCxnSpPr>
          <p:nvPr/>
        </p:nvCxnSpPr>
        <p:spPr>
          <a:xfrm>
            <a:off x="5867155" y="937301"/>
            <a:ext cx="620486"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6487641" y="1432611"/>
            <a:ext cx="2340429" cy="2209800"/>
          </a:xfrm>
          <a:prstGeom prst="rect">
            <a:avLst/>
          </a:prstGeom>
          <a:noFill/>
          <a:ln w="28575">
            <a:solidFill>
              <a:schemeClr val="bg1"/>
            </a:solidFill>
            <a:prstDash val="lgDash"/>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9" name="Flowchart: Magnetic Disk 8"/>
          <p:cNvSpPr/>
          <p:nvPr/>
        </p:nvSpPr>
        <p:spPr bwMode="auto">
          <a:xfrm>
            <a:off x="6585604" y="1609503"/>
            <a:ext cx="740229" cy="767443"/>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1"/>
                </a:solidFill>
              </a:rPr>
              <a:t>Master DB</a:t>
            </a:r>
          </a:p>
        </p:txBody>
      </p:sp>
      <p:sp>
        <p:nvSpPr>
          <p:cNvPr id="10" name="Flowchart: Magnetic Disk 9"/>
          <p:cNvSpPr/>
          <p:nvPr/>
        </p:nvSpPr>
        <p:spPr bwMode="auto">
          <a:xfrm>
            <a:off x="6585604" y="2415045"/>
            <a:ext cx="740229" cy="767443"/>
          </a:xfrm>
          <a:prstGeom prst="flowChartMagneticDisk">
            <a:avLst/>
          </a:prstGeom>
          <a:ln>
            <a:solidFill>
              <a:srgbClr val="292929"/>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User DB</a:t>
            </a:r>
          </a:p>
        </p:txBody>
      </p:sp>
      <p:sp>
        <p:nvSpPr>
          <p:cNvPr id="11" name="Flowchart: Magnetic Disk 10"/>
          <p:cNvSpPr/>
          <p:nvPr/>
        </p:nvSpPr>
        <p:spPr bwMode="auto">
          <a:xfrm>
            <a:off x="7565318" y="2415045"/>
            <a:ext cx="740229" cy="767443"/>
          </a:xfrm>
          <a:prstGeom prst="flowChartMagneticDisk">
            <a:avLst/>
          </a:prstGeom>
          <a:ln>
            <a:solidFill>
              <a:srgbClr val="292929"/>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User DB</a:t>
            </a:r>
          </a:p>
        </p:txBody>
      </p:sp>
      <p:sp>
        <p:nvSpPr>
          <p:cNvPr id="12" name="Flowchart: Magnetic Disk 11"/>
          <p:cNvSpPr/>
          <p:nvPr/>
        </p:nvSpPr>
        <p:spPr bwMode="auto">
          <a:xfrm>
            <a:off x="7935433" y="1571400"/>
            <a:ext cx="740229" cy="767443"/>
          </a:xfrm>
          <a:prstGeom prst="flowChartMagneticDisk">
            <a:avLst/>
          </a:prstGeom>
          <a:ln>
            <a:solidFill>
              <a:srgbClr val="292929"/>
            </a:solidFill>
            <a:headEnd type="none" w="med" len="med"/>
            <a:tailEnd type="none" w="med" len="med"/>
          </a:ln>
          <a:effectLst>
            <a:outerShdw blurRad="40005" dist="22860" dir="5400000" rotWithShape="0">
              <a:srgbClr val="000000">
                <a:alpha val="35000"/>
              </a:srgbClr>
            </a:outerShdw>
          </a:effectLst>
          <a:scene3d>
            <a:camera prst="orthographicFront" fov="0">
              <a:rot lat="0" lon="0" rev="0"/>
            </a:camera>
            <a:lightRig rig="soft" dir="tl">
              <a:rot lat="0" lon="0" rev="20000000"/>
            </a:lightRig>
          </a:scene3d>
          <a:sp3d prstMaterial="matte"/>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User DB</a:t>
            </a:r>
          </a:p>
        </p:txBody>
      </p:sp>
      <p:cxnSp>
        <p:nvCxnSpPr>
          <p:cNvPr id="14" name="Straight Arrow Connector 13"/>
          <p:cNvCxnSpPr>
            <a:endCxn id="9" idx="2"/>
          </p:cNvCxnSpPr>
          <p:nvPr/>
        </p:nvCxnSpPr>
        <p:spPr>
          <a:xfrm>
            <a:off x="5867155" y="1993224"/>
            <a:ext cx="718449"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1"/>
          </p:cNvCxnSpPr>
          <p:nvPr/>
        </p:nvCxnSpPr>
        <p:spPr>
          <a:xfrm flipH="1">
            <a:off x="6955719" y="1193115"/>
            <a:ext cx="702136" cy="416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2"/>
            <a:endCxn id="12" idx="1"/>
          </p:cNvCxnSpPr>
          <p:nvPr/>
        </p:nvCxnSpPr>
        <p:spPr>
          <a:xfrm>
            <a:off x="7657856" y="1193115"/>
            <a:ext cx="647692" cy="3782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23611" y="648829"/>
            <a:ext cx="538224"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HTTP</a:t>
            </a:r>
          </a:p>
        </p:txBody>
      </p:sp>
      <p:sp>
        <p:nvSpPr>
          <p:cNvPr id="20" name="TextBox 19"/>
          <p:cNvSpPr txBox="1"/>
          <p:nvPr/>
        </p:nvSpPr>
        <p:spPr>
          <a:xfrm>
            <a:off x="5878037" y="1650337"/>
            <a:ext cx="405560"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TDS</a:t>
            </a:r>
          </a:p>
        </p:txBody>
      </p:sp>
      <p:sp>
        <p:nvSpPr>
          <p:cNvPr id="5" name="TextBox 4"/>
          <p:cNvSpPr txBox="1"/>
          <p:nvPr/>
        </p:nvSpPr>
        <p:spPr>
          <a:xfrm>
            <a:off x="6846862" y="3359379"/>
            <a:ext cx="1755352"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SQL Azure Server</a:t>
            </a:r>
          </a:p>
        </p:txBody>
      </p:sp>
    </p:spTree>
    <p:extLst>
      <p:ext uri="{BB962C8B-B14F-4D97-AF65-F5344CB8AC3E}">
        <p14:creationId xmlns:p14="http://schemas.microsoft.com/office/powerpoint/2010/main" val="4490282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Správa SQL Azure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sz="17300" dirty="0"/>
          </a:p>
        </p:txBody>
      </p:sp>
      <p:sp>
        <p:nvSpPr>
          <p:cNvPr id="6" name="Subtitle 5"/>
          <p:cNvSpPr>
            <a:spLocks noGrp="1"/>
          </p:cNvSpPr>
          <p:nvPr>
            <p:ph type="subTitle" idx="1"/>
          </p:nvPr>
        </p:nvSpPr>
        <p:spPr/>
        <p:txBody>
          <a:bodyPr/>
          <a:lstStyle/>
          <a:p>
            <a:r>
              <a:rPr lang="cs-CZ" dirty="0" smtClean="0"/>
              <a:t>Portál pro správu</a:t>
            </a:r>
          </a:p>
          <a:p>
            <a:r>
              <a:rPr lang="cs-CZ" dirty="0" smtClean="0"/>
              <a:t>Připojení z SQL Management Studia</a:t>
            </a:r>
            <a:endParaRPr lang="cs-CZ"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52413"/>
            <a:ext cx="9734550" cy="736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0783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36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2263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36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252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4333494"/>
          </a:xfrm>
        </p:spPr>
        <p:txBody>
          <a:bodyPr/>
          <a:lstStyle/>
          <a:p>
            <a:r>
              <a:rPr lang="cs-CZ" sz="4400" u="sng" dirty="0" smtClean="0"/>
              <a:t>Proč SQL Azure?</a:t>
            </a:r>
          </a:p>
          <a:p>
            <a:r>
              <a:rPr lang="cs-CZ" sz="4400" dirty="0" smtClean="0"/>
              <a:t>Jak je to udělané?</a:t>
            </a:r>
          </a:p>
          <a:p>
            <a:r>
              <a:rPr lang="cs-CZ" sz="4400" dirty="0" smtClean="0"/>
              <a:t>Jak se to spravuje?</a:t>
            </a:r>
          </a:p>
          <a:p>
            <a:r>
              <a:rPr lang="cs-CZ" sz="4400" dirty="0" smtClean="0"/>
              <a:t>Jak se na to vyvíjí?</a:t>
            </a:r>
          </a:p>
          <a:p>
            <a:r>
              <a:rPr lang="cs-CZ" sz="4400" dirty="0" smtClean="0"/>
              <a:t>Přenos dat a schématu</a:t>
            </a:r>
          </a:p>
          <a:p>
            <a:r>
              <a:rPr lang="cs-CZ" sz="4400" dirty="0" smtClean="0"/>
              <a:t>Závěrem...</a:t>
            </a:r>
            <a:endParaRPr lang="cs-CZ" sz="4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62150"/>
            <a:ext cx="39624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6558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4696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Zabezpečení databáze I.</a:t>
            </a:r>
            <a:endParaRPr lang="en-US" dirty="0"/>
          </a:p>
        </p:txBody>
      </p:sp>
      <p:sp>
        <p:nvSpPr>
          <p:cNvPr id="6" name="Content Placeholder 5"/>
          <p:cNvSpPr>
            <a:spLocks noGrp="1"/>
          </p:cNvSpPr>
          <p:nvPr>
            <p:ph idx="1"/>
          </p:nvPr>
        </p:nvSpPr>
        <p:spPr>
          <a:xfrm>
            <a:off x="381000" y="1068323"/>
            <a:ext cx="8382000" cy="5336846"/>
          </a:xfrm>
        </p:spPr>
        <p:txBody>
          <a:bodyPr/>
          <a:lstStyle/>
          <a:p>
            <a:r>
              <a:rPr lang="cs-CZ" dirty="0" smtClean="0"/>
              <a:t>Podpora SQL server bezpečnosti</a:t>
            </a:r>
          </a:p>
          <a:p>
            <a:pPr lvl="1"/>
            <a:r>
              <a:rPr lang="cs-CZ" dirty="0" smtClean="0"/>
              <a:t>Integrovaná bezpečnost není podporována</a:t>
            </a:r>
            <a:endParaRPr lang="en-US" dirty="0" smtClean="0"/>
          </a:p>
          <a:p>
            <a:r>
              <a:rPr lang="cs-CZ" dirty="0" smtClean="0"/>
              <a:t>Role podobné jako v klasickém SQL serveru</a:t>
            </a:r>
            <a:endParaRPr lang="en-US" dirty="0" smtClean="0"/>
          </a:p>
          <a:p>
            <a:pPr lvl="1"/>
            <a:r>
              <a:rPr lang="cs-CZ" dirty="0" smtClean="0"/>
              <a:t>Role n</a:t>
            </a:r>
            <a:r>
              <a:rPr lang="en-US" dirty="0" smtClean="0"/>
              <a:t>a </a:t>
            </a:r>
            <a:r>
              <a:rPr lang="cs-CZ" dirty="0" smtClean="0"/>
              <a:t>úrovni serveru</a:t>
            </a:r>
            <a:r>
              <a:rPr lang="en-US" dirty="0" smtClean="0"/>
              <a:t>: </a:t>
            </a:r>
            <a:r>
              <a:rPr lang="en-US" i="1" dirty="0" smtClean="0"/>
              <a:t>sds_dbcreator</a:t>
            </a:r>
            <a:r>
              <a:rPr lang="en-US" dirty="0" smtClean="0"/>
              <a:t>, </a:t>
            </a:r>
            <a:r>
              <a:rPr lang="en-US" i="1" dirty="0" smtClean="0"/>
              <a:t>sds_securityadmin</a:t>
            </a:r>
          </a:p>
          <a:p>
            <a:pPr lvl="1"/>
            <a:r>
              <a:rPr lang="cs-CZ" dirty="0" smtClean="0"/>
              <a:t>Role na úrovni databáze: stejné jako v SQL serveru</a:t>
            </a:r>
          </a:p>
          <a:p>
            <a:pPr lvl="1"/>
            <a:r>
              <a:rPr lang="cs-CZ" dirty="0" smtClean="0"/>
              <a:t>Vlastní role podle povahy aplikace</a:t>
            </a:r>
          </a:p>
          <a:p>
            <a:r>
              <a:rPr lang="cs-CZ" dirty="0" smtClean="0"/>
              <a:t>Uživatelské účty</a:t>
            </a:r>
            <a:endParaRPr lang="en-US" dirty="0" smtClean="0"/>
          </a:p>
          <a:p>
            <a:pPr lvl="1"/>
            <a:r>
              <a:rPr lang="cs-CZ" dirty="0" smtClean="0"/>
              <a:t>Administrativní uživatel je ekvivalent </a:t>
            </a:r>
            <a:r>
              <a:rPr lang="en-US" i="1" dirty="0" smtClean="0"/>
              <a:t>sa</a:t>
            </a:r>
            <a:endParaRPr lang="cs-CZ" i="1" dirty="0" smtClean="0"/>
          </a:p>
          <a:p>
            <a:pPr lvl="1"/>
            <a:r>
              <a:rPr lang="cs-CZ" dirty="0" smtClean="0"/>
              <a:t>Některá uživatelská jména nejsou povolena (sa</a:t>
            </a:r>
            <a:r>
              <a:rPr lang="en-US" dirty="0" smtClean="0"/>
              <a:t>, </a:t>
            </a:r>
            <a:r>
              <a:rPr lang="cs-CZ" dirty="0" smtClean="0"/>
              <a:t>a</a:t>
            </a:r>
            <a:r>
              <a:rPr lang="en-US" dirty="0" smtClean="0"/>
              <a:t>dmin, root, guest</a:t>
            </a:r>
            <a:r>
              <a:rPr lang="cs-CZ" dirty="0" smtClean="0"/>
              <a:t>)</a:t>
            </a: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Zabezpečení databáze II.</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cs-CZ" dirty="0" smtClean="0"/>
              <a:t>Ochrana na úrovni služby</a:t>
            </a:r>
            <a:endParaRPr lang="en-US" dirty="0" smtClean="0"/>
          </a:p>
          <a:p>
            <a:pPr lvl="1"/>
            <a:r>
              <a:rPr lang="cs-CZ" dirty="0" smtClean="0"/>
              <a:t>Vyžadován bezpečný kanál</a:t>
            </a:r>
            <a:endParaRPr lang="en-US" dirty="0" smtClean="0"/>
          </a:p>
          <a:p>
            <a:pPr lvl="1"/>
            <a:r>
              <a:rPr lang="cs-CZ" dirty="0" smtClean="0"/>
              <a:t>Uzavírání neaktivních spojení</a:t>
            </a:r>
          </a:p>
          <a:p>
            <a:pPr lvl="1"/>
            <a:r>
              <a:rPr lang="cs-CZ" dirty="0" smtClean="0"/>
              <a:t>Sledování trendů Denial of Service (DoS) útoku</a:t>
            </a:r>
            <a:endParaRPr lang="en-US" dirty="0" smtClean="0"/>
          </a:p>
          <a:p>
            <a:pPr lvl="1"/>
            <a:r>
              <a:rPr lang="cs-CZ" dirty="0" smtClean="0"/>
              <a:t>Kontrola obsahu paketů</a:t>
            </a:r>
            <a:endParaRPr lang="en-US" dirty="0" smtClean="0"/>
          </a:p>
          <a:p>
            <a:r>
              <a:rPr lang="cs-CZ" dirty="0" smtClean="0"/>
              <a:t>Firewall pro každý server</a:t>
            </a:r>
            <a:endParaRPr lang="en-US" dirty="0" smtClean="0"/>
          </a:p>
          <a:p>
            <a:pPr lvl="1"/>
            <a:r>
              <a:rPr lang="cs-CZ" dirty="0" smtClean="0"/>
              <a:t>Seznam povolených klientských IP rozsahů pro přístup</a:t>
            </a:r>
          </a:p>
          <a:p>
            <a:pPr lvl="1"/>
            <a:r>
              <a:rPr lang="cs-CZ" dirty="0" smtClean="0"/>
              <a:t>Standardně není povolený žádný přístup</a:t>
            </a:r>
          </a:p>
          <a:p>
            <a:pPr lvl="1"/>
            <a:r>
              <a:rPr lang="cs-CZ" dirty="0" smtClean="0"/>
              <a:t>Speciální pravidlo pro přístup z Windows Azure</a:t>
            </a:r>
          </a:p>
          <a:p>
            <a:pPr lvl="1"/>
            <a:r>
              <a:rPr lang="cs-CZ" dirty="0" smtClean="0"/>
              <a:t>Správa prostřednictvím portálu anebo systémových objektů v master databázi (T-SQL)</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4333494"/>
          </a:xfrm>
        </p:spPr>
        <p:txBody>
          <a:bodyPr/>
          <a:lstStyle/>
          <a:p>
            <a:r>
              <a:rPr lang="cs-CZ" sz="4400" dirty="0" smtClean="0">
                <a:solidFill>
                  <a:schemeClr val="accent6"/>
                </a:solidFill>
              </a:rPr>
              <a:t>Proč SQL Azure?</a:t>
            </a:r>
          </a:p>
          <a:p>
            <a:r>
              <a:rPr lang="cs-CZ" sz="4400" dirty="0" smtClean="0">
                <a:solidFill>
                  <a:schemeClr val="accent6"/>
                </a:solidFill>
              </a:rPr>
              <a:t>Jak je to udělané?</a:t>
            </a:r>
          </a:p>
          <a:p>
            <a:r>
              <a:rPr lang="cs-CZ" sz="4400" dirty="0" smtClean="0">
                <a:solidFill>
                  <a:schemeClr val="accent6"/>
                </a:solidFill>
              </a:rPr>
              <a:t>Jak se to spravuje?</a:t>
            </a:r>
          </a:p>
          <a:p>
            <a:r>
              <a:rPr lang="cs-CZ" sz="4400" u="sng" dirty="0" smtClean="0"/>
              <a:t>Jak se na to vyvíjí?</a:t>
            </a:r>
          </a:p>
          <a:p>
            <a:r>
              <a:rPr lang="cs-CZ" sz="4400" dirty="0" smtClean="0"/>
              <a:t>Přenos dat a schématu</a:t>
            </a:r>
          </a:p>
          <a:p>
            <a:r>
              <a:rPr lang="cs-CZ" sz="4400" dirty="0" smtClean="0"/>
              <a:t>Závěrem...</a:t>
            </a:r>
            <a:endParaRPr lang="cs-CZ" sz="4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Připojení k SQL Azure</a:t>
            </a:r>
            <a:endParaRPr lang="en-US" dirty="0"/>
          </a:p>
        </p:txBody>
      </p:sp>
      <p:sp>
        <p:nvSpPr>
          <p:cNvPr id="3" name="Content Placeholder 2"/>
          <p:cNvSpPr>
            <a:spLocks noGrp="1"/>
          </p:cNvSpPr>
          <p:nvPr>
            <p:ph idx="1"/>
          </p:nvPr>
        </p:nvSpPr>
        <p:spPr>
          <a:xfrm>
            <a:off x="381000" y="1412875"/>
            <a:ext cx="8382000" cy="4370427"/>
          </a:xfrm>
        </p:spPr>
        <p:txBody>
          <a:bodyPr/>
          <a:lstStyle/>
          <a:p>
            <a:r>
              <a:rPr lang="cs-CZ" dirty="0" smtClean="0"/>
              <a:t>Existující klientské knihovny</a:t>
            </a:r>
            <a:endParaRPr lang="en-US" dirty="0" smtClean="0"/>
          </a:p>
          <a:p>
            <a:pPr lvl="1"/>
            <a:r>
              <a:rPr lang="en-US" dirty="0" smtClean="0"/>
              <a:t>ADO.NET, ODBC, PHP</a:t>
            </a:r>
            <a:r>
              <a:rPr lang="cs-CZ" dirty="0" smtClean="0"/>
              <a:t>, ... (OLE DB není podporováno)</a:t>
            </a:r>
          </a:p>
          <a:p>
            <a:pPr lvl="1"/>
            <a:r>
              <a:rPr lang="cs-CZ" dirty="0" smtClean="0"/>
              <a:t>Předinstalovány na Windows Azure</a:t>
            </a:r>
            <a:endParaRPr lang="en-US" dirty="0" smtClean="0"/>
          </a:p>
          <a:p>
            <a:r>
              <a:rPr lang="cs-CZ" dirty="0" smtClean="0"/>
              <a:t>Nutno specifikovat databázi již při připojení</a:t>
            </a:r>
          </a:p>
          <a:p>
            <a:pPr lvl="1"/>
            <a:r>
              <a:rPr lang="cs-CZ" dirty="0" smtClean="0"/>
              <a:t>Není podporován příkaz USE</a:t>
            </a:r>
          </a:p>
          <a:p>
            <a:pPr lvl="1"/>
            <a:r>
              <a:rPr lang="cs-CZ" dirty="0" smtClean="0"/>
              <a:t>Nelze dělat dotaz napříč databázemi</a:t>
            </a:r>
          </a:p>
          <a:p>
            <a:r>
              <a:rPr lang="cs-CZ" dirty="0" smtClean="0"/>
              <a:t>Běžné nástroje:</a:t>
            </a:r>
          </a:p>
          <a:p>
            <a:pPr lvl="1"/>
            <a:r>
              <a:rPr lang="cs-CZ" dirty="0" smtClean="0"/>
              <a:t>Příkazová řádka – </a:t>
            </a:r>
            <a:r>
              <a:rPr lang="cs-CZ" i="1" dirty="0" err="1" smtClean="0"/>
              <a:t>sqlcmd</a:t>
            </a:r>
            <a:r>
              <a:rPr lang="en-US" i="1" dirty="0" smtClean="0"/>
              <a:t>.exe</a:t>
            </a:r>
            <a:endParaRPr lang="cs-CZ" i="1" dirty="0" smtClean="0"/>
          </a:p>
          <a:p>
            <a:pPr lvl="1"/>
            <a:r>
              <a:rPr lang="cs-CZ" dirty="0" smtClean="0"/>
              <a:t>SSMS 2008 R2 optimalizováno pro SQL Azure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cs-CZ" dirty="0" smtClean="0"/>
              <a:t>řipojovací řetězec pro SQL Azure</a:t>
            </a:r>
            <a:endParaRPr lang="en-US" dirty="0"/>
          </a:p>
        </p:txBody>
      </p:sp>
      <p:sp>
        <p:nvSpPr>
          <p:cNvPr id="3" name="Content Placeholder 2"/>
          <p:cNvSpPr>
            <a:spLocks noGrp="1"/>
          </p:cNvSpPr>
          <p:nvPr>
            <p:ph idx="1"/>
          </p:nvPr>
        </p:nvSpPr>
        <p:spPr>
          <a:xfrm>
            <a:off x="381000" y="1447799"/>
            <a:ext cx="8382000" cy="4757058"/>
          </a:xfrm>
        </p:spPr>
        <p:txBody>
          <a:bodyPr>
            <a:normAutofit/>
          </a:bodyPr>
          <a:lstStyle/>
          <a:p>
            <a:r>
              <a:rPr lang="cs-CZ" sz="2400" dirty="0" smtClean="0"/>
              <a:t>Stejná syntaxe jako u normálního SQL Serveru</a:t>
            </a:r>
          </a:p>
          <a:p>
            <a:r>
              <a:rPr lang="cs-CZ" sz="2400" dirty="0" smtClean="0"/>
              <a:t>S výjimkou formátu </a:t>
            </a:r>
            <a:r>
              <a:rPr lang="en-US" sz="2400" dirty="0" smtClean="0"/>
              <a:t>&lt;login&gt;@&lt;server&gt; pro jm</a:t>
            </a:r>
            <a:r>
              <a:rPr lang="cs-CZ" sz="2400" dirty="0" smtClean="0"/>
              <a:t>éno</a:t>
            </a:r>
            <a:r>
              <a:rPr lang="en-US" sz="2400" dirty="0" smtClean="0"/>
              <a:t>, nap</a:t>
            </a:r>
            <a:r>
              <a:rPr lang="cs-CZ" sz="2400" dirty="0" smtClean="0"/>
              <a:t>ř.:</a:t>
            </a:r>
            <a:endParaRPr lang="en-US" sz="2400" dirty="0" smtClean="0"/>
          </a:p>
          <a:p>
            <a:pPr lvl="1"/>
            <a:r>
              <a:rPr lang="en-US" sz="2000" dirty="0" smtClean="0"/>
              <a:t>ADO.N</a:t>
            </a:r>
            <a:r>
              <a:rPr lang="cs-CZ" sz="2000" dirty="0" smtClean="0"/>
              <a:t>ET</a:t>
            </a:r>
            <a:r>
              <a:rPr lang="en-US" sz="2000" dirty="0" smtClean="0"/>
              <a:t>:</a:t>
            </a:r>
            <a:br>
              <a:rPr lang="en-US" sz="2000" dirty="0" smtClean="0"/>
            </a:br>
            <a:r>
              <a:rPr lang="en-US" sz="1800" dirty="0" smtClean="0">
                <a:latin typeface="Consolas" pitchFamily="49" charset="0"/>
              </a:rPr>
              <a:t>Data Source=</a:t>
            </a:r>
            <a:r>
              <a:rPr lang="en-US" sz="1800" dirty="0" smtClean="0">
                <a:solidFill>
                  <a:srgbClr val="FFFF00"/>
                </a:solidFill>
                <a:latin typeface="Consolas" pitchFamily="49" charset="0"/>
              </a:rPr>
              <a:t>&lt;server&gt;</a:t>
            </a:r>
            <a:r>
              <a:rPr lang="en-US" sz="1800" dirty="0" smtClean="0">
                <a:latin typeface="Consolas" pitchFamily="49" charset="0"/>
              </a:rPr>
              <a:t>.database.windows.net;</a:t>
            </a:r>
            <a:br>
              <a:rPr lang="en-US" sz="1800" dirty="0" smtClean="0">
                <a:latin typeface="Consolas" pitchFamily="49" charset="0"/>
              </a:rPr>
            </a:br>
            <a:r>
              <a:rPr lang="en-US" sz="1800" dirty="0" smtClean="0">
                <a:latin typeface="Consolas" pitchFamily="49" charset="0"/>
              </a:rPr>
              <a:t>User ID=user</a:t>
            </a:r>
            <a:r>
              <a:rPr lang="en-US" sz="1800" dirty="0" smtClean="0">
                <a:solidFill>
                  <a:srgbClr val="FFFF00"/>
                </a:solidFill>
                <a:latin typeface="Consolas" pitchFamily="49" charset="0"/>
              </a:rPr>
              <a:t>@&lt;server&gt;</a:t>
            </a:r>
            <a:r>
              <a:rPr lang="en-US" sz="1800" dirty="0" smtClean="0">
                <a:latin typeface="Consolas" pitchFamily="49" charset="0"/>
              </a:rPr>
              <a:t>;Password=&lt;</a:t>
            </a:r>
            <a:r>
              <a:rPr lang="en-US" sz="1800" dirty="0" smtClean="0">
                <a:solidFill>
                  <a:srgbClr val="FFFF00"/>
                </a:solidFill>
                <a:latin typeface="Consolas" pitchFamily="49" charset="0"/>
              </a:rPr>
              <a:t>password&gt;</a:t>
            </a:r>
            <a:r>
              <a:rPr lang="en-US" sz="1800" dirty="0" smtClean="0">
                <a:latin typeface="Consolas" pitchFamily="49" charset="0"/>
              </a:rPr>
              <a:t>;...</a:t>
            </a:r>
          </a:p>
          <a:p>
            <a:pPr lvl="1"/>
            <a:r>
              <a:rPr lang="en-US" sz="2000" dirty="0" smtClean="0"/>
              <a:t>ODBC:</a:t>
            </a:r>
            <a:r>
              <a:rPr lang="en-US" sz="1600" dirty="0" smtClean="0"/>
              <a:t/>
            </a:r>
            <a:br>
              <a:rPr lang="en-US" sz="1600" dirty="0" smtClean="0"/>
            </a:br>
            <a:r>
              <a:rPr lang="en-US" sz="1800" dirty="0" smtClean="0">
                <a:latin typeface="Consolas" pitchFamily="49" charset="0"/>
              </a:rPr>
              <a:t>Driver={SQL Server Native Client 10.0}; Server=</a:t>
            </a:r>
            <a:r>
              <a:rPr lang="en-US" sz="1800" dirty="0" smtClean="0">
                <a:solidFill>
                  <a:srgbClr val="FFFF00"/>
                </a:solidFill>
                <a:latin typeface="Consolas" pitchFamily="49" charset="0"/>
              </a:rPr>
              <a:t>&lt;server&gt;</a:t>
            </a:r>
            <a:r>
              <a:rPr lang="en-US" sz="1800" dirty="0" smtClean="0">
                <a:latin typeface="Consolas" pitchFamily="49" charset="0"/>
              </a:rPr>
              <a:t>.database.windows.net; Uid=user</a:t>
            </a:r>
            <a:r>
              <a:rPr lang="en-US" sz="1800" dirty="0" smtClean="0">
                <a:solidFill>
                  <a:srgbClr val="FFFF00"/>
                </a:solidFill>
                <a:latin typeface="Consolas" pitchFamily="49" charset="0"/>
              </a:rPr>
              <a:t>@&lt;server&gt;</a:t>
            </a:r>
            <a:r>
              <a:rPr lang="en-US" sz="1800" dirty="0" smtClean="0">
                <a:latin typeface="Consolas" pitchFamily="49" charset="0"/>
              </a:rPr>
              <a:t>;Pwd=</a:t>
            </a:r>
            <a:r>
              <a:rPr lang="en-US" sz="1800" dirty="0" smtClean="0">
                <a:solidFill>
                  <a:srgbClr val="FFFF00"/>
                </a:solidFill>
                <a:latin typeface="Consolas" pitchFamily="49" charset="0"/>
              </a:rPr>
              <a:t>&lt;password&gt;</a:t>
            </a:r>
            <a:r>
              <a:rPr lang="en-US" sz="1800" dirty="0" smtClean="0">
                <a:latin typeface="Consolas" pitchFamily="49" charset="0"/>
              </a:rPr>
              <a:t>;...</a:t>
            </a:r>
          </a:p>
          <a:p>
            <a:r>
              <a:rPr lang="cs-CZ" sz="2400" dirty="0" smtClean="0"/>
              <a:t>Nutno se připojit přímo k databázi</a:t>
            </a:r>
            <a:endParaRPr lang="en-US" sz="2400" dirty="0"/>
          </a:p>
          <a:p>
            <a:pPr lvl="1"/>
            <a:r>
              <a:rPr lang="en-US" sz="2000" dirty="0"/>
              <a:t>“Initial Catalog = </a:t>
            </a:r>
            <a:r>
              <a:rPr lang="en-US" sz="2000" dirty="0">
                <a:solidFill>
                  <a:srgbClr val="FFFF00"/>
                </a:solidFill>
              </a:rPr>
              <a:t>&lt;</a:t>
            </a:r>
            <a:r>
              <a:rPr lang="en-US" sz="2000" dirty="0" smtClean="0">
                <a:solidFill>
                  <a:srgbClr val="FFFF00"/>
                </a:solidFill>
              </a:rPr>
              <a:t>d</a:t>
            </a:r>
            <a:r>
              <a:rPr lang="cs-CZ" sz="2000" dirty="0" smtClean="0">
                <a:solidFill>
                  <a:srgbClr val="FFFF00"/>
                </a:solidFill>
              </a:rPr>
              <a:t>ata</a:t>
            </a:r>
            <a:r>
              <a:rPr lang="en-US" sz="2000" dirty="0" smtClean="0">
                <a:solidFill>
                  <a:srgbClr val="FFFF00"/>
                </a:solidFill>
              </a:rPr>
              <a:t>b</a:t>
            </a:r>
            <a:r>
              <a:rPr lang="cs-CZ" sz="2000" dirty="0" smtClean="0">
                <a:solidFill>
                  <a:srgbClr val="FFFF00"/>
                </a:solidFill>
              </a:rPr>
              <a:t>ase</a:t>
            </a:r>
            <a:r>
              <a:rPr lang="en-US" sz="2000" dirty="0" smtClean="0">
                <a:solidFill>
                  <a:srgbClr val="FFFF00"/>
                </a:solidFill>
              </a:rPr>
              <a:t>&gt;</a:t>
            </a:r>
            <a:r>
              <a:rPr lang="en-US" sz="2000" dirty="0" smtClean="0"/>
              <a:t>” </a:t>
            </a:r>
            <a:r>
              <a:rPr lang="cs-CZ" sz="2000" dirty="0" smtClean="0"/>
              <a:t>v připojovacím řetězci</a:t>
            </a:r>
            <a:endParaRPr lang="en-US" sz="2000" dirty="0"/>
          </a:p>
          <a:p>
            <a:pPr lvl="1"/>
            <a:r>
              <a:rPr lang="cs-CZ" sz="2000" dirty="0" smtClean="0"/>
              <a:t>Nelze přepnout kontext databáze</a:t>
            </a:r>
            <a:r>
              <a:rPr lang="en-US" sz="2000" dirty="0" smtClean="0"/>
              <a:t> ( USE </a:t>
            </a:r>
            <a:r>
              <a:rPr lang="en-US" sz="2000" dirty="0"/>
              <a:t>&lt;</a:t>
            </a:r>
            <a:r>
              <a:rPr lang="en-US" sz="2000" dirty="0" smtClean="0"/>
              <a:t>d</a:t>
            </a:r>
            <a:r>
              <a:rPr lang="cs-CZ" sz="2000" dirty="0" smtClean="0"/>
              <a:t>atabase</a:t>
            </a:r>
            <a:r>
              <a:rPr lang="en-US" sz="2000" dirty="0" smtClean="0"/>
              <a:t>&gt;)</a:t>
            </a:r>
            <a:endParaRPr lang="en-US" sz="2000" dirty="0"/>
          </a:p>
        </p:txBody>
      </p:sp>
    </p:spTree>
    <p:extLst>
      <p:ext uri="{BB962C8B-B14F-4D97-AF65-F5344CB8AC3E}">
        <p14:creationId xmlns:p14="http://schemas.microsoft.com/office/powerpoint/2010/main" val="5471292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cs-CZ" dirty="0" smtClean="0"/>
              <a:t>Správa spojení</a:t>
            </a:r>
            <a:endParaRPr lang="en-US" dirty="0"/>
          </a:p>
        </p:txBody>
      </p:sp>
      <p:sp>
        <p:nvSpPr>
          <p:cNvPr id="6" name="Content Placeholder 5"/>
          <p:cNvSpPr>
            <a:spLocks noGrp="1"/>
          </p:cNvSpPr>
          <p:nvPr>
            <p:ph idx="1"/>
          </p:nvPr>
        </p:nvSpPr>
        <p:spPr>
          <a:xfrm>
            <a:off x="381000" y="1447799"/>
            <a:ext cx="8382000" cy="4811487"/>
          </a:xfrm>
        </p:spPr>
        <p:txBody>
          <a:bodyPr>
            <a:normAutofit/>
          </a:bodyPr>
          <a:lstStyle/>
          <a:p>
            <a:r>
              <a:rPr lang="cs-CZ" sz="2800" dirty="0" smtClean="0"/>
              <a:t>Sdílená infrastruktura vyžaduje větší odpovědnost</a:t>
            </a:r>
          </a:p>
          <a:p>
            <a:r>
              <a:rPr lang="cs-CZ" sz="2800" dirty="0" smtClean="0"/>
              <a:t>Počítejte s možností výpadku spojení („retry“ logika)</a:t>
            </a:r>
            <a:r>
              <a:rPr lang="en-US" sz="2800" dirty="0" smtClean="0"/>
              <a:t>:</a:t>
            </a:r>
          </a:p>
          <a:p>
            <a:pPr lvl="1"/>
            <a:r>
              <a:rPr lang="cs-CZ" sz="2400" dirty="0" smtClean="0"/>
              <a:t>Cokoliv cestou k databázi může selhat</a:t>
            </a:r>
            <a:endParaRPr lang="en-US" sz="2400" dirty="0" smtClean="0"/>
          </a:p>
          <a:p>
            <a:pPr lvl="1"/>
            <a:r>
              <a:rPr lang="cs-CZ" sz="2400" dirty="0" smtClean="0"/>
              <a:t>Spojení déle než </a:t>
            </a:r>
            <a:r>
              <a:rPr lang="en-US" sz="2400" smtClean="0"/>
              <a:t>30</a:t>
            </a:r>
            <a:r>
              <a:rPr lang="cs-CZ" sz="2400" smtClean="0"/>
              <a:t> </a:t>
            </a:r>
            <a:r>
              <a:rPr lang="cs-CZ" sz="2400" dirty="0" smtClean="0"/>
              <a:t>minut bez aktivity jsou odpojena</a:t>
            </a:r>
          </a:p>
          <a:p>
            <a:pPr lvl="1"/>
            <a:r>
              <a:rPr lang="cs-CZ" sz="2400" dirty="0" smtClean="0"/>
              <a:t>Transakce trvající déle než 5 minut jsou násilně ukončeny</a:t>
            </a:r>
          </a:p>
          <a:p>
            <a:pPr lvl="1"/>
            <a:r>
              <a:rPr lang="cs-CZ" sz="2400" dirty="0" smtClean="0"/>
              <a:t>Velmi krátká nedostupnost při přepnutí repliky (např. selhání, údržba, přesun z důvodu rozkladu zátěže apod.)</a:t>
            </a:r>
            <a:endParaRPr lang="en-US" sz="2400" dirty="0" smtClean="0"/>
          </a:p>
          <a:p>
            <a:r>
              <a:rPr lang="cs-CZ" dirty="0" smtClean="0"/>
              <a:t>Omezení spotřeby zdrojů (throttling)</a:t>
            </a:r>
          </a:p>
          <a:p>
            <a:r>
              <a:rPr lang="cs-CZ" dirty="0" smtClean="0"/>
              <a:t>Možnost odmítnutí spojení z důvodu ochrany před DoS útoky:</a:t>
            </a:r>
          </a:p>
          <a:p>
            <a:pPr lvl="1"/>
            <a:r>
              <a:rPr lang="cs-CZ" dirty="0" smtClean="0"/>
              <a:t>Celková dostupnost serveru není zasažena</a:t>
            </a:r>
            <a:endParaRPr lang="en-US" sz="2000" dirty="0" smtClean="0"/>
          </a:p>
        </p:txBody>
      </p:sp>
    </p:spTree>
    <p:extLst>
      <p:ext uri="{BB962C8B-B14F-4D97-AF65-F5344CB8AC3E}">
        <p14:creationId xmlns:p14="http://schemas.microsoft.com/office/powerpoint/2010/main" val="20109996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7686" y="334926"/>
            <a:ext cx="8375946" cy="664797"/>
          </a:xfrm>
        </p:spPr>
        <p:txBody>
          <a:bodyPr/>
          <a:lstStyle/>
          <a:p>
            <a:r>
              <a:rPr lang="cs-CZ" dirty="0" smtClean="0"/>
              <a:t>Podporované objekty a operace</a:t>
            </a:r>
            <a:endParaRPr lang="en-US" i="1" dirty="0"/>
          </a:p>
        </p:txBody>
      </p:sp>
      <p:sp>
        <p:nvSpPr>
          <p:cNvPr id="9" name="Content Placeholder 8"/>
          <p:cNvSpPr>
            <a:spLocks noGrp="1"/>
          </p:cNvSpPr>
          <p:nvPr>
            <p:ph sz="half" idx="1"/>
          </p:nvPr>
        </p:nvSpPr>
        <p:spPr>
          <a:xfrm>
            <a:off x="381001" y="1411553"/>
            <a:ext cx="4114800" cy="5041380"/>
          </a:xfrm>
        </p:spPr>
        <p:txBody>
          <a:bodyPr/>
          <a:lstStyle/>
          <a:p>
            <a:r>
              <a:rPr lang="en-US" dirty="0" smtClean="0"/>
              <a:t>Constants</a:t>
            </a:r>
          </a:p>
          <a:p>
            <a:r>
              <a:rPr lang="en-US" dirty="0" smtClean="0"/>
              <a:t>Constraints</a:t>
            </a:r>
          </a:p>
          <a:p>
            <a:r>
              <a:rPr lang="en-US" dirty="0" smtClean="0"/>
              <a:t>Cursors</a:t>
            </a:r>
          </a:p>
          <a:p>
            <a:r>
              <a:rPr lang="en-US" dirty="0" smtClean="0"/>
              <a:t>Index management and rebuilding indexes</a:t>
            </a:r>
          </a:p>
          <a:p>
            <a:r>
              <a:rPr lang="en-US" dirty="0" smtClean="0"/>
              <a:t>Local temporary tables</a:t>
            </a:r>
          </a:p>
          <a:p>
            <a:r>
              <a:rPr lang="en-US" dirty="0" smtClean="0"/>
              <a:t>Reserved keywords</a:t>
            </a:r>
          </a:p>
          <a:p>
            <a:r>
              <a:rPr lang="en-US" dirty="0" smtClean="0"/>
              <a:t>Stored procedures</a:t>
            </a:r>
          </a:p>
          <a:p>
            <a:r>
              <a:rPr lang="en-US" dirty="0" smtClean="0"/>
              <a:t>Statistics management</a:t>
            </a:r>
          </a:p>
          <a:p>
            <a:r>
              <a:rPr lang="en-US" dirty="0" smtClean="0"/>
              <a:t>Transactions</a:t>
            </a:r>
          </a:p>
          <a:p>
            <a:r>
              <a:rPr lang="en-US" dirty="0" smtClean="0"/>
              <a:t>Triggers</a:t>
            </a:r>
          </a:p>
        </p:txBody>
      </p:sp>
      <p:sp>
        <p:nvSpPr>
          <p:cNvPr id="12" name="Content Placeholder 11"/>
          <p:cNvSpPr>
            <a:spLocks noGrp="1"/>
          </p:cNvSpPr>
          <p:nvPr>
            <p:ph sz="half" idx="2"/>
          </p:nvPr>
        </p:nvSpPr>
        <p:spPr>
          <a:xfrm>
            <a:off x="4648200" y="1411553"/>
            <a:ext cx="4114800" cy="5016758"/>
          </a:xfrm>
        </p:spPr>
        <p:txBody>
          <a:bodyPr/>
          <a:lstStyle/>
          <a:p>
            <a:r>
              <a:rPr lang="en-US" dirty="0" smtClean="0"/>
              <a:t>Tables, joins, and table variables</a:t>
            </a:r>
          </a:p>
          <a:p>
            <a:r>
              <a:rPr lang="en-US" dirty="0" smtClean="0"/>
              <a:t>Transact-SQL language elements such as </a:t>
            </a:r>
          </a:p>
          <a:p>
            <a:pPr lvl="1"/>
            <a:r>
              <a:rPr lang="en-US" dirty="0" smtClean="0"/>
              <a:t>Create/drop databases</a:t>
            </a:r>
          </a:p>
          <a:p>
            <a:pPr lvl="1"/>
            <a:r>
              <a:rPr lang="en-US" dirty="0" smtClean="0"/>
              <a:t>Create/alter/drop tables</a:t>
            </a:r>
          </a:p>
          <a:p>
            <a:pPr lvl="1"/>
            <a:r>
              <a:rPr lang="en-US" dirty="0" smtClean="0"/>
              <a:t>Create/alter/drop users and logins</a:t>
            </a:r>
          </a:p>
          <a:p>
            <a:pPr lvl="1"/>
            <a:r>
              <a:rPr lang="en-US" dirty="0" smtClean="0"/>
              <a:t>…</a:t>
            </a:r>
          </a:p>
          <a:p>
            <a:r>
              <a:rPr lang="en-US" dirty="0" smtClean="0"/>
              <a:t>User-defined functions</a:t>
            </a:r>
          </a:p>
          <a:p>
            <a:r>
              <a:rPr lang="en-US" dirty="0" smtClean="0"/>
              <a:t>Views</a:t>
            </a:r>
          </a:p>
          <a:p>
            <a:r>
              <a:rPr lang="en-US" dirty="0" smtClean="0"/>
              <a:t>Spatial 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Nepodporováno ve v1</a:t>
            </a:r>
            <a:endParaRPr lang="en-US" i="1" dirty="0"/>
          </a:p>
        </p:txBody>
      </p:sp>
      <p:sp>
        <p:nvSpPr>
          <p:cNvPr id="3" name="Content Placeholder 2"/>
          <p:cNvSpPr>
            <a:spLocks noGrp="1"/>
          </p:cNvSpPr>
          <p:nvPr>
            <p:ph sz="half" idx="1"/>
          </p:nvPr>
        </p:nvSpPr>
        <p:spPr>
          <a:xfrm>
            <a:off x="381001" y="1411553"/>
            <a:ext cx="4114800" cy="4093428"/>
          </a:xfrm>
        </p:spPr>
        <p:txBody>
          <a:bodyPr/>
          <a:lstStyle/>
          <a:p>
            <a:r>
              <a:rPr lang="en-US" dirty="0" smtClean="0"/>
              <a:t>Common Language Runtime (CLR)</a:t>
            </a:r>
          </a:p>
          <a:p>
            <a:r>
              <a:rPr lang="en-US" dirty="0" smtClean="0"/>
              <a:t>Database file placement</a:t>
            </a:r>
          </a:p>
          <a:p>
            <a:r>
              <a:rPr lang="en-US" dirty="0" smtClean="0"/>
              <a:t>Database mirroring</a:t>
            </a:r>
          </a:p>
          <a:p>
            <a:r>
              <a:rPr lang="en-US" dirty="0" smtClean="0"/>
              <a:t>Distributed queries</a:t>
            </a:r>
          </a:p>
          <a:p>
            <a:r>
              <a:rPr lang="en-US" dirty="0" smtClean="0"/>
              <a:t>Distributed transactions</a:t>
            </a:r>
          </a:p>
          <a:p>
            <a:r>
              <a:rPr lang="en-US" dirty="0" smtClean="0"/>
              <a:t>Filegroup management</a:t>
            </a:r>
          </a:p>
          <a:p>
            <a:r>
              <a:rPr lang="en-US" dirty="0" smtClean="0"/>
              <a:t>Full Text Search</a:t>
            </a:r>
          </a:p>
          <a:p>
            <a:r>
              <a:rPr lang="en-US" dirty="0" smtClean="0"/>
              <a:t>Global temporary tables</a:t>
            </a:r>
          </a:p>
        </p:txBody>
      </p:sp>
      <p:sp>
        <p:nvSpPr>
          <p:cNvPr id="4" name="Content Placeholder 3"/>
          <p:cNvSpPr>
            <a:spLocks noGrp="1"/>
          </p:cNvSpPr>
          <p:nvPr>
            <p:ph sz="half" idx="2"/>
          </p:nvPr>
        </p:nvSpPr>
        <p:spPr>
          <a:xfrm>
            <a:off x="4648200" y="1411553"/>
            <a:ext cx="4114800" cy="2671501"/>
          </a:xfrm>
        </p:spPr>
        <p:txBody>
          <a:bodyPr/>
          <a:lstStyle/>
          <a:p>
            <a:r>
              <a:rPr lang="en-US" dirty="0" smtClean="0"/>
              <a:t>SQL Server configuration options</a:t>
            </a:r>
          </a:p>
          <a:p>
            <a:r>
              <a:rPr lang="en-US" dirty="0" smtClean="0"/>
              <a:t>SQL Server Service Broker</a:t>
            </a:r>
          </a:p>
          <a:p>
            <a:r>
              <a:rPr lang="en-US" dirty="0" smtClean="0"/>
              <a:t>System tables</a:t>
            </a:r>
          </a:p>
          <a:p>
            <a:r>
              <a:rPr lang="en-US" dirty="0" smtClean="0"/>
              <a:t>Trace Flags</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a:t>
            </a:r>
            <a:r>
              <a:rPr lang="cs-CZ" dirty="0" smtClean="0"/>
              <a:t>ýhody databáze jako služby</a:t>
            </a:r>
            <a:endParaRPr lang="cs-CZ" dirty="0"/>
          </a:p>
        </p:txBody>
      </p:sp>
      <p:sp>
        <p:nvSpPr>
          <p:cNvPr id="8" name="Content Placeholder 7"/>
          <p:cNvSpPr>
            <a:spLocks noGrp="1"/>
          </p:cNvSpPr>
          <p:nvPr>
            <p:ph idx="1"/>
          </p:nvPr>
        </p:nvSpPr>
        <p:spPr>
          <a:xfrm>
            <a:off x="381000" y="1412875"/>
            <a:ext cx="8382000" cy="5168229"/>
          </a:xfrm>
        </p:spPr>
        <p:txBody>
          <a:bodyPr>
            <a:normAutofit fontScale="92500" lnSpcReduction="20000"/>
          </a:bodyPr>
          <a:lstStyle/>
          <a:p>
            <a:r>
              <a:rPr lang="cs-CZ" sz="3600" dirty="0" smtClean="0"/>
              <a:t>Nižší náklady (TCO)</a:t>
            </a:r>
          </a:p>
          <a:p>
            <a:pPr lvl="1"/>
            <a:r>
              <a:rPr lang="cs-CZ" dirty="0" smtClean="0"/>
              <a:t>Nulové pořizovací náklady – nekupujete hardware ani licence</a:t>
            </a:r>
          </a:p>
          <a:p>
            <a:pPr lvl="1"/>
            <a:r>
              <a:rPr lang="cs-CZ" dirty="0" smtClean="0"/>
              <a:t>Předvídatelné provozní náklady</a:t>
            </a:r>
            <a:endParaRPr lang="en-US" dirty="0" smtClean="0"/>
          </a:p>
          <a:p>
            <a:r>
              <a:rPr lang="cs-CZ" sz="3600" dirty="0" smtClean="0"/>
              <a:t>Automatická vysoká dostupnost</a:t>
            </a:r>
            <a:endParaRPr lang="en-US" sz="3600" dirty="0" smtClean="0"/>
          </a:p>
          <a:p>
            <a:pPr lvl="1"/>
            <a:r>
              <a:rPr lang="cs-CZ" sz="3200" dirty="0" smtClean="0"/>
              <a:t>Tři servery s aktuální replikou vašich dat</a:t>
            </a:r>
            <a:endParaRPr lang="en-US" sz="3200" dirty="0" smtClean="0"/>
          </a:p>
          <a:p>
            <a:r>
              <a:rPr lang="cs-CZ" sz="3600" dirty="0" smtClean="0"/>
              <a:t>Automatická odolnost proti selhání</a:t>
            </a:r>
            <a:endParaRPr lang="en-US" sz="3600" dirty="0" smtClean="0"/>
          </a:p>
          <a:p>
            <a:r>
              <a:rPr lang="cs-CZ" sz="3600" dirty="0" smtClean="0"/>
              <a:t>Automatická aktualizace a údržba (</a:t>
            </a:r>
            <a:r>
              <a:rPr lang="en-US" sz="3600" dirty="0" smtClean="0"/>
              <a:t>t</a:t>
            </a:r>
            <a:r>
              <a:rPr lang="cs-CZ" sz="3600" dirty="0" err="1" smtClean="0"/>
              <a:t>éměř</a:t>
            </a:r>
            <a:r>
              <a:rPr lang="cs-CZ" sz="3600" dirty="0" smtClean="0"/>
              <a:t> nulový výpadek)</a:t>
            </a:r>
          </a:p>
          <a:p>
            <a:r>
              <a:rPr lang="cs-CZ" sz="3600" dirty="0" smtClean="0"/>
              <a:t>Vysoká symetrie s klasickým SQL serverem:</a:t>
            </a:r>
          </a:p>
          <a:p>
            <a:pPr lvl="1"/>
            <a:r>
              <a:rPr lang="cs-CZ" dirty="0" smtClean="0"/>
              <a:t>Stejné znalosti</a:t>
            </a:r>
          </a:p>
          <a:p>
            <a:pPr lvl="1"/>
            <a:r>
              <a:rPr lang="cs-CZ" dirty="0" smtClean="0"/>
              <a:t>Stejný kód</a:t>
            </a:r>
          </a:p>
          <a:p>
            <a:pPr lvl="1"/>
            <a:r>
              <a:rPr lang="cs-CZ" dirty="0" smtClean="0"/>
              <a:t>Stejné nástroje</a:t>
            </a:r>
            <a:endParaRPr lang="en-US" dirty="0" smtClean="0"/>
          </a:p>
          <a:p>
            <a:pPr>
              <a:buNone/>
            </a:pPr>
            <a:endParaRPr lang="cs-CZ"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
            </a:r>
            <a:br>
              <a:rPr lang="cs-CZ" dirty="0" smtClean="0"/>
            </a:br>
            <a:r>
              <a:rPr lang="cs-CZ" dirty="0" smtClean="0"/>
              <a:t>Jednoduché T-SQL operace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36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8726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36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29695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33733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4333494"/>
          </a:xfrm>
        </p:spPr>
        <p:txBody>
          <a:bodyPr/>
          <a:lstStyle/>
          <a:p>
            <a:r>
              <a:rPr lang="cs-CZ" sz="4400" dirty="0" smtClean="0">
                <a:solidFill>
                  <a:schemeClr val="accent6"/>
                </a:solidFill>
              </a:rPr>
              <a:t>Proč SQL Azure?</a:t>
            </a:r>
          </a:p>
          <a:p>
            <a:r>
              <a:rPr lang="cs-CZ" sz="4400" dirty="0" smtClean="0">
                <a:solidFill>
                  <a:schemeClr val="accent6"/>
                </a:solidFill>
              </a:rPr>
              <a:t>Jak je to udělané?</a:t>
            </a:r>
          </a:p>
          <a:p>
            <a:r>
              <a:rPr lang="cs-CZ" sz="4400" dirty="0" smtClean="0">
                <a:solidFill>
                  <a:schemeClr val="accent6"/>
                </a:solidFill>
              </a:rPr>
              <a:t>Jak se to spravuje?</a:t>
            </a:r>
          </a:p>
          <a:p>
            <a:r>
              <a:rPr lang="cs-CZ" sz="4400" dirty="0" smtClean="0">
                <a:solidFill>
                  <a:schemeClr val="accent6"/>
                </a:solidFill>
              </a:rPr>
              <a:t>Jak se na to vyvíjí?</a:t>
            </a:r>
          </a:p>
          <a:p>
            <a:r>
              <a:rPr lang="cs-CZ" sz="4400" u="sng" dirty="0" smtClean="0"/>
              <a:t>Přenos dat a schématu</a:t>
            </a:r>
          </a:p>
          <a:p>
            <a:r>
              <a:rPr lang="cs-CZ" sz="4400" dirty="0" smtClean="0"/>
              <a:t>Závěrem...</a:t>
            </a:r>
            <a:endParaRPr lang="cs-CZ" sz="44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Zálohování SQL Azure</a:t>
            </a:r>
            <a:endParaRPr lang="cs-CZ" dirty="0"/>
          </a:p>
        </p:txBody>
      </p:sp>
      <p:sp>
        <p:nvSpPr>
          <p:cNvPr id="3" name="Content Placeholder 2"/>
          <p:cNvSpPr>
            <a:spLocks noGrp="1"/>
          </p:cNvSpPr>
          <p:nvPr>
            <p:ph idx="1"/>
          </p:nvPr>
        </p:nvSpPr>
        <p:spPr>
          <a:xfrm>
            <a:off x="381000" y="1412875"/>
            <a:ext cx="8382000" cy="4487382"/>
          </a:xfrm>
        </p:spPr>
        <p:txBody>
          <a:bodyPr/>
          <a:lstStyle/>
          <a:p>
            <a:r>
              <a:rPr lang="cs-CZ" dirty="0" smtClean="0"/>
              <a:t>SQL Azure je chráněn replikami proti fatálním selháním, ale nikoliv proti lidské chybě</a:t>
            </a:r>
          </a:p>
          <a:p>
            <a:r>
              <a:rPr lang="cs-CZ" dirty="0" smtClean="0"/>
              <a:t>Doporučený postup zálohování:</a:t>
            </a:r>
          </a:p>
          <a:p>
            <a:pPr lvl="1"/>
            <a:r>
              <a:rPr lang="cs-CZ" dirty="0" smtClean="0"/>
              <a:t>Vytvořte konzistentní kopii databáze v daný časový okamžik</a:t>
            </a:r>
          </a:p>
          <a:p>
            <a:pPr lvl="2"/>
            <a:r>
              <a:rPr lang="cs-CZ" dirty="0" smtClean="0"/>
              <a:t>CREATE DATABASE… AS COPY OF …</a:t>
            </a:r>
          </a:p>
          <a:p>
            <a:pPr lvl="1"/>
            <a:r>
              <a:rPr lang="cs-CZ" dirty="0" smtClean="0"/>
              <a:t>Přeneste data z kopie k sobě (SSIS, </a:t>
            </a:r>
            <a:r>
              <a:rPr lang="cs-CZ" dirty="0" err="1" smtClean="0"/>
              <a:t>Migration</a:t>
            </a:r>
            <a:r>
              <a:rPr lang="cs-CZ" dirty="0" smtClean="0"/>
              <a:t> </a:t>
            </a:r>
            <a:r>
              <a:rPr lang="cs-CZ" dirty="0" err="1" smtClean="0"/>
              <a:t>Wizard</a:t>
            </a:r>
            <a:r>
              <a:rPr lang="cs-CZ" dirty="0" smtClean="0"/>
              <a:t>, … viz </a:t>
            </a:r>
            <a:r>
              <a:rPr lang="cs-CZ" dirty="0" err="1" smtClean="0"/>
              <a:t>dálě</a:t>
            </a:r>
            <a:r>
              <a:rPr lang="cs-CZ" dirty="0" smtClean="0"/>
              <a:t>)</a:t>
            </a:r>
          </a:p>
          <a:p>
            <a:pPr lvl="1"/>
            <a:r>
              <a:rPr lang="cs-CZ" dirty="0" smtClean="0"/>
              <a:t>Volitelně smažte kopii databáze (záleží na vašich prioritách – peníze vs. </a:t>
            </a:r>
            <a:r>
              <a:rPr lang="cs-CZ" dirty="0"/>
              <a:t>r</a:t>
            </a:r>
            <a:r>
              <a:rPr lang="cs-CZ" dirty="0" smtClean="0"/>
              <a:t>ychlost obnovy)</a:t>
            </a:r>
            <a:endParaRPr lang="cs-CZ" dirty="0"/>
          </a:p>
        </p:txBody>
      </p:sp>
    </p:spTree>
    <p:extLst>
      <p:ext uri="{BB962C8B-B14F-4D97-AF65-F5344CB8AC3E}">
        <p14:creationId xmlns:p14="http://schemas.microsoft.com/office/powerpoint/2010/main" val="40647674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Možnosti přesunu schématu</a:t>
            </a:r>
            <a:endParaRPr lang="cs-CZ" dirty="0"/>
          </a:p>
        </p:txBody>
      </p:sp>
      <p:sp>
        <p:nvSpPr>
          <p:cNvPr id="3" name="Content Placeholder 2"/>
          <p:cNvSpPr>
            <a:spLocks noGrp="1"/>
          </p:cNvSpPr>
          <p:nvPr>
            <p:ph idx="1"/>
          </p:nvPr>
        </p:nvSpPr>
        <p:spPr>
          <a:xfrm>
            <a:off x="381000" y="1412875"/>
            <a:ext cx="8382000" cy="5336846"/>
          </a:xfrm>
        </p:spPr>
        <p:txBody>
          <a:bodyPr/>
          <a:lstStyle/>
          <a:p>
            <a:r>
              <a:rPr lang="cs-CZ" sz="2400" dirty="0" smtClean="0"/>
              <a:t>Naskriptování schématu v SSMS</a:t>
            </a:r>
          </a:p>
          <a:p>
            <a:pPr lvl="1"/>
            <a:r>
              <a:rPr lang="cs-CZ" sz="2000" dirty="0" smtClean="0"/>
              <a:t>V možnostech </a:t>
            </a:r>
            <a:r>
              <a:rPr lang="cs-CZ" sz="2000" dirty="0" err="1" smtClean="0"/>
              <a:t>skriptování</a:t>
            </a:r>
            <a:r>
              <a:rPr lang="cs-CZ" sz="2000" dirty="0" smtClean="0"/>
              <a:t> lze zvolit SQL Azure jako cílovou platformu</a:t>
            </a:r>
          </a:p>
          <a:p>
            <a:r>
              <a:rPr lang="en-US" sz="2400" dirty="0" smtClean="0"/>
              <a:t>SQL Azure Migration Wizard</a:t>
            </a:r>
          </a:p>
          <a:p>
            <a:pPr lvl="1"/>
            <a:r>
              <a:rPr lang="en-US" sz="2000" dirty="0">
                <a:hlinkClick r:id="rId2"/>
              </a:rPr>
              <a:t>http://sqlazuremw.codeplex.com</a:t>
            </a:r>
            <a:r>
              <a:rPr lang="en-US" sz="2000" dirty="0" smtClean="0">
                <a:hlinkClick r:id="rId2"/>
              </a:rPr>
              <a:t>/</a:t>
            </a:r>
            <a:r>
              <a:rPr lang="en-US" sz="2000" dirty="0" smtClean="0"/>
              <a:t> </a:t>
            </a:r>
            <a:endParaRPr lang="en-US" sz="2000" dirty="0"/>
          </a:p>
          <a:p>
            <a:r>
              <a:rPr lang="cs-CZ" sz="2400" dirty="0" smtClean="0"/>
              <a:t>Nasazení jako </a:t>
            </a:r>
            <a:r>
              <a:rPr lang="cs-CZ" sz="2400" dirty="0" smtClean="0"/>
              <a:t>Data </a:t>
            </a:r>
            <a:r>
              <a:rPr lang="cs-CZ" sz="2400" dirty="0" err="1" smtClean="0"/>
              <a:t>Tier</a:t>
            </a:r>
            <a:r>
              <a:rPr lang="cs-CZ" sz="2400" dirty="0" smtClean="0"/>
              <a:t> </a:t>
            </a:r>
            <a:r>
              <a:rPr lang="cs-CZ" sz="2400" dirty="0" err="1" smtClean="0"/>
              <a:t>Application</a:t>
            </a:r>
            <a:r>
              <a:rPr lang="cs-CZ" sz="2400" dirty="0" smtClean="0"/>
              <a:t> (</a:t>
            </a:r>
            <a:r>
              <a:rPr lang="en-US" sz="2400" dirty="0" smtClean="0"/>
              <a:t>*.</a:t>
            </a:r>
            <a:r>
              <a:rPr lang="cs-CZ" sz="2400" dirty="0" err="1" smtClean="0"/>
              <a:t>dacpac</a:t>
            </a:r>
            <a:r>
              <a:rPr lang="en-US" sz="2400" dirty="0" smtClean="0"/>
              <a:t>)</a:t>
            </a:r>
            <a:endParaRPr lang="cs-CZ" sz="2400" dirty="0" smtClean="0"/>
          </a:p>
          <a:p>
            <a:pPr lvl="1"/>
            <a:r>
              <a:rPr lang="cs-CZ" sz="2000" dirty="0" smtClean="0"/>
              <a:t>Databázový projekt typu Data </a:t>
            </a:r>
            <a:r>
              <a:rPr lang="cs-CZ" sz="2000" dirty="0" err="1" smtClean="0"/>
              <a:t>Tier</a:t>
            </a:r>
            <a:r>
              <a:rPr lang="cs-CZ" sz="2000" dirty="0" smtClean="0"/>
              <a:t> </a:t>
            </a:r>
            <a:r>
              <a:rPr lang="cs-CZ" sz="2000" dirty="0" err="1" smtClean="0"/>
              <a:t>Application</a:t>
            </a:r>
            <a:r>
              <a:rPr lang="cs-CZ" sz="2000" dirty="0" smtClean="0"/>
              <a:t> ve VS 2010 umožňuje nasazení na klasický SQL i na SQL Azure</a:t>
            </a:r>
            <a:endParaRPr lang="en-US" sz="2000" dirty="0" smtClean="0"/>
          </a:p>
          <a:p>
            <a:r>
              <a:rPr lang="cs-CZ" sz="2400" dirty="0" err="1" smtClean="0"/>
              <a:t>Naskriptování</a:t>
            </a:r>
            <a:r>
              <a:rPr lang="cs-CZ" sz="2400" dirty="0" smtClean="0"/>
              <a:t> schématu pomocí </a:t>
            </a:r>
            <a:r>
              <a:rPr lang="cs-CZ" sz="2400" i="1" dirty="0" smtClean="0"/>
              <a:t>Schema Compare </a:t>
            </a:r>
            <a:r>
              <a:rPr lang="cs-CZ" sz="2400" dirty="0" smtClean="0"/>
              <a:t>ve VS 2010 Premium/Ultimate</a:t>
            </a:r>
          </a:p>
          <a:p>
            <a:pPr lvl="1"/>
            <a:r>
              <a:rPr lang="cs-CZ" sz="2000" dirty="0" smtClean="0"/>
              <a:t>Nutno zahrnout pouze podporované konstrukce, nejlépe pomocí typu projektu </a:t>
            </a:r>
            <a:r>
              <a:rPr lang="cs-CZ" sz="2000" i="1" dirty="0" smtClean="0"/>
              <a:t>Data Access </a:t>
            </a:r>
            <a:r>
              <a:rPr lang="cs-CZ" sz="2000" i="1" dirty="0" err="1" smtClean="0"/>
              <a:t>Package</a:t>
            </a:r>
            <a:endParaRPr lang="en-US" sz="2000" i="1" dirty="0" smtClean="0"/>
          </a:p>
          <a:p>
            <a:pPr lvl="1"/>
            <a:r>
              <a:rPr lang="cs-CZ" sz="2000" dirty="0" smtClean="0"/>
              <a:t>Změnový skript se musí generovat proti lokální instanci</a:t>
            </a:r>
          </a:p>
          <a:p>
            <a:r>
              <a:rPr lang="cs-CZ" sz="2400" dirty="0" smtClean="0"/>
              <a:t>Tabulky lze vytvořit pomocí dalších nástrojů:</a:t>
            </a:r>
          </a:p>
          <a:p>
            <a:pPr lvl="1"/>
            <a:r>
              <a:rPr lang="cs-CZ" sz="2000" dirty="0" smtClean="0"/>
              <a:t>SSIS – průvodce pro Import/Export (viz dále)</a:t>
            </a:r>
          </a:p>
          <a:p>
            <a:pPr lvl="1"/>
            <a:r>
              <a:rPr lang="cs-CZ" sz="2000" dirty="0" smtClean="0"/>
              <a:t>Data Sync (viz dále)</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Možnosti přesunu dat</a:t>
            </a:r>
            <a:endParaRPr lang="en-US" dirty="0"/>
          </a:p>
        </p:txBody>
      </p:sp>
      <p:sp>
        <p:nvSpPr>
          <p:cNvPr id="6" name="Content Placeholder 5"/>
          <p:cNvSpPr>
            <a:spLocks noGrp="1"/>
          </p:cNvSpPr>
          <p:nvPr>
            <p:ph idx="1"/>
          </p:nvPr>
        </p:nvSpPr>
        <p:spPr>
          <a:xfrm>
            <a:off x="381000" y="1412875"/>
            <a:ext cx="8382000" cy="5195268"/>
          </a:xfrm>
        </p:spPr>
        <p:txBody>
          <a:bodyPr/>
          <a:lstStyle/>
          <a:p>
            <a:r>
              <a:rPr lang="cs-CZ" sz="2800" dirty="0" smtClean="0"/>
              <a:t>Skriptované INSERT příkazy</a:t>
            </a:r>
          </a:p>
          <a:p>
            <a:pPr lvl="1"/>
            <a:r>
              <a:rPr lang="cs-CZ" sz="2400" dirty="0" smtClean="0"/>
              <a:t>Lze využít </a:t>
            </a:r>
            <a:r>
              <a:rPr lang="cs-CZ" sz="2400" i="1" dirty="0" smtClean="0"/>
              <a:t>Data Compare </a:t>
            </a:r>
            <a:r>
              <a:rPr lang="cs-CZ" sz="2400" dirty="0" smtClean="0"/>
              <a:t>ve VS 2010 Premium/</a:t>
            </a:r>
            <a:r>
              <a:rPr lang="cs-CZ" sz="2400" dirty="0" err="1" smtClean="0"/>
              <a:t>Ultimate</a:t>
            </a:r>
            <a:r>
              <a:rPr lang="en-US" sz="2400" dirty="0"/>
              <a:t> </a:t>
            </a:r>
            <a:r>
              <a:rPr lang="en-US" sz="2400" dirty="0" err="1" smtClean="0"/>
              <a:t>aneo</a:t>
            </a:r>
            <a:endParaRPr lang="en-US" sz="2400" dirty="0"/>
          </a:p>
          <a:p>
            <a:pPr lvl="1"/>
            <a:r>
              <a:rPr lang="en-US" sz="2400" dirty="0" err="1" smtClean="0"/>
              <a:t>Lze</a:t>
            </a:r>
            <a:r>
              <a:rPr lang="en-US" sz="2400" dirty="0" smtClean="0"/>
              <a:t> </a:t>
            </a:r>
            <a:r>
              <a:rPr lang="en-US" sz="2400" dirty="0" err="1" smtClean="0"/>
              <a:t>vyu</a:t>
            </a:r>
            <a:r>
              <a:rPr lang="cs-CZ" sz="2400" dirty="0" smtClean="0"/>
              <a:t>žít generování skriptů v </a:t>
            </a:r>
            <a:r>
              <a:rPr lang="cs-CZ" sz="2400" dirty="0" smtClean="0"/>
              <a:t>SSMS (pro malá data)</a:t>
            </a:r>
            <a:endParaRPr lang="en-US" sz="2400" dirty="0" smtClean="0"/>
          </a:p>
          <a:p>
            <a:r>
              <a:rPr lang="en-US" sz="2400" dirty="0"/>
              <a:t>SQL Azure Migration Wizard</a:t>
            </a:r>
          </a:p>
          <a:p>
            <a:pPr lvl="1"/>
            <a:r>
              <a:rPr lang="en-US" sz="2000" dirty="0">
                <a:hlinkClick r:id="rId2"/>
              </a:rPr>
              <a:t>http://sqlazuremw.codeplex.com/</a:t>
            </a:r>
            <a:r>
              <a:rPr lang="en-US" sz="2000" dirty="0"/>
              <a:t> </a:t>
            </a:r>
          </a:p>
          <a:p>
            <a:r>
              <a:rPr lang="en-US" sz="2800" dirty="0" smtClean="0"/>
              <a:t>BCP</a:t>
            </a:r>
            <a:r>
              <a:rPr lang="cs-CZ" sz="2800" dirty="0" smtClean="0"/>
              <a:t>.EXE</a:t>
            </a:r>
            <a:r>
              <a:rPr lang="en-US" sz="2800" dirty="0" smtClean="0"/>
              <a:t> (bulk copy) </a:t>
            </a:r>
            <a:r>
              <a:rPr lang="cs-CZ" sz="2800" dirty="0" smtClean="0"/>
              <a:t>je plně podporováno</a:t>
            </a:r>
          </a:p>
          <a:p>
            <a:r>
              <a:rPr lang="cs-CZ" sz="2800" dirty="0" err="1" smtClean="0"/>
              <a:t>Bulk</a:t>
            </a:r>
            <a:r>
              <a:rPr lang="cs-CZ" sz="2800" dirty="0" smtClean="0"/>
              <a:t> Copy API v ADO.NET a ODBC</a:t>
            </a:r>
            <a:endParaRPr lang="en-US" sz="2800" dirty="0" smtClean="0"/>
          </a:p>
          <a:p>
            <a:r>
              <a:rPr lang="en-US" sz="2800" dirty="0" smtClean="0"/>
              <a:t>SQL Server Integration Services</a:t>
            </a:r>
            <a:r>
              <a:rPr lang="cs-CZ" sz="2800" dirty="0" smtClean="0"/>
              <a:t> (SSIS)</a:t>
            </a:r>
            <a:endParaRPr lang="en-US" sz="2800" dirty="0" smtClean="0"/>
          </a:p>
          <a:p>
            <a:pPr lvl="1"/>
            <a:r>
              <a:rPr lang="cs-CZ" sz="2400" dirty="0" smtClean="0"/>
              <a:t>K dispozici v SQL Server Developer, Trial, ...</a:t>
            </a:r>
          </a:p>
          <a:p>
            <a:pPr lvl="1"/>
            <a:r>
              <a:rPr lang="cs-CZ" sz="2400" dirty="0" smtClean="0"/>
              <a:t>Průvodce pro Import/Export</a:t>
            </a:r>
            <a:endParaRPr lang="en-US" sz="2400" dirty="0" smtClean="0"/>
          </a:p>
          <a:p>
            <a:pPr lvl="1"/>
            <a:r>
              <a:rPr lang="cs-CZ" sz="2400" dirty="0" smtClean="0"/>
              <a:t>Použijte spojení typu ADO.NET </a:t>
            </a:r>
          </a:p>
          <a:p>
            <a:r>
              <a:rPr lang="cs-CZ" sz="2800" dirty="0" smtClean="0"/>
              <a:t>Možnost použít Data Sync (viz dále)</a:t>
            </a:r>
            <a:endParaRPr lang="en-US" sz="2800"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err="1" smtClean="0"/>
              <a:t>Naskriptování</a:t>
            </a:r>
            <a:r>
              <a:rPr lang="cs-CZ" dirty="0" smtClean="0"/>
              <a:t> databáze</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67875" cy="70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0605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767924" y="3404987"/>
            <a:ext cx="2403423" cy="2172965"/>
          </a:xfrm>
          <a:prstGeom prst="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3" name="Rectangle 92"/>
          <p:cNvSpPr/>
          <p:nvPr/>
        </p:nvSpPr>
        <p:spPr>
          <a:xfrm>
            <a:off x="323850" y="1240880"/>
            <a:ext cx="4174578" cy="48768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cs-CZ" dirty="0" smtClean="0"/>
              <a:t>Možné topologie pro SQL Azure</a:t>
            </a:r>
            <a:endParaRPr lang="en-US" dirty="0"/>
          </a:p>
        </p:txBody>
      </p:sp>
      <p:sp>
        <p:nvSpPr>
          <p:cNvPr id="4" name="Rectangle 3"/>
          <p:cNvSpPr/>
          <p:nvPr/>
        </p:nvSpPr>
        <p:spPr>
          <a:xfrm>
            <a:off x="1159138" y="3431263"/>
            <a:ext cx="2403423" cy="2172965"/>
          </a:xfrm>
          <a:prstGeom prst="rect">
            <a:avLst/>
          </a:prstGeom>
          <a:gradFill>
            <a:gsLst>
              <a:gs pos="0">
                <a:srgbClr val="D6B19C"/>
              </a:gs>
              <a:gs pos="30000">
                <a:srgbClr val="D49E6C"/>
              </a:gs>
              <a:gs pos="70000">
                <a:srgbClr val="A65528"/>
              </a:gs>
              <a:gs pos="100000">
                <a:srgbClr val="663012"/>
              </a:gs>
            </a:gsLst>
            <a:lin ang="162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7" name="Rounded Rectangle 6"/>
          <p:cNvSpPr/>
          <p:nvPr/>
        </p:nvSpPr>
        <p:spPr>
          <a:xfrm>
            <a:off x="1398781" y="3549095"/>
            <a:ext cx="1946495" cy="896156"/>
          </a:xfrm>
          <a:prstGeom prst="roundRect">
            <a:avLst/>
          </a:prstGeom>
          <a:solidFill>
            <a:srgbClr val="3F3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648947" y="5187631"/>
            <a:ext cx="1066800" cy="430887"/>
          </a:xfrm>
          <a:prstGeom prst="rect">
            <a:avLst/>
          </a:prstGeom>
          <a:noFill/>
        </p:spPr>
        <p:txBody>
          <a:bodyPr wrap="square" rtlCol="0">
            <a:spAutoFit/>
          </a:bodyPr>
          <a:lstStyle/>
          <a:p>
            <a:pPr algn="ctr"/>
            <a:r>
              <a:rPr lang="en-US" sz="1050" dirty="0" smtClean="0">
                <a:solidFill>
                  <a:schemeClr val="bg1">
                    <a:lumMod val="75000"/>
                    <a:lumOff val="25000"/>
                  </a:schemeClr>
                </a:solidFill>
              </a:rPr>
              <a:t>MS</a:t>
            </a:r>
          </a:p>
          <a:p>
            <a:pPr algn="ctr"/>
            <a:r>
              <a:rPr lang="en-US" sz="1050" dirty="0" smtClean="0">
                <a:solidFill>
                  <a:schemeClr val="bg1">
                    <a:lumMod val="75000"/>
                    <a:lumOff val="25000"/>
                  </a:schemeClr>
                </a:solidFill>
              </a:rPr>
              <a:t>Datacenter</a:t>
            </a:r>
            <a:endParaRPr lang="en-US" sz="1050" dirty="0">
              <a:solidFill>
                <a:schemeClr val="bg1">
                  <a:lumMod val="75000"/>
                  <a:lumOff val="25000"/>
                </a:schemeClr>
              </a:solidFill>
            </a:endParaRPr>
          </a:p>
        </p:txBody>
      </p:sp>
      <p:sp>
        <p:nvSpPr>
          <p:cNvPr id="54" name="TextBox 53"/>
          <p:cNvSpPr txBox="1"/>
          <p:nvPr/>
        </p:nvSpPr>
        <p:spPr>
          <a:xfrm>
            <a:off x="1263066" y="2993244"/>
            <a:ext cx="829073" cy="430887"/>
          </a:xfrm>
          <a:prstGeom prst="rect">
            <a:avLst/>
          </a:prstGeom>
          <a:noFill/>
        </p:spPr>
        <p:txBody>
          <a:bodyPr wrap="none" rtlCol="0">
            <a:spAutoFit/>
          </a:bodyPr>
          <a:lstStyle/>
          <a:p>
            <a:pPr algn="ctr"/>
            <a:r>
              <a:rPr lang="en-US" sz="1100" dirty="0" smtClean="0"/>
              <a:t>SOAP/REST</a:t>
            </a:r>
          </a:p>
          <a:p>
            <a:pPr algn="ctr"/>
            <a:r>
              <a:rPr lang="en-US" sz="1100" dirty="0" smtClean="0"/>
              <a:t>HTTP/S</a:t>
            </a:r>
            <a:endParaRPr lang="en-US" sz="1100" dirty="0"/>
          </a:p>
        </p:txBody>
      </p:sp>
      <p:sp>
        <p:nvSpPr>
          <p:cNvPr id="55" name="TextBox 54"/>
          <p:cNvSpPr txBox="1"/>
          <p:nvPr/>
        </p:nvSpPr>
        <p:spPr>
          <a:xfrm>
            <a:off x="1013371" y="1375202"/>
            <a:ext cx="2868799" cy="615553"/>
          </a:xfrm>
          <a:prstGeom prst="rect">
            <a:avLst/>
          </a:prstGeom>
          <a:noFill/>
        </p:spPr>
        <p:txBody>
          <a:bodyPr wrap="none" rtlCol="0">
            <a:spAutoFit/>
          </a:bodyPr>
          <a:lstStyle/>
          <a:p>
            <a:pPr algn="ctr"/>
            <a:r>
              <a:rPr lang="cs-CZ" sz="1600" dirty="0" smtClean="0"/>
              <a:t>Přístup z datového centra MS</a:t>
            </a:r>
            <a:endParaRPr lang="en-US" dirty="0" smtClean="0"/>
          </a:p>
          <a:p>
            <a:pPr algn="ctr"/>
            <a:r>
              <a:rPr lang="en-US" dirty="0" smtClean="0"/>
              <a:t>(</a:t>
            </a:r>
            <a:r>
              <a:rPr lang="cs-CZ" dirty="0" smtClean="0"/>
              <a:t>Windows Azure </a:t>
            </a:r>
            <a:r>
              <a:rPr lang="en-US" dirty="0" smtClean="0"/>
              <a:t>– ADO.NET)</a:t>
            </a:r>
            <a:endParaRPr lang="en-US" dirty="0"/>
          </a:p>
        </p:txBody>
      </p:sp>
      <p:sp>
        <p:nvSpPr>
          <p:cNvPr id="58" name="TextBox 57"/>
          <p:cNvSpPr txBox="1"/>
          <p:nvPr/>
        </p:nvSpPr>
        <p:spPr>
          <a:xfrm>
            <a:off x="2023472" y="4218912"/>
            <a:ext cx="1638677" cy="253916"/>
          </a:xfrm>
          <a:prstGeom prst="rect">
            <a:avLst/>
          </a:prstGeom>
          <a:noFill/>
        </p:spPr>
        <p:txBody>
          <a:bodyPr wrap="square" rtlCol="0">
            <a:spAutoFit/>
          </a:bodyPr>
          <a:lstStyle/>
          <a:p>
            <a:pPr algn="ctr"/>
            <a:r>
              <a:rPr lang="en-US" sz="1050" dirty="0" smtClean="0">
                <a:solidFill>
                  <a:schemeClr val="bg1"/>
                </a:solidFill>
              </a:rPr>
              <a:t>Windows Azure</a:t>
            </a:r>
            <a:endParaRPr lang="en-US" sz="1050" dirty="0">
              <a:solidFill>
                <a:schemeClr val="bg1"/>
              </a:solidFill>
            </a:endParaRPr>
          </a:p>
        </p:txBody>
      </p:sp>
      <p:sp>
        <p:nvSpPr>
          <p:cNvPr id="59" name="TextBox 58"/>
          <p:cNvSpPr txBox="1"/>
          <p:nvPr/>
        </p:nvSpPr>
        <p:spPr>
          <a:xfrm>
            <a:off x="1148969" y="4493665"/>
            <a:ext cx="930063" cy="276999"/>
          </a:xfrm>
          <a:prstGeom prst="rect">
            <a:avLst/>
          </a:prstGeom>
          <a:noFill/>
        </p:spPr>
        <p:txBody>
          <a:bodyPr wrap="none" rtlCol="0">
            <a:spAutoFit/>
          </a:bodyPr>
          <a:lstStyle/>
          <a:p>
            <a:r>
              <a:rPr lang="en-US" sz="1200" b="1" dirty="0" smtClean="0">
                <a:solidFill>
                  <a:schemeClr val="bg1">
                    <a:lumMod val="75000"/>
                    <a:lumOff val="25000"/>
                  </a:schemeClr>
                </a:solidFill>
              </a:rPr>
              <a:t>T-SQL (TDS)</a:t>
            </a:r>
            <a:endParaRPr lang="en-US" sz="1200" b="1" dirty="0">
              <a:solidFill>
                <a:schemeClr val="bg1">
                  <a:lumMod val="75000"/>
                  <a:lumOff val="25000"/>
                </a:schemeClr>
              </a:solidFill>
            </a:endParaRPr>
          </a:p>
        </p:txBody>
      </p:sp>
      <p:sp>
        <p:nvSpPr>
          <p:cNvPr id="61" name="TextBox 60"/>
          <p:cNvSpPr txBox="1"/>
          <p:nvPr/>
        </p:nvSpPr>
        <p:spPr>
          <a:xfrm>
            <a:off x="7242049" y="5177068"/>
            <a:ext cx="1066800" cy="430887"/>
          </a:xfrm>
          <a:prstGeom prst="rect">
            <a:avLst/>
          </a:prstGeom>
          <a:noFill/>
        </p:spPr>
        <p:txBody>
          <a:bodyPr wrap="square" rtlCol="0">
            <a:spAutoFit/>
          </a:bodyPr>
          <a:lstStyle/>
          <a:p>
            <a:pPr algn="ctr"/>
            <a:r>
              <a:rPr lang="en-US" sz="1050" dirty="0" smtClean="0">
                <a:solidFill>
                  <a:schemeClr val="bg1">
                    <a:lumMod val="75000"/>
                    <a:lumOff val="25000"/>
                  </a:schemeClr>
                </a:solidFill>
              </a:rPr>
              <a:t>MS</a:t>
            </a:r>
          </a:p>
          <a:p>
            <a:pPr algn="ctr"/>
            <a:r>
              <a:rPr lang="en-US" sz="1050" dirty="0" smtClean="0">
                <a:solidFill>
                  <a:schemeClr val="bg1">
                    <a:lumMod val="75000"/>
                    <a:lumOff val="25000"/>
                  </a:schemeClr>
                </a:solidFill>
              </a:rPr>
              <a:t>Datacenter</a:t>
            </a:r>
            <a:endParaRPr lang="en-US" sz="1050" dirty="0">
              <a:solidFill>
                <a:schemeClr val="bg1">
                  <a:lumMod val="75000"/>
                  <a:lumOff val="25000"/>
                </a:schemeClr>
              </a:solidFill>
            </a:endParaRPr>
          </a:p>
        </p:txBody>
      </p:sp>
      <p:sp>
        <p:nvSpPr>
          <p:cNvPr id="64" name="TextBox 63"/>
          <p:cNvSpPr txBox="1"/>
          <p:nvPr/>
        </p:nvSpPr>
        <p:spPr>
          <a:xfrm>
            <a:off x="5841660" y="4401624"/>
            <a:ext cx="930063" cy="276999"/>
          </a:xfrm>
          <a:prstGeom prst="rect">
            <a:avLst/>
          </a:prstGeom>
          <a:noFill/>
        </p:spPr>
        <p:txBody>
          <a:bodyPr wrap="none" rtlCol="0">
            <a:spAutoFit/>
          </a:bodyPr>
          <a:lstStyle/>
          <a:p>
            <a:r>
              <a:rPr lang="en-US" sz="1200" b="1" dirty="0" smtClean="0">
                <a:solidFill>
                  <a:schemeClr val="bg1">
                    <a:lumMod val="75000"/>
                    <a:lumOff val="25000"/>
                  </a:schemeClr>
                </a:solidFill>
              </a:rPr>
              <a:t>T-SQL (TDS)</a:t>
            </a:r>
            <a:endParaRPr lang="en-US" sz="1200" b="1" dirty="0">
              <a:solidFill>
                <a:schemeClr val="bg1">
                  <a:lumMod val="75000"/>
                  <a:lumOff val="25000"/>
                </a:schemeClr>
              </a:solidFill>
            </a:endParaRPr>
          </a:p>
        </p:txBody>
      </p:sp>
      <p:cxnSp>
        <p:nvCxnSpPr>
          <p:cNvPr id="65" name="Straight Arrow Connector 64"/>
          <p:cNvCxnSpPr>
            <a:stCxn id="67" idx="2"/>
          </p:cNvCxnSpPr>
          <p:nvPr/>
        </p:nvCxnSpPr>
        <p:spPr>
          <a:xfrm rot="16200000" flipH="1">
            <a:off x="5660790" y="3853011"/>
            <a:ext cx="2293288" cy="6544"/>
          </a:xfrm>
          <a:prstGeom prst="straightConnector1">
            <a:avLst/>
          </a:prstGeom>
          <a:ln w="101600" cap="rnd">
            <a:solidFill>
              <a:schemeClr val="accent3">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6359413" y="2176628"/>
            <a:ext cx="889497"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200" dirty="0" smtClean="0"/>
              <a:t>Kód, nástroje</a:t>
            </a:r>
            <a:endParaRPr lang="en-US" sz="1200" dirty="0" smtClean="0"/>
          </a:p>
        </p:txBody>
      </p:sp>
      <p:sp>
        <p:nvSpPr>
          <p:cNvPr id="70" name="TextBox 69"/>
          <p:cNvSpPr txBox="1"/>
          <p:nvPr/>
        </p:nvSpPr>
        <p:spPr>
          <a:xfrm>
            <a:off x="4707173" y="1370268"/>
            <a:ext cx="4023360" cy="615553"/>
          </a:xfrm>
          <a:prstGeom prst="rect">
            <a:avLst/>
          </a:prstGeom>
          <a:noFill/>
        </p:spPr>
        <p:txBody>
          <a:bodyPr wrap="square" rtlCol="0">
            <a:spAutoFit/>
          </a:bodyPr>
          <a:lstStyle/>
          <a:p>
            <a:pPr algn="ctr"/>
            <a:r>
              <a:rPr lang="cs-CZ" sz="1600" dirty="0" smtClean="0"/>
              <a:t>Přístup odjinud</a:t>
            </a:r>
            <a:endParaRPr lang="en-US" sz="1600" dirty="0" smtClean="0"/>
          </a:p>
          <a:p>
            <a:pPr algn="ctr"/>
            <a:r>
              <a:rPr lang="en-US" dirty="0" smtClean="0"/>
              <a:t>(</a:t>
            </a:r>
            <a:r>
              <a:rPr lang="cs-CZ" dirty="0" smtClean="0"/>
              <a:t>vaše aplikace</a:t>
            </a:r>
            <a:r>
              <a:rPr lang="en-US" dirty="0" smtClean="0"/>
              <a:t> – ADO.NET)</a:t>
            </a:r>
            <a:endParaRPr lang="en-US" dirty="0"/>
          </a:p>
        </p:txBody>
      </p:sp>
      <p:sp>
        <p:nvSpPr>
          <p:cNvPr id="71" name="Rounded Rectangle 70"/>
          <p:cNvSpPr/>
          <p:nvPr/>
        </p:nvSpPr>
        <p:spPr>
          <a:xfrm>
            <a:off x="1803931" y="3693454"/>
            <a:ext cx="887988"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p>
        </p:txBody>
      </p:sp>
      <p:sp>
        <p:nvSpPr>
          <p:cNvPr id="15" name="Rounded Rectangle 14"/>
          <p:cNvSpPr/>
          <p:nvPr/>
        </p:nvSpPr>
        <p:spPr>
          <a:xfrm>
            <a:off x="1651531" y="3622531"/>
            <a:ext cx="887988" cy="5330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App Code</a:t>
            </a:r>
          </a:p>
          <a:p>
            <a:pPr algn="ctr"/>
            <a:r>
              <a:rPr lang="en-US" sz="1200" dirty="0" smtClean="0"/>
              <a:t>(ASP.NET)</a:t>
            </a:r>
            <a:endParaRPr lang="en-US" sz="1200" dirty="0"/>
          </a:p>
        </p:txBody>
      </p:sp>
      <p:cxnSp>
        <p:nvCxnSpPr>
          <p:cNvPr id="44" name="Straight Arrow Connector 43"/>
          <p:cNvCxnSpPr/>
          <p:nvPr/>
        </p:nvCxnSpPr>
        <p:spPr>
          <a:xfrm rot="16200000" flipH="1">
            <a:off x="1719179" y="4742088"/>
            <a:ext cx="758354" cy="5662"/>
          </a:xfrm>
          <a:prstGeom prst="straightConnector1">
            <a:avLst/>
          </a:prstGeom>
          <a:ln w="101600" cap="rnd">
            <a:solidFill>
              <a:schemeClr val="accent3">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117686" y="2991743"/>
            <a:ext cx="1858202" cy="430887"/>
          </a:xfrm>
          <a:prstGeom prst="rect">
            <a:avLst/>
          </a:prstGeom>
          <a:noFill/>
        </p:spPr>
        <p:txBody>
          <a:bodyPr wrap="none" rtlCol="0">
            <a:spAutoFit/>
          </a:bodyPr>
          <a:lstStyle/>
          <a:p>
            <a:pPr algn="ctr"/>
            <a:r>
              <a:rPr lang="en-US" sz="1100" dirty="0" smtClean="0"/>
              <a:t>ADO.NET Data Svcs/REST - EF</a:t>
            </a:r>
          </a:p>
          <a:p>
            <a:pPr algn="ctr"/>
            <a:r>
              <a:rPr lang="en-US" sz="1100" dirty="0" smtClean="0"/>
              <a:t>HTTP/S</a:t>
            </a:r>
            <a:endParaRPr lang="en-US" sz="1100" dirty="0"/>
          </a:p>
        </p:txBody>
      </p:sp>
      <p:pic>
        <p:nvPicPr>
          <p:cNvPr id="1027"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6918130" y="4656595"/>
            <a:ext cx="376004" cy="359293"/>
          </a:xfrm>
          <a:prstGeom prst="rect">
            <a:avLst/>
          </a:prstGeom>
          <a:noFill/>
        </p:spPr>
      </p:pic>
      <p:pic>
        <p:nvPicPr>
          <p:cNvPr id="89"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2282570" y="4761136"/>
            <a:ext cx="376004" cy="359293"/>
          </a:xfrm>
          <a:prstGeom prst="rect">
            <a:avLst/>
          </a:prstGeom>
          <a:noFill/>
        </p:spPr>
      </p:pic>
      <p:pic>
        <p:nvPicPr>
          <p:cNvPr id="90" name="Picture 3" descr="D:\DVD_ART34\Artwork_Imagery\Icons - Illustrations\_XML ICONS\XML Web Services front Triangle.png"/>
          <p:cNvPicPr>
            <a:picLocks noChangeAspect="1" noChangeArrowheads="1"/>
          </p:cNvPicPr>
          <p:nvPr/>
        </p:nvPicPr>
        <p:blipFill>
          <a:blip r:embed="rId3" cstate="print"/>
          <a:srcRect/>
          <a:stretch>
            <a:fillRect/>
          </a:stretch>
        </p:blipFill>
        <p:spPr bwMode="auto">
          <a:xfrm>
            <a:off x="2172732" y="3292445"/>
            <a:ext cx="376004" cy="359293"/>
          </a:xfrm>
          <a:prstGeom prst="rect">
            <a:avLst/>
          </a:prstGeom>
          <a:noFill/>
        </p:spPr>
      </p:pic>
      <p:sp>
        <p:nvSpPr>
          <p:cNvPr id="95" name="TextBox 94"/>
          <p:cNvSpPr txBox="1"/>
          <p:nvPr/>
        </p:nvSpPr>
        <p:spPr>
          <a:xfrm>
            <a:off x="5257800" y="5593531"/>
            <a:ext cx="3390900" cy="523220"/>
          </a:xfrm>
          <a:prstGeom prst="rect">
            <a:avLst/>
          </a:prstGeom>
          <a:noFill/>
        </p:spPr>
        <p:txBody>
          <a:bodyPr wrap="square" rtlCol="0">
            <a:spAutoFit/>
          </a:bodyPr>
          <a:lstStyle/>
          <a:p>
            <a:pPr algn="ctr"/>
            <a:r>
              <a:rPr lang="cs-CZ" sz="2800" dirty="0" smtClean="0"/>
              <a:t>„vzdálený kód“</a:t>
            </a:r>
            <a:endParaRPr lang="en-US" sz="2800" dirty="0"/>
          </a:p>
        </p:txBody>
      </p:sp>
      <p:sp>
        <p:nvSpPr>
          <p:cNvPr id="42" name="Rectangle 41"/>
          <p:cNvSpPr/>
          <p:nvPr/>
        </p:nvSpPr>
        <p:spPr>
          <a:xfrm>
            <a:off x="1534510" y="5139557"/>
            <a:ext cx="1187669" cy="3993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SQL </a:t>
            </a:r>
            <a:r>
              <a:rPr lang="cs-CZ" sz="1400" dirty="0" smtClean="0"/>
              <a:t>Azure</a:t>
            </a:r>
            <a:endParaRPr lang="en-US" sz="1400" dirty="0"/>
          </a:p>
        </p:txBody>
      </p:sp>
      <p:sp>
        <p:nvSpPr>
          <p:cNvPr id="57" name="Cloud 56"/>
          <p:cNvSpPr/>
          <p:nvPr/>
        </p:nvSpPr>
        <p:spPr>
          <a:xfrm>
            <a:off x="1607084" y="2659120"/>
            <a:ext cx="1016219" cy="342900"/>
          </a:xfrm>
          <a:prstGeom prst="cloud">
            <a:avLst/>
          </a:prstGeom>
          <a:solidFill>
            <a:schemeClr val="tx1">
              <a:alpha val="88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Cloud 62"/>
          <p:cNvSpPr/>
          <p:nvPr/>
        </p:nvSpPr>
        <p:spPr>
          <a:xfrm>
            <a:off x="6362049" y="3003015"/>
            <a:ext cx="1016219" cy="342900"/>
          </a:xfrm>
          <a:prstGeom prst="cloud">
            <a:avLst/>
          </a:prstGeom>
          <a:solidFill>
            <a:schemeClr val="tx1">
              <a:alpha val="88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Rectangle 46"/>
          <p:cNvSpPr/>
          <p:nvPr/>
        </p:nvSpPr>
        <p:spPr>
          <a:xfrm>
            <a:off x="6227379" y="5060732"/>
            <a:ext cx="1187669" cy="3993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SQL </a:t>
            </a:r>
            <a:r>
              <a:rPr lang="cs-CZ" sz="1400" dirty="0" smtClean="0"/>
              <a:t>Azure</a:t>
            </a:r>
            <a:endParaRPr lang="en-US" sz="1400" dirty="0"/>
          </a:p>
        </p:txBody>
      </p:sp>
      <p:sp>
        <p:nvSpPr>
          <p:cNvPr id="10" name="Rounded Rectangle 9"/>
          <p:cNvSpPr/>
          <p:nvPr/>
        </p:nvSpPr>
        <p:spPr>
          <a:xfrm>
            <a:off x="1518228" y="2117613"/>
            <a:ext cx="1167104" cy="3650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1200" dirty="0" smtClean="0"/>
              <a:t>Aplikace</a:t>
            </a:r>
            <a:r>
              <a:rPr lang="en-US" sz="1200" dirty="0" smtClean="0"/>
              <a:t>/ </a:t>
            </a:r>
          </a:p>
          <a:p>
            <a:pPr algn="ctr"/>
            <a:r>
              <a:rPr lang="cs-CZ" sz="1200" dirty="0" smtClean="0"/>
              <a:t>prohlížeč</a:t>
            </a:r>
            <a:endParaRPr lang="en-US" sz="1200" dirty="0" smtClean="0"/>
          </a:p>
        </p:txBody>
      </p:sp>
      <p:cxnSp>
        <p:nvCxnSpPr>
          <p:cNvPr id="51" name="Straight Arrow Connector 50"/>
          <p:cNvCxnSpPr>
            <a:stCxn id="10" idx="2"/>
            <a:endCxn id="15" idx="0"/>
          </p:cNvCxnSpPr>
          <p:nvPr/>
        </p:nvCxnSpPr>
        <p:spPr>
          <a:xfrm rot="5400000">
            <a:off x="1528710" y="3049460"/>
            <a:ext cx="1139887" cy="6255"/>
          </a:xfrm>
          <a:prstGeom prst="straightConnector1">
            <a:avLst/>
          </a:prstGeom>
          <a:ln w="47625">
            <a:solidFill>
              <a:schemeClr val="accent3">
                <a:lumMod val="75000"/>
              </a:schemeClr>
            </a:solidFill>
            <a:tailEnd type="arrow"/>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627836" y="1238184"/>
            <a:ext cx="4174578" cy="4876800"/>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 name="TextBox 37"/>
          <p:cNvSpPr txBox="1"/>
          <p:nvPr/>
        </p:nvSpPr>
        <p:spPr>
          <a:xfrm>
            <a:off x="627993" y="5599059"/>
            <a:ext cx="3390900" cy="523220"/>
          </a:xfrm>
          <a:prstGeom prst="rect">
            <a:avLst/>
          </a:prstGeom>
          <a:noFill/>
        </p:spPr>
        <p:txBody>
          <a:bodyPr wrap="square" rtlCol="0">
            <a:spAutoFit/>
          </a:bodyPr>
          <a:lstStyle/>
          <a:p>
            <a:pPr algn="ctr"/>
            <a:r>
              <a:rPr lang="cs-CZ" sz="2800" dirty="0" smtClean="0"/>
              <a:t>„blízký kód“</a:t>
            </a:r>
            <a:endParaRPr lang="en-US" sz="2800"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57175"/>
            <a:ext cx="686752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07104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61938"/>
            <a:ext cx="686752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04927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261938"/>
            <a:ext cx="684847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45223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57175"/>
            <a:ext cx="686752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62912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err="1" smtClean="0"/>
              <a:t>Integration</a:t>
            </a:r>
            <a:r>
              <a:rPr lang="cs-CZ" dirty="0" smtClean="0"/>
              <a:t> </a:t>
            </a:r>
            <a:r>
              <a:rPr lang="cs-CZ" dirty="0" err="1" smtClean="0"/>
              <a:t>Services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293463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095375"/>
            <a:ext cx="6505575"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36911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77525"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9396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723900"/>
            <a:ext cx="53149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0654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723900"/>
            <a:ext cx="53149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87015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723900"/>
            <a:ext cx="53149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2998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
            </a:r>
            <a:r>
              <a:rPr lang="cs-CZ" dirty="0" smtClean="0"/>
              <a:t>ěkteré scénáře pro verzi 1</a:t>
            </a:r>
            <a:endParaRPr lang="en-US" dirty="0"/>
          </a:p>
        </p:txBody>
      </p:sp>
      <p:sp>
        <p:nvSpPr>
          <p:cNvPr id="3" name="Content Placeholder 2"/>
          <p:cNvSpPr>
            <a:spLocks noGrp="1"/>
          </p:cNvSpPr>
          <p:nvPr>
            <p:ph idx="1"/>
          </p:nvPr>
        </p:nvSpPr>
        <p:spPr>
          <a:xfrm>
            <a:off x="381000" y="1412874"/>
            <a:ext cx="8382000" cy="4936736"/>
          </a:xfrm>
        </p:spPr>
        <p:txBody>
          <a:bodyPr/>
          <a:lstStyle/>
          <a:p>
            <a:r>
              <a:rPr lang="cs-CZ" sz="2400" dirty="0" smtClean="0"/>
              <a:t>Aplikace pro oddělení velkých firem</a:t>
            </a:r>
            <a:endParaRPr lang="en-US" sz="2400" dirty="0" smtClean="0"/>
          </a:p>
          <a:p>
            <a:pPr lvl="1"/>
            <a:r>
              <a:rPr lang="cs-CZ" sz="2000" dirty="0" smtClean="0"/>
              <a:t>Jednoduché aplikace vytvořené jednotlivci nebo dodavateli</a:t>
            </a:r>
            <a:endParaRPr lang="en-US" sz="2000" dirty="0" smtClean="0"/>
          </a:p>
          <a:p>
            <a:pPr lvl="1"/>
            <a:r>
              <a:rPr lang="cs-CZ" sz="2000" dirty="0" smtClean="0"/>
              <a:t>Jednoduché nasazení a správa</a:t>
            </a:r>
          </a:p>
          <a:p>
            <a:pPr lvl="1"/>
            <a:r>
              <a:rPr lang="cs-CZ" sz="2000" dirty="0" smtClean="0"/>
              <a:t>Nižší cena a méně komplikací než  ve firemním IT oddělení</a:t>
            </a:r>
            <a:endParaRPr lang="en-US" sz="2400" dirty="0" smtClean="0"/>
          </a:p>
          <a:p>
            <a:r>
              <a:rPr lang="cs-CZ" sz="2400" dirty="0" smtClean="0"/>
              <a:t>Webové aplikace</a:t>
            </a:r>
            <a:endParaRPr lang="en-US" sz="2400" dirty="0" smtClean="0"/>
          </a:p>
          <a:p>
            <a:pPr lvl="1"/>
            <a:r>
              <a:rPr lang="cs-CZ" sz="2000" dirty="0" smtClean="0"/>
              <a:t>Malé firmy, start-upy</a:t>
            </a:r>
          </a:p>
          <a:p>
            <a:pPr lvl="1"/>
            <a:r>
              <a:rPr lang="cs-CZ" sz="2000" dirty="0" smtClean="0"/>
              <a:t>Nulové kapitálové náklady</a:t>
            </a:r>
            <a:endParaRPr lang="en-US" sz="2000" dirty="0" smtClean="0"/>
          </a:p>
          <a:p>
            <a:pPr lvl="1"/>
            <a:r>
              <a:rPr lang="cs-CZ" sz="2000" dirty="0" smtClean="0"/>
              <a:t>Jednoduché nasazení a správa, škálovatelnost na požádání</a:t>
            </a:r>
            <a:endParaRPr lang="en-US" sz="2400" dirty="0" smtClean="0"/>
          </a:p>
          <a:p>
            <a:r>
              <a:rPr lang="en-US" sz="2400" dirty="0" smtClean="0"/>
              <a:t>ISV</a:t>
            </a:r>
          </a:p>
          <a:p>
            <a:pPr lvl="1"/>
            <a:r>
              <a:rPr lang="cs-CZ" sz="2000" dirty="0" smtClean="0"/>
              <a:t>Hostování vyvinutého SW pro zákazníka v izolovaném prostředí</a:t>
            </a:r>
            <a:endParaRPr lang="en-US" sz="2000" dirty="0" smtClean="0"/>
          </a:p>
          <a:p>
            <a:pPr lvl="1"/>
            <a:r>
              <a:rPr lang="cs-CZ" sz="2000" dirty="0" smtClean="0"/>
              <a:t>Dobrá předvídatelnost nákladů</a:t>
            </a:r>
            <a:endParaRPr lang="en-US" sz="2000" dirty="0" smtClean="0"/>
          </a:p>
          <a:p>
            <a:r>
              <a:rPr lang="cs-CZ" sz="2400" dirty="0" smtClean="0"/>
              <a:t>Výměna dat</a:t>
            </a:r>
            <a:endParaRPr lang="en-US" sz="2400" dirty="0" smtClean="0"/>
          </a:p>
          <a:p>
            <a:pPr lvl="1"/>
            <a:r>
              <a:rPr lang="cs-CZ" sz="2000" dirty="0" smtClean="0"/>
              <a:t>Sdílení, agregace dat z více firem, synchronizace s vlastní databází</a:t>
            </a:r>
            <a:endParaRPr lang="en-US" sz="2000" dirty="0" smtClean="0"/>
          </a:p>
          <a:p>
            <a:pPr lvl="1"/>
            <a:r>
              <a:rPr lang="cs-CZ" sz="2000" dirty="0" smtClean="0"/>
              <a:t>Není nutné řešit firewally, zpřístupnění databází apod.</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linds(horizontal)">
                                      <p:cBhvr>
                                        <p:cTn id="49" dur="500"/>
                                        <p:tgtEl>
                                          <p:spTgt spid="3">
                                            <p:txEl>
                                              <p:pRg st="12" end="1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7050" cy="74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08166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87050" cy="742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81271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err="1" smtClean="0"/>
              <a:t>Migration</a:t>
            </a:r>
            <a:r>
              <a:rPr lang="cs-CZ" dirty="0" smtClean="0"/>
              <a:t> </a:t>
            </a:r>
            <a:r>
              <a:rPr lang="cs-CZ" dirty="0" err="1" smtClean="0"/>
              <a:t>Wizard</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293463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8"/>
            <a:ext cx="56483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1281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524000"/>
            <a:ext cx="32575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6369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8"/>
            <a:ext cx="56483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38151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8"/>
            <a:ext cx="56483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77682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524000"/>
            <a:ext cx="32575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49072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8"/>
            <a:ext cx="56483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1597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cs-CZ"/>
          </a:p>
        </p:txBody>
      </p:sp>
      <p:sp>
        <p:nvSpPr>
          <p:cNvPr id="3" name="Subtitle 2"/>
          <p:cNvSpPr>
            <a:spLocks noGrp="1"/>
          </p:cNvSpPr>
          <p:nvPr>
            <p:ph type="subTitle" idx="1"/>
          </p:nvPr>
        </p:nvSpPr>
        <p:spPr/>
        <p:txBody>
          <a:bodyPr/>
          <a:lstStyle/>
          <a:p>
            <a:endParaRPr lang="cs-CZ"/>
          </a:p>
        </p:txBody>
      </p:sp>
      <p:sp>
        <p:nvSpPr>
          <p:cNvPr id="4" name="Text Placeholder 3"/>
          <p:cNvSpPr>
            <a:spLocks noGrp="1"/>
          </p:cNvSpPr>
          <p:nvPr>
            <p:ph type="body" sz="quarter" idx="10"/>
          </p:nvPr>
        </p:nvSpPr>
        <p:spPr/>
        <p:txBody>
          <a:bodyPr/>
          <a:lstStyle/>
          <a:p>
            <a:endParaRPr lang="cs-CZ"/>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8"/>
            <a:ext cx="564832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4525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SQL Azure - cena</a:t>
            </a:r>
            <a:endParaRPr lang="en-US" dirty="0"/>
          </a:p>
        </p:txBody>
      </p:sp>
      <p:sp>
        <p:nvSpPr>
          <p:cNvPr id="4" name="Text Placeholder 3"/>
          <p:cNvSpPr>
            <a:spLocks noGrp="1"/>
          </p:cNvSpPr>
          <p:nvPr>
            <p:ph type="body" idx="1"/>
          </p:nvPr>
        </p:nvSpPr>
        <p:spPr/>
        <p:txBody>
          <a:bodyPr/>
          <a:lstStyle/>
          <a:p>
            <a:r>
              <a:rPr lang="en-US" dirty="0" smtClean="0"/>
              <a:t>Web Edition</a:t>
            </a:r>
            <a:endParaRPr lang="en-US" dirty="0"/>
          </a:p>
        </p:txBody>
      </p:sp>
      <p:sp>
        <p:nvSpPr>
          <p:cNvPr id="5" name="Content Placeholder 4"/>
          <p:cNvSpPr>
            <a:spLocks noGrp="1"/>
          </p:cNvSpPr>
          <p:nvPr>
            <p:ph sz="half" idx="2"/>
          </p:nvPr>
        </p:nvSpPr>
        <p:spPr>
          <a:xfrm>
            <a:off x="381000" y="1916683"/>
            <a:ext cx="4114800" cy="1774332"/>
          </a:xfrm>
        </p:spPr>
        <p:txBody>
          <a:bodyPr/>
          <a:lstStyle/>
          <a:p>
            <a:r>
              <a:rPr lang="en-US" dirty="0" smtClean="0"/>
              <a:t>1 GB </a:t>
            </a:r>
            <a:r>
              <a:rPr lang="en-US" dirty="0" err="1" smtClean="0"/>
              <a:t>nebo</a:t>
            </a:r>
            <a:r>
              <a:rPr lang="en-US" dirty="0" smtClean="0"/>
              <a:t> 5 GB </a:t>
            </a:r>
            <a:r>
              <a:rPr lang="cs-CZ" dirty="0" smtClean="0"/>
              <a:t>databáze</a:t>
            </a:r>
            <a:endParaRPr lang="en-US" dirty="0" smtClean="0"/>
          </a:p>
          <a:p>
            <a:r>
              <a:rPr lang="en-US" dirty="0" smtClean="0"/>
              <a:t>$9.99 / GB / </a:t>
            </a:r>
            <a:r>
              <a:rPr lang="cs-CZ" dirty="0" smtClean="0"/>
              <a:t>měsíc</a:t>
            </a:r>
            <a:endParaRPr lang="en-US" dirty="0" smtClean="0"/>
          </a:p>
          <a:p>
            <a:r>
              <a:rPr lang="cs-CZ" dirty="0" smtClean="0"/>
              <a:t>Přenesená data:</a:t>
            </a:r>
            <a:endParaRPr lang="en-US" dirty="0" smtClean="0"/>
          </a:p>
          <a:p>
            <a:pPr lvl="1"/>
            <a:r>
              <a:rPr lang="en-US" dirty="0" smtClean="0"/>
              <a:t>$0.10 /GB </a:t>
            </a:r>
            <a:r>
              <a:rPr lang="cs-CZ" dirty="0" smtClean="0"/>
              <a:t>příchozí</a:t>
            </a:r>
            <a:endParaRPr lang="en-US" dirty="0" smtClean="0"/>
          </a:p>
          <a:p>
            <a:pPr lvl="1"/>
            <a:r>
              <a:rPr lang="en-US" dirty="0" smtClean="0"/>
              <a:t>$0.15 /GB </a:t>
            </a:r>
            <a:r>
              <a:rPr lang="cs-CZ" dirty="0" smtClean="0"/>
              <a:t>odchozí</a:t>
            </a:r>
            <a:endParaRPr lang="en-US" dirty="0"/>
          </a:p>
        </p:txBody>
      </p:sp>
      <p:sp>
        <p:nvSpPr>
          <p:cNvPr id="6" name="Text Placeholder 5"/>
          <p:cNvSpPr>
            <a:spLocks noGrp="1"/>
          </p:cNvSpPr>
          <p:nvPr>
            <p:ph type="body" sz="quarter" idx="3"/>
          </p:nvPr>
        </p:nvSpPr>
        <p:spPr/>
        <p:txBody>
          <a:bodyPr/>
          <a:lstStyle/>
          <a:p>
            <a:r>
              <a:rPr lang="en-US" dirty="0" smtClean="0"/>
              <a:t>Business Edition</a:t>
            </a:r>
            <a:endParaRPr lang="en-US" dirty="0"/>
          </a:p>
        </p:txBody>
      </p:sp>
      <p:sp>
        <p:nvSpPr>
          <p:cNvPr id="7" name="Content Placeholder 6"/>
          <p:cNvSpPr>
            <a:spLocks noGrp="1"/>
          </p:cNvSpPr>
          <p:nvPr>
            <p:ph sz="quarter" idx="4"/>
          </p:nvPr>
        </p:nvSpPr>
        <p:spPr>
          <a:xfrm>
            <a:off x="4645026" y="1916683"/>
            <a:ext cx="4117974" cy="1774332"/>
          </a:xfrm>
        </p:spPr>
        <p:txBody>
          <a:bodyPr/>
          <a:lstStyle/>
          <a:p>
            <a:r>
              <a:rPr lang="en-US" dirty="0" smtClean="0"/>
              <a:t>10</a:t>
            </a:r>
            <a:r>
              <a:rPr lang="cs-CZ" dirty="0" smtClean="0"/>
              <a:t>,20,30,40,</a:t>
            </a:r>
            <a:r>
              <a:rPr lang="en-US" dirty="0" smtClean="0"/>
              <a:t>50</a:t>
            </a:r>
            <a:r>
              <a:rPr lang="cs-CZ" dirty="0" smtClean="0"/>
              <a:t> </a:t>
            </a:r>
            <a:r>
              <a:rPr lang="en-US" dirty="0" smtClean="0"/>
              <a:t>GB </a:t>
            </a:r>
            <a:r>
              <a:rPr lang="cs-CZ" dirty="0" smtClean="0"/>
              <a:t>databáze</a:t>
            </a:r>
            <a:endParaRPr lang="en-US" dirty="0" smtClean="0"/>
          </a:p>
          <a:p>
            <a:r>
              <a:rPr lang="en-US" dirty="0" smtClean="0"/>
              <a:t>$99.99 / 10 GB / </a:t>
            </a:r>
            <a:r>
              <a:rPr lang="cs-CZ" dirty="0" smtClean="0"/>
              <a:t>měsíc</a:t>
            </a:r>
            <a:endParaRPr lang="en-US" dirty="0" smtClean="0"/>
          </a:p>
          <a:p>
            <a:r>
              <a:rPr lang="cs-CZ" dirty="0" smtClean="0"/>
              <a:t>Přenesená data:</a:t>
            </a:r>
            <a:endParaRPr lang="en-US" dirty="0" smtClean="0"/>
          </a:p>
          <a:p>
            <a:pPr lvl="1"/>
            <a:r>
              <a:rPr lang="en-US" dirty="0" smtClean="0"/>
              <a:t>$0.10 /GB </a:t>
            </a:r>
            <a:r>
              <a:rPr lang="cs-CZ" dirty="0" smtClean="0"/>
              <a:t>příchozí</a:t>
            </a:r>
            <a:endParaRPr lang="en-US" dirty="0" smtClean="0"/>
          </a:p>
          <a:p>
            <a:pPr lvl="1"/>
            <a:r>
              <a:rPr lang="en-US" dirty="0" smtClean="0"/>
              <a:t>$0.15 /GB </a:t>
            </a:r>
            <a:r>
              <a:rPr lang="cs-CZ" dirty="0" smtClean="0"/>
              <a:t>odchozí</a:t>
            </a:r>
            <a:endParaRPr lang="en-US" dirty="0"/>
          </a:p>
        </p:txBody>
      </p:sp>
      <p:sp>
        <p:nvSpPr>
          <p:cNvPr id="11" name="Content Placeholder 4"/>
          <p:cNvSpPr txBox="1">
            <a:spLocks/>
          </p:cNvSpPr>
          <p:nvPr/>
        </p:nvSpPr>
        <p:spPr>
          <a:xfrm>
            <a:off x="404307" y="4439299"/>
            <a:ext cx="8330901" cy="2123658"/>
          </a:xfrm>
          <a:prstGeom prst="rect">
            <a:avLst/>
          </a:prstGeom>
        </p:spPr>
        <p:txBody>
          <a:bodyPr vert="horz" wrap="square" lIns="0" tIns="0" rIns="0" bIns="0" rtlCol="0">
            <a:spAutoFit/>
          </a:bodyPr>
          <a:lstStyle/>
          <a:p>
            <a:pPr marL="281770" marR="0" lvl="0" indent="-28177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cs-CZ" sz="2000" b="0" i="0" u="none" strike="noStrike" kern="1200" cap="none" spc="0" normalizeH="0" baseline="0" noProof="0" dirty="0" smtClean="0">
                <a:ln>
                  <a:noFill/>
                </a:ln>
                <a:solidFill>
                  <a:schemeClr val="tx1"/>
                </a:solidFill>
                <a:effectLst/>
                <a:uLnTx/>
                <a:uFillTx/>
                <a:latin typeface="Calibri" pitchFamily="34" charset="0"/>
                <a:ea typeface="+mn-ea"/>
                <a:cs typeface="+mn-cs"/>
              </a:rPr>
              <a:t>Přenesená data se účtují pouze při</a:t>
            </a:r>
            <a:r>
              <a:rPr kumimoji="0" lang="cs-CZ" sz="2000" b="0" i="0" u="none" strike="noStrike" kern="1200" cap="none" spc="0" normalizeH="0" noProof="0" dirty="0" smtClean="0">
                <a:ln>
                  <a:noFill/>
                </a:ln>
                <a:solidFill>
                  <a:schemeClr val="tx1"/>
                </a:solidFill>
                <a:effectLst/>
                <a:uLnTx/>
                <a:uFillTx/>
                <a:latin typeface="Calibri" pitchFamily="34" charset="0"/>
                <a:ea typeface="+mn-ea"/>
                <a:cs typeface="+mn-cs"/>
              </a:rPr>
              <a:t> přenosu mimo datové centrum (tedy ne Window</a:t>
            </a:r>
            <a:r>
              <a:rPr lang="cs-CZ" sz="2000" dirty="0" smtClean="0">
                <a:latin typeface="Calibri" pitchFamily="34" charset="0"/>
              </a:rPr>
              <a:t>s Azure -</a:t>
            </a:r>
            <a:r>
              <a:rPr lang="en-US" sz="2000" dirty="0" smtClean="0">
                <a:latin typeface="Calibri" pitchFamily="34" charset="0"/>
              </a:rPr>
              <a:t>&gt; SQL Azure)</a:t>
            </a:r>
            <a:endParaRPr kumimoji="0" lang="cs-CZ"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81770" marR="0" lvl="0" indent="-28177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cs-CZ" sz="2000" b="0" i="0" u="none" strike="noStrike" kern="1200" cap="none" spc="0" normalizeH="0" baseline="0" noProof="0" dirty="0" smtClean="0">
                <a:ln>
                  <a:noFill/>
                </a:ln>
                <a:solidFill>
                  <a:schemeClr val="tx1"/>
                </a:solidFill>
                <a:effectLst/>
                <a:uLnTx/>
                <a:uFillTx/>
                <a:latin typeface="Calibri" pitchFamily="34" charset="0"/>
                <a:ea typeface="+mn-ea"/>
                <a:cs typeface="+mn-cs"/>
              </a:rPr>
              <a:t>Velikost se specifikuje pomocí MAXSIZE anebo při vytvoření</a:t>
            </a:r>
            <a:r>
              <a:rPr kumimoji="0" lang="cs-CZ" sz="2000" b="0" i="0" u="none" strike="noStrike" kern="1200" cap="none" spc="0" normalizeH="0" noProof="0" dirty="0" smtClean="0">
                <a:ln>
                  <a:noFill/>
                </a:ln>
                <a:solidFill>
                  <a:schemeClr val="tx1"/>
                </a:solidFill>
                <a:effectLst/>
                <a:uLnTx/>
                <a:uFillTx/>
                <a:latin typeface="Calibri" pitchFamily="34" charset="0"/>
                <a:ea typeface="+mn-ea"/>
                <a:cs typeface="+mn-cs"/>
              </a:rPr>
              <a:t> v </a:t>
            </a:r>
            <a:r>
              <a:rPr kumimoji="0" lang="cs-CZ" sz="2000" b="0" i="0" u="none" strike="noStrike" kern="1200" cap="none" spc="0" normalizeH="0" noProof="0" dirty="0" smtClean="0">
                <a:ln>
                  <a:noFill/>
                </a:ln>
                <a:solidFill>
                  <a:schemeClr val="tx1"/>
                </a:solidFill>
                <a:effectLst/>
                <a:uLnTx/>
                <a:uFillTx/>
                <a:latin typeface="Calibri" pitchFamily="34" charset="0"/>
                <a:ea typeface="+mn-ea"/>
                <a:cs typeface="+mn-cs"/>
              </a:rPr>
              <a:t>portálu, možno ji zvýšit (manuálně, nikdy se nezvýší automaticky)</a:t>
            </a:r>
            <a:endParaRPr kumimoji="0" lang="en-US" sz="2000" b="0" i="1"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81770" marR="0" lvl="0" indent="-28177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cs-CZ" sz="2000" b="0" i="0" u="none" strike="noStrike" kern="1200" cap="none" spc="0" normalizeH="0" baseline="0" noProof="0" dirty="0" smtClean="0">
                <a:ln>
                  <a:noFill/>
                </a:ln>
                <a:solidFill>
                  <a:schemeClr val="tx1"/>
                </a:solidFill>
                <a:effectLst/>
                <a:uLnTx/>
                <a:uFillTx/>
                <a:latin typeface="Calibri" pitchFamily="34" charset="0"/>
                <a:ea typeface="+mn-ea"/>
                <a:cs typeface="+mn-cs"/>
              </a:rPr>
              <a:t>Účtováno s měsíční </a:t>
            </a:r>
            <a:r>
              <a:rPr kumimoji="0" lang="cs-CZ" sz="2000" b="0" i="0" u="none" strike="noStrike" kern="1200" cap="none" spc="0" normalizeH="0" baseline="0" noProof="0" dirty="0" smtClean="0">
                <a:ln>
                  <a:noFill/>
                </a:ln>
                <a:solidFill>
                  <a:schemeClr val="tx1"/>
                </a:solidFill>
                <a:effectLst/>
                <a:uLnTx/>
                <a:uFillTx/>
                <a:latin typeface="Calibri" pitchFamily="34" charset="0"/>
                <a:ea typeface="+mn-ea"/>
                <a:cs typeface="+mn-cs"/>
              </a:rPr>
              <a:t>periodou</a:t>
            </a:r>
          </a:p>
          <a:p>
            <a:pPr marL="281770" marR="0" lvl="0" indent="-281770" algn="l" defTabSz="914363" rtl="0" eaLnBrk="1" fontAlgn="auto" latinLnBrk="0" hangingPunct="1">
              <a:lnSpc>
                <a:spcPct val="90000"/>
              </a:lnSpc>
              <a:spcBef>
                <a:spcPct val="20000"/>
              </a:spcBef>
              <a:spcAft>
                <a:spcPts val="0"/>
              </a:spcAft>
              <a:buClrTx/>
              <a:buSzPct val="120000"/>
              <a:buFontTx/>
              <a:buBlip>
                <a:blip r:embed="rId2"/>
              </a:buBlip>
              <a:tabLst/>
              <a:defRPr/>
            </a:pPr>
            <a:r>
              <a:rPr lang="cs-CZ" sz="2000" dirty="0" smtClean="0">
                <a:latin typeface="Calibri" pitchFamily="34" charset="0"/>
              </a:rPr>
              <a:t>Účtuje se podle skutečně spotřebovaného místa </a:t>
            </a:r>
            <a:r>
              <a:rPr lang="cs-CZ" sz="2000" dirty="0" err="1" smtClean="0">
                <a:latin typeface="Calibri" pitchFamily="34" charset="0"/>
              </a:rPr>
              <a:t>zaoukrouhleno</a:t>
            </a:r>
            <a:r>
              <a:rPr lang="cs-CZ" sz="2000" dirty="0" smtClean="0">
                <a:latin typeface="Calibri" pitchFamily="34" charset="0"/>
              </a:rPr>
              <a:t> nahoru (objednám a alokuji 40 GB, spotřebuji 16 GB, platím 20 GB)</a:t>
            </a:r>
            <a:endParaRPr kumimoji="0" lang="en-US" b="0" i="0" u="none" strike="noStrike" kern="1200" cap="none" spc="0" normalizeH="0" baseline="0" noProof="0" dirty="0">
              <a:ln>
                <a:noFill/>
              </a:ln>
              <a:solidFill>
                <a:schemeClr val="tx1"/>
              </a:solidFill>
              <a:effectLst/>
              <a:uLnTx/>
              <a:uFillTx/>
              <a:latin typeface="Calibri" pitchFamily="34" charset="0"/>
              <a:ea typeface="+mn-ea"/>
              <a:cs typeface="+mn-cs"/>
            </a:endParaRPr>
          </a:p>
        </p:txBody>
      </p:sp>
      <p:cxnSp>
        <p:nvCxnSpPr>
          <p:cNvPr id="13" name="Straight Connector 12"/>
          <p:cNvCxnSpPr/>
          <p:nvPr/>
        </p:nvCxnSpPr>
        <p:spPr>
          <a:xfrm flipV="1">
            <a:off x="333487" y="4002934"/>
            <a:ext cx="8294146"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95868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VD_ART36\Artwork_Imagery\Icons - Illustrations\_ WINDOWS SERVER ICONS\Hardware\Computer PC desktop machine.png"/>
          <p:cNvPicPr>
            <a:picLocks noChangeAspect="1" noChangeArrowheads="1"/>
          </p:cNvPicPr>
          <p:nvPr/>
        </p:nvPicPr>
        <p:blipFill>
          <a:blip r:embed="rId3" cstate="print"/>
          <a:srcRect/>
          <a:stretch>
            <a:fillRect/>
          </a:stretch>
        </p:blipFill>
        <p:spPr bwMode="auto">
          <a:xfrm>
            <a:off x="4020709" y="1079063"/>
            <a:ext cx="838200" cy="699655"/>
          </a:xfrm>
          <a:prstGeom prst="rect">
            <a:avLst/>
          </a:prstGeom>
          <a:noFill/>
        </p:spPr>
      </p:pic>
      <p:sp>
        <p:nvSpPr>
          <p:cNvPr id="2" name="Title 1"/>
          <p:cNvSpPr>
            <a:spLocks noGrp="1"/>
          </p:cNvSpPr>
          <p:nvPr>
            <p:ph type="title"/>
          </p:nvPr>
        </p:nvSpPr>
        <p:spPr>
          <a:xfrm>
            <a:off x="533400" y="304800"/>
            <a:ext cx="8229600" cy="664797"/>
          </a:xfrm>
        </p:spPr>
        <p:txBody>
          <a:bodyPr/>
          <a:lstStyle/>
          <a:p>
            <a:r>
              <a:rPr lang="cs-CZ" dirty="0" smtClean="0"/>
              <a:t>Data Sync</a:t>
            </a:r>
            <a:endParaRPr lang="en-US" dirty="0"/>
          </a:p>
        </p:txBody>
      </p:sp>
      <p:pic>
        <p:nvPicPr>
          <p:cNvPr id="1026" name="Picture 2" descr="C:\DVD_ART36\Artwork_Imagery\Icons - Illustrations\_ WINDOWS VISTA ICONS\Internet globe web world earth.png"/>
          <p:cNvPicPr>
            <a:picLocks noChangeAspect="1" noChangeArrowheads="1"/>
          </p:cNvPicPr>
          <p:nvPr/>
        </p:nvPicPr>
        <p:blipFill>
          <a:blip r:embed="rId4" cstate="print"/>
          <a:srcRect/>
          <a:stretch>
            <a:fillRect/>
          </a:stretch>
        </p:blipFill>
        <p:spPr bwMode="auto">
          <a:xfrm>
            <a:off x="4325509" y="1155263"/>
            <a:ext cx="381000" cy="381000"/>
          </a:xfrm>
          <a:prstGeom prst="rect">
            <a:avLst/>
          </a:prstGeom>
          <a:noFill/>
        </p:spPr>
      </p:pic>
      <p:sp>
        <p:nvSpPr>
          <p:cNvPr id="19" name="Up-Down Arrow 18"/>
          <p:cNvSpPr/>
          <p:nvPr/>
        </p:nvSpPr>
        <p:spPr>
          <a:xfrm>
            <a:off x="4401709" y="1867427"/>
            <a:ext cx="185569" cy="363967"/>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3" name="TextBox 22"/>
          <p:cNvSpPr txBox="1"/>
          <p:nvPr/>
        </p:nvSpPr>
        <p:spPr>
          <a:xfrm>
            <a:off x="638475" y="2724366"/>
            <a:ext cx="1600200" cy="523220"/>
          </a:xfrm>
          <a:prstGeom prst="rect">
            <a:avLst/>
          </a:prstGeom>
          <a:noFill/>
        </p:spPr>
        <p:txBody>
          <a:bodyPr wrap="square" rtlCol="0">
            <a:spAutoFit/>
          </a:bodyPr>
          <a:lstStyle/>
          <a:p>
            <a:pPr algn="ctr"/>
            <a:r>
              <a:rPr lang="cs-CZ" sz="1400" b="1" dirty="0" smtClean="0"/>
              <a:t>Aplikace ve</a:t>
            </a:r>
            <a:br>
              <a:rPr lang="cs-CZ" sz="1400" b="1" dirty="0" smtClean="0"/>
            </a:br>
            <a:r>
              <a:rPr lang="cs-CZ" sz="1400" b="1" dirty="0" smtClean="0"/>
              <a:t>vaší serverovně</a:t>
            </a:r>
            <a:endParaRPr lang="en-US" sz="1400" b="1" dirty="0"/>
          </a:p>
        </p:txBody>
      </p:sp>
      <p:sp>
        <p:nvSpPr>
          <p:cNvPr id="35" name="Left-Right Arrow 34"/>
          <p:cNvSpPr/>
          <p:nvPr/>
        </p:nvSpPr>
        <p:spPr>
          <a:xfrm rot="20557054">
            <a:off x="2435875" y="3479056"/>
            <a:ext cx="914400" cy="366957"/>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lt1"/>
                </a:solidFill>
              </a:rPr>
              <a:t>Sync</a:t>
            </a:r>
            <a:endParaRPr lang="en-US" sz="1200" b="1" dirty="0">
              <a:solidFill>
                <a:schemeClr val="lt1"/>
              </a:solidFill>
            </a:endParaRPr>
          </a:p>
        </p:txBody>
      </p:sp>
      <p:sp>
        <p:nvSpPr>
          <p:cNvPr id="51" name="Left-Right Arrow 50"/>
          <p:cNvSpPr/>
          <p:nvPr/>
        </p:nvSpPr>
        <p:spPr>
          <a:xfrm rot="20529854">
            <a:off x="5916451" y="2401683"/>
            <a:ext cx="844303" cy="370026"/>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lt1"/>
                </a:solidFill>
              </a:rPr>
              <a:t>Sync</a:t>
            </a:r>
            <a:endParaRPr lang="en-US" sz="1200" b="1" dirty="0">
              <a:solidFill>
                <a:schemeClr val="lt1"/>
              </a:solidFill>
            </a:endParaRPr>
          </a:p>
        </p:txBody>
      </p:sp>
      <p:sp>
        <p:nvSpPr>
          <p:cNvPr id="63" name="Left-Right Arrow 62"/>
          <p:cNvSpPr/>
          <p:nvPr/>
        </p:nvSpPr>
        <p:spPr>
          <a:xfrm rot="1240977">
            <a:off x="2485192" y="2596377"/>
            <a:ext cx="859509" cy="352053"/>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nchorCtr="0"/>
          <a:lstStyle/>
          <a:p>
            <a:pPr algn="ctr"/>
            <a:r>
              <a:rPr lang="en-US" sz="1200" b="1" dirty="0" smtClean="0"/>
              <a:t>Sync</a:t>
            </a:r>
            <a:endParaRPr lang="en-US" sz="1200" b="1" dirty="0"/>
          </a:p>
        </p:txBody>
      </p:sp>
      <p:pic>
        <p:nvPicPr>
          <p:cNvPr id="66" name="Picture 2" descr="C:\DVD_ART36\Artwork_Imagery\Icons - Illustrations\_ REAL VISTA STYLE\desktop computer.png"/>
          <p:cNvPicPr>
            <a:picLocks noChangeAspect="1" noChangeArrowheads="1"/>
          </p:cNvPicPr>
          <p:nvPr/>
        </p:nvPicPr>
        <p:blipFill>
          <a:blip r:embed="rId5" cstate="print"/>
          <a:srcRect/>
          <a:stretch>
            <a:fillRect/>
          </a:stretch>
        </p:blipFill>
        <p:spPr bwMode="auto">
          <a:xfrm>
            <a:off x="6961574" y="3638766"/>
            <a:ext cx="838200" cy="838200"/>
          </a:xfrm>
          <a:prstGeom prst="rect">
            <a:avLst/>
          </a:prstGeom>
          <a:noFill/>
        </p:spPr>
      </p:pic>
      <p:pic>
        <p:nvPicPr>
          <p:cNvPr id="67" name="Picture 8" descr="C:\DVD_ART36\Artwork_Imagery\Icons - Illustrations\_ WINDOWS VISTA ICONS\Pocket PC PDA mobile PocketPC device.png"/>
          <p:cNvPicPr>
            <a:picLocks noChangeAspect="1" noChangeArrowheads="1"/>
          </p:cNvPicPr>
          <p:nvPr/>
        </p:nvPicPr>
        <p:blipFill>
          <a:blip r:embed="rId6" cstate="print"/>
          <a:srcRect/>
          <a:stretch>
            <a:fillRect/>
          </a:stretch>
        </p:blipFill>
        <p:spPr bwMode="auto">
          <a:xfrm>
            <a:off x="7043051" y="2952966"/>
            <a:ext cx="426291" cy="533400"/>
          </a:xfrm>
          <a:prstGeom prst="rect">
            <a:avLst/>
          </a:prstGeom>
          <a:noFill/>
        </p:spPr>
      </p:pic>
      <p:pic>
        <p:nvPicPr>
          <p:cNvPr id="68" name="Picture 9" descr="C:\DVD_ART36\Artwork_Imagery\Icons - Illustrations\Hardware - Istock\Istock 6362115 laptop notebook PC.png"/>
          <p:cNvPicPr>
            <a:picLocks noChangeAspect="1" noChangeArrowheads="1"/>
          </p:cNvPicPr>
          <p:nvPr/>
        </p:nvPicPr>
        <p:blipFill>
          <a:blip r:embed="rId7" cstate="print"/>
          <a:srcRect/>
          <a:stretch>
            <a:fillRect/>
          </a:stretch>
        </p:blipFill>
        <p:spPr bwMode="auto">
          <a:xfrm>
            <a:off x="6814451" y="1962366"/>
            <a:ext cx="962527" cy="762000"/>
          </a:xfrm>
          <a:prstGeom prst="rect">
            <a:avLst/>
          </a:prstGeom>
          <a:noFill/>
        </p:spPr>
      </p:pic>
      <p:sp>
        <p:nvSpPr>
          <p:cNvPr id="71" name="Can 70"/>
          <p:cNvSpPr/>
          <p:nvPr/>
        </p:nvSpPr>
        <p:spPr>
          <a:xfrm>
            <a:off x="6908757" y="1980472"/>
            <a:ext cx="228600" cy="3048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p>
        </p:txBody>
      </p:sp>
      <p:sp>
        <p:nvSpPr>
          <p:cNvPr id="72" name="Can 71"/>
          <p:cNvSpPr/>
          <p:nvPr/>
        </p:nvSpPr>
        <p:spPr>
          <a:xfrm>
            <a:off x="7366924" y="3226833"/>
            <a:ext cx="228600" cy="3048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p>
        </p:txBody>
      </p:sp>
      <p:sp>
        <p:nvSpPr>
          <p:cNvPr id="74" name="TextBox 73"/>
          <p:cNvSpPr txBox="1"/>
          <p:nvPr/>
        </p:nvSpPr>
        <p:spPr>
          <a:xfrm>
            <a:off x="6519319" y="1125742"/>
            <a:ext cx="1905000" cy="523220"/>
          </a:xfrm>
          <a:prstGeom prst="rect">
            <a:avLst/>
          </a:prstGeom>
          <a:noFill/>
        </p:spPr>
        <p:txBody>
          <a:bodyPr wrap="square" rtlCol="0">
            <a:spAutoFit/>
          </a:bodyPr>
          <a:lstStyle/>
          <a:p>
            <a:pPr algn="ctr"/>
            <a:r>
              <a:rPr lang="cs-CZ" sz="1400" b="1" dirty="0" smtClean="0"/>
              <a:t>Klienti s možností</a:t>
            </a:r>
            <a:br>
              <a:rPr lang="cs-CZ" sz="1400" b="1" dirty="0" smtClean="0"/>
            </a:br>
            <a:r>
              <a:rPr lang="cs-CZ" sz="1400" b="1" dirty="0" smtClean="0"/>
              <a:t>offline dat</a:t>
            </a:r>
            <a:endParaRPr lang="en-US" sz="1400" b="1" dirty="0"/>
          </a:p>
        </p:txBody>
      </p:sp>
      <p:sp>
        <p:nvSpPr>
          <p:cNvPr id="75" name="Can 74"/>
          <p:cNvSpPr/>
          <p:nvPr/>
        </p:nvSpPr>
        <p:spPr>
          <a:xfrm>
            <a:off x="7741681" y="4167639"/>
            <a:ext cx="228600" cy="304800"/>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b="1" dirty="0"/>
          </a:p>
        </p:txBody>
      </p:sp>
      <p:sp>
        <p:nvSpPr>
          <p:cNvPr id="76" name="Left-Right Arrow 75"/>
          <p:cNvSpPr/>
          <p:nvPr/>
        </p:nvSpPr>
        <p:spPr>
          <a:xfrm>
            <a:off x="5976251" y="3029165"/>
            <a:ext cx="844303" cy="348727"/>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lt1"/>
                </a:solidFill>
              </a:rPr>
              <a:t>Sync</a:t>
            </a:r>
            <a:endParaRPr lang="en-US" sz="1200" b="1" dirty="0">
              <a:solidFill>
                <a:schemeClr val="lt1"/>
              </a:solidFill>
            </a:endParaRPr>
          </a:p>
        </p:txBody>
      </p:sp>
      <p:sp>
        <p:nvSpPr>
          <p:cNvPr id="77" name="Left-Right Arrow 76"/>
          <p:cNvSpPr/>
          <p:nvPr/>
        </p:nvSpPr>
        <p:spPr>
          <a:xfrm rot="286612">
            <a:off x="6060199" y="3744798"/>
            <a:ext cx="844303" cy="355376"/>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lt1"/>
                </a:solidFill>
              </a:rPr>
              <a:t>Sync</a:t>
            </a:r>
            <a:endParaRPr lang="en-US" sz="1200" b="1" dirty="0">
              <a:solidFill>
                <a:schemeClr val="lt1"/>
              </a:solidFill>
            </a:endParaRPr>
          </a:p>
        </p:txBody>
      </p:sp>
      <p:sp>
        <p:nvSpPr>
          <p:cNvPr id="94" name="Left-Right Arrow 93"/>
          <p:cNvSpPr/>
          <p:nvPr/>
        </p:nvSpPr>
        <p:spPr>
          <a:xfrm rot="19423422">
            <a:off x="3292813" y="4429018"/>
            <a:ext cx="726351" cy="353226"/>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lt1"/>
                </a:solidFill>
              </a:rPr>
              <a:t>Sync</a:t>
            </a:r>
            <a:endParaRPr lang="en-US" sz="1200" b="1" dirty="0">
              <a:solidFill>
                <a:schemeClr val="lt1"/>
              </a:solidFill>
            </a:endParaRPr>
          </a:p>
        </p:txBody>
      </p:sp>
      <p:sp>
        <p:nvSpPr>
          <p:cNvPr id="95" name="Left-Right Arrow 94"/>
          <p:cNvSpPr/>
          <p:nvPr/>
        </p:nvSpPr>
        <p:spPr>
          <a:xfrm rot="2197387">
            <a:off x="5047021" y="4461277"/>
            <a:ext cx="704659" cy="352935"/>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solidFill>
                  <a:schemeClr val="lt1"/>
                </a:solidFill>
              </a:rPr>
              <a:t>Sync</a:t>
            </a:r>
            <a:endParaRPr lang="en-US" sz="1200" b="1" dirty="0">
              <a:solidFill>
                <a:schemeClr val="lt1"/>
              </a:solidFill>
            </a:endParaRPr>
          </a:p>
        </p:txBody>
      </p:sp>
      <p:sp>
        <p:nvSpPr>
          <p:cNvPr id="96" name="TextBox 95"/>
          <p:cNvSpPr txBox="1"/>
          <p:nvPr/>
        </p:nvSpPr>
        <p:spPr>
          <a:xfrm>
            <a:off x="4554109" y="1155263"/>
            <a:ext cx="1295400" cy="523220"/>
          </a:xfrm>
          <a:prstGeom prst="rect">
            <a:avLst/>
          </a:prstGeom>
          <a:noFill/>
        </p:spPr>
        <p:txBody>
          <a:bodyPr wrap="square" rtlCol="0">
            <a:spAutoFit/>
          </a:bodyPr>
          <a:lstStyle/>
          <a:p>
            <a:pPr algn="ctr"/>
            <a:r>
              <a:rPr lang="cs-CZ" sz="1400" b="1" dirty="0" smtClean="0"/>
              <a:t>Klienti s</a:t>
            </a:r>
            <a:br>
              <a:rPr lang="cs-CZ" sz="1400" b="1" dirty="0" smtClean="0"/>
            </a:br>
            <a:r>
              <a:rPr lang="cs-CZ" sz="1400" b="1" dirty="0" smtClean="0"/>
              <a:t>prohlížečem</a:t>
            </a:r>
            <a:endParaRPr lang="en-US" sz="1400" b="1" dirty="0"/>
          </a:p>
        </p:txBody>
      </p:sp>
      <p:sp>
        <p:nvSpPr>
          <p:cNvPr id="97" name="TextBox 96"/>
          <p:cNvSpPr txBox="1"/>
          <p:nvPr/>
        </p:nvSpPr>
        <p:spPr>
          <a:xfrm>
            <a:off x="4173109" y="5162766"/>
            <a:ext cx="1066800" cy="307777"/>
          </a:xfrm>
          <a:prstGeom prst="rect">
            <a:avLst/>
          </a:prstGeom>
          <a:noFill/>
        </p:spPr>
        <p:txBody>
          <a:bodyPr wrap="square" rtlCol="0">
            <a:spAutoFit/>
          </a:bodyPr>
          <a:lstStyle/>
          <a:p>
            <a:pPr algn="ctr"/>
            <a:r>
              <a:rPr lang="cs-CZ" sz="1400" b="1" dirty="0" smtClean="0"/>
              <a:t>B2B</a:t>
            </a:r>
            <a:endParaRPr lang="en-US" sz="1400" b="1" dirty="0"/>
          </a:p>
        </p:txBody>
      </p:sp>
      <p:cxnSp>
        <p:nvCxnSpPr>
          <p:cNvPr id="99" name="Straight Connector 98"/>
          <p:cNvCxnSpPr/>
          <p:nvPr/>
        </p:nvCxnSpPr>
        <p:spPr>
          <a:xfrm rot="16200000" flipV="1">
            <a:off x="2496709" y="1352766"/>
            <a:ext cx="1066800" cy="762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353709" y="4400766"/>
            <a:ext cx="2057400" cy="914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5392309" y="1428966"/>
            <a:ext cx="1143000" cy="685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697109" y="4324566"/>
            <a:ext cx="1905000" cy="914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bwMode="auto">
          <a:xfrm>
            <a:off x="679010" y="1285592"/>
            <a:ext cx="1502875" cy="146666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62"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140851" y="1625184"/>
            <a:ext cx="622711" cy="483577"/>
          </a:xfrm>
          <a:prstGeom prst="rect">
            <a:avLst/>
          </a:prstGeom>
          <a:noFill/>
        </p:spPr>
      </p:pic>
      <p:pic>
        <p:nvPicPr>
          <p:cNvPr id="102"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273222" y="1775278"/>
            <a:ext cx="622711" cy="483577"/>
          </a:xfrm>
          <a:prstGeom prst="rect">
            <a:avLst/>
          </a:prstGeom>
          <a:noFill/>
        </p:spPr>
      </p:pic>
      <p:pic>
        <p:nvPicPr>
          <p:cNvPr id="103"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406001" y="1937055"/>
            <a:ext cx="622711" cy="483577"/>
          </a:xfrm>
          <a:prstGeom prst="rect">
            <a:avLst/>
          </a:prstGeom>
          <a:noFill/>
        </p:spPr>
      </p:pic>
      <p:pic>
        <p:nvPicPr>
          <p:cNvPr id="105" name="Picture 5" descr="C:\Program Files\Microsoft Resource DVD Artwork\DVD_ART\Artwork_Imagery\Shapes and Graphics\Buidlings and dwellings\enterprise red.png"/>
          <p:cNvPicPr>
            <a:picLocks noChangeAspect="1" noChangeArrowheads="1"/>
          </p:cNvPicPr>
          <p:nvPr/>
        </p:nvPicPr>
        <p:blipFill>
          <a:blip r:embed="rId9" cstate="print"/>
          <a:srcRect/>
          <a:stretch>
            <a:fillRect/>
          </a:stretch>
        </p:blipFill>
        <p:spPr bwMode="auto">
          <a:xfrm>
            <a:off x="832800" y="1429102"/>
            <a:ext cx="858599" cy="1249454"/>
          </a:xfrm>
          <a:prstGeom prst="rect">
            <a:avLst/>
          </a:prstGeom>
          <a:noFill/>
        </p:spPr>
      </p:pic>
      <p:sp>
        <p:nvSpPr>
          <p:cNvPr id="106" name="Rounded Rectangle 105"/>
          <p:cNvSpPr/>
          <p:nvPr/>
        </p:nvSpPr>
        <p:spPr bwMode="auto">
          <a:xfrm>
            <a:off x="713715" y="3284899"/>
            <a:ext cx="1502875" cy="146666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07"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175556" y="3624491"/>
            <a:ext cx="622711" cy="483577"/>
          </a:xfrm>
          <a:prstGeom prst="rect">
            <a:avLst/>
          </a:prstGeom>
          <a:noFill/>
        </p:spPr>
      </p:pic>
      <p:pic>
        <p:nvPicPr>
          <p:cNvPr id="109"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307927" y="3774585"/>
            <a:ext cx="622711" cy="483577"/>
          </a:xfrm>
          <a:prstGeom prst="rect">
            <a:avLst/>
          </a:prstGeom>
          <a:noFill/>
        </p:spPr>
      </p:pic>
      <p:pic>
        <p:nvPicPr>
          <p:cNvPr id="110"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440706" y="3936362"/>
            <a:ext cx="622711" cy="483577"/>
          </a:xfrm>
          <a:prstGeom prst="rect">
            <a:avLst/>
          </a:prstGeom>
          <a:noFill/>
        </p:spPr>
      </p:pic>
      <p:pic>
        <p:nvPicPr>
          <p:cNvPr id="111" name="Picture 5" descr="C:\Program Files\Microsoft Resource DVD Artwork\DVD_ART\Artwork_Imagery\Shapes and Graphics\Buidlings and dwellings\enterprise red.png"/>
          <p:cNvPicPr>
            <a:picLocks noChangeAspect="1" noChangeArrowheads="1"/>
          </p:cNvPicPr>
          <p:nvPr/>
        </p:nvPicPr>
        <p:blipFill>
          <a:blip r:embed="rId9" cstate="print"/>
          <a:srcRect/>
          <a:stretch>
            <a:fillRect/>
          </a:stretch>
        </p:blipFill>
        <p:spPr bwMode="auto">
          <a:xfrm>
            <a:off x="867505" y="3428409"/>
            <a:ext cx="858599" cy="1249454"/>
          </a:xfrm>
          <a:prstGeom prst="rect">
            <a:avLst/>
          </a:prstGeom>
          <a:noFill/>
        </p:spPr>
      </p:pic>
      <p:sp>
        <p:nvSpPr>
          <p:cNvPr id="112" name="Rounded Rectangle 111"/>
          <p:cNvSpPr/>
          <p:nvPr/>
        </p:nvSpPr>
        <p:spPr bwMode="auto">
          <a:xfrm>
            <a:off x="2468578" y="4913014"/>
            <a:ext cx="1502875" cy="146666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13"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2930419" y="5252606"/>
            <a:ext cx="622711" cy="483577"/>
          </a:xfrm>
          <a:prstGeom prst="rect">
            <a:avLst/>
          </a:prstGeom>
          <a:noFill/>
        </p:spPr>
      </p:pic>
      <p:pic>
        <p:nvPicPr>
          <p:cNvPr id="114"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062790" y="5402700"/>
            <a:ext cx="622711" cy="483577"/>
          </a:xfrm>
          <a:prstGeom prst="rect">
            <a:avLst/>
          </a:prstGeom>
          <a:noFill/>
        </p:spPr>
      </p:pic>
      <p:pic>
        <p:nvPicPr>
          <p:cNvPr id="115"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195569" y="5564477"/>
            <a:ext cx="622711" cy="483577"/>
          </a:xfrm>
          <a:prstGeom prst="rect">
            <a:avLst/>
          </a:prstGeom>
          <a:noFill/>
        </p:spPr>
      </p:pic>
      <p:sp>
        <p:nvSpPr>
          <p:cNvPr id="117" name="Rounded Rectangle 116"/>
          <p:cNvSpPr/>
          <p:nvPr/>
        </p:nvSpPr>
        <p:spPr bwMode="auto">
          <a:xfrm>
            <a:off x="5266099" y="4931121"/>
            <a:ext cx="1502875" cy="1466661"/>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18"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5727940" y="5270713"/>
            <a:ext cx="622711" cy="483577"/>
          </a:xfrm>
          <a:prstGeom prst="rect">
            <a:avLst/>
          </a:prstGeom>
          <a:noFill/>
        </p:spPr>
      </p:pic>
      <p:pic>
        <p:nvPicPr>
          <p:cNvPr id="119"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5860311" y="5420807"/>
            <a:ext cx="622711" cy="483577"/>
          </a:xfrm>
          <a:prstGeom prst="rect">
            <a:avLst/>
          </a:prstGeom>
          <a:noFill/>
        </p:spPr>
      </p:pic>
      <p:pic>
        <p:nvPicPr>
          <p:cNvPr id="120"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5993090" y="5582584"/>
            <a:ext cx="622711" cy="483577"/>
          </a:xfrm>
          <a:prstGeom prst="rect">
            <a:avLst/>
          </a:prstGeom>
          <a:noFill/>
        </p:spPr>
      </p:pic>
      <p:pic>
        <p:nvPicPr>
          <p:cNvPr id="2050" name="Picture 2" descr="C:\DVD_ART36\Artwork_Imagery\Icons - Illustrations\Buildings\highrise, office building skyscraper enterprise blue.png"/>
          <p:cNvPicPr>
            <a:picLocks noChangeAspect="1" noChangeArrowheads="1"/>
          </p:cNvPicPr>
          <p:nvPr/>
        </p:nvPicPr>
        <p:blipFill>
          <a:blip r:embed="rId10"/>
          <a:srcRect/>
          <a:stretch>
            <a:fillRect/>
          </a:stretch>
        </p:blipFill>
        <p:spPr bwMode="auto">
          <a:xfrm>
            <a:off x="2585048" y="5011519"/>
            <a:ext cx="846216" cy="1269324"/>
          </a:xfrm>
          <a:prstGeom prst="rect">
            <a:avLst/>
          </a:prstGeom>
          <a:noFill/>
        </p:spPr>
      </p:pic>
      <p:pic>
        <p:nvPicPr>
          <p:cNvPr id="2051" name="Picture 3" descr="C:\DVD_ART36\Artwork_Imagery\Icons - Illustrations\Buildings\highrise, office building skyscraper enterprise sand.png"/>
          <p:cNvPicPr>
            <a:picLocks noChangeAspect="1" noChangeArrowheads="1"/>
          </p:cNvPicPr>
          <p:nvPr/>
        </p:nvPicPr>
        <p:blipFill>
          <a:blip r:embed="rId11"/>
          <a:srcRect/>
          <a:stretch>
            <a:fillRect/>
          </a:stretch>
        </p:blipFill>
        <p:spPr bwMode="auto">
          <a:xfrm>
            <a:off x="5376250" y="5006566"/>
            <a:ext cx="892992" cy="1339487"/>
          </a:xfrm>
          <a:prstGeom prst="rect">
            <a:avLst/>
          </a:prstGeom>
          <a:noFill/>
        </p:spPr>
      </p:pic>
      <p:pic>
        <p:nvPicPr>
          <p:cNvPr id="122" name="Picture 6" descr="C:\Program Files\Microsoft Resource DVD Artwork\DVD_ART\Artwork_Imagery\Shapes and Graphics\Internet Cloud\cloud illustration icon.png"/>
          <p:cNvPicPr>
            <a:picLocks noChangeAspect="1" noChangeArrowheads="1"/>
          </p:cNvPicPr>
          <p:nvPr/>
        </p:nvPicPr>
        <p:blipFill>
          <a:blip r:embed="rId12" cstate="print"/>
          <a:srcRect/>
          <a:stretch>
            <a:fillRect/>
          </a:stretch>
        </p:blipFill>
        <p:spPr bwMode="auto">
          <a:xfrm>
            <a:off x="3150606" y="2005053"/>
            <a:ext cx="2933323" cy="2543001"/>
          </a:xfrm>
          <a:prstGeom prst="rect">
            <a:avLst/>
          </a:prstGeom>
          <a:noFill/>
        </p:spPr>
      </p:pic>
      <p:pic>
        <p:nvPicPr>
          <p:cNvPr id="123" name="Picture 4" descr="C:\DVD_ART36\Artwork_Imagery\Icons - Illustrations\_ VIRTUALIZATION ICONS\DDC Server Racks.png"/>
          <p:cNvPicPr>
            <a:picLocks noChangeAspect="1" noChangeArrowheads="1"/>
          </p:cNvPicPr>
          <p:nvPr/>
        </p:nvPicPr>
        <p:blipFill>
          <a:blip r:embed="rId13"/>
          <a:srcRect/>
          <a:stretch>
            <a:fillRect/>
          </a:stretch>
        </p:blipFill>
        <p:spPr bwMode="auto">
          <a:xfrm>
            <a:off x="3867334" y="2545812"/>
            <a:ext cx="1793664" cy="1290914"/>
          </a:xfrm>
          <a:prstGeom prst="rect">
            <a:avLst/>
          </a:prstGeom>
          <a:noFill/>
        </p:spPr>
      </p:pic>
      <p:pic>
        <p:nvPicPr>
          <p:cNvPr id="126"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4138691" y="3715419"/>
            <a:ext cx="382573" cy="374805"/>
          </a:xfrm>
          <a:prstGeom prst="rect">
            <a:avLst/>
          </a:prstGeom>
          <a:noFill/>
        </p:spPr>
      </p:pic>
      <p:pic>
        <p:nvPicPr>
          <p:cNvPr id="132"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883684" y="3614322"/>
            <a:ext cx="382573" cy="374805"/>
          </a:xfrm>
          <a:prstGeom prst="rect">
            <a:avLst/>
          </a:prstGeom>
          <a:noFill/>
        </p:spPr>
      </p:pic>
      <p:pic>
        <p:nvPicPr>
          <p:cNvPr id="133" name="Picture 3"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3666401" y="3469466"/>
            <a:ext cx="382573" cy="374805"/>
          </a:xfrm>
          <a:prstGeom prst="rect">
            <a:avLst/>
          </a:prstGeom>
          <a:noFill/>
        </p:spPr>
      </p:pic>
      <p:sp>
        <p:nvSpPr>
          <p:cNvPr id="134" name="TextBox 133"/>
          <p:cNvSpPr txBox="1"/>
          <p:nvPr/>
        </p:nvSpPr>
        <p:spPr>
          <a:xfrm>
            <a:off x="3127123" y="4040368"/>
            <a:ext cx="2804160" cy="307777"/>
          </a:xfrm>
          <a:prstGeom prst="rect">
            <a:avLst/>
          </a:prstGeom>
          <a:noFill/>
        </p:spPr>
        <p:txBody>
          <a:bodyPr wrap="square" rtlCol="0">
            <a:spAutoFit/>
          </a:bodyPr>
          <a:lstStyle/>
          <a:p>
            <a:pPr algn="ctr"/>
            <a:r>
              <a:rPr lang="en-US" sz="1400" b="1" dirty="0" smtClean="0"/>
              <a:t>Windows Azure Platform</a:t>
            </a:r>
            <a:endParaRPr lang="en-U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animBg="1"/>
      <p:bldP spid="51" grpId="0" animBg="1"/>
      <p:bldP spid="63" grpId="0" animBg="1"/>
      <p:bldP spid="71" grpId="0" animBg="1"/>
      <p:bldP spid="72" grpId="0" animBg="1"/>
      <p:bldP spid="74" grpId="0"/>
      <p:bldP spid="75" grpId="0" animBg="1"/>
      <p:bldP spid="76" grpId="0" animBg="1"/>
      <p:bldP spid="77" grpId="0" animBg="1"/>
      <p:bldP spid="94" grpId="0" animBg="1"/>
      <p:bldP spid="95" grpId="0" animBg="1"/>
      <p:bldP spid="97" grpId="0"/>
      <p:bldP spid="61" grpId="0" animBg="1"/>
      <p:bldP spid="106" grpId="0" animBg="1"/>
      <p:bldP spid="112" grpId="0" animBg="1"/>
      <p:bldP spid="1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idx="4294967295"/>
          </p:nvPr>
        </p:nvSpPr>
        <p:spPr/>
        <p:txBody>
          <a:bodyPr>
            <a:normAutofit/>
          </a:bodyPr>
          <a:lstStyle/>
          <a:p>
            <a:r>
              <a:rPr lang="cs-CZ" dirty="0" smtClean="0"/>
              <a:t>Komponenty Sync frameworku</a:t>
            </a:r>
            <a:endParaRPr lang="en-US" sz="3200" dirty="0" smtClean="0">
              <a:solidFill>
                <a:schemeClr val="tx2"/>
              </a:solidFill>
            </a:endParaRPr>
          </a:p>
        </p:txBody>
      </p:sp>
      <p:sp>
        <p:nvSpPr>
          <p:cNvPr id="12" name="Rounded Rectangle 11"/>
          <p:cNvSpPr/>
          <p:nvPr/>
        </p:nvSpPr>
        <p:spPr>
          <a:xfrm>
            <a:off x="1828800" y="4495800"/>
            <a:ext cx="1371600" cy="78105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Sync Provider</a:t>
            </a:r>
            <a:endParaRPr lang="en-US" dirty="0">
              <a:solidFill>
                <a:schemeClr val="tx1"/>
              </a:solidFill>
            </a:endParaRPr>
          </a:p>
        </p:txBody>
      </p:sp>
      <p:sp>
        <p:nvSpPr>
          <p:cNvPr id="13" name="Rounded Rectangle 12"/>
          <p:cNvSpPr/>
          <p:nvPr/>
        </p:nvSpPr>
        <p:spPr>
          <a:xfrm>
            <a:off x="3352800" y="1781176"/>
            <a:ext cx="2238376" cy="78105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Sync Application</a:t>
            </a:r>
            <a:endParaRPr lang="en-US" dirty="0">
              <a:solidFill>
                <a:schemeClr val="tx1"/>
              </a:solidFill>
            </a:endParaRPr>
          </a:p>
        </p:txBody>
      </p:sp>
      <p:cxnSp>
        <p:nvCxnSpPr>
          <p:cNvPr id="16" name="Straight Arrow Connector 15"/>
          <p:cNvCxnSpPr>
            <a:stCxn id="13" idx="2"/>
            <a:endCxn id="11" idx="0"/>
          </p:cNvCxnSpPr>
          <p:nvPr/>
        </p:nvCxnSpPr>
        <p:spPr>
          <a:xfrm rot="5400000">
            <a:off x="4226720" y="2802732"/>
            <a:ext cx="485774" cy="4763"/>
          </a:xfrm>
          <a:prstGeom prst="straightConnector1">
            <a:avLst/>
          </a:prstGeom>
          <a:ln w="22225">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1" idx="2"/>
            <a:endCxn id="42" idx="7"/>
          </p:cNvCxnSpPr>
          <p:nvPr/>
        </p:nvCxnSpPr>
        <p:spPr>
          <a:xfrm rot="5400000">
            <a:off x="3070179" y="2900362"/>
            <a:ext cx="754109" cy="2039984"/>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flipH="1">
            <a:off x="5714999" y="4495800"/>
            <a:ext cx="1371601" cy="78105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solidFill>
                  <a:schemeClr val="tx1"/>
                </a:solidFill>
              </a:rPr>
              <a:t>Sync Provider</a:t>
            </a:r>
            <a:endParaRPr lang="en-US" dirty="0">
              <a:solidFill>
                <a:schemeClr val="tx1"/>
              </a:solidFill>
            </a:endParaRPr>
          </a:p>
        </p:txBody>
      </p:sp>
      <p:cxnSp>
        <p:nvCxnSpPr>
          <p:cNvPr id="32" name="Straight Arrow Connector 31"/>
          <p:cNvCxnSpPr>
            <a:stCxn id="11" idx="2"/>
            <a:endCxn id="59" idx="1"/>
          </p:cNvCxnSpPr>
          <p:nvPr/>
        </p:nvCxnSpPr>
        <p:spPr>
          <a:xfrm rot="16200000" flipH="1">
            <a:off x="5105402" y="2905123"/>
            <a:ext cx="744583" cy="2020936"/>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3352800" y="3048000"/>
            <a:ext cx="2228850" cy="495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Sync Orchestrator</a:t>
            </a:r>
            <a:endParaRPr lang="en-US" dirty="0">
              <a:solidFill>
                <a:schemeClr val="bg1"/>
              </a:solidFill>
            </a:endParaRPr>
          </a:p>
        </p:txBody>
      </p:sp>
      <p:sp>
        <p:nvSpPr>
          <p:cNvPr id="39" name="Flowchart: Magnetic Disk 38"/>
          <p:cNvSpPr/>
          <p:nvPr/>
        </p:nvSpPr>
        <p:spPr>
          <a:xfrm>
            <a:off x="304800" y="4495800"/>
            <a:ext cx="609600" cy="771525"/>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chemeClr val="tx1"/>
                </a:solidFill>
              </a:rPr>
              <a:t>Store</a:t>
            </a:r>
            <a:endParaRPr lang="en-US" sz="1400" dirty="0">
              <a:solidFill>
                <a:schemeClr val="tx1"/>
              </a:solidFill>
            </a:endParaRPr>
          </a:p>
        </p:txBody>
      </p:sp>
      <p:cxnSp>
        <p:nvCxnSpPr>
          <p:cNvPr id="25" name="Curved Connector 24"/>
          <p:cNvCxnSpPr>
            <a:stCxn id="13" idx="1"/>
          </p:cNvCxnSpPr>
          <p:nvPr/>
        </p:nvCxnSpPr>
        <p:spPr>
          <a:xfrm rot="10800000" flipV="1">
            <a:off x="2057400" y="2171700"/>
            <a:ext cx="1295400" cy="2324099"/>
          </a:xfrm>
          <a:prstGeom prst="bentConnector2">
            <a:avLst/>
          </a:prstGeom>
          <a:ln w="19050">
            <a:solidFill>
              <a:schemeClr val="tx1"/>
            </a:solidFill>
            <a:tailEnd type="arrow"/>
          </a:ln>
          <a:effectLst/>
        </p:spPr>
        <p:style>
          <a:lnRef idx="3">
            <a:schemeClr val="dk1"/>
          </a:lnRef>
          <a:fillRef idx="0">
            <a:schemeClr val="dk1"/>
          </a:fillRef>
          <a:effectRef idx="2">
            <a:schemeClr val="dk1"/>
          </a:effectRef>
          <a:fontRef idx="minor">
            <a:schemeClr val="tx1"/>
          </a:fontRef>
        </p:style>
      </p:cxnSp>
      <p:cxnSp>
        <p:nvCxnSpPr>
          <p:cNvPr id="28" name="Curved Connector 27"/>
          <p:cNvCxnSpPr>
            <a:stCxn id="13" idx="3"/>
          </p:cNvCxnSpPr>
          <p:nvPr/>
        </p:nvCxnSpPr>
        <p:spPr>
          <a:xfrm>
            <a:off x="5591176" y="2171701"/>
            <a:ext cx="1266824" cy="2324099"/>
          </a:xfrm>
          <a:prstGeom prst="bentConnector2">
            <a:avLst/>
          </a:prstGeom>
          <a:ln w="19050">
            <a:solidFill>
              <a:schemeClr val="tx1"/>
            </a:solidFill>
            <a:tailEnd type="arrow"/>
          </a:ln>
          <a:effectLst/>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rot="16200000" flipH="1">
            <a:off x="2328995" y="4429124"/>
            <a:ext cx="133351" cy="1"/>
          </a:xfrm>
          <a:prstGeom prst="line">
            <a:avLst/>
          </a:prstGeom>
        </p:spPr>
        <p:style>
          <a:lnRef idx="1">
            <a:schemeClr val="dk1"/>
          </a:lnRef>
          <a:fillRef idx="0">
            <a:schemeClr val="dk1"/>
          </a:fillRef>
          <a:effectRef idx="0">
            <a:schemeClr val="dk1"/>
          </a:effectRef>
          <a:fontRef idx="minor">
            <a:schemeClr val="tx1"/>
          </a:fontRef>
        </p:style>
      </p:cxnSp>
      <p:sp>
        <p:nvSpPr>
          <p:cNvPr id="42" name="Oval 41"/>
          <p:cNvSpPr/>
          <p:nvPr/>
        </p:nvSpPr>
        <p:spPr>
          <a:xfrm>
            <a:off x="2362200" y="4286250"/>
            <a:ext cx="76200" cy="76200"/>
          </a:xfrm>
          <a:prstGeom prst="ellipse">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8" name="Straight Connector 57"/>
          <p:cNvCxnSpPr/>
          <p:nvPr/>
        </p:nvCxnSpPr>
        <p:spPr>
          <a:xfrm rot="16200000" flipH="1">
            <a:off x="6443797" y="4419598"/>
            <a:ext cx="133351" cy="1"/>
          </a:xfrm>
          <a:prstGeom prst="line">
            <a:avLst/>
          </a:prstGeom>
        </p:spPr>
        <p:style>
          <a:lnRef idx="1">
            <a:schemeClr val="dk1"/>
          </a:lnRef>
          <a:fillRef idx="0">
            <a:schemeClr val="dk1"/>
          </a:fillRef>
          <a:effectRef idx="0">
            <a:schemeClr val="dk1"/>
          </a:effectRef>
          <a:fontRef idx="minor">
            <a:schemeClr val="tx1"/>
          </a:fontRef>
        </p:style>
      </p:cxnSp>
      <p:sp>
        <p:nvSpPr>
          <p:cNvPr id="59" name="Oval 58"/>
          <p:cNvSpPr/>
          <p:nvPr/>
        </p:nvSpPr>
        <p:spPr>
          <a:xfrm>
            <a:off x="6477002" y="4276724"/>
            <a:ext cx="76200" cy="76200"/>
          </a:xfrm>
          <a:prstGeom prst="ellipse">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7" name="Rounded Rectangle 36"/>
          <p:cNvSpPr/>
          <p:nvPr/>
        </p:nvSpPr>
        <p:spPr>
          <a:xfrm>
            <a:off x="1828800" y="5353050"/>
            <a:ext cx="13716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Sync Runtime</a:t>
            </a:r>
            <a:endParaRPr lang="en-US" dirty="0">
              <a:solidFill>
                <a:schemeClr val="bg1"/>
              </a:solidFill>
            </a:endParaRPr>
          </a:p>
        </p:txBody>
      </p:sp>
      <p:sp>
        <p:nvSpPr>
          <p:cNvPr id="55" name="Flowchart: Magnetic Disk 54"/>
          <p:cNvSpPr/>
          <p:nvPr/>
        </p:nvSpPr>
        <p:spPr>
          <a:xfrm>
            <a:off x="8077200" y="4495800"/>
            <a:ext cx="609600" cy="771525"/>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chemeClr val="tx1"/>
                </a:solidFill>
              </a:rPr>
              <a:t>Store</a:t>
            </a:r>
            <a:endParaRPr lang="en-US" sz="1400" dirty="0">
              <a:solidFill>
                <a:schemeClr val="tx1"/>
              </a:solidFill>
            </a:endParaRPr>
          </a:p>
        </p:txBody>
      </p:sp>
      <p:sp>
        <p:nvSpPr>
          <p:cNvPr id="62" name="Rounded Rectangle 61"/>
          <p:cNvSpPr/>
          <p:nvPr/>
        </p:nvSpPr>
        <p:spPr>
          <a:xfrm>
            <a:off x="5715000" y="5343524"/>
            <a:ext cx="1371602"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Sync Runtime</a:t>
            </a:r>
            <a:endParaRPr lang="en-US" dirty="0">
              <a:solidFill>
                <a:schemeClr val="bg1"/>
              </a:solidFill>
            </a:endParaRPr>
          </a:p>
        </p:txBody>
      </p:sp>
      <p:sp>
        <p:nvSpPr>
          <p:cNvPr id="26" name="TextBox 25"/>
          <p:cNvSpPr txBox="1"/>
          <p:nvPr/>
        </p:nvSpPr>
        <p:spPr>
          <a:xfrm rot="20293196">
            <a:off x="2677593" y="3707366"/>
            <a:ext cx="1143000" cy="276999"/>
          </a:xfrm>
          <a:prstGeom prst="rect">
            <a:avLst/>
          </a:prstGeom>
          <a:noFill/>
        </p:spPr>
        <p:txBody>
          <a:bodyPr wrap="square" rtlCol="0">
            <a:spAutoFit/>
          </a:bodyPr>
          <a:lstStyle/>
          <a:p>
            <a:pPr algn="ctr"/>
            <a:r>
              <a:rPr lang="en-US" sz="1200" b="1" dirty="0" smtClean="0"/>
              <a:t>Changes</a:t>
            </a:r>
            <a:endParaRPr lang="en-US" sz="1200" b="1" dirty="0"/>
          </a:p>
        </p:txBody>
      </p:sp>
      <p:sp>
        <p:nvSpPr>
          <p:cNvPr id="27" name="TextBox 26"/>
          <p:cNvSpPr txBox="1"/>
          <p:nvPr/>
        </p:nvSpPr>
        <p:spPr>
          <a:xfrm rot="1016966">
            <a:off x="5197151" y="3741991"/>
            <a:ext cx="1143000" cy="276999"/>
          </a:xfrm>
          <a:prstGeom prst="rect">
            <a:avLst/>
          </a:prstGeom>
          <a:noFill/>
        </p:spPr>
        <p:txBody>
          <a:bodyPr wrap="square" rtlCol="0">
            <a:spAutoFit/>
          </a:bodyPr>
          <a:lstStyle/>
          <a:p>
            <a:pPr algn="ctr"/>
            <a:r>
              <a:rPr lang="en-US" sz="1200" b="1" dirty="0" smtClean="0"/>
              <a:t>Changes</a:t>
            </a:r>
            <a:endParaRPr lang="en-US" sz="1200" b="1" dirty="0"/>
          </a:p>
        </p:txBody>
      </p:sp>
      <p:sp>
        <p:nvSpPr>
          <p:cNvPr id="29" name="TextBox 28"/>
          <p:cNvSpPr txBox="1"/>
          <p:nvPr/>
        </p:nvSpPr>
        <p:spPr>
          <a:xfrm>
            <a:off x="4495800" y="2667000"/>
            <a:ext cx="1143000" cy="276999"/>
          </a:xfrm>
          <a:prstGeom prst="rect">
            <a:avLst/>
          </a:prstGeom>
          <a:noFill/>
        </p:spPr>
        <p:txBody>
          <a:bodyPr wrap="square" rtlCol="0">
            <a:spAutoFit/>
          </a:bodyPr>
          <a:lstStyle/>
          <a:p>
            <a:r>
              <a:rPr lang="en-US" sz="1200" b="1" dirty="0" smtClean="0"/>
              <a:t>Sync()</a:t>
            </a:r>
            <a:endParaRPr lang="en-US" sz="1200" b="1" dirty="0"/>
          </a:p>
        </p:txBody>
      </p:sp>
      <p:sp>
        <p:nvSpPr>
          <p:cNvPr id="30" name="TextBox 29"/>
          <p:cNvSpPr txBox="1"/>
          <p:nvPr/>
        </p:nvSpPr>
        <p:spPr>
          <a:xfrm>
            <a:off x="1981200" y="1905000"/>
            <a:ext cx="1143000" cy="276999"/>
          </a:xfrm>
          <a:prstGeom prst="rect">
            <a:avLst/>
          </a:prstGeom>
          <a:noFill/>
        </p:spPr>
        <p:txBody>
          <a:bodyPr wrap="square" rtlCol="0">
            <a:spAutoFit/>
          </a:bodyPr>
          <a:lstStyle/>
          <a:p>
            <a:r>
              <a:rPr lang="en-US" sz="1200" b="1" dirty="0" smtClean="0"/>
              <a:t>Configure</a:t>
            </a:r>
            <a:endParaRPr lang="en-US" sz="1200" b="1" dirty="0"/>
          </a:p>
        </p:txBody>
      </p:sp>
      <p:sp>
        <p:nvSpPr>
          <p:cNvPr id="33" name="TextBox 32"/>
          <p:cNvSpPr txBox="1"/>
          <p:nvPr/>
        </p:nvSpPr>
        <p:spPr>
          <a:xfrm>
            <a:off x="5715000" y="1905000"/>
            <a:ext cx="1143000" cy="276999"/>
          </a:xfrm>
          <a:prstGeom prst="rect">
            <a:avLst/>
          </a:prstGeom>
          <a:noFill/>
        </p:spPr>
        <p:txBody>
          <a:bodyPr wrap="square" rtlCol="0">
            <a:spAutoFit/>
          </a:bodyPr>
          <a:lstStyle/>
          <a:p>
            <a:pPr algn="r"/>
            <a:r>
              <a:rPr lang="en-US" sz="1200" b="1" dirty="0" smtClean="0"/>
              <a:t>Configure</a:t>
            </a:r>
            <a:endParaRPr lang="en-US" sz="1200" b="1" dirty="0"/>
          </a:p>
        </p:txBody>
      </p:sp>
      <p:cxnSp>
        <p:nvCxnSpPr>
          <p:cNvPr id="38" name="Straight Arrow Connector 37"/>
          <p:cNvCxnSpPr>
            <a:stCxn id="39" idx="4"/>
            <a:endCxn id="12" idx="1"/>
          </p:cNvCxnSpPr>
          <p:nvPr/>
        </p:nvCxnSpPr>
        <p:spPr>
          <a:xfrm>
            <a:off x="914400" y="4881563"/>
            <a:ext cx="914400" cy="4762"/>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31" idx="1"/>
            <a:endCxn id="55" idx="2"/>
          </p:cNvCxnSpPr>
          <p:nvPr/>
        </p:nvCxnSpPr>
        <p:spPr>
          <a:xfrm flipV="1">
            <a:off x="7086600" y="4881563"/>
            <a:ext cx="990600" cy="4762"/>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3850"/>
            <a:ext cx="8382000" cy="1717393"/>
          </a:xfrm>
        </p:spPr>
        <p:txBody>
          <a:bodyPr/>
          <a:lstStyle/>
          <a:p>
            <a:r>
              <a:rPr lang="en-US" dirty="0" smtClean="0"/>
              <a:t>Synchronizace</a:t>
            </a:r>
            <a:r>
              <a:rPr lang="cs-CZ" dirty="0" smtClean="0"/>
              <a:t> databáze SQL serveru s SQL Azure</a:t>
            </a:r>
            <a:r>
              <a:rPr lang="en-US" dirty="0" smtClean="0"/>
              <a:t/>
            </a:r>
            <a:br>
              <a:rPr lang="en-US" dirty="0" smtClean="0"/>
            </a:br>
            <a:endParaRPr lang="en-US" sz="2800" dirty="0">
              <a:solidFill>
                <a:schemeClr val="accent1"/>
              </a:solidFill>
            </a:endParaRPr>
          </a:p>
        </p:txBody>
      </p:sp>
      <p:sp>
        <p:nvSpPr>
          <p:cNvPr id="4" name="Rectangle 3"/>
          <p:cNvSpPr/>
          <p:nvPr/>
        </p:nvSpPr>
        <p:spPr>
          <a:xfrm>
            <a:off x="5504506" y="2172367"/>
            <a:ext cx="3352800" cy="3429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b="1" dirty="0" smtClean="0">
                <a:solidFill>
                  <a:schemeClr val="tx1"/>
                </a:solidFill>
              </a:rPr>
              <a:t>Windows Azure Platform</a:t>
            </a:r>
            <a:endParaRPr lang="en-US" b="1" dirty="0">
              <a:solidFill>
                <a:schemeClr val="tx1"/>
              </a:solidFill>
            </a:endParaRPr>
          </a:p>
        </p:txBody>
      </p:sp>
      <p:sp>
        <p:nvSpPr>
          <p:cNvPr id="5" name="Rectangle 4"/>
          <p:cNvSpPr/>
          <p:nvPr/>
        </p:nvSpPr>
        <p:spPr>
          <a:xfrm>
            <a:off x="246706" y="2172367"/>
            <a:ext cx="4800600" cy="3429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cs-CZ" b="1" dirty="0" smtClean="0">
                <a:solidFill>
                  <a:schemeClr val="tx1"/>
                </a:solidFill>
              </a:rPr>
              <a:t>Vaše serverovna</a:t>
            </a:r>
            <a:endParaRPr lang="en-US" b="1" dirty="0">
              <a:solidFill>
                <a:schemeClr val="tx1"/>
              </a:solidFill>
            </a:endParaRPr>
          </a:p>
        </p:txBody>
      </p:sp>
      <p:sp>
        <p:nvSpPr>
          <p:cNvPr id="6" name="Rounded Rectangle 5"/>
          <p:cNvSpPr/>
          <p:nvPr/>
        </p:nvSpPr>
        <p:spPr>
          <a:xfrm>
            <a:off x="1694506" y="4458367"/>
            <a:ext cx="1371600" cy="533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SQL Server Sync Provider</a:t>
            </a:r>
            <a:endParaRPr lang="en-US" sz="1400" dirty="0">
              <a:solidFill>
                <a:schemeClr val="bg1"/>
              </a:solidFill>
            </a:endParaRPr>
          </a:p>
        </p:txBody>
      </p:sp>
      <p:sp>
        <p:nvSpPr>
          <p:cNvPr id="7" name="Rounded Rectangle 6"/>
          <p:cNvSpPr/>
          <p:nvPr/>
        </p:nvSpPr>
        <p:spPr>
          <a:xfrm>
            <a:off x="2305615" y="2813403"/>
            <a:ext cx="1752600" cy="451506"/>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1600" dirty="0" smtClean="0">
                <a:solidFill>
                  <a:schemeClr val="bg1"/>
                </a:solidFill>
              </a:rPr>
              <a:t>Aplikace</a:t>
            </a:r>
            <a:endParaRPr lang="en-US" sz="1600" dirty="0">
              <a:solidFill>
                <a:schemeClr val="bg1"/>
              </a:solidFill>
            </a:endParaRPr>
          </a:p>
        </p:txBody>
      </p:sp>
      <p:cxnSp>
        <p:nvCxnSpPr>
          <p:cNvPr id="8" name="Straight Arrow Connector 7"/>
          <p:cNvCxnSpPr>
            <a:stCxn id="7" idx="2"/>
            <a:endCxn id="12" idx="0"/>
          </p:cNvCxnSpPr>
          <p:nvPr/>
        </p:nvCxnSpPr>
        <p:spPr>
          <a:xfrm rot="5400000">
            <a:off x="3041632" y="3403684"/>
            <a:ext cx="279058" cy="1509"/>
          </a:xfrm>
          <a:prstGeom prst="straightConnector1">
            <a:avLst/>
          </a:prstGeom>
          <a:ln w="22225">
            <a:prstDash val="dash"/>
            <a:tailEnd type="none"/>
          </a:ln>
        </p:spPr>
        <p:style>
          <a:lnRef idx="3">
            <a:schemeClr val="dk1"/>
          </a:lnRef>
          <a:fillRef idx="0">
            <a:schemeClr val="dk1"/>
          </a:fillRef>
          <a:effectRef idx="2">
            <a:schemeClr val="dk1"/>
          </a:effectRef>
          <a:fontRef idx="minor">
            <a:schemeClr val="tx1"/>
          </a:fontRef>
        </p:style>
      </p:cxnSp>
      <p:cxnSp>
        <p:nvCxnSpPr>
          <p:cNvPr id="9" name="Straight Arrow Connector 8"/>
          <p:cNvCxnSpPr>
            <a:stCxn id="12" idx="2"/>
          </p:cNvCxnSpPr>
          <p:nvPr/>
        </p:nvCxnSpPr>
        <p:spPr>
          <a:xfrm rot="5400000">
            <a:off x="2666056" y="3715417"/>
            <a:ext cx="304800" cy="723900"/>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flipH="1">
            <a:off x="3294706" y="4458367"/>
            <a:ext cx="1524000" cy="533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SQL Azure </a:t>
            </a:r>
          </a:p>
          <a:p>
            <a:pPr algn="ctr"/>
            <a:r>
              <a:rPr lang="en-US" sz="1400" dirty="0" smtClean="0">
                <a:solidFill>
                  <a:schemeClr val="bg1"/>
                </a:solidFill>
              </a:rPr>
              <a:t>Sync Provider</a:t>
            </a:r>
            <a:endParaRPr lang="en-US" sz="1400" dirty="0">
              <a:solidFill>
                <a:schemeClr val="bg1"/>
              </a:solidFill>
            </a:endParaRPr>
          </a:p>
        </p:txBody>
      </p:sp>
      <p:cxnSp>
        <p:nvCxnSpPr>
          <p:cNvPr id="11" name="Straight Arrow Connector 10"/>
          <p:cNvCxnSpPr>
            <a:stCxn id="12" idx="2"/>
          </p:cNvCxnSpPr>
          <p:nvPr/>
        </p:nvCxnSpPr>
        <p:spPr>
          <a:xfrm rot="16200000" flipH="1">
            <a:off x="3428056" y="3677317"/>
            <a:ext cx="304800" cy="800100"/>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12" name="Rounded Rectangle 11"/>
          <p:cNvSpPr/>
          <p:nvPr/>
        </p:nvSpPr>
        <p:spPr>
          <a:xfrm>
            <a:off x="2304106" y="3543967"/>
            <a:ext cx="17526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Orchestrator</a:t>
            </a:r>
            <a:endParaRPr lang="en-US" sz="1400" dirty="0">
              <a:solidFill>
                <a:schemeClr val="bg1"/>
              </a:solidFill>
            </a:endParaRPr>
          </a:p>
        </p:txBody>
      </p:sp>
      <p:sp>
        <p:nvSpPr>
          <p:cNvPr id="13" name="Flowchart: Magnetic Disk 12"/>
          <p:cNvSpPr/>
          <p:nvPr/>
        </p:nvSpPr>
        <p:spPr>
          <a:xfrm>
            <a:off x="470779" y="4397760"/>
            <a:ext cx="842727" cy="679732"/>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SQL Server</a:t>
            </a:r>
            <a:endParaRPr lang="en-US" sz="1200" b="1" dirty="0">
              <a:solidFill>
                <a:schemeClr val="bg1"/>
              </a:solidFill>
            </a:endParaRPr>
          </a:p>
        </p:txBody>
      </p:sp>
      <p:cxnSp>
        <p:nvCxnSpPr>
          <p:cNvPr id="14" name="Straight Connector 13"/>
          <p:cNvCxnSpPr>
            <a:endCxn id="10" idx="0"/>
          </p:cNvCxnSpPr>
          <p:nvPr/>
        </p:nvCxnSpPr>
        <p:spPr>
          <a:xfrm rot="5400000">
            <a:off x="3980506" y="4382167"/>
            <a:ext cx="152400" cy="0"/>
          </a:xfrm>
          <a:prstGeom prst="line">
            <a:avLst/>
          </a:prstGeom>
          <a:ln w="22225">
            <a:headEnd type="oval"/>
          </a:ln>
        </p:spPr>
        <p:style>
          <a:lnRef idx="1">
            <a:schemeClr val="dk1"/>
          </a:lnRef>
          <a:fillRef idx="0">
            <a:schemeClr val="dk1"/>
          </a:fillRef>
          <a:effectRef idx="0">
            <a:schemeClr val="dk1"/>
          </a:effectRef>
          <a:fontRef idx="minor">
            <a:schemeClr val="tx1"/>
          </a:fontRef>
        </p:style>
      </p:cxnSp>
      <p:sp>
        <p:nvSpPr>
          <p:cNvPr id="15" name="Rounded Rectangle 14"/>
          <p:cNvSpPr/>
          <p:nvPr/>
        </p:nvSpPr>
        <p:spPr>
          <a:xfrm>
            <a:off x="1694506" y="5067967"/>
            <a:ext cx="3124200" cy="3619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Runtime</a:t>
            </a:r>
            <a:endParaRPr lang="en-US" sz="1400" dirty="0">
              <a:solidFill>
                <a:schemeClr val="bg1"/>
              </a:solidFill>
            </a:endParaRPr>
          </a:p>
        </p:txBody>
      </p:sp>
      <p:cxnSp>
        <p:nvCxnSpPr>
          <p:cNvPr id="16" name="Straight Arrow Connector 15"/>
          <p:cNvCxnSpPr>
            <a:stCxn id="13" idx="4"/>
            <a:endCxn id="6" idx="1"/>
          </p:cNvCxnSpPr>
          <p:nvPr/>
        </p:nvCxnSpPr>
        <p:spPr>
          <a:xfrm flipV="1">
            <a:off x="1313506" y="4725067"/>
            <a:ext cx="381000" cy="12559"/>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7" name="Straight Connector 16"/>
          <p:cNvCxnSpPr>
            <a:endCxn id="6" idx="0"/>
          </p:cNvCxnSpPr>
          <p:nvPr/>
        </p:nvCxnSpPr>
        <p:spPr>
          <a:xfrm rot="5400000">
            <a:off x="2304106" y="4382167"/>
            <a:ext cx="152400" cy="0"/>
          </a:xfrm>
          <a:prstGeom prst="line">
            <a:avLst/>
          </a:prstGeom>
          <a:ln w="22225">
            <a:headEnd type="oval"/>
          </a:ln>
        </p:spPr>
        <p:style>
          <a:lnRef idx="1">
            <a:schemeClr val="dk1"/>
          </a:lnRef>
          <a:fillRef idx="0">
            <a:schemeClr val="dk1"/>
          </a:fillRef>
          <a:effectRef idx="0">
            <a:schemeClr val="dk1"/>
          </a:effectRef>
          <a:fontRef idx="minor">
            <a:schemeClr val="tx1"/>
          </a:fontRef>
        </p:style>
      </p:cxnSp>
      <p:sp>
        <p:nvSpPr>
          <p:cNvPr id="18" name="Can 17"/>
          <p:cNvSpPr/>
          <p:nvPr/>
        </p:nvSpPr>
        <p:spPr>
          <a:xfrm>
            <a:off x="6952305" y="4382167"/>
            <a:ext cx="833673" cy="685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SQL Azure</a:t>
            </a:r>
            <a:endParaRPr lang="en-US" sz="1200" b="1" dirty="0">
              <a:solidFill>
                <a:schemeClr val="bg1"/>
              </a:solidFill>
            </a:endParaRPr>
          </a:p>
        </p:txBody>
      </p:sp>
      <p:cxnSp>
        <p:nvCxnSpPr>
          <p:cNvPr id="19" name="Straight Arrow Connector 18"/>
          <p:cNvCxnSpPr>
            <a:stCxn id="10" idx="1"/>
            <a:endCxn id="18" idx="2"/>
          </p:cNvCxnSpPr>
          <p:nvPr/>
        </p:nvCxnSpPr>
        <p:spPr>
          <a:xfrm>
            <a:off x="4818706" y="4725067"/>
            <a:ext cx="2133599" cy="1588"/>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4894906" y="4458367"/>
            <a:ext cx="838200" cy="276999"/>
          </a:xfrm>
          <a:prstGeom prst="rect">
            <a:avLst/>
          </a:prstGeom>
          <a:noFill/>
        </p:spPr>
        <p:txBody>
          <a:bodyPr wrap="square" rtlCol="0">
            <a:spAutoFit/>
          </a:bodyPr>
          <a:lstStyle/>
          <a:p>
            <a:pPr algn="ctr"/>
            <a:r>
              <a:rPr lang="en-US" sz="1200" b="1" dirty="0" smtClean="0"/>
              <a:t>TDS</a:t>
            </a:r>
            <a:endParaRPr lang="en-US" sz="1200" b="1" dirty="0"/>
          </a:p>
        </p:txBody>
      </p:sp>
      <p:cxnSp>
        <p:nvCxnSpPr>
          <p:cNvPr id="28" name="Curved Connector 24"/>
          <p:cNvCxnSpPr>
            <a:stCxn id="7" idx="1"/>
          </p:cNvCxnSpPr>
          <p:nvPr/>
        </p:nvCxnSpPr>
        <p:spPr>
          <a:xfrm rot="10800000" flipV="1">
            <a:off x="1910281" y="3039155"/>
            <a:ext cx="395335" cy="1331443"/>
          </a:xfrm>
          <a:prstGeom prst="bentConnector2">
            <a:avLst/>
          </a:prstGeom>
          <a:ln w="12700">
            <a:tailEnd type="arrow"/>
          </a:ln>
          <a:effectLst/>
        </p:spPr>
        <p:style>
          <a:lnRef idx="3">
            <a:schemeClr val="dk1"/>
          </a:lnRef>
          <a:fillRef idx="0">
            <a:schemeClr val="dk1"/>
          </a:fillRef>
          <a:effectRef idx="2">
            <a:schemeClr val="dk1"/>
          </a:effectRef>
          <a:fontRef idx="minor">
            <a:schemeClr val="tx1"/>
          </a:fontRef>
        </p:style>
      </p:cxnSp>
      <p:cxnSp>
        <p:nvCxnSpPr>
          <p:cNvPr id="29" name="Curved Connector 27"/>
          <p:cNvCxnSpPr>
            <a:stCxn id="7" idx="3"/>
          </p:cNvCxnSpPr>
          <p:nvPr/>
        </p:nvCxnSpPr>
        <p:spPr>
          <a:xfrm>
            <a:off x="4058215" y="3039156"/>
            <a:ext cx="450410" cy="1367657"/>
          </a:xfrm>
          <a:prstGeom prst="bentConnector2">
            <a:avLst/>
          </a:prstGeom>
          <a:ln w="12700">
            <a:tailEnd type="arrow"/>
          </a:ln>
          <a:effectLst/>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Aplikace s možností práce off-line</a:t>
            </a:r>
            <a:endParaRPr lang="en-US" dirty="0"/>
          </a:p>
        </p:txBody>
      </p:sp>
      <p:sp>
        <p:nvSpPr>
          <p:cNvPr id="19" name="Content Placeholder 2"/>
          <p:cNvSpPr>
            <a:spLocks noGrp="1"/>
          </p:cNvSpPr>
          <p:nvPr>
            <p:ph idx="1"/>
          </p:nvPr>
        </p:nvSpPr>
        <p:spPr>
          <a:xfrm>
            <a:off x="196326" y="4029636"/>
            <a:ext cx="4267200" cy="2286000"/>
          </a:xfrm>
        </p:spPr>
        <p:txBody>
          <a:bodyPr>
            <a:normAutofit fontScale="77500" lnSpcReduction="20000"/>
          </a:bodyPr>
          <a:lstStyle/>
          <a:p>
            <a:r>
              <a:rPr lang="cs-CZ" dirty="0" smtClean="0"/>
              <a:t>Proč</a:t>
            </a:r>
            <a:r>
              <a:rPr lang="en-US" dirty="0" smtClean="0"/>
              <a:t>?</a:t>
            </a:r>
          </a:p>
          <a:p>
            <a:pPr lvl="1"/>
            <a:r>
              <a:rPr lang="cs-CZ" sz="2600" dirty="0" smtClean="0"/>
              <a:t>Nelze zaručit nepřetržitou dostupnost síťového spojení</a:t>
            </a:r>
            <a:endParaRPr lang="en-US" sz="2600" dirty="0" smtClean="0"/>
          </a:p>
          <a:p>
            <a:pPr lvl="1"/>
            <a:r>
              <a:rPr lang="cs-CZ" sz="2600" dirty="0" smtClean="0"/>
              <a:t>Dlouhotrvající, náročné dotazy</a:t>
            </a:r>
            <a:endParaRPr lang="en-US" sz="2600" dirty="0" smtClean="0"/>
          </a:p>
          <a:p>
            <a:pPr lvl="1"/>
            <a:r>
              <a:rPr lang="cs-CZ" sz="2600" dirty="0" smtClean="0"/>
              <a:t>Požadavek na rychlou odezvu aplikace</a:t>
            </a:r>
            <a:endParaRPr lang="en-US" sz="2600" dirty="0" smtClean="0"/>
          </a:p>
          <a:p>
            <a:pPr lvl="1"/>
            <a:r>
              <a:rPr lang="cs-CZ" sz="2600" dirty="0" smtClean="0"/>
              <a:t>Snížení zátěže serveru</a:t>
            </a:r>
            <a:endParaRPr lang="en-US" sz="2600" dirty="0" smtClean="0"/>
          </a:p>
          <a:p>
            <a:pPr lvl="1"/>
            <a:r>
              <a:rPr lang="cs-CZ" sz="2600" dirty="0" smtClean="0"/>
              <a:t>Snížení objemu přenášených dat</a:t>
            </a:r>
            <a:endParaRPr lang="en-US" sz="2600" dirty="0" smtClean="0"/>
          </a:p>
          <a:p>
            <a:endParaRPr lang="en-US" sz="3000" dirty="0" smtClean="0"/>
          </a:p>
        </p:txBody>
      </p:sp>
      <p:sp>
        <p:nvSpPr>
          <p:cNvPr id="35" name="Content Placeholder 2"/>
          <p:cNvSpPr txBox="1">
            <a:spLocks/>
          </p:cNvSpPr>
          <p:nvPr/>
        </p:nvSpPr>
        <p:spPr>
          <a:xfrm>
            <a:off x="4736946" y="4031429"/>
            <a:ext cx="4267200" cy="1960580"/>
          </a:xfrm>
          <a:prstGeom prst="rect">
            <a:avLst/>
          </a:prstGeom>
        </p:spPr>
        <p:txBody>
          <a:bodyPr vert="horz" wrap="square" lIns="0" tIns="0" rIns="0" bIns="0" rtlCol="0">
            <a:normAutofit fontScale="92500" lnSpcReduction="20000"/>
          </a:bodyPr>
          <a:lstStyle/>
          <a:p>
            <a:pPr marL="460375" marR="0" lvl="0" indent="-460375"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r>
              <a:rPr kumimoji="0" lang="cs-CZ"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Příklady</a:t>
            </a: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a:t>
            </a:r>
          </a:p>
          <a:p>
            <a:pPr marL="855663" marR="0" lvl="1" indent="-395288"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r>
              <a:rPr kumimoji="0" lang="cs-CZ" sz="2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Práce</a:t>
            </a:r>
            <a:r>
              <a:rPr kumimoji="0" lang="cs-CZ" sz="2600" b="0" i="0" u="none" strike="noStrike" kern="1200" cap="none" spc="0" normalizeH="0" noProof="0" dirty="0" smtClean="0">
                <a:ln>
                  <a:noFill/>
                </a:ln>
                <a:gradFill>
                  <a:gsLst>
                    <a:gs pos="0">
                      <a:schemeClr val="tx1"/>
                    </a:gs>
                    <a:gs pos="86000">
                      <a:schemeClr val="tx1"/>
                    </a:gs>
                  </a:gsLst>
                  <a:lin ang="5400000" scaled="0"/>
                </a:gradFill>
                <a:effectLst/>
                <a:uLnTx/>
                <a:uFillTx/>
                <a:latin typeface="+mn-lt"/>
                <a:ea typeface="+mn-ea"/>
                <a:cs typeface="+mn-cs"/>
              </a:rPr>
              <a:t> v terénu (prodej, doručování, reality, ...)</a:t>
            </a:r>
            <a:endParaRPr kumimoji="0" lang="en-US" sz="2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855663" marR="0" lvl="1" indent="-395288"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r>
              <a:rPr kumimoji="0" lang="cs-CZ" sz="2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Pobočkové aplikace (např. prodejny)</a:t>
            </a:r>
            <a:endParaRPr kumimoji="0" lang="en-US" sz="2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855663" marR="0" lvl="1" indent="-395288" algn="l" defTabSz="914363" rtl="0" eaLnBrk="1" fontAlgn="auto" latinLnBrk="0" hangingPunct="1">
              <a:lnSpc>
                <a:spcPct val="90000"/>
              </a:lnSpc>
              <a:spcBef>
                <a:spcPct val="20000"/>
              </a:spcBef>
              <a:spcAft>
                <a:spcPts val="0"/>
              </a:spcAft>
              <a:buClr>
                <a:srgbClr val="C3D69B"/>
              </a:buClr>
              <a:buSzPct val="90000"/>
              <a:buFont typeface="Segoe UI" pitchFamily="34" charset="0"/>
              <a:buChar char="&gt;"/>
              <a:tabLst/>
              <a:defRPr/>
            </a:pPr>
            <a:r>
              <a:rPr kumimoji="0" lang="cs-CZ" sz="2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Microsoft Outlook</a:t>
            </a:r>
            <a:endParaRPr kumimoji="0" lang="en-US" sz="26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p:txBody>
      </p:sp>
      <p:sp>
        <p:nvSpPr>
          <p:cNvPr id="20" name="Rounded Rectangle 19"/>
          <p:cNvSpPr/>
          <p:nvPr/>
        </p:nvSpPr>
        <p:spPr bwMode="auto">
          <a:xfrm>
            <a:off x="2264655" y="1059256"/>
            <a:ext cx="1229994" cy="2888056"/>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36" name="Picture 8" descr="C:\DVD_ART36\Artwork_Imagery\Icons - Illustrations\_ WINDOWS VISTA ICONS\Pocket PC PDA mobile PocketPC device.png"/>
          <p:cNvPicPr>
            <a:picLocks noChangeAspect="1" noChangeArrowheads="1"/>
          </p:cNvPicPr>
          <p:nvPr/>
        </p:nvPicPr>
        <p:blipFill>
          <a:blip r:embed="rId3" cstate="print"/>
          <a:srcRect/>
          <a:stretch>
            <a:fillRect/>
          </a:stretch>
        </p:blipFill>
        <p:spPr bwMode="auto">
          <a:xfrm>
            <a:off x="2650369" y="3220275"/>
            <a:ext cx="468715" cy="586482"/>
          </a:xfrm>
          <a:prstGeom prst="rect">
            <a:avLst/>
          </a:prstGeom>
          <a:noFill/>
        </p:spPr>
      </p:pic>
      <p:pic>
        <p:nvPicPr>
          <p:cNvPr id="37" name="Picture 9" descr="C:\DVD_ART36\Artwork_Imagery\Icons - Illustrations\Hardware - Istock\Istock 6362115 laptop notebook PC.png"/>
          <p:cNvPicPr>
            <a:picLocks noChangeAspect="1" noChangeArrowheads="1"/>
          </p:cNvPicPr>
          <p:nvPr/>
        </p:nvPicPr>
        <p:blipFill>
          <a:blip r:embed="rId4" cstate="print"/>
          <a:srcRect/>
          <a:stretch>
            <a:fillRect/>
          </a:stretch>
        </p:blipFill>
        <p:spPr bwMode="auto">
          <a:xfrm>
            <a:off x="2356585" y="2171126"/>
            <a:ext cx="950318" cy="752335"/>
          </a:xfrm>
          <a:prstGeom prst="rect">
            <a:avLst/>
          </a:prstGeom>
          <a:noFill/>
        </p:spPr>
      </p:pic>
      <p:sp>
        <p:nvSpPr>
          <p:cNvPr id="38" name="TextBox 37"/>
          <p:cNvSpPr txBox="1"/>
          <p:nvPr/>
        </p:nvSpPr>
        <p:spPr>
          <a:xfrm>
            <a:off x="452673" y="2035439"/>
            <a:ext cx="1795896" cy="523220"/>
          </a:xfrm>
          <a:prstGeom prst="rect">
            <a:avLst/>
          </a:prstGeom>
          <a:noFill/>
        </p:spPr>
        <p:txBody>
          <a:bodyPr wrap="square" rtlCol="0">
            <a:spAutoFit/>
          </a:bodyPr>
          <a:lstStyle/>
          <a:p>
            <a:pPr algn="ctr"/>
            <a:r>
              <a:rPr lang="cs-CZ" sz="1400" b="1" dirty="0" smtClean="0"/>
              <a:t>Aplikace s možností</a:t>
            </a:r>
            <a:br>
              <a:rPr lang="cs-CZ" sz="1400" b="1" dirty="0" smtClean="0"/>
            </a:br>
            <a:r>
              <a:rPr lang="cs-CZ" sz="1400" b="1" dirty="0" smtClean="0"/>
              <a:t>off-line práce</a:t>
            </a:r>
            <a:endParaRPr lang="en-US" sz="1400" b="1" dirty="0"/>
          </a:p>
        </p:txBody>
      </p:sp>
      <p:sp>
        <p:nvSpPr>
          <p:cNvPr id="39" name="TextBox 38"/>
          <p:cNvSpPr txBox="1"/>
          <p:nvPr/>
        </p:nvSpPr>
        <p:spPr>
          <a:xfrm>
            <a:off x="6886440" y="1038030"/>
            <a:ext cx="1978312" cy="584775"/>
          </a:xfrm>
          <a:prstGeom prst="rect">
            <a:avLst/>
          </a:prstGeom>
          <a:noFill/>
        </p:spPr>
        <p:txBody>
          <a:bodyPr wrap="square" rtlCol="0">
            <a:spAutoFit/>
          </a:bodyPr>
          <a:lstStyle/>
          <a:p>
            <a:pPr algn="ctr"/>
            <a:r>
              <a:rPr lang="en-US" sz="1600" b="1" dirty="0" smtClean="0"/>
              <a:t>Windows Azure Platform</a:t>
            </a:r>
            <a:endParaRPr lang="en-US" sz="1600" b="1" dirty="0"/>
          </a:p>
        </p:txBody>
      </p:sp>
      <p:pic>
        <p:nvPicPr>
          <p:cNvPr id="40" name="Picture 6" descr="C:\Program Files\Microsoft Resource DVD Artwork\DVD_ART\Artwork_Imagery\Shapes and Graphics\Internet Cloud\cloud illustration icon.png"/>
          <p:cNvPicPr>
            <a:picLocks noChangeAspect="1" noChangeArrowheads="1"/>
          </p:cNvPicPr>
          <p:nvPr/>
        </p:nvPicPr>
        <p:blipFill>
          <a:blip r:embed="rId5" cstate="print"/>
          <a:srcRect/>
          <a:stretch>
            <a:fillRect/>
          </a:stretch>
        </p:blipFill>
        <p:spPr bwMode="auto">
          <a:xfrm>
            <a:off x="5084484" y="1153199"/>
            <a:ext cx="3342031" cy="2600094"/>
          </a:xfrm>
          <a:prstGeom prst="rect">
            <a:avLst/>
          </a:prstGeom>
          <a:noFill/>
        </p:spPr>
      </p:pic>
      <p:pic>
        <p:nvPicPr>
          <p:cNvPr id="41" name="Picture 4" descr="C:\DVD_ART36\Artwork_Imagery\Icons - Illustrations\_ VIRTUALIZATION ICONS\DDC Server Racks.png"/>
          <p:cNvPicPr>
            <a:picLocks noChangeAspect="1" noChangeArrowheads="1"/>
          </p:cNvPicPr>
          <p:nvPr/>
        </p:nvPicPr>
        <p:blipFill>
          <a:blip r:embed="rId6"/>
          <a:srcRect/>
          <a:stretch>
            <a:fillRect/>
          </a:stretch>
        </p:blipFill>
        <p:spPr bwMode="auto">
          <a:xfrm>
            <a:off x="5900820" y="1577260"/>
            <a:ext cx="2032363" cy="1462707"/>
          </a:xfrm>
          <a:prstGeom prst="rect">
            <a:avLst/>
          </a:prstGeom>
          <a:noFill/>
        </p:spPr>
      </p:pic>
      <p:pic>
        <p:nvPicPr>
          <p:cNvPr id="42"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5578633" y="2575092"/>
            <a:ext cx="397494" cy="389423"/>
          </a:xfrm>
          <a:prstGeom prst="rect">
            <a:avLst/>
          </a:prstGeom>
          <a:noFill/>
        </p:spPr>
      </p:pic>
      <p:pic>
        <p:nvPicPr>
          <p:cNvPr id="43"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5816377" y="2727492"/>
            <a:ext cx="397494" cy="389423"/>
          </a:xfrm>
          <a:prstGeom prst="rect">
            <a:avLst/>
          </a:prstGeom>
          <a:noFill/>
        </p:spPr>
      </p:pic>
      <p:pic>
        <p:nvPicPr>
          <p:cNvPr id="44"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6090697" y="2855508"/>
            <a:ext cx="397494" cy="389423"/>
          </a:xfrm>
          <a:prstGeom prst="rect">
            <a:avLst/>
          </a:prstGeom>
          <a:noFill/>
        </p:spPr>
      </p:pic>
      <p:pic>
        <p:nvPicPr>
          <p:cNvPr id="45" name="Picture 2" descr="C:\DVD_ART36\Artwork_Imagery\Icons - Illustrations\_ REAL VISTA STYLE\desktop computer.png"/>
          <p:cNvPicPr>
            <a:picLocks noChangeAspect="1" noChangeArrowheads="1"/>
          </p:cNvPicPr>
          <p:nvPr/>
        </p:nvPicPr>
        <p:blipFill>
          <a:blip r:embed="rId8" cstate="print"/>
          <a:srcRect/>
          <a:stretch>
            <a:fillRect/>
          </a:stretch>
        </p:blipFill>
        <p:spPr bwMode="auto">
          <a:xfrm>
            <a:off x="2370461" y="1102088"/>
            <a:ext cx="844363" cy="844363"/>
          </a:xfrm>
          <a:prstGeom prst="rect">
            <a:avLst/>
          </a:prstGeom>
          <a:noFill/>
        </p:spPr>
      </p:pic>
      <p:pic>
        <p:nvPicPr>
          <p:cNvPr id="46"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3123948" y="1689089"/>
            <a:ext cx="260038" cy="266341"/>
          </a:xfrm>
          <a:prstGeom prst="rect">
            <a:avLst/>
          </a:prstGeom>
          <a:noFill/>
        </p:spPr>
      </p:pic>
      <p:pic>
        <p:nvPicPr>
          <p:cNvPr id="47"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3051339" y="2714129"/>
            <a:ext cx="260038" cy="266341"/>
          </a:xfrm>
          <a:prstGeom prst="rect">
            <a:avLst/>
          </a:prstGeom>
          <a:noFill/>
        </p:spPr>
      </p:pic>
      <p:pic>
        <p:nvPicPr>
          <p:cNvPr id="48" name="Picture 3" descr="C:\Program Files\Microsoft Resource DVD Artwork\DVD_ART\Artwork_Imagery\HARDWARE_IMAGERY\Illustration - Misc Hardware\XML Icons\Database blue.png"/>
          <p:cNvPicPr>
            <a:picLocks noChangeAspect="1" noChangeArrowheads="1"/>
          </p:cNvPicPr>
          <p:nvPr/>
        </p:nvPicPr>
        <p:blipFill>
          <a:blip r:embed="rId7" cstate="print"/>
          <a:srcRect/>
          <a:stretch>
            <a:fillRect/>
          </a:stretch>
        </p:blipFill>
        <p:spPr bwMode="auto">
          <a:xfrm>
            <a:off x="3009210" y="3592318"/>
            <a:ext cx="260038" cy="266341"/>
          </a:xfrm>
          <a:prstGeom prst="rect">
            <a:avLst/>
          </a:prstGeom>
          <a:noFill/>
        </p:spPr>
      </p:pic>
      <p:sp>
        <p:nvSpPr>
          <p:cNvPr id="49" name="Left-Right Arrow 48"/>
          <p:cNvSpPr/>
          <p:nvPr/>
        </p:nvSpPr>
        <p:spPr>
          <a:xfrm rot="960445">
            <a:off x="3814598" y="1576637"/>
            <a:ext cx="1084082" cy="37496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t>Sync</a:t>
            </a:r>
            <a:endParaRPr lang="en-US" sz="1400" b="1" dirty="0"/>
          </a:p>
        </p:txBody>
      </p:sp>
      <p:sp>
        <p:nvSpPr>
          <p:cNvPr id="50" name="Left-Right Arrow 49"/>
          <p:cNvSpPr/>
          <p:nvPr/>
        </p:nvSpPr>
        <p:spPr>
          <a:xfrm>
            <a:off x="3840397" y="2263787"/>
            <a:ext cx="1084082" cy="37496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t>Sync</a:t>
            </a:r>
            <a:endParaRPr lang="en-US" sz="1400" b="1" dirty="0"/>
          </a:p>
        </p:txBody>
      </p:sp>
      <p:sp>
        <p:nvSpPr>
          <p:cNvPr id="51" name="Left-Right Arrow 50"/>
          <p:cNvSpPr/>
          <p:nvPr/>
        </p:nvSpPr>
        <p:spPr>
          <a:xfrm rot="21035556">
            <a:off x="3872807" y="3039310"/>
            <a:ext cx="1084082" cy="37496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t>Sync</a:t>
            </a:r>
            <a:endParaRPr lang="en-US" sz="1400" b="1"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5486400" y="1392865"/>
            <a:ext cx="3352800" cy="3531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b="1" dirty="0" smtClean="0">
                <a:solidFill>
                  <a:schemeClr val="tx1"/>
                </a:solidFill>
              </a:rPr>
              <a:t>Windows Azure Platform</a:t>
            </a:r>
            <a:endParaRPr lang="en-US" b="1" dirty="0">
              <a:solidFill>
                <a:schemeClr val="tx1"/>
              </a:solidFill>
            </a:endParaRPr>
          </a:p>
        </p:txBody>
      </p:sp>
      <p:sp>
        <p:nvSpPr>
          <p:cNvPr id="100" name="Rectangle 99"/>
          <p:cNvSpPr/>
          <p:nvPr/>
        </p:nvSpPr>
        <p:spPr>
          <a:xfrm>
            <a:off x="228600" y="1424763"/>
            <a:ext cx="4800600" cy="34998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cs-CZ" b="1" dirty="0" smtClean="0">
                <a:solidFill>
                  <a:schemeClr val="tx1"/>
                </a:solidFill>
              </a:rPr>
              <a:t>Aplikace s možností offline práce</a:t>
            </a:r>
            <a:endParaRPr lang="en-US" b="1" dirty="0">
              <a:solidFill>
                <a:schemeClr val="tx1"/>
              </a:solidFill>
            </a:endParaRPr>
          </a:p>
        </p:txBody>
      </p:sp>
      <p:sp>
        <p:nvSpPr>
          <p:cNvPr id="31745" name="Title 8231"/>
          <p:cNvSpPr>
            <a:spLocks noGrp="1" noChangeArrowheads="1"/>
          </p:cNvSpPr>
          <p:nvPr>
            <p:ph type="title" idx="4294967295"/>
          </p:nvPr>
        </p:nvSpPr>
        <p:spPr/>
        <p:txBody>
          <a:bodyPr>
            <a:normAutofit fontScale="90000"/>
          </a:bodyPr>
          <a:lstStyle/>
          <a:p>
            <a:r>
              <a:rPr lang="cs-CZ" dirty="0"/>
              <a:t>Aplikace s možností práce off-line</a:t>
            </a:r>
            <a:r>
              <a:rPr lang="en-US" dirty="0" smtClean="0"/>
              <a:t/>
            </a:r>
            <a:br>
              <a:rPr lang="en-US" dirty="0" smtClean="0"/>
            </a:br>
            <a:r>
              <a:rPr lang="en-US" sz="3100" dirty="0" smtClean="0">
                <a:solidFill>
                  <a:schemeClr val="accent1"/>
                </a:solidFill>
              </a:rPr>
              <a:t>Sync</a:t>
            </a:r>
            <a:r>
              <a:rPr lang="cs-CZ" sz="3100" dirty="0" smtClean="0">
                <a:solidFill>
                  <a:schemeClr val="accent1"/>
                </a:solidFill>
              </a:rPr>
              <a:t> v dvouvrstvé architektuře</a:t>
            </a:r>
            <a:endParaRPr lang="en-US" sz="2200" dirty="0" smtClean="0">
              <a:solidFill>
                <a:schemeClr val="accent1"/>
              </a:solidFill>
            </a:endParaRPr>
          </a:p>
        </p:txBody>
      </p:sp>
      <p:sp>
        <p:nvSpPr>
          <p:cNvPr id="12" name="Rounded Rectangle 11"/>
          <p:cNvSpPr/>
          <p:nvPr/>
        </p:nvSpPr>
        <p:spPr>
          <a:xfrm>
            <a:off x="1676400" y="3781585"/>
            <a:ext cx="1371600" cy="533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SQL Compact Sync Provider</a:t>
            </a:r>
            <a:endParaRPr lang="en-US" sz="1400" dirty="0">
              <a:solidFill>
                <a:schemeClr val="bg1"/>
              </a:solidFill>
            </a:endParaRPr>
          </a:p>
        </p:txBody>
      </p:sp>
      <p:sp>
        <p:nvSpPr>
          <p:cNvPr id="13" name="Rounded Rectangle 12"/>
          <p:cNvSpPr/>
          <p:nvPr/>
        </p:nvSpPr>
        <p:spPr>
          <a:xfrm>
            <a:off x="1219200" y="1952785"/>
            <a:ext cx="1752600" cy="581024"/>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1600" dirty="0" smtClean="0">
                <a:solidFill>
                  <a:schemeClr val="tx1"/>
                </a:solidFill>
              </a:rPr>
              <a:t>Aplikace</a:t>
            </a:r>
            <a:endParaRPr lang="en-US" sz="1600" dirty="0">
              <a:solidFill>
                <a:schemeClr val="tx1"/>
              </a:solidFill>
            </a:endParaRPr>
          </a:p>
        </p:txBody>
      </p:sp>
      <p:cxnSp>
        <p:nvCxnSpPr>
          <p:cNvPr id="16" name="Straight Arrow Connector 15"/>
          <p:cNvCxnSpPr>
            <a:stCxn id="13" idx="2"/>
            <a:endCxn id="11" idx="0"/>
          </p:cNvCxnSpPr>
          <p:nvPr/>
        </p:nvCxnSpPr>
        <p:spPr>
          <a:xfrm rot="16200000" flipH="1">
            <a:off x="2462212" y="2167097"/>
            <a:ext cx="333376" cy="1066800"/>
          </a:xfrm>
          <a:prstGeom prst="straightConnector1">
            <a:avLst/>
          </a:prstGeom>
          <a:ln w="22225">
            <a:prstDash val="dash"/>
            <a:tailEnd type="non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1" idx="2"/>
          </p:cNvCxnSpPr>
          <p:nvPr/>
        </p:nvCxnSpPr>
        <p:spPr>
          <a:xfrm rot="5400000">
            <a:off x="2647950" y="3038635"/>
            <a:ext cx="304800" cy="723900"/>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flipH="1">
            <a:off x="3276600" y="3781585"/>
            <a:ext cx="1524000" cy="533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SQL Azure </a:t>
            </a:r>
          </a:p>
          <a:p>
            <a:pPr algn="ctr"/>
            <a:r>
              <a:rPr lang="en-US" sz="1400" dirty="0" smtClean="0">
                <a:solidFill>
                  <a:schemeClr val="bg1"/>
                </a:solidFill>
              </a:rPr>
              <a:t>Provider</a:t>
            </a:r>
            <a:endParaRPr lang="en-US" sz="1400" dirty="0">
              <a:solidFill>
                <a:schemeClr val="bg1"/>
              </a:solidFill>
            </a:endParaRPr>
          </a:p>
        </p:txBody>
      </p:sp>
      <p:cxnSp>
        <p:nvCxnSpPr>
          <p:cNvPr id="32" name="Straight Arrow Connector 31"/>
          <p:cNvCxnSpPr>
            <a:stCxn id="11" idx="2"/>
          </p:cNvCxnSpPr>
          <p:nvPr/>
        </p:nvCxnSpPr>
        <p:spPr>
          <a:xfrm rot="16200000" flipH="1">
            <a:off x="3409950" y="3000535"/>
            <a:ext cx="304800" cy="800100"/>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2286000" y="2867185"/>
            <a:ext cx="17526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Orchestrator</a:t>
            </a:r>
            <a:endParaRPr lang="en-US" sz="1400" dirty="0">
              <a:solidFill>
                <a:schemeClr val="bg1"/>
              </a:solidFill>
            </a:endParaRPr>
          </a:p>
        </p:txBody>
      </p:sp>
      <p:sp>
        <p:nvSpPr>
          <p:cNvPr id="39" name="Flowchart: Magnetic Disk 38"/>
          <p:cNvSpPr/>
          <p:nvPr/>
        </p:nvSpPr>
        <p:spPr>
          <a:xfrm>
            <a:off x="457200" y="3629185"/>
            <a:ext cx="838200" cy="771525"/>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SQL Compact</a:t>
            </a:r>
            <a:endParaRPr lang="en-US" sz="1200" b="1" dirty="0">
              <a:solidFill>
                <a:schemeClr val="bg1"/>
              </a:solidFill>
            </a:endParaRPr>
          </a:p>
        </p:txBody>
      </p:sp>
      <p:cxnSp>
        <p:nvCxnSpPr>
          <p:cNvPr id="58" name="Straight Connector 57"/>
          <p:cNvCxnSpPr>
            <a:endCxn id="31" idx="0"/>
          </p:cNvCxnSpPr>
          <p:nvPr/>
        </p:nvCxnSpPr>
        <p:spPr>
          <a:xfrm rot="5400000">
            <a:off x="3962400" y="3705385"/>
            <a:ext cx="152400" cy="0"/>
          </a:xfrm>
          <a:prstGeom prst="line">
            <a:avLst/>
          </a:prstGeom>
          <a:ln w="22225">
            <a:headEnd type="oval"/>
          </a:ln>
        </p:spPr>
        <p:style>
          <a:lnRef idx="1">
            <a:schemeClr val="dk1"/>
          </a:lnRef>
          <a:fillRef idx="0">
            <a:schemeClr val="dk1"/>
          </a:fillRef>
          <a:effectRef idx="0">
            <a:schemeClr val="dk1"/>
          </a:effectRef>
          <a:fontRef idx="minor">
            <a:schemeClr val="tx1"/>
          </a:fontRef>
        </p:style>
      </p:cxnSp>
      <p:sp>
        <p:nvSpPr>
          <p:cNvPr id="37" name="Rounded Rectangle 36"/>
          <p:cNvSpPr/>
          <p:nvPr/>
        </p:nvSpPr>
        <p:spPr>
          <a:xfrm>
            <a:off x="1676400" y="4391185"/>
            <a:ext cx="3124200" cy="3619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Runtime</a:t>
            </a:r>
            <a:endParaRPr lang="en-US" sz="1400" dirty="0">
              <a:solidFill>
                <a:schemeClr val="bg1"/>
              </a:solidFill>
            </a:endParaRPr>
          </a:p>
        </p:txBody>
      </p:sp>
      <p:cxnSp>
        <p:nvCxnSpPr>
          <p:cNvPr id="38" name="Straight Arrow Connector 37"/>
          <p:cNvCxnSpPr>
            <a:stCxn id="39" idx="4"/>
            <a:endCxn id="12" idx="1"/>
          </p:cNvCxnSpPr>
          <p:nvPr/>
        </p:nvCxnSpPr>
        <p:spPr>
          <a:xfrm>
            <a:off x="1295400" y="4014948"/>
            <a:ext cx="381000" cy="33337"/>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3" name="Straight Connector 52"/>
          <p:cNvCxnSpPr>
            <a:endCxn id="12" idx="0"/>
          </p:cNvCxnSpPr>
          <p:nvPr/>
        </p:nvCxnSpPr>
        <p:spPr>
          <a:xfrm rot="5400000">
            <a:off x="2286000" y="3705385"/>
            <a:ext cx="152400" cy="0"/>
          </a:xfrm>
          <a:prstGeom prst="line">
            <a:avLst/>
          </a:prstGeom>
          <a:ln w="22225">
            <a:headEnd type="oval"/>
          </a:ln>
        </p:spPr>
        <p:style>
          <a:lnRef idx="1">
            <a:schemeClr val="dk1"/>
          </a:lnRef>
          <a:fillRef idx="0">
            <a:schemeClr val="dk1"/>
          </a:fillRef>
          <a:effectRef idx="0">
            <a:schemeClr val="dk1"/>
          </a:effectRef>
          <a:fontRef idx="minor">
            <a:schemeClr val="tx1"/>
          </a:fontRef>
        </p:style>
      </p:cxnSp>
      <p:sp>
        <p:nvSpPr>
          <p:cNvPr id="104" name="Can 103"/>
          <p:cNvSpPr/>
          <p:nvPr/>
        </p:nvSpPr>
        <p:spPr>
          <a:xfrm>
            <a:off x="6934200" y="3705385"/>
            <a:ext cx="685800" cy="685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SQL Azure</a:t>
            </a:r>
            <a:endParaRPr lang="en-US" sz="1200" b="1" dirty="0">
              <a:solidFill>
                <a:schemeClr val="bg1"/>
              </a:solidFill>
            </a:endParaRPr>
          </a:p>
        </p:txBody>
      </p:sp>
      <p:cxnSp>
        <p:nvCxnSpPr>
          <p:cNvPr id="117" name="Straight Arrow Connector 116"/>
          <p:cNvCxnSpPr>
            <a:stCxn id="31" idx="1"/>
            <a:endCxn id="104" idx="2"/>
          </p:cNvCxnSpPr>
          <p:nvPr/>
        </p:nvCxnSpPr>
        <p:spPr>
          <a:xfrm>
            <a:off x="4800600" y="4048285"/>
            <a:ext cx="2133600" cy="1588"/>
          </a:xfrm>
          <a:prstGeom prst="straightConnector1">
            <a:avLst/>
          </a:prstGeom>
          <a:ln>
            <a:solidFill>
              <a:schemeClr val="bg1">
                <a:lumMod val="75000"/>
                <a:lumOff val="25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13" idx="2"/>
            <a:endCxn id="39" idx="1"/>
          </p:cNvCxnSpPr>
          <p:nvPr/>
        </p:nvCxnSpPr>
        <p:spPr>
          <a:xfrm rot="5400000">
            <a:off x="938212" y="2471897"/>
            <a:ext cx="1095376" cy="1219200"/>
          </a:xfrm>
          <a:prstGeom prst="straightConnector1">
            <a:avLst/>
          </a:prstGeom>
          <a:ln w="22225">
            <a:solidFill>
              <a:schemeClr val="bg1">
                <a:lumMod val="75000"/>
                <a:lumOff val="25000"/>
              </a:schemeClr>
            </a:solidFill>
            <a:headEnd type="arrow"/>
            <a:tailEnd type="arrow"/>
          </a:ln>
        </p:spPr>
        <p:style>
          <a:lnRef idx="3">
            <a:schemeClr val="dk1"/>
          </a:lnRef>
          <a:fillRef idx="0">
            <a:schemeClr val="dk1"/>
          </a:fillRef>
          <a:effectRef idx="2">
            <a:schemeClr val="dk1"/>
          </a:effectRef>
          <a:fontRef idx="minor">
            <a:schemeClr val="tx1"/>
          </a:fontRef>
        </p:style>
      </p:cxnSp>
      <p:sp>
        <p:nvSpPr>
          <p:cNvPr id="29" name="Content Placeholder 2"/>
          <p:cNvSpPr txBox="1">
            <a:spLocks/>
          </p:cNvSpPr>
          <p:nvPr/>
        </p:nvSpPr>
        <p:spPr>
          <a:xfrm>
            <a:off x="1573619" y="5018891"/>
            <a:ext cx="5926516" cy="1447800"/>
          </a:xfrm>
          <a:prstGeom prst="rect">
            <a:avLst/>
          </a:prstGeom>
        </p:spPr>
        <p:txBody>
          <a:bodyPr>
            <a:noAutofit/>
          </a:bodyPr>
          <a:lstStyle/>
          <a:p>
            <a:pPr marL="285768" indent="-285750" defTabSz="914400">
              <a:buFont typeface="Arial" pitchFamily="34" charset="0"/>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Klient se</a:t>
            </a:r>
            <a:r>
              <a:rPr kumimoji="0" lang="cs-CZ" b="0" i="0" u="none" strike="noStrike" kern="1200" cap="none" spc="0" normalizeH="0" noProof="0" dirty="0" smtClean="0">
                <a:ln>
                  <a:noFill/>
                </a:ln>
                <a:solidFill>
                  <a:schemeClr val="tx1"/>
                </a:solidFill>
                <a:effectLst/>
                <a:uLnTx/>
                <a:uFillTx/>
                <a:latin typeface="+mn-lt"/>
                <a:ea typeface="+mn-ea"/>
                <a:cs typeface="+mn-cs"/>
              </a:rPr>
              <a:t> autentizuje proti</a:t>
            </a:r>
            <a:r>
              <a:rPr kumimoji="0" lang="en-US" b="0" i="0" u="none" strike="noStrike" kern="1200" cap="none" spc="0" normalizeH="0" noProof="0" dirty="0" smtClean="0">
                <a:ln>
                  <a:noFill/>
                </a:ln>
                <a:solidFill>
                  <a:schemeClr val="tx1"/>
                </a:solidFill>
                <a:effectLst/>
                <a:uLnTx/>
                <a:uFillTx/>
                <a:latin typeface="+mn-lt"/>
                <a:ea typeface="+mn-ea"/>
                <a:cs typeface="+mn-cs"/>
              </a:rPr>
              <a:t> SQL Azure</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85768" indent="-285750" defTabSz="914400">
              <a:buFont typeface="Arial" pitchFamily="34" charset="0"/>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Omezené možnosti</a:t>
            </a:r>
            <a:r>
              <a:rPr kumimoji="0" lang="cs-CZ" b="0" i="0" u="none" strike="noStrike" kern="1200" cap="none" spc="0" normalizeH="0" noProof="0" dirty="0" smtClean="0">
                <a:ln>
                  <a:noFill/>
                </a:ln>
                <a:solidFill>
                  <a:schemeClr val="tx1"/>
                </a:solidFill>
                <a:effectLst/>
                <a:uLnTx/>
                <a:uFillTx/>
                <a:latin typeface="+mn-lt"/>
                <a:ea typeface="+mn-ea"/>
                <a:cs typeface="+mn-cs"/>
              </a:rPr>
              <a:t> business logiky na straně serveru</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85768" indent="-285750" defTabSz="914400">
              <a:buFont typeface="Arial" pitchFamily="34" charset="0"/>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Omezené monitorování a správa</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5" name="TextBox 24"/>
          <p:cNvSpPr txBox="1"/>
          <p:nvPr/>
        </p:nvSpPr>
        <p:spPr>
          <a:xfrm>
            <a:off x="4876800" y="3781585"/>
            <a:ext cx="838200" cy="276999"/>
          </a:xfrm>
          <a:prstGeom prst="rect">
            <a:avLst/>
          </a:prstGeom>
          <a:noFill/>
        </p:spPr>
        <p:txBody>
          <a:bodyPr wrap="square" rtlCol="0">
            <a:spAutoFit/>
          </a:bodyPr>
          <a:lstStyle/>
          <a:p>
            <a:pPr algn="ctr"/>
            <a:r>
              <a:rPr lang="en-US" sz="1200" b="1" dirty="0" smtClean="0"/>
              <a:t>TDS</a:t>
            </a:r>
            <a:endParaRPr lang="en-US" sz="1200" b="1"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5486400" y="1418208"/>
            <a:ext cx="3352800" cy="3506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US" b="1" dirty="0" smtClean="0">
                <a:solidFill>
                  <a:schemeClr val="tx1"/>
                </a:solidFill>
              </a:rPr>
              <a:t>Windows Azure Platform</a:t>
            </a:r>
            <a:endParaRPr lang="en-US" b="1" dirty="0">
              <a:solidFill>
                <a:schemeClr val="tx1"/>
              </a:solidFill>
            </a:endParaRPr>
          </a:p>
        </p:txBody>
      </p:sp>
      <p:sp>
        <p:nvSpPr>
          <p:cNvPr id="100" name="Rectangle 99"/>
          <p:cNvSpPr/>
          <p:nvPr/>
        </p:nvSpPr>
        <p:spPr>
          <a:xfrm>
            <a:off x="228600" y="1418208"/>
            <a:ext cx="4800600" cy="34978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cs-CZ" b="1" dirty="0" smtClean="0">
                <a:solidFill>
                  <a:schemeClr val="tx1"/>
                </a:solidFill>
              </a:rPr>
              <a:t>Aplikace s možností offline práce</a:t>
            </a:r>
            <a:endParaRPr lang="en-US" b="1" dirty="0">
              <a:solidFill>
                <a:schemeClr val="tx1"/>
              </a:solidFill>
            </a:endParaRPr>
          </a:p>
        </p:txBody>
      </p:sp>
      <p:sp>
        <p:nvSpPr>
          <p:cNvPr id="31745" name="Title 8231"/>
          <p:cNvSpPr>
            <a:spLocks noGrp="1" noChangeArrowheads="1"/>
          </p:cNvSpPr>
          <p:nvPr>
            <p:ph type="title" idx="4294967295"/>
          </p:nvPr>
        </p:nvSpPr>
        <p:spPr/>
        <p:txBody>
          <a:bodyPr>
            <a:normAutofit fontScale="90000"/>
          </a:bodyPr>
          <a:lstStyle/>
          <a:p>
            <a:r>
              <a:rPr lang="cs-CZ" dirty="0"/>
              <a:t>Aplikace s možností práce off-line</a:t>
            </a:r>
            <a:r>
              <a:rPr lang="en-US" dirty="0" smtClean="0"/>
              <a:t/>
            </a:r>
            <a:br>
              <a:rPr lang="en-US" dirty="0" smtClean="0"/>
            </a:br>
            <a:r>
              <a:rPr lang="cs-CZ" sz="3100" dirty="0" smtClean="0">
                <a:solidFill>
                  <a:schemeClr val="accent1"/>
                </a:solidFill>
              </a:rPr>
              <a:t>Sync v třívrstvé architektuře</a:t>
            </a:r>
            <a:endParaRPr lang="en-US" sz="3100" dirty="0">
              <a:solidFill>
                <a:schemeClr val="accent1"/>
              </a:solidFill>
            </a:endParaRPr>
          </a:p>
        </p:txBody>
      </p:sp>
      <p:sp>
        <p:nvSpPr>
          <p:cNvPr id="12" name="Rounded Rectangle 11"/>
          <p:cNvSpPr/>
          <p:nvPr/>
        </p:nvSpPr>
        <p:spPr>
          <a:xfrm>
            <a:off x="1676400" y="3768006"/>
            <a:ext cx="1371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SQL Compact Sync Provider</a:t>
            </a:r>
            <a:endParaRPr lang="en-US" sz="1400" dirty="0">
              <a:solidFill>
                <a:schemeClr val="bg1"/>
              </a:solidFill>
            </a:endParaRPr>
          </a:p>
        </p:txBody>
      </p:sp>
      <p:sp>
        <p:nvSpPr>
          <p:cNvPr id="13" name="Rounded Rectangle 12"/>
          <p:cNvSpPr/>
          <p:nvPr/>
        </p:nvSpPr>
        <p:spPr>
          <a:xfrm>
            <a:off x="1219200" y="1939206"/>
            <a:ext cx="1752600" cy="581024"/>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1600" dirty="0" smtClean="0">
                <a:solidFill>
                  <a:schemeClr val="tx1"/>
                </a:solidFill>
              </a:rPr>
              <a:t>Aplikace</a:t>
            </a:r>
            <a:endParaRPr lang="en-US" sz="1600" dirty="0">
              <a:solidFill>
                <a:schemeClr val="tx1"/>
              </a:solidFill>
            </a:endParaRPr>
          </a:p>
        </p:txBody>
      </p:sp>
      <p:cxnSp>
        <p:nvCxnSpPr>
          <p:cNvPr id="16" name="Straight Arrow Connector 15"/>
          <p:cNvCxnSpPr>
            <a:stCxn id="13" idx="2"/>
            <a:endCxn id="11" idx="0"/>
          </p:cNvCxnSpPr>
          <p:nvPr/>
        </p:nvCxnSpPr>
        <p:spPr>
          <a:xfrm rot="16200000" flipH="1">
            <a:off x="2462212" y="2153518"/>
            <a:ext cx="333376" cy="1066800"/>
          </a:xfrm>
          <a:prstGeom prst="straightConnector1">
            <a:avLst/>
          </a:prstGeom>
          <a:ln w="22225">
            <a:prstDash val="dash"/>
            <a:tailEnd type="non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1" idx="2"/>
          </p:cNvCxnSpPr>
          <p:nvPr/>
        </p:nvCxnSpPr>
        <p:spPr>
          <a:xfrm rot="5400000">
            <a:off x="2571750" y="2948856"/>
            <a:ext cx="304800" cy="8763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flipH="1">
            <a:off x="3276600" y="3768006"/>
            <a:ext cx="1524000" cy="5334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chemeClr val="tx1"/>
                </a:solidFill>
              </a:rPr>
              <a:t>SQL Azure Proxy Provider</a:t>
            </a:r>
            <a:endParaRPr lang="en-US" sz="1400" dirty="0">
              <a:solidFill>
                <a:schemeClr val="tx1"/>
              </a:solidFill>
            </a:endParaRPr>
          </a:p>
        </p:txBody>
      </p:sp>
      <p:cxnSp>
        <p:nvCxnSpPr>
          <p:cNvPr id="32" name="Straight Arrow Connector 31"/>
          <p:cNvCxnSpPr>
            <a:stCxn id="11" idx="2"/>
          </p:cNvCxnSpPr>
          <p:nvPr/>
        </p:nvCxnSpPr>
        <p:spPr>
          <a:xfrm rot="16200000" flipH="1">
            <a:off x="3448050" y="2948856"/>
            <a:ext cx="304800" cy="8763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2286000" y="2853606"/>
            <a:ext cx="17526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Orchestrator</a:t>
            </a:r>
            <a:endParaRPr lang="en-US" sz="1400" dirty="0">
              <a:solidFill>
                <a:schemeClr val="bg1"/>
              </a:solidFill>
            </a:endParaRPr>
          </a:p>
        </p:txBody>
      </p:sp>
      <p:sp>
        <p:nvSpPr>
          <p:cNvPr id="39" name="Flowchart: Magnetic Disk 38"/>
          <p:cNvSpPr/>
          <p:nvPr/>
        </p:nvSpPr>
        <p:spPr>
          <a:xfrm>
            <a:off x="457200" y="3615606"/>
            <a:ext cx="838200" cy="771525"/>
          </a:xfrm>
          <a:prstGeom prst="flowChartMagneticDisk">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SQL Compact</a:t>
            </a:r>
            <a:endParaRPr lang="en-US" sz="1200" b="1" dirty="0">
              <a:solidFill>
                <a:schemeClr val="bg1"/>
              </a:solidFill>
            </a:endParaRPr>
          </a:p>
        </p:txBody>
      </p:sp>
      <p:cxnSp>
        <p:nvCxnSpPr>
          <p:cNvPr id="58" name="Straight Connector 57"/>
          <p:cNvCxnSpPr>
            <a:endCxn id="31" idx="0"/>
          </p:cNvCxnSpPr>
          <p:nvPr/>
        </p:nvCxnSpPr>
        <p:spPr>
          <a:xfrm rot="5400000">
            <a:off x="3962400" y="3691806"/>
            <a:ext cx="152400" cy="0"/>
          </a:xfrm>
          <a:prstGeom prst="line">
            <a:avLst/>
          </a:prstGeom>
          <a:ln w="22225">
            <a:headEnd type="oval"/>
          </a:ln>
        </p:spPr>
        <p:style>
          <a:lnRef idx="1">
            <a:schemeClr val="dk1"/>
          </a:lnRef>
          <a:fillRef idx="0">
            <a:schemeClr val="dk1"/>
          </a:fillRef>
          <a:effectRef idx="0">
            <a:schemeClr val="dk1"/>
          </a:effectRef>
          <a:fontRef idx="minor">
            <a:schemeClr val="tx1"/>
          </a:fontRef>
        </p:style>
      </p:cxnSp>
      <p:sp>
        <p:nvSpPr>
          <p:cNvPr id="37" name="Rounded Rectangle 36"/>
          <p:cNvSpPr/>
          <p:nvPr/>
        </p:nvSpPr>
        <p:spPr>
          <a:xfrm>
            <a:off x="1676400" y="4377606"/>
            <a:ext cx="1371600" cy="3619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Runtime</a:t>
            </a:r>
            <a:endParaRPr lang="en-US" sz="1400" dirty="0">
              <a:solidFill>
                <a:schemeClr val="bg1"/>
              </a:solidFill>
            </a:endParaRPr>
          </a:p>
        </p:txBody>
      </p:sp>
      <p:cxnSp>
        <p:nvCxnSpPr>
          <p:cNvPr id="38" name="Straight Arrow Connector 37"/>
          <p:cNvCxnSpPr>
            <a:stCxn id="39" idx="4"/>
            <a:endCxn id="12" idx="1"/>
          </p:cNvCxnSpPr>
          <p:nvPr/>
        </p:nvCxnSpPr>
        <p:spPr>
          <a:xfrm>
            <a:off x="1295400" y="4001369"/>
            <a:ext cx="381000" cy="3333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53" name="Straight Connector 52"/>
          <p:cNvCxnSpPr>
            <a:endCxn id="12" idx="0"/>
          </p:cNvCxnSpPr>
          <p:nvPr/>
        </p:nvCxnSpPr>
        <p:spPr>
          <a:xfrm rot="5400000">
            <a:off x="2286000" y="3691806"/>
            <a:ext cx="152400" cy="0"/>
          </a:xfrm>
          <a:prstGeom prst="line">
            <a:avLst/>
          </a:prstGeom>
          <a:ln w="22225">
            <a:headEnd type="oval"/>
          </a:ln>
        </p:spPr>
        <p:style>
          <a:lnRef idx="1">
            <a:schemeClr val="dk1"/>
          </a:lnRef>
          <a:fillRef idx="0">
            <a:schemeClr val="dk1"/>
          </a:fillRef>
          <a:effectRef idx="0">
            <a:schemeClr val="dk1"/>
          </a:effectRef>
          <a:fontRef idx="minor">
            <a:schemeClr val="tx1"/>
          </a:fontRef>
        </p:style>
      </p:cxnSp>
      <p:sp>
        <p:nvSpPr>
          <p:cNvPr id="103" name="Rectangle 102"/>
          <p:cNvSpPr/>
          <p:nvPr/>
        </p:nvSpPr>
        <p:spPr>
          <a:xfrm>
            <a:off x="5715000" y="1951608"/>
            <a:ext cx="1981200" cy="2819400"/>
          </a:xfrm>
          <a:prstGeom prst="rect">
            <a:avLst/>
          </a:prstGeom>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sz="1400" dirty="0" smtClean="0"/>
              <a:t>Windows Azure</a:t>
            </a:r>
            <a:endParaRPr lang="en-US" sz="1400" dirty="0"/>
          </a:p>
        </p:txBody>
      </p:sp>
      <p:sp>
        <p:nvSpPr>
          <p:cNvPr id="104" name="Can 103"/>
          <p:cNvSpPr/>
          <p:nvPr/>
        </p:nvSpPr>
        <p:spPr>
          <a:xfrm>
            <a:off x="7946316" y="3398511"/>
            <a:ext cx="685800" cy="7620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SQL Azure</a:t>
            </a:r>
            <a:endParaRPr lang="en-US" sz="1400" b="1" dirty="0">
              <a:solidFill>
                <a:schemeClr val="bg1"/>
              </a:solidFill>
            </a:endParaRPr>
          </a:p>
        </p:txBody>
      </p:sp>
      <p:sp>
        <p:nvSpPr>
          <p:cNvPr id="107" name="Rounded Rectangle 106"/>
          <p:cNvSpPr/>
          <p:nvPr/>
        </p:nvSpPr>
        <p:spPr>
          <a:xfrm>
            <a:off x="5965116" y="3506984"/>
            <a:ext cx="1479176"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SQL Azure</a:t>
            </a:r>
          </a:p>
          <a:p>
            <a:pPr algn="ctr"/>
            <a:r>
              <a:rPr lang="en-US" sz="1400" dirty="0" smtClean="0">
                <a:solidFill>
                  <a:schemeClr val="bg1"/>
                </a:solidFill>
              </a:rPr>
              <a:t>Provider</a:t>
            </a:r>
            <a:endParaRPr lang="en-US" sz="1400" dirty="0">
              <a:solidFill>
                <a:schemeClr val="bg1"/>
              </a:solidFill>
            </a:endParaRPr>
          </a:p>
        </p:txBody>
      </p:sp>
      <p:sp>
        <p:nvSpPr>
          <p:cNvPr id="108" name="Rounded Rectangle 107"/>
          <p:cNvSpPr/>
          <p:nvPr/>
        </p:nvSpPr>
        <p:spPr>
          <a:xfrm>
            <a:off x="5985735" y="4116584"/>
            <a:ext cx="14478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Sync Runtime</a:t>
            </a:r>
            <a:endParaRPr lang="en-US" sz="1400" dirty="0">
              <a:solidFill>
                <a:schemeClr val="bg1"/>
              </a:solidFill>
            </a:endParaRPr>
          </a:p>
        </p:txBody>
      </p:sp>
      <p:sp>
        <p:nvSpPr>
          <p:cNvPr id="109" name="Rounded Rectangle 108"/>
          <p:cNvSpPr/>
          <p:nvPr/>
        </p:nvSpPr>
        <p:spPr>
          <a:xfrm>
            <a:off x="5965115" y="2516384"/>
            <a:ext cx="1457661" cy="5334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chemeClr val="tx1"/>
                </a:solidFill>
              </a:rPr>
              <a:t>WCF</a:t>
            </a:r>
          </a:p>
          <a:p>
            <a:pPr algn="ctr"/>
            <a:r>
              <a:rPr lang="en-US" sz="1400" dirty="0" smtClean="0">
                <a:solidFill>
                  <a:schemeClr val="tx1"/>
                </a:solidFill>
              </a:rPr>
              <a:t>Sync Endpoint</a:t>
            </a:r>
            <a:endParaRPr lang="en-US" sz="1400" dirty="0">
              <a:solidFill>
                <a:schemeClr val="tx1"/>
              </a:solidFill>
            </a:endParaRPr>
          </a:p>
        </p:txBody>
      </p:sp>
      <p:cxnSp>
        <p:nvCxnSpPr>
          <p:cNvPr id="45" name="Straight Arrow Connector 44"/>
          <p:cNvCxnSpPr>
            <a:stCxn id="31" idx="1"/>
            <a:endCxn id="109" idx="1"/>
          </p:cNvCxnSpPr>
          <p:nvPr/>
        </p:nvCxnSpPr>
        <p:spPr>
          <a:xfrm flipV="1">
            <a:off x="4800600" y="2783084"/>
            <a:ext cx="1164515" cy="125162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14" name="Straight Arrow Connector 113"/>
          <p:cNvCxnSpPr>
            <a:stCxn id="109" idx="2"/>
            <a:endCxn id="107" idx="0"/>
          </p:cNvCxnSpPr>
          <p:nvPr/>
        </p:nvCxnSpPr>
        <p:spPr>
          <a:xfrm rot="16200000" flipH="1">
            <a:off x="6470725" y="3273005"/>
            <a:ext cx="457200" cy="1075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17" name="Straight Arrow Connector 116"/>
          <p:cNvCxnSpPr>
            <a:stCxn id="107" idx="3"/>
            <a:endCxn id="104" idx="2"/>
          </p:cNvCxnSpPr>
          <p:nvPr/>
        </p:nvCxnSpPr>
        <p:spPr>
          <a:xfrm>
            <a:off x="7444292" y="3773684"/>
            <a:ext cx="502024" cy="582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13" idx="2"/>
            <a:endCxn id="39" idx="1"/>
          </p:cNvCxnSpPr>
          <p:nvPr/>
        </p:nvCxnSpPr>
        <p:spPr>
          <a:xfrm rot="5400000">
            <a:off x="938212" y="2458318"/>
            <a:ext cx="1095376" cy="1219200"/>
          </a:xfrm>
          <a:prstGeom prst="straightConnector1">
            <a:avLst/>
          </a:prstGeom>
          <a:ln w="22225">
            <a:tailEnd type="arrow"/>
          </a:ln>
        </p:spPr>
        <p:style>
          <a:lnRef idx="3">
            <a:schemeClr val="dk1"/>
          </a:lnRef>
          <a:fillRef idx="0">
            <a:schemeClr val="dk1"/>
          </a:fillRef>
          <a:effectRef idx="2">
            <a:schemeClr val="dk1"/>
          </a:effectRef>
          <a:fontRef idx="minor">
            <a:schemeClr val="tx1"/>
          </a:fontRef>
        </p:style>
      </p:cxnSp>
      <p:sp>
        <p:nvSpPr>
          <p:cNvPr id="40" name="Content Placeholder 2"/>
          <p:cNvSpPr txBox="1">
            <a:spLocks/>
          </p:cNvSpPr>
          <p:nvPr/>
        </p:nvSpPr>
        <p:spPr>
          <a:xfrm>
            <a:off x="1558976" y="5013168"/>
            <a:ext cx="5820012" cy="1219200"/>
          </a:xfrm>
          <a:prstGeom prst="rect">
            <a:avLst/>
          </a:prstGeom>
        </p:spPr>
        <p:txBody>
          <a:bodyPr>
            <a:noAutofit/>
          </a:bodyPr>
          <a:lstStyle/>
          <a:p>
            <a:pPr marL="285768" indent="-285750" defTabSz="914400">
              <a:buFont typeface="Arial" pitchFamily="34" charset="0"/>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Klienti</a:t>
            </a:r>
            <a:r>
              <a:rPr kumimoji="0" lang="cs-CZ" b="0" i="0" u="none" strike="noStrike" kern="1200" cap="none" spc="0" normalizeH="0" noProof="0" dirty="0" smtClean="0">
                <a:ln>
                  <a:noFill/>
                </a:ln>
                <a:solidFill>
                  <a:schemeClr val="tx1"/>
                </a:solidFill>
                <a:effectLst/>
                <a:uLnTx/>
                <a:uFillTx/>
                <a:latin typeface="+mn-lt"/>
                <a:ea typeface="+mn-ea"/>
                <a:cs typeface="+mn-cs"/>
              </a:rPr>
              <a:t> se autentizují proti Windows Azure aplikaci</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85768" indent="-285750" defTabSz="914400">
              <a:buFont typeface="Arial" pitchFamily="34" charset="0"/>
              <a:buChar char="•"/>
              <a:defRPr/>
            </a:pPr>
            <a:r>
              <a:rPr lang="cs-CZ" dirty="0" smtClean="0"/>
              <a:t>Neomezené možnosti logiky na straně serveru</a:t>
            </a:r>
            <a:endParaRPr kumimoji="0" lang="en-US" b="0" i="0" u="none" strike="noStrike" kern="1200" cap="none" spc="0" normalizeH="0" noProof="0" dirty="0" smtClean="0">
              <a:ln>
                <a:noFill/>
              </a:ln>
              <a:solidFill>
                <a:schemeClr val="tx1"/>
              </a:solidFill>
              <a:effectLst/>
              <a:uLnTx/>
              <a:uFillTx/>
              <a:latin typeface="+mn-lt"/>
              <a:ea typeface="+mn-ea"/>
              <a:cs typeface="+mn-cs"/>
            </a:endParaRPr>
          </a:p>
          <a:p>
            <a:pPr marL="285768" indent="-285750" defTabSz="914400">
              <a:buFont typeface="Arial" pitchFamily="34" charset="0"/>
              <a:buChar char="•"/>
              <a:defRPr/>
            </a:pPr>
            <a:r>
              <a:rPr lang="cs-CZ" baseline="0" dirty="0" smtClean="0"/>
              <a:t>Dobré</a:t>
            </a:r>
            <a:r>
              <a:rPr lang="cs-CZ" dirty="0" smtClean="0"/>
              <a:t> monitorování a správa klientů</a:t>
            </a:r>
            <a:endParaRPr lang="en-US" dirty="0" smtClean="0"/>
          </a:p>
          <a:p>
            <a:pPr marL="285768" indent="-285750" defTabSz="914400">
              <a:buFont typeface="Arial" pitchFamily="34" charset="0"/>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Dobrá škálovatelnost aplikační vrstvy</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30" name="Straight Connector 29"/>
          <p:cNvCxnSpPr/>
          <p:nvPr/>
        </p:nvCxnSpPr>
        <p:spPr>
          <a:xfrm>
            <a:off x="3205655" y="3605048"/>
            <a:ext cx="2175642" cy="0"/>
          </a:xfrm>
          <a:prstGeom prst="line">
            <a:avLst/>
          </a:prstGeom>
          <a:ln w="3175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4813738" y="3005959"/>
            <a:ext cx="1156138" cy="21020"/>
          </a:xfrm>
          <a:prstGeom prst="line">
            <a:avLst/>
          </a:prstGeom>
          <a:ln w="3175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02317" y="2448910"/>
            <a:ext cx="2175642" cy="0"/>
          </a:xfrm>
          <a:prstGeom prst="line">
            <a:avLst/>
          </a:prstGeom>
          <a:ln w="3175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1421" y="4629802"/>
            <a:ext cx="4388069" cy="5255"/>
          </a:xfrm>
          <a:prstGeom prst="line">
            <a:avLst/>
          </a:prstGeom>
          <a:ln w="3175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6516413" y="3510454"/>
            <a:ext cx="2175643" cy="52551"/>
          </a:xfrm>
          <a:prstGeom prst="line">
            <a:avLst/>
          </a:prstGeom>
          <a:ln w="3175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690648" y="4120054"/>
            <a:ext cx="1030015" cy="0"/>
          </a:xfrm>
          <a:prstGeom prst="line">
            <a:avLst/>
          </a:prstGeom>
          <a:ln w="3175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4333494"/>
          </a:xfrm>
        </p:spPr>
        <p:txBody>
          <a:bodyPr/>
          <a:lstStyle/>
          <a:p>
            <a:r>
              <a:rPr lang="cs-CZ" sz="4400" dirty="0" smtClean="0">
                <a:solidFill>
                  <a:schemeClr val="accent6"/>
                </a:solidFill>
              </a:rPr>
              <a:t>Proč SQL Azure?</a:t>
            </a:r>
          </a:p>
          <a:p>
            <a:r>
              <a:rPr lang="cs-CZ" sz="4400" dirty="0" smtClean="0">
                <a:solidFill>
                  <a:schemeClr val="accent6"/>
                </a:solidFill>
              </a:rPr>
              <a:t>Jak je to udělané?</a:t>
            </a:r>
          </a:p>
          <a:p>
            <a:r>
              <a:rPr lang="cs-CZ" sz="4400" dirty="0" smtClean="0">
                <a:solidFill>
                  <a:schemeClr val="accent6"/>
                </a:solidFill>
              </a:rPr>
              <a:t>Jak se to spravuje?</a:t>
            </a:r>
          </a:p>
          <a:p>
            <a:r>
              <a:rPr lang="cs-CZ" sz="4400" dirty="0" smtClean="0">
                <a:solidFill>
                  <a:schemeClr val="accent6"/>
                </a:solidFill>
              </a:rPr>
              <a:t>Jak se na to vyvíjí?</a:t>
            </a:r>
          </a:p>
          <a:p>
            <a:r>
              <a:rPr lang="cs-CZ" sz="4400" dirty="0" smtClean="0">
                <a:solidFill>
                  <a:schemeClr val="accent6"/>
                </a:solidFill>
              </a:rPr>
              <a:t>Přenos dat a schématu</a:t>
            </a:r>
          </a:p>
          <a:p>
            <a:r>
              <a:rPr lang="cs-CZ" sz="4400" u="sng" dirty="0" smtClean="0"/>
              <a:t>Závěrem...</a:t>
            </a:r>
            <a:endParaRPr lang="cs-CZ" sz="4400" u="sng"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Další informace</a:t>
            </a:r>
            <a:endParaRPr lang="en-US" dirty="0"/>
          </a:p>
        </p:txBody>
      </p:sp>
      <p:sp>
        <p:nvSpPr>
          <p:cNvPr id="3" name="Content Placeholder 2"/>
          <p:cNvSpPr>
            <a:spLocks noGrp="1"/>
          </p:cNvSpPr>
          <p:nvPr>
            <p:ph idx="1"/>
          </p:nvPr>
        </p:nvSpPr>
        <p:spPr>
          <a:xfrm>
            <a:off x="381000" y="1094827"/>
            <a:ext cx="8382000" cy="6007799"/>
          </a:xfrm>
        </p:spPr>
        <p:txBody>
          <a:bodyPr/>
          <a:lstStyle/>
          <a:p>
            <a:r>
              <a:rPr lang="en-US" dirty="0" smtClean="0"/>
              <a:t>Windows Azure Platform</a:t>
            </a:r>
            <a:br>
              <a:rPr lang="en-US" dirty="0" smtClean="0"/>
            </a:br>
            <a:r>
              <a:rPr lang="en-US" sz="2400" dirty="0" smtClean="0">
                <a:hlinkClick r:id="rId3"/>
              </a:rPr>
              <a:t>http://www.azure.com/</a:t>
            </a:r>
            <a:r>
              <a:rPr lang="en-US" sz="2400" dirty="0" smtClean="0"/>
              <a:t> </a:t>
            </a:r>
            <a:endParaRPr lang="en-US" dirty="0" smtClean="0"/>
          </a:p>
          <a:p>
            <a:endParaRPr lang="en-US" dirty="0" smtClean="0"/>
          </a:p>
          <a:p>
            <a:r>
              <a:rPr lang="en-US" dirty="0" smtClean="0"/>
              <a:t>Windows Azure Platform Training Kit</a:t>
            </a:r>
            <a:br>
              <a:rPr lang="en-US" dirty="0" smtClean="0"/>
            </a:br>
            <a:r>
              <a:rPr lang="en-US" sz="2400" dirty="0" smtClean="0">
                <a:hlinkClick r:id="rId4"/>
              </a:rPr>
              <a:t>http://www.microsoft.com/downloads/details.aspx?FamilyID=413E88F8-5966-4A83-B309-53B7B77EDF78&amp;displaylang=en</a:t>
            </a:r>
            <a:r>
              <a:rPr lang="en-US" dirty="0" smtClean="0"/>
              <a:t> </a:t>
            </a:r>
          </a:p>
          <a:p>
            <a:endParaRPr lang="en-US" dirty="0" smtClean="0"/>
          </a:p>
          <a:p>
            <a:r>
              <a:rPr lang="en-US" dirty="0" smtClean="0"/>
              <a:t>MSDN Development Center</a:t>
            </a:r>
            <a:br>
              <a:rPr lang="en-US" dirty="0" smtClean="0"/>
            </a:br>
            <a:r>
              <a:rPr lang="en-US" sz="2400" dirty="0" smtClean="0">
                <a:hlinkClick r:id="rId5"/>
              </a:rPr>
              <a:t>http://msdn.microsoft.com/en-us/sqlserver/dataservices</a:t>
            </a:r>
            <a:endParaRPr lang="en-US" dirty="0" smtClean="0"/>
          </a:p>
          <a:p>
            <a:endParaRPr lang="en-US" dirty="0" smtClean="0"/>
          </a:p>
          <a:p>
            <a:r>
              <a:rPr lang="en-US" dirty="0" smtClean="0"/>
              <a:t>Team Blog</a:t>
            </a:r>
            <a:br>
              <a:rPr lang="en-US" dirty="0" smtClean="0"/>
            </a:br>
            <a:r>
              <a:rPr lang="en-US" sz="2400" dirty="0" smtClean="0">
                <a:hlinkClick r:id="rId6"/>
              </a:rPr>
              <a:t>http://blogs.msdn.com/ssds</a:t>
            </a:r>
            <a:r>
              <a:rPr lang="en-US" sz="2400" dirty="0" smtClean="0"/>
              <a:t> </a:t>
            </a:r>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Úplným závěrem</a:t>
            </a:r>
            <a:endParaRPr lang="cs-CZ" dirty="0"/>
          </a:p>
        </p:txBody>
      </p:sp>
      <p:sp>
        <p:nvSpPr>
          <p:cNvPr id="3" name="Content Placeholder 2"/>
          <p:cNvSpPr>
            <a:spLocks noGrp="1"/>
          </p:cNvSpPr>
          <p:nvPr>
            <p:ph idx="1"/>
          </p:nvPr>
        </p:nvSpPr>
        <p:spPr>
          <a:xfrm>
            <a:off x="381000" y="1412875"/>
            <a:ext cx="8382000" cy="4407360"/>
          </a:xfrm>
        </p:spPr>
        <p:txBody>
          <a:bodyPr/>
          <a:lstStyle/>
          <a:p>
            <a:r>
              <a:rPr lang="cs-CZ" sz="3600" dirty="0" smtClean="0"/>
              <a:t>SQL Azure je vysoce kompatibilní s klasickým SQL Serverem</a:t>
            </a:r>
          </a:p>
          <a:p>
            <a:r>
              <a:rPr lang="cs-CZ" sz="3600" dirty="0" smtClean="0"/>
              <a:t>Minimální potřeba administrace</a:t>
            </a:r>
          </a:p>
          <a:p>
            <a:r>
              <a:rPr lang="cs-CZ" sz="3600" dirty="0" smtClean="0"/>
              <a:t>Zajištěná škálovatelnost a vysoká dostupnost</a:t>
            </a:r>
          </a:p>
          <a:p>
            <a:r>
              <a:rPr lang="cs-CZ" sz="3600" dirty="0" smtClean="0"/>
              <a:t>Jiná struktura nákladů:</a:t>
            </a:r>
          </a:p>
          <a:p>
            <a:pPr lvl="1"/>
            <a:r>
              <a:rPr lang="cs-CZ" sz="3200" dirty="0" smtClean="0"/>
              <a:t>Nulové pořizovací náklady</a:t>
            </a:r>
          </a:p>
          <a:p>
            <a:pPr lvl="1"/>
            <a:r>
              <a:rPr lang="cs-CZ" sz="3200" dirty="0" smtClean="0"/>
              <a:t>Předvídatelné provozní náklady</a:t>
            </a:r>
            <a:endParaRPr lang="cs-CZ" sz="3200"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cs-CZ" dirty="0" smtClean="0"/>
              <a:t>Velikost databáze</a:t>
            </a:r>
            <a:endParaRPr lang="en-US" dirty="0"/>
          </a:p>
        </p:txBody>
      </p:sp>
      <p:sp>
        <p:nvSpPr>
          <p:cNvPr id="3" name="Content Placeholder 2"/>
          <p:cNvSpPr>
            <a:spLocks noGrp="1"/>
          </p:cNvSpPr>
          <p:nvPr>
            <p:ph idx="1"/>
          </p:nvPr>
        </p:nvSpPr>
        <p:spPr>
          <a:xfrm>
            <a:off x="381000" y="1505175"/>
            <a:ext cx="8382000" cy="4555093"/>
          </a:xfrm>
        </p:spPr>
        <p:txBody>
          <a:bodyPr/>
          <a:lstStyle/>
          <a:p>
            <a:r>
              <a:rPr lang="cs-CZ" dirty="0" smtClean="0"/>
              <a:t>V současné verzi</a:t>
            </a:r>
            <a:r>
              <a:rPr lang="en-US" dirty="0"/>
              <a:t> </a:t>
            </a:r>
            <a:r>
              <a:rPr lang="en-US" dirty="0" smtClean="0"/>
              <a:t>1,5,10,20,30,40,50 </a:t>
            </a:r>
            <a:r>
              <a:rPr lang="en-US" dirty="0" smtClean="0"/>
              <a:t>GB</a:t>
            </a:r>
          </a:p>
          <a:p>
            <a:r>
              <a:rPr lang="cs-CZ" dirty="0" smtClean="0"/>
              <a:t>Z čeho se velikost počítá?</a:t>
            </a:r>
            <a:endParaRPr lang="en-US" dirty="0" smtClean="0"/>
          </a:p>
          <a:p>
            <a:pPr lvl="1"/>
            <a:r>
              <a:rPr lang="cs-CZ" dirty="0" smtClean="0"/>
              <a:t>Tabulky, indexy, objekty v databázi na primární replice („velikost .MDF“)</a:t>
            </a:r>
            <a:endParaRPr lang="en-US" dirty="0" smtClean="0"/>
          </a:p>
          <a:p>
            <a:pPr lvl="1"/>
            <a:r>
              <a:rPr lang="cs-CZ" dirty="0" smtClean="0"/>
              <a:t>Nezahrnuje: transakční logy, master databázi, systémové tabulky, repliky na jiných serverech</a:t>
            </a:r>
            <a:endParaRPr lang="en-US" dirty="0" smtClean="0"/>
          </a:p>
          <a:p>
            <a:r>
              <a:rPr lang="cs-CZ" dirty="0" smtClean="0"/>
              <a:t>V1 nepodporuje partitioning ani dotazy napříč více databázemi</a:t>
            </a:r>
          </a:p>
          <a:p>
            <a:pPr lvl="1"/>
            <a:r>
              <a:rPr lang="cs-CZ" dirty="0" smtClean="0"/>
              <a:t>Vše je možno řešit aplikační logikou (dobře popsáno a zdokumentováno)</a:t>
            </a:r>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Content Placeholder 2"/>
          <p:cNvSpPr>
            <a:spLocks noGrp="1"/>
          </p:cNvSpPr>
          <p:nvPr>
            <p:ph idx="1"/>
          </p:nvPr>
        </p:nvSpPr>
        <p:spPr>
          <a:xfrm>
            <a:off x="381000" y="1412875"/>
            <a:ext cx="8382000" cy="4333494"/>
          </a:xfrm>
        </p:spPr>
        <p:txBody>
          <a:bodyPr/>
          <a:lstStyle/>
          <a:p>
            <a:r>
              <a:rPr lang="cs-CZ" sz="4400" dirty="0" smtClean="0">
                <a:solidFill>
                  <a:schemeClr val="accent6"/>
                </a:solidFill>
              </a:rPr>
              <a:t>Proč SQL Azure?</a:t>
            </a:r>
          </a:p>
          <a:p>
            <a:r>
              <a:rPr lang="cs-CZ" sz="4400" u="sng" dirty="0" smtClean="0"/>
              <a:t>Jak je to udělané?</a:t>
            </a:r>
          </a:p>
          <a:p>
            <a:r>
              <a:rPr lang="cs-CZ" sz="4400" dirty="0" smtClean="0"/>
              <a:t>Jak se to spravuje?</a:t>
            </a:r>
          </a:p>
          <a:p>
            <a:r>
              <a:rPr lang="cs-CZ" sz="4400" dirty="0" smtClean="0"/>
              <a:t>Jak se na to vyvíjí?</a:t>
            </a:r>
          </a:p>
          <a:p>
            <a:r>
              <a:rPr lang="cs-CZ" sz="4400" dirty="0" smtClean="0"/>
              <a:t>Přenos dat a schématu</a:t>
            </a:r>
          </a:p>
          <a:p>
            <a:r>
              <a:rPr lang="cs-CZ" sz="4400" dirty="0" smtClean="0"/>
              <a:t>Závěrem...</a:t>
            </a:r>
            <a:endParaRPr lang="cs-CZ" sz="4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ounded Rectangle 173"/>
          <p:cNvSpPr/>
          <p:nvPr/>
        </p:nvSpPr>
        <p:spPr bwMode="auto">
          <a:xfrm>
            <a:off x="76200" y="3505200"/>
            <a:ext cx="8991600" cy="2590800"/>
          </a:xfrm>
          <a:prstGeom prst="roundRect">
            <a:avLst>
              <a:gd name="adj" fmla="val 7567"/>
            </a:avLst>
          </a:prstGeom>
          <a:gradFill rotWithShape="1">
            <a:gsLst>
              <a:gs pos="0">
                <a:srgbClr val="94B6D2">
                  <a:lumMod val="60000"/>
                  <a:lumOff val="40000"/>
                </a:srgbClr>
              </a:gs>
              <a:gs pos="35000">
                <a:srgbClr val="94B6D2">
                  <a:lumMod val="20000"/>
                  <a:lumOff val="80000"/>
                </a:srgbClr>
              </a:gs>
              <a:gs pos="100000">
                <a:srgbClr val="D8B25C">
                  <a:tint val="15000"/>
                  <a:satMod val="350000"/>
                  <a:alpha val="46000"/>
                </a:srgbClr>
              </a:gs>
            </a:gsLst>
            <a:lin ang="16200000" scaled="1"/>
          </a:gra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 name="Title 1"/>
          <p:cNvSpPr>
            <a:spLocks noGrp="1"/>
          </p:cNvSpPr>
          <p:nvPr>
            <p:ph type="title"/>
          </p:nvPr>
        </p:nvSpPr>
        <p:spPr>
          <a:xfrm>
            <a:off x="387054" y="228600"/>
            <a:ext cx="8375946" cy="553998"/>
          </a:xfrm>
        </p:spPr>
        <p:txBody>
          <a:bodyPr/>
          <a:lstStyle/>
          <a:p>
            <a:r>
              <a:rPr lang="en-US" sz="4000" dirty="0" smtClean="0"/>
              <a:t>Archite</a:t>
            </a:r>
            <a:r>
              <a:rPr lang="cs-CZ" sz="4000" dirty="0" smtClean="0"/>
              <a:t>ktura</a:t>
            </a:r>
            <a:endParaRPr lang="en-US" sz="4000" dirty="0"/>
          </a:p>
        </p:txBody>
      </p:sp>
      <p:sp>
        <p:nvSpPr>
          <p:cNvPr id="47" name="Content Placeholder 2"/>
          <p:cNvSpPr>
            <a:spLocks noGrp="1"/>
          </p:cNvSpPr>
          <p:nvPr>
            <p:ph idx="4294967295"/>
          </p:nvPr>
        </p:nvSpPr>
        <p:spPr>
          <a:xfrm>
            <a:off x="762000" y="990600"/>
            <a:ext cx="8382000" cy="1447800"/>
          </a:xfrm>
        </p:spPr>
        <p:txBody>
          <a:bodyPr>
            <a:noAutofit/>
          </a:bodyPr>
          <a:lstStyle/>
          <a:p>
            <a:r>
              <a:rPr lang="cs-CZ" sz="2800" dirty="0" smtClean="0"/>
              <a:t>Sdílená infrastruktura pod úrovní SQL databáze</a:t>
            </a:r>
            <a:endParaRPr lang="en-US" sz="2800" dirty="0" smtClean="0"/>
          </a:p>
          <a:p>
            <a:pPr lvl="1"/>
            <a:r>
              <a:rPr lang="cs-CZ" sz="2400" dirty="0" smtClean="0"/>
              <a:t>Bezpečnost, izolace, distribuce zátěže</a:t>
            </a:r>
            <a:endParaRPr lang="en-US" sz="2400" dirty="0" smtClean="0"/>
          </a:p>
          <a:p>
            <a:r>
              <a:rPr lang="cs-CZ" sz="2800" dirty="0" smtClean="0"/>
              <a:t>Vysoká dostupnost a škálovatelnost</a:t>
            </a:r>
            <a:endParaRPr lang="en-US" sz="2800" dirty="0" smtClean="0"/>
          </a:p>
          <a:p>
            <a:pPr lvl="1"/>
            <a:r>
              <a:rPr lang="cs-CZ" sz="2400" dirty="0" smtClean="0"/>
              <a:t>Automatická replikace a zotavení z výpadku</a:t>
            </a:r>
            <a:endParaRPr lang="en-US" sz="2400" dirty="0" smtClean="0"/>
          </a:p>
          <a:p>
            <a:r>
              <a:rPr lang="cs-CZ" sz="2800" dirty="0" smtClean="0"/>
              <a:t>Infrastruktura pro provisioning, měření, účtování</a:t>
            </a:r>
            <a:endParaRPr lang="en-US" sz="2800" dirty="0" smtClean="0"/>
          </a:p>
          <a:p>
            <a:pPr marL="166688" indent="-166688"/>
            <a:endParaRPr lang="en-US" sz="1800" dirty="0" smtClean="0"/>
          </a:p>
        </p:txBody>
      </p:sp>
      <p:grpSp>
        <p:nvGrpSpPr>
          <p:cNvPr id="3" name="Group 64"/>
          <p:cNvGrpSpPr/>
          <p:nvPr/>
        </p:nvGrpSpPr>
        <p:grpSpPr>
          <a:xfrm>
            <a:off x="3307097" y="4191000"/>
            <a:ext cx="2590800" cy="1143000"/>
            <a:chOff x="533400" y="2819400"/>
            <a:chExt cx="3657600" cy="2590800"/>
          </a:xfrm>
        </p:grpSpPr>
        <p:sp>
          <p:nvSpPr>
            <p:cNvPr id="129" name="Rectangle 128"/>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Machine 5</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Rectangle 129"/>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Rectangle 131"/>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Rectangle 132"/>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Rectangle 133"/>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Rectangle 134"/>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38"/>
          <p:cNvGrpSpPr/>
          <p:nvPr/>
        </p:nvGrpSpPr>
        <p:grpSpPr>
          <a:xfrm>
            <a:off x="3048015" y="5325528"/>
            <a:ext cx="5791200" cy="618071"/>
            <a:chOff x="407894" y="5867400"/>
            <a:chExt cx="8175812" cy="1112528"/>
          </a:xfrm>
        </p:grpSpPr>
        <p:sp>
          <p:nvSpPr>
            <p:cNvPr id="137" name="Down Arrow 136"/>
            <p:cNvSpPr/>
            <p:nvPr/>
          </p:nvSpPr>
          <p:spPr>
            <a:xfrm flipV="1">
              <a:off x="914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Down Arrow 137"/>
            <p:cNvSpPr/>
            <p:nvPr/>
          </p:nvSpPr>
          <p:spPr>
            <a:xfrm flipV="1">
              <a:off x="1752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Down Arrow 138"/>
            <p:cNvSpPr/>
            <p:nvPr/>
          </p:nvSpPr>
          <p:spPr>
            <a:xfrm flipV="1">
              <a:off x="2590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Down Arrow 139"/>
            <p:cNvSpPr/>
            <p:nvPr/>
          </p:nvSpPr>
          <p:spPr>
            <a:xfrm flipV="1">
              <a:off x="34290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Down Arrow 140"/>
            <p:cNvSpPr/>
            <p:nvPr/>
          </p:nvSpPr>
          <p:spPr>
            <a:xfrm flipV="1">
              <a:off x="50292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Down Arrow 141"/>
            <p:cNvSpPr/>
            <p:nvPr/>
          </p:nvSpPr>
          <p:spPr>
            <a:xfrm flipV="1">
              <a:off x="58674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Down Arrow 142"/>
            <p:cNvSpPr/>
            <p:nvPr/>
          </p:nvSpPr>
          <p:spPr>
            <a:xfrm flipV="1">
              <a:off x="67056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Down Arrow 143"/>
            <p:cNvSpPr/>
            <p:nvPr/>
          </p:nvSpPr>
          <p:spPr>
            <a:xfrm flipV="1">
              <a:off x="7543800" y="5867400"/>
              <a:ext cx="381000" cy="5334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Rectangle 144"/>
            <p:cNvSpPr/>
            <p:nvPr/>
          </p:nvSpPr>
          <p:spPr>
            <a:xfrm>
              <a:off x="407894" y="6431288"/>
              <a:ext cx="8175812"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Scalability and Availability: Fabric, Failover, Replication, and  Load balancing</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145"/>
          <p:cNvGrpSpPr/>
          <p:nvPr/>
        </p:nvGrpSpPr>
        <p:grpSpPr>
          <a:xfrm>
            <a:off x="152398" y="3657601"/>
            <a:ext cx="8839202" cy="609601"/>
            <a:chOff x="-228602" y="4267201"/>
            <a:chExt cx="9443592" cy="609601"/>
          </a:xfrm>
        </p:grpSpPr>
        <p:sp>
          <p:nvSpPr>
            <p:cNvPr id="147" name="Down Arrow 146"/>
            <p:cNvSpPr/>
            <p:nvPr/>
          </p:nvSpPr>
          <p:spPr>
            <a:xfrm rot="10800000" flipV="1">
              <a:off x="1155374" y="4419600"/>
              <a:ext cx="269875" cy="381000"/>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6" name="Group 48"/>
            <p:cNvGrpSpPr/>
            <p:nvPr/>
          </p:nvGrpSpPr>
          <p:grpSpPr>
            <a:xfrm>
              <a:off x="-228602" y="4267201"/>
              <a:ext cx="9443592" cy="609601"/>
              <a:chOff x="116531" y="5745474"/>
              <a:chExt cx="13332129" cy="1097280"/>
            </a:xfrm>
          </p:grpSpPr>
          <p:sp>
            <p:nvSpPr>
              <p:cNvPr id="149" name="Down Arrow 148"/>
              <p:cNvSpPr/>
              <p:nvPr/>
            </p:nvSpPr>
            <p:spPr>
              <a:xfrm rot="10800000" flipV="1">
                <a:off x="6667663" y="6156955"/>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Down Arrow 149"/>
              <p:cNvSpPr/>
              <p:nvPr/>
            </p:nvSpPr>
            <p:spPr>
              <a:xfrm rot="10800000" flipV="1">
                <a:off x="11724676" y="6019794"/>
                <a:ext cx="381000" cy="685799"/>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116531" y="5745474"/>
                <a:ext cx="13332129" cy="41147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Správa</a:t>
                </a:r>
                <a:r>
                  <a:rPr kumimoji="0" lang="cs-CZ"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 provisioning</a:t>
                </a:r>
                <a:r>
                  <a:rPr kumimoji="0" lang="en-US"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t>
                </a:r>
                <a:r>
                  <a:rPr kumimoji="0" lang="cs-CZ"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databáze, účty, role, měření</a:t>
                </a:r>
                <a:r>
                  <a:rPr kumimoji="0" lang="cs-CZ"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 účtování, ...)</a:t>
                </a:r>
                <a:endParaRPr kumimoji="0" lang="en-US"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endParaRPr>
              </a:p>
            </p:txBody>
          </p:sp>
        </p:grpSp>
      </p:grpSp>
      <p:grpSp>
        <p:nvGrpSpPr>
          <p:cNvPr id="7" name="Group 64"/>
          <p:cNvGrpSpPr/>
          <p:nvPr/>
        </p:nvGrpSpPr>
        <p:grpSpPr>
          <a:xfrm>
            <a:off x="6355097" y="4191000"/>
            <a:ext cx="2590800" cy="1143000"/>
            <a:chOff x="533400" y="2819400"/>
            <a:chExt cx="3657600" cy="2590800"/>
          </a:xfrm>
        </p:grpSpPr>
        <p:sp>
          <p:nvSpPr>
            <p:cNvPr id="153" name="Rectangle 152"/>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6</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Rectangle 153"/>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Rectangle 154"/>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Rectangle 155"/>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Rectangle 156"/>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Rectangle 157"/>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Rectangle 158"/>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64"/>
          <p:cNvGrpSpPr/>
          <p:nvPr/>
        </p:nvGrpSpPr>
        <p:grpSpPr>
          <a:xfrm>
            <a:off x="182897" y="4191000"/>
            <a:ext cx="2590800" cy="1143000"/>
            <a:chOff x="533400" y="2819400"/>
            <a:chExt cx="3657600" cy="2590800"/>
          </a:xfrm>
        </p:grpSpPr>
        <p:sp>
          <p:nvSpPr>
            <p:cNvPr id="161" name="Rectangle 160"/>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Machine 4</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Rectangle 161"/>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Rectangle 162"/>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Rectangle 163"/>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Rectangle 164"/>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Rectangle 165"/>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Rectangle 166"/>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900" b="0" i="0" u="none" strike="noStrike" kern="1200" cap="none" spc="0" normalizeH="0" baseline="0" noProof="0" dirty="0" smtClean="0">
                  <a:ln>
                    <a:noFill/>
                  </a:ln>
                  <a:solidFill>
                    <a:prstClr val="black"/>
                  </a:solidFill>
                  <a:effectLst/>
                  <a:uLnTx/>
                  <a:uFillTx/>
                  <a:latin typeface="Calibri"/>
                  <a:ea typeface="+mn-ea"/>
                  <a:cs typeface="+mn-cs"/>
                </a:rPr>
              </a:br>
              <a:r>
                <a:rPr kumimoji="0" lang="en-US" sz="9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167"/>
          <p:cNvGrpSpPr/>
          <p:nvPr/>
        </p:nvGrpSpPr>
        <p:grpSpPr>
          <a:xfrm>
            <a:off x="152399" y="5334000"/>
            <a:ext cx="8839201" cy="609600"/>
            <a:chOff x="5078" y="5943600"/>
            <a:chExt cx="9133841" cy="609600"/>
          </a:xfrm>
        </p:grpSpPr>
        <p:sp>
          <p:nvSpPr>
            <p:cNvPr id="169" name="Down Arrow 168"/>
            <p:cNvSpPr/>
            <p:nvPr/>
          </p:nvSpPr>
          <p:spPr>
            <a:xfrm flipV="1">
              <a:off x="152400"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Down Arrow 169"/>
            <p:cNvSpPr/>
            <p:nvPr/>
          </p:nvSpPr>
          <p:spPr>
            <a:xfrm flipV="1">
              <a:off x="746125" y="59436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Rectangle 170"/>
            <p:cNvSpPr/>
            <p:nvPr/>
          </p:nvSpPr>
          <p:spPr>
            <a:xfrm>
              <a:off x="5078" y="6248400"/>
              <a:ext cx="9133841" cy="304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cs-CZ" dirty="0" smtClean="0">
                  <a:solidFill>
                    <a:schemeClr val="tx1"/>
                  </a:solidFill>
                </a:rPr>
                <a:t>Škálovatelnost a dostupnost</a:t>
              </a:r>
              <a:r>
                <a:rPr lang="en-US" dirty="0" smtClean="0">
                  <a:solidFill>
                    <a:schemeClr val="tx1"/>
                  </a:solidFill>
                </a:rPr>
                <a:t>:</a:t>
              </a:r>
              <a:r>
                <a:rPr lang="cs-CZ" dirty="0" smtClean="0">
                  <a:solidFill>
                    <a:schemeClr val="tx1"/>
                  </a:solidFill>
                </a:rPr>
                <a:t> překlenutí výpadku, replikace, rozkládání zátěže</a:t>
              </a:r>
              <a:endParaRPr lang="en-US" dirty="0">
                <a:solidFill>
                  <a:schemeClr val="tx1"/>
                </a:solidFill>
              </a:endParaRPr>
            </a:p>
          </p:txBody>
        </p:sp>
      </p:grpSp>
      <p:sp>
        <p:nvSpPr>
          <p:cNvPr id="172" name="Down Arrow 171"/>
          <p:cNvSpPr/>
          <p:nvPr/>
        </p:nvSpPr>
        <p:spPr>
          <a:xfrm flipV="1">
            <a:off x="2133600" y="53340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Down Arrow 172"/>
          <p:cNvSpPr/>
          <p:nvPr/>
        </p:nvSpPr>
        <p:spPr>
          <a:xfrm flipV="1">
            <a:off x="1524000" y="5334000"/>
            <a:ext cx="269875" cy="296333"/>
          </a:xfrm>
          <a:prstGeom prst="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zureServicesTrainingKit">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2009-04-07T08:37:12Z</outs:dateTime>
      <outs:isPinned>true</outs:isPinned>
    </outs:relatedDate>
    <outs:relatedDate>
      <outs:type>2</outs:type>
      <outs:displayName>Created</outs:displayName>
      <outs:dateTime>2009-02-17T16:35:46Z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Nigel Ellis</outs:displayName>
          <outs:accountName/>
        </outs:relatedPerson>
      </outs:people>
      <outs:source>0</outs:source>
      <outs:isPinned>true</outs:isPinned>
    </outs:relatedPeopleItem>
    <outs:relatedPeopleItem>
      <outs:category>Last modified by</outs:category>
      <outs:people>
        <outs:relatedPerson>
          <outs:displayName>David Aiken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22B0BD9-3730-4F55-86CB-0E005EE95A4A}">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3438</TotalTime>
  <Words>2859</Words>
  <Application>Microsoft Office PowerPoint</Application>
  <PresentationFormat>On-screen Show (4:3)</PresentationFormat>
  <Paragraphs>527</Paragraphs>
  <Slides>69</Slides>
  <Notes>21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AzureServicesTrainingKit</vt:lpstr>
      <vt:lpstr>Úvod do SQL Azure</vt:lpstr>
      <vt:lpstr>Agenda</vt:lpstr>
      <vt:lpstr>Výhody databáze jako služby</vt:lpstr>
      <vt:lpstr>Možné topologie pro SQL Azure</vt:lpstr>
      <vt:lpstr>Některé scénáře pro verzi 1</vt:lpstr>
      <vt:lpstr>SQL Azure - cena</vt:lpstr>
      <vt:lpstr>Velikost databáze</vt:lpstr>
      <vt:lpstr>Agenda</vt:lpstr>
      <vt:lpstr>Architektura</vt:lpstr>
      <vt:lpstr>Síťová topologie</vt:lpstr>
      <vt:lpstr>TDS gateway</vt:lpstr>
      <vt:lpstr>Databázové repliky</vt:lpstr>
      <vt:lpstr>Agenda</vt:lpstr>
      <vt:lpstr>Model služby</vt:lpstr>
      <vt:lpstr>Správa serveru</vt:lpstr>
      <vt:lpstr>Správa SQL Azure</vt:lpstr>
      <vt:lpstr>PowerPoint Presentation</vt:lpstr>
      <vt:lpstr>PowerPoint Presentation</vt:lpstr>
      <vt:lpstr>PowerPoint Presentation</vt:lpstr>
      <vt:lpstr>PowerPoint Presentation</vt:lpstr>
      <vt:lpstr>PowerPoint Presentation</vt:lpstr>
      <vt:lpstr>Zabezpečení databáze I.</vt:lpstr>
      <vt:lpstr>Zabezpečení databáze II.</vt:lpstr>
      <vt:lpstr>Agenda</vt:lpstr>
      <vt:lpstr>Připojení k SQL Azure</vt:lpstr>
      <vt:lpstr>Připojovací řetězec pro SQL Azure</vt:lpstr>
      <vt:lpstr>Správa spojení</vt:lpstr>
      <vt:lpstr>Podporované objekty a operace</vt:lpstr>
      <vt:lpstr>Nepodporováno ve v1</vt:lpstr>
      <vt:lpstr> Jednoduché T-SQL operace</vt:lpstr>
      <vt:lpstr>PowerPoint Presentation</vt:lpstr>
      <vt:lpstr>PowerPoint Presentation</vt:lpstr>
      <vt:lpstr>PowerPoint Presentation</vt:lpstr>
      <vt:lpstr>Agenda</vt:lpstr>
      <vt:lpstr>Zálohování SQL Azure</vt:lpstr>
      <vt:lpstr>Možnosti přesunu schématu</vt:lpstr>
      <vt:lpstr>Možnosti přesunu dat</vt:lpstr>
      <vt:lpstr>Naskriptování databáze</vt:lpstr>
      <vt:lpstr>PowerPoint Presentation</vt:lpstr>
      <vt:lpstr>PowerPoint Presentation</vt:lpstr>
      <vt:lpstr>PowerPoint Presentation</vt:lpstr>
      <vt:lpstr>PowerPoint Presentation</vt:lpstr>
      <vt:lpstr>PowerPoint Presentation</vt:lpstr>
      <vt:lpstr>Integration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Migration Wizard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Sync</vt:lpstr>
      <vt:lpstr>Komponenty Sync frameworku</vt:lpstr>
      <vt:lpstr>Synchronizace databáze SQL serveru s SQL Azure </vt:lpstr>
      <vt:lpstr>Aplikace s možností práce off-line</vt:lpstr>
      <vt:lpstr>Aplikace s možností práce off-line Sync v dvouvrstvé architektuře</vt:lpstr>
      <vt:lpstr>Aplikace s možností práce off-line Sync v třívrstvé architektuře</vt:lpstr>
      <vt:lpstr>Agenda</vt:lpstr>
      <vt:lpstr>Další informace</vt:lpstr>
      <vt:lpstr>Úplným závěrem</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SQL Azure</dc:title>
  <dc:creator>Microsoft Developer &amp; Platform Evangelism</dc:creator>
  <dc:description>This presentation provides an overview of Microsoft SQL Azure, the database for the Windows Azure Platform.</dc:description>
  <cp:lastModifiedBy>Michael Jurek</cp:lastModifiedBy>
  <cp:revision>331</cp:revision>
  <dcterms:created xsi:type="dcterms:W3CDTF">2009-02-17T16:35:46Z</dcterms:created>
  <dcterms:modified xsi:type="dcterms:W3CDTF">2011-03-17T11:36:22Z</dcterms:modified>
</cp:coreProperties>
</file>