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320" r:id="rId4"/>
    <p:sldId id="321" r:id="rId5"/>
    <p:sldId id="328" r:id="rId6"/>
    <p:sldId id="329" r:id="rId7"/>
    <p:sldId id="322" r:id="rId8"/>
    <p:sldId id="323" r:id="rId9"/>
    <p:sldId id="325" r:id="rId10"/>
    <p:sldId id="327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40" r:id="rId21"/>
    <p:sldId id="339" r:id="rId22"/>
    <p:sldId id="341" r:id="rId23"/>
    <p:sldId id="343" r:id="rId24"/>
    <p:sldId id="342" r:id="rId25"/>
    <p:sldId id="326" r:id="rId26"/>
    <p:sldId id="324" r:id="rId27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3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6DD9FF"/>
    <a:srgbClr val="FFEDB3"/>
    <a:srgbClr val="E7F9FF"/>
    <a:srgbClr val="800000"/>
    <a:srgbClr val="F9ADAD"/>
    <a:srgbClr val="800080"/>
    <a:srgbClr val="CCAC72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1" autoAdjust="0"/>
    <p:restoredTop sz="92318" autoAdjust="0"/>
  </p:normalViewPr>
  <p:slideViewPr>
    <p:cSldViewPr>
      <p:cViewPr varScale="1">
        <p:scale>
          <a:sx n="116" d="100"/>
          <a:sy n="116" d="100"/>
        </p:scale>
        <p:origin x="150" y="144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157288" y="890588"/>
            <a:ext cx="4773612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/>
          </p:nvPr>
        </p:nvSpPr>
        <p:spPr>
          <a:xfrm>
            <a:off x="946150" y="4849813"/>
            <a:ext cx="5194300" cy="45974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3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první úrovně</a:t>
            </a:r>
          </a:p>
          <a:p>
            <a:pPr lvl="0"/>
            <a:r>
              <a:rPr lang="cs-CZ" dirty="0" smtClean="0"/>
              <a:t>Další stejně velký text</a:t>
            </a:r>
          </a:p>
          <a:p>
            <a:pPr lvl="1"/>
            <a:r>
              <a:rPr lang="cs-CZ" dirty="0" smtClean="0"/>
              <a:t>Nižší úroveň</a:t>
            </a:r>
          </a:p>
          <a:p>
            <a:pPr lvl="2"/>
            <a:r>
              <a:rPr lang="cs-CZ" dirty="0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 2</a:t>
            </a:r>
            <a:endParaRPr lang="cs-CZ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/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/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/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WA 2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r>
              <a:rPr lang="cs-CZ" dirty="0" smtClean="0"/>
              <a:t> </a:t>
            </a:r>
            <a:r>
              <a:rPr lang="cs-CZ" dirty="0" err="1" smtClean="0"/>
              <a:t>databases</a:t>
            </a:r>
            <a:endParaRPr lang="cs-CZ" dirty="0" smtClean="0"/>
          </a:p>
          <a:p>
            <a:r>
              <a:rPr lang="cs-CZ" dirty="0" smtClean="0"/>
              <a:t>Martin Klíma</a:t>
            </a:r>
            <a:endParaRPr lang="en-GB" dirty="0" smtClean="0"/>
          </a:p>
          <a:p>
            <a:endParaRPr lang="en-GB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96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available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language</a:t>
            </a:r>
          </a:p>
          <a:p>
            <a:pPr lvl="1"/>
            <a:r>
              <a:rPr lang="en-US" dirty="0" smtClean="0"/>
              <a:t>various querying languages (including SQL) =&gt; Not Only SQL</a:t>
            </a:r>
          </a:p>
          <a:p>
            <a:pPr lvl="1"/>
            <a:endParaRPr lang="en-US" dirty="0"/>
          </a:p>
          <a:p>
            <a:r>
              <a:rPr lang="en-US" dirty="0" smtClean="0"/>
              <a:t>Fast performance</a:t>
            </a:r>
          </a:p>
          <a:p>
            <a:endParaRPr lang="en-US" dirty="0"/>
          </a:p>
          <a:p>
            <a:r>
              <a:rPr lang="en-US" dirty="0" smtClean="0"/>
              <a:t>Horizontal scalability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49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Hadoop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http://www.marcolotz.com/wp-content/uploads/2014/05/transparentHado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3680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03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Hadoop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????</a:t>
            </a:r>
          </a:p>
          <a:p>
            <a:r>
              <a:rPr lang="en-US" dirty="0" smtClean="0"/>
              <a:t>Google – secret and efficient approach to big data</a:t>
            </a:r>
          </a:p>
          <a:p>
            <a:r>
              <a:rPr lang="en-US" dirty="0" smtClean="0"/>
              <a:t>2003 – Google released Google File System paper</a:t>
            </a:r>
          </a:p>
          <a:p>
            <a:r>
              <a:rPr lang="en-US" dirty="0" smtClean="0"/>
              <a:t>2004 – Map Reduce paper 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2050" name="Picture 2" descr="MapReduce diagram, from the Google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5184576" cy="358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941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Hadoop cont.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 an </a:t>
            </a:r>
            <a:r>
              <a:rPr lang="en-US" dirty="0" err="1" smtClean="0"/>
              <a:t>Cafarella</a:t>
            </a:r>
            <a:r>
              <a:rPr lang="en-US" dirty="0" smtClean="0"/>
              <a:t> from Yahoo built a Java based version</a:t>
            </a:r>
          </a:p>
          <a:p>
            <a:r>
              <a:rPr lang="en-US" dirty="0" smtClean="0"/>
              <a:t>Named it Hadoop after Cutting’s </a:t>
            </a:r>
            <a:r>
              <a:rPr lang="en-US" dirty="0"/>
              <a:t>son’s stuffed </a:t>
            </a:r>
            <a:r>
              <a:rPr lang="en-US" dirty="0" smtClean="0"/>
              <a:t>elephant</a:t>
            </a:r>
          </a:p>
          <a:p>
            <a:r>
              <a:rPr lang="en-US" dirty="0" smtClean="0"/>
              <a:t>Donated to Apache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0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Hadoop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auto">
          <a:xfrm>
            <a:off x="2771800" y="2780928"/>
            <a:ext cx="3240360" cy="10081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File system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(HDFS)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771800" y="1772816"/>
            <a:ext cx="3240360" cy="10081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Map-Reduce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71800" y="4293096"/>
            <a:ext cx="3240360" cy="12241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Projects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60576" y="4638395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79912" y="4638395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99248" y="4638395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18584" y="4638395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60576" y="5063014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79912" y="5063014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99248" y="5063014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18584" y="5063014"/>
            <a:ext cx="576064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6372200" y="3068960"/>
            <a:ext cx="1584176" cy="720080"/>
          </a:xfrm>
          <a:prstGeom prst="wedgeRectCallout">
            <a:avLst>
              <a:gd name="adj1" fmla="val -74225"/>
              <a:gd name="adj2" fmla="val -4168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Distributed FS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6372200" y="1916832"/>
            <a:ext cx="1584176" cy="720080"/>
          </a:xfrm>
          <a:prstGeom prst="wedgeRectCallout">
            <a:avLst>
              <a:gd name="adj1" fmla="val -74225"/>
              <a:gd name="adj2" fmla="val -4168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Computation – close to the data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6372200" y="4586243"/>
            <a:ext cx="1584176" cy="720080"/>
          </a:xfrm>
          <a:prstGeom prst="wedgeRectCallout">
            <a:avLst>
              <a:gd name="adj1" fmla="val -74225"/>
              <a:gd name="adj2" fmla="val -4168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Tools,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DBs, …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1403648" y="3356992"/>
            <a:ext cx="5112568" cy="2088232"/>
          </a:xfrm>
          <a:prstGeom prst="rect">
            <a:avLst/>
          </a:prstGeom>
          <a:solidFill>
            <a:schemeClr val="bg2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Slaves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FS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 </a:t>
            </a:r>
            <a:r>
              <a:rPr lang="cs-CZ" smtClean="0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Rectangle 4"/>
          <p:cNvSpPr/>
          <p:nvPr/>
        </p:nvSpPr>
        <p:spPr bwMode="auto">
          <a:xfrm>
            <a:off x="1601490" y="3717032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744824" y="4725144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97634" y="3717032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0968" y="4725144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21770" y="3717032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65104" y="4725144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365452" y="3717032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08786" y="4725144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08786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08786" y="4221088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5104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65104" y="4221088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40968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040968" y="4221088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44824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744824" y="4221088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6609134" y="4192959"/>
            <a:ext cx="1584176" cy="532185"/>
          </a:xfrm>
          <a:prstGeom prst="wedgeRectCallout">
            <a:avLst>
              <a:gd name="adj1" fmla="val -74225"/>
              <a:gd name="adj2" fmla="val -4168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Maintain local data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609134" y="3624639"/>
            <a:ext cx="1584176" cy="532185"/>
          </a:xfrm>
          <a:prstGeom prst="wedgeRectCallout">
            <a:avLst>
              <a:gd name="adj1" fmla="val -74225"/>
              <a:gd name="adj2" fmla="val -4168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Manage jobs given to this node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84684" y="909640"/>
            <a:ext cx="1853704" cy="1799280"/>
            <a:chOff x="484684" y="909640"/>
            <a:chExt cx="1853704" cy="179928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84684" y="909640"/>
              <a:ext cx="1853704" cy="179928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Master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11560" y="2204864"/>
              <a:ext cx="1631578" cy="3564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Linux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03216" y="1272384"/>
              <a:ext cx="648072" cy="35641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Task Tracker</a:t>
              </a:r>
              <a:endPara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03216" y="1704432"/>
              <a:ext cx="648072" cy="35641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Data Node</a:t>
              </a:r>
              <a:endPara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595066" y="1272384"/>
              <a:ext cx="648072" cy="35641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chemeClr val="tx1"/>
                  </a:solidFill>
                  <a:latin typeface="Arial" pitchFamily="34" charset="0"/>
                </a:rPr>
                <a:t>Job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Tracker</a:t>
              </a:r>
              <a:endPara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595066" y="1704432"/>
              <a:ext cx="648072" cy="35641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Name Node</a:t>
              </a:r>
              <a:endPara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923928" y="1196752"/>
            <a:ext cx="1746374" cy="1008112"/>
          </a:xfrm>
          <a:prstGeom prst="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Application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Left Arrow 32"/>
          <p:cNvSpPr/>
          <p:nvPr/>
        </p:nvSpPr>
        <p:spPr bwMode="auto">
          <a:xfrm>
            <a:off x="2627784" y="1412776"/>
            <a:ext cx="1061256" cy="504056"/>
          </a:xfrm>
          <a:prstGeom prst="leftArrow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Queue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0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Tracker will assign jobs to Task Trackers</a:t>
            </a:r>
          </a:p>
          <a:p>
            <a:r>
              <a:rPr lang="en-US" dirty="0" smtClean="0"/>
              <a:t>Each Task Tracker works on a small bit of data</a:t>
            </a:r>
          </a:p>
          <a:p>
            <a:r>
              <a:rPr lang="en-US" dirty="0" smtClean="0"/>
              <a:t>They all run in parallel</a:t>
            </a:r>
          </a:p>
          <a:p>
            <a:endParaRPr lang="en-US" dirty="0"/>
          </a:p>
          <a:p>
            <a:r>
              <a:rPr lang="en-US" dirty="0" smtClean="0"/>
              <a:t>Name node keeps and index of which data is residing where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 </a:t>
            </a:r>
            <a:r>
              <a:rPr lang="cs-CZ" smtClean="0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– fault tolerance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is a feature</a:t>
            </a:r>
          </a:p>
          <a:p>
            <a:r>
              <a:rPr lang="en-US" dirty="0" smtClean="0"/>
              <a:t>All data is available in 3 copies across the system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auto">
          <a:xfrm>
            <a:off x="1403648" y="2924944"/>
            <a:ext cx="5112568" cy="2088232"/>
          </a:xfrm>
          <a:prstGeom prst="rect">
            <a:avLst/>
          </a:prstGeom>
          <a:solidFill>
            <a:schemeClr val="bg2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Slaves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1490" y="3284984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44824" y="4293096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7634" y="3284984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40968" y="4293096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21770" y="3284984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65104" y="4293096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65452" y="3284984"/>
            <a:ext cx="934740" cy="15121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08786" y="4293096"/>
            <a:ext cx="648072" cy="356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Linux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08786" y="3356992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08786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65104" y="3356992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265104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40968" y="3356992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040968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44824" y="3356992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Task Tracker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44824" y="3789040"/>
            <a:ext cx="648072" cy="3564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 Node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4046220" y="3185160"/>
            <a:ext cx="1043940" cy="1562100"/>
          </a:xfrm>
          <a:custGeom>
            <a:avLst/>
            <a:gdLst>
              <a:gd name="connsiteX0" fmla="*/ 0 w 1043940"/>
              <a:gd name="connsiteY0" fmla="*/ 0 h 1562100"/>
              <a:gd name="connsiteX1" fmla="*/ 53340 w 1043940"/>
              <a:gd name="connsiteY1" fmla="*/ 53340 h 1562100"/>
              <a:gd name="connsiteX2" fmla="*/ 68580 w 1043940"/>
              <a:gd name="connsiteY2" fmla="*/ 76200 h 1562100"/>
              <a:gd name="connsiteX3" fmla="*/ 91440 w 1043940"/>
              <a:gd name="connsiteY3" fmla="*/ 106680 h 1562100"/>
              <a:gd name="connsiteX4" fmla="*/ 121920 w 1043940"/>
              <a:gd name="connsiteY4" fmla="*/ 175260 h 1562100"/>
              <a:gd name="connsiteX5" fmla="*/ 129540 w 1043940"/>
              <a:gd name="connsiteY5" fmla="*/ 198120 h 1562100"/>
              <a:gd name="connsiteX6" fmla="*/ 152400 w 1043940"/>
              <a:gd name="connsiteY6" fmla="*/ 220980 h 1562100"/>
              <a:gd name="connsiteX7" fmla="*/ 182880 w 1043940"/>
              <a:gd name="connsiteY7" fmla="*/ 281940 h 1562100"/>
              <a:gd name="connsiteX8" fmla="*/ 205740 w 1043940"/>
              <a:gd name="connsiteY8" fmla="*/ 320040 h 1562100"/>
              <a:gd name="connsiteX9" fmla="*/ 243840 w 1043940"/>
              <a:gd name="connsiteY9" fmla="*/ 381000 h 1562100"/>
              <a:gd name="connsiteX10" fmla="*/ 274320 w 1043940"/>
              <a:gd name="connsiteY10" fmla="*/ 434340 h 1562100"/>
              <a:gd name="connsiteX11" fmla="*/ 281940 w 1043940"/>
              <a:gd name="connsiteY11" fmla="*/ 457200 h 1562100"/>
              <a:gd name="connsiteX12" fmla="*/ 320040 w 1043940"/>
              <a:gd name="connsiteY12" fmla="*/ 510540 h 1562100"/>
              <a:gd name="connsiteX13" fmla="*/ 335280 w 1043940"/>
              <a:gd name="connsiteY13" fmla="*/ 541020 h 1562100"/>
              <a:gd name="connsiteX14" fmla="*/ 350520 w 1043940"/>
              <a:gd name="connsiteY14" fmla="*/ 563880 h 1562100"/>
              <a:gd name="connsiteX15" fmla="*/ 381000 w 1043940"/>
              <a:gd name="connsiteY15" fmla="*/ 624840 h 1562100"/>
              <a:gd name="connsiteX16" fmla="*/ 403860 w 1043940"/>
              <a:gd name="connsiteY16" fmla="*/ 647700 h 1562100"/>
              <a:gd name="connsiteX17" fmla="*/ 434340 w 1043940"/>
              <a:gd name="connsiteY17" fmla="*/ 701040 h 1562100"/>
              <a:gd name="connsiteX18" fmla="*/ 457200 w 1043940"/>
              <a:gd name="connsiteY18" fmla="*/ 723900 h 1562100"/>
              <a:gd name="connsiteX19" fmla="*/ 480060 w 1043940"/>
              <a:gd name="connsiteY19" fmla="*/ 769620 h 1562100"/>
              <a:gd name="connsiteX20" fmla="*/ 502920 w 1043940"/>
              <a:gd name="connsiteY20" fmla="*/ 800100 h 1562100"/>
              <a:gd name="connsiteX21" fmla="*/ 533400 w 1043940"/>
              <a:gd name="connsiteY21" fmla="*/ 845820 h 1562100"/>
              <a:gd name="connsiteX22" fmla="*/ 563880 w 1043940"/>
              <a:gd name="connsiteY22" fmla="*/ 891540 h 1562100"/>
              <a:gd name="connsiteX23" fmla="*/ 594360 w 1043940"/>
              <a:gd name="connsiteY23" fmla="*/ 922020 h 1562100"/>
              <a:gd name="connsiteX24" fmla="*/ 655320 w 1043940"/>
              <a:gd name="connsiteY24" fmla="*/ 1028700 h 1562100"/>
              <a:gd name="connsiteX25" fmla="*/ 716280 w 1043940"/>
              <a:gd name="connsiteY25" fmla="*/ 1089660 h 1562100"/>
              <a:gd name="connsiteX26" fmla="*/ 754380 w 1043940"/>
              <a:gd name="connsiteY26" fmla="*/ 1143000 h 1562100"/>
              <a:gd name="connsiteX27" fmla="*/ 800100 w 1043940"/>
              <a:gd name="connsiteY27" fmla="*/ 1211580 h 1562100"/>
              <a:gd name="connsiteX28" fmla="*/ 815340 w 1043940"/>
              <a:gd name="connsiteY28" fmla="*/ 1234440 h 1562100"/>
              <a:gd name="connsiteX29" fmla="*/ 838200 w 1043940"/>
              <a:gd name="connsiteY29" fmla="*/ 1257300 h 1562100"/>
              <a:gd name="connsiteX30" fmla="*/ 868680 w 1043940"/>
              <a:gd name="connsiteY30" fmla="*/ 1325880 h 1562100"/>
              <a:gd name="connsiteX31" fmla="*/ 891540 w 1043940"/>
              <a:gd name="connsiteY31" fmla="*/ 1356360 h 1562100"/>
              <a:gd name="connsiteX32" fmla="*/ 906780 w 1043940"/>
              <a:gd name="connsiteY32" fmla="*/ 1386840 h 1562100"/>
              <a:gd name="connsiteX33" fmla="*/ 922020 w 1043940"/>
              <a:gd name="connsiteY33" fmla="*/ 1409700 h 1562100"/>
              <a:gd name="connsiteX34" fmla="*/ 929640 w 1043940"/>
              <a:gd name="connsiteY34" fmla="*/ 1432560 h 1562100"/>
              <a:gd name="connsiteX35" fmla="*/ 952500 w 1043940"/>
              <a:gd name="connsiteY35" fmla="*/ 1440180 h 1562100"/>
              <a:gd name="connsiteX36" fmla="*/ 982980 w 1043940"/>
              <a:gd name="connsiteY36" fmla="*/ 1485900 h 1562100"/>
              <a:gd name="connsiteX37" fmla="*/ 990600 w 1043940"/>
              <a:gd name="connsiteY37" fmla="*/ 1508760 h 1562100"/>
              <a:gd name="connsiteX38" fmla="*/ 1013460 w 1043940"/>
              <a:gd name="connsiteY38" fmla="*/ 1524000 h 1562100"/>
              <a:gd name="connsiteX39" fmla="*/ 1043940 w 1043940"/>
              <a:gd name="connsiteY39" fmla="*/ 156210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43940" h="1562100">
                <a:moveTo>
                  <a:pt x="0" y="0"/>
                </a:moveTo>
                <a:cubicBezTo>
                  <a:pt x="17780" y="17780"/>
                  <a:pt x="36519" y="34650"/>
                  <a:pt x="53340" y="53340"/>
                </a:cubicBezTo>
                <a:cubicBezTo>
                  <a:pt x="59466" y="60147"/>
                  <a:pt x="63257" y="68748"/>
                  <a:pt x="68580" y="76200"/>
                </a:cubicBezTo>
                <a:cubicBezTo>
                  <a:pt x="75962" y="86534"/>
                  <a:pt x="84709" y="95910"/>
                  <a:pt x="91440" y="106680"/>
                </a:cubicBezTo>
                <a:cubicBezTo>
                  <a:pt x="102263" y="123997"/>
                  <a:pt x="115146" y="157195"/>
                  <a:pt x="121920" y="175260"/>
                </a:cubicBezTo>
                <a:cubicBezTo>
                  <a:pt x="124740" y="182781"/>
                  <a:pt x="125085" y="191437"/>
                  <a:pt x="129540" y="198120"/>
                </a:cubicBezTo>
                <a:cubicBezTo>
                  <a:pt x="135518" y="207086"/>
                  <a:pt x="146614" y="211888"/>
                  <a:pt x="152400" y="220980"/>
                </a:cubicBezTo>
                <a:cubicBezTo>
                  <a:pt x="164597" y="240147"/>
                  <a:pt x="171191" y="262459"/>
                  <a:pt x="182880" y="281940"/>
                </a:cubicBezTo>
                <a:cubicBezTo>
                  <a:pt x="190500" y="294640"/>
                  <a:pt x="197890" y="307481"/>
                  <a:pt x="205740" y="320040"/>
                </a:cubicBezTo>
                <a:cubicBezTo>
                  <a:pt x="220852" y="344219"/>
                  <a:pt x="229762" y="352843"/>
                  <a:pt x="243840" y="381000"/>
                </a:cubicBezTo>
                <a:cubicBezTo>
                  <a:pt x="272930" y="439180"/>
                  <a:pt x="219043" y="360638"/>
                  <a:pt x="274320" y="434340"/>
                </a:cubicBezTo>
                <a:cubicBezTo>
                  <a:pt x="276860" y="441960"/>
                  <a:pt x="278348" y="450016"/>
                  <a:pt x="281940" y="457200"/>
                </a:cubicBezTo>
                <a:cubicBezTo>
                  <a:pt x="290000" y="473320"/>
                  <a:pt x="311411" y="496734"/>
                  <a:pt x="320040" y="510540"/>
                </a:cubicBezTo>
                <a:cubicBezTo>
                  <a:pt x="326060" y="520173"/>
                  <a:pt x="329644" y="531157"/>
                  <a:pt x="335280" y="541020"/>
                </a:cubicBezTo>
                <a:cubicBezTo>
                  <a:pt x="339824" y="548971"/>
                  <a:pt x="346135" y="555840"/>
                  <a:pt x="350520" y="563880"/>
                </a:cubicBezTo>
                <a:cubicBezTo>
                  <a:pt x="361399" y="583824"/>
                  <a:pt x="364936" y="608776"/>
                  <a:pt x="381000" y="624840"/>
                </a:cubicBezTo>
                <a:cubicBezTo>
                  <a:pt x="388620" y="632460"/>
                  <a:pt x="397596" y="638931"/>
                  <a:pt x="403860" y="647700"/>
                </a:cubicBezTo>
                <a:cubicBezTo>
                  <a:pt x="441125" y="699871"/>
                  <a:pt x="398344" y="657845"/>
                  <a:pt x="434340" y="701040"/>
                </a:cubicBezTo>
                <a:cubicBezTo>
                  <a:pt x="441239" y="709319"/>
                  <a:pt x="450301" y="715621"/>
                  <a:pt x="457200" y="723900"/>
                </a:cubicBezTo>
                <a:cubicBezTo>
                  <a:pt x="493403" y="767343"/>
                  <a:pt x="455066" y="725881"/>
                  <a:pt x="480060" y="769620"/>
                </a:cubicBezTo>
                <a:cubicBezTo>
                  <a:pt x="486361" y="780647"/>
                  <a:pt x="495637" y="789696"/>
                  <a:pt x="502920" y="800100"/>
                </a:cubicBezTo>
                <a:cubicBezTo>
                  <a:pt x="513424" y="815105"/>
                  <a:pt x="523240" y="830580"/>
                  <a:pt x="533400" y="845820"/>
                </a:cubicBezTo>
                <a:cubicBezTo>
                  <a:pt x="543560" y="861060"/>
                  <a:pt x="550928" y="878588"/>
                  <a:pt x="563880" y="891540"/>
                </a:cubicBezTo>
                <a:cubicBezTo>
                  <a:pt x="574040" y="901700"/>
                  <a:pt x="585739" y="910525"/>
                  <a:pt x="594360" y="922020"/>
                </a:cubicBezTo>
                <a:cubicBezTo>
                  <a:pt x="673699" y="1027806"/>
                  <a:pt x="598841" y="939947"/>
                  <a:pt x="655320" y="1028700"/>
                </a:cubicBezTo>
                <a:cubicBezTo>
                  <a:pt x="678702" y="1065443"/>
                  <a:pt x="684526" y="1065845"/>
                  <a:pt x="716280" y="1089660"/>
                </a:cubicBezTo>
                <a:cubicBezTo>
                  <a:pt x="752621" y="1162342"/>
                  <a:pt x="708042" y="1081216"/>
                  <a:pt x="754380" y="1143000"/>
                </a:cubicBezTo>
                <a:cubicBezTo>
                  <a:pt x="770865" y="1164979"/>
                  <a:pt x="784860" y="1188720"/>
                  <a:pt x="800100" y="1211580"/>
                </a:cubicBezTo>
                <a:cubicBezTo>
                  <a:pt x="805180" y="1219200"/>
                  <a:pt x="808864" y="1227964"/>
                  <a:pt x="815340" y="1234440"/>
                </a:cubicBezTo>
                <a:cubicBezTo>
                  <a:pt x="822960" y="1242060"/>
                  <a:pt x="831936" y="1248531"/>
                  <a:pt x="838200" y="1257300"/>
                </a:cubicBezTo>
                <a:cubicBezTo>
                  <a:pt x="855801" y="1281941"/>
                  <a:pt x="853745" y="1298996"/>
                  <a:pt x="868680" y="1325880"/>
                </a:cubicBezTo>
                <a:cubicBezTo>
                  <a:pt x="874848" y="1336982"/>
                  <a:pt x="884809" y="1345590"/>
                  <a:pt x="891540" y="1356360"/>
                </a:cubicBezTo>
                <a:cubicBezTo>
                  <a:pt x="897560" y="1365993"/>
                  <a:pt x="901144" y="1376977"/>
                  <a:pt x="906780" y="1386840"/>
                </a:cubicBezTo>
                <a:cubicBezTo>
                  <a:pt x="911324" y="1394791"/>
                  <a:pt x="917924" y="1401509"/>
                  <a:pt x="922020" y="1409700"/>
                </a:cubicBezTo>
                <a:cubicBezTo>
                  <a:pt x="925612" y="1416884"/>
                  <a:pt x="923960" y="1426880"/>
                  <a:pt x="929640" y="1432560"/>
                </a:cubicBezTo>
                <a:cubicBezTo>
                  <a:pt x="935320" y="1438240"/>
                  <a:pt x="944880" y="1437640"/>
                  <a:pt x="952500" y="1440180"/>
                </a:cubicBezTo>
                <a:cubicBezTo>
                  <a:pt x="970618" y="1494535"/>
                  <a:pt x="944927" y="1428821"/>
                  <a:pt x="982980" y="1485900"/>
                </a:cubicBezTo>
                <a:cubicBezTo>
                  <a:pt x="987435" y="1492583"/>
                  <a:pt x="985582" y="1502488"/>
                  <a:pt x="990600" y="1508760"/>
                </a:cubicBezTo>
                <a:cubicBezTo>
                  <a:pt x="996321" y="1515911"/>
                  <a:pt x="1006425" y="1518137"/>
                  <a:pt x="1013460" y="1524000"/>
                </a:cubicBezTo>
                <a:cubicBezTo>
                  <a:pt x="1036497" y="1543197"/>
                  <a:pt x="1033524" y="1541269"/>
                  <a:pt x="1043940" y="1562100"/>
                </a:cubicBezTo>
              </a:path>
            </a:pathLst>
          </a:cu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4191000" y="3185160"/>
            <a:ext cx="944880" cy="1623060"/>
          </a:xfrm>
          <a:custGeom>
            <a:avLst/>
            <a:gdLst>
              <a:gd name="connsiteX0" fmla="*/ 944880 w 944880"/>
              <a:gd name="connsiteY0" fmla="*/ 0 h 1623060"/>
              <a:gd name="connsiteX1" fmla="*/ 449580 w 944880"/>
              <a:gd name="connsiteY1" fmla="*/ 891540 h 1623060"/>
              <a:gd name="connsiteX2" fmla="*/ 434340 w 944880"/>
              <a:gd name="connsiteY2" fmla="*/ 914400 h 1623060"/>
              <a:gd name="connsiteX3" fmla="*/ 411480 w 944880"/>
              <a:gd name="connsiteY3" fmla="*/ 937260 h 1623060"/>
              <a:gd name="connsiteX4" fmla="*/ 388620 w 944880"/>
              <a:gd name="connsiteY4" fmla="*/ 982980 h 1623060"/>
              <a:gd name="connsiteX5" fmla="*/ 373380 w 944880"/>
              <a:gd name="connsiteY5" fmla="*/ 1005840 h 1623060"/>
              <a:gd name="connsiteX6" fmla="*/ 365760 w 944880"/>
              <a:gd name="connsiteY6" fmla="*/ 1028700 h 1623060"/>
              <a:gd name="connsiteX7" fmla="*/ 350520 w 944880"/>
              <a:gd name="connsiteY7" fmla="*/ 1051560 h 1623060"/>
              <a:gd name="connsiteX8" fmla="*/ 335280 w 944880"/>
              <a:gd name="connsiteY8" fmla="*/ 1089660 h 1623060"/>
              <a:gd name="connsiteX9" fmla="*/ 312420 w 944880"/>
              <a:gd name="connsiteY9" fmla="*/ 1120140 h 1623060"/>
              <a:gd name="connsiteX10" fmla="*/ 289560 w 944880"/>
              <a:gd name="connsiteY10" fmla="*/ 1158240 h 1623060"/>
              <a:gd name="connsiteX11" fmla="*/ 243840 w 944880"/>
              <a:gd name="connsiteY11" fmla="*/ 1196340 h 1623060"/>
              <a:gd name="connsiteX12" fmla="*/ 236220 w 944880"/>
              <a:gd name="connsiteY12" fmla="*/ 1272540 h 1623060"/>
              <a:gd name="connsiteX13" fmla="*/ 220980 w 944880"/>
              <a:gd name="connsiteY13" fmla="*/ 1295400 h 1623060"/>
              <a:gd name="connsiteX14" fmla="*/ 213360 w 944880"/>
              <a:gd name="connsiteY14" fmla="*/ 1318260 h 1623060"/>
              <a:gd name="connsiteX15" fmla="*/ 198120 w 944880"/>
              <a:gd name="connsiteY15" fmla="*/ 1341120 h 1623060"/>
              <a:gd name="connsiteX16" fmla="*/ 182880 w 944880"/>
              <a:gd name="connsiteY16" fmla="*/ 1371600 h 1623060"/>
              <a:gd name="connsiteX17" fmla="*/ 160020 w 944880"/>
              <a:gd name="connsiteY17" fmla="*/ 1409700 h 1623060"/>
              <a:gd name="connsiteX18" fmla="*/ 144780 w 944880"/>
              <a:gd name="connsiteY18" fmla="*/ 1432560 h 1623060"/>
              <a:gd name="connsiteX19" fmla="*/ 129540 w 944880"/>
              <a:gd name="connsiteY19" fmla="*/ 1470660 h 1623060"/>
              <a:gd name="connsiteX20" fmla="*/ 99060 w 944880"/>
              <a:gd name="connsiteY20" fmla="*/ 1516380 h 1623060"/>
              <a:gd name="connsiteX21" fmla="*/ 83820 w 944880"/>
              <a:gd name="connsiteY21" fmla="*/ 1539240 h 1623060"/>
              <a:gd name="connsiteX22" fmla="*/ 68580 w 944880"/>
              <a:gd name="connsiteY22" fmla="*/ 1562100 h 1623060"/>
              <a:gd name="connsiteX23" fmla="*/ 45720 w 944880"/>
              <a:gd name="connsiteY23" fmla="*/ 1577340 h 1623060"/>
              <a:gd name="connsiteX24" fmla="*/ 30480 w 944880"/>
              <a:gd name="connsiteY24" fmla="*/ 1607820 h 1623060"/>
              <a:gd name="connsiteX25" fmla="*/ 7620 w 944880"/>
              <a:gd name="connsiteY25" fmla="*/ 1615440 h 1623060"/>
              <a:gd name="connsiteX26" fmla="*/ 0 w 944880"/>
              <a:gd name="connsiteY26" fmla="*/ 1623060 h 162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44880" h="1623060">
                <a:moveTo>
                  <a:pt x="944880" y="0"/>
                </a:moveTo>
                <a:lnTo>
                  <a:pt x="449580" y="891540"/>
                </a:lnTo>
                <a:cubicBezTo>
                  <a:pt x="445115" y="899536"/>
                  <a:pt x="440203" y="907365"/>
                  <a:pt x="434340" y="914400"/>
                </a:cubicBezTo>
                <a:cubicBezTo>
                  <a:pt x="427441" y="922679"/>
                  <a:pt x="418379" y="928981"/>
                  <a:pt x="411480" y="937260"/>
                </a:cubicBezTo>
                <a:cubicBezTo>
                  <a:pt x="384183" y="970017"/>
                  <a:pt x="405803" y="948613"/>
                  <a:pt x="388620" y="982980"/>
                </a:cubicBezTo>
                <a:cubicBezTo>
                  <a:pt x="384524" y="991171"/>
                  <a:pt x="377476" y="997649"/>
                  <a:pt x="373380" y="1005840"/>
                </a:cubicBezTo>
                <a:cubicBezTo>
                  <a:pt x="369788" y="1013024"/>
                  <a:pt x="369352" y="1021516"/>
                  <a:pt x="365760" y="1028700"/>
                </a:cubicBezTo>
                <a:cubicBezTo>
                  <a:pt x="361664" y="1036891"/>
                  <a:pt x="354616" y="1043369"/>
                  <a:pt x="350520" y="1051560"/>
                </a:cubicBezTo>
                <a:cubicBezTo>
                  <a:pt x="344403" y="1063794"/>
                  <a:pt x="341923" y="1077703"/>
                  <a:pt x="335280" y="1089660"/>
                </a:cubicBezTo>
                <a:cubicBezTo>
                  <a:pt x="329112" y="1100762"/>
                  <a:pt x="319465" y="1109573"/>
                  <a:pt x="312420" y="1120140"/>
                </a:cubicBezTo>
                <a:cubicBezTo>
                  <a:pt x="304205" y="1132463"/>
                  <a:pt x="298446" y="1146392"/>
                  <a:pt x="289560" y="1158240"/>
                </a:cubicBezTo>
                <a:cubicBezTo>
                  <a:pt x="274892" y="1177797"/>
                  <a:pt x="263201" y="1183433"/>
                  <a:pt x="243840" y="1196340"/>
                </a:cubicBezTo>
                <a:cubicBezTo>
                  <a:pt x="241300" y="1221740"/>
                  <a:pt x="241960" y="1247667"/>
                  <a:pt x="236220" y="1272540"/>
                </a:cubicBezTo>
                <a:cubicBezTo>
                  <a:pt x="234161" y="1281464"/>
                  <a:pt x="225076" y="1287209"/>
                  <a:pt x="220980" y="1295400"/>
                </a:cubicBezTo>
                <a:cubicBezTo>
                  <a:pt x="217388" y="1302584"/>
                  <a:pt x="216952" y="1311076"/>
                  <a:pt x="213360" y="1318260"/>
                </a:cubicBezTo>
                <a:cubicBezTo>
                  <a:pt x="209264" y="1326451"/>
                  <a:pt x="202664" y="1333169"/>
                  <a:pt x="198120" y="1341120"/>
                </a:cubicBezTo>
                <a:cubicBezTo>
                  <a:pt x="192484" y="1350983"/>
                  <a:pt x="188397" y="1361670"/>
                  <a:pt x="182880" y="1371600"/>
                </a:cubicBezTo>
                <a:cubicBezTo>
                  <a:pt x="175687" y="1384547"/>
                  <a:pt x="167870" y="1397141"/>
                  <a:pt x="160020" y="1409700"/>
                </a:cubicBezTo>
                <a:cubicBezTo>
                  <a:pt x="155166" y="1417466"/>
                  <a:pt x="148876" y="1424369"/>
                  <a:pt x="144780" y="1432560"/>
                </a:cubicBezTo>
                <a:cubicBezTo>
                  <a:pt x="138663" y="1444794"/>
                  <a:pt x="136090" y="1458652"/>
                  <a:pt x="129540" y="1470660"/>
                </a:cubicBezTo>
                <a:cubicBezTo>
                  <a:pt x="120769" y="1486740"/>
                  <a:pt x="109220" y="1501140"/>
                  <a:pt x="99060" y="1516380"/>
                </a:cubicBezTo>
                <a:lnTo>
                  <a:pt x="83820" y="1539240"/>
                </a:lnTo>
                <a:cubicBezTo>
                  <a:pt x="78740" y="1546860"/>
                  <a:pt x="76200" y="1557020"/>
                  <a:pt x="68580" y="1562100"/>
                </a:cubicBezTo>
                <a:lnTo>
                  <a:pt x="45720" y="1577340"/>
                </a:lnTo>
                <a:cubicBezTo>
                  <a:pt x="40640" y="1587500"/>
                  <a:pt x="38512" y="1599788"/>
                  <a:pt x="30480" y="1607820"/>
                </a:cubicBezTo>
                <a:cubicBezTo>
                  <a:pt x="24800" y="1613500"/>
                  <a:pt x="14804" y="1611848"/>
                  <a:pt x="7620" y="1615440"/>
                </a:cubicBezTo>
                <a:cubicBezTo>
                  <a:pt x="4407" y="1617046"/>
                  <a:pt x="2540" y="1620520"/>
                  <a:pt x="0" y="1623060"/>
                </a:cubicBezTo>
              </a:path>
            </a:pathLst>
          </a:cu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projects / tools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Hive</a:t>
            </a:r>
          </a:p>
          <a:p>
            <a:pPr lvl="1"/>
            <a:r>
              <a:rPr lang="en-US" dirty="0" smtClean="0"/>
              <a:t>Data warehouse, query, analysis</a:t>
            </a:r>
          </a:p>
          <a:p>
            <a:r>
              <a:rPr lang="en-US" dirty="0" err="1" smtClean="0"/>
              <a:t>Hbase</a:t>
            </a:r>
            <a:endParaRPr lang="en-US" dirty="0" smtClean="0"/>
          </a:p>
          <a:p>
            <a:pPr lvl="1"/>
            <a:r>
              <a:rPr lang="en-US" dirty="0" smtClean="0"/>
              <a:t>Non relational DB, similar to Big Table</a:t>
            </a:r>
            <a:endParaRPr lang="en-US" dirty="0"/>
          </a:p>
          <a:p>
            <a:r>
              <a:rPr lang="en-US" dirty="0" smtClean="0"/>
              <a:t>Mahout</a:t>
            </a:r>
          </a:p>
          <a:p>
            <a:pPr lvl="1"/>
            <a:r>
              <a:rPr lang="en-US" dirty="0" smtClean="0"/>
              <a:t>Machine learning</a:t>
            </a:r>
            <a:endParaRPr lang="en-US" dirty="0"/>
          </a:p>
          <a:p>
            <a:r>
              <a:rPr lang="en-US" dirty="0" smtClean="0"/>
              <a:t>Pig</a:t>
            </a:r>
          </a:p>
          <a:p>
            <a:pPr lvl="1"/>
            <a:r>
              <a:rPr lang="en-US" dirty="0" smtClean="0"/>
              <a:t>Query language like SQL – Pig Latin</a:t>
            </a:r>
            <a:endParaRPr lang="en-US" dirty="0"/>
          </a:p>
          <a:p>
            <a:r>
              <a:rPr lang="en-US" dirty="0" err="1" smtClean="0"/>
              <a:t>Oozie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Workflow scheduler for Hadoop</a:t>
            </a:r>
            <a:endParaRPr lang="en-US" dirty="0"/>
          </a:p>
          <a:p>
            <a:r>
              <a:rPr lang="en-US" dirty="0" smtClean="0"/>
              <a:t>Flume</a:t>
            </a:r>
          </a:p>
          <a:p>
            <a:pPr lvl="1"/>
            <a:r>
              <a:rPr lang="en-US" dirty="0" smtClean="0"/>
              <a:t>Large amount of log data</a:t>
            </a:r>
            <a:endParaRPr lang="en-US" dirty="0"/>
          </a:p>
          <a:p>
            <a:r>
              <a:rPr lang="en-US" dirty="0" smtClean="0"/>
              <a:t>Scoop</a:t>
            </a:r>
          </a:p>
          <a:p>
            <a:pPr lvl="1"/>
            <a:r>
              <a:rPr lang="en-US" dirty="0" smtClean="0"/>
              <a:t>Transferring bulk data between RDB and Hadoop</a:t>
            </a:r>
          </a:p>
          <a:p>
            <a:pPr lvl="1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7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&amp; Reduce algorithms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move some computational logic to the data</a:t>
            </a:r>
          </a:p>
          <a:p>
            <a:r>
              <a:rPr lang="en-US" dirty="0" smtClean="0"/>
              <a:t>Since all is distributed, it will all run in parallel</a:t>
            </a:r>
          </a:p>
          <a:p>
            <a:endParaRPr lang="en-US" dirty="0"/>
          </a:p>
          <a:p>
            <a:r>
              <a:rPr lang="en-US" dirty="0" smtClean="0"/>
              <a:t>Two basic phases:</a:t>
            </a:r>
          </a:p>
          <a:p>
            <a:pPr lvl="1"/>
            <a:r>
              <a:rPr lang="en-US" dirty="0" smtClean="0"/>
              <a:t>Map to the relevant data</a:t>
            </a:r>
          </a:p>
          <a:p>
            <a:pPr lvl="1"/>
            <a:r>
              <a:rPr lang="en-US" dirty="0" smtClean="0"/>
              <a:t>Reduce them by applying some computation</a:t>
            </a:r>
          </a:p>
          <a:p>
            <a:pPr lvl="1"/>
            <a:endParaRPr lang="en-US" dirty="0"/>
          </a:p>
          <a:p>
            <a:r>
              <a:rPr lang="en-US" dirty="0" smtClean="0"/>
              <a:t>Data is logical entities with multiple </a:t>
            </a:r>
            <a:r>
              <a:rPr lang="en-US" dirty="0" err="1" smtClean="0"/>
              <a:t>atributes</a:t>
            </a:r>
            <a:r>
              <a:rPr lang="en-US" dirty="0" smtClean="0"/>
              <a:t>	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0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Codd</a:t>
            </a:r>
            <a:r>
              <a:rPr lang="en-US" dirty="0" smtClean="0"/>
              <a:t>’s relational algebra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</a:p>
          <a:p>
            <a:r>
              <a:rPr lang="en-US" dirty="0" smtClean="0"/>
              <a:t>Relational databases</a:t>
            </a:r>
          </a:p>
          <a:p>
            <a:r>
              <a:rPr lang="en-US" dirty="0" smtClean="0"/>
              <a:t>Strict data model</a:t>
            </a:r>
          </a:p>
          <a:p>
            <a:r>
              <a:rPr lang="en-US" dirty="0" smtClean="0"/>
              <a:t>Tabular data organization</a:t>
            </a:r>
          </a:p>
          <a:p>
            <a:r>
              <a:rPr lang="en-US" dirty="0" smtClean="0"/>
              <a:t>Nicely suiting large application area</a:t>
            </a:r>
          </a:p>
          <a:p>
            <a:r>
              <a:rPr lang="en-US" dirty="0" smtClean="0"/>
              <a:t>Transactional ACID</a:t>
            </a:r>
          </a:p>
          <a:p>
            <a:r>
              <a:rPr lang="en-US" dirty="0" smtClean="0"/>
              <a:t>“Standardized” query language</a:t>
            </a:r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  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&amp; Reduce Example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80988" y="1268760"/>
            <a:ext cx="2909771" cy="2921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ID: 9623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Customer: Martin Klima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Order Items: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Cap        4    $12    $48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Shoes     2    $120  $240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Glowes</a:t>
            </a:r>
            <a:r>
              <a:rPr lang="en-US" dirty="0" smtClean="0">
                <a:solidFill>
                  <a:schemeClr val="tx1"/>
                </a:solidFill>
              </a:rPr>
              <a:t>  2    $80	$160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Shipping address 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Invoice address …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3635896" y="2348880"/>
            <a:ext cx="936104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Map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ound Single Corner Rectangle 7"/>
          <p:cNvSpPr/>
          <p:nvPr/>
        </p:nvSpPr>
        <p:spPr bwMode="auto">
          <a:xfrm>
            <a:off x="5292080" y="1692796"/>
            <a:ext cx="1512168" cy="648072"/>
          </a:xfrm>
          <a:prstGeom prst="round1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Cap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 quantity: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price: 48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ound Single Corner Rectangle 8"/>
          <p:cNvSpPr/>
          <p:nvPr/>
        </p:nvSpPr>
        <p:spPr bwMode="auto">
          <a:xfrm>
            <a:off x="5292080" y="2484884"/>
            <a:ext cx="1512168" cy="648072"/>
          </a:xfrm>
          <a:prstGeom prst="round1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Shoes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 quantity: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price: 240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>
            <a:off x="5292080" y="3284984"/>
            <a:ext cx="1512168" cy="648072"/>
          </a:xfrm>
          <a:prstGeom prst="round1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</a:rPr>
              <a:t>Glowes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</a:rPr>
              <a:t> quantity: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price: 80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&amp; Reduce Example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Right Arrow 6"/>
          <p:cNvSpPr/>
          <p:nvPr/>
        </p:nvSpPr>
        <p:spPr bwMode="auto">
          <a:xfrm>
            <a:off x="2372688" y="1768383"/>
            <a:ext cx="1152128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Reduce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70280" y="980728"/>
            <a:ext cx="1609432" cy="648072"/>
            <a:chOff x="370280" y="980728"/>
            <a:chExt cx="1609432" cy="648072"/>
          </a:xfrm>
        </p:grpSpPr>
        <p:sp>
          <p:nvSpPr>
            <p:cNvPr id="8" name="Round Single Corner Rectangle 7"/>
            <p:cNvSpPr/>
            <p:nvPr/>
          </p:nvSpPr>
          <p:spPr bwMode="auto">
            <a:xfrm>
              <a:off x="467544" y="1215420"/>
              <a:ext cx="1512168" cy="413380"/>
            </a:xfrm>
            <a:prstGeom prst="round1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</a:rPr>
                <a:t>quantity: 4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price: 48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0280" y="980728"/>
              <a:ext cx="529312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Cap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0280" y="1693384"/>
            <a:ext cx="1609432" cy="648072"/>
            <a:chOff x="370280" y="980728"/>
            <a:chExt cx="1609432" cy="648072"/>
          </a:xfrm>
        </p:grpSpPr>
        <p:sp>
          <p:nvSpPr>
            <p:cNvPr id="14" name="Round Single Corner Rectangle 13"/>
            <p:cNvSpPr/>
            <p:nvPr/>
          </p:nvSpPr>
          <p:spPr bwMode="auto">
            <a:xfrm>
              <a:off x="467544" y="1215420"/>
              <a:ext cx="1512168" cy="413380"/>
            </a:xfrm>
            <a:prstGeom prst="round1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</a:rPr>
                <a:t>quantity: 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price: 32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0280" y="980728"/>
              <a:ext cx="529312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Cap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0280" y="2420888"/>
            <a:ext cx="1609432" cy="648072"/>
            <a:chOff x="370280" y="980728"/>
            <a:chExt cx="1609432" cy="648072"/>
          </a:xfrm>
        </p:grpSpPr>
        <p:sp>
          <p:nvSpPr>
            <p:cNvPr id="17" name="Round Single Corner Rectangle 16"/>
            <p:cNvSpPr/>
            <p:nvPr/>
          </p:nvSpPr>
          <p:spPr bwMode="auto">
            <a:xfrm>
              <a:off x="467544" y="1215420"/>
              <a:ext cx="1512168" cy="413380"/>
            </a:xfrm>
            <a:prstGeom prst="round1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</a:rPr>
                <a:t>quantity: 6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price: 160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280" y="980728"/>
              <a:ext cx="529312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Cap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227659" y="1637752"/>
            <a:ext cx="1609432" cy="648072"/>
            <a:chOff x="370280" y="980728"/>
            <a:chExt cx="1609432" cy="648072"/>
          </a:xfrm>
        </p:grpSpPr>
        <p:sp>
          <p:nvSpPr>
            <p:cNvPr id="20" name="Round Single Corner Rectangle 19"/>
            <p:cNvSpPr/>
            <p:nvPr/>
          </p:nvSpPr>
          <p:spPr bwMode="auto">
            <a:xfrm>
              <a:off x="467544" y="1215420"/>
              <a:ext cx="1512168" cy="413380"/>
            </a:xfrm>
            <a:prstGeom prst="round1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</a:rPr>
                <a:t>quantity: 12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price: 240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0280" y="980728"/>
              <a:ext cx="529312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Cap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44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323528" y="1159456"/>
            <a:ext cx="4248472" cy="23042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3528" y="3789040"/>
            <a:ext cx="4248472" cy="275939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&amp; Reduce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3688" y="692696"/>
            <a:ext cx="8572500" cy="9262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Reduce can run in parallel on different keys - partitioning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 </a:t>
            </a:r>
            <a:r>
              <a:rPr lang="cs-CZ" smtClean="0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22</a:t>
            </a:fld>
            <a:endParaRPr lang="cs-CZ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96925"/>
              </p:ext>
            </p:extLst>
          </p:nvPr>
        </p:nvGraphicFramePr>
        <p:xfrm>
          <a:off x="467544" y="1582192"/>
          <a:ext cx="172819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89548"/>
              </p:ext>
            </p:extLst>
          </p:nvPr>
        </p:nvGraphicFramePr>
        <p:xfrm>
          <a:off x="467544" y="3861048"/>
          <a:ext cx="172819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3230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pans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063719"/>
              </p:ext>
            </p:extLst>
          </p:nvPr>
        </p:nvGraphicFramePr>
        <p:xfrm>
          <a:off x="2558008" y="1196752"/>
          <a:ext cx="1800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45"/>
                <a:gridCol w="495055"/>
              </a:tblGrid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42904"/>
              </p:ext>
            </p:extLst>
          </p:nvPr>
        </p:nvGraphicFramePr>
        <p:xfrm>
          <a:off x="2558008" y="2996952"/>
          <a:ext cx="18002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45"/>
                <a:gridCol w="495055"/>
              </a:tblGrid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Elbow Connector 10"/>
          <p:cNvCxnSpPr>
            <a:stCxn id="6" idx="3"/>
            <a:endCxn id="8" idx="1"/>
          </p:cNvCxnSpPr>
          <p:nvPr/>
        </p:nvCxnSpPr>
        <p:spPr bwMode="auto">
          <a:xfrm flipV="1">
            <a:off x="2195736" y="1928272"/>
            <a:ext cx="362272" cy="56832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Elbow Connector 13"/>
          <p:cNvCxnSpPr>
            <a:stCxn id="6" idx="3"/>
            <a:endCxn id="9" idx="1"/>
          </p:cNvCxnSpPr>
          <p:nvPr/>
        </p:nvCxnSpPr>
        <p:spPr bwMode="auto">
          <a:xfrm>
            <a:off x="2195736" y="2496592"/>
            <a:ext cx="362272" cy="68324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566307"/>
              </p:ext>
            </p:extLst>
          </p:nvPr>
        </p:nvGraphicFramePr>
        <p:xfrm>
          <a:off x="2557304" y="3933056"/>
          <a:ext cx="172819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24044"/>
              </p:ext>
            </p:extLst>
          </p:nvPr>
        </p:nvGraphicFramePr>
        <p:xfrm>
          <a:off x="2555776" y="5229200"/>
          <a:ext cx="172819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3230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pans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7" idx="3"/>
            <a:endCxn id="17" idx="1"/>
          </p:cNvCxnSpPr>
          <p:nvPr/>
        </p:nvCxnSpPr>
        <p:spPr bwMode="auto">
          <a:xfrm flipV="1">
            <a:off x="2195736" y="4481696"/>
            <a:ext cx="361568" cy="476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Elbow Connector 21"/>
          <p:cNvCxnSpPr>
            <a:stCxn id="7" idx="3"/>
            <a:endCxn id="18" idx="1"/>
          </p:cNvCxnSpPr>
          <p:nvPr/>
        </p:nvCxnSpPr>
        <p:spPr bwMode="auto">
          <a:xfrm>
            <a:off x="2195736" y="4958328"/>
            <a:ext cx="360040" cy="8195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148064" y="1489016"/>
            <a:ext cx="3096344" cy="19746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48064" y="3953819"/>
            <a:ext cx="3096344" cy="27532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9643"/>
              </p:ext>
            </p:extLst>
          </p:nvPr>
        </p:nvGraphicFramePr>
        <p:xfrm>
          <a:off x="5364088" y="1718405"/>
          <a:ext cx="1800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45"/>
                <a:gridCol w="495055"/>
              </a:tblGrid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pans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33168"/>
              </p:ext>
            </p:extLst>
          </p:nvPr>
        </p:nvGraphicFramePr>
        <p:xfrm>
          <a:off x="5364088" y="4057496"/>
          <a:ext cx="1800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45"/>
                <a:gridCol w="495055"/>
              </a:tblGrid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Right Arrow 32"/>
          <p:cNvSpPr/>
          <p:nvPr/>
        </p:nvSpPr>
        <p:spPr bwMode="auto">
          <a:xfrm>
            <a:off x="0" y="2127920"/>
            <a:ext cx="649796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Map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0" y="4656789"/>
            <a:ext cx="649796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Map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7308304" y="2208560"/>
            <a:ext cx="936104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Reduce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>
            <a:off x="7308304" y="5066988"/>
            <a:ext cx="936104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Reduce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38" name="Curved Connector 37"/>
          <p:cNvCxnSpPr>
            <a:stCxn id="8" idx="3"/>
            <a:endCxn id="32" idx="1"/>
          </p:cNvCxnSpPr>
          <p:nvPr/>
        </p:nvCxnSpPr>
        <p:spPr bwMode="auto">
          <a:xfrm>
            <a:off x="4358208" y="1928272"/>
            <a:ext cx="1005880" cy="340938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urved Connector 43"/>
          <p:cNvCxnSpPr>
            <a:stCxn id="9" idx="3"/>
            <a:endCxn id="30" idx="1"/>
          </p:cNvCxnSpPr>
          <p:nvPr/>
        </p:nvCxnSpPr>
        <p:spPr bwMode="auto">
          <a:xfrm flipV="1">
            <a:off x="4358208" y="2449925"/>
            <a:ext cx="1005880" cy="72990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Curved Connector 46"/>
          <p:cNvCxnSpPr>
            <a:stCxn id="17" idx="3"/>
          </p:cNvCxnSpPr>
          <p:nvPr/>
        </p:nvCxnSpPr>
        <p:spPr bwMode="auto">
          <a:xfrm>
            <a:off x="4285496" y="4481696"/>
            <a:ext cx="1078592" cy="104097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5364088" y="2913544"/>
            <a:ext cx="288032" cy="1496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6" name="Curved Connector 55"/>
          <p:cNvCxnSpPr>
            <a:stCxn id="18" idx="3"/>
            <a:endCxn id="50" idx="1"/>
          </p:cNvCxnSpPr>
          <p:nvPr/>
        </p:nvCxnSpPr>
        <p:spPr bwMode="auto">
          <a:xfrm flipV="1">
            <a:off x="4283968" y="2988375"/>
            <a:ext cx="1080120" cy="278946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ular Callout 62"/>
          <p:cNvSpPr/>
          <p:nvPr/>
        </p:nvSpPr>
        <p:spPr bwMode="auto">
          <a:xfrm>
            <a:off x="7956375" y="1351632"/>
            <a:ext cx="970489" cy="323768"/>
          </a:xfrm>
          <a:prstGeom prst="wedgeRectCallout">
            <a:avLst>
              <a:gd name="adj1" fmla="val -51404"/>
              <a:gd name="adj2" fmla="val 10770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Bucket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ular Callout 63"/>
          <p:cNvSpPr/>
          <p:nvPr/>
        </p:nvSpPr>
        <p:spPr bwMode="auto">
          <a:xfrm>
            <a:off x="7956375" y="4041336"/>
            <a:ext cx="970489" cy="323768"/>
          </a:xfrm>
          <a:prstGeom prst="wedgeRectCallout">
            <a:avLst>
              <a:gd name="adj1" fmla="val -51404"/>
              <a:gd name="adj2" fmla="val 10770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Bucket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0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&amp; Reduce cont.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990600"/>
            <a:ext cx="8572500" cy="998240"/>
          </a:xfrm>
        </p:spPr>
        <p:txBody>
          <a:bodyPr/>
          <a:lstStyle/>
          <a:p>
            <a:r>
              <a:rPr lang="en-US" dirty="0" smtClean="0"/>
              <a:t>Reduce the amount of data transferred between nodes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auto">
          <a:xfrm>
            <a:off x="323528" y="2204864"/>
            <a:ext cx="5040560" cy="26642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56940"/>
              </p:ext>
            </p:extLst>
          </p:nvPr>
        </p:nvGraphicFramePr>
        <p:xfrm>
          <a:off x="467544" y="2276872"/>
          <a:ext cx="172819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3230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pans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09660"/>
              </p:ext>
            </p:extLst>
          </p:nvPr>
        </p:nvGraphicFramePr>
        <p:xfrm>
          <a:off x="3203848" y="2348880"/>
          <a:ext cx="172819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03151"/>
              </p:ext>
            </p:extLst>
          </p:nvPr>
        </p:nvGraphicFramePr>
        <p:xfrm>
          <a:off x="3202320" y="3645024"/>
          <a:ext cx="172819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576064"/>
              </a:tblGrid>
              <a:tr h="323030">
                <a:tc>
                  <a:txBody>
                    <a:bodyPr/>
                    <a:lstStyle/>
                    <a:p>
                      <a:r>
                        <a:rPr lang="en-US" dirty="0" smtClean="0"/>
                        <a:t>shirt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327517">
                <a:tc>
                  <a:txBody>
                    <a:bodyPr/>
                    <a:lstStyle/>
                    <a:p>
                      <a:r>
                        <a:rPr lang="en-US" dirty="0" smtClean="0"/>
                        <a:t>pans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Elbow Connector 9"/>
          <p:cNvCxnSpPr>
            <a:stCxn id="7" idx="3"/>
            <a:endCxn id="8" idx="1"/>
          </p:cNvCxnSpPr>
          <p:nvPr/>
        </p:nvCxnSpPr>
        <p:spPr bwMode="auto">
          <a:xfrm flipV="1">
            <a:off x="2195736" y="2714640"/>
            <a:ext cx="1008112" cy="6595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Elbow Connector 10"/>
          <p:cNvCxnSpPr>
            <a:stCxn id="7" idx="3"/>
            <a:endCxn id="9" idx="1"/>
          </p:cNvCxnSpPr>
          <p:nvPr/>
        </p:nvCxnSpPr>
        <p:spPr bwMode="auto">
          <a:xfrm>
            <a:off x="2195736" y="3374152"/>
            <a:ext cx="1006584" cy="636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ight Arrow 11"/>
          <p:cNvSpPr/>
          <p:nvPr/>
        </p:nvSpPr>
        <p:spPr bwMode="auto">
          <a:xfrm>
            <a:off x="0" y="3068960"/>
            <a:ext cx="649796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Map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195736" y="3068960"/>
            <a:ext cx="973734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Combine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75676" y="4005064"/>
            <a:ext cx="2997090" cy="15841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937924" y="4458450"/>
            <a:ext cx="936104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Reduce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75676" y="1484784"/>
            <a:ext cx="2997090" cy="15841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6937924" y="1938170"/>
            <a:ext cx="936104" cy="576064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Reduce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8" name="Curved Connector 17"/>
          <p:cNvCxnSpPr>
            <a:stCxn id="8" idx="3"/>
            <a:endCxn id="16" idx="1"/>
          </p:cNvCxnSpPr>
          <p:nvPr/>
        </p:nvCxnSpPr>
        <p:spPr bwMode="auto">
          <a:xfrm flipV="1">
            <a:off x="4932040" y="2276872"/>
            <a:ext cx="1143636" cy="43776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urved Connector 21"/>
          <p:cNvCxnSpPr>
            <a:stCxn id="9" idx="3"/>
            <a:endCxn id="14" idx="1"/>
          </p:cNvCxnSpPr>
          <p:nvPr/>
        </p:nvCxnSpPr>
        <p:spPr bwMode="auto">
          <a:xfrm>
            <a:off x="4930512" y="4010784"/>
            <a:ext cx="1145164" cy="78636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02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5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 bwMode="auto">
          <a:xfrm>
            <a:off x="2483768" y="1628800"/>
            <a:ext cx="4176464" cy="288032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auto">
          <a:xfrm>
            <a:off x="3419872" y="2492896"/>
            <a:ext cx="720080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1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4048" y="2492896"/>
            <a:ext cx="720080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2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3093" y="1340768"/>
            <a:ext cx="2077813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MyHotelBooking.com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1" name="Smiley Face 10"/>
          <p:cNvSpPr/>
          <p:nvPr/>
        </p:nvSpPr>
        <p:spPr bwMode="auto">
          <a:xfrm>
            <a:off x="467544" y="2670820"/>
            <a:ext cx="504056" cy="504056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11" idx="6"/>
            <a:endCxn id="6" idx="1"/>
          </p:cNvCxnSpPr>
          <p:nvPr/>
        </p:nvCxnSpPr>
        <p:spPr bwMode="auto">
          <a:xfrm>
            <a:off x="971600" y="2922848"/>
            <a:ext cx="2448272" cy="2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99592" y="2675132"/>
            <a:ext cx="1638590" cy="242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Book hotel H, room 1</a:t>
            </a:r>
            <a:endParaRPr lang="cs-CZ" sz="1050" dirty="0" smtClean="0">
              <a:solidFill>
                <a:schemeClr val="tx1"/>
              </a:solidFill>
            </a:endParaRPr>
          </a:p>
        </p:txBody>
      </p:sp>
      <p:sp>
        <p:nvSpPr>
          <p:cNvPr id="16" name="Smiley Face 15"/>
          <p:cNvSpPr/>
          <p:nvPr/>
        </p:nvSpPr>
        <p:spPr bwMode="auto">
          <a:xfrm>
            <a:off x="8388424" y="2670820"/>
            <a:ext cx="504056" cy="504056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8542" y="2675132"/>
            <a:ext cx="1638590" cy="242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Book hotel H, room 1</a:t>
            </a:r>
            <a:endParaRPr lang="cs-CZ" sz="1050" dirty="0" smtClean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6" idx="2"/>
            <a:endCxn id="8" idx="3"/>
          </p:cNvCxnSpPr>
          <p:nvPr/>
        </p:nvCxnSpPr>
        <p:spPr bwMode="auto">
          <a:xfrm flipH="1">
            <a:off x="5724128" y="2922848"/>
            <a:ext cx="2664296" cy="2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887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 bwMode="auto">
          <a:xfrm>
            <a:off x="2483768" y="1628800"/>
            <a:ext cx="4176464" cy="288032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auto">
          <a:xfrm>
            <a:off x="3419872" y="2492896"/>
            <a:ext cx="720080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1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4048" y="2492896"/>
            <a:ext cx="720080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2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3093" y="1340768"/>
            <a:ext cx="2077813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MyHotelBooking.com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1" name="Smiley Face 10"/>
          <p:cNvSpPr/>
          <p:nvPr/>
        </p:nvSpPr>
        <p:spPr bwMode="auto">
          <a:xfrm>
            <a:off x="467544" y="2670820"/>
            <a:ext cx="504056" cy="504056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11" idx="6"/>
            <a:endCxn id="6" idx="1"/>
          </p:cNvCxnSpPr>
          <p:nvPr/>
        </p:nvCxnSpPr>
        <p:spPr bwMode="auto">
          <a:xfrm>
            <a:off x="971600" y="2922848"/>
            <a:ext cx="2448272" cy="2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99592" y="2675132"/>
            <a:ext cx="1638590" cy="242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Book hotel H, room 1</a:t>
            </a:r>
            <a:endParaRPr lang="cs-CZ" sz="1050" dirty="0" smtClean="0">
              <a:solidFill>
                <a:schemeClr val="tx1"/>
              </a:solidFill>
            </a:endParaRPr>
          </a:p>
        </p:txBody>
      </p:sp>
      <p:sp>
        <p:nvSpPr>
          <p:cNvPr id="16" name="Smiley Face 15"/>
          <p:cNvSpPr/>
          <p:nvPr/>
        </p:nvSpPr>
        <p:spPr bwMode="auto">
          <a:xfrm>
            <a:off x="8388424" y="2670820"/>
            <a:ext cx="504056" cy="504056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8542" y="2675132"/>
            <a:ext cx="1638590" cy="242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Book hotel H, room 1</a:t>
            </a:r>
            <a:endParaRPr lang="cs-CZ" sz="1050" dirty="0" smtClean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6" idx="2"/>
            <a:endCxn id="8" idx="3"/>
          </p:cNvCxnSpPr>
          <p:nvPr/>
        </p:nvCxnSpPr>
        <p:spPr bwMode="auto">
          <a:xfrm flipH="1">
            <a:off x="5724128" y="2922848"/>
            <a:ext cx="2664296" cy="2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3393976" y="4770650"/>
            <a:ext cx="720080" cy="11786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1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90826" y="4770099"/>
            <a:ext cx="720080" cy="117917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2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338900" y="4770100"/>
            <a:ext cx="720080" cy="11791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DB node 3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533093" y="5013176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754016" y="5310435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514053" y="5572531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023088" y="5013176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244011" y="5310435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004048" y="5572531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434140" y="5013176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655063" y="5310435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415100" y="5572531"/>
            <a:ext cx="318827" cy="216024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Straight Arrow Connector 37"/>
          <p:cNvCxnSpPr>
            <a:stCxn id="28" idx="6"/>
          </p:cNvCxnSpPr>
          <p:nvPr/>
        </p:nvCxnSpPr>
        <p:spPr bwMode="auto">
          <a:xfrm>
            <a:off x="3851920" y="5121188"/>
            <a:ext cx="1392091" cy="252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Lightning Bolt 38"/>
          <p:cNvSpPr/>
          <p:nvPr/>
        </p:nvSpPr>
        <p:spPr bwMode="auto">
          <a:xfrm>
            <a:off x="4309864" y="4914253"/>
            <a:ext cx="318826" cy="612206"/>
          </a:xfrm>
          <a:prstGeom prst="lightningBolt">
            <a:avLst/>
          </a:prstGeom>
          <a:solidFill>
            <a:srgbClr val="FFFF0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0" name="Straight Arrow Connector 39"/>
          <p:cNvCxnSpPr>
            <a:stCxn id="33" idx="6"/>
            <a:endCxn id="34" idx="2"/>
          </p:cNvCxnSpPr>
          <p:nvPr/>
        </p:nvCxnSpPr>
        <p:spPr bwMode="auto">
          <a:xfrm flipV="1">
            <a:off x="5322875" y="5121188"/>
            <a:ext cx="1111265" cy="559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Lightning Bolt 42"/>
          <p:cNvSpPr/>
          <p:nvPr/>
        </p:nvSpPr>
        <p:spPr bwMode="auto">
          <a:xfrm>
            <a:off x="5840605" y="5004332"/>
            <a:ext cx="318826" cy="612206"/>
          </a:xfrm>
          <a:prstGeom prst="lightningBolt">
            <a:avLst/>
          </a:prstGeom>
          <a:solidFill>
            <a:srgbClr val="FFFF0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8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RDBs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data model (can be advantage and disadvantage)</a:t>
            </a:r>
          </a:p>
          <a:p>
            <a:r>
              <a:rPr lang="en-US" dirty="0" smtClean="0"/>
              <a:t>How to change the data model?</a:t>
            </a:r>
          </a:p>
          <a:p>
            <a:pPr lvl="1"/>
            <a:r>
              <a:rPr lang="en-US" dirty="0" smtClean="0"/>
              <a:t>Extremely difficult</a:t>
            </a:r>
          </a:p>
          <a:p>
            <a:r>
              <a:rPr lang="en-US" dirty="0" smtClean="0"/>
              <a:t>How does it scale</a:t>
            </a:r>
          </a:p>
          <a:p>
            <a:pPr lvl="1"/>
            <a:r>
              <a:rPr lang="en-US" sz="3600" dirty="0" smtClean="0"/>
              <a:t>Big data </a:t>
            </a:r>
            <a:r>
              <a:rPr lang="en-US" dirty="0" smtClean="0"/>
              <a:t>– does not scale well</a:t>
            </a:r>
          </a:p>
          <a:p>
            <a:pPr lvl="1"/>
            <a:endParaRPr lang="en-US" dirty="0"/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Performance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Right Brace 5"/>
          <p:cNvSpPr/>
          <p:nvPr/>
        </p:nvSpPr>
        <p:spPr bwMode="auto">
          <a:xfrm>
            <a:off x="3563888" y="4442504"/>
            <a:ext cx="288032" cy="1512168"/>
          </a:xfrm>
          <a:prstGeom prst="rightBrace">
            <a:avLst>
              <a:gd name="adj1" fmla="val 36111"/>
              <a:gd name="adj2" fmla="val 4735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8558" y="5013176"/>
            <a:ext cx="176522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NoSQL databases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0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BIG DATA?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is “too big to be processed using traditional systems”</a:t>
            </a:r>
          </a:p>
          <a:p>
            <a:r>
              <a:rPr lang="en-US" dirty="0" smtClean="0"/>
              <a:t>What is “traditional system”?</a:t>
            </a:r>
          </a:p>
          <a:p>
            <a:pPr lvl="1"/>
            <a:r>
              <a:rPr lang="en-US" dirty="0" smtClean="0"/>
              <a:t>Centralized </a:t>
            </a:r>
          </a:p>
          <a:p>
            <a:pPr lvl="1"/>
            <a:r>
              <a:rPr lang="en-US" dirty="0" smtClean="0"/>
              <a:t>Signe HDD dependent</a:t>
            </a:r>
          </a:p>
          <a:p>
            <a:pPr lvl="1"/>
            <a:endParaRPr lang="en-US" dirty="0"/>
          </a:p>
          <a:p>
            <a:r>
              <a:rPr lang="en-US" dirty="0" smtClean="0"/>
              <a:t>100 MB document – unable to send by mail</a:t>
            </a:r>
          </a:p>
          <a:p>
            <a:r>
              <a:rPr lang="en-US" dirty="0" smtClean="0"/>
              <a:t>100 GB image – unable to view</a:t>
            </a:r>
          </a:p>
          <a:p>
            <a:r>
              <a:rPr lang="en-US" dirty="0" smtClean="0"/>
              <a:t>100 TB video – unable to edit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22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en-US" dirty="0" smtClean="0"/>
              <a:t>Big data cont.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</p:spPr>
        <p:txBody>
          <a:bodyPr/>
          <a:lstStyle/>
          <a:p>
            <a:r>
              <a:rPr lang="en-US" dirty="0"/>
              <a:t>What do we typically do with “Big data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92498"/>
            <a:ext cx="4040188" cy="3951288"/>
          </a:xfrm>
        </p:spPr>
        <p:txBody>
          <a:bodyPr/>
          <a:lstStyle/>
          <a:p>
            <a:pPr lvl="1"/>
            <a:r>
              <a:rPr lang="en-US" dirty="0" smtClean="0"/>
              <a:t>capture</a:t>
            </a:r>
          </a:p>
          <a:p>
            <a:pPr lvl="1"/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share</a:t>
            </a:r>
          </a:p>
          <a:p>
            <a:pPr lvl="1"/>
            <a:r>
              <a:rPr lang="en-US" dirty="0" smtClean="0"/>
              <a:t>store</a:t>
            </a:r>
          </a:p>
          <a:p>
            <a:pPr lvl="1"/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analyze</a:t>
            </a:r>
          </a:p>
          <a:p>
            <a:pPr lvl="1"/>
            <a:r>
              <a:rPr lang="en-US" dirty="0" smtClean="0"/>
              <a:t>visualize</a:t>
            </a:r>
          </a:p>
          <a:p>
            <a:pPr lvl="1"/>
            <a:r>
              <a:rPr lang="en-US" dirty="0" smtClean="0"/>
              <a:t>change format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39762"/>
          </a:xfrm>
        </p:spPr>
        <p:txBody>
          <a:bodyPr/>
          <a:lstStyle/>
          <a:p>
            <a:r>
              <a:rPr lang="en-US" dirty="0" smtClean="0"/>
              <a:t>Where do they come from?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692498"/>
            <a:ext cx="4041775" cy="3951288"/>
          </a:xfrm>
        </p:spPr>
        <p:txBody>
          <a:bodyPr/>
          <a:lstStyle/>
          <a:p>
            <a:pPr lvl="1"/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Applications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96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30 TB od data daily (2012)</a:t>
            </a:r>
          </a:p>
          <a:p>
            <a:pPr lvl="1"/>
            <a:r>
              <a:rPr lang="en-US" dirty="0" smtClean="0"/>
              <a:t>1 billion of active users (2012)</a:t>
            </a:r>
            <a:endParaRPr lang="en-US" dirty="0"/>
          </a:p>
          <a:p>
            <a:r>
              <a:rPr lang="en-US" dirty="0" smtClean="0"/>
              <a:t>300 billion of emails sent every day</a:t>
            </a:r>
          </a:p>
          <a:p>
            <a:endParaRPr lang="en-US" dirty="0" smtClean="0"/>
          </a:p>
          <a:p>
            <a:r>
              <a:rPr lang="en-US" dirty="0" err="1" smtClean="0"/>
              <a:t>Twiter</a:t>
            </a:r>
            <a:endParaRPr lang="en-US" dirty="0" smtClean="0"/>
          </a:p>
          <a:p>
            <a:pPr lvl="1"/>
            <a:r>
              <a:rPr lang="en-US" dirty="0" smtClean="0"/>
              <a:t>97 000 Tweets per second (2012)</a:t>
            </a:r>
          </a:p>
          <a:p>
            <a:pPr lvl="1"/>
            <a:endParaRPr lang="en-US" dirty="0"/>
          </a:p>
          <a:p>
            <a:r>
              <a:rPr lang="en-US" dirty="0" smtClean="0"/>
              <a:t>CERN</a:t>
            </a:r>
          </a:p>
          <a:p>
            <a:pPr lvl="1"/>
            <a:r>
              <a:rPr lang="en-US" dirty="0" smtClean="0"/>
              <a:t>40TB per second</a:t>
            </a:r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 </a:t>
            </a:r>
            <a:r>
              <a:rPr lang="cs-CZ" smtClean="0"/>
              <a:t>2</a:t>
            </a:r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36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NoSQL databases basic types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Cloud 5"/>
          <p:cNvSpPr/>
          <p:nvPr/>
        </p:nvSpPr>
        <p:spPr bwMode="auto">
          <a:xfrm>
            <a:off x="539552" y="1556792"/>
            <a:ext cx="2700300" cy="216024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Key Value Store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829" y="3789040"/>
            <a:ext cx="1132040" cy="527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Memcache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Redis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3270332" y="1556792"/>
            <a:ext cx="2700300" cy="216024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Tabular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5609" y="3789040"/>
            <a:ext cx="1055097" cy="745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BigTable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Hbase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Accumulo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6012160" y="1556792"/>
            <a:ext cx="2700300" cy="216024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Document Oriented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7437" y="3789040"/>
            <a:ext cx="1063112" cy="745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MongoDB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Couch DB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Cloudant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7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for BIG data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=&gt; eventually consistent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 </a:t>
            </a:r>
            <a:r>
              <a:rPr lang="cs-CZ" smtClean="0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8</a:t>
            </a:fld>
            <a:endParaRPr lang="cs-CZ"/>
          </a:p>
        </p:txBody>
      </p:sp>
      <p:grpSp>
        <p:nvGrpSpPr>
          <p:cNvPr id="28" name="Group 27"/>
          <p:cNvGrpSpPr/>
          <p:nvPr/>
        </p:nvGrpSpPr>
        <p:grpSpPr>
          <a:xfrm>
            <a:off x="467544" y="1484784"/>
            <a:ext cx="8424936" cy="3168352"/>
            <a:chOff x="467544" y="1340768"/>
            <a:chExt cx="8424936" cy="3168352"/>
          </a:xfrm>
        </p:grpSpPr>
        <p:sp>
          <p:nvSpPr>
            <p:cNvPr id="18" name="Cloud 17"/>
            <p:cNvSpPr/>
            <p:nvPr/>
          </p:nvSpPr>
          <p:spPr bwMode="auto">
            <a:xfrm>
              <a:off x="2483768" y="1628800"/>
              <a:ext cx="4176464" cy="2880320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419872" y="2492896"/>
              <a:ext cx="720080" cy="86409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DB node 1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004048" y="2492896"/>
              <a:ext cx="720080" cy="86409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DB node 2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33093" y="1340768"/>
              <a:ext cx="2077813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MyHotelBooking.com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Smiley Face 21"/>
            <p:cNvSpPr/>
            <p:nvPr/>
          </p:nvSpPr>
          <p:spPr bwMode="auto">
            <a:xfrm>
              <a:off x="467544" y="2670820"/>
              <a:ext cx="504056" cy="504056"/>
            </a:xfrm>
            <a:prstGeom prst="smileyFac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2" idx="6"/>
              <a:endCxn id="19" idx="1"/>
            </p:cNvCxnSpPr>
            <p:nvPr/>
          </p:nvCxnSpPr>
          <p:spPr bwMode="auto">
            <a:xfrm>
              <a:off x="971600" y="2922848"/>
              <a:ext cx="2448272" cy="20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899592" y="2675132"/>
              <a:ext cx="1638590" cy="2426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Book hotel H, room 1</a:t>
              </a:r>
              <a:endParaRPr lang="cs-CZ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Smiley Face 24"/>
            <p:cNvSpPr/>
            <p:nvPr/>
          </p:nvSpPr>
          <p:spPr bwMode="auto">
            <a:xfrm>
              <a:off x="8388424" y="2670820"/>
              <a:ext cx="504056" cy="504056"/>
            </a:xfrm>
            <a:prstGeom prst="smileyFac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28542" y="2675132"/>
              <a:ext cx="1638590" cy="2426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Book hotel H, room 1</a:t>
              </a:r>
              <a:endParaRPr lang="cs-CZ" sz="105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5" idx="2"/>
              <a:endCxn id="20" idx="3"/>
            </p:cNvCxnSpPr>
            <p:nvPr/>
          </p:nvCxnSpPr>
          <p:spPr bwMode="auto">
            <a:xfrm flipH="1">
              <a:off x="5724128" y="2922848"/>
              <a:ext cx="2664296" cy="20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4733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for BIG data – what is NOT available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Joins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complex transactions</a:t>
            </a:r>
          </a:p>
          <a:p>
            <a:pPr lvl="1"/>
            <a:r>
              <a:rPr lang="en-US" dirty="0" smtClean="0"/>
              <a:t>do it on application level</a:t>
            </a:r>
          </a:p>
          <a:p>
            <a:r>
              <a:rPr lang="en-US" dirty="0" smtClean="0"/>
              <a:t>No constraint support</a:t>
            </a:r>
          </a:p>
          <a:p>
            <a:pPr lvl="1"/>
            <a:r>
              <a:rPr lang="en-US" dirty="0" smtClean="0"/>
              <a:t>do it on application level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9</a:t>
            </a:fld>
            <a:endParaRPr lang="cs-CZ"/>
          </a:p>
        </p:txBody>
      </p:sp>
      <p:grpSp>
        <p:nvGrpSpPr>
          <p:cNvPr id="22" name="Group 21"/>
          <p:cNvGrpSpPr/>
          <p:nvPr/>
        </p:nvGrpSpPr>
        <p:grpSpPr>
          <a:xfrm>
            <a:off x="1115616" y="1844824"/>
            <a:ext cx="6042809" cy="1944216"/>
            <a:chOff x="3393976" y="1844824"/>
            <a:chExt cx="3665004" cy="1179180"/>
          </a:xfrm>
        </p:grpSpPr>
        <p:sp>
          <p:nvSpPr>
            <p:cNvPr id="6" name="Rectangle 5"/>
            <p:cNvSpPr/>
            <p:nvPr/>
          </p:nvSpPr>
          <p:spPr bwMode="auto">
            <a:xfrm>
              <a:off x="3393976" y="1845375"/>
              <a:ext cx="720080" cy="117862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DB node 1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90826" y="1844824"/>
              <a:ext cx="720080" cy="11791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DB node 2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338900" y="1844825"/>
              <a:ext cx="720080" cy="117917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DB node 3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33093" y="2087901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54016" y="2385160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14053" y="2647256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023088" y="2087901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244011" y="2385160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004048" y="2647256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434140" y="2087901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655063" y="2385160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6415100" y="2647256"/>
              <a:ext cx="318827" cy="216024"/>
            </a:xfrm>
            <a:prstGeom prst="ellipse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9" idx="6"/>
            </p:cNvCxnSpPr>
            <p:nvPr/>
          </p:nvCxnSpPr>
          <p:spPr bwMode="auto">
            <a:xfrm>
              <a:off x="3851920" y="2195913"/>
              <a:ext cx="1392091" cy="2520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Lightning Bolt 18"/>
            <p:cNvSpPr/>
            <p:nvPr/>
          </p:nvSpPr>
          <p:spPr bwMode="auto">
            <a:xfrm>
              <a:off x="4309864" y="1988978"/>
              <a:ext cx="318826" cy="612206"/>
            </a:xfrm>
            <a:prstGeom prst="lightningBolt">
              <a:avLst/>
            </a:prstGeom>
            <a:solidFill>
              <a:srgbClr val="FFFF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14" idx="6"/>
              <a:endCxn id="15" idx="2"/>
            </p:cNvCxnSpPr>
            <p:nvPr/>
          </p:nvCxnSpPr>
          <p:spPr bwMode="auto">
            <a:xfrm flipV="1">
              <a:off x="5322875" y="2195913"/>
              <a:ext cx="1111265" cy="5593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1" name="Lightning Bolt 20"/>
            <p:cNvSpPr/>
            <p:nvPr/>
          </p:nvSpPr>
          <p:spPr bwMode="auto">
            <a:xfrm>
              <a:off x="5840605" y="2079057"/>
              <a:ext cx="318826" cy="612206"/>
            </a:xfrm>
            <a:prstGeom prst="lightningBolt">
              <a:avLst/>
            </a:prstGeom>
            <a:solidFill>
              <a:srgbClr val="FFFF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2538151"/>
      </p:ext>
    </p:extLst>
  </p:cSld>
  <p:clrMapOvr>
    <a:masterClrMapping/>
  </p:clrMapOvr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38755</TotalTime>
  <Words>899</Words>
  <Application>Microsoft Office PowerPoint</Application>
  <PresentationFormat>On-screen Show (4:3)</PresentationFormat>
  <Paragraphs>383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Unicode MS</vt:lpstr>
      <vt:lpstr>Arial</vt:lpstr>
      <vt:lpstr>Times</vt:lpstr>
      <vt:lpstr>Times New Roman</vt:lpstr>
      <vt:lpstr>Verdana</vt:lpstr>
      <vt:lpstr>Wingdings</vt:lpstr>
      <vt:lpstr>dcgi</vt:lpstr>
      <vt:lpstr>WA 2</vt:lpstr>
      <vt:lpstr>Codd’s relational algebra</vt:lpstr>
      <vt:lpstr>Shortcomings of RDBs</vt:lpstr>
      <vt:lpstr>What is BIG DATA?</vt:lpstr>
      <vt:lpstr>Big data cont.</vt:lpstr>
      <vt:lpstr>Examples</vt:lpstr>
      <vt:lpstr>NoSQL databases basic types</vt:lpstr>
      <vt:lpstr>Price for BIG data</vt:lpstr>
      <vt:lpstr>Price for BIG data – what is NOT available</vt:lpstr>
      <vt:lpstr>What IS available</vt:lpstr>
      <vt:lpstr>Hadoop</vt:lpstr>
      <vt:lpstr>History of Hadoop</vt:lpstr>
      <vt:lpstr>History of Hadoop cont.</vt:lpstr>
      <vt:lpstr>What is Hadoop</vt:lpstr>
      <vt:lpstr>Distributed FS</vt:lpstr>
      <vt:lpstr>Hadoop</vt:lpstr>
      <vt:lpstr>Hadoop – fault tolerance</vt:lpstr>
      <vt:lpstr>Hadoop projects / tools</vt:lpstr>
      <vt:lpstr>Map &amp; Reduce algorithms</vt:lpstr>
      <vt:lpstr>Map &amp; Reduce Example</vt:lpstr>
      <vt:lpstr>Map &amp; Reduce Example</vt:lpstr>
      <vt:lpstr>Map &amp; Reduce</vt:lpstr>
      <vt:lpstr>Map &amp; Reduce cont.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Martin Klíma</cp:lastModifiedBy>
  <cp:revision>315</cp:revision>
  <dcterms:modified xsi:type="dcterms:W3CDTF">2015-04-08T06:25:19Z</dcterms:modified>
</cp:coreProperties>
</file>