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75" r:id="rId19"/>
    <p:sldId id="271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FE"/>
    <a:srgbClr val="FBDEDD"/>
    <a:srgbClr val="EA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>
      <p:cViewPr varScale="1">
        <p:scale>
          <a:sx n="118" d="100"/>
          <a:sy n="118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23CEA-C368-4EE8-AEE1-182E34C7381B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097F0-1723-4745-9187-DDFCAC4CF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215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780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1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3EA35CF8-A991-4CA3-8213-5A2DB2686955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1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EC03D34E-9375-4E22-9387-C8AD95B8E195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C6CE8D2-E411-4D2A-81FE-9B81A48EADB2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234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77AFF3B1-17C8-490C-9993-51E80E8DC709}" type="slidenum">
              <a:rPr lang="en-US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33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F9C0E77B-9D3B-48EB-B610-F68161D9D48B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42950"/>
            <a:ext cx="4965700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4875"/>
            <a:ext cx="4973637" cy="437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9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84733DBB-BD00-4985-8A26-DCFA90BBA0AF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7475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AC9F543B-7114-4EB3-A703-937A04A3F1A9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19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0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9170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png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applications </a:t>
            </a:r>
            <a:r>
              <a:rPr lang="cs-CZ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SoA</a:t>
            </a:r>
            <a:r>
              <a:rPr lang="en-US" dirty="0" smtClean="0"/>
              <a:t> and REST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Kl</a:t>
            </a:r>
            <a:r>
              <a:rPr lang="cs-CZ" dirty="0" err="1" smtClean="0"/>
              <a:t>íma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3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 smtClean="0"/>
              <a:t>Call a remote service over Internet</a:t>
            </a:r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 smtClean="0"/>
              <a:t>Accessible via Internet protocols</a:t>
            </a:r>
            <a:endParaRPr lang="cs-CZ" dirty="0"/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/>
              <a:t>HTTP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/>
              <a:t>HTTPS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 smtClean="0"/>
              <a:t>XML</a:t>
            </a:r>
            <a:r>
              <a:rPr lang="en-US" dirty="0" smtClean="0"/>
              <a:t>, JSON</a:t>
            </a:r>
            <a:endParaRPr lang="cs-CZ" dirty="0"/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dirty="0"/>
              <a:t>SOAP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 smtClean="0"/>
              <a:t>Platform independent</a:t>
            </a:r>
            <a:endParaRPr lang="cs-CZ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 smtClean="0"/>
              <a:t>Messaging in </a:t>
            </a:r>
            <a:r>
              <a:rPr lang="cs-CZ" dirty="0" smtClean="0"/>
              <a:t>SOAP </a:t>
            </a:r>
            <a:r>
              <a:rPr lang="en-US" dirty="0" smtClean="0"/>
              <a:t> = based on </a:t>
            </a:r>
            <a:r>
              <a:rPr lang="cs-CZ" dirty="0" smtClean="0"/>
              <a:t>XML</a:t>
            </a:r>
            <a:endParaRPr lang="cs-CZ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 smtClean="0"/>
              <a:t>Firewall friendly, uses HTTP (ports</a:t>
            </a:r>
            <a:r>
              <a:rPr lang="cs-CZ" dirty="0" smtClean="0"/>
              <a:t> </a:t>
            </a:r>
            <a:r>
              <a:rPr lang="cs-CZ" dirty="0"/>
              <a:t>80, </a:t>
            </a:r>
            <a:r>
              <a:rPr lang="cs-CZ" dirty="0" smtClean="0"/>
              <a:t>443)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1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WS</a:t>
            </a:r>
            <a:r>
              <a:rPr lang="en-US" dirty="0" smtClean="0"/>
              <a:t> Protocols</a:t>
            </a:r>
            <a:endParaRPr lang="cs-CZ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71688" y="1000125"/>
          <a:ext cx="492125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625"/>
                <a:gridCol w="2460625"/>
              </a:tblGrid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Vrstva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Technologie</a:t>
                      </a:r>
                      <a:endParaRPr lang="cs-CZ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Service Directory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UDDI</a:t>
                      </a:r>
                      <a:endParaRPr lang="cs-CZ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Service Description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WSDL</a:t>
                      </a:r>
                      <a:endParaRPr lang="cs-CZ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Messaging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SOAP</a:t>
                      </a:r>
                      <a:endParaRPr lang="cs-CZ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Encoding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XML</a:t>
                      </a:r>
                      <a:endParaRPr lang="cs-CZ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Transport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HTTP,…</a:t>
                      </a:r>
                      <a:endParaRPr lang="cs-CZ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9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SOAP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785813"/>
            <a:ext cx="8569325" cy="4746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Simple Object Access Protocol 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How to call a service</a:t>
            </a:r>
            <a:endParaRPr lang="cs-CZ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How to encode a </a:t>
            </a:r>
            <a:r>
              <a:rPr lang="en-US" dirty="0" err="1" smtClean="0"/>
              <a:t>mesage</a:t>
            </a:r>
            <a:endParaRPr lang="cs-CZ" dirty="0" smtClean="0"/>
          </a:p>
          <a:p>
            <a:pPr marL="339725" lvl="1" indent="-339725" eaLnBrk="1" hangingPunct="1">
              <a:spcBef>
                <a:spcPts val="750"/>
              </a:spcBef>
              <a:buSzPct val="60000"/>
              <a:buFont typeface="Wingdings" pitchFamily="2" charset="2"/>
              <a:buChar char=""/>
              <a:defRPr/>
            </a:pPr>
            <a:r>
              <a:rPr lang="en-GB" dirty="0" smtClean="0"/>
              <a:t>http://www.w3c.org/TR/SOAP/</a:t>
            </a:r>
          </a:p>
          <a:p>
            <a:pPr eaLnBrk="1" hangingPunct="1">
              <a:defRPr/>
            </a:pPr>
            <a:endParaRPr lang="cs-CZ" dirty="0"/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3" t="18898" r="14763" b="30237"/>
          <a:stretch>
            <a:fillRect/>
          </a:stretch>
        </p:blipFill>
        <p:spPr bwMode="auto">
          <a:xfrm>
            <a:off x="285750" y="2428875"/>
            <a:ext cx="8012113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5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WSDL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Web Services Definition Language</a:t>
            </a:r>
          </a:p>
          <a:p>
            <a:pPr lvl="1" eaLnBrk="1" hangingPunct="1">
              <a:defRPr/>
            </a:pPr>
            <a:r>
              <a:rPr lang="en-GB" dirty="0" smtClean="0"/>
              <a:t>http://www.w3.org/TR/wsdl/</a:t>
            </a:r>
          </a:p>
          <a:p>
            <a:pPr eaLnBrk="1" hangingPunct="1">
              <a:defRPr/>
            </a:pPr>
            <a:r>
              <a:rPr lang="en-US" dirty="0" smtClean="0"/>
              <a:t>Based on </a:t>
            </a:r>
            <a:r>
              <a:rPr lang="cs-CZ" dirty="0" smtClean="0"/>
              <a:t>XML</a:t>
            </a:r>
          </a:p>
          <a:p>
            <a:pPr eaLnBrk="1" hangingPunct="1">
              <a:defRPr/>
            </a:pPr>
            <a:r>
              <a:rPr lang="en-US" dirty="0" smtClean="0"/>
              <a:t>What it defines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What the web service does </a:t>
            </a:r>
            <a:r>
              <a:rPr lang="cs-CZ" dirty="0" smtClean="0"/>
              <a:t>(</a:t>
            </a:r>
            <a:r>
              <a:rPr lang="cs-CZ" dirty="0" err="1" smtClean="0"/>
              <a:t>description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Hot to use it </a:t>
            </a:r>
            <a:r>
              <a:rPr lang="cs-CZ" dirty="0" smtClean="0"/>
              <a:t>(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signatures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Where to find it</a:t>
            </a: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Independent on protocols of lower level </a:t>
            </a:r>
          </a:p>
          <a:p>
            <a:pPr lvl="1">
              <a:defRPr/>
            </a:pPr>
            <a:r>
              <a:rPr lang="en-US" dirty="0" smtClean="0"/>
              <a:t>HTTP, IMAP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38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WSDL </a:t>
            </a:r>
            <a:r>
              <a:rPr lang="en-US" dirty="0" smtClean="0"/>
              <a:t>Structure</a:t>
            </a:r>
            <a:endParaRPr lang="en-GB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portType</a:t>
            </a:r>
            <a:endParaRPr lang="en-GB" dirty="0" smtClean="0"/>
          </a:p>
          <a:p>
            <a:pPr lvl="1" eaLnBrk="1" hangingPunct="1">
              <a:defRPr/>
            </a:pPr>
            <a:r>
              <a:rPr lang="en-US" dirty="0" smtClean="0"/>
              <a:t>Abstract service definition </a:t>
            </a:r>
            <a:r>
              <a:rPr lang="en-GB" dirty="0" smtClean="0"/>
              <a:t>(</a:t>
            </a:r>
            <a:r>
              <a:rPr lang="en-US" dirty="0" smtClean="0"/>
              <a:t>set of operations</a:t>
            </a:r>
            <a:r>
              <a:rPr lang="en-GB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How to call the service</a:t>
            </a: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SOAP, JMS, </a:t>
            </a:r>
            <a:r>
              <a:rPr lang="en-US" dirty="0" smtClean="0"/>
              <a:t>direct call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Ports</a:t>
            </a:r>
          </a:p>
          <a:p>
            <a:pPr lvl="1" eaLnBrk="1" hangingPunct="1">
              <a:defRPr/>
            </a:pPr>
            <a:r>
              <a:rPr lang="en-US" dirty="0" smtClean="0"/>
              <a:t>Where is it </a:t>
            </a:r>
            <a:r>
              <a:rPr lang="en-US" dirty="0" err="1" smtClean="0"/>
              <a:t>accessbile</a:t>
            </a:r>
            <a:endParaRPr lang="en-GB" dirty="0" smtClean="0"/>
          </a:p>
        </p:txBody>
      </p:sp>
      <p:grpSp>
        <p:nvGrpSpPr>
          <p:cNvPr id="31748" name="Skupina 18"/>
          <p:cNvGrpSpPr>
            <a:grpSpLocks/>
          </p:cNvGrpSpPr>
          <p:nvPr/>
        </p:nvGrpSpPr>
        <p:grpSpPr bwMode="auto">
          <a:xfrm>
            <a:off x="5484813" y="1676400"/>
            <a:ext cx="3302000" cy="4381500"/>
            <a:chOff x="5270468" y="1676400"/>
            <a:chExt cx="3302028" cy="4381500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6095968" y="1676400"/>
              <a:ext cx="1587500" cy="63500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Service</a:t>
              </a: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5270468" y="2692400"/>
              <a:ext cx="1333500" cy="508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Port</a:t>
              </a:r>
            </a:p>
            <a:p>
              <a:pPr algn="ctr"/>
              <a:r>
                <a:rPr lang="en-GB" altLang="cs-CZ" sz="800" b="1">
                  <a:solidFill>
                    <a:schemeClr val="tx1"/>
                  </a:solidFill>
                  <a:latin typeface="Tahoma" panose="020B0604030504040204" pitchFamily="34" charset="0"/>
                </a:rPr>
                <a:t>(e.g. http://host/svc)</a:t>
              </a: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5270468" y="3200400"/>
              <a:ext cx="1333500" cy="508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sz="1600" b="1">
                  <a:solidFill>
                    <a:schemeClr val="tx1"/>
                  </a:solidFill>
                  <a:latin typeface="Tahoma" panose="020B0604030504040204" pitchFamily="34" charset="0"/>
                </a:rPr>
                <a:t>Binding</a:t>
              </a:r>
            </a:p>
            <a:p>
              <a:pPr algn="ctr"/>
              <a:r>
                <a:rPr lang="en-GB" altLang="cs-CZ" sz="900" b="1">
                  <a:solidFill>
                    <a:schemeClr val="tx1"/>
                  </a:solidFill>
                  <a:latin typeface="Tahoma" panose="020B0604030504040204" pitchFamily="34" charset="0"/>
                </a:rPr>
                <a:t>(e.g. SOAP)</a:t>
              </a:r>
            </a:p>
          </p:txBody>
        </p:sp>
        <p:sp>
          <p:nvSpPr>
            <p:cNvPr id="31752" name="Rectangle 9"/>
            <p:cNvSpPr>
              <a:spLocks noChangeArrowheads="1"/>
            </p:cNvSpPr>
            <p:nvPr/>
          </p:nvSpPr>
          <p:spPr bwMode="auto">
            <a:xfrm>
              <a:off x="5295896" y="4025900"/>
              <a:ext cx="3276600" cy="203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 anchorCtr="1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Abstract interface</a:t>
              </a:r>
            </a:p>
          </p:txBody>
        </p:sp>
        <p:sp>
          <p:nvSpPr>
            <p:cNvPr id="31753" name="Rectangle 10"/>
            <p:cNvSpPr>
              <a:spLocks noChangeArrowheads="1"/>
            </p:cNvSpPr>
            <p:nvPr/>
          </p:nvSpPr>
          <p:spPr bwMode="auto">
            <a:xfrm>
              <a:off x="6222968" y="4089400"/>
              <a:ext cx="1333500" cy="508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portType</a:t>
              </a:r>
            </a:p>
          </p:txBody>
        </p:sp>
        <p:sp>
          <p:nvSpPr>
            <p:cNvPr id="31754" name="Rectangle 11"/>
            <p:cNvSpPr>
              <a:spLocks noChangeArrowheads="1"/>
            </p:cNvSpPr>
            <p:nvPr/>
          </p:nvSpPr>
          <p:spPr bwMode="auto">
            <a:xfrm>
              <a:off x="6222968" y="4643438"/>
              <a:ext cx="1333500" cy="508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sz="1600" b="1">
                  <a:solidFill>
                    <a:schemeClr val="tx1"/>
                  </a:solidFill>
                  <a:latin typeface="Tahoma" panose="020B0604030504040204" pitchFamily="34" charset="0"/>
                </a:rPr>
                <a:t>operation(s)</a:t>
              </a:r>
            </a:p>
          </p:txBody>
        </p:sp>
        <p:sp>
          <p:nvSpPr>
            <p:cNvPr id="31755" name="Rectangle 12"/>
            <p:cNvSpPr>
              <a:spLocks noChangeArrowheads="1"/>
            </p:cNvSpPr>
            <p:nvPr/>
          </p:nvSpPr>
          <p:spPr bwMode="auto">
            <a:xfrm>
              <a:off x="5600668" y="5207000"/>
              <a:ext cx="1333500" cy="508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sz="1400" b="1">
                  <a:solidFill>
                    <a:schemeClr val="tx1"/>
                  </a:solidFill>
                  <a:latin typeface="Tahoma" panose="020B0604030504040204" pitchFamily="34" charset="0"/>
                </a:rPr>
                <a:t>inMesage</a:t>
              </a:r>
            </a:p>
          </p:txBody>
        </p:sp>
        <p:sp>
          <p:nvSpPr>
            <p:cNvPr id="31756" name="Rectangle 13"/>
            <p:cNvSpPr>
              <a:spLocks noChangeArrowheads="1"/>
            </p:cNvSpPr>
            <p:nvPr/>
          </p:nvSpPr>
          <p:spPr bwMode="auto">
            <a:xfrm>
              <a:off x="7010368" y="5207000"/>
              <a:ext cx="1333500" cy="508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sz="1400" b="1">
                  <a:solidFill>
                    <a:schemeClr val="tx1"/>
                  </a:solidFill>
                  <a:latin typeface="Tahoma" panose="020B0604030504040204" pitchFamily="34" charset="0"/>
                </a:rPr>
                <a:t>outMessage</a:t>
              </a:r>
            </a:p>
          </p:txBody>
        </p:sp>
        <p:sp>
          <p:nvSpPr>
            <p:cNvPr id="31757" name="Rectangle 18"/>
            <p:cNvSpPr>
              <a:spLocks noChangeArrowheads="1"/>
            </p:cNvSpPr>
            <p:nvPr/>
          </p:nvSpPr>
          <p:spPr bwMode="auto">
            <a:xfrm>
              <a:off x="7175468" y="2692400"/>
              <a:ext cx="1333500" cy="508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Port</a:t>
              </a:r>
            </a:p>
          </p:txBody>
        </p:sp>
        <p:sp>
          <p:nvSpPr>
            <p:cNvPr id="31758" name="Rectangle 19"/>
            <p:cNvSpPr>
              <a:spLocks noChangeArrowheads="1"/>
            </p:cNvSpPr>
            <p:nvPr/>
          </p:nvSpPr>
          <p:spPr bwMode="auto">
            <a:xfrm>
              <a:off x="7175468" y="3200400"/>
              <a:ext cx="1333500" cy="508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cs-CZ" b="1">
                  <a:solidFill>
                    <a:schemeClr val="tx1"/>
                  </a:solidFill>
                  <a:latin typeface="Tahoma" panose="020B0604030504040204" pitchFamily="34" charset="0"/>
                </a:rPr>
                <a:t>Binding</a:t>
              </a:r>
            </a:p>
          </p:txBody>
        </p:sp>
        <p:cxnSp>
          <p:nvCxnSpPr>
            <p:cNvPr id="31759" name="AutoShape 20"/>
            <p:cNvCxnSpPr>
              <a:cxnSpLocks noChangeShapeType="1"/>
              <a:stCxn id="31749" idx="2"/>
              <a:endCxn id="31750" idx="0"/>
            </p:cNvCxnSpPr>
            <p:nvPr/>
          </p:nvCxnSpPr>
          <p:spPr bwMode="auto">
            <a:xfrm rot="5400000">
              <a:off x="6222968" y="2025650"/>
              <a:ext cx="381000" cy="9525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0" name="AutoShape 21"/>
            <p:cNvCxnSpPr>
              <a:cxnSpLocks noChangeShapeType="1"/>
              <a:stCxn id="31749" idx="2"/>
              <a:endCxn id="31757" idx="0"/>
            </p:cNvCxnSpPr>
            <p:nvPr/>
          </p:nvCxnSpPr>
          <p:spPr bwMode="auto">
            <a:xfrm rot="16200000" flipH="1">
              <a:off x="7175468" y="2025650"/>
              <a:ext cx="381000" cy="9525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AutoShape 22"/>
            <p:cNvCxnSpPr>
              <a:cxnSpLocks noChangeShapeType="1"/>
              <a:stCxn id="31751" idx="2"/>
              <a:endCxn id="31752" idx="0"/>
            </p:cNvCxnSpPr>
            <p:nvPr/>
          </p:nvCxnSpPr>
          <p:spPr bwMode="auto">
            <a:xfrm rot="16200000" flipH="1">
              <a:off x="6276957" y="3368661"/>
              <a:ext cx="317500" cy="9969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2" name="AutoShape 23"/>
            <p:cNvCxnSpPr>
              <a:cxnSpLocks noChangeShapeType="1"/>
              <a:stCxn id="31758" idx="2"/>
              <a:endCxn id="31752" idx="0"/>
            </p:cNvCxnSpPr>
            <p:nvPr/>
          </p:nvCxnSpPr>
          <p:spPr bwMode="auto">
            <a:xfrm rot="5400000">
              <a:off x="7229457" y="3413139"/>
              <a:ext cx="317500" cy="90802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295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280988" y="120650"/>
            <a:ext cx="8583612" cy="5937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/>
              <a:t>Web services in Java</a:t>
            </a:r>
            <a:r>
              <a:rPr lang="ar-SA" dirty="0" smtClean="0">
                <a:cs typeface="Arial" charset="0"/>
              </a:rPr>
              <a:t>‏</a:t>
            </a:r>
            <a:endParaRPr lang="en-GB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293688" y="990600"/>
            <a:ext cx="8570912" cy="46577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Java Web Services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JAX-WS</a:t>
            </a:r>
          </a:p>
          <a:p>
            <a:pPr lvl="2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Mapping to and from WSDL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JAXB 2.0</a:t>
            </a:r>
          </a:p>
          <a:p>
            <a:pPr lvl="2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(un)</a:t>
            </a:r>
            <a:r>
              <a:rPr lang="en-GB" dirty="0" err="1" smtClean="0"/>
              <a:t>marshar</a:t>
            </a:r>
            <a:endParaRPr lang="en-GB" dirty="0" smtClean="0"/>
          </a:p>
          <a:p>
            <a:pPr lvl="2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XML, XML Schema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WS-Metadata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smtClean="0"/>
              <a:t>WSEE</a:t>
            </a:r>
          </a:p>
        </p:txBody>
      </p:sp>
    </p:spTree>
    <p:extLst>
      <p:ext uri="{BB962C8B-B14F-4D97-AF65-F5344CB8AC3E}">
        <p14:creationId xmlns:p14="http://schemas.microsoft.com/office/powerpoint/2010/main" val="2742993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WS</a:t>
            </a:r>
            <a:endParaRPr lang="cs-CZ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3688" y="990600"/>
            <a:ext cx="8572500" cy="55822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0" rIns="90000" bIns="0">
            <a:spAutoFit/>
          </a:bodyPr>
          <a:lstStyle/>
          <a:p>
            <a:pPr marL="0" indent="0">
              <a:buNone/>
            </a:pPr>
            <a:r>
              <a:rPr lang="cs-CZ" sz="140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package</a:t>
            </a:r>
            <a:r>
              <a:rPr lang="cs-CZ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cz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cvut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fel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wa2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import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javax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jws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WebService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import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javax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jws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WebMethod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import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javax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jws</a:t>
            </a:r>
            <a:r>
              <a:rPr lang="cs-CZ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WebParam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/**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smtClean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 @</a:t>
            </a:r>
            <a:r>
              <a:rPr lang="cs-CZ" sz="1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author</a:t>
            </a: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klima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*/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WebService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serviceName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"WA2WebServiceHello"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public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WA2WebServiceHello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* This is a sample web service operation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*/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@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WebMethod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operationName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40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</a:t>
            </a:r>
            <a:r>
              <a:rPr lang="cs-CZ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String hello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WebParam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"name"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String txt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cs-CZ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return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"Hello "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txt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+</a:t>
            </a: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!"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cs-CZ" sz="1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13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80988" y="-357188"/>
            <a:ext cx="8585200" cy="685801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WSDL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42875" y="252413"/>
            <a:ext cx="8572500" cy="795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0" rIns="90000" bIns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&lt;?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version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"1.0"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encoding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"UTF-8"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standalone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"yes"</a:t>
            </a:r>
            <a:r>
              <a:rPr lang="en-US" sz="1100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?&gt;</a:t>
            </a:r>
            <a:endParaRPr lang="en-US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definitions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targetNamespace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"http://ws.wa2.fel.cvut.cz/"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"http://schemas.xmlsoap.org/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wsdl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xmlns:wsp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"http://www.w3.org/ns/ws-policy"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xmlns:wsu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"http://docs.oasis-open.org/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wss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/2004/01/oasis-200401-wss-wssecurity-utility-1.0.xsd"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xmlns:wsp1_2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"http://schemas.xmlsoap.org/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/2004/09/policy"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xmlns:tns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"http://ws.wa2.fel.cvut.cz/"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xmlns:xsd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"http://www.w3.org/2001/XMLSchema"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xmlns:soap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"http://schemas.xmlsoap.org/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wsdl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/soap/"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xmlns:wsam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"http://www.w3.org/2007/05/addressing/metadata"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types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xsd:schema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xsd:import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namespace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"http://ws.wa2.fel.cvut.cz/"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schemaLocation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"WA2WebServiceHello_schema1.xsd"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xsd:schema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types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&lt;part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"parameters"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element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tns:hello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en-US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helloResponse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&lt;part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"parameters"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element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tns:helloResponse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en-US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portType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&lt;input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wsam:Action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"http://ws.wa2.fel.cvut.cz/WA2WebServiceHello/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helloRequest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tns:hello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&lt;output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wsam:Action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"http://ws.wa2.fel.cvut.cz/WA2WebServiceHello/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helloResponse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message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tns:helloResponse</a:t>
            </a:r>
            <a:r>
              <a:rPr lang="en-US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en-US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operation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portType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binding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"WA2WebServiceHelloPortBinding"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type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"tns:WA2WebServiceHello"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soap:binding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transport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"http://schemas.xmlsoap.org/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/http"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document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hello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soap:operation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soapAction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&lt;input&gt;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soap:body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literal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&lt;/input&gt;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&lt;output&gt;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soap:body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literal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&lt;/output&gt;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operation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binding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&lt;port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"WA2WebServiceHelloPort"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binding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"tns:WA2WebServiceHelloPortBinding"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soap:address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1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location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1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"REPLACE_WITH_ACTUAL_URL"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&lt;/port&gt;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service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definitions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cs-CZ" sz="11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buFont typeface="Arial" charset="0"/>
              <a:buNone/>
              <a:defRPr/>
            </a:pPr>
            <a:endParaRPr lang="en-US" sz="11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client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45" t="13579" r="14747" b="52953"/>
          <a:stretch/>
        </p:blipFill>
        <p:spPr>
          <a:xfrm>
            <a:off x="323528" y="1052736"/>
            <a:ext cx="7776864" cy="244827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01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SOAP Communication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2875" y="1120775"/>
            <a:ext cx="5725269" cy="20922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46800" rIns="0" bIns="46800">
            <a:noAutofit/>
          </a:bodyPr>
          <a:lstStyle/>
          <a:p>
            <a:r>
              <a:rPr lang="cs-CZ" sz="1200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&lt;?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2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version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"1.0"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2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encoding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"UTF-8"</a:t>
            </a:r>
            <a:r>
              <a:rPr lang="cs-CZ" sz="1200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?&gt;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S:Envelope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2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xmlns:S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http://schemas.xmlsoap.org/</a:t>
            </a:r>
            <a:r>
              <a:rPr lang="cs-CZ" sz="1200" b="1" u="sng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cs-CZ" sz="1200" b="1" u="sng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envelope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200" dirty="0" err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xmlns:SOAP-ENV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http://schemas.xmlsoap.org/</a:t>
            </a:r>
            <a:r>
              <a:rPr lang="cs-CZ" sz="1200" b="1" u="sng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cs-CZ" sz="1200" b="1" u="sng" dirty="0" err="1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envelope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SOAP-ENV:Header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S:Body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&lt;ns2:hello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cs-CZ" sz="12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xmlns:ns2</a:t>
            </a:r>
            <a:r>
              <a:rPr lang="cs-CZ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b="1" u="sng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http://ws.wa2.fel.cvut.cz/</a:t>
            </a:r>
            <a:r>
              <a:rPr lang="cs-CZ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cs-CZ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abcd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name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&lt;/ns2:hello&gt;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S:Body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cs-CZ" sz="12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cs-CZ" sz="1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S:Envelope</a:t>
            </a:r>
            <a:r>
              <a:rPr lang="cs-CZ" sz="12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3796" name="TextovéPole 3"/>
          <p:cNvSpPr txBox="1">
            <a:spLocks noChangeArrowheads="1"/>
          </p:cNvSpPr>
          <p:nvPr/>
        </p:nvSpPr>
        <p:spPr bwMode="auto">
          <a:xfrm>
            <a:off x="142875" y="801688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dirty="0" smtClean="0">
                <a:solidFill>
                  <a:schemeClr val="tx1"/>
                </a:solidFill>
              </a:rPr>
              <a:t>Request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- </a:t>
            </a:r>
            <a:r>
              <a:rPr lang="en-US" altLang="cs-CZ" dirty="0" smtClean="0">
                <a:solidFill>
                  <a:schemeClr val="tx1"/>
                </a:solidFill>
              </a:rPr>
              <a:t>c</a:t>
            </a:r>
            <a:r>
              <a:rPr lang="cs-CZ" altLang="cs-CZ" dirty="0" err="1" smtClean="0">
                <a:solidFill>
                  <a:schemeClr val="tx1"/>
                </a:solidFill>
              </a:rPr>
              <a:t>lient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2875" y="4074220"/>
            <a:ext cx="5725269" cy="20910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46800" rIns="0" bIns="46800">
            <a:noAutofit/>
          </a:bodyPr>
          <a:lstStyle>
            <a:defPPr>
              <a:defRPr lang="cs-CZ"/>
            </a:defPPr>
            <a:lvl1pPr>
              <a:defRPr sz="120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</a:defRPr>
            </a:lvl1pPr>
          </a:lstStyle>
          <a:p>
            <a:r>
              <a:rPr lang="cs-CZ"/>
              <a:t>&lt;?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xml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>
                <a:highlight>
                  <a:srgbClr val="FFFFFF"/>
                </a:highlight>
              </a:rPr>
              <a:t>version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"1.0"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>
                <a:highlight>
                  <a:srgbClr val="FFFFFF"/>
                </a:highlight>
              </a:rPr>
              <a:t>encoding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"UTF-8"</a:t>
            </a:r>
            <a:r>
              <a:rPr lang="cs-CZ"/>
              <a:t>?&gt;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&lt;S:Envelope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>
                <a:highlight>
                  <a:srgbClr val="FFFFFF"/>
                </a:highlight>
              </a:rPr>
              <a:t>xmlns:S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 b="1" u="sng">
                <a:solidFill>
                  <a:srgbClr val="8000FF"/>
                </a:solidFill>
                <a:highlight>
                  <a:srgbClr val="FFFFFF"/>
                </a:highlight>
              </a:rPr>
              <a:t>http://schemas.xmlsoap.org/soap/envelope/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>
                <a:highlight>
                  <a:srgbClr val="FFFFFF"/>
                </a:highlight>
              </a:rPr>
              <a:t>xmlns:SOAP-ENV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 b="1" u="sng">
                <a:solidFill>
                  <a:srgbClr val="8000FF"/>
                </a:solidFill>
                <a:highlight>
                  <a:srgbClr val="FFFFFF"/>
                </a:highlight>
              </a:rPr>
              <a:t>http://schemas.xmlsoap.org/soap/envelope/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&lt;SOAP-ENV:Header/&gt;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&lt;S:Body&gt;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&lt;ns2:helloResponse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>
                <a:highlight>
                  <a:srgbClr val="FFFFFF"/>
                </a:highlight>
              </a:rPr>
              <a:t>xmlns:ns2</a:t>
            </a:r>
            <a:r>
              <a:rPr lang="cs-CZ">
                <a:solidFill>
                  <a:srgbClr val="000000"/>
                </a:solidFill>
                <a:highlight>
                  <a:srgbClr val="FFFFFF"/>
                </a:highlight>
              </a:rPr>
              <a:t>=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 b="1" u="sng">
                <a:solidFill>
                  <a:srgbClr val="8000FF"/>
                </a:solidFill>
                <a:highlight>
                  <a:srgbClr val="FFFFFF"/>
                </a:highlight>
              </a:rPr>
              <a:t>http://ws.wa2.fel.cvut.cz/</a:t>
            </a:r>
            <a:r>
              <a:rPr lang="cs-CZ" b="1">
                <a:solidFill>
                  <a:srgbClr val="8000FF"/>
                </a:solidFill>
                <a:highlight>
                  <a:srgbClr val="FFFFFF"/>
                </a:highlight>
              </a:rPr>
              <a:t>"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&lt;return&gt;</a:t>
            </a:r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Hello abcd !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&lt;/return&gt;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&lt;/ns2:helloResponse&gt;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 b="1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&lt;/S:Body&gt;</a:t>
            </a:r>
            <a:endParaRPr lang="cs-CZ"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cs-CZ">
                <a:solidFill>
                  <a:srgbClr val="0000FF"/>
                </a:solidFill>
                <a:highlight>
                  <a:srgbClr val="FFFFFF"/>
                </a:highlight>
              </a:rPr>
              <a:t>&lt;/S:Envelope&gt;</a:t>
            </a:r>
            <a:endParaRPr lang="cs-CZ" dirty="0"/>
          </a:p>
        </p:txBody>
      </p:sp>
      <p:sp>
        <p:nvSpPr>
          <p:cNvPr id="33798" name="TextovéPole 7"/>
          <p:cNvSpPr txBox="1">
            <a:spLocks noChangeArrowheads="1"/>
          </p:cNvSpPr>
          <p:nvPr/>
        </p:nvSpPr>
        <p:spPr bwMode="auto">
          <a:xfrm>
            <a:off x="142875" y="3779748"/>
            <a:ext cx="2069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dirty="0" smtClean="0">
                <a:solidFill>
                  <a:schemeClr val="tx1"/>
                </a:solidFill>
              </a:rPr>
              <a:t>Response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- server</a:t>
            </a:r>
          </a:p>
        </p:txBody>
      </p:sp>
      <p:pic>
        <p:nvPicPr>
          <p:cNvPr id="33799" name="Picture 4" descr="Y:\ndg\Powerpoint\images\SOAP-Si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696" y="1143001"/>
            <a:ext cx="3648742" cy="401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0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Communication, 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000" dirty="0"/>
              <a:t>RMI = </a:t>
            </a:r>
            <a:r>
              <a:rPr lang="cs-CZ" sz="2000" dirty="0" err="1"/>
              <a:t>Remote</a:t>
            </a:r>
            <a:r>
              <a:rPr lang="cs-CZ" sz="2000" dirty="0"/>
              <a:t> </a:t>
            </a:r>
            <a:r>
              <a:rPr lang="cs-CZ" sz="2000" dirty="0" err="1"/>
              <a:t>Method</a:t>
            </a:r>
            <a:r>
              <a:rPr lang="cs-CZ" sz="2000" dirty="0"/>
              <a:t> </a:t>
            </a:r>
            <a:r>
              <a:rPr lang="cs-CZ" sz="2000" dirty="0" err="1"/>
              <a:t>Invocation</a:t>
            </a:r>
            <a:endParaRPr lang="cs-CZ" sz="2000" dirty="0"/>
          </a:p>
          <a:p>
            <a:pPr marL="457200" lvl="1" indent="0">
              <a:buNone/>
              <a:defRPr/>
            </a:pPr>
            <a:r>
              <a:rPr lang="cs-CZ" sz="1600" dirty="0" smtClean="0"/>
              <a:t>Sun</a:t>
            </a:r>
            <a:r>
              <a:rPr lang="en-US" sz="1600" dirty="0" smtClean="0"/>
              <a:t> Microsystems</a:t>
            </a:r>
            <a:endParaRPr lang="cs-CZ" sz="1600" dirty="0"/>
          </a:p>
          <a:p>
            <a:pPr marL="457200" lvl="1" indent="0">
              <a:buNone/>
              <a:defRPr/>
            </a:pPr>
            <a:r>
              <a:rPr lang="cs-CZ" sz="1600" dirty="0" smtClean="0"/>
              <a:t>Java</a:t>
            </a:r>
            <a:r>
              <a:rPr lang="en-US" sz="1600" dirty="0" smtClean="0"/>
              <a:t> platform only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2000" dirty="0"/>
              <a:t>RPC = </a:t>
            </a:r>
            <a:r>
              <a:rPr lang="cs-CZ" sz="2000" dirty="0" err="1"/>
              <a:t>Remote</a:t>
            </a:r>
            <a:r>
              <a:rPr lang="cs-CZ" sz="2000" dirty="0"/>
              <a:t> </a:t>
            </a:r>
            <a:r>
              <a:rPr lang="cs-CZ" sz="2000" dirty="0" err="1"/>
              <a:t>Procedure</a:t>
            </a:r>
            <a:r>
              <a:rPr lang="cs-CZ" sz="2000" dirty="0"/>
              <a:t> </a:t>
            </a:r>
            <a:r>
              <a:rPr lang="cs-CZ" sz="2000" dirty="0" err="1"/>
              <a:t>Calls</a:t>
            </a:r>
            <a:endParaRPr lang="cs-CZ" sz="2000" dirty="0"/>
          </a:p>
          <a:p>
            <a:pPr marL="457200" lvl="1" indent="0">
              <a:buNone/>
              <a:defRPr/>
            </a:pPr>
            <a:r>
              <a:rPr lang="cs-CZ" sz="1600" dirty="0" smtClean="0"/>
              <a:t>Sun</a:t>
            </a:r>
            <a:r>
              <a:rPr lang="en-US" sz="1600" dirty="0" smtClean="0"/>
              <a:t> Microsystems</a:t>
            </a:r>
            <a:endParaRPr lang="cs-CZ" sz="1600" dirty="0"/>
          </a:p>
          <a:p>
            <a:pPr marL="457200" lvl="1" indent="0">
              <a:buNone/>
              <a:defRPr/>
            </a:pPr>
            <a:r>
              <a:rPr lang="en-US" sz="1600" dirty="0" smtClean="0"/>
              <a:t>Platform dependent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2000" dirty="0"/>
              <a:t>CORBA = </a:t>
            </a:r>
            <a:r>
              <a:rPr lang="en-US" sz="2000" dirty="0"/>
              <a:t>Common Object Request Broker Architecture</a:t>
            </a:r>
            <a:endParaRPr lang="cs-CZ" sz="2000" dirty="0"/>
          </a:p>
          <a:p>
            <a:pPr marL="457200" lvl="1" indent="0">
              <a:buNone/>
              <a:defRPr/>
            </a:pPr>
            <a:r>
              <a:rPr lang="cs-CZ" sz="1600" dirty="0" smtClean="0"/>
              <a:t>OMG</a:t>
            </a:r>
            <a:endParaRPr lang="cs-CZ" sz="1600" dirty="0"/>
          </a:p>
          <a:p>
            <a:pPr marL="457200" lvl="1" indent="0">
              <a:buNone/>
              <a:defRPr/>
            </a:pPr>
            <a:r>
              <a:rPr lang="en-US" sz="1600" dirty="0" smtClean="0"/>
              <a:t>Platform</a:t>
            </a:r>
            <a:r>
              <a:rPr lang="cs-CZ" sz="1600" dirty="0" smtClean="0"/>
              <a:t> </a:t>
            </a:r>
            <a:r>
              <a:rPr lang="en-US" sz="1600" dirty="0" smtClean="0"/>
              <a:t>independent, not easy to use</a:t>
            </a:r>
            <a:endParaRPr lang="cs-CZ" sz="1600" dirty="0"/>
          </a:p>
          <a:p>
            <a:pPr marL="0" indent="0">
              <a:buNone/>
              <a:defRPr/>
            </a:pPr>
            <a:r>
              <a:rPr lang="en-US" sz="2000" dirty="0"/>
              <a:t>DCOM</a:t>
            </a:r>
            <a:r>
              <a:rPr lang="cs-CZ" sz="2000" dirty="0"/>
              <a:t> = </a:t>
            </a:r>
            <a:r>
              <a:rPr lang="en-US" sz="2000" dirty="0"/>
              <a:t>Distributed Common Object Model</a:t>
            </a:r>
            <a:endParaRPr lang="cs-CZ" sz="2000" dirty="0"/>
          </a:p>
          <a:p>
            <a:pPr marL="457200" lvl="1" indent="0">
              <a:buNone/>
              <a:defRPr/>
            </a:pPr>
            <a:r>
              <a:rPr lang="cs-CZ" sz="1600" dirty="0" smtClean="0"/>
              <a:t>Microsoft</a:t>
            </a:r>
            <a:endParaRPr lang="cs-CZ" sz="1600" dirty="0"/>
          </a:p>
          <a:p>
            <a:pPr marL="457200" lvl="1" indent="0">
              <a:buNone/>
              <a:defRPr/>
            </a:pPr>
            <a:r>
              <a:rPr lang="en-US" sz="1600" dirty="0" smtClean="0"/>
              <a:t>Platform dependent</a:t>
            </a:r>
          </a:p>
          <a:p>
            <a:pPr marL="57150" indent="0">
              <a:buNone/>
              <a:defRPr/>
            </a:pPr>
            <a:r>
              <a:rPr lang="en-US" sz="2400" dirty="0" smtClean="0"/>
              <a:t>Web services</a:t>
            </a:r>
          </a:p>
          <a:p>
            <a:pPr marL="457200" lvl="1" indent="0">
              <a:buNone/>
              <a:defRPr/>
            </a:pPr>
            <a:r>
              <a:rPr lang="en-US" sz="1600" dirty="0" smtClean="0"/>
              <a:t>Platform independent</a:t>
            </a:r>
          </a:p>
          <a:p>
            <a:pPr marL="457200" lvl="1" indent="0">
              <a:buNone/>
              <a:defRPr/>
            </a:pPr>
            <a:r>
              <a:rPr lang="en-US" sz="1600" dirty="0" smtClean="0"/>
              <a:t>REST, SOAP</a:t>
            </a:r>
            <a:endParaRPr lang="en-US" sz="16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51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web services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stands for Representational State Transfer</a:t>
            </a:r>
          </a:p>
          <a:p>
            <a:r>
              <a:rPr lang="en-US" dirty="0" smtClean="0"/>
              <a:t>REST is an architectural style for distributed hypermedia systems</a:t>
            </a:r>
            <a:endParaRPr lang="en-US" dirty="0"/>
          </a:p>
          <a:p>
            <a:r>
              <a:rPr lang="en-US" dirty="0" smtClean="0"/>
              <a:t>First described by Roy Thomas Fielding</a:t>
            </a:r>
          </a:p>
          <a:p>
            <a:r>
              <a:rPr lang="en-US" dirty="0" smtClean="0"/>
              <a:t>Google trends – REST API</a:t>
            </a:r>
            <a:endParaRPr lang="cs-CZ" dirty="0"/>
          </a:p>
        </p:txBody>
      </p:sp>
      <p:pic>
        <p:nvPicPr>
          <p:cNvPr id="4" name="Shape 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68" y="3674248"/>
            <a:ext cx="6197748" cy="234704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232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vs Web Services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REST</a:t>
            </a:r>
          </a:p>
          <a:p>
            <a:r>
              <a:rPr lang="en-US" dirty="0" smtClean="0"/>
              <a:t>In practice HTTP only</a:t>
            </a:r>
          </a:p>
          <a:p>
            <a:r>
              <a:rPr lang="en-US" dirty="0" smtClean="0"/>
              <a:t>No prescribed data format</a:t>
            </a:r>
          </a:p>
          <a:p>
            <a:r>
              <a:rPr lang="en-US" dirty="0" smtClean="0"/>
              <a:t>Lightweight </a:t>
            </a:r>
          </a:p>
          <a:p>
            <a:r>
              <a:rPr lang="en-US" dirty="0" smtClean="0"/>
              <a:t>Scalable: yes</a:t>
            </a:r>
          </a:p>
          <a:p>
            <a:r>
              <a:rPr lang="en-US" dirty="0" smtClean="0"/>
              <a:t>Defined API: yes</a:t>
            </a:r>
            <a:br>
              <a:rPr lang="en-US" dirty="0" smtClean="0"/>
            </a:br>
            <a:r>
              <a:rPr lang="en-US" dirty="0" smtClean="0"/>
              <a:t>WADL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Describes resources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WS</a:t>
            </a:r>
          </a:p>
          <a:p>
            <a:r>
              <a:rPr lang="en-US" dirty="0" smtClean="0"/>
              <a:t>Protocol independent</a:t>
            </a:r>
          </a:p>
          <a:p>
            <a:r>
              <a:rPr lang="en-US" dirty="0" smtClean="0"/>
              <a:t>SOAP / XML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Heavyweight</a:t>
            </a:r>
          </a:p>
          <a:p>
            <a:r>
              <a:rPr lang="en-US" dirty="0" smtClean="0"/>
              <a:t>Scalable: yes</a:t>
            </a:r>
          </a:p>
          <a:p>
            <a:r>
              <a:rPr lang="en-US" dirty="0" smtClean="0"/>
              <a:t>Defined API: yes</a:t>
            </a:r>
            <a:br>
              <a:rPr lang="en-US" dirty="0" smtClean="0"/>
            </a:br>
            <a:r>
              <a:rPr lang="en-US" dirty="0" smtClean="0"/>
              <a:t>WSDL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Describes functions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is an abstraction of “peace of” information</a:t>
            </a:r>
          </a:p>
          <a:p>
            <a:r>
              <a:rPr lang="en-US" dirty="0" smtClean="0"/>
              <a:t>Resources is uniquely identified by URL</a:t>
            </a:r>
          </a:p>
          <a:p>
            <a:r>
              <a:rPr lang="en-US" dirty="0" smtClean="0"/>
              <a:t>A resource can be represented by an arbitrary format (XML, TXT, JSON, CSV, …)</a:t>
            </a:r>
          </a:p>
          <a:p>
            <a:r>
              <a:rPr lang="en-US" dirty="0" smtClean="0"/>
              <a:t>A representation of a resource is serialized data and metadata.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8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clients are thick clients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…compare to thin web clients.</a:t>
            </a:r>
          </a:p>
          <a:p>
            <a:r>
              <a:rPr lang="en-US" dirty="0" smtClean="0"/>
              <a:t>Clients use content negotiation to get a resource representation.</a:t>
            </a:r>
          </a:p>
          <a:p>
            <a:r>
              <a:rPr lang="en-US" dirty="0" smtClean="0"/>
              <a:t>HTTP protocol is a perfect means to use.</a:t>
            </a:r>
          </a:p>
          <a:p>
            <a:pPr lvl="1"/>
            <a:r>
              <a:rPr lang="en-US" dirty="0" smtClean="0"/>
              <a:t>HTTP methods denote operations on resource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b="1" dirty="0"/>
              <a:t>CREATE</a:t>
            </a:r>
            <a:r>
              <a:rPr lang="en-US" dirty="0"/>
              <a:t> 	-&gt; HTTP POST</a:t>
            </a:r>
          </a:p>
          <a:p>
            <a:pPr lvl="0" indent="45720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US" sz="2000" dirty="0"/>
              <a:t>creates a new resource and its identifier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None/>
            </a:pPr>
            <a:endParaRPr lang="en-US" sz="600" dirty="0"/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b="1" dirty="0"/>
              <a:t>READ</a:t>
            </a:r>
            <a:r>
              <a:rPr lang="en-US" dirty="0"/>
              <a:t> 	-&gt; HTTP GET</a:t>
            </a:r>
          </a:p>
          <a:p>
            <a:pPr lvl="0" indent="45720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US" sz="2000" dirty="0"/>
              <a:t>gets a representation of a resource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None/>
            </a:pPr>
            <a:endParaRPr lang="en-US" sz="600" dirty="0"/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b="1" dirty="0"/>
              <a:t>UPDATE</a:t>
            </a:r>
            <a:r>
              <a:rPr lang="en-US" dirty="0"/>
              <a:t> 	-&gt; HTTP PUT</a:t>
            </a:r>
          </a:p>
          <a:p>
            <a:pPr lvl="0" indent="45720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US" sz="2000" dirty="0"/>
              <a:t>updates or creates resource with given identifier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57142"/>
              <a:buNone/>
            </a:pPr>
            <a:r>
              <a:rPr lang="en-US" sz="600" dirty="0"/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b="1" dirty="0"/>
              <a:t>DELETE</a:t>
            </a:r>
            <a:r>
              <a:rPr lang="en-US" dirty="0"/>
              <a:t> 	-&gt; HTTP DELETE</a:t>
            </a:r>
          </a:p>
          <a:p>
            <a:pPr lvl="0" indent="457200"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r>
              <a:rPr lang="en-US" sz="2000" dirty="0"/>
              <a:t>permanent resource removal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US" sz="600" dirty="0"/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b="1" dirty="0">
                <a:solidFill>
                  <a:srgbClr val="222222"/>
                </a:solidFill>
              </a:rPr>
              <a:t>All methods except </a:t>
            </a:r>
            <a:r>
              <a:rPr lang="en-US" b="1" dirty="0"/>
              <a:t>POST</a:t>
            </a:r>
            <a:r>
              <a:rPr lang="en-US" b="1" dirty="0">
                <a:solidFill>
                  <a:srgbClr val="222222"/>
                </a:solidFill>
              </a:rPr>
              <a:t> are </a:t>
            </a:r>
            <a:r>
              <a:rPr lang="en-US" b="1" dirty="0"/>
              <a:t>idempotent!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73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HTTP methods</a:t>
            </a:r>
            <a:endParaRPr lang="cs-CZ" dirty="0"/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READ METADATA</a:t>
            </a:r>
            <a:r>
              <a:rPr lang="en" sz="2400"/>
              <a:t> -&gt; HTTP HEAD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returns just HTTP headers (aka metadata), content/body is empty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METHOD DISCOVERY</a:t>
            </a:r>
            <a:r>
              <a:rPr lang="en" sz="2400"/>
              <a:t> -&gt; HTTP OPTION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returns list of allowed methods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/>
              <a:t>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PARTIAL UPDATE</a:t>
            </a:r>
            <a:r>
              <a:rPr lang="en" sz="2400"/>
              <a:t> -&gt; HTTP PATCH (RFC proposed)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in contrast to PUT this method allows update just some data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7246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cs-CZ" dirty="0"/>
              <a:t>SOA is a software architecture model </a:t>
            </a:r>
          </a:p>
          <a:p>
            <a:pPr lvl="1"/>
            <a:r>
              <a:rPr lang="en-US" altLang="cs-CZ" dirty="0"/>
              <a:t>in which business functionality are logically grouped and encapsulated into </a:t>
            </a:r>
          </a:p>
          <a:p>
            <a:pPr lvl="2"/>
            <a:r>
              <a:rPr lang="en-US" altLang="cs-CZ" dirty="0"/>
              <a:t>self contained,</a:t>
            </a:r>
          </a:p>
          <a:p>
            <a:pPr lvl="2"/>
            <a:r>
              <a:rPr lang="en-US" altLang="cs-CZ" dirty="0"/>
              <a:t>distinct and reusable units </a:t>
            </a:r>
          </a:p>
          <a:p>
            <a:pPr lvl="2">
              <a:buFontTx/>
              <a:buNone/>
            </a:pPr>
            <a:r>
              <a:rPr lang="en-US" altLang="cs-CZ" dirty="0"/>
              <a:t>		called </a:t>
            </a:r>
            <a:r>
              <a:rPr lang="en-US" altLang="cs-CZ" b="1" u="sng" dirty="0"/>
              <a:t>services</a:t>
            </a:r>
            <a:r>
              <a:rPr lang="en-US" altLang="cs-CZ" b="1" dirty="0"/>
              <a:t> that</a:t>
            </a:r>
          </a:p>
          <a:p>
            <a:pPr lvl="2"/>
            <a:r>
              <a:rPr lang="en-US" altLang="cs-CZ" dirty="0"/>
              <a:t>represent a high level business concept </a:t>
            </a:r>
          </a:p>
          <a:p>
            <a:pPr lvl="2"/>
            <a:r>
              <a:rPr lang="en-US" altLang="cs-CZ" dirty="0"/>
              <a:t>can be distributed over a network </a:t>
            </a:r>
          </a:p>
          <a:p>
            <a:pPr lvl="2"/>
            <a:r>
              <a:rPr lang="en-US" altLang="cs-CZ" dirty="0"/>
              <a:t>can be  reused to </a:t>
            </a:r>
            <a:r>
              <a:rPr lang="en-US" altLang="cs-CZ" dirty="0" smtClean="0"/>
              <a:t>create new </a:t>
            </a:r>
            <a:r>
              <a:rPr lang="en-US" altLang="cs-CZ" dirty="0"/>
              <a:t>business applications </a:t>
            </a:r>
          </a:p>
          <a:p>
            <a:pPr lvl="2"/>
            <a:r>
              <a:rPr lang="en-US" altLang="cs-CZ" dirty="0"/>
              <a:t>contain contract </a:t>
            </a:r>
            <a:r>
              <a:rPr lang="en-US" altLang="cs-CZ" dirty="0" smtClean="0"/>
              <a:t>with </a:t>
            </a:r>
            <a:r>
              <a:rPr lang="en-US" altLang="cs-CZ" dirty="0"/>
              <a:t>specification of </a:t>
            </a:r>
            <a:r>
              <a:rPr lang="en-US" altLang="cs-CZ" dirty="0" smtClean="0"/>
              <a:t>the purpose</a:t>
            </a:r>
            <a:r>
              <a:rPr lang="en-US" altLang="cs-CZ" dirty="0"/>
              <a:t>, functionality, interfaces (coarse grained), constraints, usage</a:t>
            </a:r>
            <a:r>
              <a:rPr lang="en-US" altLang="cs-CZ" sz="1700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23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problems</a:t>
            </a:r>
            <a:endParaRPr lang="cs-CZ" dirty="0"/>
          </a:p>
        </p:txBody>
      </p:sp>
      <p:grpSp>
        <p:nvGrpSpPr>
          <p:cNvPr id="39" name="Group 38"/>
          <p:cNvGrpSpPr/>
          <p:nvPr/>
        </p:nvGrpSpPr>
        <p:grpSpPr>
          <a:xfrm>
            <a:off x="577652" y="1421367"/>
            <a:ext cx="3994348" cy="3216569"/>
            <a:chOff x="577652" y="1421367"/>
            <a:chExt cx="5138762" cy="3807148"/>
          </a:xfrm>
        </p:grpSpPr>
        <p:sp>
          <p:nvSpPr>
            <p:cNvPr id="4" name="Rectangle 3"/>
            <p:cNvSpPr/>
            <p:nvPr/>
          </p:nvSpPr>
          <p:spPr bwMode="auto">
            <a:xfrm>
              <a:off x="577652" y="1421367"/>
              <a:ext cx="1262676" cy="1367467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CRM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83768" y="3861048"/>
              <a:ext cx="1262677" cy="136746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Accounting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53737" y="1421367"/>
              <a:ext cx="1262677" cy="136746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Logistics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Elbow Connector 7"/>
            <p:cNvCxnSpPr/>
            <p:nvPr/>
          </p:nvCxnSpPr>
          <p:spPr bwMode="auto">
            <a:xfrm rot="16200000" flipH="1">
              <a:off x="1680994" y="2791614"/>
              <a:ext cx="1245509" cy="936104"/>
            </a:xfrm>
            <a:prstGeom prst="bentConnector3">
              <a:avLst>
                <a:gd name="adj1" fmla="val 444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" name="Elbow Connector 9"/>
            <p:cNvCxnSpPr/>
            <p:nvPr/>
          </p:nvCxnSpPr>
          <p:spPr bwMode="auto">
            <a:xfrm rot="5400000">
              <a:off x="3324140" y="2729941"/>
              <a:ext cx="1225330" cy="1033864"/>
            </a:xfrm>
            <a:prstGeom prst="bentConnector3">
              <a:avLst>
                <a:gd name="adj1" fmla="val 25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1835696" y="1977544"/>
              <a:ext cx="2618041" cy="11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cxnSp>
        <p:nvCxnSpPr>
          <p:cNvPr id="43" name="Straight Connector 42"/>
          <p:cNvCxnSpPr/>
          <p:nvPr/>
        </p:nvCxnSpPr>
        <p:spPr bwMode="auto">
          <a:xfrm>
            <a:off x="4932040" y="1052736"/>
            <a:ext cx="0" cy="4824536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281646" y="814202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centric view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63607" y="847310"/>
            <a:ext cx="3312849" cy="3013738"/>
            <a:chOff x="5363607" y="847310"/>
            <a:chExt cx="3312849" cy="301373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552576" y="1409445"/>
              <a:ext cx="1368152" cy="50405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Check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Customer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Status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552576" y="2055917"/>
              <a:ext cx="1368152" cy="50405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Check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Supply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552576" y="2712137"/>
              <a:ext cx="1368152" cy="50405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Check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Warehouse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552576" y="3356992"/>
              <a:ext cx="1368152" cy="50405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Process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Invoice</a:t>
              </a:r>
              <a:endPara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08304" y="1407935"/>
              <a:ext cx="1368152" cy="50405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200" dirty="0" err="1">
                  <a:latin typeface="Arial" pitchFamily="34" charset="0"/>
                </a:rPr>
                <a:t>Process</a:t>
              </a:r>
              <a:r>
                <a:rPr lang="cs-CZ" sz="1200" dirty="0">
                  <a:latin typeface="Arial" pitchFamily="34" charset="0"/>
                </a:rPr>
                <a:t> </a:t>
              </a:r>
              <a:r>
                <a:rPr lang="cs-CZ" sz="1200" dirty="0" err="1">
                  <a:latin typeface="Arial" pitchFamily="34" charset="0"/>
                </a:rPr>
                <a:t>Order</a:t>
              </a:r>
              <a:endParaRPr lang="cs-CZ" sz="1200" dirty="0">
                <a:latin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129364" y="1495594"/>
              <a:ext cx="129551" cy="129551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129364" y="1682846"/>
              <a:ext cx="129551" cy="129551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364088" y="1776511"/>
              <a:ext cx="129551" cy="12955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364088" y="2127486"/>
              <a:ext cx="129551" cy="129551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364088" y="2308810"/>
              <a:ext cx="129551" cy="12955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364088" y="2899389"/>
              <a:ext cx="129551" cy="129551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364088" y="3477266"/>
              <a:ext cx="129551" cy="129551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364088" y="3677697"/>
              <a:ext cx="129551" cy="129551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363607" y="1417816"/>
              <a:ext cx="129551" cy="129551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363607" y="1605068"/>
              <a:ext cx="129551" cy="129551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08304" y="2055917"/>
              <a:ext cx="1368152" cy="504056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200" dirty="0" smtClean="0">
                  <a:latin typeface="Arial" pitchFamily="34" charset="0"/>
                </a:rPr>
                <a:t>…</a:t>
              </a:r>
              <a:endParaRPr lang="cs-CZ" sz="1200" dirty="0">
                <a:latin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308304" y="2717363"/>
              <a:ext cx="1368152" cy="504056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200" dirty="0" smtClean="0">
                  <a:latin typeface="Arial" pitchFamily="34" charset="0"/>
                </a:rPr>
                <a:t>…</a:t>
              </a:r>
              <a:endParaRPr lang="cs-CZ" sz="1200" dirty="0">
                <a:latin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96888" y="847310"/>
              <a:ext cx="2864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SoA</a:t>
              </a:r>
              <a:r>
                <a:rPr lang="cs-CZ" dirty="0" smtClean="0"/>
                <a:t> </a:t>
              </a:r>
              <a:r>
                <a:rPr lang="en-US" dirty="0" smtClean="0"/>
                <a:t>view – set of services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068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SoA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09626" y="1457027"/>
            <a:ext cx="2636837" cy="730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400"/>
              <a:t>Enabling a virtual federation of</a:t>
            </a:r>
            <a:br>
              <a:rPr lang="en-US" altLang="cs-CZ" sz="1400"/>
            </a:br>
            <a:r>
              <a:rPr lang="en-US" altLang="cs-CZ" sz="1400"/>
              <a:t>participants to collaborate in an</a:t>
            </a:r>
          </a:p>
          <a:p>
            <a:pPr algn="l"/>
            <a:r>
              <a:rPr lang="en-US" altLang="cs-CZ" sz="1400"/>
              <a:t>end-to-end business process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52826" y="1447502"/>
            <a:ext cx="1741487" cy="5175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400"/>
              <a:t>Enabling alternative</a:t>
            </a:r>
            <a:br>
              <a:rPr lang="en-US" altLang="cs-CZ" sz="1400"/>
            </a:br>
            <a:r>
              <a:rPr lang="en-US" altLang="cs-CZ" sz="1400"/>
              <a:t>implementations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73776" y="1469727"/>
            <a:ext cx="1563687" cy="5175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400"/>
              <a:t>Enabling reuse of</a:t>
            </a:r>
            <a:br>
              <a:rPr lang="en-US" altLang="cs-CZ" sz="1400"/>
            </a:br>
            <a:r>
              <a:rPr lang="en-US" altLang="cs-CZ" sz="1400"/>
              <a:t>Services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9613" y="5449590"/>
            <a:ext cx="3683000" cy="5175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400"/>
              <a:t>Enabling virtualization of business resources</a:t>
            </a:r>
            <a:br>
              <a:rPr lang="en-US" altLang="cs-CZ" sz="1400"/>
            </a:br>
            <a:endParaRPr lang="en-US" altLang="cs-CZ" sz="140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02176" y="5440065"/>
            <a:ext cx="2922587" cy="5175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400"/>
              <a:t>Enabling aggregation from multiple</a:t>
            </a:r>
            <a:br>
              <a:rPr lang="en-US" altLang="cs-CZ" sz="1400"/>
            </a:br>
            <a:r>
              <a:rPr lang="en-US" altLang="cs-CZ" sz="1400"/>
              <a:t>providers</a:t>
            </a:r>
          </a:p>
        </p:txBody>
      </p:sp>
      <p:pic>
        <p:nvPicPr>
          <p:cNvPr id="10" name="Picture 9" descr="bs0088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1" y="2238077"/>
            <a:ext cx="630237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j03898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2204740"/>
            <a:ext cx="520700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579938" y="2727027"/>
            <a:ext cx="1036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Identification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862638" y="3330277"/>
            <a:ext cx="1012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Ticket Sales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677026" y="2739727"/>
            <a:ext cx="129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Ticket Collection</a:t>
            </a:r>
          </a:p>
        </p:txBody>
      </p:sp>
      <p:cxnSp>
        <p:nvCxnSpPr>
          <p:cNvPr id="15" name="AutoShape 13"/>
          <p:cNvCxnSpPr>
            <a:cxnSpLocks noChangeShapeType="1"/>
            <a:stCxn id="40" idx="3"/>
            <a:endCxn id="38" idx="6"/>
          </p:cNvCxnSpPr>
          <p:nvPr/>
        </p:nvCxnSpPr>
        <p:spPr bwMode="auto">
          <a:xfrm flipH="1">
            <a:off x="4768851" y="2644477"/>
            <a:ext cx="23050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1" y="2011065"/>
            <a:ext cx="36353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 descr="j028057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1" y="3819227"/>
            <a:ext cx="5842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67076" y="4311352"/>
            <a:ext cx="809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Inventory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3916065"/>
            <a:ext cx="4619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901701" y="4446290"/>
            <a:ext cx="774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Logistics</a:t>
            </a:r>
          </a:p>
        </p:txBody>
      </p:sp>
      <p:pic>
        <p:nvPicPr>
          <p:cNvPr id="21" name="Picture 20" descr="j041519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3" y="4622502"/>
            <a:ext cx="663575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97163" y="5103515"/>
            <a:ext cx="1146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Manufacturing</a:t>
            </a:r>
          </a:p>
        </p:txBody>
      </p:sp>
      <p:pic>
        <p:nvPicPr>
          <p:cNvPr id="23" name="Picture 22" descr="j01989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83101" y="4717752"/>
            <a:ext cx="1011237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651501" y="4992390"/>
            <a:ext cx="9001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Availability</a:t>
            </a:r>
          </a:p>
        </p:txBody>
      </p:sp>
      <p:cxnSp>
        <p:nvCxnSpPr>
          <p:cNvPr id="25" name="AutoShape 23"/>
          <p:cNvCxnSpPr>
            <a:cxnSpLocks noChangeShapeType="1"/>
            <a:stCxn id="39" idx="3"/>
            <a:endCxn id="44" idx="7"/>
          </p:cNvCxnSpPr>
          <p:nvPr/>
        </p:nvCxnSpPr>
        <p:spPr bwMode="auto">
          <a:xfrm flipH="1">
            <a:off x="5367338" y="3904952"/>
            <a:ext cx="266700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39" idx="4"/>
            <a:endCxn id="45" idx="0"/>
          </p:cNvCxnSpPr>
          <p:nvPr/>
        </p:nvCxnSpPr>
        <p:spPr bwMode="auto">
          <a:xfrm flipH="1">
            <a:off x="5791201" y="3973215"/>
            <a:ext cx="11112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39" idx="5"/>
            <a:endCxn id="46" idx="1"/>
          </p:cNvCxnSpPr>
          <p:nvPr/>
        </p:nvCxnSpPr>
        <p:spPr bwMode="auto">
          <a:xfrm>
            <a:off x="5970588" y="3904952"/>
            <a:ext cx="331788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6"/>
          <p:cNvCxnSpPr>
            <a:cxnSpLocks noChangeShapeType="1"/>
            <a:stCxn id="42" idx="3"/>
            <a:endCxn id="43" idx="0"/>
          </p:cNvCxnSpPr>
          <p:nvPr/>
        </p:nvCxnSpPr>
        <p:spPr bwMode="auto">
          <a:xfrm flipH="1">
            <a:off x="2692401" y="4238327"/>
            <a:ext cx="246062" cy="449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7"/>
          <p:cNvCxnSpPr>
            <a:cxnSpLocks noChangeShapeType="1"/>
            <a:stCxn id="42" idx="2"/>
            <a:endCxn id="41" idx="6"/>
          </p:cNvCxnSpPr>
          <p:nvPr/>
        </p:nvCxnSpPr>
        <p:spPr bwMode="auto">
          <a:xfrm flipH="1">
            <a:off x="2081213" y="4073227"/>
            <a:ext cx="787400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8"/>
          <p:cNvCxnSpPr>
            <a:cxnSpLocks noChangeShapeType="1"/>
            <a:stCxn id="39" idx="1"/>
            <a:endCxn id="38" idx="6"/>
          </p:cNvCxnSpPr>
          <p:nvPr/>
        </p:nvCxnSpPr>
        <p:spPr bwMode="auto">
          <a:xfrm flipH="1" flipV="1">
            <a:off x="4768851" y="3192165"/>
            <a:ext cx="86518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604963" y="2244430"/>
            <a:ext cx="5875339" cy="2911477"/>
            <a:chOff x="1068" y="1350"/>
            <a:chExt cx="3701" cy="1834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761" y="1799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562" y="2144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4469" y="1350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8" y="2396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1864" y="2354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1603" y="2889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3182" y="2615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3555" y="2671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3983" y="2656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30" y="1632"/>
              <a:ext cx="300" cy="295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sv-SE" altLang="cs-CZ">
                  <a:solidFill>
                    <a:schemeClr val="bg1"/>
                  </a:solidFill>
                </a:rPr>
                <a:t>Service</a:t>
              </a:r>
            </a:p>
          </p:txBody>
        </p:sp>
      </p:grpSp>
      <p:cxnSp>
        <p:nvCxnSpPr>
          <p:cNvPr id="32" name="AutoShape 40"/>
          <p:cNvCxnSpPr>
            <a:cxnSpLocks noChangeShapeType="1"/>
            <a:stCxn id="47" idx="6"/>
            <a:endCxn id="38" idx="2"/>
          </p:cNvCxnSpPr>
          <p:nvPr/>
        </p:nvCxnSpPr>
        <p:spPr bwMode="auto">
          <a:xfrm>
            <a:off x="2497138" y="2927052"/>
            <a:ext cx="1795463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41"/>
          <p:cNvCxnSpPr>
            <a:cxnSpLocks noChangeShapeType="1"/>
            <a:stCxn id="47" idx="5"/>
            <a:endCxn id="42" idx="1"/>
          </p:cNvCxnSpPr>
          <p:nvPr/>
        </p:nvCxnSpPr>
        <p:spPr bwMode="auto">
          <a:xfrm>
            <a:off x="2427288" y="3092152"/>
            <a:ext cx="511175" cy="814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" name="Picture 33" descr="j03984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2351" y="2493665"/>
            <a:ext cx="942975" cy="81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j029972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26" y="3476327"/>
            <a:ext cx="558800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1071563" y="3231852"/>
            <a:ext cx="774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cs-CZ" sz="1200" i="1"/>
              <a:t>Ordering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6319838" y="6140152"/>
            <a:ext cx="211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3EE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cs-CZ" sz="1200" i="1"/>
              <a:t>source:TietoEnator AB, Kurts Bilder</a:t>
            </a:r>
          </a:p>
        </p:txBody>
      </p:sp>
    </p:spTree>
    <p:extLst>
      <p:ext uri="{BB962C8B-B14F-4D97-AF65-F5344CB8AC3E}">
        <p14:creationId xmlns:p14="http://schemas.microsoft.com/office/powerpoint/2010/main" val="17632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SoA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Standardized Service Contracts</a:t>
            </a:r>
          </a:p>
          <a:p>
            <a:r>
              <a:rPr lang="en-US" altLang="cs-CZ" dirty="0">
                <a:hlinkClick r:id="rId2" action="ppaction://hlinksldjump"/>
              </a:rPr>
              <a:t>Loose Coupling</a:t>
            </a:r>
            <a:endParaRPr lang="en-US" altLang="cs-CZ" dirty="0"/>
          </a:p>
          <a:p>
            <a:r>
              <a:rPr lang="en-US" altLang="cs-CZ" dirty="0"/>
              <a:t>Abstraction</a:t>
            </a:r>
          </a:p>
          <a:p>
            <a:r>
              <a:rPr lang="en-US" altLang="cs-CZ" dirty="0"/>
              <a:t>Reusability</a:t>
            </a:r>
          </a:p>
          <a:p>
            <a:r>
              <a:rPr lang="en-US" altLang="cs-CZ" dirty="0"/>
              <a:t>Autonomy</a:t>
            </a:r>
          </a:p>
          <a:p>
            <a:r>
              <a:rPr lang="en-US" altLang="cs-CZ" dirty="0">
                <a:hlinkClick r:id="rId3" action="ppaction://hlinksldjump"/>
              </a:rPr>
              <a:t>Statelessness</a:t>
            </a:r>
            <a:endParaRPr lang="en-US" altLang="cs-CZ" dirty="0"/>
          </a:p>
          <a:p>
            <a:r>
              <a:rPr lang="en-US" altLang="cs-CZ" dirty="0">
                <a:hlinkClick r:id="rId4" action="ppaction://hlinksldjump"/>
              </a:rPr>
              <a:t>Discoverability</a:t>
            </a:r>
            <a:endParaRPr lang="en-US" altLang="cs-CZ" dirty="0"/>
          </a:p>
          <a:p>
            <a:r>
              <a:rPr lang="en-US" altLang="cs-CZ" dirty="0"/>
              <a:t>Composability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5354879" y="2998266"/>
            <a:ext cx="3143400" cy="1354064"/>
            <a:chOff x="5354879" y="2998266"/>
            <a:chExt cx="3143400" cy="135406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" name="TextBox 3"/>
            <p:cNvSpPr txBox="1"/>
            <p:nvPr/>
          </p:nvSpPr>
          <p:spPr>
            <a:xfrm>
              <a:off x="5364088" y="3429000"/>
              <a:ext cx="3134191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Asynchronous</a:t>
              </a:r>
            </a:p>
            <a:p>
              <a:r>
                <a:rPr lang="en-US" dirty="0" smtClean="0"/>
                <a:t>Communication over internet</a:t>
              </a:r>
            </a:p>
            <a:p>
              <a:r>
                <a:rPr lang="en-US" dirty="0" smtClean="0"/>
                <a:t>Web based 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54879" y="2998266"/>
              <a:ext cx="280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Other common properties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849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Standardized Service </a:t>
            </a:r>
            <a:r>
              <a:rPr lang="en-US" altLang="cs-CZ" dirty="0" smtClean="0"/>
              <a:t>Contracts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Services use service contract to</a:t>
            </a:r>
          </a:p>
          <a:p>
            <a:pPr lvl="1"/>
            <a:r>
              <a:rPr lang="en-US" altLang="cs-CZ" dirty="0"/>
              <a:t>Express their purpose</a:t>
            </a:r>
          </a:p>
          <a:p>
            <a:pPr lvl="1"/>
            <a:r>
              <a:rPr lang="en-US" altLang="cs-CZ" dirty="0"/>
              <a:t>Express their capabilities</a:t>
            </a:r>
          </a:p>
          <a:p>
            <a:r>
              <a:rPr lang="en-US" altLang="cs-CZ" dirty="0"/>
              <a:t>Use formal, standardized service contracts</a:t>
            </a:r>
          </a:p>
          <a:p>
            <a:endParaRPr lang="cs-CZ" dirty="0"/>
          </a:p>
        </p:txBody>
      </p:sp>
      <p:sp>
        <p:nvSpPr>
          <p:cNvPr id="4" name="Oval 3"/>
          <p:cNvSpPr/>
          <p:nvPr/>
        </p:nvSpPr>
        <p:spPr bwMode="auto">
          <a:xfrm>
            <a:off x="6732240" y="4005064"/>
            <a:ext cx="1656184" cy="1656184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Service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6084168" y="3248980"/>
            <a:ext cx="720080" cy="936104"/>
          </a:xfrm>
          <a:prstGeom prst="foldedCorner">
            <a:avLst>
              <a:gd name="adj" fmla="val 13354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WSDL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18322" y="4185084"/>
            <a:ext cx="1152128" cy="1296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 bwMode="auto">
          <a:xfrm flipV="1">
            <a:off x="2770450" y="3717032"/>
            <a:ext cx="3313718" cy="11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211960" y="37764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  <a:endParaRPr lang="cs-CZ" dirty="0"/>
          </a:p>
        </p:txBody>
      </p:sp>
      <p:cxnSp>
        <p:nvCxnSpPr>
          <p:cNvPr id="12" name="Straight Arrow Connector 11"/>
          <p:cNvCxnSpPr>
            <a:endCxn id="4" idx="2"/>
          </p:cNvCxnSpPr>
          <p:nvPr/>
        </p:nvCxnSpPr>
        <p:spPr bwMode="auto">
          <a:xfrm>
            <a:off x="2752235" y="4833156"/>
            <a:ext cx="39800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903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Statelessness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strong principle!</a:t>
            </a:r>
          </a:p>
          <a:p>
            <a:r>
              <a:rPr lang="en-US" altLang="cs-CZ" i="1" dirty="0"/>
              <a:t>"Services minimize resource consumption by deferring the management of state information when necessary."</a:t>
            </a:r>
            <a:r>
              <a:rPr lang="en-US" altLang="cs-CZ" dirty="0"/>
              <a:t> </a:t>
            </a:r>
          </a:p>
          <a:p>
            <a:r>
              <a:rPr lang="en-US" dirty="0" smtClean="0"/>
              <a:t>Serve and forget</a:t>
            </a:r>
          </a:p>
          <a:p>
            <a:pPr lvl="1"/>
            <a:r>
              <a:rPr lang="en-US" dirty="0" smtClean="0"/>
              <a:t>Does not prevent usage of external data sources including </a:t>
            </a:r>
            <a:r>
              <a:rPr lang="en-US" dirty="0" err="1" smtClean="0"/>
              <a:t>DBs.</a:t>
            </a:r>
            <a:endParaRPr lang="en-US" dirty="0" smtClean="0"/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Important for clouds.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Discoverability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service registry</a:t>
            </a:r>
          </a:p>
          <a:p>
            <a:pPr lvl="1"/>
            <a:r>
              <a:rPr lang="en-US" dirty="0" smtClean="0"/>
              <a:t>UDDI = </a:t>
            </a:r>
            <a:r>
              <a:rPr lang="en-US" dirty="0">
                <a:effectLst/>
              </a:rPr>
              <a:t>Universal Description, Discovery, and Integration</a:t>
            </a:r>
            <a:endParaRPr lang="en-US" dirty="0" smtClean="0"/>
          </a:p>
          <a:p>
            <a:r>
              <a:rPr lang="en-US" dirty="0" smtClean="0"/>
              <a:t>Use metadat for discovery</a:t>
            </a:r>
          </a:p>
          <a:p>
            <a:endParaRPr lang="cs-CZ" dirty="0"/>
          </a:p>
        </p:txBody>
      </p:sp>
      <p:sp>
        <p:nvSpPr>
          <p:cNvPr id="4" name="Oval 3"/>
          <p:cNvSpPr/>
          <p:nvPr/>
        </p:nvSpPr>
        <p:spPr bwMode="auto">
          <a:xfrm>
            <a:off x="6936835" y="4185084"/>
            <a:ext cx="1174986" cy="1174986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Service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7092280" y="2636912"/>
            <a:ext cx="864096" cy="936104"/>
          </a:xfrm>
          <a:prstGeom prst="foldedCorner">
            <a:avLst>
              <a:gd name="adj" fmla="val 13354"/>
            </a:avLst>
          </a:prstGeom>
          <a:solidFill>
            <a:srgbClr val="D4D2FE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18322" y="4185084"/>
            <a:ext cx="1152128" cy="12961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213438" y="329212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452320" y="329212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670061" y="329212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213438" y="3105820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452320" y="3105820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70061" y="3105820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213438" y="2924944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452320" y="2924944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70061" y="2924944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213438" y="274329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52320" y="274329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70061" y="2743298"/>
            <a:ext cx="144016" cy="144016"/>
          </a:xfrm>
          <a:prstGeom prst="ellipse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4" idx="0"/>
            <a:endCxn id="5" idx="2"/>
          </p:cNvCxnSpPr>
          <p:nvPr/>
        </p:nvCxnSpPr>
        <p:spPr bwMode="auto">
          <a:xfrm flipV="1">
            <a:off x="7524328" y="3573016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524328" y="3801616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Register</a:t>
            </a:r>
            <a:endParaRPr lang="cs-CZ" sz="1100" dirty="0"/>
          </a:p>
        </p:txBody>
      </p:sp>
      <p:cxnSp>
        <p:nvCxnSpPr>
          <p:cNvPr id="24" name="Straight Arrow Connector 23"/>
          <p:cNvCxnSpPr>
            <a:endCxn id="5" idx="1"/>
          </p:cNvCxnSpPr>
          <p:nvPr/>
        </p:nvCxnSpPr>
        <p:spPr bwMode="auto">
          <a:xfrm flipV="1">
            <a:off x="2770450" y="3104964"/>
            <a:ext cx="4321830" cy="15481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 rot="20407455">
            <a:off x="4819482" y="3439947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Lookup</a:t>
            </a:r>
            <a:endParaRPr lang="cs-CZ" sz="1100" dirty="0"/>
          </a:p>
        </p:txBody>
      </p:sp>
      <p:cxnSp>
        <p:nvCxnSpPr>
          <p:cNvPr id="27" name="Straight Arrow Connector 26"/>
          <p:cNvCxnSpPr>
            <a:stCxn id="6" idx="3"/>
            <a:endCxn id="4" idx="2"/>
          </p:cNvCxnSpPr>
          <p:nvPr/>
        </p:nvCxnSpPr>
        <p:spPr bwMode="auto">
          <a:xfrm flipV="1">
            <a:off x="2770450" y="4772577"/>
            <a:ext cx="4166385" cy="605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15660" y="4550205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Use</a:t>
            </a:r>
            <a:endParaRPr lang="cs-CZ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6980749" y="2375302"/>
            <a:ext cx="1087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UDDI Registry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5776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1841</TotalTime>
  <Words>1150</Words>
  <Application>Microsoft Office PowerPoint</Application>
  <PresentationFormat>On-screen Show (4:3)</PresentationFormat>
  <Paragraphs>316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Tahoma</vt:lpstr>
      <vt:lpstr>Times</vt:lpstr>
      <vt:lpstr>Times New Roman</vt:lpstr>
      <vt:lpstr>Wingdings</vt:lpstr>
      <vt:lpstr>dcgi</vt:lpstr>
      <vt:lpstr>Web applications 2 SoA and REST</vt:lpstr>
      <vt:lpstr>Communication, remote procedure call</vt:lpstr>
      <vt:lpstr>What is SoA</vt:lpstr>
      <vt:lpstr>Practical problems</vt:lpstr>
      <vt:lpstr>Advantages of SoA?</vt:lpstr>
      <vt:lpstr>SoA Principles</vt:lpstr>
      <vt:lpstr>Standardized Service Contracts</vt:lpstr>
      <vt:lpstr>Statelessness</vt:lpstr>
      <vt:lpstr>Discoverability</vt:lpstr>
      <vt:lpstr>Web Services</vt:lpstr>
      <vt:lpstr>WS Protocols</vt:lpstr>
      <vt:lpstr>SOAP</vt:lpstr>
      <vt:lpstr>WSDL</vt:lpstr>
      <vt:lpstr>WSDL Structure</vt:lpstr>
      <vt:lpstr>Web services in Java‏</vt:lpstr>
      <vt:lpstr>Example WS</vt:lpstr>
      <vt:lpstr>WSDL</vt:lpstr>
      <vt:lpstr>Test client</vt:lpstr>
      <vt:lpstr>SOAP Communication</vt:lpstr>
      <vt:lpstr>REST web services</vt:lpstr>
      <vt:lpstr>What is REST</vt:lpstr>
      <vt:lpstr>REST vs Web Services</vt:lpstr>
      <vt:lpstr>Resources</vt:lpstr>
      <vt:lpstr>Clients</vt:lpstr>
      <vt:lpstr>CRUD</vt:lpstr>
      <vt:lpstr>Other HTTP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aplikace 2</dc:title>
  <dc:creator>xklima</dc:creator>
  <cp:lastModifiedBy>Martin Klíma</cp:lastModifiedBy>
  <cp:revision>40</cp:revision>
  <dcterms:created xsi:type="dcterms:W3CDTF">2011-02-14T10:13:32Z</dcterms:created>
  <dcterms:modified xsi:type="dcterms:W3CDTF">2015-02-18T11:54:40Z</dcterms:modified>
</cp:coreProperties>
</file>