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3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800000"/>
    <a:srgbClr val="F9ADAD"/>
    <a:srgbClr val="800080"/>
    <a:srgbClr val="CCAC72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8" autoAdjust="0"/>
    <p:restoredTop sz="92318" autoAdjust="0"/>
  </p:normalViewPr>
  <p:slideViewPr>
    <p:cSldViewPr>
      <p:cViewPr varScale="1">
        <p:scale>
          <a:sx n="123" d="100"/>
          <a:sy n="123" d="100"/>
        </p:scale>
        <p:origin x="1050" y="114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56802" y="890099"/>
            <a:ext cx="4774581" cy="35794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946043" y="4849616"/>
            <a:ext cx="5194516" cy="459779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8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56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665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5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561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04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60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824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569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015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87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2597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702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698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693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04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15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0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365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70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67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75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28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163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95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WA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první úrovně</a:t>
            </a:r>
          </a:p>
          <a:p>
            <a:pPr lvl="0"/>
            <a:r>
              <a:rPr lang="cs-CZ" dirty="0" smtClean="0"/>
              <a:t>Další stejně velký text</a:t>
            </a:r>
          </a:p>
          <a:p>
            <a:pPr lvl="1"/>
            <a:r>
              <a:rPr lang="cs-CZ" dirty="0" smtClean="0"/>
              <a:t>Nižší úroveň</a:t>
            </a:r>
          </a:p>
          <a:p>
            <a:pPr lvl="2"/>
            <a:r>
              <a:rPr lang="cs-CZ" dirty="0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WA 2</a:t>
            </a:r>
            <a:endParaRPr lang="cs-CZ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/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/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/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ology/products/ias/toplink/jpa/resources/toplink-jpa-annota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619672" y="3933032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0" indent="-457200">
              <a:spcBef>
                <a:spcPts val="750"/>
              </a:spcBef>
              <a:buClr>
                <a:srgbClr val="005791"/>
              </a:buClr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en-US" dirty="0">
                <a:solidFill>
                  <a:srgbClr val="005791"/>
                </a:solidFill>
                <a:latin typeface="Arial" charset="0"/>
              </a:rPr>
              <a:t>JPA</a:t>
            </a:r>
            <a:endParaRPr lang="cs-CZ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spcBef>
                <a:spcPts val="750"/>
              </a:spcBef>
              <a:buClr>
                <a:srgbClr val="005791"/>
              </a:buClr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en-US" dirty="0" smtClean="0">
                <a:solidFill>
                  <a:srgbClr val="005791"/>
                </a:solidFill>
                <a:latin typeface="Arial" charset="0"/>
              </a:rPr>
              <a:t>WA2</a:t>
            </a:r>
          </a:p>
          <a:p>
            <a:pPr marL="457200" indent="-457200">
              <a:spcBef>
                <a:spcPts val="750"/>
              </a:spcBef>
              <a:buClr>
                <a:srgbClr val="005791"/>
              </a:buClr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dirty="0" smtClean="0">
                <a:solidFill>
                  <a:srgbClr val="005791"/>
                </a:solidFill>
                <a:latin typeface="Arial" charset="0"/>
              </a:rPr>
              <a:t>Martin </a:t>
            </a:r>
            <a:r>
              <a:rPr lang="cs-CZ" dirty="0">
                <a:solidFill>
                  <a:srgbClr val="005791"/>
                </a:solidFill>
                <a:latin typeface="Arial" charset="0"/>
              </a:rPr>
              <a:t>Klíma</a:t>
            </a:r>
            <a:endParaRPr lang="en-GB" dirty="0">
              <a:solidFill>
                <a:srgbClr val="005791"/>
              </a:solidFill>
              <a:latin typeface="Arial" charset="0"/>
            </a:endParaRPr>
          </a:p>
          <a:p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4294967295"/>
          </p:nvPr>
        </p:nvSpPr>
        <p:spPr>
          <a:xfrm>
            <a:off x="3756025" y="6327775"/>
            <a:ext cx="5387975" cy="220663"/>
          </a:xfrm>
        </p:spPr>
        <p:txBody>
          <a:bodyPr/>
          <a:lstStyle/>
          <a:p>
            <a:r>
              <a:rPr lang="cs-CZ" smtClean="0"/>
              <a:t>WA 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575425"/>
            <a:ext cx="2133600" cy="201613"/>
          </a:xfrm>
        </p:spPr>
        <p:txBody>
          <a:bodyPr/>
          <a:lstStyle/>
          <a:p>
            <a:fld id="{38B3EFEF-3BCE-4FAF-927D-35A95A89FC1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767595"/>
            <a:ext cx="8286808" cy="5969392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serialVersionUID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1L;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strategy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OneToMany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mappedBy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id)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id;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657504" y="857232"/>
            <a:ext cx="1298753" cy="340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POJO </a:t>
            </a:r>
            <a:r>
              <a:rPr lang="en-US" sz="1600" dirty="0" smtClean="0">
                <a:solidFill>
                  <a:schemeClr val="tx1"/>
                </a:solidFill>
              </a:rPr>
              <a:t>class</a:t>
            </a:r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357686" y="357166"/>
            <a:ext cx="1928826" cy="500066"/>
          </a:xfrm>
          <a:prstGeom prst="wedgeRectCallout">
            <a:avLst>
              <a:gd name="adj1" fmla="val -212265"/>
              <a:gd name="adj2" fmla="val 7111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Consider this POJO an entity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000759" y="1357298"/>
            <a:ext cx="1955497" cy="500066"/>
          </a:xfrm>
          <a:prstGeom prst="wedgeRectCallout">
            <a:avLst>
              <a:gd name="adj1" fmla="val -295832"/>
              <a:gd name="adj2" fmla="val 4628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An Entity must have a primary key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000760" y="2276872"/>
            <a:ext cx="2071702" cy="652062"/>
          </a:xfrm>
          <a:prstGeom prst="wedgeRectCallout">
            <a:avLst>
              <a:gd name="adj1" fmla="val -184766"/>
              <a:gd name="adj2" fmla="val 22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Properties should have getters and setters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000760" y="3214686"/>
            <a:ext cx="2071702" cy="502346"/>
          </a:xfrm>
          <a:prstGeom prst="wedgeRectCallout">
            <a:avLst>
              <a:gd name="adj1" fmla="val -118642"/>
              <a:gd name="adj2" fmla="val -3565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Collection of related entities 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 bwMode="auto">
          <a:xfrm>
            <a:off x="6000760" y="4000504"/>
            <a:ext cx="2071702" cy="714380"/>
          </a:xfrm>
          <a:prstGeom prst="wedgeRectCallout">
            <a:avLst>
              <a:gd name="adj1" fmla="val -257049"/>
              <a:gd name="adj2" fmla="val -15417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One teacher may supervise multip</a:t>
            </a:r>
            <a:r>
              <a:rPr lang="en-US" dirty="0" smtClean="0">
                <a:solidFill>
                  <a:schemeClr val="tx1"/>
                </a:solidFill>
              </a:rPr>
              <a:t>le students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 </a:t>
            </a:r>
            <a:r>
              <a:rPr lang="en-US" dirty="0" err="1" smtClean="0"/>
              <a:t>cont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767595"/>
            <a:ext cx="8286808" cy="485036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Stateless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SchoolSessionBeanRemote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SchoolSessionBeanLocal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addStudent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newStudent.setFirstName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newStudent.setLastName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.persist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714876" y="357166"/>
            <a:ext cx="1285884" cy="285752"/>
          </a:xfrm>
          <a:prstGeom prst="wedgeRectCallout">
            <a:avLst>
              <a:gd name="adj1" fmla="val -293033"/>
              <a:gd name="adj2" fmla="val 14222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Session</a:t>
            </a:r>
            <a:r>
              <a:rPr lang="cs-CZ" dirty="0" smtClean="0">
                <a:solidFill>
                  <a:schemeClr val="tx1"/>
                </a:solidFill>
              </a:rPr>
              <a:t> EJB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000760" y="1357298"/>
            <a:ext cx="2071702" cy="487526"/>
          </a:xfrm>
          <a:prstGeom prst="wedgeRectCallout">
            <a:avLst>
              <a:gd name="adj1" fmla="val -173518"/>
              <a:gd name="adj2" fmla="val 7661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DI 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Entity Manger instance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000760" y="3429000"/>
            <a:ext cx="1571636" cy="720080"/>
          </a:xfrm>
          <a:prstGeom prst="wedgeRectCallout">
            <a:avLst>
              <a:gd name="adj1" fmla="val -85783"/>
              <a:gd name="adj2" fmla="val -4020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Let’s create a new instance of Student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000760" y="4357694"/>
            <a:ext cx="2071702" cy="295442"/>
          </a:xfrm>
          <a:prstGeom prst="wedgeRectCallout">
            <a:avLst>
              <a:gd name="adj1" fmla="val -183869"/>
              <a:gd name="adj2" fmla="val 2327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Let it persist into DB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lifecycle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87" y="785794"/>
            <a:ext cx="8752955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841421" y="6517033"/>
            <a:ext cx="3130986" cy="340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source </a:t>
            </a:r>
            <a:r>
              <a:rPr lang="cs-CZ" sz="800" dirty="0" smtClean="0">
                <a:solidFill>
                  <a:schemeClr val="tx1"/>
                </a:solidFill>
              </a:rPr>
              <a:t>http</a:t>
            </a:r>
            <a:r>
              <a:rPr lang="cs-CZ" sz="800" dirty="0" smtClean="0">
                <a:solidFill>
                  <a:schemeClr val="tx1"/>
                </a:solidFill>
              </a:rPr>
              <a:t>://download.oracle.com/docs/cd/B31017_01/</a:t>
            </a:r>
          </a:p>
          <a:p>
            <a:pPr algn="l"/>
            <a:r>
              <a:rPr lang="cs-CZ" sz="800" dirty="0" smtClean="0">
                <a:solidFill>
                  <a:schemeClr val="tx1"/>
                </a:solidFill>
              </a:rPr>
              <a:t>web.1013/b28221/undejbs003.htm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merge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typical example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Servlet</a:t>
            </a:r>
            <a:r>
              <a:rPr lang="cs-CZ" sz="2400" dirty="0" smtClean="0"/>
              <a:t> </a:t>
            </a:r>
            <a:r>
              <a:rPr lang="en-US" sz="2400" dirty="0" smtClean="0"/>
              <a:t>changes some property, then </a:t>
            </a:r>
            <a:r>
              <a:rPr lang="cs-CZ" sz="2400" dirty="0" err="1" smtClean="0">
                <a:solidFill>
                  <a:srgbClr val="FF0000"/>
                </a:solidFill>
              </a:rPr>
              <a:t>merge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5929322" y="1428736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EJB</a:t>
            </a:r>
          </a:p>
        </p:txBody>
      </p:sp>
      <p:sp>
        <p:nvSpPr>
          <p:cNvPr id="5" name="Vývojový diagram: magnetický disk 4"/>
          <p:cNvSpPr/>
          <p:nvPr/>
        </p:nvSpPr>
        <p:spPr bwMode="auto">
          <a:xfrm>
            <a:off x="8143900" y="1714488"/>
            <a:ext cx="1000100" cy="1143008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6072198" y="1857364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Managed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6357950" y="2285992"/>
            <a:ext cx="285752" cy="28575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928662" y="1428736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Servlet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>
            <a:stCxn id="9" idx="3"/>
            <a:endCxn id="4" idx="1"/>
          </p:cNvCxnSpPr>
          <p:nvPr/>
        </p:nvCxnSpPr>
        <p:spPr bwMode="auto">
          <a:xfrm>
            <a:off x="3000364" y="2321711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4143372" y="2071678"/>
            <a:ext cx="53572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RMI</a:t>
            </a:r>
          </a:p>
        </p:txBody>
      </p:sp>
      <p:cxnSp>
        <p:nvCxnSpPr>
          <p:cNvPr id="14" name="Přímá spojovací šipka 13"/>
          <p:cNvCxnSpPr/>
          <p:nvPr/>
        </p:nvCxnSpPr>
        <p:spPr bwMode="auto">
          <a:xfrm rot="10800000">
            <a:off x="3000364" y="2643182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Elipsa 14"/>
          <p:cNvSpPr/>
          <p:nvPr/>
        </p:nvSpPr>
        <p:spPr bwMode="auto">
          <a:xfrm>
            <a:off x="4023074" y="2737198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7" name="Přímá spojovací čára 16"/>
          <p:cNvCxnSpPr/>
          <p:nvPr/>
        </p:nvCxnSpPr>
        <p:spPr bwMode="auto">
          <a:xfrm>
            <a:off x="4429124" y="2786058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4485569" y="2891363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4429124" y="3000372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bdélník 20"/>
          <p:cNvSpPr/>
          <p:nvPr/>
        </p:nvSpPr>
        <p:spPr bwMode="auto">
          <a:xfrm>
            <a:off x="1142976" y="1857364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Unmanaged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 err="1" smtClean="0">
                <a:solidFill>
                  <a:schemeClr val="tx1"/>
                </a:solidFill>
              </a:rPr>
              <a:t>detached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0" name="Elipsa 19"/>
          <p:cNvSpPr/>
          <p:nvPr/>
        </p:nvSpPr>
        <p:spPr bwMode="auto">
          <a:xfrm>
            <a:off x="2143108" y="2428868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29322" y="4214818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EJB</a:t>
            </a:r>
          </a:p>
        </p:txBody>
      </p:sp>
      <p:sp>
        <p:nvSpPr>
          <p:cNvPr id="23" name="Vývojový diagram: magnetický disk 22"/>
          <p:cNvSpPr/>
          <p:nvPr/>
        </p:nvSpPr>
        <p:spPr bwMode="auto">
          <a:xfrm>
            <a:off x="8143900" y="4500570"/>
            <a:ext cx="1000100" cy="1143008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6357950" y="4643446"/>
            <a:ext cx="1571636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Managed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 bwMode="auto">
          <a:xfrm>
            <a:off x="7215206" y="5000636"/>
            <a:ext cx="285752" cy="28575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928662" y="4214818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Servlet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8" name="Přímá spojovací šipka 27"/>
          <p:cNvCxnSpPr>
            <a:stCxn id="27" idx="3"/>
            <a:endCxn id="22" idx="1"/>
          </p:cNvCxnSpPr>
          <p:nvPr/>
        </p:nvCxnSpPr>
        <p:spPr bwMode="auto">
          <a:xfrm>
            <a:off x="3000364" y="5107793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ovéPole 28"/>
          <p:cNvSpPr txBox="1"/>
          <p:nvPr/>
        </p:nvSpPr>
        <p:spPr>
          <a:xfrm>
            <a:off x="3428992" y="4857760"/>
            <a:ext cx="53572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RMI</a:t>
            </a:r>
          </a:p>
        </p:txBody>
      </p:sp>
      <p:grpSp>
        <p:nvGrpSpPr>
          <p:cNvPr id="40" name="Skupina 39"/>
          <p:cNvGrpSpPr/>
          <p:nvPr/>
        </p:nvGrpSpPr>
        <p:grpSpPr>
          <a:xfrm rot="10800000">
            <a:off x="3966629" y="4786322"/>
            <a:ext cx="819685" cy="285752"/>
            <a:chOff x="4023074" y="5523280"/>
            <a:chExt cx="819685" cy="285752"/>
          </a:xfrm>
        </p:grpSpPr>
        <p:sp>
          <p:nvSpPr>
            <p:cNvPr id="31" name="Elipsa 30"/>
            <p:cNvSpPr/>
            <p:nvPr/>
          </p:nvSpPr>
          <p:spPr bwMode="auto">
            <a:xfrm>
              <a:off x="4023074" y="5523280"/>
              <a:ext cx="285752" cy="2857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endParaRPr lang="cs-CZ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" name="Přímá spojovací čára 31"/>
            <p:cNvCxnSpPr/>
            <p:nvPr/>
          </p:nvCxnSpPr>
          <p:spPr bwMode="auto">
            <a:xfrm>
              <a:off x="4429124" y="5572140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3" name="Přímá spojovací čára 32"/>
            <p:cNvCxnSpPr/>
            <p:nvPr/>
          </p:nvCxnSpPr>
          <p:spPr bwMode="auto">
            <a:xfrm>
              <a:off x="4485569" y="5677445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4" name="Přímá spojovací čára 33"/>
            <p:cNvCxnSpPr/>
            <p:nvPr/>
          </p:nvCxnSpPr>
          <p:spPr bwMode="auto">
            <a:xfrm>
              <a:off x="4429124" y="5786454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35" name="Obdélník 34"/>
          <p:cNvSpPr/>
          <p:nvPr/>
        </p:nvSpPr>
        <p:spPr bwMode="auto">
          <a:xfrm>
            <a:off x="1142976" y="4643446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Unmanaged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 err="1" smtClean="0">
                <a:solidFill>
                  <a:schemeClr val="tx1"/>
                </a:solidFill>
              </a:rPr>
              <a:t>detached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6" name="Elipsa 35"/>
          <p:cNvSpPr/>
          <p:nvPr/>
        </p:nvSpPr>
        <p:spPr bwMode="auto">
          <a:xfrm>
            <a:off x="2143108" y="5214950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1" name="Elipsa 40"/>
          <p:cNvSpPr/>
          <p:nvPr/>
        </p:nvSpPr>
        <p:spPr bwMode="auto">
          <a:xfrm>
            <a:off x="6000760" y="5000636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43" name="Přímá spojovací šipka 42"/>
          <p:cNvCxnSpPr>
            <a:stCxn id="41" idx="6"/>
            <a:endCxn id="25" idx="2"/>
          </p:cNvCxnSpPr>
          <p:nvPr/>
        </p:nvCxnSpPr>
        <p:spPr bwMode="auto">
          <a:xfrm>
            <a:off x="6286512" y="5143512"/>
            <a:ext cx="92869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ovéPole 43"/>
          <p:cNvSpPr txBox="1"/>
          <p:nvPr/>
        </p:nvSpPr>
        <p:spPr>
          <a:xfrm>
            <a:off x="6354393" y="4929198"/>
            <a:ext cx="763351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merge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1007524"/>
            <a:ext cx="8643998" cy="345158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Stateless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SchoolSessionBeanRemote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SchoolSessionBeanLocal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    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student,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student.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.merge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(student);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}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</a:t>
            </a:r>
            <a:r>
              <a:rPr lang="en-US" dirty="0" smtClean="0"/>
              <a:t>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have empty </a:t>
            </a:r>
            <a:r>
              <a:rPr lang="cs-CZ" sz="2400" i="1" dirty="0" smtClean="0"/>
              <a:t>public</a:t>
            </a:r>
            <a:r>
              <a:rPr lang="cs-CZ" sz="2400" dirty="0" smtClean="0"/>
              <a:t> </a:t>
            </a:r>
            <a:r>
              <a:rPr lang="en-US" sz="2400" dirty="0" smtClean="0"/>
              <a:t>or</a:t>
            </a:r>
            <a:r>
              <a:rPr lang="cs-CZ" sz="2400" dirty="0" smtClean="0"/>
              <a:t> </a:t>
            </a:r>
            <a:r>
              <a:rPr lang="cs-CZ" sz="2400" i="1" dirty="0" err="1" smtClean="0"/>
              <a:t>protected</a:t>
            </a:r>
            <a:r>
              <a:rPr lang="cs-CZ" sz="2400" dirty="0" smtClean="0"/>
              <a:t> </a:t>
            </a:r>
            <a:r>
              <a:rPr lang="en-US" sz="2400" dirty="0" smtClean="0"/>
              <a:t>c</a:t>
            </a:r>
            <a:r>
              <a:rPr lang="cs-CZ" sz="2400" dirty="0" err="1" smtClean="0"/>
              <a:t>onstru</a:t>
            </a:r>
            <a:r>
              <a:rPr lang="en-US" sz="2400" dirty="0" smtClean="0"/>
              <a:t>c</a:t>
            </a:r>
            <a:r>
              <a:rPr lang="cs-CZ" sz="2400" dirty="0" smtClean="0"/>
              <a:t>tor</a:t>
            </a:r>
            <a:endParaRPr lang="cs-CZ" sz="2400" dirty="0" smtClean="0"/>
          </a:p>
          <a:p>
            <a:r>
              <a:rPr lang="en-US" sz="2400" dirty="0" smtClean="0"/>
              <a:t>must have annotation of</a:t>
            </a:r>
            <a:r>
              <a:rPr lang="cs-CZ" sz="2400" dirty="0" smtClean="0"/>
              <a:t> </a:t>
            </a:r>
            <a:r>
              <a:rPr lang="cs-CZ" sz="2400" i="1" dirty="0" err="1" smtClean="0"/>
              <a:t>javax.persistence.Entity</a:t>
            </a:r>
            <a:endParaRPr lang="cs-CZ" sz="2400" i="1" dirty="0" smtClean="0"/>
          </a:p>
          <a:p>
            <a:r>
              <a:rPr lang="en-US" sz="2400" dirty="0" smtClean="0"/>
              <a:t>must not be </a:t>
            </a:r>
            <a:r>
              <a:rPr lang="cs-CZ" sz="2400" i="1" dirty="0" err="1" smtClean="0"/>
              <a:t>final</a:t>
            </a:r>
            <a:r>
              <a:rPr lang="en-US" sz="2400" i="1" dirty="0" smtClean="0"/>
              <a:t>, </a:t>
            </a:r>
            <a:r>
              <a:rPr lang="en-US" sz="2400" dirty="0" smtClean="0"/>
              <a:t>neither its methods and properties</a:t>
            </a:r>
          </a:p>
          <a:p>
            <a:pPr lvl="1"/>
            <a:r>
              <a:rPr lang="en-US" sz="1600" dirty="0" smtClean="0"/>
              <a:t>due to the fact, that container will yet extend it internally</a:t>
            </a:r>
            <a:endParaRPr lang="cs-CZ" sz="1600" dirty="0" smtClean="0"/>
          </a:p>
          <a:p>
            <a:r>
              <a:rPr lang="en-US" sz="2400" dirty="0" smtClean="0"/>
              <a:t>if it will be serialized, for example due to RMI call, must implement </a:t>
            </a:r>
            <a:r>
              <a:rPr lang="cs-CZ" sz="2400" i="1" dirty="0" err="1" smtClean="0"/>
              <a:t>Serializable</a:t>
            </a:r>
            <a:r>
              <a:rPr lang="cs-CZ" sz="2400" i="1" dirty="0" smtClean="0"/>
              <a:t> </a:t>
            </a:r>
            <a:endParaRPr lang="cs-CZ" sz="2400" dirty="0" smtClean="0"/>
          </a:p>
          <a:p>
            <a:r>
              <a:rPr lang="en-US" sz="2400" dirty="0" smtClean="0"/>
              <a:t>must have a primary key </a:t>
            </a:r>
            <a:r>
              <a:rPr lang="cs-CZ" sz="2400" dirty="0" smtClean="0"/>
              <a:t>@Id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Annotated can be either properties or methods, not both!</a:t>
            </a:r>
            <a:endParaRPr lang="cs-CZ" sz="18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5340744"/>
            <a:ext cx="4214842" cy="1027142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strategy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algn="l"/>
            <a:endParaRPr lang="cs-CZ" sz="1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714876" y="5340745"/>
            <a:ext cx="4286280" cy="1170386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@Id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(strategy =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en-US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en-US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Long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en-US" dirty="0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1907704" y="5088231"/>
            <a:ext cx="716863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Either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1302" y="5088231"/>
            <a:ext cx="402675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Or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Relations like in RDB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1:N, 1:1, M:N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Relation </a:t>
            </a:r>
            <a:r>
              <a:rPr lang="en-US" i="1" dirty="0" smtClean="0"/>
              <a:t>Owner </a:t>
            </a:r>
            <a:r>
              <a:rPr lang="en-US" dirty="0" smtClean="0"/>
              <a:t>is that Entity, that holds the </a:t>
            </a:r>
            <a:r>
              <a:rPr lang="en-US" dirty="0" err="1" smtClean="0"/>
              <a:t>foreigh</a:t>
            </a:r>
            <a:r>
              <a:rPr lang="en-US" dirty="0" smtClean="0"/>
              <a:t> key</a:t>
            </a:r>
            <a:r>
              <a:rPr lang="cs-CZ" dirty="0" smtClean="0"/>
              <a:t> </a:t>
            </a:r>
            <a:endParaRPr lang="cs-CZ" dirty="0" smtClean="0"/>
          </a:p>
          <a:p>
            <a:pPr lvl="1">
              <a:buNone/>
            </a:pPr>
            <a:r>
              <a:rPr lang="en-US" dirty="0" smtClean="0"/>
              <a:t>For example</a:t>
            </a:r>
            <a:r>
              <a:rPr lang="en-US" dirty="0"/>
              <a:t>:</a:t>
            </a:r>
            <a:r>
              <a:rPr lang="cs-CZ" dirty="0" smtClean="0"/>
              <a:t> </a:t>
            </a:r>
            <a:r>
              <a:rPr lang="cs-CZ" dirty="0" smtClean="0"/>
              <a:t>1:</a:t>
            </a:r>
            <a:r>
              <a:rPr lang="cs-CZ" dirty="0" smtClean="0">
                <a:solidFill>
                  <a:srgbClr val="FF0000"/>
                </a:solidFill>
              </a:rPr>
              <a:t>N</a:t>
            </a: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/>
              <a:t>by</a:t>
            </a:r>
            <a:r>
              <a:rPr lang="cs-CZ" dirty="0" smtClean="0"/>
              <a:t> M:N</a:t>
            </a:r>
            <a:r>
              <a:rPr lang="en-US" dirty="0" smtClean="0"/>
              <a:t> any of the Entities can be the owner</a:t>
            </a:r>
            <a:endParaRPr lang="cs-CZ" dirty="0" smtClean="0"/>
          </a:p>
        </p:txBody>
      </p:sp>
      <p:sp>
        <p:nvSpPr>
          <p:cNvPr id="5" name="Čárový popisek 1 4"/>
          <p:cNvSpPr/>
          <p:nvPr/>
        </p:nvSpPr>
        <p:spPr bwMode="auto">
          <a:xfrm>
            <a:off x="3275856" y="3717032"/>
            <a:ext cx="1000132" cy="428628"/>
          </a:xfrm>
          <a:prstGeom prst="borderCallout1">
            <a:avLst>
              <a:gd name="adj1" fmla="val 18750"/>
              <a:gd name="adj2" fmla="val -8333"/>
              <a:gd name="adj3" fmla="val -50791"/>
              <a:gd name="adj4" fmla="val -3653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Owner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Unidirectional</a:t>
            </a:r>
            <a:r>
              <a:rPr lang="cs-CZ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bidirectional</a:t>
            </a:r>
            <a:r>
              <a:rPr lang="en-US" dirty="0" smtClean="0"/>
              <a:t> 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Unidirectional</a:t>
            </a:r>
            <a:endParaRPr lang="cs-CZ" dirty="0" smtClean="0"/>
          </a:p>
          <a:p>
            <a:pPr lvl="1"/>
            <a:r>
              <a:rPr lang="en-US" dirty="0" err="1" smtClean="0"/>
              <a:t>onle</a:t>
            </a:r>
            <a:r>
              <a:rPr lang="en-US" dirty="0" smtClean="0"/>
              <a:t> one party </a:t>
            </a:r>
            <a:r>
              <a:rPr lang="cs-CZ" dirty="0" smtClean="0"/>
              <a:t>(</a:t>
            </a:r>
            <a:r>
              <a:rPr lang="en-US" dirty="0" smtClean="0"/>
              <a:t>owner</a:t>
            </a:r>
            <a:r>
              <a:rPr lang="cs-CZ" dirty="0" smtClean="0"/>
              <a:t>) </a:t>
            </a:r>
            <a:r>
              <a:rPr lang="en-US" dirty="0" smtClean="0"/>
              <a:t>knows about the peer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Bidirectional</a:t>
            </a:r>
            <a:endParaRPr lang="cs-CZ" dirty="0" smtClean="0"/>
          </a:p>
          <a:p>
            <a:pPr lvl="1"/>
            <a:r>
              <a:rPr lang="en-US" dirty="0" smtClean="0"/>
              <a:t>both parties know about the peer</a:t>
            </a:r>
            <a:endParaRPr lang="cs-CZ" dirty="0" smtClean="0"/>
          </a:p>
          <a:p>
            <a:pPr lvl="1"/>
            <a:r>
              <a:rPr lang="en-US" dirty="0" smtClean="0"/>
              <a:t>one of them is the owner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the other one is informed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8662" y="4902812"/>
            <a:ext cx="3500462" cy="31213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OneToMany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mappedBy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supervisor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8662" y="4143380"/>
            <a:ext cx="3500462" cy="29989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()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28662" y="1857364"/>
            <a:ext cx="3500462" cy="29989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()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5074708" y="3214686"/>
            <a:ext cx="3926448" cy="2121255"/>
            <a:chOff x="5074708" y="3214686"/>
            <a:chExt cx="3926448" cy="2121255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5143504" y="3500438"/>
              <a:ext cx="3857652" cy="1835503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setSupervisor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StudentEntity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student, </a:t>
              </a:r>
              <a:r>
                <a:rPr lang="cs-CZ" b="1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student.setSupervisor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);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err="1" smtClean="0">
                  <a:solidFill>
                    <a:srgbClr val="009900"/>
                  </a:solidFill>
                  <a:latin typeface="Times New Roman"/>
                </a:rPr>
                <a:t>em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.merge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(student);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 </a:t>
              </a:r>
              <a:r>
                <a:rPr lang="en-US" b="1" dirty="0" smtClean="0">
                  <a:solidFill>
                    <a:srgbClr val="969696"/>
                  </a:solidFill>
                  <a:latin typeface="Times New Roman"/>
                </a:rPr>
                <a:t>       Attention, this does not work, must call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en-US" b="1" dirty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Times New Roman"/>
                </a:rPr>
                <a:t>                                                                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</a:t>
              </a:r>
              <a:r>
                <a:rPr lang="en-US" b="1" dirty="0" smtClean="0">
                  <a:solidFill>
                    <a:srgbClr val="969696"/>
                  </a:solidFill>
                  <a:latin typeface="Times New Roman"/>
                </a:rPr>
                <a:t>        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supervisor.getStudents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().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add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(student);</a:t>
              </a:r>
              <a:br>
                <a:rPr lang="cs-CZ" b="1" dirty="0" smtClean="0">
                  <a:solidFill>
                    <a:srgbClr val="969696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</a:t>
              </a:r>
              <a:r>
                <a:rPr lang="en-US" b="1" dirty="0" smtClean="0">
                  <a:solidFill>
                    <a:srgbClr val="969696"/>
                  </a:solidFill>
                  <a:latin typeface="Times New Roman"/>
                </a:rPr>
                <a:t>        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em.merge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);</a:t>
              </a:r>
              <a:br>
                <a:rPr lang="cs-CZ" b="1" dirty="0" smtClean="0">
                  <a:solidFill>
                    <a:srgbClr val="969696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}</a:t>
              </a:r>
              <a:endParaRPr lang="cs-CZ" sz="1800" b="1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74708" y="3214686"/>
              <a:ext cx="955711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Example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214338"/>
            <a:ext cx="8585200" cy="6858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cs-CZ" sz="2400" dirty="0" smtClean="0"/>
              <a:t> </a:t>
            </a:r>
            <a:r>
              <a:rPr lang="cs-CZ" sz="2400" dirty="0" smtClean="0"/>
              <a:t>@</a:t>
            </a:r>
            <a:r>
              <a:rPr lang="cs-CZ" sz="2400" dirty="0" err="1" smtClean="0"/>
              <a:t>ManyToMany</a:t>
            </a:r>
            <a:endParaRPr lang="cs-CZ" sz="24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5754" y="391891"/>
            <a:ext cx="4627684" cy="5000660"/>
            <a:chOff x="15754" y="571480"/>
            <a:chExt cx="4627684" cy="500066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71406" y="845396"/>
              <a:ext cx="4572032" cy="4726744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@Entity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Serializable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static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serialVersionUID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1L;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@Id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GeneratedValue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strategy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GenerationType.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AUTO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name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@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id) {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id;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800" dirty="0" smtClean="0">
                  <a:solidFill>
                    <a:srgbClr val="000000"/>
                  </a:solidFill>
                  <a:latin typeface="Times New Roman"/>
                </a:rPr>
                <a:t>…</a:t>
              </a:r>
              <a:endParaRPr lang="cs-CZ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 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 {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18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" name="Čárový popisek 1 6"/>
            <p:cNvSpPr/>
            <p:nvPr/>
          </p:nvSpPr>
          <p:spPr bwMode="auto">
            <a:xfrm>
              <a:off x="3286116" y="2300514"/>
              <a:ext cx="714380" cy="285752"/>
            </a:xfrm>
            <a:prstGeom prst="borderCallout1">
              <a:avLst>
                <a:gd name="adj1" fmla="val 60890"/>
                <a:gd name="adj2" fmla="val -12848"/>
                <a:gd name="adj3" fmla="val 138621"/>
                <a:gd name="adj4" fmla="val -21303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l" defTabSz="914400">
                <a:lnSpc>
                  <a:spcPct val="100000"/>
                </a:lnSpc>
                <a:buClrTx/>
                <a:buSzTx/>
              </a:pP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</a:rPr>
                <a:t>Owner</a:t>
              </a:r>
              <a:endParaRPr lang="cs-CZ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5754" y="571480"/>
              <a:ext cx="867545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>
                  <a:solidFill>
                    <a:schemeClr val="tx1"/>
                  </a:solidFill>
                </a:rPr>
                <a:t>Subject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4690223" y="357166"/>
            <a:ext cx="4310933" cy="5058116"/>
            <a:chOff x="4690223" y="571480"/>
            <a:chExt cx="4310933" cy="5058116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786314" y="871754"/>
              <a:ext cx="4214842" cy="4757842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@Entity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Serializable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mappedBy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err="1" smtClean="0">
                  <a:solidFill>
                    <a:srgbClr val="CE7B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static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serialVersionUID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1L;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@Id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GeneratedValue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strategy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GenerationType.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AUTO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mappedBy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err="1" smtClean="0">
                  <a:solidFill>
                    <a:srgbClr val="CE7B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id) {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id;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2000" dirty="0" smtClean="0">
                  <a:solidFill>
                    <a:srgbClr val="000000"/>
                  </a:solidFill>
                  <a:latin typeface="Times New Roman"/>
                </a:rPr>
                <a:t>...</a:t>
              </a:r>
              <a:br>
                <a:rPr lang="cs-CZ" sz="20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StudentEntity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getStudents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students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18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" name="Čárový popisek 1 8"/>
            <p:cNvSpPr/>
            <p:nvPr/>
          </p:nvSpPr>
          <p:spPr bwMode="auto">
            <a:xfrm>
              <a:off x="7643834" y="2514828"/>
              <a:ext cx="1071570" cy="285752"/>
            </a:xfrm>
            <a:prstGeom prst="borderCallout1">
              <a:avLst>
                <a:gd name="adj1" fmla="val 60890"/>
                <a:gd name="adj2" fmla="val -12848"/>
                <a:gd name="adj3" fmla="val 118368"/>
                <a:gd name="adj4" fmla="val -12229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Inform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ed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690223" y="571480"/>
              <a:ext cx="881909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>
                  <a:solidFill>
                    <a:schemeClr val="tx1"/>
                  </a:solidFill>
                </a:rPr>
                <a:t>Teacher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14480" y="5311582"/>
            <a:ext cx="6286544" cy="1617880"/>
          </a:xfrm>
          <a:prstGeom prst="rect">
            <a:avLst/>
          </a:prstGeom>
          <a:solidFill>
            <a:srgbClr val="FFEDB3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LinkTeacherSubject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SubjectEntity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){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subject.getTeachers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.merge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en-US" b="1" dirty="0" smtClean="0">
                <a:solidFill>
                  <a:srgbClr val="969696"/>
                </a:solidFill>
                <a:latin typeface="Times New Roman"/>
              </a:rPr>
              <a:t>but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 n</a:t>
            </a:r>
            <a:r>
              <a:rPr lang="en-US" b="1" dirty="0" err="1" smtClean="0">
                <a:solidFill>
                  <a:srgbClr val="969696"/>
                </a:solidFill>
                <a:latin typeface="Times New Roman"/>
              </a:rPr>
              <a:t>ot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: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/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teacher.getSubjectEntitys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().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add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em.merge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cs-CZ" sz="1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Čárový popisek 1 16"/>
          <p:cNvSpPr/>
          <p:nvPr/>
        </p:nvSpPr>
        <p:spPr bwMode="auto">
          <a:xfrm>
            <a:off x="6715140" y="5929330"/>
            <a:ext cx="928694" cy="285752"/>
          </a:xfrm>
          <a:prstGeom prst="borderCallout1">
            <a:avLst>
              <a:gd name="adj1" fmla="val 60890"/>
              <a:gd name="adj2" fmla="val -12848"/>
              <a:gd name="adj3" fmla="val -7201"/>
              <a:gd name="adj4" fmla="val -15146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relation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- </a:t>
            </a:r>
            <a:r>
              <a:rPr lang="cs-CZ" dirty="0" smtClean="0"/>
              <a:t>detail</a:t>
            </a:r>
            <a:r>
              <a:rPr lang="en-US" dirty="0" smtClean="0"/>
              <a:t>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2500" cy="4749800"/>
          </a:xfrm>
        </p:spPr>
        <p:txBody>
          <a:bodyPr/>
          <a:lstStyle/>
          <a:p>
            <a:r>
              <a:rPr lang="en-US" sz="2400" dirty="0" smtClean="0"/>
              <a:t>Many annotation do have additional parameters, see</a:t>
            </a:r>
            <a:r>
              <a:rPr lang="cs-CZ" sz="2400" dirty="0" smtClean="0"/>
              <a:t> </a:t>
            </a:r>
            <a:r>
              <a:rPr lang="cs-CZ" sz="1200" dirty="0" smtClean="0">
                <a:hlinkClick r:id="rId3"/>
              </a:rPr>
              <a:t>http://www.oracle.com/technology/products/ias/toplink/jpa/resources/toplink-jpa-annotations.html</a:t>
            </a:r>
            <a:endParaRPr lang="cs-CZ" sz="2400" dirty="0" smtClean="0"/>
          </a:p>
          <a:p>
            <a:r>
              <a:rPr lang="cs-CZ" sz="1800" dirty="0" smtClean="0"/>
              <a:t>@</a:t>
            </a:r>
            <a:r>
              <a:rPr lang="cs-CZ" sz="1800" dirty="0" err="1" smtClean="0"/>
              <a:t>OneToMany</a:t>
            </a:r>
            <a:r>
              <a:rPr lang="cs-CZ" sz="1800" dirty="0" smtClean="0"/>
              <a:t>(</a:t>
            </a:r>
            <a:r>
              <a:rPr lang="cs-CZ" sz="1800" dirty="0" err="1" smtClean="0"/>
              <a:t>cascade</a:t>
            </a:r>
            <a:r>
              <a:rPr lang="cs-CZ" sz="1800" dirty="0" smtClean="0"/>
              <a:t>=</a:t>
            </a:r>
            <a:r>
              <a:rPr lang="en-US" sz="1800" dirty="0" smtClean="0"/>
              <a:t>“ALL”)</a:t>
            </a:r>
            <a:endParaRPr lang="cs-CZ" sz="1800" dirty="0" smtClean="0"/>
          </a:p>
          <a:p>
            <a:pPr lvl="1"/>
            <a:r>
              <a:rPr lang="en-US" sz="1400" dirty="0" smtClean="0"/>
              <a:t>ALL - all cascading operations performed on the source entity are cascaded to the target of the association.</a:t>
            </a:r>
          </a:p>
          <a:p>
            <a:pPr lvl="1"/>
            <a:r>
              <a:rPr lang="en-US" sz="1400" dirty="0" smtClean="0"/>
              <a:t>MERGE - if the source entity is merged, the merge is cascaded to the target of the association.</a:t>
            </a:r>
          </a:p>
          <a:p>
            <a:pPr lvl="1"/>
            <a:r>
              <a:rPr lang="en-US" sz="1400" dirty="0" smtClean="0"/>
              <a:t>PERSIST - if the source entity is persisted, the persist is cascaded to the target of the association.</a:t>
            </a:r>
          </a:p>
          <a:p>
            <a:pPr lvl="1"/>
            <a:r>
              <a:rPr lang="en-US" sz="1400" dirty="0" smtClean="0"/>
              <a:t>REFRESH - if the source entity is refreshed, the refresh is cascaded to the target of the association.</a:t>
            </a:r>
          </a:p>
          <a:p>
            <a:pPr lvl="1"/>
            <a:r>
              <a:rPr lang="en-US" sz="1400" dirty="0" smtClean="0"/>
              <a:t>REMOVE - if the source entity is removed, the target of the association is also removed.</a:t>
            </a:r>
            <a:endParaRPr lang="cs-CZ" sz="1400" dirty="0" smtClean="0"/>
          </a:p>
          <a:p>
            <a:r>
              <a:rPr lang="cs-CZ" sz="2200" dirty="0" smtClean="0"/>
              <a:t>@</a:t>
            </a:r>
            <a:r>
              <a:rPr lang="cs-CZ" sz="2200" dirty="0" err="1" smtClean="0"/>
              <a:t>JoinColumn</a:t>
            </a:r>
            <a:endParaRPr lang="en-US" sz="2200" dirty="0" smtClean="0"/>
          </a:p>
          <a:p>
            <a:pPr lvl="1"/>
            <a:r>
              <a:rPr lang="en-US" sz="1400" dirty="0" smtClean="0"/>
              <a:t>name, </a:t>
            </a:r>
            <a:r>
              <a:rPr lang="en-US" sz="1400" dirty="0" err="1" smtClean="0"/>
              <a:t>referendedColumnName</a:t>
            </a:r>
            <a:r>
              <a:rPr lang="en-US" sz="1400" dirty="0" smtClean="0"/>
              <a:t>, unique, </a:t>
            </a:r>
            <a:r>
              <a:rPr lang="en-US" sz="1400" dirty="0" err="1" smtClean="0"/>
              <a:t>nullable</a:t>
            </a:r>
            <a:r>
              <a:rPr lang="en-US" sz="1400" dirty="0" smtClean="0"/>
              <a:t>, </a:t>
            </a:r>
            <a:r>
              <a:rPr lang="en-US" sz="1400" dirty="0" err="1" smtClean="0"/>
              <a:t>insertable</a:t>
            </a:r>
            <a:r>
              <a:rPr lang="en-US" sz="1400" dirty="0" smtClean="0"/>
              <a:t>, </a:t>
            </a:r>
            <a:r>
              <a:rPr lang="cs-CZ" sz="1400" dirty="0" err="1" smtClean="0"/>
              <a:t>columnDefinition</a:t>
            </a:r>
            <a:r>
              <a:rPr lang="en-US" sz="1400" dirty="0" smtClean="0"/>
              <a:t>, </a:t>
            </a:r>
            <a:r>
              <a:rPr lang="cs-CZ" sz="1400" dirty="0" smtClean="0"/>
              <a:t>table</a:t>
            </a:r>
            <a:endParaRPr lang="en-US" sz="1400" dirty="0" smtClean="0"/>
          </a:p>
          <a:p>
            <a:r>
              <a:rPr lang="cs-CZ" sz="2200" dirty="0" smtClean="0"/>
              <a:t>@</a:t>
            </a:r>
            <a:r>
              <a:rPr lang="cs-CZ" sz="2200" dirty="0" err="1" smtClean="0"/>
              <a:t>Transient</a:t>
            </a:r>
            <a:endParaRPr lang="en-US" sz="2200" dirty="0" smtClean="0"/>
          </a:p>
          <a:p>
            <a:pPr lvl="1"/>
            <a:r>
              <a:rPr lang="en-US" sz="1400" dirty="0" smtClean="0"/>
              <a:t>items tha</a:t>
            </a:r>
            <a:r>
              <a:rPr lang="en-US" sz="1400" dirty="0" smtClean="0"/>
              <a:t>t should not be written to DB</a:t>
            </a:r>
            <a:endParaRPr lang="cs-CZ" sz="1400" dirty="0" smtClean="0"/>
          </a:p>
          <a:p>
            <a:endParaRPr lang="cs-CZ" sz="2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– Java Persistence API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JPA is a standardized API to ORM</a:t>
            </a:r>
            <a:endParaRPr lang="cs-CZ" dirty="0" smtClean="0"/>
          </a:p>
          <a:p>
            <a:r>
              <a:rPr lang="cs-CZ" dirty="0" smtClean="0"/>
              <a:t>ORM = </a:t>
            </a:r>
            <a:r>
              <a:rPr lang="cs-CZ" dirty="0" err="1" smtClean="0"/>
              <a:t>Object</a:t>
            </a:r>
            <a:r>
              <a:rPr lang="cs-CZ" dirty="0" smtClean="0"/>
              <a:t> – </a:t>
            </a:r>
            <a:r>
              <a:rPr lang="cs-CZ" dirty="0" err="1" smtClean="0"/>
              <a:t>Relational</a:t>
            </a:r>
            <a:r>
              <a:rPr lang="cs-CZ" dirty="0" smtClean="0"/>
              <a:t> </a:t>
            </a:r>
            <a:r>
              <a:rPr lang="cs-CZ" dirty="0" err="1" smtClean="0"/>
              <a:t>Mapping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</a:t>
            </a:fld>
            <a:endParaRPr lang="cs-CZ"/>
          </a:p>
        </p:txBody>
      </p:sp>
      <p:grpSp>
        <p:nvGrpSpPr>
          <p:cNvPr id="21" name="Skupina 20"/>
          <p:cNvGrpSpPr/>
          <p:nvPr/>
        </p:nvGrpSpPr>
        <p:grpSpPr>
          <a:xfrm>
            <a:off x="285720" y="2714620"/>
            <a:ext cx="3571900" cy="2357454"/>
            <a:chOff x="857224" y="2714620"/>
            <a:chExt cx="3571900" cy="2357454"/>
          </a:xfrm>
        </p:grpSpPr>
        <p:sp>
          <p:nvSpPr>
            <p:cNvPr id="4" name="Obdélník 3"/>
            <p:cNvSpPr/>
            <p:nvPr/>
          </p:nvSpPr>
          <p:spPr bwMode="auto">
            <a:xfrm>
              <a:off x="857224" y="2714620"/>
              <a:ext cx="3571900" cy="235745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My application</a:t>
              </a:r>
              <a:r>
                <a:rPr lang="cs-CZ" dirty="0" smtClean="0">
                  <a:solidFill>
                    <a:schemeClr val="tx1"/>
                  </a:solidFill>
                </a:rPr>
                <a:t>– </a:t>
              </a:r>
              <a:r>
                <a:rPr lang="en-US" dirty="0" smtClean="0">
                  <a:solidFill>
                    <a:schemeClr val="tx1"/>
                  </a:solidFill>
                </a:rPr>
                <a:t>uses OOP</a:t>
              </a:r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Elipsa 4"/>
            <p:cNvSpPr/>
            <p:nvPr/>
          </p:nvSpPr>
          <p:spPr bwMode="auto">
            <a:xfrm>
              <a:off x="1285852" y="3786190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Elipsa 8"/>
            <p:cNvSpPr/>
            <p:nvPr/>
          </p:nvSpPr>
          <p:spPr bwMode="auto">
            <a:xfrm>
              <a:off x="3214678" y="4286256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 bwMode="auto">
            <a:xfrm>
              <a:off x="3286116" y="3286124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4" name="Přímá spojovací čára 13"/>
            <p:cNvCxnSpPr>
              <a:stCxn id="5" idx="6"/>
              <a:endCxn id="10" idx="2"/>
            </p:cNvCxnSpPr>
            <p:nvPr/>
          </p:nvCxnSpPr>
          <p:spPr bwMode="auto">
            <a:xfrm flipV="1">
              <a:off x="2000232" y="3643314"/>
              <a:ext cx="1285884" cy="500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Přímá spojovací čára 15"/>
            <p:cNvCxnSpPr>
              <a:stCxn id="9" idx="1"/>
              <a:endCxn id="5" idx="6"/>
            </p:cNvCxnSpPr>
            <p:nvPr/>
          </p:nvCxnSpPr>
          <p:spPr bwMode="auto">
            <a:xfrm rot="16200000" flipV="1">
              <a:off x="2536018" y="3607594"/>
              <a:ext cx="247494" cy="131906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Vývojový diagram: magnetický disk 21"/>
          <p:cNvSpPr/>
          <p:nvPr/>
        </p:nvSpPr>
        <p:spPr bwMode="auto">
          <a:xfrm>
            <a:off x="5786446" y="2285992"/>
            <a:ext cx="3357554" cy="3000396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Datab</a:t>
            </a:r>
            <a:r>
              <a:rPr lang="en-US" dirty="0" smtClean="0">
                <a:solidFill>
                  <a:schemeClr val="tx1"/>
                </a:solidFill>
              </a:rPr>
              <a:t>as</a:t>
            </a:r>
            <a:r>
              <a:rPr lang="cs-CZ" dirty="0" smtClean="0">
                <a:solidFill>
                  <a:schemeClr val="tx1"/>
                </a:solidFill>
              </a:rPr>
              <a:t>e 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Tables and relations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6215074" y="4071942"/>
            <a:ext cx="1000132" cy="71438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Invoice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7500958" y="4071942"/>
            <a:ext cx="1000132" cy="71438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t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Invoice line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6257937" y="4286256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7548583" y="4286256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7548583" y="4500570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30" name="Přímá spojovací čára 29"/>
          <p:cNvCxnSpPr>
            <a:stCxn id="25" idx="3"/>
            <a:endCxn id="26" idx="1"/>
          </p:cNvCxnSpPr>
          <p:nvPr/>
        </p:nvCxnSpPr>
        <p:spPr bwMode="auto">
          <a:xfrm>
            <a:off x="7186631" y="4357694"/>
            <a:ext cx="3619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Přímá spojovací čára 31"/>
          <p:cNvCxnSpPr>
            <a:stCxn id="25" idx="3"/>
            <a:endCxn id="27" idx="1"/>
          </p:cNvCxnSpPr>
          <p:nvPr/>
        </p:nvCxnSpPr>
        <p:spPr bwMode="auto">
          <a:xfrm>
            <a:off x="7186631" y="4357694"/>
            <a:ext cx="361952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Skupina 43"/>
          <p:cNvGrpSpPr/>
          <p:nvPr/>
        </p:nvGrpSpPr>
        <p:grpSpPr>
          <a:xfrm>
            <a:off x="1071538" y="4000504"/>
            <a:ext cx="6941392" cy="1000132"/>
            <a:chOff x="1071538" y="4000504"/>
            <a:chExt cx="6941392" cy="1000132"/>
          </a:xfrm>
        </p:grpSpPr>
        <p:cxnSp>
          <p:nvCxnSpPr>
            <p:cNvPr id="36" name="Zakřivená spojovací čára 35"/>
            <p:cNvCxnSpPr>
              <a:stCxn id="25" idx="2"/>
              <a:endCxn id="5" idx="4"/>
            </p:cNvCxnSpPr>
            <p:nvPr/>
          </p:nvCxnSpPr>
          <p:spPr bwMode="auto">
            <a:xfrm rot="5400000">
              <a:off x="3861192" y="1639478"/>
              <a:ext cx="71438" cy="5650746"/>
            </a:xfrm>
            <a:prstGeom prst="curvedConnector3">
              <a:avLst>
                <a:gd name="adj1" fmla="val 1686656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Zakřivená spojovací čára 38"/>
            <p:cNvCxnSpPr>
              <a:stCxn id="26" idx="2"/>
              <a:endCxn id="10" idx="4"/>
            </p:cNvCxnSpPr>
            <p:nvPr/>
          </p:nvCxnSpPr>
          <p:spPr bwMode="auto">
            <a:xfrm rot="5400000" flipH="1">
              <a:off x="5328052" y="1744254"/>
              <a:ext cx="428628" cy="4941128"/>
            </a:xfrm>
            <a:prstGeom prst="curvedConnector3">
              <a:avLst>
                <a:gd name="adj1" fmla="val -159999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Zakřivená spojovací čára 41"/>
            <p:cNvCxnSpPr>
              <a:stCxn id="27" idx="2"/>
              <a:endCxn id="9" idx="4"/>
            </p:cNvCxnSpPr>
            <p:nvPr/>
          </p:nvCxnSpPr>
          <p:spPr bwMode="auto">
            <a:xfrm rot="5400000">
              <a:off x="5328052" y="2315758"/>
              <a:ext cx="357190" cy="5012566"/>
            </a:xfrm>
            <a:prstGeom prst="curvedConnector3">
              <a:avLst>
                <a:gd name="adj1" fmla="val 369332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r>
              <a:rPr lang="en-US" dirty="0" err="1" smtClean="0"/>
              <a:t>nnotations</a:t>
            </a:r>
            <a:r>
              <a:rPr lang="en-US" dirty="0" smtClean="0"/>
              <a:t> cont.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2500" cy="4749800"/>
          </a:xfrm>
        </p:spPr>
        <p:txBody>
          <a:bodyPr/>
          <a:lstStyle/>
          <a:p>
            <a:r>
              <a:rPr lang="en-US" sz="2000" dirty="0" smtClean="0"/>
              <a:t>@</a:t>
            </a:r>
            <a:r>
              <a:rPr lang="en-US" sz="2000" dirty="0" err="1" smtClean="0"/>
              <a:t>GeneratedValue</a:t>
            </a:r>
            <a:r>
              <a:rPr lang="en-US" sz="2000" dirty="0" smtClean="0"/>
              <a:t>(strategy=</a:t>
            </a:r>
          </a:p>
          <a:p>
            <a:pPr lvl="1"/>
            <a:r>
              <a:rPr lang="en-US" sz="1800" dirty="0" smtClean="0"/>
              <a:t>Sequence </a:t>
            </a:r>
          </a:p>
          <a:p>
            <a:pPr lvl="1"/>
            <a:r>
              <a:rPr lang="en-US" sz="1800" dirty="0" smtClean="0"/>
              <a:t>AUTO – JPA will choose a strategy </a:t>
            </a:r>
            <a:r>
              <a:rPr lang="en-US" sz="1800" dirty="0" err="1" smtClean="0"/>
              <a:t>atumaticaly</a:t>
            </a:r>
            <a:endParaRPr lang="en-US" sz="1800" dirty="0" smtClean="0"/>
          </a:p>
          <a:p>
            <a:pPr lvl="1"/>
            <a:r>
              <a:rPr lang="en-US" sz="1800" dirty="0" smtClean="0"/>
              <a:t>TABLE – an extra dedicated table will be used to ensure unique ID</a:t>
            </a:r>
          </a:p>
          <a:p>
            <a:pPr lvl="1"/>
            <a:r>
              <a:rPr lang="en-US" sz="1800" dirty="0" smtClean="0"/>
              <a:t>IDENTITY – DB will ensure unique identifier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@LOB</a:t>
            </a:r>
          </a:p>
          <a:p>
            <a:pPr lvl="1"/>
            <a:r>
              <a:rPr lang="en-US" sz="1800" dirty="0" smtClean="0"/>
              <a:t>property will be </a:t>
            </a:r>
            <a:r>
              <a:rPr lang="en-US" sz="1800" dirty="0" smtClean="0"/>
              <a:t>mapped to BLOB datatype</a:t>
            </a:r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214338"/>
            <a:ext cx="8585200" cy="685800"/>
          </a:xfrm>
        </p:spPr>
        <p:txBody>
          <a:bodyPr/>
          <a:lstStyle/>
          <a:p>
            <a:r>
              <a:rPr lang="en-US" sz="2400" dirty="0" smtClean="0"/>
              <a:t>Reverse generation of </a:t>
            </a:r>
            <a:r>
              <a:rPr lang="cs-CZ" sz="2400" dirty="0" smtClean="0"/>
              <a:t> </a:t>
            </a:r>
            <a:r>
              <a:rPr lang="cs-CZ" sz="2400" dirty="0" err="1" smtClean="0"/>
              <a:t>StudentEntity</a:t>
            </a:r>
            <a:endParaRPr lang="cs-CZ" sz="24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487065"/>
            <a:ext cx="8643998" cy="606332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@Table(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"STUDENTENTITY"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NamedQueries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({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Studententity.findAll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Studententity.findById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s.id = :id"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)})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serialVersionUID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1L;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@Basic(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optional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false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"LASTNAME"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"FIRSTNAME"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JoinColumn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"SUPERVISOR_ID"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referencedColumnName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supervisorId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() {    }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id) {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id;   }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() {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    }</a:t>
            </a:r>
          </a:p>
          <a:p>
            <a:pPr algn="l"/>
            <a:endParaRPr lang="cs-CZ" sz="12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… </a:t>
            </a:r>
          </a:p>
          <a:p>
            <a:pPr algn="l"/>
            <a:endParaRPr lang="cs-CZ" sz="12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r>
              <a:rPr lang="cs-CZ" dirty="0" smtClean="0"/>
              <a:t> </a:t>
            </a:r>
            <a:r>
              <a:rPr lang="cs-CZ" dirty="0" smtClean="0"/>
              <a:t>= ISA </a:t>
            </a:r>
            <a:r>
              <a:rPr lang="en-US" dirty="0" smtClean="0"/>
              <a:t>relations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4475" y="850230"/>
            <a:ext cx="2492362" cy="509574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Physical level</a:t>
            </a:r>
            <a:endParaRPr lang="cs-CZ" sz="2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556245" y="1571612"/>
            <a:ext cx="2015491" cy="1428760"/>
            <a:chOff x="556245" y="1571612"/>
            <a:chExt cx="2015491" cy="1428760"/>
          </a:xfrm>
        </p:grpSpPr>
        <p:sp>
          <p:nvSpPr>
            <p:cNvPr id="4" name="Obdélník 3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  <a:latin typeface="Arial" pitchFamily="34" charset="0"/>
                </a:rPr>
                <a:t>FirstName</a:t>
              </a:r>
              <a:endParaRPr lang="cs-CZ" sz="1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56245" y="1571612"/>
              <a:ext cx="922047" cy="340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chemeClr val="tx1"/>
                  </a:solidFill>
                </a:rPr>
                <a:t>Human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71472" y="4000504"/>
            <a:ext cx="2015491" cy="1428760"/>
            <a:chOff x="556245" y="1571612"/>
            <a:chExt cx="2015491" cy="1428760"/>
          </a:xfrm>
        </p:grpSpPr>
        <p:sp>
          <p:nvSpPr>
            <p:cNvPr id="8" name="Obdélník 7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  <a:latin typeface="Arial" pitchFamily="34" charset="0"/>
                </a:rPr>
                <a:t>FirstName</a:t>
              </a:r>
              <a:endParaRPr lang="cs-CZ" sz="18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baseline="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</a:rPr>
                <a:t>Class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56245" y="1571612"/>
              <a:ext cx="995785" cy="340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chemeClr val="tx1"/>
                  </a:solidFill>
                </a:rPr>
                <a:t>Student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Přímá spojovací šipka 10"/>
          <p:cNvCxnSpPr>
            <a:stCxn id="8" idx="0"/>
            <a:endCxn id="4" idx="2"/>
          </p:cNvCxnSpPr>
          <p:nvPr/>
        </p:nvCxnSpPr>
        <p:spPr bwMode="auto">
          <a:xfrm rot="16200000" flipV="1">
            <a:off x="936276" y="3635700"/>
            <a:ext cx="1285884" cy="152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1066466" y="3421915"/>
            <a:ext cx="505138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ISA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 bwMode="auto">
          <a:xfrm rot="5400000">
            <a:off x="250001" y="3607595"/>
            <a:ext cx="49292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Skupina 14"/>
          <p:cNvGrpSpPr/>
          <p:nvPr/>
        </p:nvGrpSpPr>
        <p:grpSpPr>
          <a:xfrm>
            <a:off x="6414161" y="1500174"/>
            <a:ext cx="1586863" cy="1357322"/>
            <a:chOff x="556245" y="1571612"/>
            <a:chExt cx="2015491" cy="1428760"/>
          </a:xfrm>
        </p:grpSpPr>
        <p:sp>
          <p:nvSpPr>
            <p:cNvPr id="16" name="Obdélník 15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FirstName</a:t>
              </a:r>
              <a:endParaRPr lang="cs-CZ" sz="16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</a:rPr>
                <a:t>Class</a:t>
              </a:r>
              <a:endParaRPr lang="cs-CZ" sz="1600" baseline="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</a:rPr>
                <a:t>Is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_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</a:rPr>
                <a:t>Student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556245" y="1571612"/>
              <a:ext cx="1138526" cy="32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Student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550514" y="902511"/>
            <a:ext cx="2492362" cy="509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00BCE9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0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Logical level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60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928925" y="1755102"/>
            <a:ext cx="3012695" cy="74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SINGLE_TABLE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all is in one table, distinguishing is one column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928926" y="3255300"/>
            <a:ext cx="2714644" cy="96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TABLE_PER_CLASS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every entity has its own table with a full set of attributes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7485731" y="3000372"/>
            <a:ext cx="1586863" cy="1357322"/>
            <a:chOff x="556245" y="1571612"/>
            <a:chExt cx="2015491" cy="1428760"/>
          </a:xfrm>
        </p:grpSpPr>
        <p:sp>
          <p:nvSpPr>
            <p:cNvPr id="25" name="Obdélník 24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FirstName</a:t>
              </a:r>
              <a:endParaRPr lang="cs-CZ" sz="16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</a:rPr>
                <a:t>Class</a:t>
              </a:r>
              <a:endParaRPr lang="cs-CZ" sz="1600" baseline="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556245" y="1571612"/>
              <a:ext cx="1138526" cy="32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Student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715008" y="3000372"/>
            <a:ext cx="1586863" cy="1357322"/>
            <a:chOff x="556245" y="1571612"/>
            <a:chExt cx="2015491" cy="1428760"/>
          </a:xfrm>
        </p:grpSpPr>
        <p:sp>
          <p:nvSpPr>
            <p:cNvPr id="28" name="Obdélník 27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FirstName</a:t>
              </a:r>
              <a:endParaRPr lang="cs-CZ" sz="16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556245" y="1571612"/>
              <a:ext cx="1053014" cy="32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Human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2928926" y="4826936"/>
            <a:ext cx="2714644" cy="118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JOINED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main table has the basic set of attributes, others have the extra ones. The others are weak entities.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7485731" y="4572008"/>
            <a:ext cx="1586863" cy="1357322"/>
            <a:chOff x="556245" y="1571612"/>
            <a:chExt cx="2015491" cy="1428760"/>
          </a:xfrm>
        </p:grpSpPr>
        <p:sp>
          <p:nvSpPr>
            <p:cNvPr id="32" name="Obdélník 31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Id_Human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</a:rPr>
                <a:t>Class</a:t>
              </a:r>
              <a:endParaRPr lang="cs-CZ" sz="1600" baseline="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556245" y="1571612"/>
              <a:ext cx="1138526" cy="32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Student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5715008" y="4572008"/>
            <a:ext cx="1586863" cy="1357322"/>
            <a:chOff x="556245" y="1571612"/>
            <a:chExt cx="2015491" cy="1428760"/>
          </a:xfrm>
        </p:grpSpPr>
        <p:sp>
          <p:nvSpPr>
            <p:cNvPr id="35" name="Obdélník 34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FistName</a:t>
              </a:r>
              <a:endParaRPr lang="cs-CZ" sz="1600" dirty="0" smtClean="0">
                <a:solidFill>
                  <a:schemeClr val="tx1"/>
                </a:solidFill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  <a:latin typeface="Arial" pitchFamily="34" charset="0"/>
                </a:rPr>
                <a:t>LastName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56245" y="1571612"/>
              <a:ext cx="1053014" cy="32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Human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implementa</a:t>
            </a:r>
            <a:r>
              <a:rPr lang="en-US" dirty="0" err="1" smtClean="0"/>
              <a:t>tion</a:t>
            </a:r>
            <a:r>
              <a:rPr lang="cs-CZ" dirty="0" smtClean="0"/>
              <a:t>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smtClean="0"/>
              <a:t>JPA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8643998" cy="208377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@Inheritance(strategy=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InheritanceType.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SINGLE_TABLE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DiscriminatorColumn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(name=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"TEACHER_TYPE"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discriminatorType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DiscriminatorType.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STRING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, length=4)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DiscriminatorValue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(value=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"FULL"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endParaRPr lang="cs-CZ" sz="16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…</a:t>
            </a: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3357562"/>
            <a:ext cx="8643998" cy="1337803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DiscriminatorValue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(value=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"PART"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PartTimeTeacherEntity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endParaRPr lang="cs-CZ" sz="16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…</a:t>
            </a: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000636"/>
            <a:ext cx="6072230" cy="156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similar to SQL</a:t>
            </a:r>
            <a:endParaRPr lang="cs-CZ" dirty="0" smtClean="0"/>
          </a:p>
          <a:p>
            <a:r>
              <a:rPr lang="cs-CZ" dirty="0" smtClean="0"/>
              <a:t>Java Persistence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Language is dialect independent.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2143116"/>
            <a:ext cx="8643998" cy="1572419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findTeacherByLastName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.createQuery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t.lastName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LIKE :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paramName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setParameter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paramName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setMaxResults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(10).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getResultList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annotation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usage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2844" y="1500174"/>
            <a:ext cx="8643998" cy="1605633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NamedQueries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({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Teacherentity.findAll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Teacherentity.findById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t.id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:id"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)})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44" y="4166057"/>
            <a:ext cx="8643998" cy="147752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findTeacherByFirstname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){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.createNamedQuery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err="1" smtClean="0">
                <a:solidFill>
                  <a:srgbClr val="CE7B00"/>
                </a:solidFill>
                <a:latin typeface="Times New Roman"/>
              </a:rPr>
              <a:t>Teacherentity.findByFirstname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setParameter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getResultList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ORM – </a:t>
            </a:r>
            <a:r>
              <a:rPr lang="en-US" dirty="0" smtClean="0"/>
              <a:t>what is it and why we need 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OOP works with classes and their instances</a:t>
            </a:r>
          </a:p>
          <a:p>
            <a:r>
              <a:rPr lang="en-US" dirty="0" smtClean="0"/>
              <a:t>Ther</a:t>
            </a:r>
            <a:r>
              <a:rPr lang="en-US" dirty="0" smtClean="0"/>
              <a:t>e are object databases that work with OOP natively</a:t>
            </a:r>
            <a:endParaRPr lang="en-US" dirty="0" smtClean="0"/>
          </a:p>
          <a:p>
            <a:pPr lvl="1"/>
            <a:r>
              <a:rPr lang="en-US" dirty="0" smtClean="0"/>
              <a:t>Performance problems</a:t>
            </a:r>
          </a:p>
          <a:p>
            <a:pPr lvl="1"/>
            <a:r>
              <a:rPr lang="en-US" dirty="0" smtClean="0"/>
              <a:t>Standardization problems</a:t>
            </a:r>
            <a:endParaRPr lang="en-US" dirty="0" smtClean="0"/>
          </a:p>
          <a:p>
            <a:r>
              <a:rPr lang="en-US" dirty="0" smtClean="0"/>
              <a:t>Commercial solutions are usually based on RDB</a:t>
            </a:r>
          </a:p>
          <a:p>
            <a:r>
              <a:rPr lang="en-US" dirty="0" smtClean="0"/>
              <a:t>Direct work with RDB is possible using JDBC</a:t>
            </a:r>
          </a:p>
          <a:p>
            <a:pPr lvl="1"/>
            <a:r>
              <a:rPr lang="en-US" dirty="0" smtClean="0"/>
              <a:t>Not comfortable</a:t>
            </a:r>
          </a:p>
          <a:p>
            <a:pPr lvl="1"/>
            <a:r>
              <a:rPr lang="en-US" dirty="0" smtClean="0"/>
              <a:t>Error prone</a:t>
            </a:r>
          </a:p>
          <a:p>
            <a:pPr lvl="1"/>
            <a:r>
              <a:rPr lang="en-US" dirty="0" smtClean="0"/>
              <a:t>Degrease of code readability</a:t>
            </a:r>
          </a:p>
          <a:p>
            <a:pPr lvl="1"/>
            <a:r>
              <a:rPr lang="en-US" dirty="0" smtClean="0"/>
              <a:t>Mixing RDB an OOP approach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ORM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smtClean="0"/>
              <a:t>Java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Until</a:t>
            </a:r>
            <a:r>
              <a:rPr lang="cs-CZ" dirty="0" smtClean="0"/>
              <a:t> </a:t>
            </a:r>
            <a:r>
              <a:rPr lang="cs-CZ" dirty="0" smtClean="0"/>
              <a:t>J2EE 1.4 </a:t>
            </a:r>
            <a:r>
              <a:rPr lang="en-US" dirty="0" smtClean="0"/>
              <a:t>there were special</a:t>
            </a:r>
            <a:r>
              <a:rPr lang="cs-CZ" dirty="0" smtClean="0"/>
              <a:t> </a:t>
            </a:r>
            <a:r>
              <a:rPr lang="cs-CZ" dirty="0" smtClean="0"/>
              <a:t>Entity </a:t>
            </a:r>
            <a:r>
              <a:rPr lang="cs-CZ" dirty="0" err="1" smtClean="0"/>
              <a:t>Beans</a:t>
            </a:r>
            <a:endParaRPr lang="cs-CZ" dirty="0" smtClean="0"/>
          </a:p>
          <a:p>
            <a:pPr lvl="1"/>
            <a:r>
              <a:rPr lang="en-US" dirty="0" smtClean="0"/>
              <a:t>Set of interfaces and classes</a:t>
            </a:r>
            <a:endParaRPr lang="cs-CZ" dirty="0" smtClean="0"/>
          </a:p>
          <a:p>
            <a:pPr lvl="1"/>
            <a:r>
              <a:rPr lang="en-US" dirty="0" smtClean="0"/>
              <a:t>A LOT of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cs-CZ" dirty="0" smtClean="0"/>
          </a:p>
          <a:p>
            <a:pPr lvl="1"/>
            <a:r>
              <a:rPr lang="en-US" dirty="0" smtClean="0"/>
              <a:t>Complicated and hard to use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but</a:t>
            </a:r>
            <a:r>
              <a:rPr lang="cs-CZ" dirty="0" smtClean="0"/>
              <a:t> </a:t>
            </a:r>
            <a:r>
              <a:rPr lang="cs-CZ" dirty="0" smtClean="0"/>
              <a:t>…</a:t>
            </a:r>
          </a:p>
          <a:p>
            <a:pPr lvl="1"/>
            <a:r>
              <a:rPr lang="en-US" dirty="0" smtClean="0"/>
              <a:t>Persistence fully managed by a container</a:t>
            </a:r>
            <a:endParaRPr lang="cs-CZ" dirty="0" smtClean="0"/>
          </a:p>
          <a:p>
            <a:pPr lvl="1"/>
            <a:r>
              <a:rPr lang="en-US" dirty="0" smtClean="0"/>
              <a:t>Transactions solved</a:t>
            </a:r>
            <a:endParaRPr lang="cs-CZ" dirty="0" smtClean="0"/>
          </a:p>
          <a:p>
            <a:pPr lvl="1"/>
            <a:r>
              <a:rPr lang="en-US" dirty="0" smtClean="0"/>
              <a:t>Load balancing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</a:t>
            </a:r>
            <a:r>
              <a:rPr lang="cs-CZ" smtClean="0"/>
              <a:t>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 option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… </a:t>
            </a:r>
            <a:r>
              <a:rPr lang="en-US" dirty="0" smtClean="0"/>
              <a:t>yes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Hibernate</a:t>
            </a:r>
            <a:r>
              <a:rPr lang="en-US" dirty="0" smtClean="0"/>
              <a:t> framework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en-US" dirty="0" smtClean="0"/>
              <a:t>came with a simple to use XML mapping from a POJO to RDB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JPA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- </a:t>
            </a:r>
            <a:r>
              <a:rPr lang="en-US" dirty="0" smtClean="0"/>
              <a:t>a modern version of HIBERNATE, does the same using annotations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 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POJO only</a:t>
            </a:r>
            <a:endParaRPr lang="cs-CZ" dirty="0" smtClean="0"/>
          </a:p>
          <a:p>
            <a:r>
              <a:rPr lang="en-US" dirty="0" smtClean="0"/>
              <a:t>Implicit mapping using variable names</a:t>
            </a:r>
            <a:endParaRPr lang="cs-CZ" dirty="0" smtClean="0"/>
          </a:p>
          <a:p>
            <a:r>
              <a:rPr lang="en-US" dirty="0" smtClean="0"/>
              <a:t>Annotate exceptions only</a:t>
            </a:r>
            <a:endParaRPr lang="cs-CZ" dirty="0" smtClean="0"/>
          </a:p>
          <a:p>
            <a:r>
              <a:rPr lang="en-US" dirty="0" smtClean="0"/>
              <a:t>Container takes care of resource injection</a:t>
            </a:r>
            <a:endParaRPr lang="cs-CZ" dirty="0" smtClean="0"/>
          </a:p>
          <a:p>
            <a:r>
              <a:rPr lang="en-US" dirty="0" smtClean="0"/>
              <a:t>Objects use inheritance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care of work with entities, connection.</a:t>
            </a:r>
            <a:endParaRPr lang="cs-CZ" dirty="0" smtClean="0"/>
          </a:p>
          <a:p>
            <a:r>
              <a:rPr lang="en-US" dirty="0" smtClean="0"/>
              <a:t>Can be obtained using resource injection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or using </a:t>
            </a:r>
            <a:r>
              <a:rPr lang="cs-CZ" dirty="0" err="1" smtClean="0"/>
              <a:t>factory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2214554"/>
            <a:ext cx="5715040" cy="124463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//…</a:t>
            </a: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follows work with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4714884"/>
            <a:ext cx="5715040" cy="1804149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javax.persistence.EntityManager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  <a:cs typeface="Arial Unicode MS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javax.persistence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createEntityManagerFactory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 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 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createEntityManager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();</a:t>
            </a:r>
            <a:endParaRPr lang="cs-CZ" sz="24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>
                <a:solidFill>
                  <a:srgbClr val="000000"/>
                </a:solidFill>
                <a:latin typeface="Times New Roman"/>
              </a:rPr>
              <a:t>//…</a:t>
            </a:r>
            <a:r>
              <a:rPr lang="en-US" sz="1800">
                <a:solidFill>
                  <a:srgbClr val="000000"/>
                </a:solidFill>
                <a:latin typeface="Times New Roman"/>
              </a:rPr>
              <a:t>follows work with</a:t>
            </a:r>
            <a:r>
              <a:rPr lang="cs-CZ" sz="180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>
                <a:solidFill>
                  <a:srgbClr val="009900"/>
                </a:solidFill>
                <a:latin typeface="Times New Roman"/>
              </a:rPr>
              <a:t>em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WA 2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r>
              <a:rPr lang="cs-CZ" dirty="0" smtClean="0"/>
              <a:t> - </a:t>
            </a:r>
            <a:r>
              <a:rPr lang="en-US" dirty="0" smtClean="0"/>
              <a:t>configuration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Configuration is stored in file </a:t>
            </a:r>
            <a:r>
              <a:rPr lang="cs-CZ" sz="2400" dirty="0" smtClean="0"/>
              <a:t>persistence.xml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More PU can be defined in one file</a:t>
            </a:r>
            <a:endParaRPr lang="cs-CZ" sz="2400" dirty="0" smtClean="0"/>
          </a:p>
          <a:p>
            <a:r>
              <a:rPr lang="cs-CZ" sz="2400" dirty="0" smtClean="0"/>
              <a:t>Provider – </a:t>
            </a:r>
            <a:r>
              <a:rPr lang="cs-CZ" sz="2400" dirty="0" err="1" smtClean="0"/>
              <a:t>implementa</a:t>
            </a:r>
            <a:r>
              <a:rPr lang="en-US" sz="2400" dirty="0" err="1" smtClean="0"/>
              <a:t>tion</a:t>
            </a:r>
            <a:endParaRPr lang="cs-CZ" sz="2400" dirty="0" smtClean="0"/>
          </a:p>
          <a:p>
            <a:pPr lvl="1"/>
            <a:r>
              <a:rPr lang="cs-CZ" sz="1800" dirty="0" err="1" smtClean="0"/>
              <a:t>Hibernate</a:t>
            </a:r>
            <a:r>
              <a:rPr lang="cs-CZ" sz="1800" dirty="0" smtClean="0"/>
              <a:t>, </a:t>
            </a:r>
            <a:r>
              <a:rPr lang="cs-CZ" sz="1800" dirty="0" err="1" smtClean="0"/>
              <a:t>Oracle</a:t>
            </a:r>
            <a:r>
              <a:rPr lang="cs-CZ" sz="1800" dirty="0" smtClean="0"/>
              <a:t> </a:t>
            </a:r>
            <a:r>
              <a:rPr lang="cs-CZ" sz="1800" dirty="0" err="1" smtClean="0"/>
              <a:t>Toplink</a:t>
            </a:r>
            <a:r>
              <a:rPr lang="cs-CZ" sz="1800" dirty="0" smtClean="0"/>
              <a:t>, </a:t>
            </a:r>
            <a:r>
              <a:rPr lang="cs-CZ" sz="1800" dirty="0" err="1" smtClean="0"/>
              <a:t>OpenJPA</a:t>
            </a:r>
            <a:endParaRPr lang="cs-CZ" sz="18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596" y="1643050"/>
            <a:ext cx="7929618" cy="2643289"/>
          </a:xfrm>
          <a:prstGeom prst="rect">
            <a:avLst/>
          </a:prstGeom>
          <a:solidFill>
            <a:srgbClr val="FFEDB3"/>
          </a:solidFill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&lt;?</a:t>
            </a:r>
            <a:r>
              <a:rPr lang="cs-CZ" sz="1600" b="1" dirty="0" err="1" smtClean="0">
                <a:solidFill>
                  <a:srgbClr val="00007C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version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="1.0"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encoding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="UTF-8"?&gt;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00" b="1" dirty="0" smtClean="0">
                <a:solidFill>
                  <a:srgbClr val="0000E6"/>
                </a:solidFill>
                <a:latin typeface="Times New Roman"/>
              </a:rPr>
              <a:t>&lt;persistence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version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"1.0"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xmlns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"http://java.sun.com/xml/ns/persistence"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xmlns</a:t>
            </a:r>
            <a:r>
              <a:rPr lang="cs-CZ" sz="1000" b="1" dirty="0" smtClean="0">
                <a:solidFill>
                  <a:srgbClr val="009900"/>
                </a:solidFill>
                <a:latin typeface="Times New Roman"/>
              </a:rPr>
              <a:t>: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xsi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"http://www.w3.org/2001/</a:t>
            </a:r>
            <a:r>
              <a:rPr lang="cs-CZ" sz="1000" b="1" dirty="0" err="1" smtClean="0">
                <a:solidFill>
                  <a:srgbClr val="CE7B00"/>
                </a:solidFill>
                <a:latin typeface="Times New Roman"/>
              </a:rPr>
              <a:t>XMLSchema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-instance"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xsi</a:t>
            </a:r>
            <a:r>
              <a:rPr lang="cs-CZ" sz="1000" b="1" dirty="0" smtClean="0">
                <a:solidFill>
                  <a:srgbClr val="009900"/>
                </a:solidFill>
                <a:latin typeface="Times New Roman"/>
              </a:rPr>
              <a:t>: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schemaLocation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"http://java.sun.com/xml/ns/persistence http://java.sun.com/xml/ns/persistence/persistence_1_0.xsd"</a:t>
            </a:r>
            <a:r>
              <a:rPr lang="cs-CZ" sz="10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&lt;persistence-unit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transaction</a:t>
            </a:r>
            <a:r>
              <a:rPr lang="cs-CZ" sz="1600" b="1" dirty="0" smtClean="0">
                <a:solidFill>
                  <a:srgbClr val="009900"/>
                </a:solidFill>
                <a:latin typeface="Times New Roman"/>
              </a:rPr>
              <a:t>-type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"JTA"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oracle.toplink.essentials.PersistenceProvider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jta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-data-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jdbc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/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school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jta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-data-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properties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property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toplink.ddl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generation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"drop-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and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create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tables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properties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&lt;/persistence-unit&gt;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&lt;/persistence&gt;</a:t>
            </a:r>
            <a:endParaRPr lang="cs-CZ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ový popisek 4"/>
          <p:cNvSpPr/>
          <p:nvPr/>
        </p:nvSpPr>
        <p:spPr bwMode="auto">
          <a:xfrm>
            <a:off x="7452320" y="2714620"/>
            <a:ext cx="1656184" cy="1002412"/>
          </a:xfrm>
          <a:prstGeom prst="wedgeRectCallout">
            <a:avLst>
              <a:gd name="adj1" fmla="val -184353"/>
              <a:gd name="adj2" fmla="val -5380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provider = </a:t>
            </a:r>
            <a:r>
              <a:rPr lang="cs-CZ" dirty="0" smtClean="0">
                <a:solidFill>
                  <a:schemeClr val="tx1"/>
                </a:solidFill>
              </a:rPr>
              <a:t>JPA</a:t>
            </a:r>
            <a:r>
              <a:rPr lang="en-US" dirty="0" smtClean="0">
                <a:solidFill>
                  <a:schemeClr val="tx1"/>
                </a:solidFill>
              </a:rPr>
              <a:t> implementation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(several exist)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357686" y="1357298"/>
            <a:ext cx="1714512" cy="642942"/>
          </a:xfrm>
          <a:prstGeom prst="wedgeRectCallout">
            <a:avLst>
              <a:gd name="adj1" fmla="val -73192"/>
              <a:gd name="adj2" fmla="val 9795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Name 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PU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will be used for DI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5000628" y="2928934"/>
            <a:ext cx="1357322" cy="285752"/>
          </a:xfrm>
          <a:prstGeom prst="wedgeRectCallout">
            <a:avLst>
              <a:gd name="adj1" fmla="val -181246"/>
              <a:gd name="adj2" fmla="val -4965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JNDI </a:t>
            </a:r>
            <a:r>
              <a:rPr lang="en-US" dirty="0" smtClean="0">
                <a:solidFill>
                  <a:schemeClr val="tx1"/>
                </a:solidFill>
              </a:rPr>
              <a:t>name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429388" y="4429132"/>
            <a:ext cx="2143140" cy="500066"/>
          </a:xfrm>
          <a:prstGeom prst="wedgeRectCallout">
            <a:avLst>
              <a:gd name="adj1" fmla="val -84907"/>
              <a:gd name="adj2" fmla="val -24492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strategy for table generation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928670"/>
            <a:ext cx="8570912" cy="5429288"/>
          </a:xfrm>
        </p:spPr>
        <p:txBody>
          <a:bodyPr/>
          <a:lstStyle/>
          <a:p>
            <a:pPr>
              <a:buNone/>
            </a:pPr>
            <a:r>
              <a:rPr lang="cs-CZ" sz="2000" dirty="0" err="1" smtClean="0"/>
              <a:t>persist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  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saves entity into DB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err="1" smtClean="0"/>
              <a:t>refresh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reloads the entity from DB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err="1" smtClean="0"/>
              <a:t>merge</a:t>
            </a:r>
            <a:r>
              <a:rPr lang="cs-CZ" sz="2000" dirty="0" smtClean="0"/>
              <a:t>(T entity)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merges / connects an object to a persistent context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err="1" smtClean="0"/>
              <a:t>remove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deletes from DB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err="1" smtClean="0"/>
              <a:t>find</a:t>
            </a:r>
            <a:r>
              <a:rPr lang="cs-CZ" sz="2000" dirty="0" smtClean="0"/>
              <a:t>(</a:t>
            </a:r>
            <a:r>
              <a:rPr lang="cs-CZ" sz="2000" dirty="0" err="1" smtClean="0"/>
              <a:t>Class</a:t>
            </a:r>
            <a:r>
              <a:rPr lang="cs-CZ" sz="2000" dirty="0" smtClean="0"/>
              <a:t>&lt;T&gt;</a:t>
            </a:r>
            <a:r>
              <a:rPr lang="cs-CZ" sz="2000" dirty="0" err="1" smtClean="0"/>
              <a:t>entityClass</a:t>
            </a:r>
            <a:r>
              <a:rPr lang="cs-CZ" sz="2000" dirty="0" smtClean="0"/>
              <a:t>, </a:t>
            </a:r>
            <a:r>
              <a:rPr lang="cs-CZ" sz="2000" dirty="0" err="1" smtClean="0"/>
              <a:t>Object</a:t>
            </a:r>
            <a:r>
              <a:rPr lang="cs-CZ" sz="2000" dirty="0" smtClean="0"/>
              <a:t> </a:t>
            </a:r>
            <a:r>
              <a:rPr lang="cs-CZ" sz="2000" dirty="0" err="1" smtClean="0"/>
              <a:t>primaryKey</a:t>
            </a:r>
            <a:r>
              <a:rPr lang="cs-CZ" sz="2000" dirty="0" smtClean="0"/>
              <a:t>)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finds an entity of T type using primary key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/>
              <a:t>flush()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makes sure to write to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DB</a:t>
            </a:r>
          </a:p>
          <a:p>
            <a:pPr>
              <a:buNone/>
            </a:pPr>
            <a:r>
              <a:rPr lang="cs-CZ" sz="2000" dirty="0" err="1" smtClean="0"/>
              <a:t>create</a:t>
            </a:r>
            <a:r>
              <a:rPr lang="cs-CZ" sz="2000" dirty="0" smtClean="0"/>
              <a:t>*</a:t>
            </a:r>
            <a:r>
              <a:rPr lang="cs-CZ" sz="2000" dirty="0" err="1" smtClean="0"/>
              <a:t>Query</a:t>
            </a:r>
            <a:r>
              <a:rPr lang="cs-CZ" sz="2000" dirty="0" smtClean="0"/>
              <a:t>(</a:t>
            </a:r>
            <a:r>
              <a:rPr lang="cs-CZ" sz="2000" dirty="0" err="1" smtClean="0"/>
              <a:t>String</a:t>
            </a:r>
            <a:r>
              <a:rPr lang="cs-CZ" sz="2000" dirty="0" smtClean="0"/>
              <a:t> </a:t>
            </a:r>
            <a:r>
              <a:rPr lang="cs-CZ" sz="2000" dirty="0" err="1" smtClean="0"/>
              <a:t>sql</a:t>
            </a:r>
            <a:r>
              <a:rPr lang="cs-CZ" sz="2000" dirty="0" smtClean="0"/>
              <a:t>, …) 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query to DB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WA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26959</TotalTime>
  <Words>1035</Words>
  <Application>Microsoft Office PowerPoint</Application>
  <PresentationFormat>On-screen Show (4:3)</PresentationFormat>
  <Paragraphs>332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Courier New</vt:lpstr>
      <vt:lpstr>Times</vt:lpstr>
      <vt:lpstr>Times New Roman</vt:lpstr>
      <vt:lpstr>Verdana</vt:lpstr>
      <vt:lpstr>Wingdings</vt:lpstr>
      <vt:lpstr>dcgi</vt:lpstr>
      <vt:lpstr>JPA</vt:lpstr>
      <vt:lpstr>JPA – Java Persistence API</vt:lpstr>
      <vt:lpstr>ORM – what is it and why we need it?</vt:lpstr>
      <vt:lpstr>ORM in Java EE</vt:lpstr>
      <vt:lpstr>Is there an option?</vt:lpstr>
      <vt:lpstr>The core idea</vt:lpstr>
      <vt:lpstr>Entity Manager</vt:lpstr>
      <vt:lpstr>Entity manager - configuration</vt:lpstr>
      <vt:lpstr>Entity Manager</vt:lpstr>
      <vt:lpstr>Code example</vt:lpstr>
      <vt:lpstr>Code example cont.</vt:lpstr>
      <vt:lpstr>Entity lifecycle</vt:lpstr>
      <vt:lpstr>merge</vt:lpstr>
      <vt:lpstr>Code example</vt:lpstr>
      <vt:lpstr>Entity</vt:lpstr>
      <vt:lpstr>Entity relations</vt:lpstr>
      <vt:lpstr>Unidirectional and bidirectional relations</vt:lpstr>
      <vt:lpstr>Example @ManyToMany</vt:lpstr>
      <vt:lpstr>Anotace - details</vt:lpstr>
      <vt:lpstr>Annotations cont.</vt:lpstr>
      <vt:lpstr>Reverse generation of  StudentEntity</vt:lpstr>
      <vt:lpstr>Inheritance = ISA relations</vt:lpstr>
      <vt:lpstr>Inheritance – implementation in JPA</vt:lpstr>
      <vt:lpstr>Query language</vt:lpstr>
      <vt:lpstr>Named Query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Martin Klíma</cp:lastModifiedBy>
  <cp:revision>245</cp:revision>
  <dcterms:modified xsi:type="dcterms:W3CDTF">2015-03-08T15:16:51Z</dcterms:modified>
</cp:coreProperties>
</file>