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EDD"/>
    <a:srgbClr val="D4D2FE"/>
    <a:srgbClr val="EA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23CEA-C368-4EE8-AEE1-182E34C7381B}" type="datetimeFigureOut">
              <a:rPr lang="cs-CZ" smtClean="0"/>
              <a:t>17. 2. 2015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097F0-1723-4745-9187-DDFCAC4CF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21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1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1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6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35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73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2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klima@fel.cvut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mudrama1@fel.cvut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applications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OI </a:t>
            </a:r>
            <a:r>
              <a:rPr lang="en-US" dirty="0" smtClean="0"/>
              <a:t>Master study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Introduction into the theory and praxis of cloud technologies</a:t>
            </a:r>
          </a:p>
          <a:p>
            <a:pPr lvl="1"/>
            <a:r>
              <a:rPr lang="en-US" dirty="0" smtClean="0"/>
              <a:t>Demonstration of common and differences of various cloud 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Subject format</a:t>
            </a:r>
          </a:p>
          <a:p>
            <a:pPr lvl="1"/>
            <a:r>
              <a:rPr lang="en-US" dirty="0" smtClean="0"/>
              <a:t>Lecture (1x), </a:t>
            </a:r>
            <a:r>
              <a:rPr lang="en-US" dirty="0" err="1" smtClean="0"/>
              <a:t>excercise</a:t>
            </a:r>
            <a:r>
              <a:rPr lang="en-US" dirty="0" smtClean="0"/>
              <a:t>, individual home preparation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Subject web</a:t>
            </a:r>
          </a:p>
          <a:p>
            <a:pPr lvl="1"/>
            <a:r>
              <a:rPr lang="en-US" dirty="0"/>
              <a:t>https://cw.fel.cvut.cz/wiki/courses/a4m39wa2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2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- lecturers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sz="1800" dirty="0"/>
              <a:t>SOA, RESTFULL web </a:t>
            </a:r>
            <a:r>
              <a:rPr lang="cs-CZ" sz="1800" dirty="0" err="1"/>
              <a:t>services</a:t>
            </a:r>
            <a:endParaRPr lang="cs-CZ" sz="1800" dirty="0"/>
          </a:p>
          <a:p>
            <a:pPr>
              <a:buFont typeface="+mj-lt"/>
              <a:buAutoNum type="arabicPeriod"/>
            </a:pPr>
            <a:r>
              <a:rPr lang="cs-CZ" sz="1800" dirty="0"/>
              <a:t>Java EE, MVC, </a:t>
            </a:r>
            <a:r>
              <a:rPr lang="cs-CZ" sz="1800" dirty="0" err="1"/>
              <a:t>Servlets</a:t>
            </a:r>
            <a:r>
              <a:rPr lang="cs-CZ" sz="1800" dirty="0"/>
              <a:t> (IOC)</a:t>
            </a:r>
          </a:p>
          <a:p>
            <a:pPr>
              <a:buFont typeface="+mj-lt"/>
              <a:buAutoNum type="arabicPeriod"/>
            </a:pPr>
            <a:r>
              <a:rPr lang="cs-CZ" sz="1800" dirty="0" err="1"/>
              <a:t>Frameworks</a:t>
            </a:r>
            <a:r>
              <a:rPr lang="cs-CZ" sz="1800" dirty="0"/>
              <a:t> - GWT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Java EE persistence (JPA, možno nahradit </a:t>
            </a:r>
            <a:r>
              <a:rPr lang="cs-CZ" sz="1800" dirty="0" err="1"/>
              <a:t>Hibernate</a:t>
            </a:r>
            <a:r>
              <a:rPr lang="cs-CZ" sz="1800" dirty="0"/>
              <a:t>)</a:t>
            </a:r>
          </a:p>
          <a:p>
            <a:pPr>
              <a:buFont typeface="+mj-lt"/>
              <a:buAutoNum type="arabicPeriod"/>
            </a:pPr>
            <a:r>
              <a:rPr lang="cs-CZ" sz="1800" dirty="0" err="1"/>
              <a:t>Introduction</a:t>
            </a:r>
            <a:r>
              <a:rPr lang="cs-CZ" sz="1800" dirty="0"/>
              <a:t> to </a:t>
            </a:r>
            <a:r>
              <a:rPr lang="cs-CZ" sz="1800" dirty="0" err="1"/>
              <a:t>cloud</a:t>
            </a:r>
            <a:endParaRPr lang="cs-CZ" sz="1800" dirty="0"/>
          </a:p>
          <a:p>
            <a:pPr>
              <a:buFont typeface="+mj-lt"/>
              <a:buAutoNum type="arabicPeriod"/>
            </a:pPr>
            <a:r>
              <a:rPr lang="cs-CZ" sz="1800" dirty="0"/>
              <a:t>Google </a:t>
            </a:r>
            <a:r>
              <a:rPr lang="cs-CZ" sz="1800" dirty="0" err="1"/>
              <a:t>App</a:t>
            </a:r>
            <a:r>
              <a:rPr lang="cs-CZ" sz="1800" dirty="0"/>
              <a:t> </a:t>
            </a:r>
            <a:r>
              <a:rPr lang="cs-CZ" sz="1800" dirty="0" err="1"/>
              <a:t>Engine</a:t>
            </a:r>
            <a:endParaRPr lang="cs-CZ" sz="1800" dirty="0"/>
          </a:p>
          <a:p>
            <a:pPr>
              <a:buFont typeface="+mj-lt"/>
              <a:buAutoNum type="arabicPeriod"/>
            </a:pPr>
            <a:r>
              <a:rPr lang="cs-CZ" sz="1800" dirty="0" err="1"/>
              <a:t>Distributed</a:t>
            </a:r>
            <a:r>
              <a:rPr lang="cs-CZ" sz="1800" dirty="0"/>
              <a:t> </a:t>
            </a:r>
            <a:r>
              <a:rPr lang="cs-CZ" sz="1800" dirty="0" err="1"/>
              <a:t>databases</a:t>
            </a:r>
            <a:r>
              <a:rPr lang="cs-CZ" sz="1800" dirty="0"/>
              <a:t> (</a:t>
            </a:r>
            <a:r>
              <a:rPr lang="cs-CZ" sz="1800" dirty="0" err="1"/>
              <a:t>Lamport</a:t>
            </a:r>
            <a:r>
              <a:rPr lang="cs-CZ" sz="1800" dirty="0"/>
              <a:t> </a:t>
            </a:r>
            <a:r>
              <a:rPr lang="cs-CZ" sz="1800" dirty="0" err="1"/>
              <a:t>clock</a:t>
            </a:r>
            <a:r>
              <a:rPr lang="cs-CZ" sz="1800" dirty="0"/>
              <a:t>, </a:t>
            </a:r>
            <a:r>
              <a:rPr lang="cs-CZ" sz="1800" dirty="0" err="1"/>
              <a:t>clousters</a:t>
            </a:r>
            <a:r>
              <a:rPr lang="cs-CZ" sz="1800" dirty="0"/>
              <a:t>, </a:t>
            </a:r>
            <a:r>
              <a:rPr lang="cs-CZ" sz="1800" dirty="0" err="1"/>
              <a:t>paxos</a:t>
            </a:r>
            <a:r>
              <a:rPr lang="cs-CZ" sz="1800" dirty="0"/>
              <a:t>)</a:t>
            </a:r>
          </a:p>
          <a:p>
            <a:pPr>
              <a:buFont typeface="+mj-lt"/>
              <a:buAutoNum type="arabicPeriod"/>
            </a:pPr>
            <a:r>
              <a:rPr lang="cs-CZ" sz="1800" dirty="0" err="1"/>
              <a:t>NoSQL</a:t>
            </a:r>
            <a:r>
              <a:rPr lang="cs-CZ" sz="1800" dirty="0"/>
              <a:t> </a:t>
            </a:r>
            <a:r>
              <a:rPr lang="cs-CZ" sz="1800" dirty="0" err="1"/>
              <a:t>Databases</a:t>
            </a:r>
            <a:r>
              <a:rPr lang="cs-CZ" sz="1800" dirty="0"/>
              <a:t> (</a:t>
            </a:r>
            <a:r>
              <a:rPr lang="cs-CZ" sz="1800" dirty="0" err="1"/>
              <a:t>Hadoop</a:t>
            </a:r>
            <a:r>
              <a:rPr lang="cs-CZ" sz="1800" dirty="0"/>
              <a:t>, M&amp;R)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Visit to Česká pojišťovna</a:t>
            </a:r>
          </a:p>
          <a:p>
            <a:pPr>
              <a:buFont typeface="+mj-lt"/>
              <a:buAutoNum type="arabicPeriod"/>
            </a:pPr>
            <a:r>
              <a:rPr lang="cs-CZ" sz="1800" dirty="0" err="1"/>
              <a:t>PaaS</a:t>
            </a:r>
            <a:r>
              <a:rPr lang="cs-CZ" sz="1800" dirty="0"/>
              <a:t> Azure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Persistence Azure (</a:t>
            </a:r>
            <a:r>
              <a:rPr lang="cs-CZ" sz="1800" dirty="0" err="1"/>
              <a:t>Blob</a:t>
            </a:r>
            <a:r>
              <a:rPr lang="cs-CZ" sz="1800" dirty="0"/>
              <a:t>, Table)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Distribuované systémy (</a:t>
            </a:r>
            <a:r>
              <a:rPr lang="cs-CZ" sz="1800" dirty="0" err="1"/>
              <a:t>Tannenbaum</a:t>
            </a:r>
            <a:r>
              <a:rPr lang="cs-CZ" sz="1800" dirty="0"/>
              <a:t>)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Host  / student </a:t>
            </a:r>
            <a:r>
              <a:rPr lang="cs-CZ" sz="1800" dirty="0" err="1"/>
              <a:t>projects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42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RESTful</a:t>
            </a:r>
            <a:r>
              <a:rPr lang="cs-CZ" sz="2000" dirty="0"/>
              <a:t> API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Servlets</a:t>
            </a:r>
            <a:r>
              <a:rPr lang="cs-CZ" sz="2000" dirty="0"/>
              <a:t> and JSP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err="1" smtClean="0"/>
              <a:t>Hibernate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Frameworks</a:t>
            </a:r>
            <a:r>
              <a:rPr lang="cs-CZ" sz="2000" dirty="0"/>
              <a:t> in Java - </a:t>
            </a:r>
            <a:r>
              <a:rPr lang="cs-CZ" sz="2000" dirty="0" smtClean="0"/>
              <a:t>GWT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Pisemka</a:t>
            </a:r>
            <a:r>
              <a:rPr lang="cs-CZ" sz="2000" dirty="0"/>
              <a:t> (10 min), Google </a:t>
            </a:r>
            <a:r>
              <a:rPr lang="cs-CZ" sz="2000" dirty="0" err="1"/>
              <a:t>App</a:t>
            </a:r>
            <a:r>
              <a:rPr lang="cs-CZ" sz="2000" dirty="0"/>
              <a:t> </a:t>
            </a:r>
            <a:r>
              <a:rPr lang="cs-CZ" sz="2000" dirty="0" err="1"/>
              <a:t>Engine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err="1"/>
              <a:t>NoSQL</a:t>
            </a:r>
            <a:r>
              <a:rPr lang="cs-CZ" sz="2000" dirty="0"/>
              <a:t> - </a:t>
            </a:r>
            <a:r>
              <a:rPr lang="cs-CZ" sz="2000" dirty="0" err="1"/>
              <a:t>Hadoop</a:t>
            </a:r>
            <a:r>
              <a:rPr lang="cs-CZ" sz="2000" dirty="0"/>
              <a:t> and </a:t>
            </a:r>
            <a:r>
              <a:rPr lang="cs-CZ" sz="2000" dirty="0" err="1"/>
              <a:t>Pig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.NET </a:t>
            </a:r>
            <a:r>
              <a:rPr lang="cs-CZ" sz="2000" dirty="0" err="1"/>
              <a:t>Introduction</a:t>
            </a:r>
            <a:r>
              <a:rPr lang="cs-CZ" sz="2000" dirty="0"/>
              <a:t>, Windows Azure </a:t>
            </a:r>
            <a:r>
              <a:rPr lang="cs-CZ" sz="2000" dirty="0" err="1"/>
              <a:t>Platform</a:t>
            </a:r>
            <a:r>
              <a:rPr lang="cs-CZ" sz="2000" dirty="0"/>
              <a:t> </a:t>
            </a:r>
            <a:r>
              <a:rPr lang="cs-CZ" sz="2000" dirty="0" err="1"/>
              <a:t>basics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Windows Azure </a:t>
            </a:r>
            <a:r>
              <a:rPr lang="cs-CZ" sz="2000" dirty="0" err="1"/>
              <a:t>Platform</a:t>
            </a:r>
            <a:r>
              <a:rPr lang="cs-CZ" sz="2000" dirty="0"/>
              <a:t> data persistence </a:t>
            </a:r>
            <a:r>
              <a:rPr lang="cs-CZ" sz="2000" dirty="0" err="1"/>
              <a:t>basics</a:t>
            </a:r>
            <a:r>
              <a:rPr lang="cs-CZ" sz="2000" dirty="0"/>
              <a:t> (IOC in .NET)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Visit to Česká pojišťovna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Azure </a:t>
            </a:r>
            <a:r>
              <a:rPr lang="cs-CZ" sz="2000" dirty="0" err="1"/>
              <a:t>roles</a:t>
            </a:r>
            <a:r>
              <a:rPr lang="cs-CZ" sz="2000" dirty="0"/>
              <a:t>, </a:t>
            </a:r>
            <a:r>
              <a:rPr lang="cs-CZ" sz="2000" dirty="0" err="1"/>
              <a:t>Presentation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sem. </a:t>
            </a:r>
            <a:r>
              <a:rPr lang="cs-CZ" sz="2000" dirty="0" err="1"/>
              <a:t>works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Azure role II, </a:t>
            </a:r>
            <a:r>
              <a:rPr lang="cs-CZ" sz="2000" dirty="0" err="1"/>
              <a:t>Presentation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sem. </a:t>
            </a:r>
            <a:r>
              <a:rPr lang="cs-CZ" sz="2000" dirty="0" err="1"/>
              <a:t>works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Test 2, </a:t>
            </a:r>
            <a:r>
              <a:rPr lang="cs-CZ" sz="2000" dirty="0" err="1"/>
              <a:t>Presentation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sem. </a:t>
            </a:r>
            <a:r>
              <a:rPr lang="cs-CZ" sz="2000" dirty="0" err="1"/>
              <a:t>works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Odevzdání semestrálních prací, zápočet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– labs</a:t>
            </a:r>
            <a:endParaRPr lang="cs-CZ" dirty="0"/>
          </a:p>
        </p:txBody>
      </p:sp>
      <p:sp>
        <p:nvSpPr>
          <p:cNvPr id="3" name="5-Point Star 2"/>
          <p:cNvSpPr/>
          <p:nvPr/>
        </p:nvSpPr>
        <p:spPr bwMode="auto">
          <a:xfrm>
            <a:off x="5508104" y="2852936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5508104" y="1340768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5508104" y="5517232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459" y="5867980"/>
            <a:ext cx="13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Written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1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90600"/>
            <a:ext cx="8572500" cy="4749800"/>
          </a:xfrm>
        </p:spPr>
        <p:txBody>
          <a:bodyPr/>
          <a:lstStyle/>
          <a:p>
            <a:r>
              <a:rPr lang="cs-CZ" dirty="0" smtClean="0"/>
              <a:t>G</a:t>
            </a:r>
            <a:r>
              <a:rPr lang="en-US" dirty="0" smtClean="0"/>
              <a:t>u</a:t>
            </a:r>
            <a:r>
              <a:rPr lang="cs-CZ" dirty="0" err="1" smtClean="0"/>
              <a:t>arant</a:t>
            </a:r>
            <a:r>
              <a:rPr lang="en-US" dirty="0" smtClean="0"/>
              <a:t>or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Martin Klíma, </a:t>
            </a:r>
            <a:r>
              <a:rPr lang="cs-CZ" dirty="0" smtClean="0">
                <a:hlinkClick r:id="rId3"/>
              </a:rPr>
              <a:t>xklima@fel.cvut.cz</a:t>
            </a:r>
            <a:r>
              <a:rPr lang="cs-CZ" dirty="0" smtClean="0"/>
              <a:t>, K</a:t>
            </a:r>
            <a:r>
              <a:rPr lang="en-US" dirty="0" smtClean="0"/>
              <a:t>N:E </a:t>
            </a:r>
            <a:r>
              <a:rPr lang="cs-CZ" dirty="0" smtClean="0"/>
              <a:t>321</a:t>
            </a:r>
          </a:p>
          <a:p>
            <a:pPr lvl="1"/>
            <a:endParaRPr lang="cs-CZ" dirty="0"/>
          </a:p>
          <a:p>
            <a:r>
              <a:rPr lang="en-US" dirty="0" smtClean="0"/>
              <a:t>Labs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Martin Mudra, </a:t>
            </a:r>
            <a:r>
              <a:rPr lang="en-US" dirty="0" smtClean="0">
                <a:hlinkClick r:id="rId4"/>
              </a:rPr>
              <a:t>mudrama1@fel.cvut.cz</a:t>
            </a:r>
            <a:r>
              <a:rPr lang="en-US" dirty="0" smtClean="0"/>
              <a:t>, KN:E 424</a:t>
            </a:r>
            <a:endParaRPr lang="cs-CZ" dirty="0"/>
          </a:p>
          <a:p>
            <a:pPr lvl="1"/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" t="7158" b="6597"/>
          <a:stretch/>
        </p:blipFill>
        <p:spPr bwMode="auto">
          <a:xfrm>
            <a:off x="8199520" y="696191"/>
            <a:ext cx="836975" cy="97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9520" y="2444318"/>
            <a:ext cx="933007" cy="93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of success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get the credit an attendee has to</a:t>
            </a:r>
            <a:r>
              <a:rPr lang="cs-CZ" dirty="0" smtClean="0"/>
              <a:t>: </a:t>
            </a:r>
            <a:endParaRPr lang="cs-CZ" dirty="0"/>
          </a:p>
          <a:p>
            <a:pPr lvl="1"/>
            <a:r>
              <a:rPr lang="en-US" dirty="0" smtClean="0"/>
              <a:t>Have presence at least </a:t>
            </a:r>
            <a:r>
              <a:rPr lang="en-US" dirty="0" smtClean="0"/>
              <a:t>see </a:t>
            </a:r>
            <a:r>
              <a:rPr lang="en-US" dirty="0" smtClean="0"/>
              <a:t>bellow.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en-US" dirty="0" smtClean="0"/>
              <a:t>Pass two 10 minutes tests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en-US" dirty="0" smtClean="0"/>
              <a:t>Have the </a:t>
            </a:r>
            <a:r>
              <a:rPr lang="en-US" dirty="0" err="1" smtClean="0"/>
              <a:t>semestral</a:t>
            </a:r>
            <a:r>
              <a:rPr lang="en-US" dirty="0" smtClean="0"/>
              <a:t> work assigned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en-US" dirty="0" smtClean="0"/>
              <a:t>Have the </a:t>
            </a:r>
            <a:r>
              <a:rPr lang="en-US" dirty="0" err="1" smtClean="0"/>
              <a:t>semestral</a:t>
            </a:r>
            <a:r>
              <a:rPr lang="en-US" dirty="0" smtClean="0"/>
              <a:t> work passed first checkpoint</a:t>
            </a:r>
            <a:r>
              <a:rPr lang="cs-CZ" dirty="0" smtClean="0"/>
              <a:t>. </a:t>
            </a:r>
            <a:endParaRPr lang="cs-CZ" dirty="0"/>
          </a:p>
          <a:p>
            <a:pPr lvl="1"/>
            <a:r>
              <a:rPr lang="en-US" dirty="0" smtClean="0"/>
              <a:t>Have the </a:t>
            </a:r>
            <a:r>
              <a:rPr lang="en-US" dirty="0" err="1" smtClean="0"/>
              <a:t>semestral</a:t>
            </a:r>
            <a:r>
              <a:rPr lang="en-US" dirty="0" smtClean="0"/>
              <a:t> work successfully submitted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3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385779"/>
              </p:ext>
            </p:extLst>
          </p:nvPr>
        </p:nvGraphicFramePr>
        <p:xfrm>
          <a:off x="280988" y="908720"/>
          <a:ext cx="3210892" cy="2651760"/>
        </p:xfrm>
        <a:graphic>
          <a:graphicData uri="http://schemas.openxmlformats.org/drawingml/2006/table">
            <a:tbl>
              <a:tblPr/>
              <a:tblGrid>
                <a:gridCol w="1738139"/>
                <a:gridCol w="752673"/>
                <a:gridCol w="72008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</a:rPr>
                        <a:t>Item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Max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Home work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Written test 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Written test 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10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Semester work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20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</a:rPr>
                        <a:t>Written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exam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25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Oral exam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25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Total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100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8441"/>
              </p:ext>
            </p:extLst>
          </p:nvPr>
        </p:nvGraphicFramePr>
        <p:xfrm>
          <a:off x="247936" y="3717032"/>
          <a:ext cx="3603984" cy="2594610"/>
        </p:xfrm>
        <a:graphic>
          <a:graphicData uri="http://schemas.openxmlformats.org/drawingml/2006/table">
            <a:tbl>
              <a:tblPr/>
              <a:tblGrid>
                <a:gridCol w="651656"/>
                <a:gridCol w="792088"/>
                <a:gridCol w="648072"/>
                <a:gridCol w="151216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Grade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effectLst/>
                        </a:rPr>
                        <a:t>From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To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Grade name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6C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A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91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100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výborně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B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81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90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velmi dobře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C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71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80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dobře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D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70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uspokojivě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60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dostatečně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F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effectLst/>
                        </a:rPr>
                        <a:t>less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than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</a:rPr>
                        <a:t>51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</a:rPr>
                        <a:t>nedostatečně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5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Specialties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choose any cloud platform.</a:t>
            </a:r>
          </a:p>
          <a:p>
            <a:r>
              <a:rPr lang="en-US" dirty="0" smtClean="0"/>
              <a:t>You can come with your own topics.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989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luck</a:t>
            </a:r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Veselý obličej 5"/>
          <p:cNvSpPr/>
          <p:nvPr/>
        </p:nvSpPr>
        <p:spPr bwMode="auto">
          <a:xfrm>
            <a:off x="5004048" y="4437112"/>
            <a:ext cx="1440160" cy="1440160"/>
          </a:xfrm>
          <a:prstGeom prst="smileyFace">
            <a:avLst/>
          </a:prstGeom>
          <a:solidFill>
            <a:srgbClr val="FBDE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1715</TotalTime>
  <Words>359</Words>
  <Application>Microsoft Office PowerPoint</Application>
  <PresentationFormat>On-screen Show (4:3)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</vt:lpstr>
      <vt:lpstr>Wingdings</vt:lpstr>
      <vt:lpstr>dcgi</vt:lpstr>
      <vt:lpstr>Web applications 2</vt:lpstr>
      <vt:lpstr>Introduction</vt:lpstr>
      <vt:lpstr>Schedule - lecturers</vt:lpstr>
      <vt:lpstr>Schedule – labs</vt:lpstr>
      <vt:lpstr>Lecturers</vt:lpstr>
      <vt:lpstr>Conditions of success</vt:lpstr>
      <vt:lpstr>Assessment</vt:lpstr>
      <vt:lpstr>Specialties</vt:lpstr>
      <vt:lpstr>Good luck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aplikace 2</dc:title>
  <dc:creator>xklima</dc:creator>
  <cp:lastModifiedBy>Martin Klíma</cp:lastModifiedBy>
  <cp:revision>22</cp:revision>
  <dcterms:created xsi:type="dcterms:W3CDTF">2011-02-14T10:13:32Z</dcterms:created>
  <dcterms:modified xsi:type="dcterms:W3CDTF">2015-02-18T15:21:27Z</dcterms:modified>
</cp:coreProperties>
</file>