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sldIdLst>
    <p:sldId id="277" r:id="rId2"/>
    <p:sldId id="292" r:id="rId3"/>
    <p:sldId id="293" r:id="rId4"/>
    <p:sldId id="294" r:id="rId5"/>
    <p:sldId id="296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3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F9ADAD"/>
    <a:srgbClr val="800080"/>
    <a:srgbClr val="CCAC72"/>
    <a:srgbClr val="99FF99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95" autoAdjust="0"/>
    <p:restoredTop sz="85286" autoAdjust="0"/>
  </p:normalViewPr>
  <p:slideViewPr>
    <p:cSldViewPr>
      <p:cViewPr varScale="1">
        <p:scale>
          <a:sx n="100" d="100"/>
          <a:sy n="100" d="100"/>
        </p:scale>
        <p:origin x="1254" y="72"/>
      </p:cViewPr>
      <p:guideLst>
        <p:guide orient="horz" pos="2568"/>
        <p:guide pos="4876"/>
      </p:guideLst>
    </p:cSldViewPr>
  </p:slideViewPr>
  <p:outlineViewPr>
    <p:cViewPr varScale="1">
      <p:scale>
        <a:sx n="33" d="100"/>
        <a:sy n="33" d="100"/>
      </p:scale>
      <p:origin x="0" y="13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043" y="4849615"/>
            <a:ext cx="5192931" cy="4594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249" y="9786678"/>
            <a:ext cx="400630" cy="3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E4EBA1A2-8A20-4E53-8E9A-F85D8DAFA510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56802" y="890099"/>
            <a:ext cx="4774581" cy="35794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946043" y="4849616"/>
            <a:ext cx="5194516" cy="459779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27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NON-Ancestor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querires</a:t>
            </a:r>
            <a:r>
              <a:rPr lang="en-US" baseline="0" dirty="0" smtClean="0"/>
              <a:t>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91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4712" cy="60674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60674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928670"/>
            <a:ext cx="8570912" cy="52864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08462" cy="5153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990600"/>
            <a:ext cx="4210050" cy="5153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624" descr="backgroundDCGIligh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2666"/>
          <p:cNvGrpSpPr>
            <a:grpSpLocks/>
          </p:cNvGrpSpPr>
          <p:nvPr userDrawn="1"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1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3" name="Group 2675"/>
          <p:cNvGrpSpPr>
            <a:grpSpLocks/>
          </p:cNvGrpSpPr>
          <p:nvPr userDrawn="1"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4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5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3612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857250"/>
            <a:ext cx="8570912" cy="535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52425" y="762000"/>
            <a:ext cx="8513763" cy="1588"/>
          </a:xfrm>
          <a:prstGeom prst="line">
            <a:avLst/>
          </a:prstGeom>
          <a:noFill/>
          <a:ln w="12600">
            <a:solidFill>
              <a:srgbClr val="91919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52425" y="6215063"/>
            <a:ext cx="8513763" cy="1587"/>
          </a:xfrm>
          <a:prstGeom prst="line">
            <a:avLst/>
          </a:prstGeom>
          <a:noFill/>
          <a:ln w="12600">
            <a:solidFill>
              <a:srgbClr val="91919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500438" y="6437313"/>
            <a:ext cx="1857375" cy="434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WA </a:t>
            </a:r>
            <a:r>
              <a:rPr lang="cs-CZ" sz="1100" baseline="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1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fld id="{9A3EAAB0-4F05-4FD3-BD65-7ECDFFCA46C9}" type="slidenum">
              <a:rPr lang="cs-CZ" sz="11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‹#›</a:t>
            </a:fld>
            <a:endParaRPr lang="cs-CZ" sz="11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ea typeface="Arial Unicode MS" pitchFamily="34" charset="-128"/>
          <a:cs typeface="Arial Unicode MS" charset="0"/>
        </a:defRPr>
      </a:lvl5pPr>
      <a:lvl6pPr marL="4572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6pPr>
      <a:lvl7pPr marL="9144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7pPr>
      <a:lvl8pPr marL="1371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8pPr>
      <a:lvl9pPr marL="18288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6191"/>
        </a:buClr>
        <a:buSzPct val="100000"/>
        <a:buFont typeface="Arial" charset="0"/>
        <a:defRPr sz="2800" b="1">
          <a:solidFill>
            <a:srgbClr val="006191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750"/>
        </a:spcBef>
        <a:spcAft>
          <a:spcPct val="0"/>
        </a:spcAft>
        <a:buClr>
          <a:srgbClr val="005791"/>
        </a:buClr>
        <a:buSzPct val="60000"/>
        <a:buFont typeface="Wingdings" pitchFamily="2" charset="2"/>
        <a:buChar char=""/>
        <a:defRPr sz="2400">
          <a:solidFill>
            <a:srgbClr val="005791"/>
          </a:solidFill>
          <a:latin typeface="+mn-lt"/>
          <a:ea typeface="Arial Unicode MS" pitchFamily="34" charset="-128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5791"/>
        </a:buClr>
        <a:buSzPct val="100000"/>
        <a:buFont typeface="Arial" charset="0"/>
        <a:buChar char="–"/>
        <a:defRPr sz="2400">
          <a:solidFill>
            <a:srgbClr val="005791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5791"/>
        </a:buClr>
        <a:buSzPct val="100000"/>
        <a:buFont typeface="Arial" charset="0"/>
        <a:buChar char="•"/>
        <a:defRPr sz="1600">
          <a:solidFill>
            <a:srgbClr val="005791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350"/>
        </a:spcBef>
        <a:spcAft>
          <a:spcPct val="0"/>
        </a:spcAft>
        <a:buClr>
          <a:srgbClr val="005791"/>
        </a:buClr>
        <a:buSzPct val="100000"/>
        <a:buFont typeface="Arial" charset="0"/>
        <a:buChar char="–"/>
        <a:defRPr sz="1400">
          <a:solidFill>
            <a:srgbClr val="005791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6" charset="0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5791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Times New Roman" pitchFamily="16" charset="0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clouds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Kl</a:t>
            </a:r>
            <a:r>
              <a:rPr lang="cs-CZ" dirty="0" err="1" smtClean="0"/>
              <a:t>íma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53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Uptime and SLA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 = Service Level Agreement</a:t>
            </a:r>
          </a:p>
          <a:p>
            <a:pPr lvl="1"/>
            <a:r>
              <a:rPr lang="en-US" dirty="0" smtClean="0"/>
              <a:t>99.9%, 99.99%, 99.999%</a:t>
            </a:r>
          </a:p>
          <a:p>
            <a:pPr lvl="1"/>
            <a:endParaRPr lang="en-US" dirty="0"/>
          </a:p>
          <a:p>
            <a:r>
              <a:rPr lang="en-US" dirty="0" smtClean="0"/>
              <a:t>IT Disaster recovery – 2-4% of budget</a:t>
            </a:r>
          </a:p>
          <a:p>
            <a:r>
              <a:rPr lang="en-US" dirty="0" smtClean="0"/>
              <a:t>Secondary recovery center</a:t>
            </a:r>
          </a:p>
          <a:p>
            <a:endParaRPr lang="en-US" dirty="0"/>
          </a:p>
          <a:p>
            <a:r>
              <a:rPr lang="en-US" dirty="0" smtClean="0"/>
              <a:t>RPO = Recovery Point Objective – maximum period of time for which data can be lost &gt;&gt;&gt; zero</a:t>
            </a:r>
          </a:p>
          <a:p>
            <a:r>
              <a:rPr lang="en-US" dirty="0" smtClean="0"/>
              <a:t>RTO = Recovery Time Objective – maximum amount of time that my business can sustain without the data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95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Virtualization is a very effective method for resource utilization.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2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App Engine - GAE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264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</a:t>
            </a:r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Google – </a:t>
            </a:r>
            <a:r>
              <a:rPr lang="en-US" dirty="0" smtClean="0"/>
              <a:t>well known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en-US" dirty="0" smtClean="0"/>
              <a:t>Large datacenters</a:t>
            </a:r>
            <a:endParaRPr lang="cs-CZ" dirty="0" smtClean="0"/>
          </a:p>
          <a:p>
            <a:r>
              <a:rPr lang="en-US" dirty="0" smtClean="0"/>
              <a:t>Sells computing power that it does not </a:t>
            </a:r>
            <a:br>
              <a:rPr lang="en-US" dirty="0" smtClean="0"/>
            </a:br>
            <a:r>
              <a:rPr lang="en-US" dirty="0" smtClean="0"/>
              <a:t>need for itself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The initial design of the datacenter</a:t>
            </a:r>
            <a:br>
              <a:rPr lang="en-US" dirty="0" smtClean="0"/>
            </a:br>
            <a:r>
              <a:rPr lang="en-US" dirty="0" smtClean="0"/>
              <a:t>is web analysis, harvesting, indexing, searching</a:t>
            </a:r>
            <a:endParaRPr lang="cs-CZ" dirty="0" smtClean="0"/>
          </a:p>
        </p:txBody>
      </p:sp>
      <p:pic>
        <p:nvPicPr>
          <p:cNvPr id="1028" name="Picture 4" descr="http://3.bp.blogspot.com/-shlkF4-lOrI/UqEk25whCBI/AAAAAAAAAV4/vAwo6UN2Sis/s1600/appengin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6672"/>
            <a:ext cx="306025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52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google functions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Googlebot</a:t>
            </a:r>
            <a:r>
              <a:rPr lang="cs-CZ" dirty="0" smtClean="0"/>
              <a:t>, </a:t>
            </a:r>
            <a:r>
              <a:rPr lang="cs-CZ" dirty="0" err="1" smtClean="0"/>
              <a:t>crowlers</a:t>
            </a:r>
            <a:endParaRPr lang="cs-CZ" dirty="0" smtClean="0"/>
          </a:p>
          <a:p>
            <a:pPr lvl="1"/>
            <a:r>
              <a:rPr lang="en-US" dirty="0" smtClean="0"/>
              <a:t>Visit a web page, download it</a:t>
            </a:r>
            <a:endParaRPr lang="cs-CZ" dirty="0" smtClean="0"/>
          </a:p>
          <a:p>
            <a:pPr lvl="1"/>
            <a:r>
              <a:rPr lang="en-US" dirty="0" smtClean="0"/>
              <a:t>Google download a vast majority of visible web</a:t>
            </a:r>
            <a:endParaRPr lang="cs-CZ" dirty="0" smtClean="0"/>
          </a:p>
          <a:p>
            <a:pPr lvl="1"/>
            <a:r>
              <a:rPr lang="en-US" dirty="0" smtClean="0"/>
              <a:t>Search for new resources automatically</a:t>
            </a:r>
            <a:endParaRPr lang="cs-CZ" dirty="0" smtClean="0"/>
          </a:p>
          <a:p>
            <a:pPr lvl="1"/>
            <a:r>
              <a:rPr lang="en-US" dirty="0" smtClean="0"/>
              <a:t>A new resource can be added manually</a:t>
            </a:r>
            <a:endParaRPr lang="cs-CZ" dirty="0" smtClean="0"/>
          </a:p>
          <a:p>
            <a:pPr lvl="1"/>
            <a:r>
              <a:rPr lang="en-US" dirty="0" smtClean="0"/>
              <a:t>Sophisticated logic to discover cheating</a:t>
            </a:r>
            <a:endParaRPr lang="cs-CZ" dirty="0" smtClean="0"/>
          </a:p>
          <a:p>
            <a:pPr lvl="2"/>
            <a:r>
              <a:rPr lang="en-US" dirty="0" smtClean="0"/>
              <a:t>Hidden text</a:t>
            </a:r>
            <a:endParaRPr lang="cs-CZ" dirty="0" smtClean="0"/>
          </a:p>
          <a:p>
            <a:pPr lvl="2"/>
            <a:r>
              <a:rPr lang="cs-CZ" dirty="0" smtClean="0"/>
              <a:t>Meta </a:t>
            </a:r>
            <a:r>
              <a:rPr lang="en-US" dirty="0" smtClean="0"/>
              <a:t>data</a:t>
            </a:r>
            <a:endParaRPr lang="cs-CZ" dirty="0" smtClean="0"/>
          </a:p>
          <a:p>
            <a:pPr lvl="2"/>
            <a:r>
              <a:rPr lang="en-US" dirty="0" smtClean="0"/>
              <a:t>Different content for bots and other users</a:t>
            </a:r>
            <a:endParaRPr lang="cs-CZ" dirty="0" smtClean="0"/>
          </a:p>
          <a:p>
            <a:pPr lvl="1"/>
            <a:r>
              <a:rPr lang="en-US" dirty="0" smtClean="0"/>
              <a:t>Various policies for vising</a:t>
            </a:r>
            <a:endParaRPr lang="cs-CZ" dirty="0" smtClean="0"/>
          </a:p>
          <a:p>
            <a:pPr lvl="2"/>
            <a:r>
              <a:rPr lang="en-US" dirty="0" smtClean="0"/>
              <a:t>How often to come back and download?</a:t>
            </a:r>
            <a:endParaRPr lang="cs-CZ" dirty="0" smtClean="0"/>
          </a:p>
          <a:p>
            <a:pPr lvl="1"/>
            <a:r>
              <a:rPr lang="en-US" dirty="0" smtClean="0"/>
              <a:t>How to match the same pages on different servers?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533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Google functions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 err="1"/>
              <a:t>I</a:t>
            </a:r>
            <a:r>
              <a:rPr lang="cs-CZ" dirty="0" err="1" smtClean="0"/>
              <a:t>ndexer</a:t>
            </a:r>
            <a:endParaRPr lang="cs-CZ" dirty="0" smtClean="0"/>
          </a:p>
          <a:p>
            <a:pPr lvl="1"/>
            <a:r>
              <a:rPr lang="en-US" dirty="0" smtClean="0"/>
              <a:t>Builds an index of existing words and </a:t>
            </a:r>
            <a:r>
              <a:rPr lang="en-US" dirty="0" err="1" smtClean="0"/>
              <a:t>urls</a:t>
            </a:r>
            <a:r>
              <a:rPr lang="en-US" dirty="0" smtClean="0"/>
              <a:t> of pages</a:t>
            </a:r>
            <a:endParaRPr lang="cs-CZ" dirty="0" smtClean="0"/>
          </a:p>
          <a:p>
            <a:pPr lvl="1"/>
            <a:r>
              <a:rPr lang="en-US" dirty="0" smtClean="0"/>
              <a:t>Some words are not indexed (conjunctions, prepositions, …)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Google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Processor</a:t>
            </a:r>
            <a:endParaRPr lang="cs-CZ" dirty="0" smtClean="0"/>
          </a:p>
          <a:p>
            <a:pPr lvl="1"/>
            <a:r>
              <a:rPr lang="en-US" dirty="0" smtClean="0"/>
              <a:t>Uses</a:t>
            </a:r>
            <a:r>
              <a:rPr lang="cs-CZ" dirty="0" smtClean="0"/>
              <a:t> </a:t>
            </a:r>
            <a:r>
              <a:rPr lang="cs-CZ" i="1" dirty="0" err="1" smtClean="0"/>
              <a:t>PageRank</a:t>
            </a:r>
            <a:r>
              <a:rPr lang="cs-CZ" dirty="0" smtClean="0"/>
              <a:t> </a:t>
            </a:r>
            <a:r>
              <a:rPr lang="en-US" dirty="0" smtClean="0"/>
              <a:t>of pages</a:t>
            </a:r>
            <a:endParaRPr lang="cs-CZ" dirty="0" smtClean="0"/>
          </a:p>
          <a:p>
            <a:pPr lvl="2"/>
            <a:r>
              <a:rPr lang="en-US" dirty="0" smtClean="0"/>
              <a:t>The more URLs pointing to the page, the higher</a:t>
            </a:r>
            <a:r>
              <a:rPr lang="cs-CZ" dirty="0" smtClean="0"/>
              <a:t> </a:t>
            </a:r>
            <a:r>
              <a:rPr lang="cs-CZ" i="1" dirty="0" err="1" smtClean="0"/>
              <a:t>PageRank</a:t>
            </a:r>
            <a:endParaRPr lang="cs-CZ" i="1" dirty="0" smtClean="0"/>
          </a:p>
          <a:p>
            <a:pPr lvl="2"/>
            <a:r>
              <a:rPr lang="en-US" dirty="0" smtClean="0"/>
              <a:t>The more trusted page points, the higher</a:t>
            </a:r>
            <a:r>
              <a:rPr lang="cs-CZ" dirty="0" smtClean="0"/>
              <a:t> </a:t>
            </a:r>
            <a:r>
              <a:rPr lang="cs-CZ" i="1" dirty="0" err="1" smtClean="0"/>
              <a:t>PageRank</a:t>
            </a:r>
            <a:endParaRPr lang="cs-CZ" i="1" dirty="0" smtClean="0"/>
          </a:p>
          <a:p>
            <a:pPr lvl="2"/>
            <a:r>
              <a:rPr lang="cs-CZ" i="1" dirty="0" err="1" smtClean="0"/>
              <a:t>PageRank</a:t>
            </a:r>
            <a:r>
              <a:rPr lang="cs-CZ" dirty="0" smtClean="0"/>
              <a:t> </a:t>
            </a:r>
            <a:r>
              <a:rPr lang="en-US" dirty="0" smtClean="0"/>
              <a:t>considers about</a:t>
            </a:r>
            <a:r>
              <a:rPr lang="cs-CZ" dirty="0" smtClean="0"/>
              <a:t> </a:t>
            </a:r>
            <a:r>
              <a:rPr lang="cs-CZ" dirty="0" smtClean="0"/>
              <a:t>100 </a:t>
            </a:r>
            <a:r>
              <a:rPr lang="en-US" dirty="0" smtClean="0"/>
              <a:t>other aspects of a page</a:t>
            </a:r>
          </a:p>
          <a:p>
            <a:pPr lvl="2"/>
            <a:r>
              <a:rPr lang="cs-CZ" dirty="0" smtClean="0"/>
              <a:t>Google </a:t>
            </a:r>
            <a:r>
              <a:rPr lang="en-US" dirty="0" smtClean="0"/>
              <a:t>keeps them secret</a:t>
            </a:r>
            <a:endParaRPr lang="cs-CZ" dirty="0" smtClean="0"/>
          </a:p>
          <a:p>
            <a:pPr lvl="1"/>
            <a:r>
              <a:rPr lang="en-US" dirty="0" smtClean="0"/>
              <a:t>Use of spelling corrector</a:t>
            </a:r>
          </a:p>
          <a:p>
            <a:pPr lvl="1"/>
            <a:r>
              <a:rPr lang="en-US" dirty="0" smtClean="0"/>
              <a:t>Prefers terms that are physically near to each other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0729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Google functions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Google Doc </a:t>
            </a:r>
            <a:r>
              <a:rPr lang="cs-CZ" dirty="0" err="1" smtClean="0"/>
              <a:t>Servers</a:t>
            </a:r>
            <a:endParaRPr lang="cs-CZ" dirty="0" smtClean="0"/>
          </a:p>
          <a:p>
            <a:pPr lvl="1"/>
            <a:r>
              <a:rPr lang="en-US" dirty="0" smtClean="0"/>
              <a:t>Stores the dat</a:t>
            </a:r>
            <a:r>
              <a:rPr lang="en-US" dirty="0" smtClean="0"/>
              <a:t>a itself</a:t>
            </a:r>
            <a:endParaRPr lang="cs-CZ" dirty="0" smtClean="0"/>
          </a:p>
          <a:p>
            <a:pPr lvl="1"/>
            <a:r>
              <a:rPr lang="en-US" dirty="0" smtClean="0"/>
              <a:t>HUGE amount of data</a:t>
            </a:r>
            <a:endParaRPr lang="cs-CZ" dirty="0" smtClean="0"/>
          </a:p>
          <a:p>
            <a:pPr lvl="1"/>
            <a:r>
              <a:rPr lang="en-US" dirty="0" smtClean="0"/>
              <a:t>Caching of history of internet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935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</a:t>
            </a:r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Offers the basic infrastructure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Scalability</a:t>
            </a:r>
            <a:endParaRPr lang="cs-CZ" dirty="0" smtClean="0"/>
          </a:p>
          <a:p>
            <a:pPr lvl="2"/>
            <a:r>
              <a:rPr lang="en-US" dirty="0" smtClean="0"/>
              <a:t>To scale up/down resources when needed</a:t>
            </a:r>
            <a:endParaRPr lang="cs-CZ" dirty="0" smtClean="0"/>
          </a:p>
          <a:p>
            <a:pPr lvl="1"/>
            <a:r>
              <a:rPr lang="cs-CZ" dirty="0" err="1" smtClean="0"/>
              <a:t>Reliablity</a:t>
            </a:r>
            <a:endParaRPr lang="cs-CZ" dirty="0" smtClean="0"/>
          </a:p>
          <a:p>
            <a:pPr lvl="2"/>
            <a:r>
              <a:rPr lang="en-US" dirty="0" smtClean="0"/>
              <a:t>Capability to survive failure, recovery</a:t>
            </a:r>
            <a:endParaRPr lang="cs-CZ" dirty="0"/>
          </a:p>
        </p:txBody>
      </p:sp>
      <p:pic>
        <p:nvPicPr>
          <p:cNvPr id="4" name="Picture 4" descr="http://3.bp.blogspot.com/-shlkF4-lOrI/UqEk25whCBI/AAAAAAAAAV4/vAwo6UN2Sis/s1600/appengin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983"/>
            <a:ext cx="1035800" cy="8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934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1331640" y="1916832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1331640" y="2420888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1331640" y="2924944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1331640" y="3429000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2159731" y="1234852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App</a:t>
            </a:r>
            <a:r>
              <a:rPr lang="cs-CZ" dirty="0" smtClean="0">
                <a:solidFill>
                  <a:schemeClr val="tx1"/>
                </a:solidFill>
              </a:rPr>
              <a:t> Master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3059832" y="2420888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App</a:t>
            </a:r>
            <a:r>
              <a:rPr lang="cs-CZ" dirty="0" smtClean="0">
                <a:solidFill>
                  <a:schemeClr val="tx1"/>
                </a:solidFill>
              </a:rPr>
              <a:t> Server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3059832" y="2924944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App</a:t>
            </a:r>
            <a:r>
              <a:rPr lang="cs-CZ" dirty="0" smtClean="0">
                <a:solidFill>
                  <a:schemeClr val="tx1"/>
                </a:solidFill>
              </a:rPr>
              <a:t> Server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3059832" y="3425577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Obdélník 11"/>
          <p:cNvSpPr/>
          <p:nvPr/>
        </p:nvSpPr>
        <p:spPr bwMode="auto">
          <a:xfrm>
            <a:off x="4939444" y="1916832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Data </a:t>
            </a:r>
            <a:r>
              <a:rPr lang="cs-CZ" dirty="0" err="1" smtClean="0">
                <a:solidFill>
                  <a:schemeClr val="tx1"/>
                </a:solidFill>
              </a:rPr>
              <a:t>Store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4939444" y="2924944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Memchache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3075459" y="4437112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Static </a:t>
            </a:r>
            <a:r>
              <a:rPr lang="cs-CZ" dirty="0" err="1" smtClean="0">
                <a:solidFill>
                  <a:schemeClr val="tx1"/>
                </a:solidFill>
              </a:rPr>
              <a:t>Files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4939444" y="4218409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Images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6595628" y="4218409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Users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6595628" y="4797152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Task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Queue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4939444" y="4797152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URL </a:t>
            </a:r>
            <a:r>
              <a:rPr lang="cs-CZ" dirty="0" err="1" smtClean="0">
                <a:solidFill>
                  <a:schemeClr val="tx1"/>
                </a:solidFill>
              </a:rPr>
              <a:t>Fetch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1244798" y="1772816"/>
            <a:ext cx="1599009" cy="216024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843807" y="1772816"/>
            <a:ext cx="1800201" cy="216024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4644008" y="1772816"/>
            <a:ext cx="1743000" cy="216024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4644008" y="3933056"/>
            <a:ext cx="3463788" cy="136815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2980420" y="3933056"/>
            <a:ext cx="1663588" cy="136815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1883345" y="1124744"/>
            <a:ext cx="1959050" cy="64807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3059832" y="1916832"/>
            <a:ext cx="136815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App</a:t>
            </a:r>
            <a:r>
              <a:rPr lang="cs-CZ" dirty="0" smtClean="0">
                <a:solidFill>
                  <a:schemeClr val="tx1"/>
                </a:solidFill>
              </a:rPr>
              <a:t> Server</a:t>
            </a:r>
          </a:p>
        </p:txBody>
      </p:sp>
    </p:spTree>
    <p:extLst>
      <p:ext uri="{BB962C8B-B14F-4D97-AF65-F5344CB8AC3E}">
        <p14:creationId xmlns:p14="http://schemas.microsoft.com/office/powerpoint/2010/main" val="135636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Best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Non-</a:t>
            </a:r>
            <a:r>
              <a:rPr lang="cs-CZ" dirty="0" err="1" smtClean="0"/>
              <a:t>Relational</a:t>
            </a:r>
            <a:r>
              <a:rPr lang="cs-CZ" dirty="0" smtClean="0"/>
              <a:t> DB </a:t>
            </a:r>
            <a:r>
              <a:rPr lang="cs-CZ" dirty="0" err="1" smtClean="0"/>
              <a:t>BigTable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err="1" smtClean="0"/>
              <a:t>App</a:t>
            </a:r>
            <a:r>
              <a:rPr lang="cs-CZ" dirty="0" smtClean="0"/>
              <a:t> design</a:t>
            </a:r>
          </a:p>
          <a:p>
            <a:pPr lvl="1"/>
            <a:r>
              <a:rPr lang="cs-CZ" dirty="0" smtClean="0"/>
              <a:t>Fast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handling</a:t>
            </a:r>
            <a:endParaRPr lang="cs-CZ" dirty="0" smtClean="0"/>
          </a:p>
          <a:p>
            <a:pPr lvl="1"/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utilization</a:t>
            </a:r>
            <a:endParaRPr lang="cs-CZ" dirty="0" smtClean="0"/>
          </a:p>
          <a:p>
            <a:pPr lvl="1"/>
            <a:r>
              <a:rPr lang="cs-CZ" dirty="0" err="1" smtClean="0"/>
              <a:t>Fyzical</a:t>
            </a:r>
            <a:r>
              <a:rPr lang="cs-CZ" dirty="0" smtClean="0"/>
              <a:t> HW </a:t>
            </a:r>
            <a:r>
              <a:rPr lang="cs-CZ" dirty="0" err="1" smtClean="0"/>
              <a:t>independence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25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what it 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form of IT outsourcing</a:t>
            </a:r>
          </a:p>
          <a:p>
            <a:pPr lvl="1"/>
            <a:r>
              <a:rPr lang="en-US" dirty="0" smtClean="0"/>
              <a:t>Replacement for server rental, webhosting, managed applications</a:t>
            </a:r>
          </a:p>
          <a:p>
            <a:pPr lvl="1"/>
            <a:r>
              <a:rPr lang="en-US" dirty="0" smtClean="0"/>
              <a:t>Pay per use, well defined accounting</a:t>
            </a:r>
          </a:p>
          <a:p>
            <a:pPr lvl="1"/>
            <a:r>
              <a:rPr lang="en-US" dirty="0" smtClean="0"/>
              <a:t>Self service</a:t>
            </a:r>
          </a:p>
          <a:p>
            <a:pPr lvl="1"/>
            <a:r>
              <a:rPr lang="en-US" b="1" dirty="0" smtClean="0"/>
              <a:t>Horizontal</a:t>
            </a:r>
            <a:r>
              <a:rPr lang="en-US" dirty="0" smtClean="0"/>
              <a:t> and vertical scalability</a:t>
            </a:r>
            <a:br>
              <a:rPr lang="en-US" dirty="0" smtClean="0"/>
            </a:br>
            <a:r>
              <a:rPr lang="en-US" dirty="0" smtClean="0"/>
              <a:t>(vertical through virtualization)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563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Front End</a:t>
            </a:r>
            <a:endParaRPr lang="cs-CZ" dirty="0"/>
          </a:p>
        </p:txBody>
      </p:sp>
      <p:sp>
        <p:nvSpPr>
          <p:cNvPr id="4" name="Mrak 3"/>
          <p:cNvSpPr/>
          <p:nvPr/>
        </p:nvSpPr>
        <p:spPr bwMode="auto">
          <a:xfrm>
            <a:off x="1115016" y="2910086"/>
            <a:ext cx="720080" cy="50405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ISP</a:t>
            </a:r>
          </a:p>
        </p:txBody>
      </p:sp>
      <p:sp>
        <p:nvSpPr>
          <p:cNvPr id="5" name="Veselý obličej 4"/>
          <p:cNvSpPr/>
          <p:nvPr/>
        </p:nvSpPr>
        <p:spPr bwMode="auto">
          <a:xfrm>
            <a:off x="466944" y="2982094"/>
            <a:ext cx="360040" cy="360040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2195736" y="1412776"/>
            <a:ext cx="1728192" cy="36724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11760" y="1098137"/>
            <a:ext cx="1244251" cy="242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Data Center #1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2565301" y="2098948"/>
            <a:ext cx="93610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>
                <a:solidFill>
                  <a:schemeClr val="tx1"/>
                </a:solidFill>
              </a:rPr>
              <a:t>Edge</a:t>
            </a:r>
            <a:r>
              <a:rPr lang="cs-CZ" sz="1050" dirty="0">
                <a:solidFill>
                  <a:schemeClr val="tx1"/>
                </a:solidFill>
              </a:rPr>
              <a:t> </a:t>
            </a:r>
            <a:r>
              <a:rPr lang="cs-CZ" sz="1050" dirty="0" err="1">
                <a:solidFill>
                  <a:schemeClr val="tx1"/>
                </a:solidFill>
              </a:rPr>
              <a:t>Cache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2266231" y="2910086"/>
            <a:ext cx="153424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Google Front End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97559" y="4437112"/>
            <a:ext cx="1702709" cy="4187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GFE is physically close</a:t>
            </a:r>
            <a:br>
              <a:rPr lang="en-US" sz="1050" i="1" dirty="0" smtClean="0">
                <a:solidFill>
                  <a:schemeClr val="tx1"/>
                </a:solidFill>
              </a:rPr>
            </a:br>
            <a:r>
              <a:rPr lang="en-US" sz="1050" i="1" dirty="0" smtClean="0">
                <a:solidFill>
                  <a:schemeClr val="tx1"/>
                </a:solidFill>
              </a:rPr>
              <a:t>to the user</a:t>
            </a:r>
            <a:endParaRPr lang="cs-CZ" sz="1050" i="1" dirty="0" smtClean="0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/>
          <p:cNvCxnSpPr>
            <a:stCxn id="9" idx="0"/>
            <a:endCxn id="8" idx="2"/>
          </p:cNvCxnSpPr>
          <p:nvPr/>
        </p:nvCxnSpPr>
        <p:spPr bwMode="auto">
          <a:xfrm flipV="1">
            <a:off x="3033353" y="2603004"/>
            <a:ext cx="0" cy="3070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bdélník 14"/>
          <p:cNvSpPr/>
          <p:nvPr/>
        </p:nvSpPr>
        <p:spPr bwMode="auto">
          <a:xfrm>
            <a:off x="5004048" y="1412776"/>
            <a:ext cx="3456384" cy="36724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084168" y="1098137"/>
            <a:ext cx="1244251" cy="2555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Data Center #2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5447580" y="1484784"/>
            <a:ext cx="2580803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</a:t>
            </a:r>
            <a:r>
              <a:rPr lang="cs-CZ" sz="1050" dirty="0" smtClean="0">
                <a:solidFill>
                  <a:schemeClr val="tx1"/>
                </a:solidFill>
              </a:rPr>
              <a:t> Master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461062" y="2201069"/>
            <a:ext cx="98314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Static </a:t>
            </a:r>
            <a:r>
              <a:rPr lang="cs-CZ" sz="1050" dirty="0" err="1" smtClean="0">
                <a:solidFill>
                  <a:schemeClr val="tx1"/>
                </a:solidFill>
              </a:rPr>
              <a:t>Servers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5461062" y="2914278"/>
            <a:ext cx="98314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</a:t>
            </a:r>
            <a:r>
              <a:rPr lang="cs-CZ" sz="1050" dirty="0" smtClean="0">
                <a:solidFill>
                  <a:schemeClr val="tx1"/>
                </a:solidFill>
              </a:rPr>
              <a:t> </a:t>
            </a:r>
            <a:r>
              <a:rPr lang="cs-CZ" sz="1050" dirty="0" err="1" smtClean="0">
                <a:solidFill>
                  <a:schemeClr val="tx1"/>
                </a:solidFill>
              </a:rPr>
              <a:t>Engine</a:t>
            </a: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050" dirty="0" smtClean="0">
                <a:solidFill>
                  <a:schemeClr val="tx1"/>
                </a:solidFill>
              </a:rPr>
              <a:t>Front End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6948264" y="2171352"/>
            <a:ext cx="1080119" cy="2193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</a:t>
            </a:r>
            <a:r>
              <a:rPr lang="cs-CZ" sz="1050" dirty="0" smtClean="0">
                <a:solidFill>
                  <a:schemeClr val="tx1"/>
                </a:solidFill>
              </a:rPr>
              <a:t> </a:t>
            </a:r>
            <a:r>
              <a:rPr lang="cs-CZ" sz="1050" dirty="0" err="1" smtClean="0">
                <a:solidFill>
                  <a:schemeClr val="tx1"/>
                </a:solidFill>
              </a:rPr>
              <a:t>Servers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7000156" y="2492896"/>
            <a:ext cx="956220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Application</a:t>
            </a: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050" dirty="0" err="1" smtClean="0">
                <a:solidFill>
                  <a:schemeClr val="tx1"/>
                </a:solidFill>
              </a:rPr>
              <a:t>Instances</a:t>
            </a: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24" name="Přímá spojnice se šipkou 23"/>
          <p:cNvCxnSpPr>
            <a:stCxn id="5" idx="6"/>
            <a:endCxn id="4" idx="2"/>
          </p:cNvCxnSpPr>
          <p:nvPr/>
        </p:nvCxnSpPr>
        <p:spPr bwMode="auto">
          <a:xfrm>
            <a:off x="826984" y="3162114"/>
            <a:ext cx="2902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Přímá spojnice se šipkou 25"/>
          <p:cNvCxnSpPr>
            <a:stCxn id="4" idx="0"/>
            <a:endCxn id="9" idx="1"/>
          </p:cNvCxnSpPr>
          <p:nvPr/>
        </p:nvCxnSpPr>
        <p:spPr bwMode="auto">
          <a:xfrm>
            <a:off x="1834496" y="3162114"/>
            <a:ext cx="4317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Přímá spojnice se šipkou 30"/>
          <p:cNvCxnSpPr>
            <a:stCxn id="9" idx="3"/>
            <a:endCxn id="20" idx="1"/>
          </p:cNvCxnSpPr>
          <p:nvPr/>
        </p:nvCxnSpPr>
        <p:spPr bwMode="auto">
          <a:xfrm>
            <a:off x="3800475" y="3162114"/>
            <a:ext cx="1660587" cy="41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Přímá spojnice se šipkou 33"/>
          <p:cNvCxnSpPr>
            <a:stCxn id="20" idx="0"/>
            <a:endCxn id="19" idx="2"/>
          </p:cNvCxnSpPr>
          <p:nvPr/>
        </p:nvCxnSpPr>
        <p:spPr bwMode="auto">
          <a:xfrm flipV="1">
            <a:off x="5952635" y="2705125"/>
            <a:ext cx="0" cy="2091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Přímá spojnice se šipkou 35"/>
          <p:cNvCxnSpPr>
            <a:endCxn id="19" idx="0"/>
          </p:cNvCxnSpPr>
          <p:nvPr/>
        </p:nvCxnSpPr>
        <p:spPr bwMode="auto">
          <a:xfrm>
            <a:off x="5952635" y="1988840"/>
            <a:ext cx="0" cy="21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Přímá spojnice se šipkou 37"/>
          <p:cNvCxnSpPr>
            <a:endCxn id="21" idx="0"/>
          </p:cNvCxnSpPr>
          <p:nvPr/>
        </p:nvCxnSpPr>
        <p:spPr bwMode="auto">
          <a:xfrm>
            <a:off x="7488324" y="1988840"/>
            <a:ext cx="0" cy="182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Přímá spojnice se šipkou 39"/>
          <p:cNvCxnSpPr>
            <a:stCxn id="20" idx="3"/>
            <a:endCxn id="21" idx="1"/>
          </p:cNvCxnSpPr>
          <p:nvPr/>
        </p:nvCxnSpPr>
        <p:spPr bwMode="auto">
          <a:xfrm>
            <a:off x="6444208" y="3166306"/>
            <a:ext cx="504056" cy="1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Čárový popisek 1 45"/>
          <p:cNvSpPr/>
          <p:nvPr/>
        </p:nvSpPr>
        <p:spPr bwMode="auto">
          <a:xfrm>
            <a:off x="4139952" y="3645024"/>
            <a:ext cx="792088" cy="288032"/>
          </a:xfrm>
          <a:prstGeom prst="borderCallout1">
            <a:avLst>
              <a:gd name="adj1" fmla="val 18750"/>
              <a:gd name="adj2" fmla="val -8333"/>
              <a:gd name="adj3" fmla="val -151392"/>
              <a:gd name="adj4" fmla="val 2101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„</a:t>
            </a:r>
            <a:r>
              <a:rPr lang="en-US" sz="1000" dirty="0" smtClean="0">
                <a:solidFill>
                  <a:schemeClr val="tx1"/>
                </a:solidFill>
              </a:rPr>
              <a:t>Optics</a:t>
            </a:r>
            <a:r>
              <a:rPr lang="cs-CZ" sz="1000" dirty="0" smtClean="0">
                <a:solidFill>
                  <a:schemeClr val="tx1"/>
                </a:solidFill>
              </a:rPr>
              <a:t>“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  <p:sp>
        <p:nvSpPr>
          <p:cNvPr id="47" name="Čárový popisek 1 46"/>
          <p:cNvSpPr/>
          <p:nvPr/>
        </p:nvSpPr>
        <p:spPr bwMode="auto">
          <a:xfrm>
            <a:off x="5688124" y="4077072"/>
            <a:ext cx="792088" cy="360040"/>
          </a:xfrm>
          <a:prstGeom prst="borderCallout1">
            <a:avLst>
              <a:gd name="adj1" fmla="val 18750"/>
              <a:gd name="adj2" fmla="val -8333"/>
              <a:gd name="adj3" fmla="val -202318"/>
              <a:gd name="adj4" fmla="val -14734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sz="1000" dirty="0" err="1" smtClean="0">
                <a:solidFill>
                  <a:schemeClr val="tx1"/>
                </a:solidFill>
              </a:rPr>
              <a:t>Load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br>
              <a:rPr lang="cs-CZ" sz="1000" dirty="0" smtClean="0">
                <a:solidFill>
                  <a:schemeClr val="tx1"/>
                </a:solidFill>
              </a:rPr>
            </a:br>
            <a:r>
              <a:rPr lang="cs-CZ" sz="1000" dirty="0" err="1" smtClean="0">
                <a:solidFill>
                  <a:schemeClr val="tx1"/>
                </a:solidFill>
              </a:rPr>
              <a:t>Balancing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23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Cache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HTTP</a:t>
            </a:r>
            <a:r>
              <a:rPr lang="en-US" dirty="0" smtClean="0"/>
              <a:t> headers</a:t>
            </a:r>
            <a:endParaRPr lang="cs-CZ" dirty="0" smtClean="0"/>
          </a:p>
          <a:p>
            <a:pPr marL="400050" lvl="1" indent="0">
              <a:buNone/>
            </a:pPr>
            <a:r>
              <a:rPr lang="cs-CZ" dirty="0" smtClean="0"/>
              <a:t>…</a:t>
            </a:r>
            <a:r>
              <a:rPr lang="en-US" dirty="0" smtClean="0"/>
              <a:t>it is in fact a </a:t>
            </a:r>
            <a:r>
              <a:rPr lang="cs-CZ" dirty="0" smtClean="0"/>
              <a:t>HTTP </a:t>
            </a:r>
            <a:r>
              <a:rPr lang="cs-CZ" dirty="0" err="1" smtClean="0"/>
              <a:t>cache</a:t>
            </a:r>
            <a:r>
              <a:rPr lang="cs-CZ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Define content as static</a:t>
            </a:r>
            <a:endParaRPr lang="cs-CZ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cs-CZ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ym typeface="Wingdings" panose="05000000000000000000" pitchFamily="2" charset="2"/>
            </a:endParaRPr>
          </a:p>
          <a:p>
            <a:pPr marL="40005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916832"/>
            <a:ext cx="6000232" cy="138095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lvl="1" algn="l">
              <a:buNone/>
            </a:pPr>
            <a:r>
              <a:rPr lang="cs-CZ" dirty="0" err="1">
                <a:solidFill>
                  <a:schemeClr val="tx1"/>
                </a:solidFill>
                <a:sym typeface="Wingdings" panose="05000000000000000000" pitchFamily="2" charset="2"/>
              </a:rPr>
              <a:t>class</a:t>
            </a:r>
            <a:r>
              <a:rPr lang="cs-CZ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dirty="0" err="1">
                <a:solidFill>
                  <a:schemeClr val="tx1"/>
                </a:solidFill>
                <a:sym typeface="Wingdings" panose="05000000000000000000" pitchFamily="2" charset="2"/>
              </a:rPr>
              <a:t>MyHandler</a:t>
            </a:r>
            <a:r>
              <a:rPr lang="cs-CZ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webapp.RequestHandler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):</a:t>
            </a:r>
          </a:p>
          <a:p>
            <a:pPr marL="0" lvl="1" algn="l">
              <a:buNone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def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get(self):</a:t>
            </a:r>
          </a:p>
          <a:p>
            <a:pPr marL="0" lvl="1" algn="l">
              <a:buNone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self.response.headers.add_header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</a:p>
          <a:p>
            <a:pPr marL="0" lvl="1" algn="l">
              <a:buNone/>
            </a:pPr>
            <a:r>
              <a:rPr lang="en-US" b="1" dirty="0">
                <a:solidFill>
                  <a:schemeClr val="tx1"/>
                </a:solidFill>
                <a:sym typeface="Wingdings" panose="05000000000000000000" pitchFamily="2" charset="2"/>
              </a:rPr>
              <a:t>					‘cache-control’,</a:t>
            </a:r>
          </a:p>
          <a:p>
            <a:pPr marL="0" lvl="1" algn="l">
              <a:buNone/>
            </a:pPr>
            <a:r>
              <a:rPr lang="en-US" b="1" dirty="0">
                <a:solidFill>
                  <a:schemeClr val="tx1"/>
                </a:solidFill>
                <a:sym typeface="Wingdings" panose="05000000000000000000" pitchFamily="2" charset="2"/>
              </a:rPr>
              <a:t>					‘public, max-age=‘7200’)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#2 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hodiny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352301"/>
            <a:ext cx="3281539" cy="1180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&lt;static&gt;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&lt;include path=“/**.</a:t>
            </a:r>
            <a:r>
              <a:rPr lang="en-US" dirty="0" err="1" smtClean="0">
                <a:solidFill>
                  <a:schemeClr val="tx1"/>
                </a:solidFill>
              </a:rPr>
              <a:t>png</a:t>
            </a:r>
            <a:r>
              <a:rPr lang="en-US" dirty="0" smtClean="0">
                <a:solidFill>
                  <a:schemeClr val="tx1"/>
                </a:solidFill>
              </a:rPr>
              <a:t>” /&gt;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&lt;exclude path=“/data/**.</a:t>
            </a:r>
            <a:r>
              <a:rPr lang="en-US" dirty="0" err="1" smtClean="0">
                <a:solidFill>
                  <a:schemeClr val="tx1"/>
                </a:solidFill>
              </a:rPr>
              <a:t>png</a:t>
            </a:r>
            <a:r>
              <a:rPr lang="en-US" dirty="0" smtClean="0">
                <a:solidFill>
                  <a:schemeClr val="tx1"/>
                </a:solidFill>
              </a:rPr>
              <a:t>” /&gt;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&lt;/static&gt;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4072267"/>
            <a:ext cx="196214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ppegnine-web.xml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Mrak 3"/>
          <p:cNvSpPr/>
          <p:nvPr/>
        </p:nvSpPr>
        <p:spPr bwMode="auto">
          <a:xfrm>
            <a:off x="1115016" y="2910086"/>
            <a:ext cx="720080" cy="50405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ISP</a:t>
            </a:r>
          </a:p>
        </p:txBody>
      </p:sp>
      <p:sp>
        <p:nvSpPr>
          <p:cNvPr id="5" name="Veselý obličej 4"/>
          <p:cNvSpPr/>
          <p:nvPr/>
        </p:nvSpPr>
        <p:spPr bwMode="auto">
          <a:xfrm>
            <a:off x="466944" y="2982094"/>
            <a:ext cx="360040" cy="360040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2195736" y="1412776"/>
            <a:ext cx="1728192" cy="36724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11760" y="1098137"/>
            <a:ext cx="1244251" cy="242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Data Center #1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2565301" y="2098948"/>
            <a:ext cx="93610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>
                <a:solidFill>
                  <a:schemeClr val="tx1"/>
                </a:solidFill>
              </a:rPr>
              <a:t>Edge</a:t>
            </a:r>
            <a:r>
              <a:rPr lang="cs-CZ" sz="1050" dirty="0">
                <a:solidFill>
                  <a:schemeClr val="tx1"/>
                </a:solidFill>
              </a:rPr>
              <a:t> </a:t>
            </a:r>
            <a:r>
              <a:rPr lang="cs-CZ" sz="1050" dirty="0" err="1">
                <a:solidFill>
                  <a:schemeClr val="tx1"/>
                </a:solidFill>
              </a:rPr>
              <a:t>Cache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2266231" y="2910086"/>
            <a:ext cx="1534244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Google Front End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97554" y="4437112"/>
            <a:ext cx="1702710" cy="405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chemeClr val="tx1"/>
                </a:solidFill>
              </a:rPr>
              <a:t>GFE is physically close</a:t>
            </a:r>
            <a:br>
              <a:rPr lang="en-US" sz="1050" i="1" dirty="0">
                <a:solidFill>
                  <a:schemeClr val="tx1"/>
                </a:solidFill>
              </a:rPr>
            </a:br>
            <a:r>
              <a:rPr lang="en-US" sz="1050" i="1" dirty="0">
                <a:solidFill>
                  <a:schemeClr val="tx1"/>
                </a:solidFill>
              </a:rPr>
              <a:t>to the user</a:t>
            </a:r>
            <a:endParaRPr lang="cs-CZ" sz="1050" i="1" dirty="0">
              <a:solidFill>
                <a:schemeClr val="tx1"/>
              </a:solidFill>
            </a:endParaRPr>
          </a:p>
        </p:txBody>
      </p:sp>
      <p:cxnSp>
        <p:nvCxnSpPr>
          <p:cNvPr id="11" name="Přímá spojnice se šipkou 10"/>
          <p:cNvCxnSpPr>
            <a:stCxn id="9" idx="0"/>
            <a:endCxn id="8" idx="2"/>
          </p:cNvCxnSpPr>
          <p:nvPr/>
        </p:nvCxnSpPr>
        <p:spPr bwMode="auto">
          <a:xfrm flipV="1">
            <a:off x="3033353" y="2603004"/>
            <a:ext cx="0" cy="3070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bdélník 11"/>
          <p:cNvSpPr/>
          <p:nvPr/>
        </p:nvSpPr>
        <p:spPr bwMode="auto">
          <a:xfrm>
            <a:off x="5004048" y="1412776"/>
            <a:ext cx="3456384" cy="36724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1098137"/>
            <a:ext cx="1244251" cy="2555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Data Center #2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5447580" y="1484784"/>
            <a:ext cx="2580803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</a:t>
            </a:r>
            <a:r>
              <a:rPr lang="cs-CZ" sz="1050" dirty="0" smtClean="0">
                <a:solidFill>
                  <a:schemeClr val="tx1"/>
                </a:solidFill>
              </a:rPr>
              <a:t> Master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5461062" y="2201069"/>
            <a:ext cx="98314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smtClean="0">
                <a:solidFill>
                  <a:schemeClr val="tx1"/>
                </a:solidFill>
              </a:rPr>
              <a:t>Static </a:t>
            </a:r>
            <a:r>
              <a:rPr lang="cs-CZ" sz="1050" dirty="0" err="1" smtClean="0">
                <a:solidFill>
                  <a:schemeClr val="tx1"/>
                </a:solidFill>
              </a:rPr>
              <a:t>Servers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5461062" y="2914278"/>
            <a:ext cx="98314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</a:t>
            </a:r>
            <a:r>
              <a:rPr lang="cs-CZ" sz="1050" dirty="0" smtClean="0">
                <a:solidFill>
                  <a:schemeClr val="tx1"/>
                </a:solidFill>
              </a:rPr>
              <a:t> </a:t>
            </a:r>
            <a:r>
              <a:rPr lang="cs-CZ" sz="1050" dirty="0" err="1" smtClean="0">
                <a:solidFill>
                  <a:schemeClr val="tx1"/>
                </a:solidFill>
              </a:rPr>
              <a:t>Engine</a:t>
            </a: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050" dirty="0" smtClean="0">
                <a:solidFill>
                  <a:schemeClr val="tx1"/>
                </a:solidFill>
              </a:rPr>
              <a:t>Front End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6948264" y="2171352"/>
            <a:ext cx="1080119" cy="2193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</a:t>
            </a:r>
            <a:r>
              <a:rPr lang="cs-CZ" sz="1050" dirty="0" smtClean="0">
                <a:solidFill>
                  <a:schemeClr val="tx1"/>
                </a:solidFill>
              </a:rPr>
              <a:t> </a:t>
            </a:r>
            <a:r>
              <a:rPr lang="cs-CZ" sz="1050" dirty="0" err="1" smtClean="0">
                <a:solidFill>
                  <a:schemeClr val="tx1"/>
                </a:solidFill>
              </a:rPr>
              <a:t>Servers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7000156" y="2492896"/>
            <a:ext cx="956220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cs-CZ" sz="1050" dirty="0" err="1" smtClean="0">
                <a:solidFill>
                  <a:schemeClr val="tx1"/>
                </a:solidFill>
              </a:rPr>
              <a:t>Application</a:t>
            </a: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050" dirty="0" err="1" smtClean="0">
                <a:solidFill>
                  <a:schemeClr val="tx1"/>
                </a:solidFill>
              </a:rPr>
              <a:t>Instances</a:t>
            </a: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19" name="Přímá spojnice se šipkou 18"/>
          <p:cNvCxnSpPr>
            <a:stCxn id="5" idx="6"/>
            <a:endCxn id="4" idx="2"/>
          </p:cNvCxnSpPr>
          <p:nvPr/>
        </p:nvCxnSpPr>
        <p:spPr bwMode="auto">
          <a:xfrm>
            <a:off x="826984" y="3162114"/>
            <a:ext cx="2902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Přímá spojnice se šipkou 19"/>
          <p:cNvCxnSpPr>
            <a:stCxn id="4" idx="0"/>
            <a:endCxn id="9" idx="1"/>
          </p:cNvCxnSpPr>
          <p:nvPr/>
        </p:nvCxnSpPr>
        <p:spPr bwMode="auto">
          <a:xfrm>
            <a:off x="1834496" y="3162114"/>
            <a:ext cx="4317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Přímá spojnice se šipkou 20"/>
          <p:cNvCxnSpPr>
            <a:stCxn id="9" idx="3"/>
            <a:endCxn id="16" idx="1"/>
          </p:cNvCxnSpPr>
          <p:nvPr/>
        </p:nvCxnSpPr>
        <p:spPr bwMode="auto">
          <a:xfrm>
            <a:off x="3800475" y="3162114"/>
            <a:ext cx="1660587" cy="41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Přímá spojnice se šipkou 21"/>
          <p:cNvCxnSpPr>
            <a:stCxn id="16" idx="0"/>
            <a:endCxn id="15" idx="2"/>
          </p:cNvCxnSpPr>
          <p:nvPr/>
        </p:nvCxnSpPr>
        <p:spPr bwMode="auto">
          <a:xfrm flipV="1">
            <a:off x="5952635" y="2705125"/>
            <a:ext cx="0" cy="2091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Přímá spojnice se šipkou 22"/>
          <p:cNvCxnSpPr>
            <a:endCxn id="15" idx="0"/>
          </p:cNvCxnSpPr>
          <p:nvPr/>
        </p:nvCxnSpPr>
        <p:spPr bwMode="auto">
          <a:xfrm>
            <a:off x="5952635" y="1988840"/>
            <a:ext cx="0" cy="21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Přímá spojnice se šipkou 23"/>
          <p:cNvCxnSpPr>
            <a:endCxn id="17" idx="0"/>
          </p:cNvCxnSpPr>
          <p:nvPr/>
        </p:nvCxnSpPr>
        <p:spPr bwMode="auto">
          <a:xfrm>
            <a:off x="7488324" y="1988840"/>
            <a:ext cx="0" cy="182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Přímá spojnice se šipkou 24"/>
          <p:cNvCxnSpPr>
            <a:stCxn id="16" idx="3"/>
            <a:endCxn id="17" idx="1"/>
          </p:cNvCxnSpPr>
          <p:nvPr/>
        </p:nvCxnSpPr>
        <p:spPr bwMode="auto">
          <a:xfrm>
            <a:off x="6444208" y="3166306"/>
            <a:ext cx="504056" cy="1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Čárový popisek 1 25"/>
          <p:cNvSpPr/>
          <p:nvPr/>
        </p:nvSpPr>
        <p:spPr bwMode="auto">
          <a:xfrm>
            <a:off x="4139952" y="3645024"/>
            <a:ext cx="792088" cy="288032"/>
          </a:xfrm>
          <a:prstGeom prst="borderCallout1">
            <a:avLst>
              <a:gd name="adj1" fmla="val 18750"/>
              <a:gd name="adj2" fmla="val -8333"/>
              <a:gd name="adj3" fmla="val -151392"/>
              <a:gd name="adj4" fmla="val 2101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Optics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  <p:sp>
        <p:nvSpPr>
          <p:cNvPr id="27" name="Čárový popisek 1 26"/>
          <p:cNvSpPr/>
          <p:nvPr/>
        </p:nvSpPr>
        <p:spPr bwMode="auto">
          <a:xfrm>
            <a:off x="5688124" y="4077072"/>
            <a:ext cx="792088" cy="360040"/>
          </a:xfrm>
          <a:prstGeom prst="borderCallout1">
            <a:avLst>
              <a:gd name="adj1" fmla="val 18750"/>
              <a:gd name="adj2" fmla="val -8333"/>
              <a:gd name="adj3" fmla="val -202318"/>
              <a:gd name="adj4" fmla="val -14734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sz="1000" dirty="0" err="1" smtClean="0">
                <a:solidFill>
                  <a:schemeClr val="tx1"/>
                </a:solidFill>
              </a:rPr>
              <a:t>Load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br>
              <a:rPr lang="cs-CZ" sz="1000" dirty="0" smtClean="0">
                <a:solidFill>
                  <a:schemeClr val="tx1"/>
                </a:solidFill>
              </a:rPr>
            </a:br>
            <a:r>
              <a:rPr lang="cs-CZ" sz="1000" dirty="0" err="1" smtClean="0">
                <a:solidFill>
                  <a:schemeClr val="tx1"/>
                </a:solidFill>
              </a:rPr>
              <a:t>Balancing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4630768" y="836712"/>
            <a:ext cx="4513232" cy="4968552"/>
          </a:xfrm>
          <a:prstGeom prst="ellipse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34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running environment</a:t>
            </a:r>
            <a:endParaRPr lang="cs-CZ" dirty="0" smtClean="0"/>
          </a:p>
          <a:p>
            <a:pPr lvl="1"/>
            <a:r>
              <a:rPr lang="cs-CZ" dirty="0" err="1" smtClean="0"/>
              <a:t>Sandbox</a:t>
            </a:r>
            <a:endParaRPr lang="cs-CZ" dirty="0" smtClean="0"/>
          </a:p>
          <a:p>
            <a:pPr lvl="1"/>
            <a:r>
              <a:rPr lang="cs-CZ" dirty="0" err="1" smtClean="0"/>
              <a:t>Dedi</a:t>
            </a:r>
            <a:r>
              <a:rPr lang="en-US" dirty="0" err="1" smtClean="0"/>
              <a:t>cated</a:t>
            </a:r>
            <a:r>
              <a:rPr lang="en-US" dirty="0" smtClean="0"/>
              <a:t> memory</a:t>
            </a:r>
            <a:endParaRPr lang="cs-CZ" dirty="0" smtClean="0"/>
          </a:p>
          <a:p>
            <a:pPr lvl="1"/>
            <a:r>
              <a:rPr lang="en-US" dirty="0" smtClean="0"/>
              <a:t>Container controls the app live cycle</a:t>
            </a:r>
            <a:endParaRPr lang="cs-CZ" dirty="0" smtClean="0"/>
          </a:p>
          <a:p>
            <a:pPr lvl="1"/>
            <a:r>
              <a:rPr lang="en-US" dirty="0" smtClean="0"/>
              <a:t>App does not see out of container</a:t>
            </a:r>
            <a:endParaRPr lang="cs-CZ" dirty="0" smtClean="0"/>
          </a:p>
          <a:p>
            <a:r>
              <a:rPr lang="cs-CZ" dirty="0" err="1" smtClean="0"/>
              <a:t>App</a:t>
            </a:r>
            <a:r>
              <a:rPr lang="cs-CZ" dirty="0" smtClean="0"/>
              <a:t> master </a:t>
            </a:r>
          </a:p>
          <a:p>
            <a:pPr lvl="1"/>
            <a:r>
              <a:rPr lang="en-US" dirty="0" smtClean="0"/>
              <a:t>Monitors </a:t>
            </a:r>
            <a:r>
              <a:rPr lang="en-US" dirty="0" smtClean="0"/>
              <a:t>how apps run</a:t>
            </a:r>
            <a:endParaRPr lang="cs-CZ" dirty="0" smtClean="0"/>
          </a:p>
          <a:p>
            <a:pPr lvl="1"/>
            <a:r>
              <a:rPr lang="en-US" dirty="0" smtClean="0"/>
              <a:t>Scales them up/down</a:t>
            </a:r>
            <a:endParaRPr lang="cs-CZ" dirty="0" smtClean="0"/>
          </a:p>
          <a:p>
            <a:pPr lvl="1"/>
            <a:r>
              <a:rPr lang="en-US" dirty="0" smtClean="0"/>
              <a:t>Makes instance visible to each other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757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</a:t>
            </a:r>
            <a:r>
              <a:rPr lang="cs-CZ" dirty="0" smtClean="0"/>
              <a:t> Server – </a:t>
            </a:r>
            <a:r>
              <a:rPr lang="en-US" dirty="0" smtClean="0"/>
              <a:t>types of instances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Front End instance</a:t>
            </a:r>
          </a:p>
          <a:p>
            <a:pPr lvl="1"/>
            <a:r>
              <a:rPr lang="en-US" dirty="0" smtClean="0"/>
              <a:t>Good for fast request serving</a:t>
            </a:r>
            <a:endParaRPr lang="cs-CZ" dirty="0" smtClean="0"/>
          </a:p>
          <a:p>
            <a:pPr lvl="1"/>
            <a:r>
              <a:rPr lang="cs-CZ" dirty="0" err="1" smtClean="0"/>
              <a:t>Ma</a:t>
            </a:r>
            <a:r>
              <a:rPr lang="en-US" dirty="0" smtClean="0"/>
              <a:t>x lifetime</a:t>
            </a:r>
            <a:r>
              <a:rPr lang="cs-CZ" dirty="0" smtClean="0"/>
              <a:t> </a:t>
            </a:r>
            <a:r>
              <a:rPr lang="cs-CZ" dirty="0" smtClean="0"/>
              <a:t>60 sec</a:t>
            </a:r>
          </a:p>
          <a:p>
            <a:pPr lvl="1"/>
            <a:r>
              <a:rPr lang="en-US" dirty="0" smtClean="0"/>
              <a:t>Typical for web application</a:t>
            </a:r>
            <a:endParaRPr lang="cs-CZ" dirty="0" smtClean="0"/>
          </a:p>
          <a:p>
            <a:pPr lvl="1"/>
            <a:r>
              <a:rPr lang="en-US" dirty="0" smtClean="0"/>
              <a:t>Stateless, easy to scale</a:t>
            </a:r>
            <a:endParaRPr lang="cs-CZ" dirty="0" smtClean="0"/>
          </a:p>
          <a:p>
            <a:r>
              <a:rPr lang="cs-CZ" dirty="0" err="1" smtClean="0"/>
              <a:t>Back</a:t>
            </a:r>
            <a:r>
              <a:rPr lang="cs-CZ" dirty="0" smtClean="0"/>
              <a:t> End instance</a:t>
            </a:r>
          </a:p>
          <a:p>
            <a:pPr lvl="1"/>
            <a:r>
              <a:rPr lang="en-US" dirty="0" smtClean="0"/>
              <a:t>Good for larger computing tasks</a:t>
            </a:r>
            <a:endParaRPr lang="cs-CZ" dirty="0" smtClean="0"/>
          </a:p>
          <a:p>
            <a:pPr lvl="1"/>
            <a:r>
              <a:rPr lang="en-US" dirty="0" err="1" smtClean="0"/>
              <a:t>Stateful</a:t>
            </a:r>
            <a:endParaRPr lang="cs-CZ" dirty="0" smtClean="0"/>
          </a:p>
          <a:p>
            <a:pPr lvl="1"/>
            <a:r>
              <a:rPr lang="en-US" dirty="0" smtClean="0"/>
              <a:t>Batch data processing, not time </a:t>
            </a:r>
            <a:r>
              <a:rPr lang="en-US" dirty="0" err="1" smtClean="0"/>
              <a:t>limitted</a:t>
            </a:r>
            <a:endParaRPr lang="cs-CZ" dirty="0" smtClean="0"/>
          </a:p>
          <a:p>
            <a:pPr lvl="1"/>
            <a:r>
              <a:rPr lang="en-US" dirty="0" smtClean="0"/>
              <a:t>Costly, difficult to scale</a:t>
            </a:r>
            <a:endParaRPr lang="cs-CZ" dirty="0" smtClean="0"/>
          </a:p>
          <a:p>
            <a:r>
              <a:rPr lang="en-US" dirty="0" smtClean="0"/>
              <a:t>Communication</a:t>
            </a:r>
            <a:endParaRPr lang="cs-CZ" dirty="0" smtClean="0"/>
          </a:p>
          <a:p>
            <a:pPr lvl="1"/>
            <a:r>
              <a:rPr lang="en-US" dirty="0" smtClean="0"/>
              <a:t>Queues</a:t>
            </a:r>
            <a:endParaRPr lang="cs-CZ" dirty="0"/>
          </a:p>
        </p:txBody>
      </p:sp>
      <p:sp>
        <p:nvSpPr>
          <p:cNvPr id="5" name="Čárový popisek 1 4"/>
          <p:cNvSpPr/>
          <p:nvPr/>
        </p:nvSpPr>
        <p:spPr bwMode="auto">
          <a:xfrm>
            <a:off x="7092280" y="2492896"/>
            <a:ext cx="1296144" cy="360040"/>
          </a:xfrm>
          <a:prstGeom prst="borderCallout1">
            <a:avLst>
              <a:gd name="adj1" fmla="val 18750"/>
              <a:gd name="adj2" fmla="val -8333"/>
              <a:gd name="adj3" fmla="val -125597"/>
              <a:gd name="adj4" fmla="val -186828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 anchorCtr="1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Careful with big libraries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07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</a:t>
            </a:r>
            <a:r>
              <a:rPr lang="cs-CZ" dirty="0" smtClean="0"/>
              <a:t> Server – </a:t>
            </a:r>
            <a:r>
              <a:rPr lang="en-US" dirty="0" smtClean="0"/>
              <a:t>Scaling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r>
              <a:rPr lang="cs-CZ" dirty="0" smtClean="0"/>
              <a:t> </a:t>
            </a:r>
            <a:r>
              <a:rPr lang="cs-CZ" dirty="0" smtClean="0"/>
              <a:t>front end </a:t>
            </a:r>
            <a:r>
              <a:rPr lang="en-US" dirty="0" smtClean="0"/>
              <a:t>instances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http://3.bp.blogspot.com/-shlkF4-lOrI/UqEk25whCBI/AAAAAAAAAV4/vAwo6UN2Sis/s1600/appengin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00808"/>
            <a:ext cx="1035800" cy="8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3.bp.blogspot.com/-shlkF4-lOrI/UqEk25whCBI/AAAAAAAAAV4/vAwo6UN2Sis/s1600/appengin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08920"/>
            <a:ext cx="1035800" cy="8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3.bp.blogspot.com/-shlkF4-lOrI/UqEk25whCBI/AAAAAAAAAV4/vAwo6UN2Sis/s1600/appengin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1035800" cy="8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 bwMode="auto">
          <a:xfrm>
            <a:off x="5148064" y="1772816"/>
            <a:ext cx="50405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5148064" y="2865140"/>
            <a:ext cx="50405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5148064" y="3945260"/>
            <a:ext cx="50405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837573" y="1124744"/>
            <a:ext cx="909672" cy="527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Request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queues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84068" y="1844824"/>
            <a:ext cx="432048" cy="156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5184068" y="2024844"/>
            <a:ext cx="432048" cy="156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184068" y="2931046"/>
            <a:ext cx="432048" cy="156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5184068" y="3111066"/>
            <a:ext cx="432048" cy="156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5184068" y="4011166"/>
            <a:ext cx="432048" cy="156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5184068" y="3297213"/>
            <a:ext cx="432048" cy="156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9" name="Zakřivená spojnice 18"/>
          <p:cNvCxnSpPr>
            <a:stCxn id="17" idx="1"/>
            <a:endCxn id="15" idx="1"/>
          </p:cNvCxnSpPr>
          <p:nvPr/>
        </p:nvCxnSpPr>
        <p:spPr bwMode="auto">
          <a:xfrm rot="10800000" flipV="1">
            <a:off x="5184068" y="3375322"/>
            <a:ext cx="12700" cy="713953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Čárový popisek 1 20"/>
          <p:cNvSpPr/>
          <p:nvPr/>
        </p:nvSpPr>
        <p:spPr bwMode="auto">
          <a:xfrm>
            <a:off x="1691680" y="3009156"/>
            <a:ext cx="1296144" cy="360040"/>
          </a:xfrm>
          <a:prstGeom prst="borderCallout1">
            <a:avLst>
              <a:gd name="adj1" fmla="val 47851"/>
              <a:gd name="adj2" fmla="val 107042"/>
              <a:gd name="adj3" fmla="val 27844"/>
              <a:gd name="adj4" fmla="val 262179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1"/>
          <a:lstStyle/>
          <a:p>
            <a:pPr algn="ctr"/>
            <a:r>
              <a:rPr lang="cs-CZ" sz="1000" dirty="0" err="1" smtClean="0">
                <a:solidFill>
                  <a:schemeClr val="tx1"/>
                </a:solidFill>
              </a:rPr>
              <a:t>Pending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Latency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148064" y="5013176"/>
            <a:ext cx="50405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pic>
        <p:nvPicPr>
          <p:cNvPr id="23" name="Picture 4" descr="http://3.bp.blogspot.com/-shlkF4-lOrI/UqEk25whCBI/AAAAAAAAAV4/vAwo6UN2Sis/s1600/appengine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56956"/>
            <a:ext cx="1035800" cy="8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Pravá složená závorka 23"/>
          <p:cNvSpPr/>
          <p:nvPr/>
        </p:nvSpPr>
        <p:spPr bwMode="auto">
          <a:xfrm>
            <a:off x="7111863" y="1772815"/>
            <a:ext cx="504056" cy="168061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None/>
              <a:tabLst/>
            </a:pP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2" charset="0"/>
              <a:cs typeface="Arial Unicode MS" charset="0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7789415" y="2385814"/>
            <a:ext cx="129614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 anchorCtr="1"/>
          <a:lstStyle/>
          <a:p>
            <a:pPr algn="ctr"/>
            <a:r>
              <a:rPr lang="cs-CZ" sz="1000" dirty="0" err="1" smtClean="0">
                <a:solidFill>
                  <a:schemeClr val="tx1"/>
                </a:solidFill>
              </a:rPr>
              <a:t>Idle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Instances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1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r>
              <a:rPr lang="cs-CZ" dirty="0" smtClean="0"/>
              <a:t> </a:t>
            </a:r>
            <a:r>
              <a:rPr lang="en-US" dirty="0" smtClean="0"/>
              <a:t>parameters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Pending</a:t>
            </a:r>
            <a:r>
              <a:rPr lang="cs-CZ" dirty="0" smtClean="0"/>
              <a:t> </a:t>
            </a:r>
            <a:r>
              <a:rPr lang="cs-CZ" dirty="0" err="1" smtClean="0"/>
              <a:t>Latancy</a:t>
            </a:r>
            <a:endParaRPr lang="cs-CZ" dirty="0" smtClean="0"/>
          </a:p>
          <a:p>
            <a:pPr lvl="1"/>
            <a:r>
              <a:rPr lang="en-US" dirty="0" smtClean="0"/>
              <a:t>Time a request spends in a queue</a:t>
            </a:r>
            <a:endParaRPr lang="cs-CZ" dirty="0" smtClean="0"/>
          </a:p>
          <a:p>
            <a:pPr lvl="1"/>
            <a:r>
              <a:rPr lang="en-US" dirty="0" smtClean="0"/>
              <a:t>Over a given threshold a new front end instance is created</a:t>
            </a:r>
            <a:endParaRPr lang="cs-CZ" dirty="0" smtClean="0"/>
          </a:p>
          <a:p>
            <a:pPr lvl="1"/>
            <a:r>
              <a:rPr lang="en-US" dirty="0" smtClean="0"/>
              <a:t>The longer PL, the worse the response time</a:t>
            </a:r>
            <a:endParaRPr lang="cs-CZ" dirty="0" smtClean="0"/>
          </a:p>
          <a:p>
            <a:pPr lvl="1"/>
            <a:r>
              <a:rPr lang="en-US" dirty="0" smtClean="0"/>
              <a:t>The shorter PL, the more expensive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 smtClean="0"/>
              <a:t>Iddle</a:t>
            </a:r>
            <a:r>
              <a:rPr lang="cs-CZ" dirty="0" smtClean="0"/>
              <a:t> </a:t>
            </a:r>
            <a:r>
              <a:rPr lang="cs-CZ" dirty="0" err="1" smtClean="0"/>
              <a:t>Instances</a:t>
            </a:r>
            <a:endParaRPr lang="cs-CZ" dirty="0" smtClean="0"/>
          </a:p>
          <a:p>
            <a:pPr lvl="1"/>
            <a:r>
              <a:rPr lang="en-US" dirty="0" smtClean="0"/>
              <a:t>How many instance do we keep when there is no utilization</a:t>
            </a:r>
            <a:endParaRPr lang="cs-CZ" dirty="0" smtClean="0"/>
          </a:p>
          <a:p>
            <a:pPr lvl="1"/>
            <a:r>
              <a:rPr lang="en-US" dirty="0" smtClean="0"/>
              <a:t>Stand-by readiness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3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b"/>
          <a:lstStyle/>
          <a:p>
            <a:pPr eaLnBrk="1" hangingPunct="1">
              <a:lnSpc>
                <a:spcPct val="100000"/>
              </a:lnSpc>
              <a:buClr>
                <a:srgbClr val="006191"/>
              </a:buClr>
              <a:buFont typeface="Arial" charset="0"/>
              <a:buNone/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</a:pPr>
            <a:r>
              <a:rPr lang="en-US" sz="3200" b="1" dirty="0" smtClean="0">
                <a:solidFill>
                  <a:srgbClr val="006191"/>
                </a:solidFill>
                <a:latin typeface="Arial" charset="0"/>
              </a:rPr>
              <a:t>WA </a:t>
            </a:r>
            <a:r>
              <a:rPr lang="cs-CZ" sz="3200" b="1" dirty="0" smtClean="0">
                <a:solidFill>
                  <a:srgbClr val="006191"/>
                </a:solidFill>
                <a:latin typeface="Arial" charset="0"/>
              </a:rPr>
              <a:t>2</a:t>
            </a:r>
            <a:endParaRPr lang="en-GB" sz="2800" b="1" dirty="0">
              <a:solidFill>
                <a:srgbClr val="006191"/>
              </a:solidFill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 smtClean="0">
                <a:solidFill>
                  <a:srgbClr val="005791"/>
                </a:solidFill>
                <a:latin typeface="Arial" charset="0"/>
              </a:rPr>
              <a:t>Google </a:t>
            </a:r>
            <a:r>
              <a:rPr lang="en-US" sz="2400" dirty="0" smtClean="0">
                <a:solidFill>
                  <a:srgbClr val="005791"/>
                </a:solidFill>
                <a:latin typeface="Arial" charset="0"/>
              </a:rPr>
              <a:t>High Replication Data Store</a:t>
            </a:r>
            <a:endParaRPr lang="cs-CZ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>
                <a:solidFill>
                  <a:srgbClr val="005791"/>
                </a:solidFill>
                <a:latin typeface="Arial" charset="0"/>
              </a:rPr>
              <a:t>Martin </a:t>
            </a:r>
            <a:r>
              <a:rPr lang="cs-CZ" sz="2400" dirty="0" smtClean="0">
                <a:solidFill>
                  <a:srgbClr val="005791"/>
                </a:solidFill>
                <a:latin typeface="Arial" charset="0"/>
              </a:rPr>
              <a:t>Klíma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cs-CZ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 smtClean="0">
                <a:solidFill>
                  <a:srgbClr val="005791"/>
                </a:solidFill>
                <a:latin typeface="Arial" charset="0"/>
              </a:rPr>
              <a:t>Zdroj: </a:t>
            </a:r>
            <a:r>
              <a:rPr lang="cs-CZ" sz="1600" dirty="0">
                <a:solidFill>
                  <a:schemeClr val="tx1"/>
                </a:solidFill>
              </a:rPr>
              <a:t>http://www.youtube.com/watch?v=xO015C3R6dw</a:t>
            </a:r>
            <a:endParaRPr lang="en-GB" sz="240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50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data storages in GAE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Master/Slave</a:t>
            </a:r>
          </a:p>
          <a:p>
            <a:pPr lvl="1"/>
            <a:r>
              <a:rPr lang="en-US" dirty="0" smtClean="0"/>
              <a:t>One</a:t>
            </a:r>
            <a:r>
              <a:rPr lang="en-US" dirty="0" smtClean="0"/>
              <a:t> master node</a:t>
            </a:r>
            <a:endParaRPr lang="cs-CZ" dirty="0" smtClean="0"/>
          </a:p>
          <a:p>
            <a:pPr lvl="1"/>
            <a:r>
              <a:rPr lang="en-US" dirty="0" smtClean="0"/>
              <a:t>Number of slaves replicating the content o master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High </a:t>
            </a:r>
            <a:r>
              <a:rPr lang="cs-CZ" dirty="0" err="1" smtClean="0"/>
              <a:t>replication</a:t>
            </a:r>
            <a:r>
              <a:rPr lang="cs-CZ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No central/control node</a:t>
            </a:r>
            <a:endParaRPr lang="cs-CZ" dirty="0" smtClean="0"/>
          </a:p>
          <a:p>
            <a:pPr lvl="1"/>
            <a:r>
              <a:rPr lang="en-US" dirty="0" smtClean="0"/>
              <a:t>All instances are equal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8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Datastore Software Stack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App Engine Datastore</a:t>
            </a:r>
          </a:p>
          <a:p>
            <a:pPr lvl="1"/>
            <a:r>
              <a:rPr lang="cs-CZ" dirty="0" smtClean="0"/>
              <a:t>Schema-less storate</a:t>
            </a:r>
          </a:p>
          <a:p>
            <a:pPr lvl="1"/>
            <a:r>
              <a:rPr lang="cs-CZ" dirty="0" smtClean="0"/>
              <a:t>Advanced query engine</a:t>
            </a:r>
          </a:p>
          <a:p>
            <a:r>
              <a:rPr lang="cs-CZ" dirty="0" smtClean="0"/>
              <a:t>Megastore</a:t>
            </a:r>
          </a:p>
          <a:p>
            <a:pPr lvl="1"/>
            <a:r>
              <a:rPr lang="cs-CZ" dirty="0" smtClean="0"/>
              <a:t>Multi-row transactions</a:t>
            </a:r>
          </a:p>
          <a:p>
            <a:pPr lvl="2"/>
            <a:r>
              <a:rPr lang="cs-CZ" dirty="0" smtClean="0"/>
              <a:t>Across multiple machines</a:t>
            </a:r>
          </a:p>
          <a:p>
            <a:pPr lvl="2"/>
            <a:r>
              <a:rPr lang="cs-CZ" dirty="0" smtClean="0"/>
              <a:t>Entity Groups</a:t>
            </a:r>
          </a:p>
          <a:p>
            <a:pPr lvl="1"/>
            <a:r>
              <a:rPr lang="cs-CZ" dirty="0" err="1" smtClean="0"/>
              <a:t>Simple</a:t>
            </a:r>
            <a:r>
              <a:rPr lang="cs-CZ" dirty="0" smtClean="0"/>
              <a:t> indexes/queries</a:t>
            </a:r>
          </a:p>
          <a:p>
            <a:pPr lvl="1"/>
            <a:r>
              <a:rPr lang="cs-CZ" dirty="0" smtClean="0"/>
              <a:t>Strict schema</a:t>
            </a:r>
          </a:p>
          <a:p>
            <a:r>
              <a:rPr lang="cs-CZ" dirty="0" smtClean="0"/>
              <a:t>Bigtable</a:t>
            </a:r>
          </a:p>
          <a:p>
            <a:pPr lvl="1"/>
            <a:r>
              <a:rPr lang="cs-CZ" dirty="0" smtClean="0"/>
              <a:t>Distributed key/value store</a:t>
            </a:r>
          </a:p>
          <a:p>
            <a:r>
              <a:rPr lang="cs-CZ" dirty="0" smtClean="0"/>
              <a:t>Next generation distributed file system</a:t>
            </a:r>
            <a:endParaRPr lang="cs-CZ" dirty="0"/>
          </a:p>
        </p:txBody>
      </p:sp>
      <p:grpSp>
        <p:nvGrpSpPr>
          <p:cNvPr id="6" name="Group 5"/>
          <p:cNvGrpSpPr/>
          <p:nvPr/>
        </p:nvGrpSpPr>
        <p:grpSpPr>
          <a:xfrm>
            <a:off x="6732240" y="2355230"/>
            <a:ext cx="1944216" cy="2035274"/>
            <a:chOff x="6732240" y="2355230"/>
            <a:chExt cx="1944216" cy="2035274"/>
          </a:xfrm>
        </p:grpSpPr>
        <p:sp>
          <p:nvSpPr>
            <p:cNvPr id="5" name="Rectangle 4"/>
            <p:cNvSpPr/>
            <p:nvPr/>
          </p:nvSpPr>
          <p:spPr bwMode="auto">
            <a:xfrm>
              <a:off x="6732240" y="3886448"/>
              <a:ext cx="1944216" cy="5040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GFS v2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732240" y="3371900"/>
              <a:ext cx="1944216" cy="5040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Bigtable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32240" y="2865636"/>
              <a:ext cx="1944216" cy="5040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Megastore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732240" y="2355230"/>
              <a:ext cx="1944216" cy="5040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Datastore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7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want it?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vs private cloud</a:t>
            </a:r>
          </a:p>
          <a:p>
            <a:r>
              <a:rPr lang="en-US" dirty="0" smtClean="0"/>
              <a:t>On premise – I have it all under my own roof</a:t>
            </a:r>
          </a:p>
          <a:p>
            <a:r>
              <a:rPr lang="en-US" dirty="0" smtClean="0"/>
              <a:t>Why not to have it on premise?</a:t>
            </a:r>
          </a:p>
          <a:p>
            <a:pPr lvl="1"/>
            <a:r>
              <a:rPr lang="en-US" dirty="0" smtClean="0"/>
              <a:t>Licenses</a:t>
            </a:r>
          </a:p>
          <a:p>
            <a:pPr lvl="1"/>
            <a:r>
              <a:rPr lang="en-US" dirty="0" smtClean="0"/>
              <a:t>Capacity designed for the worst scale</a:t>
            </a:r>
          </a:p>
          <a:p>
            <a:pPr lvl="1"/>
            <a:r>
              <a:rPr lang="en-US" dirty="0" smtClean="0"/>
              <a:t>IT staff designed for 24 / 7 / 365</a:t>
            </a:r>
          </a:p>
          <a:p>
            <a:pPr lvl="1"/>
            <a:endParaRPr lang="en-US" dirty="0"/>
          </a:p>
          <a:p>
            <a:r>
              <a:rPr lang="en-US" dirty="0" smtClean="0"/>
              <a:t>Why not cloud</a:t>
            </a:r>
          </a:p>
          <a:p>
            <a:pPr lvl="1"/>
            <a:r>
              <a:rPr lang="en-US" dirty="0" smtClean="0"/>
              <a:t>Data out of the company</a:t>
            </a:r>
          </a:p>
          <a:p>
            <a:pPr lvl="1"/>
            <a:r>
              <a:rPr lang="en-US" dirty="0" smtClean="0"/>
              <a:t>Simple app may be costly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879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Entitity Group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Logical grouping of entities</a:t>
            </a:r>
          </a:p>
          <a:p>
            <a:pPr lvl="1"/>
            <a:r>
              <a:rPr lang="cs-CZ" dirty="0" smtClean="0"/>
              <a:t>Parent/child key relationship</a:t>
            </a:r>
          </a:p>
          <a:p>
            <a:r>
              <a:rPr lang="cs-CZ" dirty="0" smtClean="0"/>
              <a:t>Unit of Transactionality</a:t>
            </a:r>
          </a:p>
          <a:p>
            <a:pPr lvl="1"/>
            <a:r>
              <a:rPr lang="cs-CZ" dirty="0" smtClean="0"/>
              <a:t>Transactions can only read/write entities in a single grup</a:t>
            </a:r>
          </a:p>
          <a:p>
            <a:r>
              <a:rPr lang="cs-CZ" dirty="0" smtClean="0"/>
              <a:t>Unit of consistency</a:t>
            </a:r>
          </a:p>
          <a:p>
            <a:pPr lvl="1"/>
            <a:r>
              <a:rPr lang="cs-CZ" dirty="0" smtClean="0"/>
              <a:t>Strong serial consistency</a:t>
            </a:r>
            <a:endParaRPr lang="cs-CZ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4139952" y="3789040"/>
            <a:ext cx="3888432" cy="648072"/>
          </a:xfrm>
          <a:prstGeom prst="wedgeRectCallout">
            <a:avLst>
              <a:gd name="adj1" fmla="val -76931"/>
              <a:gd name="adj2" fmla="val -10367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What you write you will always get.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No partial success of transaction</a:t>
            </a:r>
          </a:p>
        </p:txBody>
      </p:sp>
    </p:spTree>
    <p:extLst>
      <p:ext uri="{BB962C8B-B14F-4D97-AF65-F5344CB8AC3E}">
        <p14:creationId xmlns:p14="http://schemas.microsoft.com/office/powerpoint/2010/main" val="17480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groups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Transaction on one entity group are guaranteed</a:t>
            </a:r>
          </a:p>
          <a:p>
            <a:r>
              <a:rPr lang="cs-CZ" dirty="0" smtClean="0"/>
              <a:t>Transaction across entity groups are not quaranteed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Cloud 4"/>
          <p:cNvSpPr/>
          <p:nvPr/>
        </p:nvSpPr>
        <p:spPr bwMode="auto">
          <a:xfrm>
            <a:off x="395536" y="2060848"/>
            <a:ext cx="4176464" cy="244827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Entity Group A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4716016" y="2060848"/>
            <a:ext cx="4176464" cy="244827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Entity Group B</a:t>
            </a:r>
          </a:p>
        </p:txBody>
      </p:sp>
      <p:sp>
        <p:nvSpPr>
          <p:cNvPr id="7" name="Circular Arrow 6"/>
          <p:cNvSpPr/>
          <p:nvPr/>
        </p:nvSpPr>
        <p:spPr bwMode="auto">
          <a:xfrm>
            <a:off x="827584" y="3212976"/>
            <a:ext cx="1368152" cy="1296144"/>
          </a:xfrm>
          <a:prstGeom prst="circularArrow">
            <a:avLst>
              <a:gd name="adj1" fmla="val 15843"/>
              <a:gd name="adj2" fmla="val 949971"/>
              <a:gd name="adj3" fmla="val 19656742"/>
              <a:gd name="adj4" fmla="val 2684171"/>
              <a:gd name="adj5" fmla="val 13104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Transaction OK</a:t>
            </a:r>
          </a:p>
        </p:txBody>
      </p:sp>
      <p:sp>
        <p:nvSpPr>
          <p:cNvPr id="8" name="Circular Arrow 7"/>
          <p:cNvSpPr/>
          <p:nvPr/>
        </p:nvSpPr>
        <p:spPr bwMode="auto">
          <a:xfrm>
            <a:off x="7020272" y="3140968"/>
            <a:ext cx="1368152" cy="1296144"/>
          </a:xfrm>
          <a:prstGeom prst="circularArrow">
            <a:avLst>
              <a:gd name="adj1" fmla="val 15843"/>
              <a:gd name="adj2" fmla="val 949971"/>
              <a:gd name="adj3" fmla="val 19656742"/>
              <a:gd name="adj4" fmla="val 2684171"/>
              <a:gd name="adj5" fmla="val 13104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Transaction OK</a:t>
            </a:r>
          </a:p>
        </p:txBody>
      </p:sp>
      <p:sp>
        <p:nvSpPr>
          <p:cNvPr id="9" name="Circular Arrow 8"/>
          <p:cNvSpPr/>
          <p:nvPr/>
        </p:nvSpPr>
        <p:spPr bwMode="auto">
          <a:xfrm>
            <a:off x="3347864" y="3354306"/>
            <a:ext cx="2160240" cy="1296144"/>
          </a:xfrm>
          <a:prstGeom prst="circularArrow">
            <a:avLst>
              <a:gd name="adj1" fmla="val 18054"/>
              <a:gd name="adj2" fmla="val 1980399"/>
              <a:gd name="adj3" fmla="val 5574559"/>
              <a:gd name="adj4" fmla="val 9422358"/>
              <a:gd name="adj5" fmla="val 16905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Transaction NOT OK</a:t>
            </a:r>
          </a:p>
        </p:txBody>
      </p:sp>
    </p:spTree>
    <p:extLst>
      <p:ext uri="{BB962C8B-B14F-4D97-AF65-F5344CB8AC3E}">
        <p14:creationId xmlns:p14="http://schemas.microsoft.com/office/powerpoint/2010/main" val="326220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group example</a:t>
            </a:r>
            <a:endParaRPr lang="cs-CZ" dirty="0"/>
          </a:p>
        </p:txBody>
      </p:sp>
      <p:grpSp>
        <p:nvGrpSpPr>
          <p:cNvPr id="7" name="Group 6"/>
          <p:cNvGrpSpPr/>
          <p:nvPr/>
        </p:nvGrpSpPr>
        <p:grpSpPr>
          <a:xfrm>
            <a:off x="395536" y="1268760"/>
            <a:ext cx="1800200" cy="944488"/>
            <a:chOff x="323528" y="1844824"/>
            <a:chExt cx="1800200" cy="944488"/>
          </a:xfrm>
        </p:grpSpPr>
        <p:sp>
          <p:nvSpPr>
            <p:cNvPr id="4" name="Snip and Round Single Corner Rectangle 3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5" name="Snip and Round Single Corner Rectangle 4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6" name="Snip and Round Single Corner Rectangle 5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5536" y="3140968"/>
            <a:ext cx="1800200" cy="944488"/>
            <a:chOff x="323528" y="1844824"/>
            <a:chExt cx="1800200" cy="944488"/>
          </a:xfrm>
        </p:grpSpPr>
        <p:sp>
          <p:nvSpPr>
            <p:cNvPr id="9" name="Snip and Round Single Corner Rectangle 8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0" name="Snip and Round Single Corner Rectangle 9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1" name="Snip and Round Single Corner Rectangle 10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Photo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509120"/>
            <a:ext cx="1800200" cy="944488"/>
            <a:chOff x="323528" y="1844824"/>
            <a:chExt cx="1800200" cy="944488"/>
          </a:xfrm>
        </p:grpSpPr>
        <p:sp>
          <p:nvSpPr>
            <p:cNvPr id="13" name="Snip and Round Single Corner Rectangle 1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4" name="Snip and Round Single Corner Rectangle 1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5" name="Snip and Round Single Corner Rectangle 1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17" name="Straight Arrow Connector 16"/>
          <p:cNvCxnSpPr>
            <a:stCxn id="11" idx="1"/>
            <a:endCxn id="15" idx="3"/>
          </p:cNvCxnSpPr>
          <p:nvPr/>
        </p:nvCxnSpPr>
        <p:spPr bwMode="auto">
          <a:xfrm>
            <a:off x="1223628" y="4085456"/>
            <a:ext cx="0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" name="Group 17"/>
          <p:cNvGrpSpPr/>
          <p:nvPr/>
        </p:nvGrpSpPr>
        <p:grpSpPr>
          <a:xfrm>
            <a:off x="2627784" y="3140968"/>
            <a:ext cx="1800200" cy="944488"/>
            <a:chOff x="323528" y="1844824"/>
            <a:chExt cx="1800200" cy="944488"/>
          </a:xfrm>
        </p:grpSpPr>
        <p:sp>
          <p:nvSpPr>
            <p:cNvPr id="19" name="Snip and Round Single Corner Rectangle 18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0" name="Snip and Round Single Corner Rectangle 19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1" name="Snip and Round Single Corner Rectangle 20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Document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27784" y="4504928"/>
            <a:ext cx="1800200" cy="944488"/>
            <a:chOff x="323528" y="1844824"/>
            <a:chExt cx="1800200" cy="944488"/>
          </a:xfrm>
        </p:grpSpPr>
        <p:sp>
          <p:nvSpPr>
            <p:cNvPr id="23" name="Snip and Round Single Corner Rectangle 2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4" name="Snip and Round Single Corner Rectangle 2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5" name="Snip and Round Single Corner Rectangle 2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Revision History</a:t>
              </a:r>
            </a:p>
          </p:txBody>
        </p:sp>
      </p:grpSp>
      <p:cxnSp>
        <p:nvCxnSpPr>
          <p:cNvPr id="26" name="Straight Arrow Connector 25"/>
          <p:cNvCxnSpPr>
            <a:stCxn id="21" idx="1"/>
            <a:endCxn id="25" idx="3"/>
          </p:cNvCxnSpPr>
          <p:nvPr/>
        </p:nvCxnSpPr>
        <p:spPr bwMode="auto">
          <a:xfrm>
            <a:off x="3455876" y="4085456"/>
            <a:ext cx="0" cy="5718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4860032" y="4509120"/>
            <a:ext cx="1800200" cy="944488"/>
            <a:chOff x="323528" y="1844824"/>
            <a:chExt cx="1800200" cy="944488"/>
          </a:xfrm>
        </p:grpSpPr>
        <p:sp>
          <p:nvSpPr>
            <p:cNvPr id="30" name="Snip and Round Single Corner Rectangle 29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31" name="Snip and Round Single Corner Rectangle 30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32" name="Snip and Round Single Corner Rectangle 31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39" name="Straight Arrow Connector 38"/>
          <p:cNvCxnSpPr>
            <a:stCxn id="21" idx="1"/>
            <a:endCxn id="32" idx="3"/>
          </p:cNvCxnSpPr>
          <p:nvPr/>
        </p:nvCxnSpPr>
        <p:spPr bwMode="auto">
          <a:xfrm>
            <a:off x="3455876" y="4085456"/>
            <a:ext cx="2232248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7092280" y="3140968"/>
            <a:ext cx="1800200" cy="944488"/>
            <a:chOff x="323528" y="1844824"/>
            <a:chExt cx="1800200" cy="944488"/>
          </a:xfrm>
        </p:grpSpPr>
        <p:sp>
          <p:nvSpPr>
            <p:cNvPr id="43" name="Snip and Round Single Corner Rectangle 4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4" name="Snip and Round Single Corner Rectangle 4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5" name="Snip and Round Single Corner Rectangle 4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Blog Post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92280" y="4509120"/>
            <a:ext cx="1800200" cy="944488"/>
            <a:chOff x="323528" y="1844824"/>
            <a:chExt cx="1800200" cy="944488"/>
          </a:xfrm>
        </p:grpSpPr>
        <p:sp>
          <p:nvSpPr>
            <p:cNvPr id="47" name="Snip and Round Single Corner Rectangle 46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8" name="Snip and Round Single Corner Rectangle 47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9" name="Snip and Round Single Corner Rectangle 48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50" name="Straight Arrow Connector 49"/>
          <p:cNvCxnSpPr>
            <a:stCxn id="45" idx="1"/>
            <a:endCxn id="49" idx="3"/>
          </p:cNvCxnSpPr>
          <p:nvPr/>
        </p:nvCxnSpPr>
        <p:spPr bwMode="auto">
          <a:xfrm>
            <a:off x="7920372" y="4085456"/>
            <a:ext cx="0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464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group example</a:t>
            </a:r>
            <a:endParaRPr lang="cs-CZ" dirty="0"/>
          </a:p>
        </p:txBody>
      </p:sp>
      <p:grpSp>
        <p:nvGrpSpPr>
          <p:cNvPr id="7" name="Group 6"/>
          <p:cNvGrpSpPr/>
          <p:nvPr/>
        </p:nvGrpSpPr>
        <p:grpSpPr>
          <a:xfrm>
            <a:off x="395536" y="1268760"/>
            <a:ext cx="1800200" cy="944488"/>
            <a:chOff x="323528" y="1844824"/>
            <a:chExt cx="1800200" cy="944488"/>
          </a:xfrm>
        </p:grpSpPr>
        <p:sp>
          <p:nvSpPr>
            <p:cNvPr id="4" name="Snip and Round Single Corner Rectangle 3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5" name="Snip and Round Single Corner Rectangle 4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6" name="Snip and Round Single Corner Rectangle 5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5536" y="3140968"/>
            <a:ext cx="1800200" cy="944488"/>
            <a:chOff x="323528" y="1844824"/>
            <a:chExt cx="1800200" cy="944488"/>
          </a:xfrm>
        </p:grpSpPr>
        <p:sp>
          <p:nvSpPr>
            <p:cNvPr id="9" name="Snip and Round Single Corner Rectangle 8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0" name="Snip and Round Single Corner Rectangle 9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1" name="Snip and Round Single Corner Rectangle 10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Photo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509120"/>
            <a:ext cx="1800200" cy="944488"/>
            <a:chOff x="323528" y="1844824"/>
            <a:chExt cx="1800200" cy="944488"/>
          </a:xfrm>
        </p:grpSpPr>
        <p:sp>
          <p:nvSpPr>
            <p:cNvPr id="13" name="Snip and Round Single Corner Rectangle 1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4" name="Snip and Round Single Corner Rectangle 1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5" name="Snip and Round Single Corner Rectangle 1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17" name="Straight Arrow Connector 16"/>
          <p:cNvCxnSpPr>
            <a:stCxn id="11" idx="1"/>
            <a:endCxn id="15" idx="3"/>
          </p:cNvCxnSpPr>
          <p:nvPr/>
        </p:nvCxnSpPr>
        <p:spPr bwMode="auto">
          <a:xfrm>
            <a:off x="1223628" y="4085456"/>
            <a:ext cx="0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" name="Group 17"/>
          <p:cNvGrpSpPr/>
          <p:nvPr/>
        </p:nvGrpSpPr>
        <p:grpSpPr>
          <a:xfrm>
            <a:off x="2627784" y="3140968"/>
            <a:ext cx="1800200" cy="944488"/>
            <a:chOff x="323528" y="1844824"/>
            <a:chExt cx="1800200" cy="944488"/>
          </a:xfrm>
        </p:grpSpPr>
        <p:sp>
          <p:nvSpPr>
            <p:cNvPr id="19" name="Snip and Round Single Corner Rectangle 18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0" name="Snip and Round Single Corner Rectangle 19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1" name="Snip and Round Single Corner Rectangle 20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Document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27784" y="4504928"/>
            <a:ext cx="1800200" cy="944488"/>
            <a:chOff x="323528" y="1844824"/>
            <a:chExt cx="1800200" cy="944488"/>
          </a:xfrm>
        </p:grpSpPr>
        <p:sp>
          <p:nvSpPr>
            <p:cNvPr id="23" name="Snip and Round Single Corner Rectangle 2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4" name="Snip and Round Single Corner Rectangle 2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5" name="Snip and Round Single Corner Rectangle 2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Revision History</a:t>
              </a:r>
            </a:p>
          </p:txBody>
        </p:sp>
      </p:grpSp>
      <p:cxnSp>
        <p:nvCxnSpPr>
          <p:cNvPr id="26" name="Straight Arrow Connector 25"/>
          <p:cNvCxnSpPr>
            <a:stCxn id="21" idx="1"/>
            <a:endCxn id="25" idx="3"/>
          </p:cNvCxnSpPr>
          <p:nvPr/>
        </p:nvCxnSpPr>
        <p:spPr bwMode="auto">
          <a:xfrm>
            <a:off x="3455876" y="4085456"/>
            <a:ext cx="0" cy="5718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4860032" y="4509120"/>
            <a:ext cx="1800200" cy="944488"/>
            <a:chOff x="323528" y="1844824"/>
            <a:chExt cx="1800200" cy="944488"/>
          </a:xfrm>
        </p:grpSpPr>
        <p:sp>
          <p:nvSpPr>
            <p:cNvPr id="30" name="Snip and Round Single Corner Rectangle 29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31" name="Snip and Round Single Corner Rectangle 30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32" name="Snip and Round Single Corner Rectangle 31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39" name="Straight Arrow Connector 38"/>
          <p:cNvCxnSpPr>
            <a:stCxn id="21" idx="1"/>
            <a:endCxn id="32" idx="3"/>
          </p:cNvCxnSpPr>
          <p:nvPr/>
        </p:nvCxnSpPr>
        <p:spPr bwMode="auto">
          <a:xfrm>
            <a:off x="3455876" y="4085456"/>
            <a:ext cx="2232248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7092280" y="3140968"/>
            <a:ext cx="1800200" cy="944488"/>
            <a:chOff x="323528" y="1844824"/>
            <a:chExt cx="1800200" cy="944488"/>
          </a:xfrm>
        </p:grpSpPr>
        <p:sp>
          <p:nvSpPr>
            <p:cNvPr id="43" name="Snip and Round Single Corner Rectangle 4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4" name="Snip and Round Single Corner Rectangle 4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5" name="Snip and Round Single Corner Rectangle 4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Blog Post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92280" y="4509120"/>
            <a:ext cx="1800200" cy="944488"/>
            <a:chOff x="323528" y="1844824"/>
            <a:chExt cx="1800200" cy="944488"/>
          </a:xfrm>
        </p:grpSpPr>
        <p:sp>
          <p:nvSpPr>
            <p:cNvPr id="47" name="Snip and Round Single Corner Rectangle 46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8" name="Snip and Round Single Corner Rectangle 47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9" name="Snip and Round Single Corner Rectangle 48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50" name="Straight Arrow Connector 49"/>
          <p:cNvCxnSpPr>
            <a:stCxn id="45" idx="1"/>
            <a:endCxn id="49" idx="3"/>
          </p:cNvCxnSpPr>
          <p:nvPr/>
        </p:nvCxnSpPr>
        <p:spPr bwMode="auto">
          <a:xfrm>
            <a:off x="7920372" y="4085456"/>
            <a:ext cx="0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07504" y="2636912"/>
            <a:ext cx="8712968" cy="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11760" y="2636912"/>
            <a:ext cx="0" cy="3024336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876256" y="2636912"/>
            <a:ext cx="0" cy="3024336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447764" y="980728"/>
            <a:ext cx="5292588" cy="440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SELECT * FROM Comment WHERE </a:t>
            </a:r>
            <a:r>
              <a:rPr lang="en-US" b="1" dirty="0" err="1" smtClean="0">
                <a:solidFill>
                  <a:schemeClr val="tx1"/>
                </a:solidFill>
              </a:rPr>
              <a:t>UserId</a:t>
            </a:r>
            <a:r>
              <a:rPr lang="en-US" b="1" dirty="0" smtClean="0">
                <a:solidFill>
                  <a:schemeClr val="tx1"/>
                </a:solidFill>
              </a:rPr>
              <a:t> = user.id()</a:t>
            </a:r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7236296" y="260648"/>
            <a:ext cx="1368152" cy="504056"/>
          </a:xfrm>
          <a:prstGeom prst="wedgeRectCallout">
            <a:avLst>
              <a:gd name="adj1" fmla="val -82031"/>
              <a:gd name="adj2" fmla="val 88728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NON-Ancestor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group example</a:t>
            </a:r>
            <a:endParaRPr lang="cs-CZ" dirty="0"/>
          </a:p>
        </p:txBody>
      </p:sp>
      <p:grpSp>
        <p:nvGrpSpPr>
          <p:cNvPr id="7" name="Group 6"/>
          <p:cNvGrpSpPr/>
          <p:nvPr/>
        </p:nvGrpSpPr>
        <p:grpSpPr>
          <a:xfrm>
            <a:off x="3383868" y="1340768"/>
            <a:ext cx="1800200" cy="944488"/>
            <a:chOff x="323528" y="1844824"/>
            <a:chExt cx="1800200" cy="944488"/>
          </a:xfrm>
        </p:grpSpPr>
        <p:sp>
          <p:nvSpPr>
            <p:cNvPr id="4" name="Snip and Round Single Corner Rectangle 3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5" name="Snip and Round Single Corner Rectangle 4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6" name="Snip and Round Single Corner Rectangle 5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23999" y="4653136"/>
            <a:ext cx="1800200" cy="944488"/>
            <a:chOff x="323528" y="1844824"/>
            <a:chExt cx="1800200" cy="944488"/>
          </a:xfrm>
        </p:grpSpPr>
        <p:sp>
          <p:nvSpPr>
            <p:cNvPr id="9" name="Snip and Round Single Corner Rectangle 8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0" name="Snip and Round Single Corner Rectangle 9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1" name="Snip and Round Single Corner Rectangle 10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Photo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2780928"/>
            <a:ext cx="1800200" cy="944488"/>
            <a:chOff x="323528" y="1844824"/>
            <a:chExt cx="1800200" cy="944488"/>
          </a:xfrm>
        </p:grpSpPr>
        <p:sp>
          <p:nvSpPr>
            <p:cNvPr id="13" name="Snip and Round Single Corner Rectangle 1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4" name="Snip and Round Single Corner Rectangle 1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15" name="Snip and Round Single Corner Rectangle 1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17" name="Straight Arrow Connector 16"/>
          <p:cNvCxnSpPr>
            <a:stCxn id="6" idx="1"/>
            <a:endCxn id="15" idx="3"/>
          </p:cNvCxnSpPr>
          <p:nvPr/>
        </p:nvCxnSpPr>
        <p:spPr bwMode="auto">
          <a:xfrm flipH="1">
            <a:off x="1223628" y="2285256"/>
            <a:ext cx="2988332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" name="Group 17"/>
          <p:cNvGrpSpPr/>
          <p:nvPr/>
        </p:nvGrpSpPr>
        <p:grpSpPr>
          <a:xfrm>
            <a:off x="2627784" y="4661520"/>
            <a:ext cx="1800200" cy="944488"/>
            <a:chOff x="323528" y="1844824"/>
            <a:chExt cx="1800200" cy="944488"/>
          </a:xfrm>
        </p:grpSpPr>
        <p:sp>
          <p:nvSpPr>
            <p:cNvPr id="19" name="Snip and Round Single Corner Rectangle 18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0" name="Snip and Round Single Corner Rectangle 19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1" name="Snip and Round Single Corner Rectangle 20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Document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60032" y="4661520"/>
            <a:ext cx="1800200" cy="944488"/>
            <a:chOff x="323528" y="1844824"/>
            <a:chExt cx="1800200" cy="944488"/>
          </a:xfrm>
        </p:grpSpPr>
        <p:sp>
          <p:nvSpPr>
            <p:cNvPr id="23" name="Snip and Round Single Corner Rectangle 2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4" name="Snip and Round Single Corner Rectangle 2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25" name="Snip and Round Single Corner Rectangle 2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Revision History</a:t>
              </a:r>
            </a:p>
          </p:txBody>
        </p:sp>
      </p:grpSp>
      <p:cxnSp>
        <p:nvCxnSpPr>
          <p:cNvPr id="26" name="Straight Arrow Connector 25"/>
          <p:cNvCxnSpPr>
            <a:stCxn id="6" idx="1"/>
            <a:endCxn id="32" idx="3"/>
          </p:cNvCxnSpPr>
          <p:nvPr/>
        </p:nvCxnSpPr>
        <p:spPr bwMode="auto">
          <a:xfrm>
            <a:off x="4211960" y="2285256"/>
            <a:ext cx="3600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3419872" y="2780928"/>
            <a:ext cx="1800200" cy="944488"/>
            <a:chOff x="323528" y="1844824"/>
            <a:chExt cx="1800200" cy="944488"/>
          </a:xfrm>
        </p:grpSpPr>
        <p:sp>
          <p:nvSpPr>
            <p:cNvPr id="30" name="Snip and Round Single Corner Rectangle 29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31" name="Snip and Round Single Corner Rectangle 30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32" name="Snip and Round Single Corner Rectangle 31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39" name="Straight Arrow Connector 38"/>
          <p:cNvCxnSpPr>
            <a:stCxn id="21" idx="0"/>
            <a:endCxn id="25" idx="2"/>
          </p:cNvCxnSpPr>
          <p:nvPr/>
        </p:nvCxnSpPr>
        <p:spPr bwMode="auto">
          <a:xfrm>
            <a:off x="4283968" y="5209964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7164288" y="4581128"/>
            <a:ext cx="1800200" cy="944488"/>
            <a:chOff x="323528" y="1844824"/>
            <a:chExt cx="1800200" cy="944488"/>
          </a:xfrm>
        </p:grpSpPr>
        <p:sp>
          <p:nvSpPr>
            <p:cNvPr id="43" name="Snip and Round Single Corner Rectangle 42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4" name="Snip and Round Single Corner Rectangle 43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5" name="Snip and Round Single Corner Rectangle 44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Blog Post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660232" y="2780928"/>
            <a:ext cx="1800200" cy="944488"/>
            <a:chOff x="323528" y="1844824"/>
            <a:chExt cx="1800200" cy="944488"/>
          </a:xfrm>
        </p:grpSpPr>
        <p:sp>
          <p:nvSpPr>
            <p:cNvPr id="47" name="Snip and Round Single Corner Rectangle 46"/>
            <p:cNvSpPr/>
            <p:nvPr/>
          </p:nvSpPr>
          <p:spPr bwMode="auto">
            <a:xfrm>
              <a:off x="467544" y="18448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8" name="Snip and Round Single Corner Rectangle 47"/>
            <p:cNvSpPr/>
            <p:nvPr/>
          </p:nvSpPr>
          <p:spPr bwMode="auto">
            <a:xfrm>
              <a:off x="395536" y="1916832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Users</a:t>
              </a:r>
            </a:p>
          </p:txBody>
        </p:sp>
        <p:sp>
          <p:nvSpPr>
            <p:cNvPr id="49" name="Snip and Round Single Corner Rectangle 48"/>
            <p:cNvSpPr/>
            <p:nvPr/>
          </p:nvSpPr>
          <p:spPr bwMode="auto">
            <a:xfrm>
              <a:off x="323528" y="1997224"/>
              <a:ext cx="1656184" cy="792088"/>
            </a:xfrm>
            <a:prstGeom prst="snip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Comment</a:t>
              </a:r>
            </a:p>
          </p:txBody>
        </p:sp>
      </p:grpSp>
      <p:cxnSp>
        <p:nvCxnSpPr>
          <p:cNvPr id="50" name="Straight Arrow Connector 49"/>
          <p:cNvCxnSpPr>
            <a:stCxn id="6" idx="1"/>
            <a:endCxn id="49" idx="3"/>
          </p:cNvCxnSpPr>
          <p:nvPr/>
        </p:nvCxnSpPr>
        <p:spPr bwMode="auto">
          <a:xfrm>
            <a:off x="4211960" y="2285256"/>
            <a:ext cx="327636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07504" y="3933056"/>
            <a:ext cx="8712968" cy="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11760" y="3933056"/>
            <a:ext cx="0" cy="1728192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876256" y="3933056"/>
            <a:ext cx="0" cy="1728192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2447764" y="980728"/>
            <a:ext cx="5868652" cy="440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 anchorCtr="1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SELECT * FROM Comment WHERE </a:t>
            </a:r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dirty="0" smtClean="0">
                <a:solidFill>
                  <a:schemeClr val="tx1"/>
                </a:solidFill>
              </a:rPr>
              <a:t>ncestor IS </a:t>
            </a:r>
            <a:r>
              <a:rPr lang="en-US" b="1" dirty="0" err="1" smtClean="0">
                <a:solidFill>
                  <a:schemeClr val="tx1"/>
                </a:solidFill>
              </a:rPr>
              <a:t>user.key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7236296" y="260648"/>
            <a:ext cx="1368152" cy="504056"/>
          </a:xfrm>
          <a:prstGeom prst="wedgeRectCallout">
            <a:avLst>
              <a:gd name="adj1" fmla="val -82031"/>
              <a:gd name="adj2" fmla="val 88728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Ancestor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211960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Master/Slave write/read model</a:t>
            </a:r>
            <a:endParaRPr lang="cs-CZ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46754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4499992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3528" y="1412776"/>
            <a:ext cx="23042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Application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Write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19672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Read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 bwMode="auto">
          <a:xfrm>
            <a:off x="863588" y="2060848"/>
            <a:ext cx="0" cy="2088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29104" y="2776123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7" idx="2"/>
          </p:cNvCxnSpPr>
          <p:nvPr/>
        </p:nvCxnSpPr>
        <p:spPr bwMode="auto">
          <a:xfrm flipV="1">
            <a:off x="2015716" y="2060848"/>
            <a:ext cx="0" cy="2088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676757" y="2776123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3" idx="4"/>
            <a:endCxn id="4" idx="2"/>
          </p:cNvCxnSpPr>
          <p:nvPr/>
        </p:nvCxnSpPr>
        <p:spPr bwMode="auto">
          <a:xfrm>
            <a:off x="2555776" y="5049180"/>
            <a:ext cx="1944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520672" y="4819186"/>
            <a:ext cx="1962397" cy="42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Asynchronous replication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at some later time</a:t>
            </a:r>
            <a:endParaRPr lang="cs-CZ" sz="1100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0854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62671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92280" y="1268760"/>
            <a:ext cx="1872209" cy="1024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>
                <a:solidFill>
                  <a:schemeClr val="tx1"/>
                </a:solidFill>
              </a:rPr>
              <a:t>My Application</a:t>
            </a:r>
            <a:r>
              <a:rPr lang="en-US" sz="1200" dirty="0" smtClean="0">
                <a:solidFill>
                  <a:schemeClr val="tx1"/>
                </a:solidFill>
              </a:rPr>
              <a:t> can see all its writes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ecause they were made to its Master DB</a:t>
            </a:r>
            <a:endParaRPr lang="cs-CZ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Replication engine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</a:p>
          <a:p>
            <a:pPr lvl="1"/>
            <a:r>
              <a:rPr lang="en-US" dirty="0" smtClean="0"/>
              <a:t>Write to at least majority of nodes</a:t>
            </a:r>
          </a:p>
          <a:p>
            <a:pPr lvl="1"/>
            <a:r>
              <a:rPr lang="en-US" dirty="0" smtClean="0"/>
              <a:t>Minority may not get writes synchronously</a:t>
            </a:r>
          </a:p>
          <a:p>
            <a:pPr lvl="1"/>
            <a:r>
              <a:rPr lang="en-US" dirty="0" smtClean="0"/>
              <a:t>Asynchronous replication</a:t>
            </a:r>
          </a:p>
          <a:p>
            <a:pPr lvl="1"/>
            <a:r>
              <a:rPr lang="en-US" dirty="0" smtClean="0"/>
              <a:t>On demand replication</a:t>
            </a:r>
          </a:p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Read from fastest (mostly local)</a:t>
            </a:r>
          </a:p>
          <a:p>
            <a:pPr lvl="1"/>
            <a:r>
              <a:rPr lang="en-US" dirty="0" smtClean="0"/>
              <a:t>Catch up on demand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4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305983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replication read model</a:t>
            </a:r>
            <a:endParaRPr lang="cs-CZ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46754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334786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3528" y="1412776"/>
            <a:ext cx="23042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Application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Write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19672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Read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  <a:endCxn id="3" idx="0"/>
          </p:cNvCxnSpPr>
          <p:nvPr/>
        </p:nvCxnSpPr>
        <p:spPr bwMode="auto">
          <a:xfrm flipH="1">
            <a:off x="1511660" y="2060848"/>
            <a:ext cx="504056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537216" y="3064155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0854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3182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12160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" name="Flowchart: Magnetic Disk 22"/>
          <p:cNvSpPr/>
          <p:nvPr/>
        </p:nvSpPr>
        <p:spPr bwMode="auto">
          <a:xfrm>
            <a:off x="6300192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4709" y="975923"/>
            <a:ext cx="136447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C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98624" y="3064155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3" idx="0"/>
          </p:cNvCxnSpPr>
          <p:nvPr/>
        </p:nvCxnSpPr>
        <p:spPr bwMode="auto">
          <a:xfrm>
            <a:off x="2015716" y="2060848"/>
            <a:ext cx="5328592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572000" y="3064155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5" name="Straight Arrow Connector 8"/>
          <p:cNvCxnSpPr>
            <a:stCxn id="7" idx="2"/>
            <a:endCxn id="4" idx="0"/>
          </p:cNvCxnSpPr>
          <p:nvPr/>
        </p:nvCxnSpPr>
        <p:spPr bwMode="auto">
          <a:xfrm>
            <a:off x="2015716" y="2060848"/>
            <a:ext cx="2376264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520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305983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replication read model</a:t>
            </a:r>
            <a:endParaRPr lang="cs-CZ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46754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334786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3528" y="1412776"/>
            <a:ext cx="23042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Application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Write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19672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Read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  <a:endCxn id="3" idx="0"/>
          </p:cNvCxnSpPr>
          <p:nvPr/>
        </p:nvCxnSpPr>
        <p:spPr bwMode="auto">
          <a:xfrm flipH="1">
            <a:off x="1511660" y="2060848"/>
            <a:ext cx="504056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537216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2"/>
            <a:endCxn id="4" idx="0"/>
          </p:cNvCxnSpPr>
          <p:nvPr/>
        </p:nvCxnSpPr>
        <p:spPr bwMode="auto">
          <a:xfrm>
            <a:off x="2015716" y="2060848"/>
            <a:ext cx="2376264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60854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3182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12160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" name="Flowchart: Magnetic Disk 22"/>
          <p:cNvSpPr/>
          <p:nvPr/>
        </p:nvSpPr>
        <p:spPr bwMode="auto">
          <a:xfrm>
            <a:off x="6300192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4709" y="975923"/>
            <a:ext cx="136447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C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98624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3" idx="0"/>
          </p:cNvCxnSpPr>
          <p:nvPr/>
        </p:nvCxnSpPr>
        <p:spPr bwMode="auto">
          <a:xfrm>
            <a:off x="2015716" y="2060848"/>
            <a:ext cx="5328592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572000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145130" y="3207337"/>
            <a:ext cx="1254862" cy="648072"/>
          </a:xfrm>
          <a:prstGeom prst="wedgeRectCallout">
            <a:avLst>
              <a:gd name="adj1" fmla="val 61864"/>
              <a:gd name="adj2" fmla="val 91823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Usually the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fastest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305983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replication write model</a:t>
            </a:r>
            <a:endParaRPr lang="cs-CZ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46754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334786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3528" y="1412776"/>
            <a:ext cx="23042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Application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Write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19672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Read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3" idx="0"/>
            <a:endCxn id="6" idx="2"/>
          </p:cNvCxnSpPr>
          <p:nvPr/>
        </p:nvCxnSpPr>
        <p:spPr bwMode="auto">
          <a:xfrm flipH="1" flipV="1">
            <a:off x="863588" y="2060848"/>
            <a:ext cx="648072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187624" y="3064155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0854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3182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12160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" name="Flowchart: Magnetic Disk 22"/>
          <p:cNvSpPr/>
          <p:nvPr/>
        </p:nvSpPr>
        <p:spPr bwMode="auto">
          <a:xfrm>
            <a:off x="6300192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4709" y="975923"/>
            <a:ext cx="136447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C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5776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23928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4" idx="0"/>
            <a:endCxn id="6" idx="2"/>
          </p:cNvCxnSpPr>
          <p:nvPr/>
        </p:nvCxnSpPr>
        <p:spPr bwMode="auto">
          <a:xfrm flipH="1" flipV="1">
            <a:off x="863588" y="2060848"/>
            <a:ext cx="3528392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23" idx="0"/>
            <a:endCxn id="6" idx="2"/>
          </p:cNvCxnSpPr>
          <p:nvPr/>
        </p:nvCxnSpPr>
        <p:spPr bwMode="auto">
          <a:xfrm flipH="1" flipV="1">
            <a:off x="863588" y="2060848"/>
            <a:ext cx="6480720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2361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advantage?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and leave</a:t>
            </a:r>
          </a:p>
          <a:p>
            <a:r>
              <a:rPr lang="en-US" dirty="0" smtClean="0"/>
              <a:t>Do not worry to scale</a:t>
            </a:r>
          </a:p>
          <a:p>
            <a:r>
              <a:rPr lang="en-US" dirty="0" smtClean="0"/>
              <a:t>Scale on demand</a:t>
            </a:r>
          </a:p>
          <a:p>
            <a:r>
              <a:rPr lang="en-US" dirty="0" smtClean="0"/>
              <a:t>Available anywhere</a:t>
            </a:r>
          </a:p>
          <a:p>
            <a:pPr lvl="1"/>
            <a:r>
              <a:rPr lang="en-US" dirty="0" smtClean="0"/>
              <a:t>My business is getting worldwide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904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305983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replication write model</a:t>
            </a:r>
            <a:endParaRPr lang="cs-CZ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46754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334786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3528" y="1412776"/>
            <a:ext cx="23042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Application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Write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19672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Read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0854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3182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12160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" name="Flowchart: Magnetic Disk 22"/>
          <p:cNvSpPr/>
          <p:nvPr/>
        </p:nvSpPr>
        <p:spPr bwMode="auto">
          <a:xfrm>
            <a:off x="6300192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4709" y="975923"/>
            <a:ext cx="136447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C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5776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23928" y="3064155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4" idx="0"/>
            <a:endCxn id="6" idx="2"/>
          </p:cNvCxnSpPr>
          <p:nvPr/>
        </p:nvCxnSpPr>
        <p:spPr bwMode="auto">
          <a:xfrm flipH="1" flipV="1">
            <a:off x="863588" y="2060848"/>
            <a:ext cx="3528392" cy="2688299"/>
          </a:xfrm>
          <a:prstGeom prst="straightConnector1">
            <a:avLst/>
          </a:prstGeom>
          <a:solidFill>
            <a:srgbClr val="00B8FF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23" idx="0"/>
            <a:endCxn id="6" idx="2"/>
          </p:cNvCxnSpPr>
          <p:nvPr/>
        </p:nvCxnSpPr>
        <p:spPr bwMode="auto">
          <a:xfrm flipH="1" flipV="1">
            <a:off x="863588" y="2060848"/>
            <a:ext cx="6480720" cy="2688299"/>
          </a:xfrm>
          <a:prstGeom prst="straightConnector1">
            <a:avLst/>
          </a:prstGeom>
          <a:solidFill>
            <a:srgbClr val="00B8FF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4" idx="2"/>
            <a:endCxn id="3" idx="4"/>
          </p:cNvCxnSpPr>
          <p:nvPr/>
        </p:nvCxnSpPr>
        <p:spPr bwMode="auto">
          <a:xfrm flipH="1">
            <a:off x="2555776" y="5049180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23" idx="2"/>
            <a:endCxn id="4" idx="4"/>
          </p:cNvCxnSpPr>
          <p:nvPr/>
        </p:nvCxnSpPr>
        <p:spPr bwMode="auto">
          <a:xfrm flipH="1">
            <a:off x="5436096" y="5049180"/>
            <a:ext cx="86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6" idx="2"/>
            <a:endCxn id="3" idx="0"/>
          </p:cNvCxnSpPr>
          <p:nvPr/>
        </p:nvCxnSpPr>
        <p:spPr bwMode="auto">
          <a:xfrm>
            <a:off x="863588" y="2060848"/>
            <a:ext cx="648072" cy="2688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9261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replication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guarantee that a given database has all the written data at a given time.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3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Datastore</a:t>
            </a:r>
            <a:r>
              <a:rPr lang="en-US" dirty="0" smtClean="0"/>
              <a:t> performance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93688" y="928688"/>
          <a:ext cx="8570912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0120"/>
                <a:gridCol w="1584176"/>
                <a:gridCol w="2088232"/>
                <a:gridCol w="234838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Master/Slave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Replication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Average Latency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</a:t>
                      </a:r>
                      <a:r>
                        <a:rPr lang="en-US" dirty="0" err="1" smtClean="0"/>
                        <a:t>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</a:t>
                      </a:r>
                      <a:r>
                        <a:rPr lang="en-US" dirty="0" err="1" smtClean="0"/>
                        <a:t>ms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</a:t>
                      </a:r>
                      <a:r>
                        <a:rPr lang="en-US" dirty="0" err="1" smtClean="0"/>
                        <a:t>ms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Average Error Rate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3635896" y="3429000"/>
            <a:ext cx="1368152" cy="324036"/>
          </a:xfrm>
          <a:prstGeom prst="wedgeRectCallout">
            <a:avLst>
              <a:gd name="adj1" fmla="val 25276"/>
              <a:gd name="adj2" fmla="val -270265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8.7 hours/year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68144" y="3429000"/>
            <a:ext cx="1512168" cy="324036"/>
          </a:xfrm>
          <a:prstGeom prst="wedgeRectCallout">
            <a:avLst>
              <a:gd name="adj1" fmla="val 25276"/>
              <a:gd name="adj2" fmla="val -270265"/>
            </a:avLst>
          </a:prstGeom>
          <a:solidFill>
            <a:srgbClr val="FFEDB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 minutes/year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3115" y="4077072"/>
            <a:ext cx="805029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SLA !!!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Master/Slave</a:t>
            </a:r>
          </a:p>
          <a:p>
            <a:pPr lvl="1"/>
            <a:r>
              <a:rPr lang="en-US" dirty="0" smtClean="0"/>
              <a:t>Switch master</a:t>
            </a:r>
          </a:p>
          <a:p>
            <a:pPr lvl="2"/>
            <a:r>
              <a:rPr lang="en-US" dirty="0" smtClean="0"/>
              <a:t>One hour of read-only </a:t>
            </a:r>
            <a:r>
              <a:rPr lang="en-US" dirty="0" err="1" smtClean="0"/>
              <a:t>datastore</a:t>
            </a:r>
            <a:endParaRPr lang="en-US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6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211960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Master/Slave maintenance</a:t>
            </a:r>
            <a:endParaRPr lang="cs-CZ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46754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4499992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Slave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3528" y="1412776"/>
            <a:ext cx="23042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Application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Write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19672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Read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 bwMode="auto">
          <a:xfrm>
            <a:off x="863588" y="2060848"/>
            <a:ext cx="0" cy="2088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endCxn id="7" idx="2"/>
          </p:cNvCxnSpPr>
          <p:nvPr/>
        </p:nvCxnSpPr>
        <p:spPr bwMode="auto">
          <a:xfrm flipV="1">
            <a:off x="2015716" y="2060848"/>
            <a:ext cx="0" cy="2088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676757" y="2776123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3" idx="4"/>
            <a:endCxn id="4" idx="2"/>
          </p:cNvCxnSpPr>
          <p:nvPr/>
        </p:nvCxnSpPr>
        <p:spPr bwMode="auto">
          <a:xfrm>
            <a:off x="2555776" y="5049180"/>
            <a:ext cx="1944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16990" y="4578955"/>
            <a:ext cx="769763" cy="434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Step 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Flush all</a:t>
            </a:r>
            <a:endParaRPr lang="cs-CZ" sz="1100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0854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62671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0527" y="975923"/>
            <a:ext cx="1839414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Step 1: Read Only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94911" y="2952520"/>
            <a:ext cx="605928" cy="385591"/>
          </a:xfrm>
          <a:custGeom>
            <a:avLst/>
            <a:gdLst>
              <a:gd name="connsiteX0" fmla="*/ 605928 w 605928"/>
              <a:gd name="connsiteY0" fmla="*/ 0 h 385591"/>
              <a:gd name="connsiteX1" fmla="*/ 550843 w 605928"/>
              <a:gd name="connsiteY1" fmla="*/ 11017 h 385591"/>
              <a:gd name="connsiteX2" fmla="*/ 473725 w 605928"/>
              <a:gd name="connsiteY2" fmla="*/ 55085 h 385591"/>
              <a:gd name="connsiteX3" fmla="*/ 429658 w 605928"/>
              <a:gd name="connsiteY3" fmla="*/ 66102 h 385591"/>
              <a:gd name="connsiteX4" fmla="*/ 385590 w 605928"/>
              <a:gd name="connsiteY4" fmla="*/ 99152 h 385591"/>
              <a:gd name="connsiteX5" fmla="*/ 297455 w 605928"/>
              <a:gd name="connsiteY5" fmla="*/ 143220 h 385591"/>
              <a:gd name="connsiteX6" fmla="*/ 231354 w 605928"/>
              <a:gd name="connsiteY6" fmla="*/ 187287 h 385591"/>
              <a:gd name="connsiteX7" fmla="*/ 198303 w 605928"/>
              <a:gd name="connsiteY7" fmla="*/ 209321 h 385591"/>
              <a:gd name="connsiteX8" fmla="*/ 176270 w 605928"/>
              <a:gd name="connsiteY8" fmla="*/ 242372 h 385591"/>
              <a:gd name="connsiteX9" fmla="*/ 77118 w 605928"/>
              <a:gd name="connsiteY9" fmla="*/ 297456 h 385591"/>
              <a:gd name="connsiteX10" fmla="*/ 0 w 605928"/>
              <a:gd name="connsiteY10" fmla="*/ 385591 h 3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928" h="385591">
                <a:moveTo>
                  <a:pt x="605928" y="0"/>
                </a:moveTo>
                <a:cubicBezTo>
                  <a:pt x="587566" y="3672"/>
                  <a:pt x="568607" y="5095"/>
                  <a:pt x="550843" y="11017"/>
                </a:cubicBezTo>
                <a:cubicBezTo>
                  <a:pt x="447928" y="45322"/>
                  <a:pt x="558338" y="18822"/>
                  <a:pt x="473725" y="55085"/>
                </a:cubicBezTo>
                <a:cubicBezTo>
                  <a:pt x="459808" y="61049"/>
                  <a:pt x="444347" y="62430"/>
                  <a:pt x="429658" y="66102"/>
                </a:cubicBezTo>
                <a:cubicBezTo>
                  <a:pt x="414969" y="77119"/>
                  <a:pt x="401450" y="89900"/>
                  <a:pt x="385590" y="99152"/>
                </a:cubicBezTo>
                <a:cubicBezTo>
                  <a:pt x="357218" y="115702"/>
                  <a:pt x="324785" y="125000"/>
                  <a:pt x="297455" y="143220"/>
                </a:cubicBezTo>
                <a:lnTo>
                  <a:pt x="231354" y="187287"/>
                </a:lnTo>
                <a:lnTo>
                  <a:pt x="198303" y="209321"/>
                </a:lnTo>
                <a:cubicBezTo>
                  <a:pt x="190959" y="220338"/>
                  <a:pt x="186235" y="233653"/>
                  <a:pt x="176270" y="242372"/>
                </a:cubicBezTo>
                <a:cubicBezTo>
                  <a:pt x="129648" y="283167"/>
                  <a:pt x="122512" y="282325"/>
                  <a:pt x="77118" y="297456"/>
                </a:cubicBezTo>
                <a:cubicBezTo>
                  <a:pt x="5211" y="369363"/>
                  <a:pt x="24952" y="335686"/>
                  <a:pt x="0" y="385591"/>
                </a:cubicBezTo>
              </a:path>
            </a:pathLst>
          </a:cu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None/>
              <a:tabLst/>
            </a:pP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2" charset="0"/>
              <a:cs typeface="Arial Unicode MS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rot="15300000">
            <a:off x="594911" y="2925868"/>
            <a:ext cx="605928" cy="385591"/>
          </a:xfrm>
          <a:custGeom>
            <a:avLst/>
            <a:gdLst>
              <a:gd name="connsiteX0" fmla="*/ 605928 w 605928"/>
              <a:gd name="connsiteY0" fmla="*/ 0 h 385591"/>
              <a:gd name="connsiteX1" fmla="*/ 550843 w 605928"/>
              <a:gd name="connsiteY1" fmla="*/ 11017 h 385591"/>
              <a:gd name="connsiteX2" fmla="*/ 473725 w 605928"/>
              <a:gd name="connsiteY2" fmla="*/ 55085 h 385591"/>
              <a:gd name="connsiteX3" fmla="*/ 429658 w 605928"/>
              <a:gd name="connsiteY3" fmla="*/ 66102 h 385591"/>
              <a:gd name="connsiteX4" fmla="*/ 385590 w 605928"/>
              <a:gd name="connsiteY4" fmla="*/ 99152 h 385591"/>
              <a:gd name="connsiteX5" fmla="*/ 297455 w 605928"/>
              <a:gd name="connsiteY5" fmla="*/ 143220 h 385591"/>
              <a:gd name="connsiteX6" fmla="*/ 231354 w 605928"/>
              <a:gd name="connsiteY6" fmla="*/ 187287 h 385591"/>
              <a:gd name="connsiteX7" fmla="*/ 198303 w 605928"/>
              <a:gd name="connsiteY7" fmla="*/ 209321 h 385591"/>
              <a:gd name="connsiteX8" fmla="*/ 176270 w 605928"/>
              <a:gd name="connsiteY8" fmla="*/ 242372 h 385591"/>
              <a:gd name="connsiteX9" fmla="*/ 77118 w 605928"/>
              <a:gd name="connsiteY9" fmla="*/ 297456 h 385591"/>
              <a:gd name="connsiteX10" fmla="*/ 0 w 605928"/>
              <a:gd name="connsiteY10" fmla="*/ 385591 h 3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928" h="385591">
                <a:moveTo>
                  <a:pt x="605928" y="0"/>
                </a:moveTo>
                <a:cubicBezTo>
                  <a:pt x="587566" y="3672"/>
                  <a:pt x="568607" y="5095"/>
                  <a:pt x="550843" y="11017"/>
                </a:cubicBezTo>
                <a:cubicBezTo>
                  <a:pt x="447928" y="45322"/>
                  <a:pt x="558338" y="18822"/>
                  <a:pt x="473725" y="55085"/>
                </a:cubicBezTo>
                <a:cubicBezTo>
                  <a:pt x="459808" y="61049"/>
                  <a:pt x="444347" y="62430"/>
                  <a:pt x="429658" y="66102"/>
                </a:cubicBezTo>
                <a:cubicBezTo>
                  <a:pt x="414969" y="77119"/>
                  <a:pt x="401450" y="89900"/>
                  <a:pt x="385590" y="99152"/>
                </a:cubicBezTo>
                <a:cubicBezTo>
                  <a:pt x="357218" y="115702"/>
                  <a:pt x="324785" y="125000"/>
                  <a:pt x="297455" y="143220"/>
                </a:cubicBezTo>
                <a:lnTo>
                  <a:pt x="231354" y="187287"/>
                </a:lnTo>
                <a:lnTo>
                  <a:pt x="198303" y="209321"/>
                </a:lnTo>
                <a:cubicBezTo>
                  <a:pt x="190959" y="220338"/>
                  <a:pt x="186235" y="233653"/>
                  <a:pt x="176270" y="242372"/>
                </a:cubicBezTo>
                <a:cubicBezTo>
                  <a:pt x="129648" y="283167"/>
                  <a:pt x="122512" y="282325"/>
                  <a:pt x="77118" y="297456"/>
                </a:cubicBezTo>
                <a:cubicBezTo>
                  <a:pt x="5211" y="369363"/>
                  <a:pt x="24952" y="335686"/>
                  <a:pt x="0" y="385591"/>
                </a:cubicBezTo>
              </a:path>
            </a:pathLst>
          </a:cu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None/>
              <a:tabLst/>
            </a:pP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2" charset="0"/>
              <a:cs typeface="Arial Unicode MS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555776" y="5185767"/>
            <a:ext cx="1944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555776" y="5301208"/>
            <a:ext cx="1944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78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211960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268760"/>
            <a:ext cx="2664296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Master/Slave maintenance</a:t>
            </a:r>
            <a:endParaRPr lang="cs-CZ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467544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Maintenance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4499992" y="4149080"/>
            <a:ext cx="2088232" cy="1800200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DB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696" y="2776123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0854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62671" y="975923"/>
            <a:ext cx="1362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Datacenter 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391980" y="1412776"/>
            <a:ext cx="230425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Application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535996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Write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688124" y="1772816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r>
              <a:rPr lang="en-US" dirty="0" smtClean="0">
                <a:solidFill>
                  <a:schemeClr val="tx1"/>
                </a:solidFill>
              </a:rPr>
              <a:t>Read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6080584" y="2060848"/>
            <a:ext cx="0" cy="2088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26" idx="2"/>
          </p:cNvCxnSpPr>
          <p:nvPr/>
        </p:nvCxnSpPr>
        <p:spPr bwMode="auto">
          <a:xfrm>
            <a:off x="4932040" y="2060848"/>
            <a:ext cx="0" cy="2088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921592" y="2776123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4" idx="2"/>
            <a:endCxn id="3" idx="4"/>
          </p:cNvCxnSpPr>
          <p:nvPr/>
        </p:nvCxnSpPr>
        <p:spPr bwMode="auto">
          <a:xfrm flipH="1">
            <a:off x="2555776" y="5049180"/>
            <a:ext cx="1944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520672" y="4819186"/>
            <a:ext cx="1962397" cy="42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Asynchronous replication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at some later time</a:t>
            </a:r>
            <a:endParaRPr lang="cs-CZ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replication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not affected by maintenance time</a:t>
            </a:r>
          </a:p>
          <a:p>
            <a:r>
              <a:rPr lang="en-US" dirty="0" err="1" smtClean="0"/>
              <a:t>Memcache</a:t>
            </a:r>
            <a:r>
              <a:rPr lang="en-US" dirty="0" smtClean="0"/>
              <a:t> flush (1 minute)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7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cs-CZ" dirty="0"/>
          </a:p>
        </p:txBody>
      </p:sp>
      <p:pic>
        <p:nvPicPr>
          <p:cNvPr id="1026" name="Picture 2" descr="The Capacity versus Utilization Cu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28670"/>
            <a:ext cx="6480720" cy="484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51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</a:t>
            </a:r>
            <a:r>
              <a:rPr lang="en-US" dirty="0" err="1" smtClean="0"/>
              <a:t>cont</a:t>
            </a:r>
            <a:endParaRPr lang="cs-CZ" dirty="0"/>
          </a:p>
        </p:txBody>
      </p:sp>
      <p:pic>
        <p:nvPicPr>
          <p:cNvPr id="1028" name="Picture 4" descr="Software License Co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54618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7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</a:t>
            </a:r>
            <a:r>
              <a:rPr lang="en-US" dirty="0" err="1" smtClean="0"/>
              <a:t>cont</a:t>
            </a:r>
            <a:endParaRPr lang="cs-CZ" dirty="0"/>
          </a:p>
        </p:txBody>
      </p:sp>
      <p:pic>
        <p:nvPicPr>
          <p:cNvPr id="3074" name="Picture 2" descr="Speed of Cost Re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82" y="1412776"/>
            <a:ext cx="743482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15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IaaS</a:t>
            </a:r>
            <a:r>
              <a:rPr lang="en-US" dirty="0" smtClean="0"/>
              <a:t> = Infrastructure as a Service</a:t>
            </a:r>
          </a:p>
          <a:p>
            <a:pPr lvl="1"/>
            <a:r>
              <a:rPr lang="en-US" dirty="0" smtClean="0"/>
              <a:t>Rack Space</a:t>
            </a:r>
          </a:p>
          <a:p>
            <a:pPr lvl="1"/>
            <a:r>
              <a:rPr lang="en-US" dirty="0" smtClean="0"/>
              <a:t>Amazon AWS</a:t>
            </a:r>
          </a:p>
          <a:p>
            <a:pPr lvl="2"/>
            <a:endParaRPr lang="en-US" dirty="0"/>
          </a:p>
          <a:p>
            <a:r>
              <a:rPr lang="en-US" dirty="0" err="1" smtClean="0"/>
              <a:t>PaaS</a:t>
            </a:r>
            <a:r>
              <a:rPr lang="en-US" dirty="0" smtClean="0"/>
              <a:t> = Platform as a Service</a:t>
            </a:r>
          </a:p>
          <a:p>
            <a:pPr lvl="1"/>
            <a:r>
              <a:rPr lang="en-US" dirty="0" smtClean="0"/>
              <a:t>Google app engine</a:t>
            </a:r>
          </a:p>
          <a:p>
            <a:pPr lvl="1"/>
            <a:r>
              <a:rPr lang="en-US" dirty="0" smtClean="0"/>
              <a:t>Microsoft Azure</a:t>
            </a:r>
          </a:p>
          <a:p>
            <a:pPr lvl="1"/>
            <a:endParaRPr lang="en-US" dirty="0"/>
          </a:p>
          <a:p>
            <a:r>
              <a:rPr lang="en-US" dirty="0" smtClean="0"/>
              <a:t>Software as a Service = SaaS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63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vs on premise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2664296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 </a:t>
            </a:r>
            <a:r>
              <a:rPr lang="en-US" dirty="0" err="1" smtClean="0">
                <a:solidFill>
                  <a:schemeClr val="tx1"/>
                </a:solidFill>
              </a:rPr>
              <a:t>presmise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2708920"/>
            <a:ext cx="2664296" cy="292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loud</a:t>
            </a:r>
            <a:endParaRPr lang="cs-CZ" dirty="0" smtClean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51520" y="3068960"/>
            <a:ext cx="2880320" cy="1224136"/>
            <a:chOff x="251520" y="3068960"/>
            <a:chExt cx="2880320" cy="1224136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51520" y="3068960"/>
              <a:ext cx="2880320" cy="12241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76486" y="3596966"/>
              <a:ext cx="792088" cy="552114"/>
              <a:chOff x="-1836712" y="1432299"/>
              <a:chExt cx="1728192" cy="1204613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1274490" y="3596966"/>
              <a:ext cx="792088" cy="552114"/>
              <a:chOff x="-1836712" y="1432299"/>
              <a:chExt cx="1728192" cy="1204613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4" name="Group 23"/>
            <p:cNvGrpSpPr/>
            <p:nvPr/>
          </p:nvGrpSpPr>
          <p:grpSpPr>
            <a:xfrm>
              <a:off x="2186633" y="3596966"/>
              <a:ext cx="792088" cy="552114"/>
              <a:chOff x="-1836712" y="1432299"/>
              <a:chExt cx="1728192" cy="1204613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5" name="TextBox 34"/>
          <p:cNvSpPr txBox="1"/>
          <p:nvPr/>
        </p:nvSpPr>
        <p:spPr>
          <a:xfrm>
            <a:off x="280988" y="4530667"/>
            <a:ext cx="2664296" cy="292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Hybrid</a:t>
            </a:r>
            <a:endParaRPr lang="cs-CZ" dirty="0" smtClean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760132" y="753745"/>
            <a:ext cx="1912108" cy="1811159"/>
            <a:chOff x="5760132" y="537721"/>
            <a:chExt cx="2520280" cy="2387223"/>
          </a:xfrm>
        </p:grpSpPr>
        <p:sp>
          <p:nvSpPr>
            <p:cNvPr id="4" name="Rectangle 3"/>
            <p:cNvSpPr/>
            <p:nvPr/>
          </p:nvSpPr>
          <p:spPr bwMode="auto">
            <a:xfrm>
              <a:off x="6012160" y="1340768"/>
              <a:ext cx="2016224" cy="15841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624228" y="2154356"/>
              <a:ext cx="792088" cy="552114"/>
              <a:chOff x="-1836712" y="1432299"/>
              <a:chExt cx="1728192" cy="1204613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0" name="Group 39"/>
            <p:cNvGrpSpPr/>
            <p:nvPr/>
          </p:nvGrpSpPr>
          <p:grpSpPr>
            <a:xfrm>
              <a:off x="5760132" y="537721"/>
              <a:ext cx="2520280" cy="1025740"/>
              <a:chOff x="5796136" y="524174"/>
              <a:chExt cx="2223746" cy="1025740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 flipV="1">
                <a:off x="5796136" y="525064"/>
                <a:ext cx="1116124" cy="102485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flipH="1" flipV="1">
                <a:off x="6903758" y="524174"/>
                <a:ext cx="1116124" cy="102485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43" name="Straight Connector 42"/>
          <p:cNvCxnSpPr/>
          <p:nvPr/>
        </p:nvCxnSpPr>
        <p:spPr bwMode="auto">
          <a:xfrm flipH="1">
            <a:off x="107504" y="2708920"/>
            <a:ext cx="85689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07504" y="4437112"/>
            <a:ext cx="85689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251520" y="4917058"/>
            <a:ext cx="2880320" cy="1224136"/>
            <a:chOff x="251520" y="3068960"/>
            <a:chExt cx="2880320" cy="1224136"/>
          </a:xfrm>
        </p:grpSpPr>
        <p:sp>
          <p:nvSpPr>
            <p:cNvPr id="47" name="Rectangle 46"/>
            <p:cNvSpPr/>
            <p:nvPr/>
          </p:nvSpPr>
          <p:spPr bwMode="auto">
            <a:xfrm>
              <a:off x="251520" y="3068960"/>
              <a:ext cx="2880320" cy="12241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76486" y="3596966"/>
              <a:ext cx="792088" cy="552114"/>
              <a:chOff x="-1836712" y="1432299"/>
              <a:chExt cx="1728192" cy="1204613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9" name="Group 48"/>
            <p:cNvGrpSpPr/>
            <p:nvPr/>
          </p:nvGrpSpPr>
          <p:grpSpPr>
            <a:xfrm>
              <a:off x="1274490" y="3596966"/>
              <a:ext cx="792088" cy="552114"/>
              <a:chOff x="-1836712" y="1432299"/>
              <a:chExt cx="1728192" cy="1204613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0" name="Group 49"/>
            <p:cNvGrpSpPr/>
            <p:nvPr/>
          </p:nvGrpSpPr>
          <p:grpSpPr>
            <a:xfrm>
              <a:off x="2186633" y="3596966"/>
              <a:ext cx="792088" cy="552114"/>
              <a:chOff x="-1836712" y="1432299"/>
              <a:chExt cx="1728192" cy="1204613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3" name="Group 62"/>
          <p:cNvGrpSpPr/>
          <p:nvPr/>
        </p:nvGrpSpPr>
        <p:grpSpPr>
          <a:xfrm>
            <a:off x="5760132" y="4504671"/>
            <a:ext cx="1912108" cy="1811159"/>
            <a:chOff x="5760132" y="537721"/>
            <a:chExt cx="2520280" cy="2387223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012160" y="1340768"/>
              <a:ext cx="2016224" cy="15841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624228" y="2154356"/>
              <a:ext cx="792088" cy="552114"/>
              <a:chOff x="-1836712" y="1432299"/>
              <a:chExt cx="1728192" cy="1204613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-1836712" y="1432299"/>
                <a:ext cx="1728192" cy="12046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t" anchorCtr="1"/>
              <a:lstStyle/>
              <a:p>
                <a:pPr algn="ctr"/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flipH="1">
                <a:off x="-1836712" y="1700808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flipH="1">
                <a:off x="-1836712" y="2010765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flipH="1">
                <a:off x="-1836712" y="2348880"/>
                <a:ext cx="172819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6" name="Group 65"/>
            <p:cNvGrpSpPr/>
            <p:nvPr/>
          </p:nvGrpSpPr>
          <p:grpSpPr>
            <a:xfrm>
              <a:off x="5760132" y="537721"/>
              <a:ext cx="2520280" cy="1025740"/>
              <a:chOff x="5796136" y="524174"/>
              <a:chExt cx="2223746" cy="1025740"/>
            </a:xfrm>
          </p:grpSpPr>
          <p:cxnSp>
            <p:nvCxnSpPr>
              <p:cNvPr id="67" name="Straight Connector 66"/>
              <p:cNvCxnSpPr/>
              <p:nvPr/>
            </p:nvCxnSpPr>
            <p:spPr bwMode="auto">
              <a:xfrm flipV="1">
                <a:off x="5796136" y="525064"/>
                <a:ext cx="1116124" cy="102485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H="1" flipV="1">
                <a:off x="6903758" y="524174"/>
                <a:ext cx="1116124" cy="102485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74" name="Straight Arrow Connector 73"/>
          <p:cNvCxnSpPr>
            <a:stCxn id="47" idx="3"/>
          </p:cNvCxnSpPr>
          <p:nvPr/>
        </p:nvCxnSpPr>
        <p:spPr bwMode="auto">
          <a:xfrm>
            <a:off x="3131840" y="5529126"/>
            <a:ext cx="2819503" cy="195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0812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20000"/>
            <a:lumOff val="80000"/>
          </a:schemeClr>
        </a:solidFill>
        <a:ln w="12700">
          <a:solidFill>
            <a:schemeClr val="tx1"/>
          </a:solidFill>
          <a:miter lim="800000"/>
          <a:headEnd/>
          <a:tailEnd/>
        </a:ln>
        <a:effectLst/>
      </a:spPr>
      <a:bodyPr wrap="none" rtlCol="0" anchor="t" anchorCtr="1"/>
      <a:lstStyle>
        <a:defPPr algn="ctr">
          <a:defRPr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2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cs typeface="Arial Unicode M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39878</TotalTime>
  <Words>1309</Words>
  <Application>Microsoft Office PowerPoint</Application>
  <PresentationFormat>On-screen Show (4:3)</PresentationFormat>
  <Paragraphs>467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 Unicode MS</vt:lpstr>
      <vt:lpstr>Arial</vt:lpstr>
      <vt:lpstr>Times New Roman</vt:lpstr>
      <vt:lpstr>Verdana</vt:lpstr>
      <vt:lpstr>Wingdings</vt:lpstr>
      <vt:lpstr>Office Theme</vt:lpstr>
      <vt:lpstr>Introduction to clouds</vt:lpstr>
      <vt:lpstr>Cloud computing what it is</vt:lpstr>
      <vt:lpstr>When do we want it?</vt:lpstr>
      <vt:lpstr>Where is the advantage?</vt:lpstr>
      <vt:lpstr>Scenarios</vt:lpstr>
      <vt:lpstr>Scenarios cont</vt:lpstr>
      <vt:lpstr>Scenarios cont</vt:lpstr>
      <vt:lpstr>Types of cloud</vt:lpstr>
      <vt:lpstr>Cloud vs on premise</vt:lpstr>
      <vt:lpstr>Uptime and SLA</vt:lpstr>
      <vt:lpstr>Virtualization</vt:lpstr>
      <vt:lpstr>Google App Engine - GAE</vt:lpstr>
      <vt:lpstr>Google App Engine</vt:lpstr>
      <vt:lpstr>Core google functions</vt:lpstr>
      <vt:lpstr>Core Google functions</vt:lpstr>
      <vt:lpstr>Core Google functions </vt:lpstr>
      <vt:lpstr>Google App Engine</vt:lpstr>
      <vt:lpstr>Infrastructure</vt:lpstr>
      <vt:lpstr>Best practice</vt:lpstr>
      <vt:lpstr>Google Front End</vt:lpstr>
      <vt:lpstr>Using Edge Cache</vt:lpstr>
      <vt:lpstr>App Server</vt:lpstr>
      <vt:lpstr>App Server</vt:lpstr>
      <vt:lpstr>App Server – types of instances</vt:lpstr>
      <vt:lpstr>App Server – Scaling </vt:lpstr>
      <vt:lpstr>App Engine parameters</vt:lpstr>
      <vt:lpstr>PowerPoint Presentation</vt:lpstr>
      <vt:lpstr>The main data storages in GAE</vt:lpstr>
      <vt:lpstr>Datastore Software Stack</vt:lpstr>
      <vt:lpstr>Entitity Group</vt:lpstr>
      <vt:lpstr>Entity groups</vt:lpstr>
      <vt:lpstr>Entity group example</vt:lpstr>
      <vt:lpstr>Entity group example</vt:lpstr>
      <vt:lpstr>Entity group example</vt:lpstr>
      <vt:lpstr>Master/Slave write/read model</vt:lpstr>
      <vt:lpstr>High Replication engine</vt:lpstr>
      <vt:lpstr>High replication read model</vt:lpstr>
      <vt:lpstr>High replication read model</vt:lpstr>
      <vt:lpstr>High replication write model</vt:lpstr>
      <vt:lpstr>High replication write model</vt:lpstr>
      <vt:lpstr>High replication</vt:lpstr>
      <vt:lpstr>Datastore performance</vt:lpstr>
      <vt:lpstr>Maintenance</vt:lpstr>
      <vt:lpstr>Master/Slave maintenance</vt:lpstr>
      <vt:lpstr>Master/Slave maintenance</vt:lpstr>
      <vt:lpstr>High replication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Martin Klíma</cp:lastModifiedBy>
  <cp:revision>274</cp:revision>
  <dcterms:modified xsi:type="dcterms:W3CDTF">2015-03-25T07:15:51Z</dcterms:modified>
</cp:coreProperties>
</file>