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9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3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800000"/>
    <a:srgbClr val="F9ADAD"/>
    <a:srgbClr val="800080"/>
    <a:srgbClr val="CCAC72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2318" autoAdjust="0"/>
  </p:normalViewPr>
  <p:slideViewPr>
    <p:cSldViewPr>
      <p:cViewPr varScale="1">
        <p:scale>
          <a:sx n="118" d="100"/>
          <a:sy n="118" d="100"/>
        </p:scale>
        <p:origin x="840" y="102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157288" y="890588"/>
            <a:ext cx="4773612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946150" y="4849813"/>
            <a:ext cx="5194300" cy="45974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5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381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647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271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146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56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81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543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169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72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06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8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833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40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322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317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219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3353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185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5812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7076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1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45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723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8660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343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98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Mohou existovat i moduly, které nemají</a:t>
            </a:r>
            <a:r>
              <a:rPr lang="cs-CZ" baseline="0" dirty="0" smtClean="0"/>
              <a:t> žádnou </a:t>
            </a:r>
            <a:r>
              <a:rPr lang="cs-CZ" baseline="0" dirty="0" err="1" smtClean="0"/>
              <a:t>entry</a:t>
            </a:r>
            <a:r>
              <a:rPr lang="cs-CZ" baseline="0" dirty="0" smtClean="0"/>
              <a:t>-point třídu. Ty mohou být použity pro dědění, jejich funkcionalita se nám může hodit jinde, nemůžeme je ale samostatně spouštět.</a:t>
            </a:r>
          </a:p>
          <a:p>
            <a:endParaRPr lang="cs-CZ" baseline="0" dirty="0" smtClean="0"/>
          </a:p>
          <a:p>
            <a:r>
              <a:rPr lang="cs-CZ" baseline="0" dirty="0" smtClean="0"/>
              <a:t>Třídy, které používáme na klientovi, smějí používat jen třídy z GWT JRE </a:t>
            </a:r>
            <a:r>
              <a:rPr lang="cs-CZ" baseline="0" dirty="0" err="1" smtClean="0"/>
              <a:t>emulation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 http://code.google.com/intl/cs/webtoolkit/doc/latest/RefJreEmulation.html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40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Defered</a:t>
            </a:r>
            <a:r>
              <a:rPr lang="cs-CZ" dirty="0" smtClean="0"/>
              <a:t> </a:t>
            </a:r>
            <a:r>
              <a:rPr lang="cs-CZ" dirty="0" err="1" smtClean="0"/>
              <a:t>binding</a:t>
            </a:r>
            <a:r>
              <a:rPr lang="cs-CZ" dirty="0" smtClean="0"/>
              <a:t> –</a:t>
            </a:r>
            <a:r>
              <a:rPr lang="cs-CZ" baseline="0" dirty="0" smtClean="0"/>
              <a:t> jazyk </a:t>
            </a:r>
            <a:r>
              <a:rPr lang="cs-CZ" baseline="0" dirty="0" err="1" smtClean="0"/>
              <a:t>JavaScript</a:t>
            </a:r>
            <a:r>
              <a:rPr lang="cs-CZ" baseline="0" dirty="0" smtClean="0"/>
              <a:t> nepodporuje dynamické načítání tříd, proto kompilátor dopředu připraví všechny možné varianty  pro různé prohlížeče, různé jazyky.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6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046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6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40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94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první úrovně</a:t>
            </a:r>
          </a:p>
          <a:p>
            <a:pPr lvl="0"/>
            <a:r>
              <a:rPr lang="cs-CZ" dirty="0" smtClean="0"/>
              <a:t>Další stejně velký text</a:t>
            </a:r>
          </a:p>
          <a:p>
            <a:pPr lvl="1"/>
            <a:r>
              <a:rPr lang="cs-CZ" dirty="0" smtClean="0"/>
              <a:t>Nižší úroveň</a:t>
            </a:r>
          </a:p>
          <a:p>
            <a:pPr lvl="2"/>
            <a:r>
              <a:rPr lang="cs-CZ" dirty="0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 2</a:t>
            </a:r>
            <a:endParaRPr lang="cs-CZ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/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/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/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wtprojec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WA 2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GWT</a:t>
            </a:r>
          </a:p>
          <a:p>
            <a:r>
              <a:rPr lang="cs-CZ" smtClean="0"/>
              <a:t>Martin Klíma</a:t>
            </a:r>
            <a:endParaRPr lang="en-GB" smtClean="0"/>
          </a:p>
          <a:p>
            <a:endParaRPr lang="en-GB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96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HTML page example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928670"/>
            <a:ext cx="9144000" cy="5005602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&lt;!DOCTYPE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"-//W3C//DTD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XHTML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1.0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Strict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//EN"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"http://www.w3.org/TR/xhtml1/DTD/xhtml1-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strict.dtd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&lt;meta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http-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equiv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-type"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; 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charset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=UTF-8"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&lt;link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css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rel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stylesheet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href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dama.css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Dáma na webu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 Nahrání klientské logiky v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javascriptu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language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cz.cvut.fel.dama.nocache.js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pro podporu historie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:''"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"__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_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historyFrame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tabIndex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'-1'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style=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position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absolute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width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height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dirty="0" err="1" smtClean="0">
                <a:solidFill>
                  <a:srgbClr val="0000FF"/>
                </a:solidFill>
                <a:latin typeface="Times New Roman"/>
              </a:rPr>
              <a:t>border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:0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&lt;h1&gt;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Webová dáma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&lt;/h1&gt;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&lt;div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ovladani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&gt;&lt;/div&gt;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&lt;div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sachovnice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&gt;&lt;/div&gt;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endParaRPr lang="cs-CZ" sz="2000" dirty="0" smtClean="0">
              <a:solidFill>
                <a:srgbClr val="0000E6"/>
              </a:solidFill>
              <a:latin typeface="Times New Roman"/>
            </a:endParaRP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214282" y="2916408"/>
            <a:ext cx="8358246" cy="285752"/>
          </a:xfrm>
          <a:prstGeom prst="flowChart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cs-CZ" dirty="0" smtClean="0"/>
              <a:t>– </a:t>
            </a:r>
            <a:r>
              <a:rPr lang="en-US" dirty="0" smtClean="0"/>
              <a:t>client</a:t>
            </a:r>
            <a:r>
              <a:rPr lang="cs-CZ" dirty="0" smtClean="0"/>
              <a:t> </a:t>
            </a:r>
            <a:r>
              <a:rPr lang="en-US" dirty="0" smtClean="0"/>
              <a:t>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entry point is a java class implementing </a:t>
            </a:r>
            <a:r>
              <a:rPr lang="en-US" dirty="0" err="1" smtClean="0"/>
              <a:t>EntryPoint</a:t>
            </a:r>
            <a:r>
              <a:rPr lang="en-US" dirty="0" smtClean="0"/>
              <a:t> interface</a:t>
            </a:r>
            <a:endParaRPr lang="cs-CZ" dirty="0"/>
          </a:p>
        </p:txBody>
      </p:sp>
      <p:sp>
        <p:nvSpPr>
          <p:cNvPr id="4" name="Vývojový diagram: postup 3"/>
          <p:cNvSpPr/>
          <p:nvPr/>
        </p:nvSpPr>
        <p:spPr bwMode="auto">
          <a:xfrm>
            <a:off x="1071538" y="1928802"/>
            <a:ext cx="2143140" cy="121444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Interface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EntryPoint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onModuleLoad</a:t>
            </a:r>
            <a:r>
              <a:rPr lang="cs-CZ" dirty="0" smtClean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3000364" y="3786190"/>
            <a:ext cx="2143140" cy="121444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Class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MyEntryPoint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onModuleLoad</a:t>
            </a:r>
            <a:r>
              <a:rPr lang="cs-CZ" dirty="0" smtClean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7" name="Přímá spojovací šipka 6"/>
          <p:cNvCxnSpPr>
            <a:stCxn id="5" idx="0"/>
            <a:endCxn id="4" idx="2"/>
          </p:cNvCxnSpPr>
          <p:nvPr/>
        </p:nvCxnSpPr>
        <p:spPr bwMode="auto">
          <a:xfrm rot="16200000" flipV="1">
            <a:off x="2786050" y="2500306"/>
            <a:ext cx="642942" cy="19288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ovéPole 7"/>
          <p:cNvSpPr txBox="1"/>
          <p:nvPr/>
        </p:nvSpPr>
        <p:spPr>
          <a:xfrm>
            <a:off x="3308513" y="3286124"/>
            <a:ext cx="126348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Implements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143636" y="4429132"/>
            <a:ext cx="2000264" cy="357190"/>
          </a:xfrm>
          <a:prstGeom prst="wedgeRectCallout">
            <a:avLst>
              <a:gd name="adj1" fmla="val -107802"/>
              <a:gd name="adj2" fmla="val -1327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UI here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cs-CZ" dirty="0" err="1" smtClean="0"/>
              <a:t>mplementa</a:t>
            </a:r>
            <a:r>
              <a:rPr lang="en-US" dirty="0" err="1" smtClean="0"/>
              <a:t>tion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058" y="752341"/>
            <a:ext cx="8573192" cy="5875840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1050" dirty="0" err="1" smtClean="0">
                <a:solidFill>
                  <a:srgbClr val="0000E6"/>
                </a:solidFill>
                <a:latin typeface="Times New Roman"/>
              </a:rPr>
              <a:t>package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cz.cvut.fel.client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com.google.gwt.core.client.EntryPoint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com.google.gwt.user.client.ui.Button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com.google.gwt.user.client.ui.Label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com.google.gwt.user.client.ui.RootPanel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com.google.gwt.event.dom.client.ClickEvent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05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50" dirty="0" smtClean="0">
                <a:solidFill>
                  <a:srgbClr val="0000E6"/>
                </a:solidFill>
                <a:latin typeface="Times New Roman"/>
              </a:rPr>
              <a:t>import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50" dirty="0" err="1" smtClean="0">
                <a:solidFill>
                  <a:srgbClr val="000000"/>
                </a:solidFill>
                <a:latin typeface="Times New Roman"/>
              </a:rPr>
              <a:t>com.google.gwt.event.dom.client.ClickHandler</a:t>
            </a:r>
            <a:r>
              <a:rPr lang="cs-CZ" sz="1050" dirty="0" smtClean="0">
                <a:solidFill>
                  <a:srgbClr val="000000"/>
                </a:solidFill>
                <a:latin typeface="Times New Roman"/>
              </a:rPr>
              <a:t>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MainEntryPoint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MainEntryPoint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onModuleLoad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Hello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, GWT!!!"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Click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!"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button.addClickHandler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label.setVisible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(!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label.isVisible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RootPanel.get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RootPanel.get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label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ový popisek 4"/>
          <p:cNvSpPr/>
          <p:nvPr/>
        </p:nvSpPr>
        <p:spPr bwMode="auto">
          <a:xfrm>
            <a:off x="6286512" y="3143248"/>
            <a:ext cx="1785950" cy="785818"/>
          </a:xfrm>
          <a:prstGeom prst="wedgeRectCallout">
            <a:avLst>
              <a:gd name="adj1" fmla="val -110745"/>
              <a:gd name="adj2" fmla="val 11500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UI on the client side driven by events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6143636" y="2000240"/>
            <a:ext cx="1785950" cy="785818"/>
          </a:xfrm>
          <a:prstGeom prst="wedgeRectCallout">
            <a:avLst>
              <a:gd name="adj1" fmla="val -133273"/>
              <a:gd name="adj2" fmla="val 14603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 is similar to Swing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UI </a:t>
            </a:r>
            <a:r>
              <a:rPr lang="en-US" dirty="0" smtClean="0"/>
              <a:t>similar to </a:t>
            </a:r>
            <a:r>
              <a:rPr lang="cs-CZ" dirty="0" smtClean="0"/>
              <a:t>Swing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RootPanel</a:t>
            </a:r>
            <a:r>
              <a:rPr lang="cs-CZ" dirty="0" smtClean="0"/>
              <a:t> – </a:t>
            </a:r>
            <a:r>
              <a:rPr lang="en-US" dirty="0" smtClean="0"/>
              <a:t>container of other components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FlowPanel</a:t>
            </a:r>
            <a:r>
              <a:rPr lang="cs-CZ" dirty="0" smtClean="0"/>
              <a:t> – </a:t>
            </a:r>
            <a:r>
              <a:rPr lang="en-US" dirty="0" smtClean="0"/>
              <a:t>simple</a:t>
            </a:r>
            <a:r>
              <a:rPr lang="cs-CZ" dirty="0" smtClean="0"/>
              <a:t> </a:t>
            </a:r>
            <a:r>
              <a:rPr lang="cs-CZ" dirty="0" smtClean="0"/>
              <a:t>&lt;div&gt; </a:t>
            </a:r>
            <a:r>
              <a:rPr lang="en-US" dirty="0"/>
              <a:t>o</a:t>
            </a:r>
            <a:r>
              <a:rPr lang="en-US" dirty="0" smtClean="0"/>
              <a:t>n the page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HTMLPanel</a:t>
            </a:r>
            <a:r>
              <a:rPr lang="cs-CZ" dirty="0" smtClean="0"/>
              <a:t> – </a:t>
            </a:r>
            <a:r>
              <a:rPr lang="en-US" dirty="0" smtClean="0"/>
              <a:t>builds</a:t>
            </a:r>
            <a:r>
              <a:rPr lang="cs-CZ" dirty="0" smtClean="0"/>
              <a:t> </a:t>
            </a:r>
            <a:r>
              <a:rPr lang="cs-CZ" dirty="0" smtClean="0"/>
              <a:t>HTML </a:t>
            </a:r>
            <a:r>
              <a:rPr lang="cs-CZ" dirty="0" smtClean="0"/>
              <a:t>s</a:t>
            </a:r>
            <a:r>
              <a:rPr lang="en-US" dirty="0" err="1" smtClean="0"/>
              <a:t>tructure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FormPanel</a:t>
            </a:r>
            <a:r>
              <a:rPr lang="cs-CZ" dirty="0" smtClean="0"/>
              <a:t> – </a:t>
            </a:r>
            <a:r>
              <a:rPr lang="en-US" dirty="0" smtClean="0"/>
              <a:t>a form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ScrollPanel</a:t>
            </a:r>
            <a:r>
              <a:rPr lang="cs-CZ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panel with scroll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PopupPanel</a:t>
            </a:r>
            <a:r>
              <a:rPr lang="cs-CZ" dirty="0" smtClean="0"/>
              <a:t>, </a:t>
            </a:r>
            <a:r>
              <a:rPr lang="cs-CZ" dirty="0" err="1" smtClean="0"/>
              <a:t>DialogBox</a:t>
            </a:r>
            <a:r>
              <a:rPr lang="cs-CZ" dirty="0" smtClean="0"/>
              <a:t> - </a:t>
            </a:r>
            <a:r>
              <a:rPr lang="cs-CZ" dirty="0" smtClean="0"/>
              <a:t>dialog</a:t>
            </a:r>
            <a:r>
              <a:rPr lang="en-US" dirty="0" smtClean="0"/>
              <a:t>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Grid</a:t>
            </a:r>
            <a:r>
              <a:rPr lang="cs-CZ" dirty="0" smtClean="0"/>
              <a:t>, </a:t>
            </a:r>
            <a:r>
              <a:rPr lang="cs-CZ" dirty="0" err="1" smtClean="0"/>
              <a:t>FlexTable</a:t>
            </a:r>
            <a:r>
              <a:rPr lang="cs-CZ" dirty="0" smtClean="0"/>
              <a:t> – </a:t>
            </a:r>
            <a:r>
              <a:rPr lang="cs-CZ" dirty="0" err="1" smtClean="0"/>
              <a:t>tab</a:t>
            </a:r>
            <a:r>
              <a:rPr lang="en-US" dirty="0" smtClean="0"/>
              <a:t>les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LayoutPanel</a:t>
            </a:r>
            <a:r>
              <a:rPr lang="cs-CZ" dirty="0" smtClean="0"/>
              <a:t>, </a:t>
            </a:r>
            <a:r>
              <a:rPr lang="cs-CZ" dirty="0" err="1" smtClean="0"/>
              <a:t>DockLayoutPanel</a:t>
            </a:r>
            <a:r>
              <a:rPr lang="cs-CZ" dirty="0" smtClean="0"/>
              <a:t>, </a:t>
            </a:r>
            <a:r>
              <a:rPr lang="cs-CZ" dirty="0" err="1" smtClean="0"/>
              <a:t>SplitLayoutPanel</a:t>
            </a:r>
            <a:r>
              <a:rPr lang="cs-CZ" dirty="0" smtClean="0"/>
              <a:t>, </a:t>
            </a:r>
            <a:r>
              <a:rPr lang="cs-CZ" dirty="0" err="1" smtClean="0"/>
              <a:t>StackLayoutPanel</a:t>
            </a:r>
            <a:r>
              <a:rPr lang="cs-CZ" dirty="0" smtClean="0"/>
              <a:t>, </a:t>
            </a:r>
            <a:r>
              <a:rPr lang="cs-CZ" dirty="0" err="1" smtClean="0"/>
              <a:t>TabLayoutPanel</a:t>
            </a:r>
            <a:r>
              <a:rPr lang="cs-CZ" dirty="0" smtClean="0"/>
              <a:t>,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9965" y="5543792"/>
            <a:ext cx="5159041" cy="651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More info here</a:t>
            </a:r>
            <a:r>
              <a:rPr lang="cs-CZ" sz="1800" dirty="0" smtClean="0">
                <a:solidFill>
                  <a:schemeClr val="tx1"/>
                </a:solidFill>
              </a:rPr>
              <a:t>: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http</a:t>
            </a:r>
            <a:r>
              <a:rPr lang="cs-CZ" sz="1800" dirty="0">
                <a:solidFill>
                  <a:schemeClr val="tx1"/>
                </a:solidFill>
              </a:rPr>
              <a:t>://www.gwtproject.org/javadoc/latest/</a:t>
            </a:r>
            <a:endParaRPr lang="cs-CZ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GWT layout </a:t>
            </a:r>
            <a:r>
              <a:rPr lang="en-US" dirty="0" smtClean="0"/>
              <a:t>works well only in standard browser mode, avoid quirk mode.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9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components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Button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TextBox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Tree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RichTextArea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928670"/>
            <a:ext cx="28860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428736"/>
            <a:ext cx="2357454" cy="50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240788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4357694"/>
            <a:ext cx="48291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3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Jiný způsob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058" y="752341"/>
            <a:ext cx="8573192" cy="2874570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anonClickHandlerExample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b =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Button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Click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CE7B00"/>
                </a:solidFill>
                <a:latin typeface="Times New Roman"/>
              </a:rPr>
              <a:t>Me</a:t>
            </a:r>
            <a:r>
              <a:rPr lang="cs-CZ" sz="20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b.addClickHandler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// handle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click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</p:txBody>
      </p:sp>
      <p:sp>
        <p:nvSpPr>
          <p:cNvPr id="5" name="Čárový popisek 1 4"/>
          <p:cNvSpPr/>
          <p:nvPr/>
        </p:nvSpPr>
        <p:spPr bwMode="auto">
          <a:xfrm>
            <a:off x="7143768" y="1214422"/>
            <a:ext cx="1388672" cy="571504"/>
          </a:xfrm>
          <a:prstGeom prst="borderCallout1">
            <a:avLst>
              <a:gd name="adj1" fmla="val 18750"/>
              <a:gd name="adj2" fmla="val -8333"/>
              <a:gd name="adj3" fmla="val 62941"/>
              <a:gd name="adj4" fmla="val -11228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Annonymous</a:t>
            </a:r>
            <a:r>
              <a:rPr lang="en-US" dirty="0" smtClean="0">
                <a:solidFill>
                  <a:schemeClr val="tx1"/>
                </a:solidFill>
              </a:rPr>
              <a:t> internal class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058" y="4441053"/>
            <a:ext cx="8573192" cy="1631153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cs-CZ" sz="20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MojeTrida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ClickHandler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20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onClick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ClickEvent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// tady si odchytnu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udalost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a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udelam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> s ni co </a:t>
            </a:r>
            <a:r>
              <a:rPr lang="cs-CZ" sz="2000" b="1" dirty="0" err="1" smtClean="0">
                <a:solidFill>
                  <a:srgbClr val="969696"/>
                </a:solidFill>
                <a:latin typeface="Times New Roman"/>
              </a:rPr>
              <a:t>potrebuji</a:t>
            </a:r>
            <a:r>
              <a:rPr lang="cs-CZ" sz="20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20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20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Vývojový diagram: postup 7"/>
          <p:cNvSpPr/>
          <p:nvPr/>
        </p:nvSpPr>
        <p:spPr bwMode="auto">
          <a:xfrm>
            <a:off x="4286248" y="3286124"/>
            <a:ext cx="4000528" cy="85725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attention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use the </a:t>
            </a:r>
            <a:r>
              <a:rPr lang="cs-CZ" sz="1800" b="1" i="1" dirty="0" err="1" smtClean="0">
                <a:solidFill>
                  <a:schemeClr val="tx1"/>
                </a:solidFill>
              </a:rPr>
              <a:t>final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modifier</a:t>
            </a:r>
            <a:endParaRPr lang="cs-CZ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communication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- RPC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= Remote Procedure Call</a:t>
            </a:r>
          </a:p>
          <a:p>
            <a:pPr lvl="1"/>
            <a:r>
              <a:rPr lang="en-US" dirty="0" smtClean="0"/>
              <a:t>calling server code from client code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lient – JavaScript</a:t>
            </a:r>
          </a:p>
          <a:p>
            <a:pPr lvl="1"/>
            <a:r>
              <a:rPr lang="en-US" dirty="0" smtClean="0"/>
              <a:t>Server – Servlet</a:t>
            </a:r>
          </a:p>
          <a:p>
            <a:pPr lvl="1"/>
            <a:r>
              <a:rPr lang="en-US" dirty="0" smtClean="0"/>
              <a:t>Asynchronous communication using AJAX</a:t>
            </a:r>
          </a:p>
          <a:p>
            <a:pPr lvl="1"/>
            <a:r>
              <a:rPr lang="en-US" dirty="0" smtClean="0"/>
              <a:t>Serialized objects mediate the communication</a:t>
            </a:r>
          </a:p>
          <a:p>
            <a:pPr lvl="2"/>
            <a:r>
              <a:rPr lang="en-US" i="1" dirty="0" smtClean="0"/>
              <a:t>char</a:t>
            </a:r>
            <a:r>
              <a:rPr lang="en-US" dirty="0" smtClean="0"/>
              <a:t>,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err="1" smtClean="0"/>
              <a:t>int</a:t>
            </a:r>
            <a:r>
              <a:rPr lang="en-US" dirty="0" smtClean="0"/>
              <a:t>, </a:t>
            </a:r>
            <a:r>
              <a:rPr lang="en-US" i="1" dirty="0" smtClean="0"/>
              <a:t>long</a:t>
            </a:r>
            <a:r>
              <a:rPr lang="en-US" dirty="0" smtClean="0"/>
              <a:t>, </a:t>
            </a:r>
            <a:r>
              <a:rPr lang="en-US" i="1" dirty="0" err="1" smtClean="0"/>
              <a:t>boolean</a:t>
            </a:r>
            <a:r>
              <a:rPr lang="en-US" dirty="0" smtClean="0"/>
              <a:t>, </a:t>
            </a:r>
            <a:r>
              <a:rPr lang="en-US" i="1" dirty="0" smtClean="0"/>
              <a:t>float</a:t>
            </a:r>
            <a:r>
              <a:rPr lang="en-US" dirty="0" smtClean="0"/>
              <a:t>, </a:t>
            </a:r>
            <a:r>
              <a:rPr lang="en-US" i="1" dirty="0" smtClean="0"/>
              <a:t>double</a:t>
            </a:r>
          </a:p>
          <a:p>
            <a:pPr lvl="2"/>
            <a:r>
              <a:rPr lang="en-US" i="1" dirty="0" smtClean="0"/>
              <a:t>String</a:t>
            </a:r>
            <a:r>
              <a:rPr lang="en-US" dirty="0" smtClean="0"/>
              <a:t>, </a:t>
            </a:r>
            <a:r>
              <a:rPr lang="en-US" i="1" dirty="0" smtClean="0"/>
              <a:t>Date, Character</a:t>
            </a:r>
            <a:r>
              <a:rPr lang="en-US" dirty="0" smtClean="0"/>
              <a:t>,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smtClean="0"/>
              <a:t>Integer</a:t>
            </a:r>
            <a:r>
              <a:rPr lang="en-US" dirty="0" smtClean="0"/>
              <a:t>, </a:t>
            </a:r>
            <a:r>
              <a:rPr lang="en-US" i="1" dirty="0" smtClean="0"/>
              <a:t>Long</a:t>
            </a:r>
            <a:r>
              <a:rPr lang="en-US" dirty="0" smtClean="0"/>
              <a:t>, </a:t>
            </a:r>
            <a:r>
              <a:rPr lang="en-US" i="1" dirty="0" smtClean="0"/>
              <a:t>Boolean</a:t>
            </a:r>
            <a:r>
              <a:rPr lang="en-US" dirty="0" smtClean="0"/>
              <a:t>, </a:t>
            </a:r>
            <a:r>
              <a:rPr lang="en-US" i="1" dirty="0" smtClean="0"/>
              <a:t>Float</a:t>
            </a:r>
            <a:r>
              <a:rPr lang="en-US" dirty="0" smtClean="0"/>
              <a:t>, </a:t>
            </a:r>
            <a:r>
              <a:rPr lang="en-US" i="1" dirty="0" smtClean="0"/>
              <a:t>Double</a:t>
            </a:r>
          </a:p>
          <a:p>
            <a:pPr lvl="2"/>
            <a:r>
              <a:rPr lang="en-US" dirty="0" smtClean="0"/>
              <a:t>array of</a:t>
            </a:r>
            <a:r>
              <a:rPr lang="en-US" dirty="0" smtClean="0"/>
              <a:t> serialized values</a:t>
            </a:r>
          </a:p>
          <a:p>
            <a:pPr lvl="2"/>
            <a:r>
              <a:rPr lang="en-US" dirty="0" smtClean="0"/>
              <a:t>serialized class (</a:t>
            </a:r>
            <a:r>
              <a:rPr lang="en-US" i="1" dirty="0" err="1" smtClean="0"/>
              <a:t>IsSerializable</a:t>
            </a:r>
            <a:r>
              <a:rPr lang="en-US" i="1" dirty="0" smtClean="0"/>
              <a:t> or </a:t>
            </a:r>
            <a:r>
              <a:rPr lang="en-US" i="1" dirty="0" err="1" smtClean="0"/>
              <a:t>java.io.Serializable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class having at leas one serializable subclass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– </a:t>
            </a:r>
            <a:r>
              <a:rPr lang="en-US" dirty="0" smtClean="0"/>
              <a:t>What is 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Google</a:t>
            </a:r>
            <a:r>
              <a:rPr lang="cs-CZ" dirty="0" smtClean="0"/>
              <a:t> Web </a:t>
            </a:r>
            <a:r>
              <a:rPr lang="cs-CZ" dirty="0" err="1" smtClean="0"/>
              <a:t>Toolkig</a:t>
            </a:r>
            <a:endParaRPr lang="cs-CZ" dirty="0" smtClean="0"/>
          </a:p>
          <a:p>
            <a:pPr lvl="1"/>
            <a:r>
              <a:rPr lang="en-US" dirty="0" smtClean="0"/>
              <a:t>Compiler from Java to</a:t>
            </a:r>
            <a:r>
              <a:rPr lang="cs-CZ" dirty="0" smtClean="0"/>
              <a:t> </a:t>
            </a:r>
            <a:r>
              <a:rPr lang="cs-CZ" dirty="0" err="1" smtClean="0"/>
              <a:t>JavaScript</a:t>
            </a:r>
            <a:r>
              <a:rPr lang="cs-CZ" dirty="0" smtClean="0"/>
              <a:t> </a:t>
            </a:r>
            <a:r>
              <a:rPr lang="en-US" dirty="0" smtClean="0"/>
              <a:t>+ HTML</a:t>
            </a:r>
          </a:p>
          <a:p>
            <a:pPr lvl="1"/>
            <a:r>
              <a:rPr lang="en-US" dirty="0" smtClean="0"/>
              <a:t>Set of JavaScript and Java scripts</a:t>
            </a:r>
            <a:r>
              <a:rPr lang="cs-CZ" dirty="0" smtClean="0"/>
              <a:t> / </a:t>
            </a:r>
            <a:r>
              <a:rPr lang="en-US" dirty="0" smtClean="0"/>
              <a:t>classes</a:t>
            </a:r>
            <a:endParaRPr lang="cs-CZ" dirty="0" smtClean="0"/>
          </a:p>
          <a:p>
            <a:pPr lvl="1"/>
            <a:r>
              <a:rPr lang="en-US" dirty="0" smtClean="0"/>
              <a:t>Development environment </a:t>
            </a:r>
            <a:r>
              <a:rPr lang="cs-CZ" dirty="0" smtClean="0"/>
              <a:t>– SDK</a:t>
            </a:r>
          </a:p>
          <a:p>
            <a:pPr lvl="1"/>
            <a:r>
              <a:rPr lang="cs-CZ" dirty="0" err="1" smtClean="0"/>
              <a:t>Integra</a:t>
            </a:r>
            <a:r>
              <a:rPr lang="en-US" dirty="0" err="1" smtClean="0"/>
              <a:t>tion</a:t>
            </a:r>
            <a:r>
              <a:rPr lang="en-US" dirty="0" smtClean="0"/>
              <a:t> with</a:t>
            </a:r>
            <a:r>
              <a:rPr lang="cs-CZ" dirty="0" smtClean="0"/>
              <a:t> IDE – </a:t>
            </a:r>
            <a:r>
              <a:rPr lang="cs-CZ" dirty="0" err="1" smtClean="0"/>
              <a:t>Eclipse</a:t>
            </a:r>
            <a:r>
              <a:rPr lang="cs-CZ" dirty="0" smtClean="0"/>
              <a:t>, </a:t>
            </a:r>
            <a:r>
              <a:rPr lang="cs-CZ" dirty="0" err="1" smtClean="0"/>
              <a:t>Netbeans</a:t>
            </a:r>
            <a:r>
              <a:rPr lang="cs-CZ" dirty="0" smtClean="0"/>
              <a:t>, …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en-US" dirty="0" smtClean="0"/>
              <a:t>Driving idea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en-US" dirty="0" smtClean="0"/>
              <a:t>Let’s code everything in just one language</a:t>
            </a:r>
            <a:r>
              <a:rPr lang="cs-CZ" dirty="0" smtClean="0"/>
              <a:t>– Java</a:t>
            </a:r>
          </a:p>
          <a:p>
            <a:pPr>
              <a:buNone/>
            </a:pPr>
            <a:r>
              <a:rPr lang="en-US" dirty="0" smtClean="0"/>
              <a:t>Client side will be translated as needed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Write the GUI in a </a:t>
            </a:r>
            <a:r>
              <a:rPr lang="cs-CZ" dirty="0" smtClean="0"/>
              <a:t>Swing</a:t>
            </a:r>
            <a:r>
              <a:rPr lang="en-US" dirty="0" smtClean="0"/>
              <a:t> style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Use the classical event handlers in GUI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– RPC </a:t>
            </a:r>
            <a:r>
              <a:rPr lang="en-US" dirty="0" smtClean="0"/>
              <a:t>cont.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interface</a:t>
            </a:r>
          </a:p>
          <a:p>
            <a:r>
              <a:rPr lang="en-US" dirty="0" smtClean="0"/>
              <a:t>Asynchronous interface</a:t>
            </a:r>
          </a:p>
          <a:p>
            <a:r>
              <a:rPr lang="en-US" dirty="0" smtClean="0"/>
              <a:t>Implementation of </a:t>
            </a:r>
            <a:r>
              <a:rPr lang="en-US" dirty="0" err="1" smtClean="0"/>
              <a:t>asynchnronous</a:t>
            </a:r>
            <a:r>
              <a:rPr lang="en-US" dirty="0" smtClean="0"/>
              <a:t> interface on server  = </a:t>
            </a:r>
            <a:r>
              <a:rPr lang="en-US" b="1" dirty="0" smtClean="0"/>
              <a:t>contract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Calling the asynchronous interface by java code from the client</a:t>
            </a:r>
          </a:p>
          <a:p>
            <a:r>
              <a:rPr lang="en-US" dirty="0" smtClean="0"/>
              <a:t>Implementation of synchronous interface by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/>
        </p:nvGrpSpPr>
        <p:grpSpPr>
          <a:xfrm>
            <a:off x="67353" y="2857496"/>
            <a:ext cx="4933275" cy="3571900"/>
            <a:chOff x="353105" y="3000372"/>
            <a:chExt cx="4933275" cy="3571900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57158" y="3245206"/>
              <a:ext cx="4929222" cy="3327066"/>
            </a:xfrm>
            <a:prstGeom prst="rect">
              <a:avLst/>
            </a:prstGeom>
            <a:solidFill>
              <a:srgbClr val="FCE2C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=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GWT.create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PozpatkuService.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);</a:t>
              </a:r>
              <a:endParaRPr lang="en-US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endParaRPr lang="en-US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pozpatkuServiceAsync.pozpatku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textbox.getText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(),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new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AsyncCallback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&gt;()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onFailure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Throwable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caught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en-US" sz="1600" dirty="0" smtClean="0">
                  <a:solidFill>
                    <a:srgbClr val="000000"/>
                  </a:solidFill>
                  <a:latin typeface="Times New Roman"/>
                </a:rPr>
                <a:t>			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//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udelej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neco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pri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chybe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onSuccess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result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                       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//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udelame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neco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s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vracenym</a:t>
              </a: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 </a:t>
              </a:r>
              <a:r>
                <a:rPr lang="en-US" sz="1600" dirty="0" err="1" smtClean="0">
                  <a:solidFill>
                    <a:schemeClr val="bg1">
                      <a:lumMod val="65000"/>
                    </a:schemeClr>
                  </a:solidFill>
                  <a:latin typeface="Times New Roman"/>
                </a:rPr>
                <a:t>retezcem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    });</a:t>
              </a:r>
              <a:r>
                <a:rPr lang="cs-CZ" sz="1600" b="1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b="1" dirty="0" smtClean="0">
                  <a:solidFill>
                    <a:srgbClr val="000000"/>
                  </a:solidFill>
                  <a:latin typeface="Times New Roman"/>
                </a:rPr>
              </a:br>
              <a:endParaRPr lang="cs-CZ" sz="1600" b="1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53105" y="3000372"/>
              <a:ext cx="1184940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r>
                <a:rPr lang="en-US" dirty="0" smtClean="0">
                  <a:solidFill>
                    <a:schemeClr val="tx1"/>
                  </a:solidFill>
                </a:rPr>
                <a:t>lient</a:t>
              </a:r>
              <a:r>
                <a:rPr lang="cs-CZ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code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- RPC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4786314" y="1071546"/>
            <a:ext cx="2571768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Synchronní rozhraní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pozpatku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s)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857224" y="1214422"/>
            <a:ext cx="2500330" cy="107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>
            <a:no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GWT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PozpatkuServiceAsync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create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Class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trida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56721" y="714356"/>
            <a:ext cx="700834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cs-CZ" dirty="0" err="1" smtClean="0">
                <a:solidFill>
                  <a:schemeClr val="tx1"/>
                </a:solidFill>
              </a:rPr>
              <a:t>lient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889116" y="714356"/>
            <a:ext cx="78098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6858016" y="1928802"/>
            <a:ext cx="228604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processCall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String</a:t>
            </a:r>
            <a:r>
              <a:rPr lang="cs-CZ" dirty="0" smtClean="0">
                <a:solidFill>
                  <a:schemeClr val="tx1"/>
                </a:solidFill>
              </a:rPr>
              <a:t> s)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5327280" y="2857496"/>
            <a:ext cx="3935607" cy="3557858"/>
            <a:chOff x="313029" y="3000372"/>
            <a:chExt cx="3935607" cy="3557858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357158" y="3245206"/>
              <a:ext cx="3891478" cy="3313024"/>
            </a:xfrm>
            <a:prstGeom prst="rect">
              <a:avLst/>
            </a:prstGeom>
            <a:solidFill>
              <a:srgbClr val="FCE2C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PozpatkuServiceImpl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extends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RemoteServiceServlet</a:t>
              </a:r>
              <a:endParaRPr lang="cs-CZ" sz="1600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PozpatkuService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sz="1600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pozpatku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s)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StringBuffer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reverse = </a:t>
              </a:r>
            </a:p>
            <a:p>
              <a:pPr algn="l"/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	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new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StringBuffer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length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for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(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int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i = 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length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 - 1); i &gt;= 0; i--) {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    reverse.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append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(s.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charAt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(i));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sz="1600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reverse.</a:t>
              </a:r>
              <a:r>
                <a:rPr lang="cs-CZ" sz="1600" dirty="0" err="1" smtClean="0">
                  <a:solidFill>
                    <a:srgbClr val="000000"/>
                  </a:solidFill>
                  <a:latin typeface="Times New Roman"/>
                </a:rPr>
                <a:t>toString</a:t>
              </a: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();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    }</a:t>
              </a:r>
              <a:br>
                <a:rPr lang="cs-CZ" sz="16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600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20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13029" y="3000372"/>
              <a:ext cx="1265090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chemeClr val="tx1"/>
                  </a:solidFill>
                </a:rPr>
                <a:t>Server </a:t>
              </a:r>
              <a:r>
                <a:rPr lang="en-US" dirty="0" smtClean="0">
                  <a:solidFill>
                    <a:schemeClr val="tx1"/>
                  </a:solidFill>
                </a:rPr>
                <a:t>code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" name="Volný tvar 19"/>
          <p:cNvSpPr/>
          <p:nvPr/>
        </p:nvSpPr>
        <p:spPr bwMode="auto">
          <a:xfrm>
            <a:off x="4172588" y="486827"/>
            <a:ext cx="1048780" cy="6247605"/>
          </a:xfrm>
          <a:custGeom>
            <a:avLst/>
            <a:gdLst>
              <a:gd name="connsiteX0" fmla="*/ 955466 w 1048780"/>
              <a:gd name="connsiteY0" fmla="*/ 6247605 h 6247605"/>
              <a:gd name="connsiteX1" fmla="*/ 943109 w 1048780"/>
              <a:gd name="connsiteY1" fmla="*/ 6099324 h 6247605"/>
              <a:gd name="connsiteX2" fmla="*/ 930753 w 1048780"/>
              <a:gd name="connsiteY2" fmla="*/ 6012827 h 6247605"/>
              <a:gd name="connsiteX3" fmla="*/ 943109 w 1048780"/>
              <a:gd name="connsiteY3" fmla="*/ 5839832 h 6247605"/>
              <a:gd name="connsiteX4" fmla="*/ 967823 w 1048780"/>
              <a:gd name="connsiteY4" fmla="*/ 5765692 h 6247605"/>
              <a:gd name="connsiteX5" fmla="*/ 980180 w 1048780"/>
              <a:gd name="connsiteY5" fmla="*/ 5728622 h 6247605"/>
              <a:gd name="connsiteX6" fmla="*/ 992536 w 1048780"/>
              <a:gd name="connsiteY6" fmla="*/ 5691551 h 6247605"/>
              <a:gd name="connsiteX7" fmla="*/ 1017250 w 1048780"/>
              <a:gd name="connsiteY7" fmla="*/ 5642124 h 6247605"/>
              <a:gd name="connsiteX8" fmla="*/ 1029607 w 1048780"/>
              <a:gd name="connsiteY8" fmla="*/ 5543270 h 6247605"/>
              <a:gd name="connsiteX9" fmla="*/ 1004893 w 1048780"/>
              <a:gd name="connsiteY9" fmla="*/ 4974859 h 6247605"/>
              <a:gd name="connsiteX10" fmla="*/ 967823 w 1048780"/>
              <a:gd name="connsiteY10" fmla="*/ 4616514 h 6247605"/>
              <a:gd name="connsiteX11" fmla="*/ 967823 w 1048780"/>
              <a:gd name="connsiteY11" fmla="*/ 3912178 h 6247605"/>
              <a:gd name="connsiteX12" fmla="*/ 980180 w 1048780"/>
              <a:gd name="connsiteY12" fmla="*/ 3813324 h 6247605"/>
              <a:gd name="connsiteX13" fmla="*/ 1004893 w 1048780"/>
              <a:gd name="connsiteY13" fmla="*/ 3492049 h 6247605"/>
              <a:gd name="connsiteX14" fmla="*/ 980180 w 1048780"/>
              <a:gd name="connsiteY14" fmla="*/ 2898924 h 6247605"/>
              <a:gd name="connsiteX15" fmla="*/ 955466 w 1048780"/>
              <a:gd name="connsiteY15" fmla="*/ 2763000 h 6247605"/>
              <a:gd name="connsiteX16" fmla="*/ 930753 w 1048780"/>
              <a:gd name="connsiteY16" fmla="*/ 2590005 h 6247605"/>
              <a:gd name="connsiteX17" fmla="*/ 906039 w 1048780"/>
              <a:gd name="connsiteY17" fmla="*/ 2478795 h 6247605"/>
              <a:gd name="connsiteX18" fmla="*/ 893682 w 1048780"/>
              <a:gd name="connsiteY18" fmla="*/ 2441724 h 6247605"/>
              <a:gd name="connsiteX19" fmla="*/ 868969 w 1048780"/>
              <a:gd name="connsiteY19" fmla="*/ 2404654 h 6247605"/>
              <a:gd name="connsiteX20" fmla="*/ 844255 w 1048780"/>
              <a:gd name="connsiteY20" fmla="*/ 2318157 h 6247605"/>
              <a:gd name="connsiteX21" fmla="*/ 819542 w 1048780"/>
              <a:gd name="connsiteY21" fmla="*/ 2281087 h 6247605"/>
              <a:gd name="connsiteX22" fmla="*/ 782471 w 1048780"/>
              <a:gd name="connsiteY22" fmla="*/ 2206946 h 6247605"/>
              <a:gd name="connsiteX23" fmla="*/ 770115 w 1048780"/>
              <a:gd name="connsiteY23" fmla="*/ 2169876 h 6247605"/>
              <a:gd name="connsiteX24" fmla="*/ 745401 w 1048780"/>
              <a:gd name="connsiteY24" fmla="*/ 2132805 h 6247605"/>
              <a:gd name="connsiteX25" fmla="*/ 720688 w 1048780"/>
              <a:gd name="connsiteY25" fmla="*/ 2046308 h 6247605"/>
              <a:gd name="connsiteX26" fmla="*/ 671261 w 1048780"/>
              <a:gd name="connsiteY26" fmla="*/ 1972168 h 6247605"/>
              <a:gd name="connsiteX27" fmla="*/ 646547 w 1048780"/>
              <a:gd name="connsiteY27" fmla="*/ 1935097 h 6247605"/>
              <a:gd name="connsiteX28" fmla="*/ 597120 w 1048780"/>
              <a:gd name="connsiteY28" fmla="*/ 1860957 h 6247605"/>
              <a:gd name="connsiteX29" fmla="*/ 584763 w 1048780"/>
              <a:gd name="connsiteY29" fmla="*/ 1811530 h 6247605"/>
              <a:gd name="connsiteX30" fmla="*/ 535336 w 1048780"/>
              <a:gd name="connsiteY30" fmla="*/ 1737389 h 6247605"/>
              <a:gd name="connsiteX31" fmla="*/ 473553 w 1048780"/>
              <a:gd name="connsiteY31" fmla="*/ 1626178 h 6247605"/>
              <a:gd name="connsiteX32" fmla="*/ 448839 w 1048780"/>
              <a:gd name="connsiteY32" fmla="*/ 1589108 h 6247605"/>
              <a:gd name="connsiteX33" fmla="*/ 411769 w 1048780"/>
              <a:gd name="connsiteY33" fmla="*/ 1502611 h 6247605"/>
              <a:gd name="connsiteX34" fmla="*/ 374698 w 1048780"/>
              <a:gd name="connsiteY34" fmla="*/ 1416114 h 6247605"/>
              <a:gd name="connsiteX35" fmla="*/ 349985 w 1048780"/>
              <a:gd name="connsiteY35" fmla="*/ 1379043 h 6247605"/>
              <a:gd name="connsiteX36" fmla="*/ 337628 w 1048780"/>
              <a:gd name="connsiteY36" fmla="*/ 1341973 h 6247605"/>
              <a:gd name="connsiteX37" fmla="*/ 312915 w 1048780"/>
              <a:gd name="connsiteY37" fmla="*/ 1304903 h 6247605"/>
              <a:gd name="connsiteX38" fmla="*/ 275844 w 1048780"/>
              <a:gd name="connsiteY38" fmla="*/ 1168978 h 6247605"/>
              <a:gd name="connsiteX39" fmla="*/ 251131 w 1048780"/>
              <a:gd name="connsiteY39" fmla="*/ 1131908 h 6247605"/>
              <a:gd name="connsiteX40" fmla="*/ 189347 w 1048780"/>
              <a:gd name="connsiteY40" fmla="*/ 934200 h 6247605"/>
              <a:gd name="connsiteX41" fmla="*/ 164634 w 1048780"/>
              <a:gd name="connsiteY41" fmla="*/ 884773 h 6247605"/>
              <a:gd name="connsiteX42" fmla="*/ 139920 w 1048780"/>
              <a:gd name="connsiteY42" fmla="*/ 785919 h 6247605"/>
              <a:gd name="connsiteX43" fmla="*/ 115207 w 1048780"/>
              <a:gd name="connsiteY43" fmla="*/ 699422 h 6247605"/>
              <a:gd name="connsiteX44" fmla="*/ 102850 w 1048780"/>
              <a:gd name="connsiteY44" fmla="*/ 612924 h 6247605"/>
              <a:gd name="connsiteX45" fmla="*/ 90493 w 1048780"/>
              <a:gd name="connsiteY45" fmla="*/ 575854 h 6247605"/>
              <a:gd name="connsiteX46" fmla="*/ 78136 w 1048780"/>
              <a:gd name="connsiteY46" fmla="*/ 489357 h 6247605"/>
              <a:gd name="connsiteX47" fmla="*/ 53423 w 1048780"/>
              <a:gd name="connsiteY47" fmla="*/ 390503 h 6247605"/>
              <a:gd name="connsiteX48" fmla="*/ 41066 w 1048780"/>
              <a:gd name="connsiteY48" fmla="*/ 254578 h 6247605"/>
              <a:gd name="connsiteX49" fmla="*/ 28709 w 1048780"/>
              <a:gd name="connsiteY49" fmla="*/ 217508 h 6247605"/>
              <a:gd name="connsiteX50" fmla="*/ 16353 w 1048780"/>
              <a:gd name="connsiteY50" fmla="*/ 106297 h 6247605"/>
              <a:gd name="connsiteX51" fmla="*/ 3996 w 1048780"/>
              <a:gd name="connsiteY51" fmla="*/ 7443 h 624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48780" h="6247605">
                <a:moveTo>
                  <a:pt x="955466" y="6247605"/>
                </a:moveTo>
                <a:cubicBezTo>
                  <a:pt x="951347" y="6198178"/>
                  <a:pt x="948301" y="6148650"/>
                  <a:pt x="943109" y="6099324"/>
                </a:cubicBezTo>
                <a:cubicBezTo>
                  <a:pt x="940060" y="6070359"/>
                  <a:pt x="930753" y="6041952"/>
                  <a:pt x="930753" y="6012827"/>
                </a:cubicBezTo>
                <a:cubicBezTo>
                  <a:pt x="930753" y="5955015"/>
                  <a:pt x="934533" y="5897004"/>
                  <a:pt x="943109" y="5839832"/>
                </a:cubicBezTo>
                <a:cubicBezTo>
                  <a:pt x="946973" y="5814070"/>
                  <a:pt x="959585" y="5790405"/>
                  <a:pt x="967823" y="5765692"/>
                </a:cubicBezTo>
                <a:lnTo>
                  <a:pt x="980180" y="5728622"/>
                </a:lnTo>
                <a:cubicBezTo>
                  <a:pt x="984299" y="5716265"/>
                  <a:pt x="986711" y="5703201"/>
                  <a:pt x="992536" y="5691551"/>
                </a:cubicBezTo>
                <a:lnTo>
                  <a:pt x="1017250" y="5642124"/>
                </a:lnTo>
                <a:cubicBezTo>
                  <a:pt x="1021369" y="5609173"/>
                  <a:pt x="1029607" y="5576478"/>
                  <a:pt x="1029607" y="5543270"/>
                </a:cubicBezTo>
                <a:cubicBezTo>
                  <a:pt x="1029607" y="5079991"/>
                  <a:pt x="1048780" y="5194288"/>
                  <a:pt x="1004893" y="4974859"/>
                </a:cubicBezTo>
                <a:cubicBezTo>
                  <a:pt x="978010" y="4665694"/>
                  <a:pt x="995814" y="4784453"/>
                  <a:pt x="967823" y="4616514"/>
                </a:cubicBezTo>
                <a:cubicBezTo>
                  <a:pt x="943419" y="4299264"/>
                  <a:pt x="947979" y="4428104"/>
                  <a:pt x="967823" y="3912178"/>
                </a:cubicBezTo>
                <a:cubicBezTo>
                  <a:pt x="969099" y="3878995"/>
                  <a:pt x="976704" y="3846349"/>
                  <a:pt x="980180" y="3813324"/>
                </a:cubicBezTo>
                <a:cubicBezTo>
                  <a:pt x="993241" y="3689241"/>
                  <a:pt x="996180" y="3622746"/>
                  <a:pt x="1004893" y="3492049"/>
                </a:cubicBezTo>
                <a:cubicBezTo>
                  <a:pt x="988690" y="2827743"/>
                  <a:pt x="1016965" y="3174816"/>
                  <a:pt x="980180" y="2898924"/>
                </a:cubicBezTo>
                <a:cubicBezTo>
                  <a:pt x="964656" y="2782492"/>
                  <a:pt x="978933" y="2833399"/>
                  <a:pt x="955466" y="2763000"/>
                </a:cubicBezTo>
                <a:cubicBezTo>
                  <a:pt x="944727" y="2677091"/>
                  <a:pt x="945002" y="2668378"/>
                  <a:pt x="930753" y="2590005"/>
                </a:cubicBezTo>
                <a:cubicBezTo>
                  <a:pt x="924383" y="2554972"/>
                  <a:pt x="915955" y="2513501"/>
                  <a:pt x="906039" y="2478795"/>
                </a:cubicBezTo>
                <a:cubicBezTo>
                  <a:pt x="902461" y="2466271"/>
                  <a:pt x="899507" y="2453374"/>
                  <a:pt x="893682" y="2441724"/>
                </a:cubicBezTo>
                <a:cubicBezTo>
                  <a:pt x="887041" y="2428441"/>
                  <a:pt x="877207" y="2417011"/>
                  <a:pt x="868969" y="2404654"/>
                </a:cubicBezTo>
                <a:cubicBezTo>
                  <a:pt x="865009" y="2388816"/>
                  <a:pt x="853119" y="2335885"/>
                  <a:pt x="844255" y="2318157"/>
                </a:cubicBezTo>
                <a:cubicBezTo>
                  <a:pt x="837614" y="2304874"/>
                  <a:pt x="826183" y="2294370"/>
                  <a:pt x="819542" y="2281087"/>
                </a:cubicBezTo>
                <a:cubicBezTo>
                  <a:pt x="768388" y="2178777"/>
                  <a:pt x="853291" y="2313173"/>
                  <a:pt x="782471" y="2206946"/>
                </a:cubicBezTo>
                <a:cubicBezTo>
                  <a:pt x="778352" y="2194589"/>
                  <a:pt x="775940" y="2181526"/>
                  <a:pt x="770115" y="2169876"/>
                </a:cubicBezTo>
                <a:cubicBezTo>
                  <a:pt x="763473" y="2156593"/>
                  <a:pt x="751251" y="2146455"/>
                  <a:pt x="745401" y="2132805"/>
                </a:cubicBezTo>
                <a:cubicBezTo>
                  <a:pt x="733408" y="2104823"/>
                  <a:pt x="735712" y="2073351"/>
                  <a:pt x="720688" y="2046308"/>
                </a:cubicBezTo>
                <a:cubicBezTo>
                  <a:pt x="706264" y="2020344"/>
                  <a:pt x="687737" y="1996881"/>
                  <a:pt x="671261" y="1972168"/>
                </a:cubicBezTo>
                <a:cubicBezTo>
                  <a:pt x="663023" y="1959811"/>
                  <a:pt x="651243" y="1949186"/>
                  <a:pt x="646547" y="1935097"/>
                </a:cubicBezTo>
                <a:cubicBezTo>
                  <a:pt x="628664" y="1881449"/>
                  <a:pt x="643400" y="1907237"/>
                  <a:pt x="597120" y="1860957"/>
                </a:cubicBezTo>
                <a:cubicBezTo>
                  <a:pt x="593001" y="1844481"/>
                  <a:pt x="592358" y="1826720"/>
                  <a:pt x="584763" y="1811530"/>
                </a:cubicBezTo>
                <a:cubicBezTo>
                  <a:pt x="571480" y="1784964"/>
                  <a:pt x="535336" y="1737389"/>
                  <a:pt x="535336" y="1737389"/>
                </a:cubicBezTo>
                <a:cubicBezTo>
                  <a:pt x="513588" y="1672142"/>
                  <a:pt x="530204" y="1711155"/>
                  <a:pt x="473553" y="1626178"/>
                </a:cubicBezTo>
                <a:cubicBezTo>
                  <a:pt x="465315" y="1613821"/>
                  <a:pt x="453535" y="1603197"/>
                  <a:pt x="448839" y="1589108"/>
                </a:cubicBezTo>
                <a:cubicBezTo>
                  <a:pt x="419860" y="1502172"/>
                  <a:pt x="457576" y="1609496"/>
                  <a:pt x="411769" y="1502611"/>
                </a:cubicBezTo>
                <a:cubicBezTo>
                  <a:pt x="382062" y="1433295"/>
                  <a:pt x="421535" y="1498080"/>
                  <a:pt x="374698" y="1416114"/>
                </a:cubicBezTo>
                <a:cubicBezTo>
                  <a:pt x="367330" y="1403220"/>
                  <a:pt x="356627" y="1392326"/>
                  <a:pt x="349985" y="1379043"/>
                </a:cubicBezTo>
                <a:cubicBezTo>
                  <a:pt x="344160" y="1367393"/>
                  <a:pt x="343453" y="1353623"/>
                  <a:pt x="337628" y="1341973"/>
                </a:cubicBezTo>
                <a:cubicBezTo>
                  <a:pt x="330987" y="1328690"/>
                  <a:pt x="319556" y="1318186"/>
                  <a:pt x="312915" y="1304903"/>
                </a:cubicBezTo>
                <a:cubicBezTo>
                  <a:pt x="297066" y="1273204"/>
                  <a:pt x="284815" y="1182435"/>
                  <a:pt x="275844" y="1168978"/>
                </a:cubicBezTo>
                <a:lnTo>
                  <a:pt x="251131" y="1131908"/>
                </a:lnTo>
                <a:cubicBezTo>
                  <a:pt x="230603" y="1049798"/>
                  <a:pt x="230445" y="1043795"/>
                  <a:pt x="189347" y="934200"/>
                </a:cubicBezTo>
                <a:cubicBezTo>
                  <a:pt x="182879" y="916953"/>
                  <a:pt x="171890" y="901704"/>
                  <a:pt x="164634" y="884773"/>
                </a:cubicBezTo>
                <a:cubicBezTo>
                  <a:pt x="149346" y="849102"/>
                  <a:pt x="148848" y="826092"/>
                  <a:pt x="139920" y="785919"/>
                </a:cubicBezTo>
                <a:cubicBezTo>
                  <a:pt x="129577" y="739375"/>
                  <a:pt x="128966" y="740701"/>
                  <a:pt x="115207" y="699422"/>
                </a:cubicBezTo>
                <a:cubicBezTo>
                  <a:pt x="111088" y="670589"/>
                  <a:pt x="108562" y="641484"/>
                  <a:pt x="102850" y="612924"/>
                </a:cubicBezTo>
                <a:cubicBezTo>
                  <a:pt x="100296" y="600152"/>
                  <a:pt x="93047" y="588626"/>
                  <a:pt x="90493" y="575854"/>
                </a:cubicBezTo>
                <a:cubicBezTo>
                  <a:pt x="84781" y="547295"/>
                  <a:pt x="82924" y="518086"/>
                  <a:pt x="78136" y="489357"/>
                </a:cubicBezTo>
                <a:cubicBezTo>
                  <a:pt x="68194" y="429707"/>
                  <a:pt x="69340" y="438253"/>
                  <a:pt x="53423" y="390503"/>
                </a:cubicBezTo>
                <a:cubicBezTo>
                  <a:pt x="49304" y="345195"/>
                  <a:pt x="47500" y="299616"/>
                  <a:pt x="41066" y="254578"/>
                </a:cubicBezTo>
                <a:cubicBezTo>
                  <a:pt x="39224" y="241684"/>
                  <a:pt x="30850" y="230356"/>
                  <a:pt x="28709" y="217508"/>
                </a:cubicBezTo>
                <a:cubicBezTo>
                  <a:pt x="22577" y="180717"/>
                  <a:pt x="22024" y="143162"/>
                  <a:pt x="16353" y="106297"/>
                </a:cubicBezTo>
                <a:cubicBezTo>
                  <a:pt x="0" y="0"/>
                  <a:pt x="3996" y="113518"/>
                  <a:pt x="3996" y="744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cxnSp>
        <p:nvCxnSpPr>
          <p:cNvPr id="22" name="Přímá spojovací šipka 21"/>
          <p:cNvCxnSpPr>
            <a:stCxn id="19" idx="3"/>
            <a:endCxn id="4" idx="2"/>
          </p:cNvCxnSpPr>
          <p:nvPr/>
        </p:nvCxnSpPr>
        <p:spPr bwMode="auto">
          <a:xfrm flipH="1" flipV="1">
            <a:off x="6072198" y="1857364"/>
            <a:ext cx="520172" cy="11551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Přímá spojovací šipka 23"/>
          <p:cNvCxnSpPr>
            <a:stCxn id="19" idx="3"/>
            <a:endCxn id="16" idx="1"/>
          </p:cNvCxnSpPr>
          <p:nvPr/>
        </p:nvCxnSpPr>
        <p:spPr bwMode="auto">
          <a:xfrm flipV="1">
            <a:off x="6592370" y="2393149"/>
            <a:ext cx="265646" cy="61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Přímá spojovací šipka 25"/>
          <p:cNvCxnSpPr/>
          <p:nvPr/>
        </p:nvCxnSpPr>
        <p:spPr bwMode="auto">
          <a:xfrm rot="5400000" flipH="1" flipV="1">
            <a:off x="1035819" y="2821777"/>
            <a:ext cx="135732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070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state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Ajax the application state is stored by the client</a:t>
            </a:r>
            <a:endParaRPr lang="cs-CZ" dirty="0" smtClean="0"/>
          </a:p>
          <a:p>
            <a:r>
              <a:rPr lang="en-US" dirty="0" smtClean="0"/>
              <a:t>Refresh page problem</a:t>
            </a:r>
            <a:endParaRPr lang="cs-CZ" dirty="0" smtClean="0"/>
          </a:p>
          <a:p>
            <a:r>
              <a:rPr lang="en-US" dirty="0" smtClean="0"/>
              <a:t>Must backup the client state at the server side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Sessions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1928794" y="4143380"/>
            <a:ext cx="3071834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1571604" y="2571744"/>
            <a:ext cx="300039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AbstractRemoteServiceServlet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214414" y="1142984"/>
            <a:ext cx="300039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HTTPServlet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8" name="Přímá spojovací šipka 7"/>
          <p:cNvCxnSpPr>
            <a:stCxn id="4" idx="0"/>
            <a:endCxn id="5" idx="2"/>
          </p:cNvCxnSpPr>
          <p:nvPr/>
        </p:nvCxnSpPr>
        <p:spPr bwMode="auto">
          <a:xfrm rot="16200000" flipV="1">
            <a:off x="2946786" y="3625454"/>
            <a:ext cx="642942" cy="3929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Přímá spojovací šipka 10"/>
          <p:cNvCxnSpPr>
            <a:stCxn id="5" idx="0"/>
            <a:endCxn id="6" idx="2"/>
          </p:cNvCxnSpPr>
          <p:nvPr/>
        </p:nvCxnSpPr>
        <p:spPr bwMode="auto">
          <a:xfrm rot="16200000" flipV="1">
            <a:off x="2643174" y="2143116"/>
            <a:ext cx="500066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bdélník 9"/>
          <p:cNvSpPr/>
          <p:nvPr/>
        </p:nvSpPr>
        <p:spPr bwMode="auto">
          <a:xfrm>
            <a:off x="2428860" y="5643578"/>
            <a:ext cx="3071834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PozpatkuServiceImpl</a:t>
            </a:r>
          </a:p>
        </p:txBody>
      </p:sp>
      <p:cxnSp>
        <p:nvCxnSpPr>
          <p:cNvPr id="13" name="Přímá spojovací šipka 12"/>
          <p:cNvCxnSpPr>
            <a:stCxn id="10" idx="0"/>
            <a:endCxn id="4" idx="2"/>
          </p:cNvCxnSpPr>
          <p:nvPr/>
        </p:nvCxnSpPr>
        <p:spPr bwMode="auto">
          <a:xfrm rot="16200000" flipV="1">
            <a:off x="3428992" y="5107793"/>
            <a:ext cx="571504" cy="500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428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</a:t>
            </a:r>
            <a:r>
              <a:rPr lang="en-US" dirty="0" smtClean="0"/>
              <a:t>g with the session on the server</a:t>
            </a:r>
            <a:endParaRPr lang="cs-CZ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9072594" cy="4307655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PozpatkuServiceImpl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extends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RemoteServiceServlet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PozpatkuService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pozpatku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s)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StringBuffer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reverse =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StringBuffer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for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i = 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- 1); i &gt;= 0; i--)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reverse.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append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(s.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charAt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(i));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reverse.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ulozim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si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posledni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do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session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getThreadLocalRequest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getSession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setAttribute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lastString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toReturn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getLast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getThreadLocalRequest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getSession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getAttribute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lastString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143636" y="1857364"/>
            <a:ext cx="1785950" cy="428628"/>
          </a:xfrm>
          <a:prstGeom prst="wedgeRectCallout">
            <a:avLst>
              <a:gd name="adj1" fmla="val -131225"/>
              <a:gd name="adj2" fmla="val 21714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the session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429388" y="4857760"/>
            <a:ext cx="1785950" cy="428628"/>
          </a:xfrm>
          <a:prstGeom prst="wedgeRectCallout">
            <a:avLst>
              <a:gd name="adj1" fmla="val -142830"/>
              <a:gd name="adj2" fmla="val -90052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Reading the 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</a:t>
            </a:r>
            <a:r>
              <a:rPr lang="cs-CZ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history in browser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r>
              <a:rPr lang="cs-CZ" dirty="0" smtClean="0"/>
              <a:t>: </a:t>
            </a:r>
            <a:r>
              <a:rPr lang="cs-CZ" dirty="0" err="1" smtClean="0"/>
              <a:t>Ajax</a:t>
            </a:r>
            <a:r>
              <a:rPr lang="cs-CZ" dirty="0" smtClean="0"/>
              <a:t> </a:t>
            </a:r>
            <a:r>
              <a:rPr lang="en-US" dirty="0" smtClean="0"/>
              <a:t>based application do not generate standard history in the browser</a:t>
            </a:r>
            <a:endParaRPr lang="cs-CZ" dirty="0" smtClean="0"/>
          </a:p>
          <a:p>
            <a:r>
              <a:rPr lang="en-US" dirty="0" smtClean="0"/>
              <a:t>Solution</a:t>
            </a:r>
            <a:r>
              <a:rPr lang="cs-CZ" dirty="0" smtClean="0"/>
              <a:t>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smtClean="0"/>
              <a:t>GWT: </a:t>
            </a:r>
            <a:r>
              <a:rPr lang="cs-CZ" dirty="0" err="1" smtClean="0"/>
              <a:t>iframe</a:t>
            </a:r>
            <a:r>
              <a:rPr lang="en-US" dirty="0" smtClean="0"/>
              <a:t> will store the </a:t>
            </a:r>
            <a:r>
              <a:rPr lang="en-US" dirty="0" smtClean="0"/>
              <a:t>history on command</a:t>
            </a:r>
            <a:endParaRPr lang="cs-CZ" dirty="0" smtClean="0"/>
          </a:p>
          <a:p>
            <a:r>
              <a:rPr lang="en-US" dirty="0" smtClean="0"/>
              <a:t>How it works</a:t>
            </a:r>
            <a:r>
              <a:rPr lang="cs-CZ" dirty="0" smtClean="0"/>
              <a:t>: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We insert an </a:t>
            </a:r>
            <a:r>
              <a:rPr lang="en-US" dirty="0" err="1" smtClean="0"/>
              <a:t>iFrame</a:t>
            </a:r>
            <a:r>
              <a:rPr lang="en-US" dirty="0" smtClean="0"/>
              <a:t> into HTML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Based on event X we actively record the history as a String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We react on event of transition in history by reading the strings, decoding the history and setting a new state.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7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Insert a frame to </a:t>
            </a:r>
            <a:r>
              <a:rPr lang="cs-CZ" dirty="0" smtClean="0"/>
              <a:t>HTML </a:t>
            </a:r>
            <a:r>
              <a:rPr lang="cs-CZ" dirty="0" err="1" smtClean="0"/>
              <a:t>iframe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8858312" cy="3064366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&lt;!DOCTYPE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"-//W3C//DTD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4.01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628FB5"/>
                </a:solidFill>
                <a:latin typeface="Times New Roman"/>
              </a:rPr>
              <a:t>Transitional</a:t>
            </a:r>
            <a:r>
              <a:rPr lang="cs-CZ" sz="1600" dirty="0" smtClean="0">
                <a:solidFill>
                  <a:srgbClr val="628FB5"/>
                </a:solidFill>
                <a:latin typeface="Times New Roman"/>
              </a:rPr>
              <a:t>//EN"&gt;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&lt;meta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:module'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content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=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title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head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type=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"text/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javascript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dirty="0" err="1" smtClean="0">
                <a:solidFill>
                  <a:srgbClr val="009900"/>
                </a:solidFill>
                <a:latin typeface="Times New Roman"/>
              </a:rPr>
              <a:t>src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Main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.nocache.js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script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include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this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if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you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want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969696"/>
                </a:solidFill>
                <a:latin typeface="Times New Roman"/>
              </a:rPr>
              <a:t>history</a:t>
            </a:r>
            <a:r>
              <a:rPr lang="cs-CZ" sz="1600" dirty="0" smtClean="0">
                <a:solidFill>
                  <a:srgbClr val="969696"/>
                </a:solidFill>
                <a:latin typeface="Times New Roman"/>
              </a:rPr>
              <a:t> support --&gt;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id=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"__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gwt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_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historyFrame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Times New Roman"/>
              </a:rPr>
              <a:t>style=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width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height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:0;</a:t>
            </a:r>
            <a:r>
              <a:rPr lang="cs-CZ" sz="1600" dirty="0" err="1" smtClean="0">
                <a:solidFill>
                  <a:srgbClr val="0000FF"/>
                </a:solidFill>
                <a:latin typeface="Times New Roman"/>
              </a:rPr>
              <a:t>border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:0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iframe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&lt;/body&gt;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html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&gt;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Vývojový diagram: postup 4"/>
          <p:cNvSpPr/>
          <p:nvPr/>
        </p:nvSpPr>
        <p:spPr bwMode="auto">
          <a:xfrm>
            <a:off x="428596" y="3094480"/>
            <a:ext cx="6929486" cy="285752"/>
          </a:xfrm>
          <a:prstGeom prst="flowChartProcess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5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118872"/>
            <a:ext cx="8583612" cy="995346"/>
          </a:xfrm>
        </p:spPr>
        <p:txBody>
          <a:bodyPr/>
          <a:lstStyle/>
          <a:p>
            <a:pPr lvl="1"/>
            <a:r>
              <a:rPr lang="en-US" dirty="0" smtClean="0"/>
              <a:t>Write the history description to the record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1007576"/>
            <a:ext cx="8858312" cy="1572419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textbox.addValueChangeHandler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onValueChange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ValueChangeEvent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History.newItem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"text_"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+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event.getValue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3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3612" cy="1120552"/>
          </a:xfrm>
        </p:spPr>
        <p:txBody>
          <a:bodyPr/>
          <a:lstStyle/>
          <a:p>
            <a:r>
              <a:rPr lang="en-US" dirty="0" smtClean="0"/>
              <a:t>Use the history description, set application state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1714488"/>
            <a:ext cx="8858312" cy="4307655"/>
          </a:xfrm>
          <a:prstGeom prst="rect">
            <a:avLst/>
          </a:prstGeom>
          <a:solidFill>
            <a:srgbClr val="FCE2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History.addValueChangeHandler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ValueChangeHandler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&gt;() {</a:t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onValueChange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ValueChangeEvent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event.getValue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Parse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history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token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if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historyToken.substring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(0, 5).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equals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"text_"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=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historyToken.substring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(5,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historyToken.length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Nastavime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historickou hodnotu</a:t>
            </a:r>
            <a:br>
              <a:rPr lang="cs-CZ" sz="1600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textbox.setText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History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: 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+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historyString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}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else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   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textbox.setText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}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});</a:t>
            </a:r>
            <a:endParaRPr lang="cs-CZ" sz="2000" b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6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and</a:t>
            </a:r>
            <a:r>
              <a:rPr lang="en-US" dirty="0" smtClean="0"/>
              <a:t> Debugging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1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Archite</a:t>
            </a:r>
            <a:r>
              <a:rPr lang="en-US" dirty="0" err="1" smtClean="0"/>
              <a:t>cture</a:t>
            </a:r>
            <a:r>
              <a:rPr lang="cs-CZ" dirty="0" smtClean="0"/>
              <a:t> – AJAX </a:t>
            </a:r>
            <a:r>
              <a:rPr lang="en-US" dirty="0" smtClean="0"/>
              <a:t>in the main role</a:t>
            </a:r>
            <a:endParaRPr lang="cs-CZ" dirty="0"/>
          </a:p>
        </p:txBody>
      </p:sp>
      <p:sp>
        <p:nvSpPr>
          <p:cNvPr id="4" name="Mrak 3"/>
          <p:cNvSpPr/>
          <p:nvPr/>
        </p:nvSpPr>
        <p:spPr bwMode="auto">
          <a:xfrm>
            <a:off x="3000364" y="1000108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Java</a:t>
            </a:r>
            <a:r>
              <a:rPr lang="en-US" dirty="0" smtClean="0">
                <a:solidFill>
                  <a:schemeClr val="tx1"/>
                </a:solidFill>
              </a:rPr>
              <a:t> code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Mrak 4"/>
          <p:cNvSpPr/>
          <p:nvPr/>
        </p:nvSpPr>
        <p:spPr bwMode="auto">
          <a:xfrm>
            <a:off x="500034" y="3286124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cs-CZ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5715008" y="3286124"/>
            <a:ext cx="2357454" cy="13573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Server – </a:t>
            </a:r>
            <a:r>
              <a:rPr lang="cs-CZ" dirty="0" err="1" smtClean="0">
                <a:solidFill>
                  <a:schemeClr val="tx1"/>
                </a:solidFill>
              </a:rPr>
              <a:t>side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Java </a:t>
            </a:r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0" name="Přímá spojovací šipka 9"/>
          <p:cNvCxnSpPr/>
          <p:nvPr/>
        </p:nvCxnSpPr>
        <p:spPr bwMode="auto">
          <a:xfrm rot="10800000" flipV="1">
            <a:off x="2143108" y="2071678"/>
            <a:ext cx="1285884" cy="1071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ovéPole 10"/>
          <p:cNvSpPr txBox="1"/>
          <p:nvPr/>
        </p:nvSpPr>
        <p:spPr>
          <a:xfrm rot="19200922">
            <a:off x="1499623" y="2310801"/>
            <a:ext cx="1470467" cy="527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Translation to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JavaScript</a:t>
            </a:r>
            <a:r>
              <a:rPr lang="cs-CZ" dirty="0" smtClean="0">
                <a:solidFill>
                  <a:schemeClr val="tx1"/>
                </a:solidFill>
              </a:rPr>
              <a:t>, …</a:t>
            </a:r>
          </a:p>
        </p:txBody>
      </p:sp>
      <p:cxnSp>
        <p:nvCxnSpPr>
          <p:cNvPr id="12" name="Přímá spojovací šipka 11"/>
          <p:cNvCxnSpPr/>
          <p:nvPr/>
        </p:nvCxnSpPr>
        <p:spPr bwMode="auto">
          <a:xfrm>
            <a:off x="4929190" y="2143116"/>
            <a:ext cx="1571636" cy="1000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bousměrná vodorovná šipka 15"/>
          <p:cNvSpPr/>
          <p:nvPr/>
        </p:nvSpPr>
        <p:spPr bwMode="auto">
          <a:xfrm>
            <a:off x="3357554" y="3786190"/>
            <a:ext cx="1928826" cy="285752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51070" y="3286124"/>
            <a:ext cx="1556837" cy="510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Asynchronous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communication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9" name="Přímá spojovací šipka 18"/>
          <p:cNvCxnSpPr/>
          <p:nvPr/>
        </p:nvCxnSpPr>
        <p:spPr bwMode="auto">
          <a:xfrm rot="5400000">
            <a:off x="3964777" y="2750339"/>
            <a:ext cx="64294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218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0988" y="116632"/>
            <a:ext cx="8583612" cy="684213"/>
          </a:xfrm>
        </p:spPr>
        <p:txBody>
          <a:bodyPr/>
          <a:lstStyle/>
          <a:p>
            <a:r>
              <a:rPr lang="en-US" dirty="0" smtClean="0"/>
              <a:t>Debugging in </a:t>
            </a:r>
            <a:r>
              <a:rPr lang="cs-CZ" dirty="0" err="1" smtClean="0"/>
              <a:t>Development</a:t>
            </a:r>
            <a:r>
              <a:rPr lang="cs-CZ" dirty="0" smtClean="0"/>
              <a:t> mode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98452"/>
            <a:ext cx="8643998" cy="50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29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00108"/>
            <a:ext cx="7912034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13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Speed </a:t>
            </a:r>
            <a:r>
              <a:rPr lang="cs-CZ" dirty="0" err="1" smtClean="0"/>
              <a:t>Tracer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Addon</a:t>
            </a:r>
            <a:r>
              <a:rPr lang="en-US" dirty="0" smtClean="0"/>
              <a:t> to Chrome </a:t>
            </a:r>
          </a:p>
          <a:p>
            <a:r>
              <a:rPr lang="en-US" dirty="0" smtClean="0"/>
              <a:t>!!! need for some historical version</a:t>
            </a:r>
          </a:p>
          <a:p>
            <a:r>
              <a:rPr lang="en-US" dirty="0" smtClean="0"/>
              <a:t>Similar in FF</a:t>
            </a:r>
            <a:endParaRPr lang="en-US" dirty="0" smtClean="0"/>
          </a:p>
          <a:p>
            <a:pPr lvl="1">
              <a:buNone/>
            </a:pPr>
            <a:r>
              <a:rPr lang="cs-CZ" dirty="0" smtClean="0"/>
              <a:t>--</a:t>
            </a:r>
            <a:r>
              <a:rPr lang="cs-CZ" dirty="0" err="1" smtClean="0"/>
              <a:t>enable</a:t>
            </a:r>
            <a:r>
              <a:rPr lang="cs-CZ" dirty="0" smtClean="0"/>
              <a:t>-</a:t>
            </a:r>
            <a:r>
              <a:rPr lang="cs-CZ" dirty="0" err="1" smtClean="0"/>
              <a:t>extension</a:t>
            </a:r>
            <a:r>
              <a:rPr lang="cs-CZ" dirty="0" smtClean="0"/>
              <a:t>-</a:t>
            </a:r>
            <a:r>
              <a:rPr lang="cs-CZ" dirty="0" err="1" smtClean="0"/>
              <a:t>timeline</a:t>
            </a:r>
            <a:r>
              <a:rPr lang="cs-CZ" dirty="0" smtClean="0"/>
              <a:t>-</a:t>
            </a:r>
            <a:r>
              <a:rPr lang="cs-CZ" dirty="0" err="1" smtClean="0"/>
              <a:t>api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8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32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9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GWT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GWT is pronounced “</a:t>
            </a:r>
            <a:r>
              <a:rPr lang="en-US" dirty="0" err="1" smtClean="0"/>
              <a:t>gwit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Open source project with Apache </a:t>
            </a:r>
            <a:r>
              <a:rPr lang="en-US" dirty="0" err="1" smtClean="0"/>
              <a:t>Licence</a:t>
            </a:r>
            <a:r>
              <a:rPr lang="en-US" dirty="0" smtClean="0"/>
              <a:t> 2.0</a:t>
            </a:r>
          </a:p>
          <a:p>
            <a:r>
              <a:rPr lang="en-US" dirty="0" smtClean="0"/>
              <a:t>Created by Google</a:t>
            </a:r>
          </a:p>
          <a:p>
            <a:r>
              <a:rPr lang="en-US" dirty="0" smtClean="0"/>
              <a:t>Many inspired and derived projects</a:t>
            </a:r>
          </a:p>
          <a:p>
            <a:pPr lvl="1"/>
            <a:r>
              <a:rPr lang="en-US" dirty="0" err="1" smtClean="0"/>
              <a:t>Vaadin</a:t>
            </a:r>
            <a:endParaRPr lang="en-US" dirty="0" smtClean="0"/>
          </a:p>
          <a:p>
            <a:pPr lvl="1"/>
            <a:r>
              <a:rPr lang="en-US" dirty="0" smtClean="0"/>
              <a:t>Smart GWT</a:t>
            </a:r>
          </a:p>
          <a:p>
            <a:pPr lvl="1"/>
            <a:r>
              <a:rPr lang="en-US" dirty="0" err="1" smtClean="0"/>
              <a:t>Sencha</a:t>
            </a:r>
            <a:r>
              <a:rPr lang="en-US" dirty="0" smtClean="0"/>
              <a:t> GXT</a:t>
            </a:r>
          </a:p>
          <a:p>
            <a:r>
              <a:rPr lang="en-US" dirty="0" smtClean="0"/>
              <a:t>IDE integration GWT4NB – for NetBeans</a:t>
            </a:r>
            <a:endParaRPr lang="en-US" dirty="0"/>
          </a:p>
          <a:p>
            <a:r>
              <a:rPr lang="en-US" dirty="0" smtClean="0"/>
              <a:t>Links:</a:t>
            </a:r>
          </a:p>
          <a:p>
            <a:pPr lvl="1"/>
            <a:r>
              <a:rPr lang="en-US" dirty="0" smtClean="0">
                <a:hlinkClick r:id="rId2"/>
              </a:rPr>
              <a:t>www.gwtproject.org</a:t>
            </a:r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</a:t>
            </a:r>
            <a:r>
              <a:rPr lang="cs-CZ" dirty="0" smtClean="0"/>
              <a:t>Modul</a:t>
            </a:r>
            <a:r>
              <a:rPr lang="en-US" dirty="0" err="1" smtClean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0912" cy="5286412"/>
          </a:xfrm>
        </p:spPr>
        <p:txBody>
          <a:bodyPr/>
          <a:lstStyle/>
          <a:p>
            <a:r>
              <a:rPr lang="en-US" dirty="0" smtClean="0"/>
              <a:t>Project divided to models</a:t>
            </a:r>
            <a:endParaRPr lang="cs-CZ" dirty="0" smtClean="0"/>
          </a:p>
          <a:p>
            <a:r>
              <a:rPr lang="en-US" dirty="0" smtClean="0"/>
              <a:t>A module is a coherent functionality</a:t>
            </a:r>
            <a:endParaRPr lang="cs-CZ" dirty="0" smtClean="0"/>
          </a:p>
          <a:p>
            <a:r>
              <a:rPr lang="en-US" dirty="0" smtClean="0"/>
              <a:t>Java like naming convention</a:t>
            </a:r>
            <a:endParaRPr lang="cs-CZ" dirty="0" smtClean="0"/>
          </a:p>
          <a:p>
            <a:r>
              <a:rPr lang="en-US" dirty="0" smtClean="0"/>
              <a:t>Each module has  a descriptor in XML</a:t>
            </a:r>
            <a:r>
              <a:rPr lang="cs-CZ" dirty="0" smtClean="0"/>
              <a:t> </a:t>
            </a:r>
            <a:r>
              <a:rPr lang="cs-CZ" dirty="0" smtClean="0"/>
              <a:t>.gwt.xml</a:t>
            </a:r>
          </a:p>
          <a:p>
            <a:pPr lvl="1"/>
            <a:r>
              <a:rPr lang="en-US" dirty="0" smtClean="0"/>
              <a:t>Inheritance</a:t>
            </a:r>
            <a:endParaRPr lang="cs-CZ" dirty="0" smtClean="0"/>
          </a:p>
          <a:p>
            <a:pPr lvl="1"/>
            <a:r>
              <a:rPr lang="cs-CZ" dirty="0" err="1" smtClean="0"/>
              <a:t>Entry</a:t>
            </a:r>
            <a:r>
              <a:rPr lang="cs-CZ" dirty="0" smtClean="0"/>
              <a:t>-point </a:t>
            </a:r>
            <a:r>
              <a:rPr lang="cs-CZ" dirty="0" err="1" smtClean="0"/>
              <a:t>class</a:t>
            </a:r>
            <a:endParaRPr lang="cs-CZ" dirty="0" smtClean="0"/>
          </a:p>
          <a:p>
            <a:pPr lvl="1"/>
            <a:r>
              <a:rPr lang="en-US" dirty="0" smtClean="0"/>
              <a:t>Source paths</a:t>
            </a:r>
            <a:endParaRPr lang="cs-CZ" dirty="0" smtClean="0"/>
          </a:p>
          <a:p>
            <a:pPr lvl="2"/>
            <a:r>
              <a:rPr lang="en-US" dirty="0" smtClean="0"/>
              <a:t>classes will be translated to </a:t>
            </a:r>
            <a:r>
              <a:rPr lang="en-US" dirty="0" err="1" smtClean="0"/>
              <a:t>javaScript</a:t>
            </a:r>
            <a:endParaRPr lang="cs-CZ" dirty="0" smtClean="0"/>
          </a:p>
          <a:p>
            <a:pPr lvl="1"/>
            <a:r>
              <a:rPr lang="en-US" dirty="0" smtClean="0"/>
              <a:t>Class paths</a:t>
            </a:r>
            <a:endParaRPr lang="cs-CZ" dirty="0" smtClean="0"/>
          </a:p>
          <a:p>
            <a:pPr lvl="1"/>
            <a:r>
              <a:rPr lang="cs-CZ" dirty="0" err="1" smtClean="0"/>
              <a:t>Extern</a:t>
            </a:r>
            <a:r>
              <a:rPr lang="en-US" dirty="0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lvl="1"/>
            <a:r>
              <a:rPr lang="cs-CZ" dirty="0" smtClean="0"/>
              <a:t>CSS</a:t>
            </a:r>
          </a:p>
          <a:p>
            <a:pPr lvl="1"/>
            <a:r>
              <a:rPr lang="cs-CZ" dirty="0" err="1" smtClean="0"/>
              <a:t>Servlet</a:t>
            </a:r>
            <a:r>
              <a:rPr lang="en-US" dirty="0" smtClean="0"/>
              <a:t>s</a:t>
            </a:r>
            <a:r>
              <a:rPr lang="cs-CZ" dirty="0" smtClean="0"/>
              <a:t>, </a:t>
            </a: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propert</a:t>
            </a:r>
            <a:r>
              <a:rPr lang="en-US" dirty="0" err="1" smtClean="0"/>
              <a:t>ies</a:t>
            </a:r>
            <a:r>
              <a:rPr lang="cs-CZ" dirty="0" smtClean="0"/>
              <a:t>“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6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cs-CZ" dirty="0"/>
          </a:p>
        </p:txBody>
      </p:sp>
      <p:sp>
        <p:nvSpPr>
          <p:cNvPr id="3" name="Vývojový diagram: postup 2"/>
          <p:cNvSpPr/>
          <p:nvPr/>
        </p:nvSpPr>
        <p:spPr bwMode="auto">
          <a:xfrm>
            <a:off x="4290840" y="1323770"/>
            <a:ext cx="3134088" cy="56712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Main.gwt.xml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Vývojový diagram: postup 3"/>
          <p:cNvSpPr/>
          <p:nvPr/>
        </p:nvSpPr>
        <p:spPr bwMode="auto">
          <a:xfrm>
            <a:off x="428596" y="1285860"/>
            <a:ext cx="2143140" cy="71438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gwt.properties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 bwMode="auto">
          <a:xfrm>
            <a:off x="4290840" y="2895406"/>
            <a:ext cx="3134088" cy="56712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r>
              <a:rPr lang="cs-CZ" dirty="0" err="1" smtClean="0">
                <a:solidFill>
                  <a:schemeClr val="tx1"/>
                </a:solidFill>
              </a:rPr>
              <a:t>cz.cvut.fel.client.MainEntryPoint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8" name="Zakřivená spojovací čára 7"/>
          <p:cNvCxnSpPr>
            <a:stCxn id="4" idx="2"/>
            <a:endCxn id="3" idx="2"/>
          </p:cNvCxnSpPr>
          <p:nvPr/>
        </p:nvCxnSpPr>
        <p:spPr bwMode="auto">
          <a:xfrm rot="5400000" flipH="1" flipV="1">
            <a:off x="3624351" y="-233293"/>
            <a:ext cx="109348" cy="4357718"/>
          </a:xfrm>
          <a:prstGeom prst="curvedConnector3">
            <a:avLst>
              <a:gd name="adj1" fmla="val -2090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0" name="TextovéPole 9"/>
          <p:cNvSpPr txBox="1"/>
          <p:nvPr/>
        </p:nvSpPr>
        <p:spPr>
          <a:xfrm>
            <a:off x="3000364" y="2418473"/>
            <a:ext cx="1571636" cy="510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gwt.module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2" name="Přímá spojovací šipka 11"/>
          <p:cNvCxnSpPr>
            <a:stCxn id="3" idx="2"/>
            <a:endCxn id="6" idx="0"/>
          </p:cNvCxnSpPr>
          <p:nvPr/>
        </p:nvCxnSpPr>
        <p:spPr bwMode="auto">
          <a:xfrm rot="5400000">
            <a:off x="5355627" y="2393149"/>
            <a:ext cx="100451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ovéPole 12"/>
          <p:cNvSpPr txBox="1"/>
          <p:nvPr/>
        </p:nvSpPr>
        <p:spPr>
          <a:xfrm>
            <a:off x="6000760" y="2285993"/>
            <a:ext cx="1785950" cy="510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entry</a:t>
            </a:r>
            <a:r>
              <a:rPr lang="cs-CZ" dirty="0" smtClean="0">
                <a:solidFill>
                  <a:schemeClr val="tx1"/>
                </a:solidFill>
              </a:rPr>
              <a:t>-point </a:t>
            </a:r>
            <a:r>
              <a:rPr lang="cs-CZ" dirty="0" err="1" smtClean="0">
                <a:solidFill>
                  <a:schemeClr val="tx1"/>
                </a:solidFill>
              </a:rPr>
              <a:t>class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Pravá složená závorka 13"/>
          <p:cNvSpPr/>
          <p:nvPr/>
        </p:nvSpPr>
        <p:spPr bwMode="auto">
          <a:xfrm rot="5400000">
            <a:off x="3893339" y="107132"/>
            <a:ext cx="500066" cy="7429552"/>
          </a:xfrm>
          <a:prstGeom prst="rightBrace">
            <a:avLst>
              <a:gd name="adj1" fmla="val 52219"/>
              <a:gd name="adj2" fmla="val 4965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sp>
        <p:nvSpPr>
          <p:cNvPr id="18" name="Vývojový diagram: údaje 17"/>
          <p:cNvSpPr/>
          <p:nvPr/>
        </p:nvSpPr>
        <p:spPr bwMode="auto">
          <a:xfrm>
            <a:off x="2786050" y="4071942"/>
            <a:ext cx="2786082" cy="857256"/>
          </a:xfrm>
          <a:prstGeom prst="flowChartInputOutp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GWT </a:t>
            </a:r>
            <a:r>
              <a:rPr lang="cs-CZ" dirty="0" err="1" smtClean="0">
                <a:solidFill>
                  <a:schemeClr val="tx1"/>
                </a:solidFill>
              </a:rPr>
              <a:t>Compiler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0" name="Přímá spojovací šipka 19"/>
          <p:cNvCxnSpPr>
            <a:stCxn id="18" idx="4"/>
            <a:endCxn id="29" idx="0"/>
          </p:cNvCxnSpPr>
          <p:nvPr/>
        </p:nvCxnSpPr>
        <p:spPr bwMode="auto">
          <a:xfrm rot="5400000">
            <a:off x="3844386" y="5246959"/>
            <a:ext cx="652466" cy="169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3" name="Skupina 32"/>
          <p:cNvGrpSpPr/>
          <p:nvPr/>
        </p:nvGrpSpPr>
        <p:grpSpPr>
          <a:xfrm>
            <a:off x="2571736" y="5286388"/>
            <a:ext cx="3205446" cy="1167198"/>
            <a:chOff x="2737346" y="5429264"/>
            <a:chExt cx="3205446" cy="1167198"/>
          </a:xfrm>
        </p:grpSpPr>
        <p:sp>
          <p:nvSpPr>
            <p:cNvPr id="24" name="Vývojový diagram: postup 23"/>
            <p:cNvSpPr/>
            <p:nvPr/>
          </p:nvSpPr>
          <p:spPr bwMode="auto">
            <a:xfrm>
              <a:off x="2737346" y="5429264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Vývojový diagram: postup 27"/>
            <p:cNvSpPr/>
            <p:nvPr/>
          </p:nvSpPr>
          <p:spPr bwMode="auto">
            <a:xfrm>
              <a:off x="2880222" y="55721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Vývojový diagram: postup 28"/>
            <p:cNvSpPr/>
            <p:nvPr/>
          </p:nvSpPr>
          <p:spPr bwMode="auto">
            <a:xfrm>
              <a:off x="3017520" y="57245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Vývojový diagram: postup 29"/>
            <p:cNvSpPr/>
            <p:nvPr/>
          </p:nvSpPr>
          <p:spPr bwMode="auto">
            <a:xfrm>
              <a:off x="3169920" y="58769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Vývojový diagram: postup 30"/>
            <p:cNvSpPr/>
            <p:nvPr/>
          </p:nvSpPr>
          <p:spPr bwMode="auto">
            <a:xfrm>
              <a:off x="3322320" y="6029340"/>
              <a:ext cx="2620472" cy="567122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HTLM+</a:t>
              </a:r>
              <a:r>
                <a:rPr lang="cs-CZ" dirty="0" err="1" smtClean="0">
                  <a:solidFill>
                    <a:schemeClr val="tx1"/>
                  </a:solidFill>
                </a:rPr>
                <a:t>JavaScript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4" name="Obdélníkový popisek 33"/>
          <p:cNvSpPr/>
          <p:nvPr/>
        </p:nvSpPr>
        <p:spPr bwMode="auto">
          <a:xfrm>
            <a:off x="6715140" y="5500702"/>
            <a:ext cx="2000264" cy="357190"/>
          </a:xfrm>
          <a:prstGeom prst="wedgeRectCallout">
            <a:avLst>
              <a:gd name="adj1" fmla="val -107802"/>
              <a:gd name="adj2" fmla="val -1327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Defer</a:t>
            </a:r>
            <a:r>
              <a:rPr lang="en-US" dirty="0" smtClean="0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Binding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</a:t>
            </a:r>
            <a:r>
              <a:rPr lang="cs-CZ" dirty="0" err="1" smtClean="0"/>
              <a:t>Properties</a:t>
            </a:r>
            <a:endParaRPr lang="cs-CZ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1920" y="928670"/>
            <a:ext cx="4378642" cy="4819525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module 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gwt.module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Folder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within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web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app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context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path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where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module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compilation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will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be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stored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.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setting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used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1.5.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newer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versions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please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use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rename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-to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attribute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in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module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file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(.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gwt.xml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).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gwt.output.dir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/</a:t>
            </a:r>
            <a:r>
              <a:rPr lang="cs-CZ" sz="1600" dirty="0" err="1" smtClean="0">
                <a:solidFill>
                  <a:srgbClr val="CE7B00"/>
                </a:solidFill>
                <a:latin typeface="Times New Roman"/>
              </a:rPr>
              <a:t>cz.cvut.fel.dama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Script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style: OBF[USCATED], PRETTY,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gwt.compiler.output.style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OBF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Additional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JVM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arguments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compiler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gwt.compiler.jvmargs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-Xmx256M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number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local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workers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to use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whe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compiling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permutations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and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module(s)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gwt.compiler.local.workers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1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level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logging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detail: ERROR, WARN, INFO, TRACE, DEBUG,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gwt.compiler.logLevel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WARN</a:t>
            </a:r>
            <a:endParaRPr lang="cs-CZ" sz="36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2514" y="928671"/>
            <a:ext cx="4378642" cy="4696608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Script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output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style: OBF[USCATED], PRETTY,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DETAILED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gwt.shell.output.style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OBF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level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logging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detail: ERROR, WARN, INFO, TRACE, DEBUG,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gwt.shell.logLevel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WARN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Additional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JVM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arguments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shell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/GWT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hosted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mode (GWT 1.6)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Add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-d32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here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and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use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at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least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GWT 1.7.1 to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debug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on a Mac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(32-bit JRE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is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required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by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debugging)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gwt.shell.jvmargs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-Xmx256M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GWT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version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: 1.5,1.6,1.7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2.0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gwt.version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2.0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GWT 2.0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TCP port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969696"/>
                </a:solidFill>
                <a:latin typeface="Times New Roman"/>
              </a:rPr>
              <a:t>code</a:t>
            </a:r>
            <a:r>
              <a:rPr lang="cs-CZ" sz="1200" dirty="0" smtClean="0">
                <a:solidFill>
                  <a:srgbClr val="969696"/>
                </a:solidFill>
                <a:latin typeface="Times New Roman"/>
              </a:rPr>
              <a:t> server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gwt.shell.code.server.port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9997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# GWT 2.0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only</a:t>
            </a: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#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Specifies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TCP port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for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100" dirty="0" err="1" smtClean="0">
                <a:solidFill>
                  <a:srgbClr val="969696"/>
                </a:solidFill>
                <a:latin typeface="Times New Roman"/>
              </a:rPr>
              <a:t>embedded</a:t>
            </a:r>
            <a:r>
              <a:rPr lang="cs-CZ" sz="1100" dirty="0" smtClean="0">
                <a:solidFill>
                  <a:srgbClr val="969696"/>
                </a:solidFill>
                <a:latin typeface="Times New Roman"/>
              </a:rPr>
              <a:t> web server</a:t>
            </a:r>
            <a:r>
              <a:rPr lang="cs-CZ" sz="11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1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gwt.shell.port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dirty="0" smtClean="0">
                <a:solidFill>
                  <a:srgbClr val="CE7B00"/>
                </a:solidFill>
                <a:latin typeface="Times New Roman"/>
              </a:rPr>
              <a:t>8888</a:t>
            </a:r>
            <a:endParaRPr lang="en-US" sz="1600" dirty="0" smtClean="0">
              <a:solidFill>
                <a:srgbClr val="CE7B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GWT  - module </a:t>
            </a:r>
            <a:r>
              <a:rPr lang="cs-CZ" dirty="0" err="1" smtClean="0"/>
              <a:t>entry</a:t>
            </a:r>
            <a:r>
              <a:rPr lang="cs-CZ" dirty="0" smtClean="0"/>
              <a:t> point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1920" y="928670"/>
            <a:ext cx="8807798" cy="5799602"/>
          </a:xfrm>
          <a:prstGeom prst="rect">
            <a:avLst/>
          </a:prstGeom>
          <a:solidFill>
            <a:srgbClr val="FCE2C8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&lt;?</a:t>
            </a:r>
            <a:r>
              <a:rPr lang="cs-CZ" sz="1600" b="1" dirty="0" err="1" smtClean="0">
                <a:solidFill>
                  <a:srgbClr val="00007C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version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="1.0"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encoding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="UTF-8"?&gt;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&lt;!DOCTYPE module PUBLIC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"-//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Google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Inc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.//DTD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Google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Web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Toolkit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1.7.0//EN"</a:t>
            </a: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"http://google-web-toolkit.googlecode.com/svn/tags/1.7.0/distro-source/core/src/gwt-module.dtd"</a:t>
            </a:r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&lt;module&gt;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com.google.gwt.user.User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com.google.gwt.user.theme.standard.Standard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'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default GWT style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sheet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.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You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can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change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your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GWT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application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by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uncommenting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any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one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of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the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following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lines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.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='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com.google.gwt.user.theme.standard.Standard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'/&gt;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="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com.google.gwt.user.theme.chrome.Chrome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"/&gt;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&lt;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inherits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="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com.google.gwt.user.theme.dark.Dark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"/&gt;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entry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-point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class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cz.cvut.fel.client.damaEntryPoint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path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client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path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shared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&lt;!-- Do not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define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servlets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here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, use web.</a:t>
            </a:r>
            <a:r>
              <a:rPr lang="cs-CZ" sz="1600" b="1" dirty="0" err="1" smtClean="0">
                <a:solidFill>
                  <a:srgbClr val="969696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969696"/>
                </a:solidFill>
                <a:latin typeface="Times New Roman"/>
              </a:rPr>
              <a:t> --&gt;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&lt;/module&gt;</a:t>
            </a:r>
            <a:endParaRPr lang="cs-CZ" sz="2000" b="1" dirty="0" smtClean="0">
              <a:solidFill>
                <a:srgbClr val="0000E6"/>
              </a:solidFill>
              <a:latin typeface="Times New Roman"/>
            </a:endParaRPr>
          </a:p>
        </p:txBody>
      </p:sp>
      <p:sp>
        <p:nvSpPr>
          <p:cNvPr id="4" name="Čárový popisek 1 3"/>
          <p:cNvSpPr/>
          <p:nvPr/>
        </p:nvSpPr>
        <p:spPr bwMode="auto">
          <a:xfrm>
            <a:off x="7072330" y="4429132"/>
            <a:ext cx="1643074" cy="571504"/>
          </a:xfrm>
          <a:prstGeom prst="borderCallout1">
            <a:avLst>
              <a:gd name="adj1" fmla="val 62635"/>
              <a:gd name="adj2" fmla="val -13453"/>
              <a:gd name="adj3" fmla="val 101528"/>
              <a:gd name="adj4" fmla="val -9387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class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Čárový popisek 1 4"/>
          <p:cNvSpPr/>
          <p:nvPr/>
        </p:nvSpPr>
        <p:spPr bwMode="auto">
          <a:xfrm>
            <a:off x="7072330" y="5000636"/>
            <a:ext cx="1643074" cy="571504"/>
          </a:xfrm>
          <a:prstGeom prst="borderCallout1">
            <a:avLst>
              <a:gd name="adj1" fmla="val 62635"/>
              <a:gd name="adj2" fmla="val -13453"/>
              <a:gd name="adj3" fmla="val 99090"/>
              <a:gd name="adj4" fmla="val -26609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 package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 bwMode="auto">
          <a:xfrm>
            <a:off x="7072330" y="5643578"/>
            <a:ext cx="1643074" cy="714380"/>
          </a:xfrm>
          <a:prstGeom prst="borderCallout1">
            <a:avLst>
              <a:gd name="adj1" fmla="val 62635"/>
              <a:gd name="adj2" fmla="val -13453"/>
              <a:gd name="adj3" fmla="val 22778"/>
              <a:gd name="adj4" fmla="val -26294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Classes </a:t>
            </a:r>
            <a:r>
              <a:rPr lang="en-US" dirty="0" err="1" smtClean="0">
                <a:solidFill>
                  <a:schemeClr val="tx1"/>
                </a:solidFill>
              </a:rPr>
              <a:t>schared</a:t>
            </a:r>
            <a:r>
              <a:rPr lang="en-US" dirty="0" smtClean="0">
                <a:solidFill>
                  <a:schemeClr val="tx1"/>
                </a:solidFill>
              </a:rPr>
              <a:t> for client-server communication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loading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Browser loads </a:t>
            </a:r>
            <a:r>
              <a:rPr lang="en-US" dirty="0" smtClean="0"/>
              <a:t>the starting HTML page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Will interpret the script tag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i="1" dirty="0" smtClean="0"/>
              <a:t>&lt;script </a:t>
            </a:r>
            <a:r>
              <a:rPr lang="en-US" i="1" dirty="0" err="1" smtClean="0"/>
              <a:t>src</a:t>
            </a:r>
            <a:r>
              <a:rPr lang="en-US" i="1" dirty="0" smtClean="0"/>
              <a:t>=”&lt;Module Name&gt;.</a:t>
            </a:r>
            <a:r>
              <a:rPr lang="en-US" i="1" dirty="0" err="1" smtClean="0"/>
              <a:t>nocache.js</a:t>
            </a:r>
            <a:r>
              <a:rPr lang="en-US" i="1" dirty="0" smtClean="0"/>
              <a:t>”&gt;</a:t>
            </a:r>
            <a:r>
              <a:rPr lang="en-US" dirty="0" smtClean="0"/>
              <a:t> </a:t>
            </a:r>
            <a:r>
              <a:rPr lang="cs-CZ" dirty="0" smtClean="0"/>
              <a:t>, </a:t>
            </a:r>
            <a:r>
              <a:rPr lang="en-US" dirty="0" smtClean="0"/>
              <a:t>and load the</a:t>
            </a:r>
            <a:r>
              <a:rPr lang="cs-CZ" dirty="0" smtClean="0"/>
              <a:t> </a:t>
            </a:r>
            <a:r>
              <a:rPr lang="cs-CZ" dirty="0" err="1" smtClean="0"/>
              <a:t>JavaScript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JavaScript there is the deferred binding condition leading to loading particular .cache.html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.cache.html </a:t>
            </a:r>
            <a:r>
              <a:rPr lang="en-US" dirty="0" smtClean="0"/>
              <a:t>creates a hidden</a:t>
            </a:r>
            <a:r>
              <a:rPr lang="cs-CZ" dirty="0" smtClean="0"/>
              <a:t> </a:t>
            </a:r>
            <a:r>
              <a:rPr lang="cs-CZ" dirty="0" smtClean="0"/>
              <a:t>&lt;</a:t>
            </a:r>
            <a:r>
              <a:rPr lang="cs-CZ" dirty="0" err="1" smtClean="0"/>
              <a:t>iframe</a:t>
            </a:r>
            <a:r>
              <a:rPr lang="cs-CZ" dirty="0" smtClean="0"/>
              <a:t>&gt; </a:t>
            </a:r>
            <a:r>
              <a:rPr lang="en-US" dirty="0" smtClean="0"/>
              <a:t>and loads into it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loading</a:t>
            </a:r>
            <a:r>
              <a:rPr lang="cs-CZ" dirty="0" smtClean="0"/>
              <a:t> </a:t>
            </a:r>
            <a:r>
              <a:rPr lang="cs-CZ" dirty="0" smtClean="0"/>
              <a:t>.cache.html </a:t>
            </a:r>
            <a:r>
              <a:rPr lang="en-US" dirty="0" smtClean="0"/>
              <a:t>the main application code i</a:t>
            </a:r>
            <a:r>
              <a:rPr lang="en-US" dirty="0" smtClean="0"/>
              <a:t>s started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32837</TotalTime>
  <Words>861</Words>
  <Application>Microsoft Office PowerPoint</Application>
  <PresentationFormat>On-screen Show (4:3)</PresentationFormat>
  <Paragraphs>211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 Unicode MS</vt:lpstr>
      <vt:lpstr>Arial</vt:lpstr>
      <vt:lpstr>Times</vt:lpstr>
      <vt:lpstr>Times New Roman</vt:lpstr>
      <vt:lpstr>Verdana</vt:lpstr>
      <vt:lpstr>Wingdings</vt:lpstr>
      <vt:lpstr>dcgi</vt:lpstr>
      <vt:lpstr>WA 2</vt:lpstr>
      <vt:lpstr>GWT – What is it?</vt:lpstr>
      <vt:lpstr>Architecture – AJAX in the main role</vt:lpstr>
      <vt:lpstr>GWT</vt:lpstr>
      <vt:lpstr>GWT Modules</vt:lpstr>
      <vt:lpstr>How does it work?</vt:lpstr>
      <vt:lpstr>GWT Properties</vt:lpstr>
      <vt:lpstr>GWT  - module entry point</vt:lpstr>
      <vt:lpstr>Class loading</vt:lpstr>
      <vt:lpstr>Loading HTML page example</vt:lpstr>
      <vt:lpstr>Example – client code</vt:lpstr>
      <vt:lpstr>Implementation</vt:lpstr>
      <vt:lpstr>User interface</vt:lpstr>
      <vt:lpstr>UI similar to Swing</vt:lpstr>
      <vt:lpstr>Attention</vt:lpstr>
      <vt:lpstr>GUI components</vt:lpstr>
      <vt:lpstr>Events</vt:lpstr>
      <vt:lpstr>Server communication</vt:lpstr>
      <vt:lpstr>GWT - RPC</vt:lpstr>
      <vt:lpstr>GWT – RPC cont.</vt:lpstr>
      <vt:lpstr>GWT - RPC</vt:lpstr>
      <vt:lpstr>Application state</vt:lpstr>
      <vt:lpstr>Sessions</vt:lpstr>
      <vt:lpstr>Working with the session on the server</vt:lpstr>
      <vt:lpstr>GWT and history in browser</vt:lpstr>
      <vt:lpstr>Insert a frame to HTML iframe</vt:lpstr>
      <vt:lpstr>Write the history description to the record</vt:lpstr>
      <vt:lpstr>Use the history description, set application state</vt:lpstr>
      <vt:lpstr>Compilation and Debugging</vt:lpstr>
      <vt:lpstr>Debugging in Development mode</vt:lpstr>
      <vt:lpstr>PowerPoint Presentation</vt:lpstr>
      <vt:lpstr>Speed Tracer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Martin Klíma</cp:lastModifiedBy>
  <cp:revision>260</cp:revision>
  <dcterms:modified xsi:type="dcterms:W3CDTF">2015-03-22T11:02:45Z</dcterms:modified>
</cp:coreProperties>
</file>