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EDD"/>
    <a:srgbClr val="D4D2FE"/>
    <a:srgbClr val="EA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23CEA-C368-4EE8-AEE1-182E34C7381B}" type="datetimeFigureOut">
              <a:rPr lang="cs-CZ" smtClean="0"/>
              <a:t>12.2.2012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097F0-1723-4745-9187-DDFCAC4CF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21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1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1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1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6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35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73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097F0-1723-4745-9187-DDFCAC4CFA5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2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112F283F-A03E-4C2E-9018-121E9647669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xklima@fel.cvut.cz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cikmir@fel.cvut.cz" TargetMode="External"/><Relationship Id="rId11" Type="http://schemas.openxmlformats.org/officeDocument/2006/relationships/image" Target="../media/image9.png"/><Relationship Id="rId5" Type="http://schemas.openxmlformats.org/officeDocument/2006/relationships/hyperlink" Target="mailto:cmolikl@fel.cvut.cz" TargetMode="External"/><Relationship Id="rId10" Type="http://schemas.openxmlformats.org/officeDocument/2006/relationships/image" Target="../media/image8.png"/><Relationship Id="rId4" Type="http://schemas.openxmlformats.org/officeDocument/2006/relationships/hyperlink" Target="mailto:sedivja2@fel.cvut.cz" TargetMode="Externa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Webov</a:t>
            </a:r>
            <a:r>
              <a:rPr lang="cs-CZ" dirty="0" smtClean="0"/>
              <a:t>é aplikace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OI Magisterské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3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slovo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předmětu:</a:t>
            </a:r>
          </a:p>
          <a:p>
            <a:pPr lvl="1"/>
            <a:r>
              <a:rPr lang="cs-CZ" dirty="0" smtClean="0"/>
              <a:t>úvod do teorie a praxe </a:t>
            </a:r>
            <a:r>
              <a:rPr lang="cs-CZ" dirty="0" err="1" smtClean="0"/>
              <a:t>cloudových</a:t>
            </a:r>
            <a:r>
              <a:rPr lang="cs-CZ" dirty="0" smtClean="0"/>
              <a:t> technologií</a:t>
            </a:r>
            <a:endParaRPr lang="cs-CZ" dirty="0"/>
          </a:p>
          <a:p>
            <a:pPr lvl="1"/>
            <a:r>
              <a:rPr lang="cs-CZ" dirty="0" smtClean="0"/>
              <a:t>demonstrace společných a rozdílných vlastností různých </a:t>
            </a:r>
            <a:r>
              <a:rPr lang="cs-CZ" dirty="0" err="1" smtClean="0"/>
              <a:t>cloudů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Formát předmětu</a:t>
            </a:r>
          </a:p>
          <a:p>
            <a:pPr lvl="1"/>
            <a:r>
              <a:rPr lang="cs-CZ" dirty="0" smtClean="0"/>
              <a:t>přednáška, cvičení, domácí příprava</a:t>
            </a:r>
          </a:p>
          <a:p>
            <a:pPr lvl="1"/>
            <a:endParaRPr lang="cs-CZ" dirty="0"/>
          </a:p>
          <a:p>
            <a:r>
              <a:rPr lang="cs-CZ" dirty="0" smtClean="0"/>
              <a:t>Web předmětu</a:t>
            </a:r>
          </a:p>
          <a:p>
            <a:pPr lvl="1"/>
            <a:r>
              <a:rPr lang="cs-CZ" dirty="0"/>
              <a:t>https://edux.feld.cvut.cz/courses/A4M39WA2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423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940006"/>
              </p:ext>
            </p:extLst>
          </p:nvPr>
        </p:nvGraphicFramePr>
        <p:xfrm>
          <a:off x="179512" y="908720"/>
          <a:ext cx="7920880" cy="4406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7272808"/>
              </a:tblGrid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Introduction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RESTful Web Services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18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WEB API app. architecture, MVC, Java WEB application anatomy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Frameworky JEE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Perzistence v JEE - JPA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PaaS Azure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Persistence MS WA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PaaS - Google App Engine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Canceled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Google perzistence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Cloud computing architecture patterns - </a:t>
                      </a:r>
                      <a:r>
                        <a:rPr lang="en-US" sz="1800" u="none" strike="noStrike" dirty="0" err="1">
                          <a:effectLst/>
                        </a:rPr>
                        <a:t>IaaS</a:t>
                      </a:r>
                      <a:r>
                        <a:rPr lang="en-US" sz="1800" u="none" strike="noStrike" dirty="0">
                          <a:effectLst/>
                        </a:rPr>
                        <a:t> - AWS, S3, </a:t>
                      </a:r>
                      <a:r>
                        <a:rPr lang="en-US" sz="1800" u="none" strike="noStrike" dirty="0" err="1">
                          <a:effectLst/>
                        </a:rPr>
                        <a:t>Eucaliptus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Virtualization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Accounting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Best student research presentations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</a:t>
            </a:r>
            <a:r>
              <a:rPr lang="en-US" dirty="0" smtClean="0"/>
              <a:t> – cvi</a:t>
            </a:r>
            <a:r>
              <a:rPr lang="cs-CZ" dirty="0" smtClean="0"/>
              <a:t>čení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115155"/>
              </p:ext>
            </p:extLst>
          </p:nvPr>
        </p:nvGraphicFramePr>
        <p:xfrm>
          <a:off x="539552" y="1182453"/>
          <a:ext cx="7920880" cy="4406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7272808"/>
              </a:tblGrid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Environment setup, setting up the MS and Google IDEs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RESTful API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18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 of JEE application (servlets, JSP)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 app engine application (GWT)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EE persistence JPA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 app engine persistence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Uvod do .NET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RESTful v .NET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Windows Azure aplications 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7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Windows Azure aplications - persistence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Semestral work presentations 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Written test,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work presentation 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8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144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Zápočet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5-Point Star 2"/>
          <p:cNvSpPr/>
          <p:nvPr/>
        </p:nvSpPr>
        <p:spPr bwMode="auto">
          <a:xfrm>
            <a:off x="5004048" y="2996952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5508104" y="4900333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2288411" y="5805264"/>
            <a:ext cx="360040" cy="360040"/>
          </a:xfrm>
          <a:prstGeom prst="star5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459" y="5867980"/>
            <a:ext cx="13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Written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1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a obsazení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90600"/>
            <a:ext cx="8572500" cy="4749800"/>
          </a:xfrm>
        </p:spPr>
        <p:txBody>
          <a:bodyPr/>
          <a:lstStyle/>
          <a:p>
            <a:r>
              <a:rPr lang="cs-CZ" dirty="0" smtClean="0"/>
              <a:t>Garant, Java technologie: </a:t>
            </a:r>
            <a:endParaRPr lang="cs-CZ" dirty="0" smtClean="0"/>
          </a:p>
          <a:p>
            <a:pPr lvl="1"/>
            <a:r>
              <a:rPr lang="cs-CZ" dirty="0" smtClean="0"/>
              <a:t>Martin Klíma, </a:t>
            </a:r>
            <a:r>
              <a:rPr lang="cs-CZ" dirty="0" smtClean="0">
                <a:hlinkClick r:id="rId3"/>
              </a:rPr>
              <a:t>xklima@fel.cvut.cz</a:t>
            </a:r>
            <a:r>
              <a:rPr lang="cs-CZ" dirty="0" smtClean="0"/>
              <a:t>, K319a, +420 224 35 7362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řednášející, Google:</a:t>
            </a:r>
            <a:endParaRPr lang="cs-CZ" dirty="0" smtClean="0"/>
          </a:p>
          <a:p>
            <a:pPr lvl="1"/>
            <a:r>
              <a:rPr lang="cs-CZ" dirty="0" smtClean="0"/>
              <a:t>Jan Šedivý</a:t>
            </a:r>
            <a:r>
              <a:rPr lang="cs-CZ" dirty="0"/>
              <a:t>, </a:t>
            </a:r>
            <a:r>
              <a:rPr lang="cs-CZ" dirty="0" smtClean="0">
                <a:hlinkClick r:id="rId4"/>
              </a:rPr>
              <a:t>sedivja2@fel.cvut.cz</a:t>
            </a:r>
            <a:r>
              <a:rPr lang="cs-CZ" dirty="0"/>
              <a:t>, K225c, +420 22435 </a:t>
            </a:r>
            <a:r>
              <a:rPr lang="cs-CZ" dirty="0" smtClean="0"/>
              <a:t>7597</a:t>
            </a:r>
            <a:endParaRPr lang="cs-CZ" dirty="0" smtClean="0"/>
          </a:p>
          <a:p>
            <a:r>
              <a:rPr lang="cs-CZ" dirty="0" smtClean="0"/>
              <a:t>Přednášející, Microsoft</a:t>
            </a:r>
            <a:endParaRPr lang="cs-CZ" dirty="0" smtClean="0"/>
          </a:p>
          <a:p>
            <a:pPr lvl="1"/>
            <a:r>
              <a:rPr lang="cs-CZ" dirty="0"/>
              <a:t>Michael Juřek, </a:t>
            </a:r>
            <a:r>
              <a:rPr lang="cs-CZ" dirty="0" smtClean="0"/>
              <a:t>Michael.Jurek@microsoft.com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Cvičící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Ladislav Čmolík, </a:t>
            </a:r>
            <a:r>
              <a:rPr lang="cs-CZ" dirty="0" smtClean="0">
                <a:hlinkClick r:id="rId5"/>
              </a:rPr>
              <a:t>cmolikl@fel.cvut.cz</a:t>
            </a:r>
            <a:r>
              <a:rPr lang="cs-CZ" dirty="0" smtClean="0"/>
              <a:t>, K418, </a:t>
            </a:r>
            <a:r>
              <a:rPr lang="cs-CZ" dirty="0"/>
              <a:t>+420 224 35 </a:t>
            </a:r>
            <a:r>
              <a:rPr lang="cs-CZ" dirty="0" smtClean="0"/>
              <a:t>7655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Miroslav Macík, </a:t>
            </a:r>
            <a:r>
              <a:rPr lang="cs-CZ" dirty="0" smtClean="0">
                <a:hlinkClick r:id="rId6"/>
              </a:rPr>
              <a:t>macikmir@fel.cvut.cz</a:t>
            </a:r>
            <a:r>
              <a:rPr lang="cs-CZ" dirty="0"/>
              <a:t>, K321, +420 22435 7591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" t="7158" b="6597"/>
          <a:stretch/>
        </p:blipFill>
        <p:spPr bwMode="auto">
          <a:xfrm>
            <a:off x="8199520" y="696191"/>
            <a:ext cx="836975" cy="97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9"/>
          <a:stretch/>
        </p:blipFill>
        <p:spPr bwMode="auto">
          <a:xfrm>
            <a:off x="8172400" y="4149080"/>
            <a:ext cx="864096" cy="10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9" b="7940"/>
          <a:stretch/>
        </p:blipFill>
        <p:spPr bwMode="auto">
          <a:xfrm>
            <a:off x="8199521" y="1844824"/>
            <a:ext cx="876393" cy="93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" t="15681" r="16350" b="9377"/>
          <a:stretch/>
        </p:blipFill>
        <p:spPr bwMode="auto">
          <a:xfrm>
            <a:off x="8199520" y="2924023"/>
            <a:ext cx="876393" cy="108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0" b="6923"/>
          <a:stretch/>
        </p:blipFill>
        <p:spPr bwMode="auto">
          <a:xfrm>
            <a:off x="8172399" y="5229200"/>
            <a:ext cx="864095" cy="9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249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</a:t>
            </a:r>
            <a:r>
              <a:rPr lang="cs-CZ" dirty="0" smtClean="0"/>
              <a:t>absolvování </a:t>
            </a:r>
            <a:r>
              <a:rPr lang="cs-CZ" dirty="0" smtClean="0"/>
              <a:t>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získání zápočtu je třeba: </a:t>
            </a:r>
          </a:p>
          <a:p>
            <a:pPr lvl="1"/>
            <a:r>
              <a:rPr lang="cs-CZ" dirty="0"/>
              <a:t>Mít docházku alespoň v rozsahu níže uvedeném. </a:t>
            </a:r>
          </a:p>
          <a:p>
            <a:pPr lvl="1"/>
            <a:r>
              <a:rPr lang="cs-CZ" dirty="0"/>
              <a:t>Mít napsané dvě desetiminutovky a to po konci každé etap </a:t>
            </a:r>
            <a:r>
              <a:rPr lang="cs-CZ" dirty="0" smtClean="0"/>
              <a:t>(7. </a:t>
            </a:r>
            <a:r>
              <a:rPr lang="cs-CZ" dirty="0"/>
              <a:t>a 13. týden). </a:t>
            </a:r>
          </a:p>
          <a:p>
            <a:pPr lvl="1"/>
            <a:r>
              <a:rPr lang="cs-CZ" dirty="0"/>
              <a:t>Mít zadanou semestrální úlohu. </a:t>
            </a:r>
          </a:p>
          <a:p>
            <a:pPr lvl="1"/>
            <a:r>
              <a:rPr lang="cs-CZ" dirty="0"/>
              <a:t>Mít zkonzultovánu semestrální úlohu. </a:t>
            </a:r>
          </a:p>
          <a:p>
            <a:pPr lvl="1"/>
            <a:r>
              <a:rPr lang="cs-CZ" dirty="0"/>
              <a:t>Mít odevzdanou semestrální úlohu.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37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63782"/>
              </p:ext>
            </p:extLst>
          </p:nvPr>
        </p:nvGraphicFramePr>
        <p:xfrm>
          <a:off x="509713" y="1124744"/>
          <a:ext cx="5790480" cy="30784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30160"/>
                <a:gridCol w="1930160"/>
                <a:gridCol w="1930160"/>
              </a:tblGrid>
              <a:tr h="0">
                <a:tc>
                  <a:txBody>
                    <a:bodyPr/>
                    <a:lstStyle/>
                    <a:p>
                      <a:r>
                        <a:rPr lang="cs-CZ" sz="2000" dirty="0"/>
                        <a:t>Známka </a:t>
                      </a:r>
                    </a:p>
                  </a:txBody>
                  <a:tcPr anchor="ctr">
                    <a:solidFill>
                      <a:srgbClr val="FFC000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Bodové </a:t>
                      </a:r>
                      <a:br>
                        <a:rPr lang="cs-CZ" sz="2000" dirty="0"/>
                      </a:br>
                      <a:r>
                        <a:rPr lang="cs-CZ" sz="2000" dirty="0"/>
                        <a:t>rozmezí </a:t>
                      </a:r>
                    </a:p>
                  </a:txBody>
                  <a:tcPr anchor="ctr">
                    <a:solidFill>
                      <a:srgbClr val="FFC000"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Slovní </a:t>
                      </a:r>
                      <a:br>
                        <a:rPr lang="cs-CZ" sz="2000" dirty="0"/>
                      </a:br>
                      <a:r>
                        <a:rPr lang="cs-CZ" sz="2000" dirty="0"/>
                        <a:t>hodnocení </a:t>
                      </a:r>
                    </a:p>
                  </a:txBody>
                  <a:tcPr anchor="ctr">
                    <a:solidFill>
                      <a:srgbClr val="FFC000">
                        <a:alpha val="64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110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výborně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B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95-109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velmi dobře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77-94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dobře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66-76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uspokojivě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60-65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dostatečně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/>
                        <a:t>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méně než 60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nedostatečně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Zvláštnosti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výběr platformy pro tvorbu </a:t>
            </a:r>
            <a:r>
              <a:rPr lang="cs-CZ" dirty="0" err="1" smtClean="0"/>
              <a:t>semestrálky</a:t>
            </a:r>
            <a:endParaRPr lang="cs-CZ" dirty="0" smtClean="0"/>
          </a:p>
          <a:p>
            <a:r>
              <a:rPr lang="cs-CZ" dirty="0" smtClean="0"/>
              <a:t>Registrace konta na MS a Google platformě</a:t>
            </a:r>
          </a:p>
          <a:p>
            <a:pPr lvl="1"/>
            <a:r>
              <a:rPr lang="cs-CZ" strike="sngStrike" dirty="0" smtClean="0"/>
              <a:t>Na Microsoft platformě nutnost použití osobní kreditní (platební) karty.</a:t>
            </a:r>
          </a:p>
          <a:p>
            <a:pPr lvl="1"/>
            <a:r>
              <a:rPr lang="cs-CZ" dirty="0" smtClean="0"/>
              <a:t>Možnost práce ve dvojicích.</a:t>
            </a:r>
          </a:p>
          <a:p>
            <a:pPr lvl="1"/>
            <a:r>
              <a:rPr lang="cs-CZ" strike="sngStrike" dirty="0" smtClean="0"/>
              <a:t>Pozor na přečerpání limitu!</a:t>
            </a: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299897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Hodně štěstí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Veselý obličej 5"/>
          <p:cNvSpPr/>
          <p:nvPr/>
        </p:nvSpPr>
        <p:spPr bwMode="auto">
          <a:xfrm>
            <a:off x="5004048" y="4437112"/>
            <a:ext cx="1440160" cy="1440160"/>
          </a:xfrm>
          <a:prstGeom prst="smileyFace">
            <a:avLst/>
          </a:prstGeom>
          <a:solidFill>
            <a:srgbClr val="FBDE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200</TotalTime>
  <Words>384</Words>
  <Application>Microsoft Office PowerPoint</Application>
  <PresentationFormat>On-screen Show (4:3)</PresentationFormat>
  <Paragraphs>128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dcgi</vt:lpstr>
      <vt:lpstr>Webové aplikace 2</vt:lpstr>
      <vt:lpstr>Úvodní slovo</vt:lpstr>
      <vt:lpstr>Průběh</vt:lpstr>
      <vt:lpstr>Průběh – cvičení</vt:lpstr>
      <vt:lpstr>Osoby a obsazení</vt:lpstr>
      <vt:lpstr>Podmínky pro absolvování předmětu</vt:lpstr>
      <vt:lpstr>Hodnocení</vt:lpstr>
      <vt:lpstr>Zvláštnosti</vt:lpstr>
      <vt:lpstr>Hodně štěstí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aplikace 2</dc:title>
  <dc:creator>xklima</dc:creator>
  <cp:lastModifiedBy>Klima</cp:lastModifiedBy>
  <cp:revision>7</cp:revision>
  <dcterms:created xsi:type="dcterms:W3CDTF">2011-02-14T10:13:32Z</dcterms:created>
  <dcterms:modified xsi:type="dcterms:W3CDTF">2012-02-12T20:22:26Z</dcterms:modified>
</cp:coreProperties>
</file>