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364" r:id="rId2"/>
    <p:sldId id="307" r:id="rId3"/>
    <p:sldId id="308" r:id="rId4"/>
    <p:sldId id="345" r:id="rId5"/>
    <p:sldId id="363" r:id="rId6"/>
    <p:sldId id="302" r:id="rId7"/>
    <p:sldId id="303" r:id="rId8"/>
    <p:sldId id="304" r:id="rId9"/>
    <p:sldId id="305" r:id="rId10"/>
    <p:sldId id="306" r:id="rId11"/>
    <p:sldId id="344" r:id="rId12"/>
    <p:sldId id="313" r:id="rId13"/>
    <p:sldId id="309" r:id="rId14"/>
    <p:sldId id="310" r:id="rId15"/>
    <p:sldId id="322" r:id="rId16"/>
    <p:sldId id="312" r:id="rId17"/>
    <p:sldId id="299" r:id="rId18"/>
    <p:sldId id="316" r:id="rId19"/>
    <p:sldId id="317" r:id="rId20"/>
    <p:sldId id="318" r:id="rId21"/>
    <p:sldId id="319" r:id="rId22"/>
    <p:sldId id="323" r:id="rId23"/>
    <p:sldId id="320" r:id="rId24"/>
    <p:sldId id="347" r:id="rId25"/>
    <p:sldId id="321" r:id="rId26"/>
    <p:sldId id="324" r:id="rId27"/>
    <p:sldId id="326" r:id="rId28"/>
    <p:sldId id="327" r:id="rId29"/>
    <p:sldId id="328" r:id="rId30"/>
    <p:sldId id="348" r:id="rId31"/>
    <p:sldId id="343" r:id="rId32"/>
    <p:sldId id="337" r:id="rId33"/>
    <p:sldId id="338" r:id="rId34"/>
    <p:sldId id="339" r:id="rId35"/>
    <p:sldId id="340" r:id="rId36"/>
    <p:sldId id="341" r:id="rId37"/>
    <p:sldId id="336" r:id="rId38"/>
    <p:sldId id="346" r:id="rId39"/>
    <p:sldId id="349" r:id="rId40"/>
    <p:sldId id="355" r:id="rId41"/>
    <p:sldId id="353" r:id="rId42"/>
    <p:sldId id="356" r:id="rId43"/>
    <p:sldId id="357" r:id="rId44"/>
    <p:sldId id="358" r:id="rId45"/>
    <p:sldId id="359" r:id="rId46"/>
    <p:sldId id="360" r:id="rId47"/>
    <p:sldId id="361" r:id="rId48"/>
    <p:sldId id="362" r:id="rId4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9" autoAdjust="0"/>
    <p:restoredTop sz="99205" autoAdjust="0"/>
  </p:normalViewPr>
  <p:slideViewPr>
    <p:cSldViewPr>
      <p:cViewPr varScale="1">
        <p:scale>
          <a:sx n="116" d="100"/>
          <a:sy n="116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4797152"/>
            <a:ext cx="8568952" cy="1656184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/>
              <a:t>Dave Mount: </a:t>
            </a:r>
            <a:r>
              <a:rPr lang="en-US" sz="1400" smtClean="0"/>
              <a:t>CMSC </a:t>
            </a:r>
            <a:r>
              <a:rPr lang="en-US" sz="1400"/>
              <a:t>420: D</a:t>
            </a:r>
            <a:r>
              <a:rPr lang="en-US" sz="1400" i="1"/>
              <a:t>ata </a:t>
            </a:r>
            <a:r>
              <a:rPr lang="en-US" sz="1400" i="1" smtClean="0"/>
              <a:t>Structures1  Spring 2001</a:t>
            </a:r>
            <a:r>
              <a:rPr lang="en-US" sz="1400" smtClean="0"/>
              <a:t>, Lessons 17&amp;18.</a:t>
            </a:r>
          </a:p>
          <a:p>
            <a:pPr>
              <a:lnSpc>
                <a:spcPct val="120000"/>
              </a:lnSpc>
            </a:pPr>
            <a:r>
              <a:rPr lang="en-US" sz="1400"/>
              <a:t>http://www.cs.umd.edu/~</a:t>
            </a:r>
            <a:r>
              <a:rPr lang="en-US" sz="1400" smtClean="0"/>
              <a:t>mount/420/Lects/420lects.pdf</a:t>
            </a:r>
          </a:p>
          <a:p>
            <a:pPr>
              <a:lnSpc>
                <a:spcPct val="120000"/>
              </a:lnSpc>
            </a:pPr>
            <a:endParaRPr lang="en-US" sz="1400" smtClean="0"/>
          </a:p>
          <a:p>
            <a:pPr>
              <a:lnSpc>
                <a:spcPct val="120000"/>
              </a:lnSpc>
            </a:pPr>
            <a:r>
              <a:rPr lang="cs-CZ" sz="1400"/>
              <a:t>Hanan </a:t>
            </a:r>
            <a:r>
              <a:rPr lang="cs-CZ" sz="1400" smtClean="0"/>
              <a:t>Samet</a:t>
            </a:r>
            <a:r>
              <a:rPr lang="en-US" sz="1400"/>
              <a:t>: </a:t>
            </a:r>
            <a:r>
              <a:rPr lang="en-US" sz="1400" i="1"/>
              <a:t>Foundations of multidimensional and metric data </a:t>
            </a:r>
            <a:r>
              <a:rPr lang="en-US" sz="1400" i="1" smtClean="0"/>
              <a:t>structures</a:t>
            </a:r>
            <a:r>
              <a:rPr lang="en-US" sz="1400" smtClean="0"/>
              <a:t>, </a:t>
            </a:r>
            <a:r>
              <a:rPr lang="cs-CZ" sz="1400"/>
              <a:t>Elsevier, </a:t>
            </a:r>
            <a:r>
              <a:rPr lang="cs-CZ" sz="1400" smtClean="0"/>
              <a:t>2006</a:t>
            </a:r>
            <a:r>
              <a:rPr lang="en-US" sz="1400" smtClean="0"/>
              <a:t>, chapter 1.5.</a:t>
            </a:r>
          </a:p>
          <a:p>
            <a:pPr>
              <a:lnSpc>
                <a:spcPct val="120000"/>
              </a:lnSpc>
            </a:pPr>
            <a:r>
              <a:rPr lang="en-US" sz="1400"/>
              <a:t>http://</a:t>
            </a:r>
            <a:r>
              <a:rPr lang="en-US" sz="1400" smtClean="0"/>
              <a:t>www.amazon.com/Foundations-Multidimensional-Structures-Kaufmann-Computer/dp/0123694469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467544" y="4581128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5436096" y="63093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400" smtClean="0"/>
              <a:t>See PAL webpage for references</a:t>
            </a:r>
            <a:endParaRPr lang="en-US" sz="1400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Search trees, k-d 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0901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0496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771800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2051720" y="40050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Complete k-d tree with with marked area division.</a:t>
            </a:r>
            <a:endParaRPr lang="en-US"/>
          </a:p>
        </p:txBody>
      </p:sp>
      <p:sp>
        <p:nvSpPr>
          <p:cNvPr id="18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Complete in dim 2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0559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836712"/>
            <a:ext cx="8064896" cy="4824536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Find(key) Is analogous to 1D trees.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 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Q[] = Q[0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Q[1], </a:t>
            </a:r>
            <a:r>
              <a:rPr lang="en-US">
                <a:solidFill>
                  <a:srgbClr val="000000"/>
                </a:solidFill>
              </a:rPr>
              <a:t>..., Q</a:t>
            </a:r>
            <a:r>
              <a:rPr lang="en-US" smtClean="0">
                <a:solidFill>
                  <a:srgbClr val="000000"/>
                </a:solidFill>
              </a:rPr>
              <a:t>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 smtClean="0">
                <a:solidFill>
                  <a:srgbClr val="000000"/>
                </a:solidFill>
              </a:rPr>
              <a:t>] be the coordinates of the query point Q,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N[] = N[0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N[1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N[D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1] be the coordinates of the </a:t>
            </a:r>
            <a:r>
              <a:rPr lang="en-US" smtClean="0">
                <a:solidFill>
                  <a:srgbClr val="000000"/>
                </a:solidFill>
              </a:rPr>
              <a:t>current node N,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h be the depth of current node 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 Q[] == N[]  stop, Q was found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Q[h%D]  &lt;  N[h%D] continue search recursively in left subtree of 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if Q[h%D] </a:t>
            </a:r>
            <a:r>
              <a:rPr lang="en-US" smtClean="0">
                <a:solidFill>
                  <a:srgbClr val="000000"/>
                </a:solidFill>
              </a:rPr>
              <a:t>&gt;= </a:t>
            </a:r>
            <a:r>
              <a:rPr lang="en-US">
                <a:solidFill>
                  <a:srgbClr val="000000"/>
                </a:solidFill>
              </a:rPr>
              <a:t>N[h%D] continue search recursively in </a:t>
            </a:r>
            <a:r>
              <a:rPr lang="en-US" smtClean="0">
                <a:solidFill>
                  <a:srgbClr val="000000"/>
                </a:solidFill>
              </a:rPr>
              <a:t>right </a:t>
            </a:r>
            <a:r>
              <a:rPr lang="en-US">
                <a:solidFill>
                  <a:srgbClr val="000000"/>
                </a:solidFill>
              </a:rPr>
              <a:t>subtree of N</a:t>
            </a:r>
            <a:r>
              <a:rPr lang="en-US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389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8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843808" y="465313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1979712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7" name="Rounded Rectangle 96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292080" y="3573016"/>
            <a:ext cx="936104" cy="576064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Find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Note how cutting dimension along which the tree is searched </a:t>
            </a:r>
          </a:p>
          <a:p>
            <a:pPr>
              <a:lnSpc>
                <a:spcPct val="120000"/>
              </a:lnSpc>
            </a:pPr>
            <a:r>
              <a:rPr lang="en-US" smtClean="0"/>
              <a:t>alternates regularly with the depth of </a:t>
            </a:r>
            <a:r>
              <a:rPr lang="en-US"/>
              <a:t>the currently visited node .</a:t>
            </a:r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1671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283968" y="2132856"/>
            <a:ext cx="2088232" cy="27363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5940152" y="148478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 &lt; 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 rot="5400000" flipH="1">
            <a:off x="-684584" y="2492896"/>
            <a:ext cx="3600400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ounded Rectangle 78"/>
          <p:cNvSpPr/>
          <p:nvPr/>
        </p:nvSpPr>
        <p:spPr bwMode="auto">
          <a:xfrm>
            <a:off x="1979712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ounded Rectangle 216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Freeform 217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20" name="Rounded Rectangle 219"/>
          <p:cNvSpPr/>
          <p:nvPr/>
        </p:nvSpPr>
        <p:spPr bwMode="auto">
          <a:xfrm>
            <a:off x="1619672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1" name="AutoShape 46"/>
          <p:cNvSpPr>
            <a:spLocks noChangeArrowheads="1"/>
          </p:cNvSpPr>
          <p:nvPr/>
        </p:nvSpPr>
        <p:spPr bwMode="auto">
          <a:xfrm>
            <a:off x="323528" y="5661248"/>
            <a:ext cx="8568952" cy="100811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Find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 along x-dimension in depth 0. Compare x-coordinate of searched key</a:t>
            </a:r>
          </a:p>
          <a:p>
            <a:pPr>
              <a:lnSpc>
                <a:spcPct val="120000"/>
              </a:lnSpc>
            </a:pPr>
            <a:r>
              <a:rPr lang="en-US" smtClean="0"/>
              <a:t>with x-coordinate of the node and either stop(found) or go L/R accordingly.</a:t>
            </a:r>
            <a:endParaRPr lang="en-US"/>
          </a:p>
        </p:txBody>
      </p:sp>
      <p:sp>
        <p:nvSpPr>
          <p:cNvPr id="8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523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3"/>
          <p:cNvSpPr/>
          <p:nvPr/>
        </p:nvSpPr>
        <p:spPr bwMode="auto">
          <a:xfrm>
            <a:off x="5292080" y="2852936"/>
            <a:ext cx="1080120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5364088" y="220486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  &gt;= 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123"/>
          <p:cNvSpPr/>
          <p:nvPr/>
        </p:nvSpPr>
        <p:spPr bwMode="auto">
          <a:xfrm rot="5400000" flipH="1">
            <a:off x="143508" y="1664804"/>
            <a:ext cx="1944216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Rounded Rectangle 185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Freeform 186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9" name="Rounded Rectangle 78"/>
          <p:cNvSpPr/>
          <p:nvPr/>
        </p:nvSpPr>
        <p:spPr bwMode="auto">
          <a:xfrm>
            <a:off x="467544" y="299695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827584" y="2924944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2051720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AutoShape 46"/>
          <p:cNvSpPr>
            <a:spLocks noChangeArrowheads="1"/>
          </p:cNvSpPr>
          <p:nvPr/>
        </p:nvSpPr>
        <p:spPr bwMode="auto">
          <a:xfrm>
            <a:off x="323528" y="5661248"/>
            <a:ext cx="8568952" cy="100811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Find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 along y-dimension in depth 1.</a:t>
            </a:r>
            <a:endParaRPr lang="en-US"/>
          </a:p>
        </p:txBody>
      </p:sp>
      <p:sp>
        <p:nvSpPr>
          <p:cNvPr id="10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0597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3" name="Rectangle 192"/>
          <p:cNvSpPr/>
          <p:nvPr/>
        </p:nvSpPr>
        <p:spPr bwMode="auto">
          <a:xfrm rot="5400000" flipH="1">
            <a:off x="-36512" y="1844824"/>
            <a:ext cx="1944216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Connector 229"/>
          <p:cNvCxnSpPr/>
          <p:nvPr/>
        </p:nvCxnSpPr>
        <p:spPr bwMode="auto">
          <a:xfrm flipV="1">
            <a:off x="1475656" y="1412776"/>
            <a:ext cx="0" cy="19442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5292080" y="3573016"/>
            <a:ext cx="936104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  &lt; 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508104" y="292494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V="1">
            <a:off x="1475656" y="28529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Connector 216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ounded Rectangle 223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Freeform 224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 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27" name="Rounded Rectangle 226"/>
          <p:cNvSpPr/>
          <p:nvPr/>
        </p:nvSpPr>
        <p:spPr bwMode="auto">
          <a:xfrm>
            <a:off x="755576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" name="Rounded Rectangle 228"/>
          <p:cNvSpPr/>
          <p:nvPr/>
        </p:nvSpPr>
        <p:spPr bwMode="auto">
          <a:xfrm>
            <a:off x="683568" y="2780928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Rounded Rectangle 230"/>
          <p:cNvSpPr/>
          <p:nvPr/>
        </p:nvSpPr>
        <p:spPr bwMode="auto">
          <a:xfrm>
            <a:off x="1619672" y="6926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46"/>
          <p:cNvSpPr>
            <a:spLocks noChangeArrowheads="1"/>
          </p:cNvSpPr>
          <p:nvPr/>
        </p:nvSpPr>
        <p:spPr bwMode="auto">
          <a:xfrm>
            <a:off x="323528" y="5661248"/>
            <a:ext cx="8568952" cy="100811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Find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 along x-dimension in depth 2.</a:t>
            </a:r>
            <a:endParaRPr lang="en-US"/>
          </a:p>
        </p:txBody>
      </p:sp>
      <p:sp>
        <p:nvSpPr>
          <p:cNvPr id="10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1426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2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Connector 229"/>
          <p:cNvCxnSpPr/>
          <p:nvPr/>
        </p:nvCxnSpPr>
        <p:spPr bwMode="auto">
          <a:xfrm flipV="1">
            <a:off x="1475656" y="1412776"/>
            <a:ext cx="0" cy="19442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flipV="1">
            <a:off x="1475656" y="28529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Connector 216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ounded Rectangle 223"/>
          <p:cNvSpPr/>
          <p:nvPr/>
        </p:nvSpPr>
        <p:spPr bwMode="auto">
          <a:xfrm>
            <a:off x="683568" y="227687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Freeform 224"/>
          <p:cNvSpPr/>
          <p:nvPr/>
        </p:nvSpPr>
        <p:spPr bwMode="auto">
          <a:xfrm>
            <a:off x="539552" y="1088571"/>
            <a:ext cx="744962" cy="1143000"/>
          </a:xfrm>
          <a:custGeom>
            <a:avLst/>
            <a:gdLst>
              <a:gd name="connsiteX0" fmla="*/ 797089 w 797089"/>
              <a:gd name="connsiteY0" fmla="*/ 0 h 1143000"/>
              <a:gd name="connsiteX1" fmla="*/ 35089 w 797089"/>
              <a:gd name="connsiteY1" fmla="*/ 413658 h 1143000"/>
              <a:gd name="connsiteX2" fmla="*/ 198375 w 797089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089" h="1143000">
                <a:moveTo>
                  <a:pt x="797089" y="0"/>
                </a:moveTo>
                <a:cubicBezTo>
                  <a:pt x="465982" y="111579"/>
                  <a:pt x="134875" y="223158"/>
                  <a:pt x="35089" y="413658"/>
                </a:cubicBezTo>
                <a:cubicBezTo>
                  <a:pt x="-64697" y="604158"/>
                  <a:pt x="66839" y="873579"/>
                  <a:pt x="198375" y="1143000"/>
                </a:cubicBez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Found [</a:t>
            </a:r>
            <a:r>
              <a:rPr lang="en-US" b="1"/>
              <a:t>1</a:t>
            </a:r>
            <a:r>
              <a:rPr lang="en-US" b="1" smtClean="0"/>
              <a:t>5, 70]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232" name="Rounded Rectangle 231"/>
          <p:cNvSpPr/>
          <p:nvPr/>
        </p:nvSpPr>
        <p:spPr bwMode="auto">
          <a:xfrm>
            <a:off x="5292080" y="3645024"/>
            <a:ext cx="1008112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4" name="AutoShape 46"/>
          <p:cNvSpPr>
            <a:spLocks noChangeArrowheads="1"/>
          </p:cNvSpPr>
          <p:nvPr/>
        </p:nvSpPr>
        <p:spPr bwMode="auto">
          <a:xfrm>
            <a:off x="323528" y="5661248"/>
            <a:ext cx="8568952" cy="100811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Find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 along y-dimension in depth 3, etc.</a:t>
            </a:r>
            <a:endParaRPr lang="en-US"/>
          </a:p>
        </p:txBody>
      </p:sp>
      <p:sp>
        <p:nvSpPr>
          <p:cNvPr id="10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 operation Find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1168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1340768"/>
            <a:ext cx="8064896" cy="4320480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Insert(point) </a:t>
            </a:r>
            <a:r>
              <a:rPr lang="en-US">
                <a:solidFill>
                  <a:srgbClr val="000000"/>
                </a:solidFill>
              </a:rPr>
              <a:t>i</a:t>
            </a:r>
            <a:r>
              <a:rPr lang="en-US" smtClean="0">
                <a:solidFill>
                  <a:srgbClr val="000000"/>
                </a:solidFill>
              </a:rPr>
              <a:t>s analogous to 1D trees.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Let  </a:t>
            </a:r>
            <a:r>
              <a:rPr lang="en-US" smtClean="0">
                <a:solidFill>
                  <a:srgbClr val="000000"/>
                </a:solidFill>
              </a:rPr>
              <a:t> P[]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P[0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P[1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P[D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1] be the coordinates of </a:t>
            </a:r>
            <a:r>
              <a:rPr lang="en-US" smtClean="0">
                <a:solidFill>
                  <a:srgbClr val="000000"/>
                </a:solidFill>
              </a:rPr>
              <a:t>the inserted point 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Perform search for P in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L[] </a:t>
            </a:r>
            <a:r>
              <a:rPr lang="en-US">
                <a:solidFill>
                  <a:srgbClr val="000000"/>
                </a:solidFill>
              </a:rPr>
              <a:t>= </a:t>
            </a:r>
            <a:r>
              <a:rPr lang="en-US" smtClean="0">
                <a:solidFill>
                  <a:srgbClr val="000000"/>
                </a:solidFill>
              </a:rPr>
              <a:t>L[0</a:t>
            </a:r>
            <a:r>
              <a:rPr lang="en-US">
                <a:solidFill>
                  <a:srgbClr val="000000"/>
                </a:solidFill>
              </a:rPr>
              <a:t>], </a:t>
            </a:r>
            <a:r>
              <a:rPr lang="en-US" smtClean="0">
                <a:solidFill>
                  <a:srgbClr val="000000"/>
                </a:solidFill>
              </a:rPr>
              <a:t>L[1</a:t>
            </a:r>
            <a:r>
              <a:rPr lang="en-US">
                <a:solidFill>
                  <a:srgbClr val="000000"/>
                </a:solidFill>
              </a:rPr>
              <a:t>], ..., </a:t>
            </a:r>
            <a:r>
              <a:rPr lang="en-US" smtClean="0">
                <a:solidFill>
                  <a:srgbClr val="000000"/>
                </a:solidFill>
              </a:rPr>
              <a:t>L[D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>
                <a:solidFill>
                  <a:srgbClr val="000000"/>
                </a:solidFill>
              </a:rPr>
              <a:t>1] be the coordinates of the </a:t>
            </a:r>
            <a:r>
              <a:rPr lang="en-US" smtClean="0">
                <a:solidFill>
                  <a:srgbClr val="000000"/>
                </a:solidFill>
              </a:rPr>
              <a:t>leaf L which was the last node visited during the search. Let h be the depth of 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</a:t>
            </a:r>
            <a:r>
              <a:rPr lang="en-US" smtClean="0">
                <a:solidFill>
                  <a:srgbClr val="000000"/>
                </a:solidFill>
              </a:rPr>
              <a:t>reate node node N containing P as a key.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P</a:t>
            </a:r>
            <a:r>
              <a:rPr lang="en-US">
                <a:solidFill>
                  <a:srgbClr val="000000"/>
                </a:solidFill>
              </a:rPr>
              <a:t>[h%D</a:t>
            </a:r>
            <a:r>
              <a:rPr lang="en-US" smtClean="0">
                <a:solidFill>
                  <a:srgbClr val="000000"/>
                </a:solidFill>
              </a:rPr>
              <a:t>]  &lt;   L[h%D]  set N as left child of 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If P[h%D]  </a:t>
            </a:r>
            <a:r>
              <a:rPr lang="en-US" smtClean="0">
                <a:solidFill>
                  <a:srgbClr val="000000"/>
                </a:solidFill>
              </a:rPr>
              <a:t>&gt;= </a:t>
            </a:r>
            <a:r>
              <a:rPr lang="en-US">
                <a:solidFill>
                  <a:srgbClr val="000000"/>
                </a:solidFill>
              </a:rPr>
              <a:t>L[h%D]  </a:t>
            </a:r>
            <a:r>
              <a:rPr lang="en-US" smtClean="0">
                <a:solidFill>
                  <a:srgbClr val="000000"/>
                </a:solidFill>
              </a:rPr>
              <a:t>set </a:t>
            </a:r>
            <a:r>
              <a:rPr lang="en-US">
                <a:solidFill>
                  <a:srgbClr val="000000"/>
                </a:solidFill>
              </a:rPr>
              <a:t>N </a:t>
            </a:r>
            <a:r>
              <a:rPr lang="en-US" smtClean="0">
                <a:solidFill>
                  <a:srgbClr val="000000"/>
                </a:solidFill>
              </a:rPr>
              <a:t>as right child </a:t>
            </a:r>
            <a:r>
              <a:rPr lang="en-US">
                <a:solidFill>
                  <a:srgbClr val="000000"/>
                </a:solidFill>
              </a:rPr>
              <a:t>of 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1337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0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4211960" y="4293096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4211960" y="148478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4211960" y="2924944"/>
            <a:ext cx="4752528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4211960" y="220486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4211960" y="3645024"/>
            <a:ext cx="47525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439652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935596" y="404106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907704" y="292494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475656" y="25649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827584" y="213285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755576" y="306896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467544" y="3789040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467544" y="458112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1331640" y="36450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2843808" y="4653136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1979712" y="436510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3491880" y="386104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2987824" y="3501008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3563888" y="184482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2483768" y="2204864"/>
            <a:ext cx="576064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eform 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97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Find the place for the new node under some of the leaves and insert node there.</a:t>
            </a:r>
          </a:p>
          <a:p>
            <a:pPr>
              <a:lnSpc>
                <a:spcPct val="120000"/>
              </a:lnSpc>
            </a:pPr>
            <a:r>
              <a:rPr lang="en-US" smtClean="0"/>
              <a:t>Do not accept key which is identical to some other key already stored in the tree.</a:t>
            </a:r>
          </a:p>
        </p:txBody>
      </p:sp>
      <p:sp>
        <p:nvSpPr>
          <p:cNvPr id="18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68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00192" y="2132856"/>
            <a:ext cx="2664296" cy="2592288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Rounded Rectangle 173"/>
          <p:cNvSpPr/>
          <p:nvPr/>
        </p:nvSpPr>
        <p:spPr bwMode="auto">
          <a:xfrm>
            <a:off x="5940152" y="148478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55  &gt;= 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 rot="5400000" flipH="1">
            <a:off x="1115616" y="2132856"/>
            <a:ext cx="3600400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ounded Rectangle 78"/>
          <p:cNvSpPr/>
          <p:nvPr/>
        </p:nvSpPr>
        <p:spPr bwMode="auto">
          <a:xfrm>
            <a:off x="1979712" y="285293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Rounded Rectangle 211"/>
          <p:cNvSpPr/>
          <p:nvPr/>
        </p:nvSpPr>
        <p:spPr bwMode="auto">
          <a:xfrm>
            <a:off x="1979712" y="2780928"/>
            <a:ext cx="288032" cy="3600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Freeform 215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77" name="Rounded Rectangle 176"/>
          <p:cNvSpPr/>
          <p:nvPr/>
        </p:nvSpPr>
        <p:spPr bwMode="auto">
          <a:xfrm>
            <a:off x="197971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8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7872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3"/>
          <p:cNvSpPr>
            <a:spLocks noChangeArrowheads="1"/>
          </p:cNvSpPr>
          <p:nvPr/>
        </p:nvSpPr>
        <p:spPr bwMode="auto">
          <a:xfrm>
            <a:off x="7452320" y="620688"/>
            <a:ext cx="1368152" cy="5184576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3" name="AutoShape 3"/>
          <p:cNvSpPr>
            <a:spLocks noChangeArrowheads="1"/>
          </p:cNvSpPr>
          <p:nvPr/>
        </p:nvSpPr>
        <p:spPr bwMode="auto">
          <a:xfrm>
            <a:off x="251520" y="620688"/>
            <a:ext cx="6984776" cy="5544616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7812360" y="9087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812360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8123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7812360" y="23488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7812360" y="52292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812360" y="19888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7812360" y="27089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7812360" y="30689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7812360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7812360" y="34290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7812360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812360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5400000" flipH="1" flipV="1">
            <a:off x="4723217" y="4041069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4017539" y="232727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5630518" y="172241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4319973" y="525080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5428896" y="4545125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614294" y="474674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02126" y="343620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505371" y="2831334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1799693" y="222646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2303749" y="4343502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598070" y="504918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1799693" y="444431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76672" y="3284984"/>
            <a:ext cx="50405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3563888" y="3284984"/>
            <a:ext cx="50405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3563888" y="3284984"/>
            <a:ext cx="0" cy="5040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3563888" y="-1755576"/>
            <a:ext cx="0" cy="5040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3009426" y="313376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ounded Rectangle 176"/>
          <p:cNvSpPr/>
          <p:nvPr/>
        </p:nvSpPr>
        <p:spPr bwMode="auto">
          <a:xfrm>
            <a:off x="7812360" y="41490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Rounded Rectangle 177"/>
          <p:cNvSpPr/>
          <p:nvPr/>
        </p:nvSpPr>
        <p:spPr bwMode="auto">
          <a:xfrm>
            <a:off x="4175956" y="19528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Rounded Rectangle 178"/>
          <p:cNvSpPr/>
          <p:nvPr/>
        </p:nvSpPr>
        <p:spPr bwMode="auto">
          <a:xfrm>
            <a:off x="5472100" y="42570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Rounded Rectangle 179"/>
          <p:cNvSpPr/>
          <p:nvPr/>
        </p:nvSpPr>
        <p:spPr bwMode="auto">
          <a:xfrm>
            <a:off x="4896036" y="37530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4463988" y="490516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Rounded Rectangle 181"/>
          <p:cNvSpPr/>
          <p:nvPr/>
        </p:nvSpPr>
        <p:spPr bwMode="auto">
          <a:xfrm>
            <a:off x="3671900" y="45451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3167844" y="28169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2591780" y="238488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1871700" y="19528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2231740" y="31769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2447764" y="39690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1367644" y="41130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1655676" y="490516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5688124" y="14487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AutoShape 46"/>
          <p:cNvSpPr>
            <a:spLocks noChangeArrowheads="1"/>
          </p:cNvSpPr>
          <p:nvPr/>
        </p:nvSpPr>
        <p:spPr bwMode="auto">
          <a:xfrm>
            <a:off x="251520" y="6093296"/>
            <a:ext cx="8568952" cy="576064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Points in plane in general position are given, suppose no two are identical.</a:t>
            </a:r>
            <a:endParaRPr lang="en-US"/>
          </a:p>
        </p:txBody>
      </p:sp>
      <p:sp>
        <p:nvSpPr>
          <p:cNvPr id="19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K-d tree in dimension 2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9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Data points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95536" y="566124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0, 0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6156176" y="566124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100, 0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51520" y="620688"/>
            <a:ext cx="720080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0, 100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156176" y="620688"/>
            <a:ext cx="864096" cy="288032"/>
          </a:xfrm>
          <a:prstGeom prst="round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100, 100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3765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00192" y="2924944"/>
            <a:ext cx="1512168" cy="136815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3059832" y="3429000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7524328" y="220486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  &lt; 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tangle 123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3419872" y="3356992"/>
            <a:ext cx="360040" cy="360040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Freeform 184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08" name="Rounded Rectangle 107"/>
          <p:cNvSpPr/>
          <p:nvPr/>
        </p:nvSpPr>
        <p:spPr bwMode="auto">
          <a:xfrm>
            <a:off x="233975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4276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156176" y="3573016"/>
            <a:ext cx="936104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 rot="5400000" flipH="1">
            <a:off x="395536" y="1412776"/>
            <a:ext cx="3600400" cy="3600400"/>
            <a:chOff x="395536" y="1412776"/>
            <a:chExt cx="3600400" cy="360040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395536" y="2636912"/>
              <a:ext cx="1224136" cy="936104"/>
            </a:xfrm>
            <a:prstGeom prst="rect">
              <a:avLst/>
            </a:prstGeom>
            <a:pattFill prst="lgCheck">
              <a:fgClr>
                <a:schemeClr val="accent6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 flipV="1">
              <a:off x="1115616" y="2636912"/>
              <a:ext cx="0" cy="9361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395536" y="2636912"/>
              <a:ext cx="122413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395536" y="2636912"/>
              <a:ext cx="1224136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1619672" y="2852936"/>
              <a:ext cx="237626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Connector 123"/>
            <p:cNvCxnSpPr/>
            <p:nvPr/>
          </p:nvCxnSpPr>
          <p:spPr bwMode="auto">
            <a:xfrm flipV="1">
              <a:off x="2051720" y="3573016"/>
              <a:ext cx="0" cy="14401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1619672" y="1412776"/>
              <a:ext cx="0" cy="216024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/>
            <p:nvPr/>
          </p:nvCxnSpPr>
          <p:spPr bwMode="auto">
            <a:xfrm>
              <a:off x="395536" y="357301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/>
            <p:nvPr/>
          </p:nvCxnSpPr>
          <p:spPr bwMode="auto">
            <a:xfrm>
              <a:off x="1619672" y="1412776"/>
              <a:ext cx="0" cy="216024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Straight Connector 151"/>
            <p:cNvCxnSpPr/>
            <p:nvPr/>
          </p:nvCxnSpPr>
          <p:spPr bwMode="auto">
            <a:xfrm>
              <a:off x="395536" y="3573016"/>
              <a:ext cx="3600400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Straight Connector 153"/>
            <p:cNvCxnSpPr/>
            <p:nvPr/>
          </p:nvCxnSpPr>
          <p:spPr bwMode="auto">
            <a:xfrm flipV="1">
              <a:off x="3275856" y="1412776"/>
              <a:ext cx="0" cy="14401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Straight Connector 155"/>
            <p:cNvCxnSpPr/>
            <p:nvPr/>
          </p:nvCxnSpPr>
          <p:spPr bwMode="auto">
            <a:xfrm flipV="1">
              <a:off x="1259632" y="1412776"/>
              <a:ext cx="0" cy="122413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Straight Connector 156"/>
            <p:cNvCxnSpPr/>
            <p:nvPr/>
          </p:nvCxnSpPr>
          <p:spPr bwMode="auto">
            <a:xfrm flipV="1">
              <a:off x="2915816" y="3933056"/>
              <a:ext cx="0" cy="10801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Straight Connector 157"/>
            <p:cNvCxnSpPr/>
            <p:nvPr/>
          </p:nvCxnSpPr>
          <p:spPr bwMode="auto">
            <a:xfrm flipV="1">
              <a:off x="899592" y="4077072"/>
              <a:ext cx="0" cy="93610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Straight Connector 158"/>
            <p:cNvCxnSpPr/>
            <p:nvPr/>
          </p:nvCxnSpPr>
          <p:spPr bwMode="auto">
            <a:xfrm flipV="1">
              <a:off x="1619672" y="2348880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Connector 159"/>
            <p:cNvCxnSpPr/>
            <p:nvPr/>
          </p:nvCxnSpPr>
          <p:spPr bwMode="auto">
            <a:xfrm>
              <a:off x="2483768" y="2852936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Straight Connector 160"/>
            <p:cNvCxnSpPr/>
            <p:nvPr/>
          </p:nvCxnSpPr>
          <p:spPr bwMode="auto">
            <a:xfrm>
              <a:off x="3275856" y="170080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Straight Connector 161"/>
            <p:cNvCxnSpPr/>
            <p:nvPr/>
          </p:nvCxnSpPr>
          <p:spPr bwMode="auto">
            <a:xfrm flipH="1">
              <a:off x="755576" y="2636912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Straight Connector 162"/>
            <p:cNvCxnSpPr/>
            <p:nvPr/>
          </p:nvCxnSpPr>
          <p:spPr bwMode="auto">
            <a:xfrm>
              <a:off x="1259632" y="1844824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Straight Connector 163"/>
            <p:cNvCxnSpPr/>
            <p:nvPr/>
          </p:nvCxnSpPr>
          <p:spPr bwMode="auto">
            <a:xfrm>
              <a:off x="1115616" y="314096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Connector 164"/>
            <p:cNvCxnSpPr/>
            <p:nvPr/>
          </p:nvCxnSpPr>
          <p:spPr bwMode="auto">
            <a:xfrm>
              <a:off x="2051720" y="3933056"/>
              <a:ext cx="194421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Straight Connector 165"/>
            <p:cNvCxnSpPr/>
            <p:nvPr/>
          </p:nvCxnSpPr>
          <p:spPr bwMode="auto">
            <a:xfrm flipV="1">
              <a:off x="2051720" y="422108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Straight Connector 166"/>
            <p:cNvCxnSpPr/>
            <p:nvPr/>
          </p:nvCxnSpPr>
          <p:spPr bwMode="auto">
            <a:xfrm>
              <a:off x="2123728" y="3933056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915816" y="4437112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Connector 168"/>
            <p:cNvCxnSpPr/>
            <p:nvPr/>
          </p:nvCxnSpPr>
          <p:spPr bwMode="auto">
            <a:xfrm>
              <a:off x="395536" y="4077072"/>
              <a:ext cx="165618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Straight Connector 169"/>
            <p:cNvCxnSpPr/>
            <p:nvPr/>
          </p:nvCxnSpPr>
          <p:spPr bwMode="auto">
            <a:xfrm>
              <a:off x="1043608" y="4077072"/>
              <a:ext cx="4320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Straight Connector 170"/>
            <p:cNvCxnSpPr/>
            <p:nvPr/>
          </p:nvCxnSpPr>
          <p:spPr bwMode="auto">
            <a:xfrm>
              <a:off x="899592" y="4581128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Straight Connector 171"/>
            <p:cNvCxnSpPr/>
            <p:nvPr/>
          </p:nvCxnSpPr>
          <p:spPr bwMode="auto">
            <a:xfrm>
              <a:off x="899592" y="4437112"/>
              <a:ext cx="115212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Straight Connector 172"/>
            <p:cNvCxnSpPr/>
            <p:nvPr/>
          </p:nvCxnSpPr>
          <p:spPr bwMode="auto">
            <a:xfrm flipH="1">
              <a:off x="1331640" y="4437112"/>
              <a:ext cx="2880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Straight Connector 173"/>
            <p:cNvCxnSpPr/>
            <p:nvPr/>
          </p:nvCxnSpPr>
          <p:spPr bwMode="auto">
            <a:xfrm>
              <a:off x="395536" y="501317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395536" y="1412776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175"/>
            <p:cNvCxnSpPr/>
            <p:nvPr/>
          </p:nvCxnSpPr>
          <p:spPr bwMode="auto">
            <a:xfrm flipV="1">
              <a:off x="395536" y="1412776"/>
              <a:ext cx="0" cy="3600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/>
            <p:cNvCxnSpPr/>
            <p:nvPr/>
          </p:nvCxnSpPr>
          <p:spPr bwMode="auto">
            <a:xfrm flipV="1">
              <a:off x="3995936" y="1412776"/>
              <a:ext cx="0" cy="3600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177"/>
            <p:cNvCxnSpPr/>
            <p:nvPr/>
          </p:nvCxnSpPr>
          <p:spPr bwMode="auto">
            <a:xfrm>
              <a:off x="2267744" y="3573016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55  &lt;  65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6660232" y="292494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5" name="Straight Connector 184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Freeform 185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82" name="Rounded Rectangle 181"/>
          <p:cNvSpPr/>
          <p:nvPr/>
        </p:nvSpPr>
        <p:spPr bwMode="auto">
          <a:xfrm>
            <a:off x="1907704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6065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9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804248" y="3861048"/>
            <a:ext cx="288032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Rectangle 103"/>
          <p:cNvSpPr/>
          <p:nvPr/>
        </p:nvSpPr>
        <p:spPr bwMode="auto">
          <a:xfrm rot="5400000" flipH="1">
            <a:off x="2051720" y="357301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6588224" y="4293096"/>
            <a:ext cx="1008112" cy="50405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ounded Rectangle 180"/>
          <p:cNvSpPr/>
          <p:nvPr/>
        </p:nvSpPr>
        <p:spPr bwMode="auto">
          <a:xfrm>
            <a:off x="3851920" y="908720"/>
            <a:ext cx="201622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 &gt;=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6660232" y="3645024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 [55,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82" name="Rounded Rectangle 181"/>
          <p:cNvSpPr/>
          <p:nvPr/>
        </p:nvSpPr>
        <p:spPr bwMode="auto">
          <a:xfrm>
            <a:off x="2339752" y="8367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ounded Rectangle 88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Searching for the place for the inserted key/node.</a:t>
            </a:r>
          </a:p>
        </p:txBody>
      </p:sp>
      <p:sp>
        <p:nvSpPr>
          <p:cNvPr id="13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1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7992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 bwMode="auto">
          <a:xfrm rot="5400000" flipH="1">
            <a:off x="2051720" y="357301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flipV="1">
            <a:off x="2339752" y="3789040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Freeform 131"/>
          <p:cNvSpPr>
            <a:spLocks/>
          </p:cNvSpPr>
          <p:nvPr/>
        </p:nvSpPr>
        <p:spPr bwMode="auto">
          <a:xfrm>
            <a:off x="6156176" y="3861048"/>
            <a:ext cx="2088232" cy="1296144"/>
          </a:xfrm>
          <a:custGeom>
            <a:avLst/>
            <a:gdLst>
              <a:gd name="T0" fmla="*/ 1225547122 w 1300"/>
              <a:gd name="T1" fmla="*/ 1012921730 h 858"/>
              <a:gd name="T2" fmla="*/ 1296285138 w 1300"/>
              <a:gd name="T3" fmla="*/ 784119962 h 858"/>
              <a:gd name="T4" fmla="*/ 1448373267 w 1300"/>
              <a:gd name="T5" fmla="*/ 784119962 h 858"/>
              <a:gd name="T6" fmla="*/ 1697726999 w 1300"/>
              <a:gd name="T7" fmla="*/ 892563234 h 858"/>
              <a:gd name="T8" fmla="*/ 1616378215 w 1300"/>
              <a:gd name="T9" fmla="*/ 675677782 h 858"/>
              <a:gd name="T10" fmla="*/ 2147483647 w 1300"/>
              <a:gd name="T11" fmla="*/ 675677782 h 858"/>
              <a:gd name="T12" fmla="*/ 1856889861 w 1300"/>
              <a:gd name="T13" fmla="*/ 622053271 h 858"/>
              <a:gd name="T14" fmla="*/ 1745476124 w 1300"/>
              <a:gd name="T15" fmla="*/ 455219399 h 858"/>
              <a:gd name="T16" fmla="*/ 2085022055 w 1300"/>
              <a:gd name="T17" fmla="*/ 398018685 h 858"/>
              <a:gd name="T18" fmla="*/ 1938238645 w 1300"/>
              <a:gd name="T19" fmla="*/ 351543308 h 858"/>
              <a:gd name="T20" fmla="*/ 1697726999 w 1300"/>
              <a:gd name="T21" fmla="*/ 243101128 h 858"/>
              <a:gd name="T22" fmla="*/ 1957691500 w 1300"/>
              <a:gd name="T23" fmla="*/ 97716842 h 858"/>
              <a:gd name="T24" fmla="*/ 1455447999 w 1300"/>
              <a:gd name="T25" fmla="*/ 243101128 h 858"/>
              <a:gd name="T26" fmla="*/ 1296285138 w 1300"/>
              <a:gd name="T27" fmla="*/ 81033345 h 858"/>
              <a:gd name="T28" fmla="*/ 1296285138 w 1300"/>
              <a:gd name="T29" fmla="*/ 27408835 h 858"/>
              <a:gd name="T30" fmla="*/ 1214936353 w 1300"/>
              <a:gd name="T31" fmla="*/ 243101128 h 858"/>
              <a:gd name="T32" fmla="*/ 974424707 w 1300"/>
              <a:gd name="T33" fmla="*/ 243101128 h 858"/>
              <a:gd name="T34" fmla="*/ 981498110 w 1300"/>
              <a:gd name="T35" fmla="*/ 47667444 h 858"/>
              <a:gd name="T36" fmla="*/ 815263175 w 1300"/>
              <a:gd name="T37" fmla="*/ 297917706 h 858"/>
              <a:gd name="T38" fmla="*/ 654332960 w 1300"/>
              <a:gd name="T39" fmla="*/ 297917706 h 858"/>
              <a:gd name="T40" fmla="*/ 413821313 w 1300"/>
              <a:gd name="T41" fmla="*/ 81033345 h 858"/>
              <a:gd name="T42" fmla="*/ 493402744 w 1300"/>
              <a:gd name="T43" fmla="*/ 243101128 h 858"/>
              <a:gd name="T44" fmla="*/ 332471199 w 1300"/>
              <a:gd name="T45" fmla="*/ 297917706 h 858"/>
              <a:gd name="T46" fmla="*/ 91960883 w 1300"/>
              <a:gd name="T47" fmla="*/ 297917706 h 858"/>
              <a:gd name="T48" fmla="*/ 332471199 w 1300"/>
              <a:gd name="T49" fmla="*/ 405168910 h 858"/>
              <a:gd name="T50" fmla="*/ 252891098 w 1300"/>
              <a:gd name="T51" fmla="*/ 513611091 h 858"/>
              <a:gd name="T52" fmla="*/ 12379452 w 1300"/>
              <a:gd name="T53" fmla="*/ 622053271 h 858"/>
              <a:gd name="T54" fmla="*/ 332471199 w 1300"/>
              <a:gd name="T55" fmla="*/ 622053271 h 858"/>
              <a:gd name="T56" fmla="*/ 252891098 w 1300"/>
              <a:gd name="T57" fmla="*/ 729303384 h 858"/>
              <a:gd name="T58" fmla="*/ 493402744 w 1300"/>
              <a:gd name="T59" fmla="*/ 675677782 h 858"/>
              <a:gd name="T60" fmla="*/ 654332960 w 1300"/>
              <a:gd name="T61" fmla="*/ 892563234 h 858"/>
              <a:gd name="T62" fmla="*/ 733913061 w 1300"/>
              <a:gd name="T63" fmla="*/ 675677782 h 858"/>
              <a:gd name="T64" fmla="*/ 832947346 w 1300"/>
              <a:gd name="T65" fmla="*/ 791270188 h 858"/>
              <a:gd name="T66" fmla="*/ 894843276 w 1300"/>
              <a:gd name="T67" fmla="*/ 999813347 h 858"/>
              <a:gd name="T68" fmla="*/ 1108828665 w 1300"/>
              <a:gd name="T69" fmla="*/ 698320527 h 858"/>
              <a:gd name="T70" fmla="*/ 1225547122 w 1300"/>
              <a:gd name="T71" fmla="*/ 1012921730 h 8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00"/>
              <a:gd name="T109" fmla="*/ 0 h 858"/>
              <a:gd name="T110" fmla="*/ 1300 w 1300"/>
              <a:gd name="T111" fmla="*/ 858 h 8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00" h="858">
                <a:moveTo>
                  <a:pt x="693" y="850"/>
                </a:moveTo>
                <a:cubicBezTo>
                  <a:pt x="723" y="858"/>
                  <a:pt x="712" y="690"/>
                  <a:pt x="733" y="658"/>
                </a:cubicBezTo>
                <a:cubicBezTo>
                  <a:pt x="754" y="626"/>
                  <a:pt x="781" y="643"/>
                  <a:pt x="819" y="658"/>
                </a:cubicBezTo>
                <a:cubicBezTo>
                  <a:pt x="857" y="673"/>
                  <a:pt x="944" y="764"/>
                  <a:pt x="960" y="749"/>
                </a:cubicBezTo>
                <a:cubicBezTo>
                  <a:pt x="976" y="734"/>
                  <a:pt x="861" y="597"/>
                  <a:pt x="914" y="567"/>
                </a:cubicBezTo>
                <a:cubicBezTo>
                  <a:pt x="967" y="537"/>
                  <a:pt x="1254" y="574"/>
                  <a:pt x="1277" y="567"/>
                </a:cubicBezTo>
                <a:cubicBezTo>
                  <a:pt x="1300" y="560"/>
                  <a:pt x="1098" y="553"/>
                  <a:pt x="1050" y="522"/>
                </a:cubicBezTo>
                <a:cubicBezTo>
                  <a:pt x="1002" y="491"/>
                  <a:pt x="965" y="413"/>
                  <a:pt x="987" y="382"/>
                </a:cubicBezTo>
                <a:cubicBezTo>
                  <a:pt x="1009" y="351"/>
                  <a:pt x="1161" y="348"/>
                  <a:pt x="1179" y="334"/>
                </a:cubicBezTo>
                <a:cubicBezTo>
                  <a:pt x="1197" y="320"/>
                  <a:pt x="1133" y="317"/>
                  <a:pt x="1096" y="295"/>
                </a:cubicBezTo>
                <a:cubicBezTo>
                  <a:pt x="1059" y="273"/>
                  <a:pt x="958" y="239"/>
                  <a:pt x="960" y="204"/>
                </a:cubicBezTo>
                <a:cubicBezTo>
                  <a:pt x="962" y="169"/>
                  <a:pt x="1130" y="82"/>
                  <a:pt x="1107" y="82"/>
                </a:cubicBezTo>
                <a:cubicBezTo>
                  <a:pt x="1084" y="82"/>
                  <a:pt x="885" y="206"/>
                  <a:pt x="823" y="204"/>
                </a:cubicBezTo>
                <a:cubicBezTo>
                  <a:pt x="761" y="202"/>
                  <a:pt x="748" y="98"/>
                  <a:pt x="733" y="68"/>
                </a:cubicBezTo>
                <a:cubicBezTo>
                  <a:pt x="718" y="38"/>
                  <a:pt x="741" y="0"/>
                  <a:pt x="733" y="23"/>
                </a:cubicBezTo>
                <a:cubicBezTo>
                  <a:pt x="725" y="46"/>
                  <a:pt x="717" y="174"/>
                  <a:pt x="687" y="204"/>
                </a:cubicBezTo>
                <a:cubicBezTo>
                  <a:pt x="657" y="234"/>
                  <a:pt x="573" y="231"/>
                  <a:pt x="551" y="204"/>
                </a:cubicBezTo>
                <a:cubicBezTo>
                  <a:pt x="529" y="177"/>
                  <a:pt x="570" y="32"/>
                  <a:pt x="555" y="40"/>
                </a:cubicBezTo>
                <a:cubicBezTo>
                  <a:pt x="540" y="48"/>
                  <a:pt x="492" y="215"/>
                  <a:pt x="461" y="250"/>
                </a:cubicBezTo>
                <a:cubicBezTo>
                  <a:pt x="430" y="285"/>
                  <a:pt x="408" y="280"/>
                  <a:pt x="370" y="250"/>
                </a:cubicBezTo>
                <a:cubicBezTo>
                  <a:pt x="332" y="220"/>
                  <a:pt x="249" y="76"/>
                  <a:pt x="234" y="68"/>
                </a:cubicBezTo>
                <a:cubicBezTo>
                  <a:pt x="219" y="60"/>
                  <a:pt x="287" y="174"/>
                  <a:pt x="279" y="204"/>
                </a:cubicBezTo>
                <a:cubicBezTo>
                  <a:pt x="271" y="234"/>
                  <a:pt x="226" y="242"/>
                  <a:pt x="188" y="250"/>
                </a:cubicBezTo>
                <a:cubicBezTo>
                  <a:pt x="150" y="258"/>
                  <a:pt x="52" y="235"/>
                  <a:pt x="52" y="250"/>
                </a:cubicBezTo>
                <a:cubicBezTo>
                  <a:pt x="52" y="265"/>
                  <a:pt x="173" y="310"/>
                  <a:pt x="188" y="340"/>
                </a:cubicBezTo>
                <a:cubicBezTo>
                  <a:pt x="203" y="370"/>
                  <a:pt x="173" y="401"/>
                  <a:pt x="143" y="431"/>
                </a:cubicBezTo>
                <a:cubicBezTo>
                  <a:pt x="113" y="461"/>
                  <a:pt x="0" y="507"/>
                  <a:pt x="7" y="522"/>
                </a:cubicBezTo>
                <a:cubicBezTo>
                  <a:pt x="14" y="537"/>
                  <a:pt x="165" y="507"/>
                  <a:pt x="188" y="522"/>
                </a:cubicBezTo>
                <a:cubicBezTo>
                  <a:pt x="211" y="537"/>
                  <a:pt x="128" y="605"/>
                  <a:pt x="143" y="612"/>
                </a:cubicBezTo>
                <a:cubicBezTo>
                  <a:pt x="158" y="619"/>
                  <a:pt x="241" y="544"/>
                  <a:pt x="279" y="567"/>
                </a:cubicBezTo>
                <a:cubicBezTo>
                  <a:pt x="317" y="590"/>
                  <a:pt x="347" y="749"/>
                  <a:pt x="370" y="749"/>
                </a:cubicBezTo>
                <a:cubicBezTo>
                  <a:pt x="393" y="749"/>
                  <a:pt x="398" y="581"/>
                  <a:pt x="415" y="567"/>
                </a:cubicBezTo>
                <a:cubicBezTo>
                  <a:pt x="432" y="553"/>
                  <a:pt x="456" y="619"/>
                  <a:pt x="471" y="664"/>
                </a:cubicBezTo>
                <a:cubicBezTo>
                  <a:pt x="486" y="709"/>
                  <a:pt x="480" y="852"/>
                  <a:pt x="506" y="839"/>
                </a:cubicBezTo>
                <a:cubicBezTo>
                  <a:pt x="532" y="826"/>
                  <a:pt x="596" y="584"/>
                  <a:pt x="627" y="586"/>
                </a:cubicBezTo>
                <a:cubicBezTo>
                  <a:pt x="658" y="588"/>
                  <a:pt x="679" y="795"/>
                  <a:pt x="693" y="85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6804248" y="3861048"/>
            <a:ext cx="288032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82"/>
          <p:cNvSpPr/>
          <p:nvPr/>
        </p:nvSpPr>
        <p:spPr bwMode="auto">
          <a:xfrm>
            <a:off x="6588224" y="4221088"/>
            <a:ext cx="1008112" cy="57606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843808" y="4437112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ounded Rectangle 8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ounded Rectangle 71"/>
          <p:cNvSpPr/>
          <p:nvPr/>
        </p:nvSpPr>
        <p:spPr bwMode="auto">
          <a:xfrm>
            <a:off x="6732240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55, 30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411761" y="914400"/>
            <a:ext cx="720080" cy="2946648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AutoShape 56"/>
          <p:cNvSpPr>
            <a:spLocks noChangeArrowheads="1"/>
          </p:cNvSpPr>
          <p:nvPr/>
        </p:nvSpPr>
        <p:spPr bwMode="auto">
          <a:xfrm>
            <a:off x="1043608" y="836712"/>
            <a:ext cx="2088232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Inserted [55, 30]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3" name="Straight Connector 82"/>
          <p:cNvCxnSpPr/>
          <p:nvPr/>
        </p:nvCxnSpPr>
        <p:spPr bwMode="auto">
          <a:xfrm rot="5400000" flipH="1">
            <a:off x="230374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ounded Rectangle 88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AutoShape 46"/>
          <p:cNvSpPr>
            <a:spLocks noChangeArrowheads="1"/>
          </p:cNvSpPr>
          <p:nvPr/>
        </p:nvSpPr>
        <p:spPr bwMode="auto">
          <a:xfrm>
            <a:off x="323528" y="5517232"/>
            <a:ext cx="8568952" cy="115212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Operation Insert works analogously as in other (1D) trees. </a:t>
            </a:r>
          </a:p>
          <a:p>
            <a:pPr>
              <a:lnSpc>
                <a:spcPct val="120000"/>
              </a:lnSpc>
            </a:pPr>
            <a:r>
              <a:rPr lang="en-US" smtClean="0"/>
              <a:t>The place for the inserted key/node was found, node/key was inserted.</a:t>
            </a:r>
          </a:p>
        </p:txBody>
      </p:sp>
      <p:sp>
        <p:nvSpPr>
          <p:cNvPr id="1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5385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528" y="908720"/>
            <a:ext cx="8496944" cy="4752528"/>
          </a:xfrm>
          <a:prstGeom prst="roundRect">
            <a:avLst>
              <a:gd name="adj" fmla="val 7675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cd .. current dimension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insert(Point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x, Node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 == null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under a leaf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 =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Node(x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ExceptionDuplicatePoint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(x[cd] &lt;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[cd])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insert(x,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insert(x,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6618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1052736"/>
            <a:ext cx="8064896" cy="4968552"/>
          </a:xfrm>
          <a:prstGeom prst="roundRect">
            <a:avLst>
              <a:gd name="adj" fmla="val 7138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Operation </a:t>
            </a:r>
            <a:r>
              <a:rPr lang="en-US" b="1" smtClean="0">
                <a:solidFill>
                  <a:srgbClr val="000000"/>
                </a:solidFill>
              </a:rPr>
              <a:t>FindMin(dim = k)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Searching for key which k-th coordinate is mimimal of all keys in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FindMin(dim </a:t>
            </a:r>
            <a:r>
              <a:rPr lang="en-US">
                <a:solidFill>
                  <a:srgbClr val="000000"/>
                </a:solidFill>
              </a:rPr>
              <a:t>= k</a:t>
            </a:r>
            <a:r>
              <a:rPr lang="en-US" smtClean="0">
                <a:solidFill>
                  <a:srgbClr val="000000"/>
                </a:solidFill>
              </a:rPr>
              <a:t>) is performed as part of  Delete operation.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k-d tree offers no simple method of keeping track of the keys with minimum coordinates in any dimension because Delete operation may often significantly change the structure of the 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FindMin(dim = k) </a:t>
            </a:r>
            <a:r>
              <a:rPr lang="en-US" smtClean="0">
                <a:solidFill>
                  <a:srgbClr val="000000"/>
                </a:solidFill>
              </a:rPr>
              <a:t>is the most costly operation,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complexity O(n</a:t>
            </a:r>
            <a:r>
              <a:rPr lang="en-US" b="1" baseline="30000" smtClean="0">
                <a:solidFill>
                  <a:srgbClr val="000000"/>
                </a:solidFill>
              </a:rPr>
              <a:t>1</a:t>
            </a:r>
            <a:r>
              <a:rPr lang="en-US" b="1" baseline="30000" smtClean="0">
                <a:solidFill>
                  <a:srgbClr val="000000"/>
                </a:solidFill>
                <a:sym typeface="Symbol"/>
              </a:rPr>
              <a:t>1/d</a:t>
            </a:r>
            <a:r>
              <a:rPr lang="en-US" smtClean="0">
                <a:solidFill>
                  <a:srgbClr val="000000"/>
                </a:solidFill>
              </a:rPr>
              <a:t>), in the tree with n nodes and </a:t>
            </a:r>
            <a:r>
              <a:rPr lang="en-US">
                <a:solidFill>
                  <a:srgbClr val="000000"/>
                </a:solidFill>
              </a:rPr>
              <a:t>dimension </a:t>
            </a:r>
            <a:r>
              <a:rPr lang="en-US" smtClean="0">
                <a:solidFill>
                  <a:srgbClr val="000000"/>
                </a:solidFill>
              </a:rPr>
              <a:t>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For d = 2 it is O(n</a:t>
            </a:r>
            <a:r>
              <a:rPr lang="en-US" b="1" baseline="30000" smtClean="0">
                <a:solidFill>
                  <a:srgbClr val="000000"/>
                </a:solidFill>
                <a:sym typeface="Symbol"/>
              </a:rPr>
              <a:t>1/2</a:t>
            </a:r>
            <a:r>
              <a:rPr lang="en-US" smtClean="0">
                <a:solidFill>
                  <a:srgbClr val="000000"/>
                </a:solidFill>
              </a:rPr>
              <a:t>).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3002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 rot="5400000" flipH="1">
            <a:off x="4860032" y="836712"/>
            <a:ext cx="3384376" cy="45365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427984" y="1484784"/>
            <a:ext cx="4248472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 rot="5400000" flipH="1">
            <a:off x="395536" y="1412776"/>
            <a:ext cx="3600400" cy="360040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4211960" y="3645024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228184" y="3645024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00404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164288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8011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74035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69" name="Rounded Rectangle 6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576064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in L or R subtree of a node N corresponding to cutting dimension other than y, thus both subtrees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60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 bwMode="auto">
          <a:xfrm rot="5400000" flipH="1">
            <a:off x="5652120" y="2636912"/>
            <a:ext cx="2736304" cy="158417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6516216" y="2204864"/>
            <a:ext cx="122413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 rot="5400000" flipH="1">
            <a:off x="3527884" y="2816932"/>
            <a:ext cx="2736304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4355976" y="2204864"/>
            <a:ext cx="115212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 rot="5400000" flipH="1">
            <a:off x="287524" y="3465004"/>
            <a:ext cx="1656184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0" name="Straight Connector 189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4716016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6948264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508104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69" name="Rounded Rectangle 6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792088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only in L subtree of a node N corresponding to cutting dimension y, thus only L subtree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9179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 rot="5400000" flipH="1">
            <a:off x="2303748" y="3320988"/>
            <a:ext cx="1224136" cy="216024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tangle 79"/>
          <p:cNvSpPr/>
          <p:nvPr/>
        </p:nvSpPr>
        <p:spPr bwMode="auto">
          <a:xfrm rot="5400000" flipH="1">
            <a:off x="287524" y="3465004"/>
            <a:ext cx="1656184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2771800" y="3789040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flipV="1">
            <a:off x="1331640" y="3356992"/>
            <a:ext cx="0" cy="16561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" name="Rectangle 115"/>
          <p:cNvSpPr/>
          <p:nvPr/>
        </p:nvSpPr>
        <p:spPr bwMode="auto">
          <a:xfrm rot="5400000" flipH="1">
            <a:off x="6120172" y="3032956"/>
            <a:ext cx="1872208" cy="165618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6516216" y="2924944"/>
            <a:ext cx="1080120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 flipH="1">
            <a:off x="3887924" y="3320988"/>
            <a:ext cx="1872208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4283968" y="2924944"/>
            <a:ext cx="1008112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1" name="Straight Connector 80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flipV="1">
            <a:off x="1331640" y="393305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ounded Rectangle 113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5724128" y="3140968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>
            <a:off x="4644008" y="3861048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7092280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Rounded Rectangle 134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86003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70202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4355976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Rounded Rectangle 141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508104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471601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709228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Freeform 73"/>
          <p:cNvSpPr/>
          <p:nvPr/>
        </p:nvSpPr>
        <p:spPr bwMode="auto">
          <a:xfrm flipV="1">
            <a:off x="1043608" y="4725144"/>
            <a:ext cx="576064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in L or R subtree of a node N corresponding to cutting dimension other than y, thus both subtrees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2771800" y="45811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6735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2" name="Rectangle 131"/>
          <p:cNvSpPr/>
          <p:nvPr/>
        </p:nvSpPr>
        <p:spPr bwMode="auto">
          <a:xfrm rot="5400000" flipH="1">
            <a:off x="1943708" y="4185084"/>
            <a:ext cx="720080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0" name="Rectangle 129"/>
          <p:cNvSpPr/>
          <p:nvPr/>
        </p:nvSpPr>
        <p:spPr bwMode="auto">
          <a:xfrm rot="5400000" flipH="1">
            <a:off x="7020272" y="3717032"/>
            <a:ext cx="1296144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 rot="5400000" flipH="1">
            <a:off x="2951820" y="3969060"/>
            <a:ext cx="864096" cy="122413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 rot="5400000" flipH="1">
            <a:off x="5976156" y="3609020"/>
            <a:ext cx="1296144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6156176" y="3645024"/>
            <a:ext cx="1008112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 rot="5400000" flipH="1">
            <a:off x="3995936" y="3717032"/>
            <a:ext cx="1296144" cy="86409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211960" y="3645024"/>
            <a:ext cx="936104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flipH="1">
            <a:off x="1835696" y="4293096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2771800" y="4149080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/>
          <p:cNvSpPr/>
          <p:nvPr/>
        </p:nvSpPr>
        <p:spPr bwMode="auto">
          <a:xfrm rot="5400000" flipH="1">
            <a:off x="611560" y="4293096"/>
            <a:ext cx="504056" cy="936104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395536" y="4509120"/>
            <a:ext cx="93610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5292080" y="177281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93204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536408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4644008" y="3140968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5796136" y="3140968"/>
            <a:ext cx="14401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>
            <a:off x="4644008" y="3861048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6372200" y="1772816"/>
            <a:ext cx="115212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24328" y="2420888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7092280" y="242088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H="1">
            <a:off x="6660232" y="3140968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>
            <a:off x="8100392" y="3140968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ounded Rectangle 160"/>
          <p:cNvSpPr/>
          <p:nvPr/>
        </p:nvSpPr>
        <p:spPr bwMode="auto">
          <a:xfrm>
            <a:off x="6012160" y="155679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52200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7020272" y="22768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smtClean="0"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ounded Rectangle 163"/>
          <p:cNvSpPr/>
          <p:nvPr/>
        </p:nvSpPr>
        <p:spPr bwMode="auto">
          <a:xfrm>
            <a:off x="5508104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ounded Rectangle 164"/>
          <p:cNvSpPr/>
          <p:nvPr/>
        </p:nvSpPr>
        <p:spPr bwMode="auto">
          <a:xfrm>
            <a:off x="4499992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ounded Rectangle 165"/>
          <p:cNvSpPr/>
          <p:nvPr/>
        </p:nvSpPr>
        <p:spPr bwMode="auto">
          <a:xfrm>
            <a:off x="78123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Rounded Rectangle 167"/>
          <p:cNvSpPr/>
          <p:nvPr/>
        </p:nvSpPr>
        <p:spPr bwMode="auto">
          <a:xfrm>
            <a:off x="63001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4283968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Rounded Rectangle 170"/>
          <p:cNvSpPr/>
          <p:nvPr/>
        </p:nvSpPr>
        <p:spPr bwMode="auto">
          <a:xfrm>
            <a:off x="5436096" y="3717032"/>
            <a:ext cx="64807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Rounded Rectangle 171"/>
          <p:cNvSpPr/>
          <p:nvPr/>
        </p:nvSpPr>
        <p:spPr bwMode="auto">
          <a:xfrm>
            <a:off x="5076056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AutoShape 56"/>
          <p:cNvSpPr>
            <a:spLocks noChangeArrowheads="1"/>
          </p:cNvSpPr>
          <p:nvPr/>
        </p:nvSpPr>
        <p:spPr bwMode="auto">
          <a:xfrm>
            <a:off x="1043608" y="836712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FindMin(dim = y)  </a:t>
            </a:r>
            <a:r>
              <a:rPr lang="cs-CZ" b="1" smtClean="0"/>
              <a:t> </a:t>
            </a:r>
            <a:endParaRPr lang="cs-CZ" b="1"/>
          </a:p>
        </p:txBody>
      </p:sp>
      <p:cxnSp>
        <p:nvCxnSpPr>
          <p:cNvPr id="82" name="Straight Connector 81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395536" y="3356992"/>
            <a:ext cx="14401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89040"/>
            <a:ext cx="0" cy="122413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1331640" y="3356992"/>
            <a:ext cx="0" cy="165618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1835696" y="1412776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rot="5400000" flipH="1">
            <a:off x="3671900" y="209685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52788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2231740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rot="5400000" flipH="1" flipV="1">
            <a:off x="1151620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 rot="5400000" flipH="1">
            <a:off x="935596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1331640" y="393305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>
            <a:off x="791580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ounded Rectangle 118"/>
          <p:cNvSpPr/>
          <p:nvPr/>
        </p:nvSpPr>
        <p:spPr bwMode="auto">
          <a:xfrm>
            <a:off x="539552" y="4293096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2555776" y="4437112"/>
            <a:ext cx="432048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2771800" y="45811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Freeform 73"/>
          <p:cNvSpPr/>
          <p:nvPr/>
        </p:nvSpPr>
        <p:spPr bwMode="auto">
          <a:xfrm flipV="1">
            <a:off x="1043608" y="4725144"/>
            <a:ext cx="792088" cy="136815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 flipH="1" flipV="1">
            <a:off x="2123728" y="4653136"/>
            <a:ext cx="360040" cy="1008112"/>
          </a:xfrm>
          <a:custGeom>
            <a:avLst/>
            <a:gdLst>
              <a:gd name="connsiteX0" fmla="*/ 315685 w 833689"/>
              <a:gd name="connsiteY0" fmla="*/ 0 h 2971800"/>
              <a:gd name="connsiteX1" fmla="*/ 827314 w 833689"/>
              <a:gd name="connsiteY1" fmla="*/ 1502229 h 2971800"/>
              <a:gd name="connsiteX2" fmla="*/ 0 w 833689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689" h="2971800">
                <a:moveTo>
                  <a:pt x="315685" y="0"/>
                </a:moveTo>
                <a:cubicBezTo>
                  <a:pt x="597806" y="503464"/>
                  <a:pt x="879928" y="1006929"/>
                  <a:pt x="827314" y="1502229"/>
                </a:cubicBezTo>
                <a:cubicBezTo>
                  <a:pt x="774700" y="1997529"/>
                  <a:pt x="387350" y="2484664"/>
                  <a:pt x="0" y="297180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AutoShape 3"/>
          <p:cNvSpPr>
            <a:spLocks noChangeArrowheads="1"/>
          </p:cNvSpPr>
          <p:nvPr/>
        </p:nvSpPr>
        <p:spPr bwMode="auto">
          <a:xfrm>
            <a:off x="539552" y="5445224"/>
            <a:ext cx="8064896" cy="1008112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Node with minimal y-coordinate can be only in L subtree of a node N corresponding to cutting dimension y, thus only L subtree of N (including N) must be searched.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236296" y="3645024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7092280" y="3140968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Rounded Rectangle 166"/>
          <p:cNvSpPr/>
          <p:nvPr/>
        </p:nvSpPr>
        <p:spPr bwMode="auto">
          <a:xfrm>
            <a:off x="673224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7308304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ounded Rectangle 168"/>
          <p:cNvSpPr/>
          <p:nvPr/>
        </p:nvSpPr>
        <p:spPr bwMode="auto">
          <a:xfrm>
            <a:off x="810039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251520" y="620688"/>
            <a:ext cx="6696744" cy="5544616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rot="5400000" flipH="1">
            <a:off x="1043609" y="4293097"/>
            <a:ext cx="16129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2404559" y="2428089"/>
            <a:ext cx="33267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3513483" y="4948369"/>
            <a:ext cx="17137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1194825" y="2125655"/>
            <a:ext cx="27219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1194825" y="4645935"/>
            <a:ext cx="23186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4572000" y="2579306"/>
            <a:ext cx="0" cy="30243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2051720" y="2478494"/>
            <a:ext cx="0" cy="201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539552" y="3284984"/>
            <a:ext cx="50405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5076056" y="764704"/>
            <a:ext cx="0" cy="2016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5227273" y="3738635"/>
            <a:ext cx="0" cy="17137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3715105" y="4141879"/>
            <a:ext cx="0" cy="13105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1799692" y="1520788"/>
            <a:ext cx="0" cy="1512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1698881" y="4444313"/>
            <a:ext cx="0" cy="13105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4723217" y="4041069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4017539" y="232727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5630518" y="172241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4319973" y="525080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5428896" y="4545125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3614294" y="474674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2102126" y="343620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505371" y="2831334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1799693" y="2226467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2303749" y="4343502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598070" y="5049181"/>
            <a:ext cx="0" cy="1008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1799693" y="4444313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1043608" y="764704"/>
            <a:ext cx="5040560" cy="504056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Straight Connector 71"/>
          <p:cNvCxnSpPr/>
          <p:nvPr/>
        </p:nvCxnSpPr>
        <p:spPr bwMode="auto">
          <a:xfrm rot="5400000" flipH="1">
            <a:off x="3009426" y="3133768"/>
            <a:ext cx="1008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63" name="Rounded Rectangle 62"/>
          <p:cNvSpPr/>
          <p:nvPr/>
        </p:nvSpPr>
        <p:spPr bwMode="auto">
          <a:xfrm>
            <a:off x="4139952" y="1916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5436096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4860032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4427984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3635896" y="450912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131840" y="278092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555776" y="23488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1835696" y="19168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2195736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2411760" y="39330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1331640" y="407707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619672" y="48691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652120" y="141277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3851920" y="116632"/>
            <a:ext cx="217488" cy="217487"/>
            <a:chOff x="2290" y="73"/>
            <a:chExt cx="137" cy="137"/>
          </a:xfrm>
        </p:grpSpPr>
        <p:grpSp>
          <p:nvGrpSpPr>
            <p:cNvPr id="9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Area division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8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Cells of k-d tree in dim 2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908720"/>
            <a:ext cx="8064896" cy="3600400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(Node t, </a:t>
            </a:r>
            <a:r>
              <a:rPr lang="en-US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dim, </a:t>
            </a:r>
            <a:r>
              <a:rPr lang="en-US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 == null)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null;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 == dim)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null)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,(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cd+1)%D);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min(dim,  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see description bellow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t,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)%D),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dim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D));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8" y="4797152"/>
            <a:ext cx="8496944" cy="1728192"/>
          </a:xfrm>
          <a:prstGeom prst="roundRect">
            <a:avLst>
              <a:gd name="adj" fmla="val 1091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Function min(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dim; Node t1, t2, t3) returns that node out of t1, t2, t3 which coordinate in dimension dim is the smallest.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if (t1.coords[dim] &lt;= t2.coords[dim] </a:t>
            </a:r>
            <a:r>
              <a:rPr lang="en-US" sz="1600" smtClean="0">
                <a:solidFill>
                  <a:srgbClr val="000000"/>
                </a:solidFill>
              </a:rPr>
              <a:t>&amp;&amp; t1.coords[dim] </a:t>
            </a:r>
            <a:r>
              <a:rPr lang="en-US" sz="1600" dirty="0" smtClean="0">
                <a:solidFill>
                  <a:srgbClr val="000000"/>
                </a:solidFill>
              </a:rPr>
              <a:t>&lt;= t3.coords[dim]) return t1;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if 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t2.coords[dim</a:t>
            </a:r>
            <a:r>
              <a:rPr lang="en-US" sz="1600" dirty="0">
                <a:solidFill>
                  <a:srgbClr val="000000"/>
                </a:solidFill>
              </a:rPr>
              <a:t>] &lt;= </a:t>
            </a:r>
            <a:r>
              <a:rPr lang="en-US" sz="1600" dirty="0" smtClean="0">
                <a:solidFill>
                  <a:srgbClr val="000000"/>
                </a:solidFill>
              </a:rPr>
              <a:t>t1.coords[dim</a:t>
            </a:r>
            <a:r>
              <a:rPr lang="en-US" sz="1600" dirty="0">
                <a:solidFill>
                  <a:srgbClr val="000000"/>
                </a:solidFill>
              </a:rPr>
              <a:t>] </a:t>
            </a:r>
            <a:r>
              <a:rPr lang="en-US" sz="1600">
                <a:solidFill>
                  <a:srgbClr val="000000"/>
                </a:solidFill>
              </a:rPr>
              <a:t>&amp;&amp; </a:t>
            </a:r>
            <a:r>
              <a:rPr lang="en-US" sz="1600" smtClean="0">
                <a:solidFill>
                  <a:srgbClr val="000000"/>
                </a:solidFill>
              </a:rPr>
              <a:t>t2.coords[dim] </a:t>
            </a:r>
            <a:r>
              <a:rPr lang="en-US" sz="1600" dirty="0">
                <a:solidFill>
                  <a:srgbClr val="000000"/>
                </a:solidFill>
              </a:rPr>
              <a:t>&lt;= t3.coords[dim]) return </a:t>
            </a:r>
            <a:r>
              <a:rPr lang="en-US" sz="1600" smtClean="0">
                <a:solidFill>
                  <a:srgbClr val="000000"/>
                </a:solidFill>
              </a:rPr>
              <a:t>t2;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if (</a:t>
            </a:r>
            <a:r>
              <a:rPr lang="en-US" sz="1600" smtClean="0">
                <a:solidFill>
                  <a:srgbClr val="000000"/>
                </a:solidFill>
              </a:rPr>
              <a:t>t3.coords[dim</a:t>
            </a:r>
            <a:r>
              <a:rPr lang="en-US" sz="1600">
                <a:solidFill>
                  <a:srgbClr val="000000"/>
                </a:solidFill>
              </a:rPr>
              <a:t>] &lt;= t1.coords[dim] &amp;&amp; </a:t>
            </a:r>
            <a:r>
              <a:rPr lang="en-US" sz="1600" smtClean="0">
                <a:solidFill>
                  <a:srgbClr val="000000"/>
                </a:solidFill>
              </a:rPr>
              <a:t>t3.coords[dim</a:t>
            </a:r>
            <a:r>
              <a:rPr lang="en-US" sz="1600">
                <a:solidFill>
                  <a:srgbClr val="000000"/>
                </a:solidFill>
              </a:rPr>
              <a:t>] &lt;= </a:t>
            </a:r>
            <a:r>
              <a:rPr lang="en-US" sz="1600" smtClean="0">
                <a:solidFill>
                  <a:srgbClr val="000000"/>
                </a:solidFill>
              </a:rPr>
              <a:t>t2.coords[dim</a:t>
            </a:r>
            <a:r>
              <a:rPr lang="en-US" sz="1600">
                <a:solidFill>
                  <a:srgbClr val="000000"/>
                </a:solidFill>
              </a:rPr>
              <a:t>]) return </a:t>
            </a:r>
            <a:r>
              <a:rPr lang="en-US" sz="1600" smtClean="0">
                <a:solidFill>
                  <a:srgbClr val="000000"/>
                </a:solidFill>
              </a:rPr>
              <a:t>t3;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FindMin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0886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692696"/>
            <a:ext cx="8064896" cy="5832648"/>
          </a:xfrm>
          <a:prstGeom prst="roundRect">
            <a:avLst>
              <a:gd name="adj" fmla="val 6177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Only leaves are physically deleted.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an inner node X is done by substituting its key values by key values of another suitable node Y deeper in the tree. If Y is leaf, physically delete Y otherwise set X := Y and continue recursively.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Denote cuting dimension of X by cd.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right subtree R of X is </a:t>
            </a:r>
            <a:r>
              <a:rPr lang="en-US">
                <a:solidFill>
                  <a:srgbClr val="000000"/>
                </a:solidFill>
              </a:rPr>
              <a:t>unempty </a:t>
            </a:r>
            <a:r>
              <a:rPr lang="en-US" smtClean="0">
                <a:solidFill>
                  <a:srgbClr val="000000"/>
                </a:solidFill>
              </a:rPr>
              <a:t>use operation FindMin to find node Y in R which coordinate in cd is minimal. (It may be sometimes even equal to X coordinate in cd.)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right subtree R of X is empty </a:t>
            </a:r>
            <a:r>
              <a:rPr lang="en-US">
                <a:solidFill>
                  <a:srgbClr val="000000"/>
                </a:solidFill>
              </a:rPr>
              <a:t>use operation FindMin to find node Y in </a:t>
            </a:r>
            <a:r>
              <a:rPr lang="en-US" smtClean="0">
                <a:solidFill>
                  <a:srgbClr val="000000"/>
                </a:solidFill>
              </a:rPr>
              <a:t>left subtree L of X which </a:t>
            </a:r>
            <a:r>
              <a:rPr lang="en-US">
                <a:solidFill>
                  <a:srgbClr val="000000"/>
                </a:solidFill>
              </a:rPr>
              <a:t>coordinate in cd is minimal. </a:t>
            </a:r>
            <a:r>
              <a:rPr lang="en-US" smtClean="0">
                <a:solidFill>
                  <a:srgbClr val="000000"/>
                </a:solidFill>
              </a:rPr>
              <a:t>Substitute key values of X by those of Y. Make (by simple reference swap) subtree L be the right subtree of updated X. Now X has right subtree, continue process with previous case.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7389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107504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 flipH="1">
            <a:off x="-262823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>
            <a:off x="1547664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ounded Rectangle 124"/>
          <p:cNvSpPr/>
          <p:nvPr/>
        </p:nvSpPr>
        <p:spPr bwMode="auto">
          <a:xfrm>
            <a:off x="755576" y="2420888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868731" y="250318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537377" y="3737606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537377" y="1988840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1537377" y="4509120"/>
            <a:ext cx="12344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39587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251520" y="1268760"/>
            <a:ext cx="3600400" cy="360040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Straight Connector 71"/>
          <p:cNvCxnSpPr/>
          <p:nvPr/>
        </p:nvCxnSpPr>
        <p:spPr bwMode="auto">
          <a:xfrm rot="5400000" flipH="1">
            <a:off x="1501373" y="274492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43808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23728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228184" y="3933056"/>
            <a:ext cx="432048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755576" y="69269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373216"/>
            <a:ext cx="8064896" cy="1224136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node [35, 60], its cutting dimension is 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</a:t>
            </a:r>
            <a:r>
              <a:rPr lang="en-US" smtClean="0">
                <a:solidFill>
                  <a:srgbClr val="000000"/>
                </a:solidFill>
              </a:rPr>
              <a:t>W with </a:t>
            </a:r>
            <a:r>
              <a:rPr lang="en-US">
                <a:solidFill>
                  <a:srgbClr val="000000"/>
                </a:solidFill>
              </a:rPr>
              <a:t>minimum x-coordinate in right subtree of  [35, 60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that W might have different cutting dimension.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2839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907704" y="3284984"/>
            <a:ext cx="864096" cy="504056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ounded Rectangle 73"/>
          <p:cNvSpPr/>
          <p:nvPr/>
        </p:nvSpPr>
        <p:spPr bwMode="auto">
          <a:xfrm>
            <a:off x="5436096" y="3068960"/>
            <a:ext cx="2232248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39587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23234" y="379932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228184" y="3933056"/>
            <a:ext cx="432048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node [35, 60], its cutting dimension is x.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</a:t>
            </a:r>
            <a:r>
              <a:rPr lang="en-US" smtClean="0">
                <a:solidFill>
                  <a:srgbClr val="000000"/>
                </a:solidFill>
              </a:rPr>
              <a:t>W with </a:t>
            </a:r>
            <a:r>
              <a:rPr lang="en-US">
                <a:solidFill>
                  <a:srgbClr val="000000"/>
                </a:solidFill>
              </a:rPr>
              <a:t>minimum x-coordinate in right subtree of  [35, 60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node </a:t>
            </a:r>
            <a:r>
              <a:rPr lang="en-US">
                <a:solidFill>
                  <a:srgbClr val="000000"/>
                </a:solidFill>
              </a:rPr>
              <a:t>[35, 60</a:t>
            </a:r>
            <a:r>
              <a:rPr lang="en-US" smtClean="0">
                <a:solidFill>
                  <a:srgbClr val="000000"/>
                </a:solidFill>
              </a:rPr>
              <a:t>] with keys of W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and if W is not a leaf  continue by recursively deleting W.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6876256" y="3573016"/>
            <a:ext cx="165618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12" name="Freeform 11"/>
          <p:cNvSpPr/>
          <p:nvPr/>
        </p:nvSpPr>
        <p:spPr bwMode="auto">
          <a:xfrm>
            <a:off x="5759021" y="1773716"/>
            <a:ext cx="531610" cy="1553378"/>
          </a:xfrm>
          <a:custGeom>
            <a:avLst/>
            <a:gdLst>
              <a:gd name="connsiteX0" fmla="*/ 531610 w 531610"/>
              <a:gd name="connsiteY0" fmla="*/ 1553378 h 1553378"/>
              <a:gd name="connsiteX1" fmla="*/ 57885 w 531610"/>
              <a:gd name="connsiteY1" fmla="*/ 749147 h 1553378"/>
              <a:gd name="connsiteX2" fmla="*/ 24834 w 531610"/>
              <a:gd name="connsiteY2" fmla="*/ 0 h 1553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610" h="1553378">
                <a:moveTo>
                  <a:pt x="531610" y="1553378"/>
                </a:moveTo>
                <a:cubicBezTo>
                  <a:pt x="336979" y="1280710"/>
                  <a:pt x="142348" y="1008043"/>
                  <a:pt x="57885" y="749147"/>
                </a:cubicBezTo>
                <a:cubicBezTo>
                  <a:pt x="-26578" y="490251"/>
                  <a:pt x="-872" y="245125"/>
                  <a:pt x="24834" y="0"/>
                </a:cubicBezTo>
              </a:path>
            </a:pathLst>
          </a:custGeom>
          <a:noFill/>
          <a:ln w="476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547664" y="1268760"/>
            <a:ext cx="0" cy="3600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ounded Rectangle 85"/>
          <p:cNvSpPr/>
          <p:nvPr/>
        </p:nvSpPr>
        <p:spPr bwMode="auto">
          <a:xfrm>
            <a:off x="755576" y="2420888"/>
            <a:ext cx="720080" cy="360040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868731" y="2503183"/>
            <a:ext cx="514343" cy="205737"/>
          </a:xfrm>
          <a:prstGeom prst="roundRect">
            <a:avLst/>
          </a:prstGeom>
          <a:solidFill>
            <a:schemeClr val="bg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charset="0"/>
              </a:rPr>
              <a:t>35, 60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 rot="5400000" flipH="1">
            <a:off x="1501373" y="274492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ight Arrow 1"/>
          <p:cNvSpPr/>
          <p:nvPr/>
        </p:nvSpPr>
        <p:spPr bwMode="auto">
          <a:xfrm>
            <a:off x="1619672" y="1412776"/>
            <a:ext cx="360040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364088" y="3068960"/>
            <a:ext cx="230425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228184" y="3933056"/>
            <a:ext cx="432048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323528" y="5157192"/>
            <a:ext cx="8352928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Deleting original </a:t>
            </a:r>
            <a:r>
              <a:rPr lang="en-US" smtClean="0">
                <a:solidFill>
                  <a:srgbClr val="000000"/>
                </a:solidFill>
              </a:rPr>
              <a:t> node </a:t>
            </a:r>
            <a:r>
              <a:rPr lang="en-US">
                <a:solidFill>
                  <a:srgbClr val="000000"/>
                </a:solidFill>
              </a:rPr>
              <a:t>[50, 30], it cutting dimension is y, it has </a:t>
            </a:r>
            <a:r>
              <a:rPr lang="en-US" smtClean="0">
                <a:solidFill>
                  <a:srgbClr val="000000"/>
                </a:solidFill>
              </a:rPr>
              <a:t>no R </a:t>
            </a:r>
            <a:r>
              <a:rPr lang="en-US">
                <a:solidFill>
                  <a:srgbClr val="000000"/>
                </a:solidFill>
              </a:rPr>
              <a:t>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Z</a:t>
            </a:r>
            <a:r>
              <a:rPr lang="en-US" smtClean="0">
                <a:solidFill>
                  <a:srgbClr val="000000"/>
                </a:solidFill>
              </a:rPr>
              <a:t> with </a:t>
            </a:r>
            <a:r>
              <a:rPr lang="en-US">
                <a:solidFill>
                  <a:srgbClr val="000000"/>
                </a:solidFill>
              </a:rPr>
              <a:t>minimum </a:t>
            </a:r>
            <a:r>
              <a:rPr lang="en-US" smtClean="0">
                <a:solidFill>
                  <a:srgbClr val="000000"/>
                </a:solidFill>
              </a:rPr>
              <a:t>y-coordinate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LEFT </a:t>
            </a:r>
            <a:r>
              <a:rPr lang="en-US">
                <a:solidFill>
                  <a:srgbClr val="000000"/>
                </a:solidFill>
              </a:rPr>
              <a:t>subtree of  </a:t>
            </a:r>
            <a:r>
              <a:rPr lang="en-US" smtClean="0">
                <a:solidFill>
                  <a:srgbClr val="000000"/>
                </a:solidFill>
              </a:rPr>
              <a:t>[50, 30],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</a:t>
            </a:r>
            <a:r>
              <a:rPr lang="en-US">
                <a:solidFill>
                  <a:srgbClr val="000000"/>
                </a:solidFill>
              </a:rPr>
              <a:t> [50, 30]</a:t>
            </a:r>
            <a:r>
              <a:rPr lang="en-US" smtClean="0">
                <a:solidFill>
                  <a:srgbClr val="000000"/>
                </a:solidFill>
              </a:rPr>
              <a:t> with keys of Z and move L subtree of </a:t>
            </a:r>
            <a:r>
              <a:rPr lang="en-US">
                <a:solidFill>
                  <a:srgbClr val="000000"/>
                </a:solidFill>
              </a:rPr>
              <a:t>[50, 30</a:t>
            </a:r>
            <a:r>
              <a:rPr lang="en-US" smtClean="0">
                <a:solidFill>
                  <a:srgbClr val="000000"/>
                </a:solidFill>
              </a:rPr>
              <a:t>] to its R subtree.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6876256" y="3573016"/>
            <a:ext cx="165618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2" name="Rounded Rectangle 71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2735796" y="394848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Rounded Rectangle 137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ounded Rectangle 138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2823234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0117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61" name="Rectangle 160"/>
          <p:cNvSpPr/>
          <p:nvPr/>
        </p:nvSpPr>
        <p:spPr bwMode="auto">
          <a:xfrm rot="5400000" flipH="1">
            <a:off x="1151620" y="2888940"/>
            <a:ext cx="2880320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2123728" y="4077072"/>
            <a:ext cx="576064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 rot="5400000" flipH="1">
            <a:off x="5652120" y="2996952"/>
            <a:ext cx="2016224" cy="172819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4427984" y="1124744"/>
            <a:ext cx="2808312" cy="576064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3995936" y="3068960"/>
            <a:ext cx="5040560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6228184" y="3284984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228184" y="3933056"/>
            <a:ext cx="432048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868144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Deleting original node [50, 30], it cutting dimension is y, it has no R 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Find node Z</a:t>
            </a:r>
            <a:r>
              <a:rPr lang="en-US" smtClean="0">
                <a:solidFill>
                  <a:srgbClr val="000000"/>
                </a:solidFill>
              </a:rPr>
              <a:t> with </a:t>
            </a:r>
            <a:r>
              <a:rPr lang="en-US">
                <a:solidFill>
                  <a:srgbClr val="000000"/>
                </a:solidFill>
              </a:rPr>
              <a:t>minimum </a:t>
            </a:r>
            <a:r>
              <a:rPr lang="en-US" smtClean="0">
                <a:solidFill>
                  <a:srgbClr val="000000"/>
                </a:solidFill>
              </a:rPr>
              <a:t>y-coordinate </a:t>
            </a:r>
            <a:r>
              <a:rPr lang="en-US">
                <a:solidFill>
                  <a:srgbClr val="000000"/>
                </a:solidFill>
              </a:rPr>
              <a:t>in </a:t>
            </a:r>
            <a:r>
              <a:rPr lang="en-US" smtClean="0">
                <a:solidFill>
                  <a:srgbClr val="000000"/>
                </a:solidFill>
              </a:rPr>
              <a:t>LEFT </a:t>
            </a:r>
            <a:r>
              <a:rPr lang="en-US">
                <a:solidFill>
                  <a:srgbClr val="000000"/>
                </a:solidFill>
              </a:rPr>
              <a:t>subtree of  </a:t>
            </a:r>
            <a:r>
              <a:rPr lang="en-US" smtClean="0">
                <a:solidFill>
                  <a:srgbClr val="000000"/>
                </a:solidFill>
              </a:rPr>
              <a:t>[50, 30],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Fill </a:t>
            </a:r>
            <a:r>
              <a:rPr lang="en-US">
                <a:solidFill>
                  <a:srgbClr val="000000"/>
                </a:solidFill>
              </a:rPr>
              <a:t> [50, 30]</a:t>
            </a:r>
            <a:r>
              <a:rPr lang="en-US" smtClean="0">
                <a:solidFill>
                  <a:srgbClr val="000000"/>
                </a:solidFill>
              </a:rPr>
              <a:t> with keys of Z and move L subtree of </a:t>
            </a:r>
            <a:r>
              <a:rPr lang="en-US">
                <a:solidFill>
                  <a:srgbClr val="000000"/>
                </a:solidFill>
              </a:rPr>
              <a:t>[50, 30</a:t>
            </a:r>
            <a:r>
              <a:rPr lang="en-US" smtClean="0">
                <a:solidFill>
                  <a:srgbClr val="000000"/>
                </a:solidFill>
              </a:rPr>
              <a:t>] to its R subtree.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If Z is not a leaf continue by recursively deleting Z.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7020272" y="3573016"/>
            <a:ext cx="1872208" cy="79208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30]...</a:t>
            </a:r>
          </a:p>
          <a:p>
            <a:pPr algn="ctr"/>
            <a:r>
              <a:rPr lang="en-US" b="1" smtClean="0"/>
              <a:t>In progress...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4" name="Freeform 3"/>
          <p:cNvSpPr/>
          <p:nvPr/>
        </p:nvSpPr>
        <p:spPr bwMode="auto">
          <a:xfrm>
            <a:off x="5441824" y="3349128"/>
            <a:ext cx="859824" cy="1189821"/>
          </a:xfrm>
          <a:custGeom>
            <a:avLst/>
            <a:gdLst>
              <a:gd name="connsiteX0" fmla="*/ 859824 w 859824"/>
              <a:gd name="connsiteY0" fmla="*/ 1189821 h 1189821"/>
              <a:gd name="connsiteX1" fmla="*/ 509 w 859824"/>
              <a:gd name="connsiteY1" fmla="*/ 407624 h 1189821"/>
              <a:gd name="connsiteX2" fmla="*/ 760672 w 859824"/>
              <a:gd name="connsiteY2" fmla="*/ 0 h 118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24" h="1189821">
                <a:moveTo>
                  <a:pt x="859824" y="1189821"/>
                </a:moveTo>
                <a:cubicBezTo>
                  <a:pt x="438429" y="897874"/>
                  <a:pt x="17034" y="605927"/>
                  <a:pt x="509" y="407624"/>
                </a:cubicBezTo>
                <a:cubicBezTo>
                  <a:pt x="-16016" y="209321"/>
                  <a:pt x="372328" y="104660"/>
                  <a:pt x="760672" y="0"/>
                </a:cubicBezTo>
              </a:path>
            </a:pathLst>
          </a:custGeom>
          <a:noFill/>
          <a:ln w="4127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6228184" y="4293096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2051720" y="3717032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2771800" y="3737606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2051720" y="45091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273579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Rounded Rectangle 139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2823234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2154589" y="42005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0376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1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5" name="Rectangle 194"/>
          <p:cNvSpPr/>
          <p:nvPr/>
        </p:nvSpPr>
        <p:spPr bwMode="auto">
          <a:xfrm rot="5400000" flipH="1">
            <a:off x="6048164" y="3104964"/>
            <a:ext cx="2016224" cy="180020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 rot="5400000" flipH="1">
            <a:off x="1151620" y="2888940"/>
            <a:ext cx="2880320" cy="108012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8" name="Straight Connector 167"/>
          <p:cNvCxnSpPr/>
          <p:nvPr/>
        </p:nvCxnSpPr>
        <p:spPr bwMode="auto">
          <a:xfrm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 flipH="1" flipV="1">
            <a:off x="6804248" y="3284984"/>
            <a:ext cx="28803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7092280" y="3861048"/>
            <a:ext cx="432048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028384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673224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7164288" y="42930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AutoShape 56"/>
          <p:cNvSpPr>
            <a:spLocks noChangeArrowheads="1"/>
          </p:cNvSpPr>
          <p:nvPr/>
        </p:nvSpPr>
        <p:spPr bwMode="auto">
          <a:xfrm>
            <a:off x="539552" y="692696"/>
            <a:ext cx="38164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</a:t>
            </a:r>
            <a:r>
              <a:rPr lang="cs-CZ" b="1" smtClean="0"/>
              <a:t> </a:t>
            </a:r>
            <a:r>
              <a:rPr lang="en-US" b="1" smtClean="0"/>
              <a:t>... In progress....</a:t>
            </a:r>
            <a:endParaRPr lang="cs-CZ" b="1"/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445224"/>
            <a:ext cx="8064896" cy="108012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Deleting </a:t>
            </a:r>
            <a:r>
              <a:rPr lang="en-US" smtClean="0">
                <a:solidFill>
                  <a:srgbClr val="000000"/>
                </a:solidFill>
              </a:rPr>
              <a:t>original node [60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smtClean="0">
                <a:solidFill>
                  <a:srgbClr val="000000"/>
                </a:solidFill>
              </a:rPr>
              <a:t>10</a:t>
            </a:r>
            <a:r>
              <a:rPr lang="en-US">
                <a:solidFill>
                  <a:srgbClr val="000000"/>
                </a:solidFill>
              </a:rPr>
              <a:t>], it </a:t>
            </a:r>
            <a:r>
              <a:rPr lang="en-US" smtClean="0">
                <a:solidFill>
                  <a:srgbClr val="000000"/>
                </a:solidFill>
              </a:rPr>
              <a:t>it is a leaf, delete it and and stop.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the change in the cell division left to [80, 40], the node with minimal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y-coordinate becomes the splitting node for the corresponding area        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6372200" y="3068960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56"/>
          <p:cNvSpPr>
            <a:spLocks noChangeArrowheads="1"/>
          </p:cNvSpPr>
          <p:nvPr/>
        </p:nvSpPr>
        <p:spPr bwMode="auto">
          <a:xfrm>
            <a:off x="4716016" y="3501008"/>
            <a:ext cx="1872208" cy="79208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[50, 30]...</a:t>
            </a:r>
          </a:p>
          <a:p>
            <a:pPr algn="ctr"/>
            <a:r>
              <a:rPr lang="en-US" b="1" smtClean="0"/>
              <a:t>In progress...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2" name="Rounded Rectangle 71"/>
          <p:cNvSpPr/>
          <p:nvPr/>
        </p:nvSpPr>
        <p:spPr bwMode="auto">
          <a:xfrm>
            <a:off x="7092280" y="4221088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AutoShape 56"/>
          <p:cNvSpPr>
            <a:spLocks noChangeArrowheads="1"/>
          </p:cNvSpPr>
          <p:nvPr/>
        </p:nvSpPr>
        <p:spPr bwMode="auto">
          <a:xfrm>
            <a:off x="5148064" y="4437112"/>
            <a:ext cx="1872208" cy="432048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[60, 10]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76" name="Rounded Rectangle 75"/>
          <p:cNvSpPr/>
          <p:nvPr/>
        </p:nvSpPr>
        <p:spPr bwMode="auto">
          <a:xfrm>
            <a:off x="5292080" y="1196752"/>
            <a:ext cx="864096" cy="432048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1979712" y="3356992"/>
            <a:ext cx="720080" cy="360040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 flipH="1"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>
            <a:off x="262537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>
            <a:off x="2051720" y="1268760"/>
            <a:ext cx="0" cy="3600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flipV="1">
            <a:off x="2771800" y="1988840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251520" y="3274697"/>
            <a:ext cx="1800200" cy="102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 rot="5400000" flipH="1" flipV="1">
            <a:off x="2036289" y="3701601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 rot="5400000" flipH="1">
            <a:off x="273579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>
            <a:off x="-154868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 flipH="1">
            <a:off x="20517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rot="5400000" flipH="1" flipV="1">
            <a:off x="2051720" y="306896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rot="5400000" flipH="1" flipV="1">
            <a:off x="2051720" y="-531440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2843808" y="379932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2195736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Rectangle 195"/>
          <p:cNvSpPr/>
          <p:nvPr/>
        </p:nvSpPr>
        <p:spPr bwMode="auto">
          <a:xfrm rot="5400000" flipH="1">
            <a:off x="7524328" y="6093296"/>
            <a:ext cx="288032" cy="288032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3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7648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611560" y="3274697"/>
            <a:ext cx="0" cy="15944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131840" y="1988840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771800" y="1988840"/>
            <a:ext cx="0" cy="25202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51520" y="3274697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251520" y="3068960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2051720" y="1988840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051720" y="4509120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611560" y="4149080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735796" y="418508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2447764" y="19528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527884" y="26729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447764" y="447311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956170" y="3238693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095836" y="346500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007604" y="411307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575556" y="3567873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251520" y="1268760"/>
            <a:ext cx="3600400" cy="3600400"/>
            <a:chOff x="1259632" y="1052736"/>
            <a:chExt cx="5040560" cy="5040560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5400000" flipH="1">
              <a:off x="-1260648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 flipH="1">
              <a:off x="3779912" y="3573016"/>
              <a:ext cx="50405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 flipH="1" flipV="1">
              <a:off x="3779912" y="3573016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 flipH="1" flipV="1">
              <a:off x="3779912" y="-1467544"/>
              <a:ext cx="0" cy="50405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Rounded Rectangle 61"/>
          <p:cNvSpPr/>
          <p:nvPr/>
        </p:nvSpPr>
        <p:spPr bwMode="auto">
          <a:xfrm>
            <a:off x="3286143" y="240031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20166" y="2966091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62994" y="35318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183274" y="317182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03154" y="342900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868731" y="425194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823234" y="394334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123728" y="422108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411760" y="1731669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 flipH="1">
            <a:off x="2015716" y="377360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5724128" y="1412776"/>
            <a:ext cx="280831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V="1">
            <a:off x="5076056" y="1412776"/>
            <a:ext cx="64807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flipV="1">
            <a:off x="4499992" y="1988840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flipH="1" flipV="1">
            <a:off x="4499992" y="263691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 flipV="1">
            <a:off x="7596336" y="1988840"/>
            <a:ext cx="93610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flipV="1">
            <a:off x="6804248" y="2636912"/>
            <a:ext cx="79208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H="1" flipV="1">
            <a:off x="6804248" y="3284984"/>
            <a:ext cx="288032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ounded Rectangle 182"/>
          <p:cNvSpPr/>
          <p:nvPr/>
        </p:nvSpPr>
        <p:spPr bwMode="auto">
          <a:xfrm>
            <a:off x="8172400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5364088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7812360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4716016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413995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723629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644420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4499992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6732240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56"/>
          <p:cNvSpPr>
            <a:spLocks noChangeArrowheads="1"/>
          </p:cNvSpPr>
          <p:nvPr/>
        </p:nvSpPr>
        <p:spPr bwMode="auto">
          <a:xfrm>
            <a:off x="3563888" y="5373216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[35, 60]</a:t>
            </a:r>
            <a:endParaRPr lang="cs-CZ" b="1"/>
          </a:p>
        </p:txBody>
      </p:sp>
      <p:sp>
        <p:nvSpPr>
          <p:cNvPr id="7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VI, finished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6513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toShape 3"/>
          <p:cNvSpPr>
            <a:spLocks noChangeArrowheads="1"/>
          </p:cNvSpPr>
          <p:nvPr/>
        </p:nvSpPr>
        <p:spPr bwMode="auto">
          <a:xfrm>
            <a:off x="539552" y="3645024"/>
            <a:ext cx="8064896" cy="302433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" name="AutoShape 3"/>
          <p:cNvSpPr>
            <a:spLocks noChangeArrowheads="1"/>
          </p:cNvSpPr>
          <p:nvPr/>
        </p:nvSpPr>
        <p:spPr bwMode="auto">
          <a:xfrm>
            <a:off x="539552" y="692696"/>
            <a:ext cx="8064896" cy="28797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3568" y="3717032"/>
            <a:ext cx="7488832" cy="2736304"/>
            <a:chOff x="251520" y="1268760"/>
            <a:chExt cx="8640960" cy="3600400"/>
          </a:xfrm>
        </p:grpSpPr>
        <p:cxnSp>
          <p:nvCxnSpPr>
            <p:cNvPr id="123" name="Straight Connector 122"/>
            <p:cNvCxnSpPr/>
            <p:nvPr/>
          </p:nvCxnSpPr>
          <p:spPr bwMode="auto">
            <a:xfrm flipV="1">
              <a:off x="611560" y="3274697"/>
              <a:ext cx="0" cy="159446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3131840" y="1988840"/>
              <a:ext cx="0" cy="28803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Straight Connector 89"/>
            <p:cNvCxnSpPr/>
            <p:nvPr/>
          </p:nvCxnSpPr>
          <p:spPr bwMode="auto">
            <a:xfrm flipV="1">
              <a:off x="2771800" y="1988840"/>
              <a:ext cx="0" cy="252028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251520" y="3274697"/>
              <a:ext cx="18002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 flipH="1">
              <a:off x="251520" y="3068960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2051720" y="1988840"/>
              <a:ext cx="18002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3131840" y="2708920"/>
              <a:ext cx="7200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2051720" y="4509120"/>
              <a:ext cx="108012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611560" y="4149080"/>
              <a:ext cx="144016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 flipH="1">
              <a:off x="2735796" y="4185084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 flipH="1">
              <a:off x="2447764" y="195283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 flipH="1">
              <a:off x="3527884" y="267291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 flipH="1">
              <a:off x="2447764" y="447311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 flipH="1" flipV="1">
              <a:off x="956170" y="3238693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Straight Connector 118"/>
            <p:cNvCxnSpPr/>
            <p:nvPr/>
          </p:nvCxnSpPr>
          <p:spPr bwMode="auto">
            <a:xfrm rot="5400000" flipH="1">
              <a:off x="3095836" y="3465004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 flipH="1">
              <a:off x="1007604" y="411307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575556" y="3567873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" name="Group 2"/>
            <p:cNvGrpSpPr/>
            <p:nvPr/>
          </p:nvGrpSpPr>
          <p:grpSpPr>
            <a:xfrm>
              <a:off x="251520" y="1268760"/>
              <a:ext cx="3600400" cy="3600400"/>
              <a:chOff x="1259632" y="1052736"/>
              <a:chExt cx="5040560" cy="5040560"/>
            </a:xfrm>
          </p:grpSpPr>
          <p:cxnSp>
            <p:nvCxnSpPr>
              <p:cNvPr id="127" name="Straight Connector 126"/>
              <p:cNvCxnSpPr/>
              <p:nvPr/>
            </p:nvCxnSpPr>
            <p:spPr bwMode="auto">
              <a:xfrm rot="5400000" flipH="1">
                <a:off x="-1260648" y="3573016"/>
                <a:ext cx="504056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 rot="5400000" flipH="1">
                <a:off x="3779912" y="3573016"/>
                <a:ext cx="504056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rot="5400000" flipH="1" flipV="1">
                <a:off x="3779912" y="3573016"/>
                <a:ext cx="0" cy="504056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Straight Connector 132"/>
              <p:cNvCxnSpPr/>
              <p:nvPr/>
            </p:nvCxnSpPr>
            <p:spPr bwMode="auto">
              <a:xfrm rot="5400000" flipH="1" flipV="1">
                <a:off x="3779912" y="-1467544"/>
                <a:ext cx="0" cy="504056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2" name="Rounded Rectangle 61"/>
            <p:cNvSpPr/>
            <p:nvPr/>
          </p:nvSpPr>
          <p:spPr bwMode="auto">
            <a:xfrm>
              <a:off x="3286143" y="2400314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90, 60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920166" y="2966091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20, 45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 bwMode="auto">
            <a:xfrm>
              <a:off x="662994" y="3531869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10, 35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3183274" y="3171829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80, 40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2103154" y="3429000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50, 30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868731" y="4251949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20, 20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2823234" y="3943343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70, 20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2123728" y="4221088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 bwMode="auto">
            <a:xfrm>
              <a:off x="2411760" y="1731669"/>
              <a:ext cx="606925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60, 80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rot="5400000" flipH="1">
              <a:off x="2015716" y="3773609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Straight Connector 173"/>
            <p:cNvCxnSpPr/>
            <p:nvPr/>
          </p:nvCxnSpPr>
          <p:spPr bwMode="auto">
            <a:xfrm>
              <a:off x="5724128" y="1412776"/>
              <a:ext cx="2808312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Straight Connector 174"/>
            <p:cNvCxnSpPr/>
            <p:nvPr/>
          </p:nvCxnSpPr>
          <p:spPr bwMode="auto">
            <a:xfrm flipV="1">
              <a:off x="5076056" y="1412776"/>
              <a:ext cx="648072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175"/>
            <p:cNvCxnSpPr/>
            <p:nvPr/>
          </p:nvCxnSpPr>
          <p:spPr bwMode="auto">
            <a:xfrm flipV="1">
              <a:off x="4499992" y="1988840"/>
              <a:ext cx="576064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/>
            <p:cNvCxnSpPr/>
            <p:nvPr/>
          </p:nvCxnSpPr>
          <p:spPr bwMode="auto">
            <a:xfrm flipH="1" flipV="1">
              <a:off x="4499992" y="2636912"/>
              <a:ext cx="360040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177"/>
            <p:cNvCxnSpPr/>
            <p:nvPr/>
          </p:nvCxnSpPr>
          <p:spPr bwMode="auto">
            <a:xfrm flipV="1">
              <a:off x="7596336" y="1988840"/>
              <a:ext cx="936104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Straight Connector 178"/>
            <p:cNvCxnSpPr/>
            <p:nvPr/>
          </p:nvCxnSpPr>
          <p:spPr bwMode="auto">
            <a:xfrm flipV="1">
              <a:off x="6804248" y="2636912"/>
              <a:ext cx="792088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Straight Connector 179"/>
            <p:cNvCxnSpPr/>
            <p:nvPr/>
          </p:nvCxnSpPr>
          <p:spPr bwMode="auto">
            <a:xfrm flipH="1" flipV="1">
              <a:off x="7596336" y="2636912"/>
              <a:ext cx="576064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1" name="Straight Connector 180"/>
            <p:cNvCxnSpPr/>
            <p:nvPr/>
          </p:nvCxnSpPr>
          <p:spPr bwMode="auto">
            <a:xfrm flipH="1" flipV="1">
              <a:off x="6804248" y="3284984"/>
              <a:ext cx="288032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3" name="Rounded Rectangle 182"/>
            <p:cNvSpPr/>
            <p:nvPr/>
          </p:nvSpPr>
          <p:spPr bwMode="auto">
            <a:xfrm>
              <a:off x="8172400" y="184482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60, 80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4" name="Rounded Rectangle 183"/>
            <p:cNvSpPr/>
            <p:nvPr/>
          </p:nvSpPr>
          <p:spPr bwMode="auto">
            <a:xfrm>
              <a:off x="5364088" y="1268760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50, 30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5" name="Rounded Rectangle 184"/>
            <p:cNvSpPr/>
            <p:nvPr/>
          </p:nvSpPr>
          <p:spPr bwMode="auto">
            <a:xfrm>
              <a:off x="7812360" y="3140968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90, 60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Rounded Rectangle 185"/>
            <p:cNvSpPr/>
            <p:nvPr/>
          </p:nvSpPr>
          <p:spPr bwMode="auto">
            <a:xfrm>
              <a:off x="4716016" y="184482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20, 45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7" name="Rounded Rectangle 186"/>
            <p:cNvSpPr/>
            <p:nvPr/>
          </p:nvSpPr>
          <p:spPr bwMode="auto">
            <a:xfrm>
              <a:off x="4139952" y="2492896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10, 35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8" name="Rounded Rectangle 187"/>
            <p:cNvSpPr/>
            <p:nvPr/>
          </p:nvSpPr>
          <p:spPr bwMode="auto">
            <a:xfrm>
              <a:off x="7236296" y="2492896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80, 40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9" name="Rounded Rectangle 188"/>
            <p:cNvSpPr/>
            <p:nvPr/>
          </p:nvSpPr>
          <p:spPr bwMode="auto">
            <a:xfrm>
              <a:off x="6444208" y="3140968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0" name="Rounded Rectangle 189"/>
            <p:cNvSpPr/>
            <p:nvPr/>
          </p:nvSpPr>
          <p:spPr bwMode="auto">
            <a:xfrm>
              <a:off x="4499992" y="3140968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20, 20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1" name="Rounded Rectangle 190"/>
            <p:cNvSpPr/>
            <p:nvPr/>
          </p:nvSpPr>
          <p:spPr bwMode="auto">
            <a:xfrm>
              <a:off x="6732240" y="3717032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70, 25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8" name="AutoShape 56"/>
          <p:cNvSpPr>
            <a:spLocks noChangeArrowheads="1"/>
          </p:cNvSpPr>
          <p:nvPr/>
        </p:nvSpPr>
        <p:spPr bwMode="auto">
          <a:xfrm>
            <a:off x="4067944" y="5805264"/>
            <a:ext cx="2016224" cy="360263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Deleted [35, 60]</a:t>
            </a:r>
            <a:endParaRPr lang="cs-CZ" b="1"/>
          </a:p>
        </p:txBody>
      </p:sp>
      <p:grpSp>
        <p:nvGrpSpPr>
          <p:cNvPr id="54" name="Group 53"/>
          <p:cNvGrpSpPr/>
          <p:nvPr/>
        </p:nvGrpSpPr>
        <p:grpSpPr>
          <a:xfrm>
            <a:off x="683568" y="836712"/>
            <a:ext cx="7560840" cy="2664296"/>
            <a:chOff x="251520" y="1268760"/>
            <a:chExt cx="8640960" cy="3600400"/>
          </a:xfrm>
        </p:grpSpPr>
        <p:cxnSp>
          <p:nvCxnSpPr>
            <p:cNvPr id="55" name="Straight Connector 54"/>
            <p:cNvCxnSpPr/>
            <p:nvPr/>
          </p:nvCxnSpPr>
          <p:spPr bwMode="auto">
            <a:xfrm rot="5400000" flipH="1">
              <a:off x="-262823" y="3068960"/>
              <a:ext cx="36004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Rounded Rectangle 55"/>
            <p:cNvSpPr/>
            <p:nvPr/>
          </p:nvSpPr>
          <p:spPr bwMode="auto">
            <a:xfrm>
              <a:off x="1588811" y="2503183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35, 60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 flipV="1">
              <a:off x="611560" y="3274697"/>
              <a:ext cx="0" cy="159446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3131840" y="1988840"/>
              <a:ext cx="0" cy="288032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2771800" y="3737606"/>
              <a:ext cx="0" cy="11315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1537377" y="3737606"/>
              <a:ext cx="159446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251520" y="3274697"/>
              <a:ext cx="128585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1537377" y="1988840"/>
              <a:ext cx="231454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3131840" y="2708920"/>
              <a:ext cx="72008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1537377" y="4509120"/>
              <a:ext cx="123442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611560" y="4149080"/>
              <a:ext cx="92581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 flipH="1" flipV="1">
              <a:off x="2036289" y="3701601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/>
            <p:nvPr/>
          </p:nvCxnSpPr>
          <p:spPr bwMode="auto">
            <a:xfrm rot="5400000" flipH="1">
              <a:off x="2735796" y="3958773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 flipH="1">
              <a:off x="2447764" y="195283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 flipH="1">
              <a:off x="3527884" y="267291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 flipH="1">
              <a:off x="2447764" y="447311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 flipH="1" flipV="1">
              <a:off x="956170" y="3238693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 flipH="1">
              <a:off x="3095836" y="3465004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 flipH="1">
              <a:off x="1007604" y="4113076"/>
              <a:ext cx="0" cy="72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575556" y="3567873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6" name="Group 85"/>
            <p:cNvGrpSpPr/>
            <p:nvPr/>
          </p:nvGrpSpPr>
          <p:grpSpPr>
            <a:xfrm>
              <a:off x="251520" y="1268760"/>
              <a:ext cx="3600400" cy="3600400"/>
              <a:chOff x="1259632" y="1052736"/>
              <a:chExt cx="5040560" cy="5040560"/>
            </a:xfrm>
          </p:grpSpPr>
          <p:cxnSp>
            <p:nvCxnSpPr>
              <p:cNvPr id="134" name="Straight Connector 133"/>
              <p:cNvCxnSpPr/>
              <p:nvPr/>
            </p:nvCxnSpPr>
            <p:spPr bwMode="auto">
              <a:xfrm rot="5400000" flipH="1">
                <a:off x="-1260648" y="3573016"/>
                <a:ext cx="504056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 flipH="1">
                <a:off x="3779912" y="3573016"/>
                <a:ext cx="504056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 rot="5400000" flipH="1" flipV="1">
                <a:off x="3779912" y="3573016"/>
                <a:ext cx="0" cy="504056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 rot="5400000" flipH="1" flipV="1">
                <a:off x="3779912" y="-1467544"/>
                <a:ext cx="0" cy="504056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8" name="Straight Connector 87"/>
            <p:cNvCxnSpPr/>
            <p:nvPr/>
          </p:nvCxnSpPr>
          <p:spPr bwMode="auto">
            <a:xfrm rot="5400000" flipH="1">
              <a:off x="1501373" y="2744924"/>
              <a:ext cx="7200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Rounded Rectangle 90"/>
            <p:cNvSpPr/>
            <p:nvPr/>
          </p:nvSpPr>
          <p:spPr bwMode="auto">
            <a:xfrm>
              <a:off x="3286143" y="2400314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90, 60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>
              <a:off x="920166" y="2966091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20, 45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 bwMode="auto">
            <a:xfrm>
              <a:off x="662994" y="3531869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10, 35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 bwMode="auto">
            <a:xfrm>
              <a:off x="3183274" y="3171829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80, 40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Rounded Rectangle 95"/>
            <p:cNvSpPr/>
            <p:nvPr/>
          </p:nvSpPr>
          <p:spPr bwMode="auto">
            <a:xfrm>
              <a:off x="2103154" y="3429000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50, 30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Rounded Rectangle 96"/>
            <p:cNvSpPr/>
            <p:nvPr/>
          </p:nvSpPr>
          <p:spPr bwMode="auto">
            <a:xfrm>
              <a:off x="868731" y="4251949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20, 20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 bwMode="auto">
            <a:xfrm>
              <a:off x="2843808" y="3789040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70, 25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Rounded Rectangle 98"/>
            <p:cNvSpPr/>
            <p:nvPr/>
          </p:nvSpPr>
          <p:spPr bwMode="auto">
            <a:xfrm>
              <a:off x="2123728" y="4221088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 bwMode="auto">
            <a:xfrm>
              <a:off x="2411760" y="1731669"/>
              <a:ext cx="648072" cy="185163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60, 80</a:t>
              </a:r>
              <a:endParaRPr kumimoji="0" lang="cs-CZ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>
              <a:off x="5724128" y="1412776"/>
              <a:ext cx="2808312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Straight Connector 103"/>
            <p:cNvCxnSpPr/>
            <p:nvPr/>
          </p:nvCxnSpPr>
          <p:spPr bwMode="auto">
            <a:xfrm flipV="1">
              <a:off x="5076056" y="1412776"/>
              <a:ext cx="648072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Straight Connector 104"/>
            <p:cNvCxnSpPr/>
            <p:nvPr/>
          </p:nvCxnSpPr>
          <p:spPr bwMode="auto">
            <a:xfrm flipV="1">
              <a:off x="4499992" y="1988840"/>
              <a:ext cx="576064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Straight Connector 106"/>
            <p:cNvCxnSpPr/>
            <p:nvPr/>
          </p:nvCxnSpPr>
          <p:spPr bwMode="auto">
            <a:xfrm flipH="1" flipV="1">
              <a:off x="4499992" y="2636912"/>
              <a:ext cx="360040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Straight Connector 107"/>
            <p:cNvCxnSpPr/>
            <p:nvPr/>
          </p:nvCxnSpPr>
          <p:spPr bwMode="auto">
            <a:xfrm flipV="1">
              <a:off x="7596336" y="1988840"/>
              <a:ext cx="936104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6804248" y="2636912"/>
              <a:ext cx="792088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Connector 110"/>
            <p:cNvCxnSpPr/>
            <p:nvPr/>
          </p:nvCxnSpPr>
          <p:spPr bwMode="auto">
            <a:xfrm flipH="1" flipV="1">
              <a:off x="7596336" y="2636912"/>
              <a:ext cx="576064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Straight Connector 112"/>
            <p:cNvCxnSpPr/>
            <p:nvPr/>
          </p:nvCxnSpPr>
          <p:spPr bwMode="auto">
            <a:xfrm flipV="1">
              <a:off x="6228184" y="3284984"/>
              <a:ext cx="576064" cy="648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Straight Connector 113"/>
            <p:cNvCxnSpPr/>
            <p:nvPr/>
          </p:nvCxnSpPr>
          <p:spPr bwMode="auto">
            <a:xfrm flipH="1" flipV="1">
              <a:off x="6228184" y="3933056"/>
              <a:ext cx="432048" cy="57606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Rounded Rectangle 114"/>
            <p:cNvSpPr/>
            <p:nvPr/>
          </p:nvSpPr>
          <p:spPr bwMode="auto">
            <a:xfrm>
              <a:off x="8172400" y="184482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60, 80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Rounded Rectangle 115"/>
            <p:cNvSpPr/>
            <p:nvPr/>
          </p:nvSpPr>
          <p:spPr bwMode="auto">
            <a:xfrm>
              <a:off x="5364088" y="1268760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35, 60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Rounded Rectangle 116"/>
            <p:cNvSpPr/>
            <p:nvPr/>
          </p:nvSpPr>
          <p:spPr bwMode="auto">
            <a:xfrm>
              <a:off x="7812360" y="3140968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90, 60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Rounded Rectangle 117"/>
            <p:cNvSpPr/>
            <p:nvPr/>
          </p:nvSpPr>
          <p:spPr bwMode="auto">
            <a:xfrm>
              <a:off x="4716016" y="184482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20, 45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1" name="Rounded Rectangle 120"/>
            <p:cNvSpPr/>
            <p:nvPr/>
          </p:nvSpPr>
          <p:spPr bwMode="auto">
            <a:xfrm>
              <a:off x="4139952" y="2492896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10, 35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 bwMode="auto">
            <a:xfrm>
              <a:off x="7236296" y="2492896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80, 40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 bwMode="auto">
            <a:xfrm>
              <a:off x="6444208" y="3140968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50, 30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 bwMode="auto">
            <a:xfrm>
              <a:off x="4499992" y="3140968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20, 20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1" name="Rounded Rectangle 130"/>
            <p:cNvSpPr/>
            <p:nvPr/>
          </p:nvSpPr>
          <p:spPr bwMode="auto">
            <a:xfrm>
              <a:off x="5868144" y="3789040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70, 25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 bwMode="auto">
            <a:xfrm>
              <a:off x="6300192" y="4365104"/>
              <a:ext cx="720080" cy="288032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60, 10</a:t>
              </a:r>
              <a:endPara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0" name="AutoShape 56"/>
          <p:cNvSpPr>
            <a:spLocks noChangeArrowheads="1"/>
          </p:cNvSpPr>
          <p:nvPr/>
        </p:nvSpPr>
        <p:spPr bwMode="auto">
          <a:xfrm>
            <a:off x="323528" y="620688"/>
            <a:ext cx="1872208" cy="36004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38100" algn="ctr">
            <a:solidFill>
              <a:srgbClr val="E5E5FF"/>
            </a:solidFill>
            <a:round/>
            <a:headEnd/>
            <a:tailEnd type="none" w="med" len="lg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b="1" smtClean="0"/>
              <a:t>Delete [35, 60] </a:t>
            </a:r>
            <a:endParaRPr lang="cs-CZ" b="1"/>
          </a:p>
        </p:txBody>
      </p:sp>
      <p:sp>
        <p:nvSpPr>
          <p:cNvPr id="15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6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6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7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recapitulation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3567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11448" y="692696"/>
            <a:ext cx="8925048" cy="6048672"/>
          </a:xfrm>
          <a:prstGeom prst="roundRect">
            <a:avLst>
              <a:gd name="adj" fmla="val 554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Node delete(Point x, Node t, </a:t>
            </a:r>
            <a:r>
              <a:rPr lang="en-US" b="1" u="sng" dirty="0" err="1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 == </a:t>
            </a:r>
            <a:r>
              <a:rPr lang="en-US" b="1" u="sng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ExceptionDeleteNonexistentPoint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 {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point x found in 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replace deleted from right  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cd, (cd+1)%D).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delete(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t,coords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replace deleted from left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cd, (cd+1)%D).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delete(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t,coords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 =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delete leaf 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point x not found yet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(x[cd] &lt;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[cd])      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search left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subtree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delete(x,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(cd+1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)%D);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search right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subtree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delete(x,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(cd+1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)%D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operation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972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5445224"/>
            <a:ext cx="8640960" cy="936104"/>
          </a:xfrm>
          <a:prstGeom prst="roundRect">
            <a:avLst>
              <a:gd name="adj" fmla="val 1799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Note that k-d tree presented here is a basic simple variant, many others, more sophisticated variants do exist. </a:t>
            </a: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tree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620688"/>
            <a:ext cx="8640960" cy="4752528"/>
          </a:xfrm>
          <a:prstGeom prst="roundRect">
            <a:avLst>
              <a:gd name="adj" fmla="val 578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K-d tree is a binary search tree representing a rectangular area in D-dimensional space. The area is divided (and recursively subdivided) into rectangular cells.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</a:t>
            </a:r>
            <a:r>
              <a:rPr lang="en-US">
                <a:solidFill>
                  <a:srgbClr val="000000"/>
                </a:solidFill>
              </a:rPr>
              <a:t>enote dimensions naturaly by their index 0, 1, 2, ...  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1.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Denote by R the root of a tree or subtree.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 rectangular D-dimensional cell C(R) (hyperrectangle) is associated with R.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R coordinates be R[0], R[2], ..., R[D</a:t>
            </a:r>
            <a:r>
              <a:rPr lang="en-US" smtClean="0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1] and let h be its depth in the tree.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cell C(R) is splitted into two subcells by a hyperplane  of dim D</a:t>
            </a:r>
            <a:r>
              <a:rPr lang="en-US">
                <a:solidFill>
                  <a:srgbClr val="000000"/>
                </a:solidFill>
                <a:sym typeface="Symbol"/>
              </a:rPr>
              <a:t></a:t>
            </a:r>
            <a:r>
              <a:rPr lang="en-US" smtClean="0">
                <a:solidFill>
                  <a:srgbClr val="000000"/>
                </a:solidFill>
              </a:rPr>
              <a:t>1,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for all which points y it holds:  y[h%D</a:t>
            </a:r>
            <a:r>
              <a:rPr lang="en-US">
                <a:solidFill>
                  <a:srgbClr val="000000"/>
                </a:solidFill>
              </a:rPr>
              <a:t>]</a:t>
            </a:r>
            <a:r>
              <a:rPr lang="en-US" smtClean="0">
                <a:solidFill>
                  <a:srgbClr val="000000"/>
                </a:solidFill>
              </a:rPr>
              <a:t> = R[h%D].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All nodes in left subtree of R are characterised by their (h%D)-th coordinate being less than </a:t>
            </a:r>
            <a:r>
              <a:rPr lang="en-US">
                <a:solidFill>
                  <a:srgbClr val="000000"/>
                </a:solidFill>
              </a:rPr>
              <a:t>R[h%D</a:t>
            </a:r>
            <a:r>
              <a:rPr lang="en-US" smtClean="0">
                <a:solidFill>
                  <a:srgbClr val="000000"/>
                </a:solidFill>
              </a:rPr>
              <a:t>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All nodes in </a:t>
            </a:r>
            <a:r>
              <a:rPr lang="en-US" smtClean="0">
                <a:solidFill>
                  <a:srgbClr val="000000"/>
                </a:solidFill>
              </a:rPr>
              <a:t>right subtree </a:t>
            </a:r>
            <a:r>
              <a:rPr lang="en-US">
                <a:solidFill>
                  <a:srgbClr val="000000"/>
                </a:solidFill>
              </a:rPr>
              <a:t>of R are characterised by their (h%D)-th coordinate being </a:t>
            </a:r>
            <a:r>
              <a:rPr lang="en-US" smtClean="0">
                <a:solidFill>
                  <a:srgbClr val="000000"/>
                </a:solidFill>
              </a:rPr>
              <a:t>greater than or equal to R[h%D].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Let us call the value h%D splitting /cutting dimension of a node in depth h.</a:t>
            </a:r>
          </a:p>
        </p:txBody>
      </p:sp>
    </p:spTree>
    <p:extLst>
      <p:ext uri="{BB962C8B-B14F-4D97-AF65-F5344CB8AC3E}">
        <p14:creationId xmlns:p14="http://schemas.microsoft.com/office/powerpoint/2010/main" val="11462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836712"/>
            <a:ext cx="8064896" cy="5688632"/>
          </a:xfrm>
          <a:prstGeom prst="roundRect">
            <a:avLst>
              <a:gd name="adj" fmla="val 4383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Search runs recursively in L and R subtrees of a node (root at the start).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Register and update </a:t>
            </a:r>
            <a:r>
              <a:rPr lang="en-US" b="1" smtClean="0">
                <a:solidFill>
                  <a:srgbClr val="000000"/>
                </a:solidFill>
              </a:rPr>
              <a:t>partial results</a:t>
            </a:r>
            <a:r>
              <a:rPr lang="en-US" smtClean="0">
                <a:solidFill>
                  <a:srgbClr val="000000"/>
                </a:solidFill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Object 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= {close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, close</a:t>
            </a:r>
            <a:r>
              <a:rPr lang="en-US" i="1" smtClean="0">
                <a:solidFill>
                  <a:srgbClr val="000000"/>
                </a:solidFill>
              </a:rPr>
              <a:t>.dist</a:t>
            </a:r>
            <a:r>
              <a:rPr lang="en-US" smtClean="0">
                <a:solidFill>
                  <a:srgbClr val="000000"/>
                </a:solidFill>
              </a:rPr>
              <a:t>}.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Field 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 refers to the node (point) which is so far closest to the query,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field </a:t>
            </a:r>
            <a:r>
              <a:rPr lang="en-US" i="1" smtClean="0">
                <a:solidFill>
                  <a:srgbClr val="000000"/>
                </a:solidFill>
              </a:rPr>
              <a:t>.dist</a:t>
            </a:r>
            <a:r>
              <a:rPr lang="en-US" smtClean="0">
                <a:solidFill>
                  <a:srgbClr val="000000"/>
                </a:solidFill>
              </a:rPr>
              <a:t> contains euclidean distance from </a:t>
            </a:r>
            <a:r>
              <a:rPr lang="en-US" i="1" smtClean="0">
                <a:solidFill>
                  <a:srgbClr val="000000"/>
                </a:solidFill>
              </a:rPr>
              <a:t>.point</a:t>
            </a:r>
            <a:r>
              <a:rPr lang="en-US" smtClean="0">
                <a:solidFill>
                  <a:srgbClr val="000000"/>
                </a:solidFill>
              </a:rPr>
              <a:t> to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Perform </a:t>
            </a:r>
            <a:r>
              <a:rPr lang="en-US" b="1" smtClean="0">
                <a:solidFill>
                  <a:srgbClr val="000000"/>
                </a:solidFill>
              </a:rPr>
              <a:t>pruning</a:t>
            </a:r>
            <a:r>
              <a:rPr lang="en-US" smtClean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During search dismiss the cells (and associated subtrees) which are too far from query. Object </a:t>
            </a:r>
            <a:r>
              <a:rPr lang="en-US" i="1" smtClean="0">
                <a:solidFill>
                  <a:srgbClr val="000000"/>
                </a:solidFill>
              </a:rPr>
              <a:t>close</a:t>
            </a:r>
            <a:r>
              <a:rPr lang="en-US" smtClean="0">
                <a:solidFill>
                  <a:srgbClr val="000000"/>
                </a:solidFill>
              </a:rPr>
              <a:t> helps to accomplish this task. 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Traversal order</a:t>
            </a:r>
            <a:r>
              <a:rPr lang="en-US" smtClean="0">
                <a:solidFill>
                  <a:srgbClr val="000000"/>
                </a:solidFill>
              </a:rPr>
              <a:t> (left or right subtree is searched first) depends on simple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(in other vartiants of k-d tree on more advanced) heuristic: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First search the subtree whose cell associated with it is closer to the query.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This does not guarantee better results but in practice it helps.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K-d tree Nearest Neighbor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9668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AutoShape 3"/>
          <p:cNvSpPr>
            <a:spLocks noChangeArrowheads="1"/>
          </p:cNvSpPr>
          <p:nvPr/>
        </p:nvSpPr>
        <p:spPr bwMode="auto">
          <a:xfrm>
            <a:off x="4283968" y="764704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764704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V="1">
            <a:off x="6876256" y="198884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/>
          <p:cNvSpPr/>
          <p:nvPr/>
        </p:nvSpPr>
        <p:spPr bwMode="auto">
          <a:xfrm rot="5400000" flipH="1">
            <a:off x="6588224" y="2924944"/>
            <a:ext cx="1152128" cy="1440160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H="1" flipV="1">
            <a:off x="7236296" y="3573016"/>
            <a:ext cx="288032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012160" y="3284984"/>
            <a:ext cx="86409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Rectangle 112"/>
          <p:cNvSpPr/>
          <p:nvPr/>
        </p:nvSpPr>
        <p:spPr bwMode="auto">
          <a:xfrm rot="5400000" flipH="1">
            <a:off x="1691679" y="1844824"/>
            <a:ext cx="1728192" cy="1584176"/>
          </a:xfrm>
          <a:prstGeom prst="rect">
            <a:avLst/>
          </a:prstGeom>
          <a:pattFill prst="lgCheck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555775" y="436510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267743" y="429309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46800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115616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393360" y="1925815"/>
            <a:ext cx="0" cy="2737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347863" y="177281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267743" y="3501008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753400" y="3521582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67542" y="1925815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753400" y="1772816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347863" y="249289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456429" y="285293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51819" y="3485577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231739" y="374274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95835" y="1736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743907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663787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91579" y="18808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311859" y="32489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223627" y="28169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393360" y="424166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332657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267743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267743" y="285293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267743" y="-74746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17396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502166" y="218429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30451" y="166994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817296" y="40770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99297" y="295580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627783" y="3223263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29133" y="253918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339751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90691" y="151110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412776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5940152" y="393305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26876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140968"/>
            <a:ext cx="720080" cy="288032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5580112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5868144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1440160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query point [35, 50] is inside leaf cell defined by node [70, 30].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 closest point to query [35</a:t>
            </a:r>
            <a:r>
              <a:rPr lang="en-US" dirty="0">
                <a:solidFill>
                  <a:srgbClr val="000000"/>
                </a:solidFill>
              </a:rPr>
              <a:t>, 50</a:t>
            </a:r>
            <a:r>
              <a:rPr lang="en-US" dirty="0" smtClean="0">
                <a:solidFill>
                  <a:srgbClr val="000000"/>
                </a:solidFill>
              </a:rPr>
              <a:t>] is the point [20, 50] which lies in a distant part of the tree. 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5400000" flipH="1">
            <a:off x="1871699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ounded Rectangle 74"/>
          <p:cNvSpPr/>
          <p:nvPr/>
        </p:nvSpPr>
        <p:spPr bwMode="auto">
          <a:xfrm>
            <a:off x="1979711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1187623" y="2132856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198884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7092280" y="3789040"/>
            <a:ext cx="720080" cy="2880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</a:rPr>
              <a:t>35, 50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4659400" y="3501008"/>
            <a:ext cx="2307843" cy="431925"/>
          </a:xfrm>
          <a:custGeom>
            <a:avLst/>
            <a:gdLst>
              <a:gd name="connsiteX0" fmla="*/ 22726 w 1794881"/>
              <a:gd name="connsiteY0" fmla="*/ 0 h 1117025"/>
              <a:gd name="connsiteX1" fmla="*/ 136014 w 1794881"/>
              <a:gd name="connsiteY1" fmla="*/ 299406 h 1117025"/>
              <a:gd name="connsiteX2" fmla="*/ 1058506 w 1794881"/>
              <a:gd name="connsiteY2" fmla="*/ 566443 h 1117025"/>
              <a:gd name="connsiteX3" fmla="*/ 1366004 w 1794881"/>
              <a:gd name="connsiteY3" fmla="*/ 1027689 h 1117025"/>
              <a:gd name="connsiteX4" fmla="*/ 1794881 w 1794881"/>
              <a:gd name="connsiteY4" fmla="*/ 1116701 h 1117025"/>
              <a:gd name="connsiteX0" fmla="*/ 23584 w 1795739"/>
              <a:gd name="connsiteY0" fmla="*/ 0 h 1132217"/>
              <a:gd name="connsiteX1" fmla="*/ 136872 w 1795739"/>
              <a:gd name="connsiteY1" fmla="*/ 299406 h 1132217"/>
              <a:gd name="connsiteX2" fmla="*/ 1078120 w 1795739"/>
              <a:gd name="connsiteY2" fmla="*/ 168938 h 1132217"/>
              <a:gd name="connsiteX3" fmla="*/ 1366862 w 1795739"/>
              <a:gd name="connsiteY3" fmla="*/ 1027689 h 1132217"/>
              <a:gd name="connsiteX4" fmla="*/ 1795739 w 1795739"/>
              <a:gd name="connsiteY4" fmla="*/ 1116701 h 1132217"/>
              <a:gd name="connsiteX0" fmla="*/ 10834 w 1782989"/>
              <a:gd name="connsiteY0" fmla="*/ 0 h 1132217"/>
              <a:gd name="connsiteX1" fmla="*/ 180388 w 1782989"/>
              <a:gd name="connsiteY1" fmla="*/ 738757 h 1132217"/>
              <a:gd name="connsiteX2" fmla="*/ 1065370 w 1782989"/>
              <a:gd name="connsiteY2" fmla="*/ 168938 h 1132217"/>
              <a:gd name="connsiteX3" fmla="*/ 1354112 w 1782989"/>
              <a:gd name="connsiteY3" fmla="*/ 1027689 h 1132217"/>
              <a:gd name="connsiteX4" fmla="*/ 1782989 w 1782989"/>
              <a:gd name="connsiteY4" fmla="*/ 1116701 h 1132217"/>
              <a:gd name="connsiteX0" fmla="*/ 10834 w 1782989"/>
              <a:gd name="connsiteY0" fmla="*/ 0 h 1116715"/>
              <a:gd name="connsiteX1" fmla="*/ 180388 w 1782989"/>
              <a:gd name="connsiteY1" fmla="*/ 738757 h 1116715"/>
              <a:gd name="connsiteX2" fmla="*/ 1065370 w 1782989"/>
              <a:gd name="connsiteY2" fmla="*/ 168938 h 1116715"/>
              <a:gd name="connsiteX3" fmla="*/ 1460392 w 1782989"/>
              <a:gd name="connsiteY3" fmla="*/ 860317 h 1116715"/>
              <a:gd name="connsiteX4" fmla="*/ 1782989 w 1782989"/>
              <a:gd name="connsiteY4" fmla="*/ 1116701 h 11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989" h="1116715">
                <a:moveTo>
                  <a:pt x="10834" y="0"/>
                </a:moveTo>
                <a:cubicBezTo>
                  <a:pt x="-18837" y="102499"/>
                  <a:pt x="4632" y="710601"/>
                  <a:pt x="180388" y="738757"/>
                </a:cubicBezTo>
                <a:cubicBezTo>
                  <a:pt x="356144" y="766913"/>
                  <a:pt x="852036" y="148678"/>
                  <a:pt x="1065370" y="168938"/>
                </a:cubicBezTo>
                <a:cubicBezTo>
                  <a:pt x="1278704" y="189198"/>
                  <a:pt x="1340789" y="702357"/>
                  <a:pt x="1460392" y="860317"/>
                </a:cubicBezTo>
                <a:cubicBezTo>
                  <a:pt x="1579995" y="1018277"/>
                  <a:pt x="1629915" y="1118050"/>
                  <a:pt x="1782989" y="1116701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4860032" y="3645024"/>
            <a:ext cx="655455" cy="1477234"/>
          </a:xfrm>
          <a:custGeom>
            <a:avLst/>
            <a:gdLst>
              <a:gd name="connsiteX0" fmla="*/ 1772156 w 1772156"/>
              <a:gd name="connsiteY0" fmla="*/ 0 h 1836892"/>
              <a:gd name="connsiteX1" fmla="*/ 1383738 w 1772156"/>
              <a:gd name="connsiteY1" fmla="*/ 226577 h 1836892"/>
              <a:gd name="connsiteX2" fmla="*/ 1132885 w 1772156"/>
              <a:gd name="connsiteY2" fmla="*/ 663547 h 1836892"/>
              <a:gd name="connsiteX3" fmla="*/ 1149069 w 1772156"/>
              <a:gd name="connsiteY3" fmla="*/ 1262358 h 1836892"/>
              <a:gd name="connsiteX4" fmla="*/ 0 w 1772156"/>
              <a:gd name="connsiteY4" fmla="*/ 1836892 h 183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2156" h="1836892">
                <a:moveTo>
                  <a:pt x="1772156" y="0"/>
                </a:moveTo>
                <a:cubicBezTo>
                  <a:pt x="1631219" y="57993"/>
                  <a:pt x="1490283" y="115986"/>
                  <a:pt x="1383738" y="226577"/>
                </a:cubicBezTo>
                <a:cubicBezTo>
                  <a:pt x="1277193" y="337168"/>
                  <a:pt x="1171996" y="490917"/>
                  <a:pt x="1132885" y="663547"/>
                </a:cubicBezTo>
                <a:cubicBezTo>
                  <a:pt x="1093774" y="836177"/>
                  <a:pt x="1337883" y="1066801"/>
                  <a:pt x="1149069" y="1262358"/>
                </a:cubicBezTo>
                <a:cubicBezTo>
                  <a:pt x="960255" y="1457915"/>
                  <a:pt x="480127" y="1647403"/>
                  <a:pt x="0" y="1836892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24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67744" y="1052736"/>
            <a:ext cx="0" cy="699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 rot="5400000" flipH="1">
            <a:off x="2231740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2339752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4283968" y="764704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51520" y="764704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1907704" y="2852936"/>
            <a:ext cx="108012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flipV="1">
            <a:off x="6876256" y="198884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444208" y="328498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ounded Rectangle 68"/>
          <p:cNvSpPr/>
          <p:nvPr/>
        </p:nvSpPr>
        <p:spPr bwMode="auto">
          <a:xfrm>
            <a:off x="2555775" y="436510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267743" y="429309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46800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115616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393360" y="1925815"/>
            <a:ext cx="0" cy="2737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347863" y="177281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267743" y="3501008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753400" y="3521582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67542" y="1925815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753400" y="1772816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347863" y="249289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456429" y="285293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51819" y="3485577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231739" y="374274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95835" y="1736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743907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663787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91579" y="18808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311859" y="32489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223627" y="28169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393360" y="424166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332657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267743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267743" y="285293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267743" y="-74746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17396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502166" y="218429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30451" y="166994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817296" y="40770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99297" y="295580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987824" y="35730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29133" y="253918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339751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90691" y="151110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412776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372200" y="393305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26876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49289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140968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6012160" y="378904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rot="5400000" flipH="1">
            <a:off x="1871699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ounded Rectangle 74"/>
          <p:cNvSpPr/>
          <p:nvPr/>
        </p:nvSpPr>
        <p:spPr bwMode="auto">
          <a:xfrm>
            <a:off x="1979711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198884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84482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611560" y="5085184"/>
            <a:ext cx="8064896" cy="792088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AutoShape 3"/>
          <p:cNvSpPr>
            <a:spLocks noChangeArrowheads="1"/>
          </p:cNvSpPr>
          <p:nvPr/>
        </p:nvSpPr>
        <p:spPr bwMode="auto">
          <a:xfrm>
            <a:off x="7596336" y="400506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 bwMode="auto">
          <a:xfrm flipH="1" flipV="1">
            <a:off x="7164288" y="3501008"/>
            <a:ext cx="793020" cy="493614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2200" y="6093296"/>
            <a:ext cx="2376264" cy="360263"/>
            <a:chOff x="5364088" y="5301208"/>
            <a:chExt cx="2376264" cy="360263"/>
          </a:xfrm>
        </p:grpSpPr>
        <p:sp>
          <p:nvSpPr>
            <p:cNvPr id="79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4" name="Oval 83"/>
          <p:cNvSpPr/>
          <p:nvPr/>
        </p:nvSpPr>
        <p:spPr bwMode="auto">
          <a:xfrm>
            <a:off x="611560" y="1556792"/>
            <a:ext cx="2592288" cy="2592288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308304" y="458112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= 40.311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2267744" y="1052736"/>
            <a:ext cx="0" cy="699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rot="5400000" flipH="1">
            <a:off x="2231740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ounded Rectangle 92"/>
          <p:cNvSpPr/>
          <p:nvPr/>
        </p:nvSpPr>
        <p:spPr bwMode="auto">
          <a:xfrm>
            <a:off x="2339752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4283968" y="764704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51520" y="764704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1907704" y="2852936"/>
            <a:ext cx="36004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flipV="1">
            <a:off x="6876256" y="198884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444208" y="328498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ounded Rectangle 68"/>
          <p:cNvSpPr/>
          <p:nvPr/>
        </p:nvSpPr>
        <p:spPr bwMode="auto">
          <a:xfrm>
            <a:off x="2555775" y="436510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267743" y="429309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46800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115616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393360" y="1925815"/>
            <a:ext cx="0" cy="2737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347863" y="177281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267743" y="3501008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753400" y="3521582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67542" y="1925815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753400" y="1772816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347863" y="249289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456429" y="285293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51819" y="3485577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231739" y="374274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95835" y="1736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743907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663787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91579" y="18808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311859" y="32489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223627" y="28169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393360" y="424166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332657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267743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267743" y="285293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267743" y="-74746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17396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502166" y="218429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30451" y="166994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817296" y="40770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99297" y="295580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987824" y="35730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29133" y="253918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339751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90691" y="151110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412776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372200" y="393305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26876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49289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14096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6012160" y="378904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rot="5400000" flipH="1">
            <a:off x="1871699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ounded Rectangle 74"/>
          <p:cNvSpPr/>
          <p:nvPr/>
        </p:nvSpPr>
        <p:spPr bwMode="auto">
          <a:xfrm>
            <a:off x="1979711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198884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84482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611560" y="5085184"/>
            <a:ext cx="8064896" cy="792088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AutoShape 3"/>
          <p:cNvSpPr>
            <a:spLocks noChangeArrowheads="1"/>
          </p:cNvSpPr>
          <p:nvPr/>
        </p:nvSpPr>
        <p:spPr bwMode="auto">
          <a:xfrm>
            <a:off x="7596336" y="400506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 bwMode="auto">
          <a:xfrm flipH="1" flipV="1">
            <a:off x="6732240" y="3933056"/>
            <a:ext cx="864096" cy="216024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2200" y="6093296"/>
            <a:ext cx="2376264" cy="360263"/>
            <a:chOff x="5364088" y="5301208"/>
            <a:chExt cx="2376264" cy="360263"/>
          </a:xfrm>
        </p:grpSpPr>
        <p:sp>
          <p:nvSpPr>
            <p:cNvPr id="79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308304" y="458112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= 29.155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971600" y="1916832"/>
            <a:ext cx="1872208" cy="1872208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4" name="Straight Connector 83"/>
          <p:cNvCxnSpPr/>
          <p:nvPr/>
        </p:nvCxnSpPr>
        <p:spPr bwMode="auto">
          <a:xfrm flipV="1">
            <a:off x="2267744" y="1052736"/>
            <a:ext cx="0" cy="699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rot="5400000" flipH="1">
            <a:off x="2231740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Rounded Rectangle 91"/>
          <p:cNvSpPr/>
          <p:nvPr/>
        </p:nvSpPr>
        <p:spPr bwMode="auto">
          <a:xfrm>
            <a:off x="2339752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4283968" y="764704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AutoShape 3"/>
          <p:cNvSpPr>
            <a:spLocks noChangeArrowheads="1"/>
          </p:cNvSpPr>
          <p:nvPr/>
        </p:nvSpPr>
        <p:spPr bwMode="auto">
          <a:xfrm>
            <a:off x="251520" y="764704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1907704" y="2852936"/>
            <a:ext cx="36004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flipV="1">
            <a:off x="6876256" y="198884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444208" y="328498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ounded Rectangle 68"/>
          <p:cNvSpPr/>
          <p:nvPr/>
        </p:nvSpPr>
        <p:spPr bwMode="auto">
          <a:xfrm>
            <a:off x="2555775" y="436510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267743" y="429309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46800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115616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393360" y="1925815"/>
            <a:ext cx="0" cy="2737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347863" y="177281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267743" y="3501008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753400" y="3521582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67542" y="1925815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753400" y="1772816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347863" y="249289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456429" y="2852936"/>
            <a:ext cx="92581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51819" y="3485577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231739" y="374274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95835" y="1736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743907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663787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91579" y="18808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311859" y="32489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223627" y="28169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393360" y="424166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332657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267743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267743" y="285293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267743" y="-74746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17396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502166" y="218429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30451" y="166994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817296" y="40770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99297" y="295580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987824" y="35730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29133" y="253918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339751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90691" y="151110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412776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372200" y="393305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26876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844824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49289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49289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14096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14096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6012160" y="378904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rot="5400000" flipH="1">
            <a:off x="1871699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ounded Rectangle 74"/>
          <p:cNvSpPr/>
          <p:nvPr/>
        </p:nvSpPr>
        <p:spPr bwMode="auto">
          <a:xfrm>
            <a:off x="1979711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198884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84482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492896"/>
            <a:ext cx="720080" cy="28803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140968"/>
            <a:ext cx="720080" cy="28803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792088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AutoShape 3"/>
          <p:cNvSpPr>
            <a:spLocks noChangeArrowheads="1"/>
          </p:cNvSpPr>
          <p:nvPr/>
        </p:nvSpPr>
        <p:spPr bwMode="auto">
          <a:xfrm>
            <a:off x="7596336" y="4005064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 bwMode="auto">
          <a:xfrm rot="5400000" flipV="1">
            <a:off x="7776356" y="1736812"/>
            <a:ext cx="1296144" cy="216024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2200" y="6093296"/>
            <a:ext cx="2376264" cy="360263"/>
            <a:chOff x="5364088" y="5301208"/>
            <a:chExt cx="2376264" cy="360263"/>
          </a:xfrm>
        </p:grpSpPr>
        <p:sp>
          <p:nvSpPr>
            <p:cNvPr id="79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7308304" y="4581128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= 29.155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971600" y="1916832"/>
            <a:ext cx="1872208" cy="1872208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AutoShape 3"/>
          <p:cNvSpPr>
            <a:spLocks noChangeArrowheads="1"/>
          </p:cNvSpPr>
          <p:nvPr/>
        </p:nvSpPr>
        <p:spPr bwMode="auto">
          <a:xfrm>
            <a:off x="7524328" y="908720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6" name="Freeform 75"/>
          <p:cNvSpPr/>
          <p:nvPr/>
        </p:nvSpPr>
        <p:spPr bwMode="auto">
          <a:xfrm flipH="1" flipV="1">
            <a:off x="6732240" y="3933056"/>
            <a:ext cx="864096" cy="216024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11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2267744" y="1052736"/>
            <a:ext cx="0" cy="699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rot="5400000" flipH="1">
            <a:off x="2231740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ounded Rectangle 92"/>
          <p:cNvSpPr/>
          <p:nvPr/>
        </p:nvSpPr>
        <p:spPr bwMode="auto">
          <a:xfrm>
            <a:off x="2339752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4283968" y="764704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AutoShape 3"/>
          <p:cNvSpPr>
            <a:spLocks noChangeArrowheads="1"/>
          </p:cNvSpPr>
          <p:nvPr/>
        </p:nvSpPr>
        <p:spPr bwMode="auto">
          <a:xfrm>
            <a:off x="251520" y="764704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H="1">
            <a:off x="1259632" y="2852936"/>
            <a:ext cx="6480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flipV="1">
            <a:off x="6876256" y="1988840"/>
            <a:ext cx="864096" cy="1296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flipV="1">
            <a:off x="6444208" y="3284984"/>
            <a:ext cx="432048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ounded Rectangle 68"/>
          <p:cNvSpPr/>
          <p:nvPr/>
        </p:nvSpPr>
        <p:spPr bwMode="auto">
          <a:xfrm>
            <a:off x="2555775" y="4365104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2267743" y="4293096"/>
            <a:ext cx="10904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46800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ounded Rectangle 151"/>
          <p:cNvSpPr/>
          <p:nvPr/>
        </p:nvSpPr>
        <p:spPr bwMode="auto">
          <a:xfrm>
            <a:off x="1115616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 flipV="1">
            <a:off x="1393360" y="1925815"/>
            <a:ext cx="0" cy="27376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347863" y="1772816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flipV="1">
            <a:off x="2267743" y="3501008"/>
            <a:ext cx="0" cy="1131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1753400" y="3521582"/>
            <a:ext cx="159446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467542" y="1925815"/>
            <a:ext cx="1285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>
            <a:off x="1753400" y="1772816"/>
            <a:ext cx="23145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>
            <a:off x="3347863" y="2492896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456429" y="2852936"/>
            <a:ext cx="7311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51819" y="3485577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231739" y="3742749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>
            <a:off x="3095835" y="173681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>
            <a:off x="3743907" y="24568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>
            <a:off x="2663787" y="425709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791579" y="18808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3311859" y="32489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>
            <a:off x="1223627" y="281693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1393360" y="4241662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332657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267743" y="285293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267743" y="285293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267743" y="-74746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17396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3502166" y="218429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930451" y="166994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10, 75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817296" y="407707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25, 10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399297" y="2955805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987824" y="3573016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70, 30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29133" y="2539187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339751" y="3789040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50, 25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3090691" y="1511108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5724128" y="1412776"/>
            <a:ext cx="20162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72000" y="1412776"/>
            <a:ext cx="144016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 flipH="1" flipV="1">
            <a:off x="7596336" y="2636912"/>
            <a:ext cx="57606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flipH="1" flipV="1">
            <a:off x="6372200" y="3933056"/>
            <a:ext cx="216024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ounded Rectangle 142"/>
          <p:cNvSpPr/>
          <p:nvPr/>
        </p:nvSpPr>
        <p:spPr bwMode="auto">
          <a:xfrm>
            <a:off x="5652120" y="1268760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5220072" y="184482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10, 75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6" name="Rounded Rectangle 145"/>
          <p:cNvSpPr/>
          <p:nvPr/>
        </p:nvSpPr>
        <p:spPr bwMode="auto">
          <a:xfrm>
            <a:off x="4716016" y="249289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25, 10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6876256" y="2492896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80, 40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6516216" y="3140968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70, 30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4283968" y="3140968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20, 50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6012160" y="3789040"/>
            <a:ext cx="720080" cy="288032"/>
          </a:xfrm>
          <a:prstGeom prst="roundRect">
            <a:avLst/>
          </a:prstGeom>
          <a:solidFill>
            <a:srgbClr val="FFC000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charset="0"/>
              </a:rPr>
              <a:t>50, 25</a:t>
            </a:r>
            <a:endParaRPr lang="cs-CZ" sz="1600" b="1" dirty="0">
              <a:latin typeface="Arial" charset="0"/>
            </a:endParaRP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6300192" y="436510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latin typeface="Arial" charset="0"/>
              </a:rPr>
              <a:t>60, 10</a:t>
            </a:r>
            <a:endParaRPr lang="cs-CZ" sz="1600" b="1"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rot="5400000" flipH="1">
            <a:off x="1871699" y="288894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ounded Rectangle 74"/>
          <p:cNvSpPr/>
          <p:nvPr/>
        </p:nvSpPr>
        <p:spPr bwMode="auto">
          <a:xfrm>
            <a:off x="1979711" y="2636912"/>
            <a:ext cx="514343" cy="205737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35, 50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H="1" flipV="1">
            <a:off x="7740352" y="1988840"/>
            <a:ext cx="720080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ounded Rectangle 141"/>
          <p:cNvSpPr/>
          <p:nvPr/>
        </p:nvSpPr>
        <p:spPr bwMode="auto">
          <a:xfrm>
            <a:off x="7380312" y="1844824"/>
            <a:ext cx="720080" cy="288032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70, 80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8100392" y="2492896"/>
            <a:ext cx="720080" cy="28803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50, 90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956376" y="3140968"/>
            <a:ext cx="720080" cy="28803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90, 60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467544" y="5157192"/>
            <a:ext cx="8064896" cy="792088"/>
          </a:xfrm>
          <a:prstGeom prst="roundRect">
            <a:avLst>
              <a:gd name="adj" fmla="val 1542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AutoShape 3"/>
          <p:cNvSpPr>
            <a:spLocks noChangeArrowheads="1"/>
          </p:cNvSpPr>
          <p:nvPr/>
        </p:nvSpPr>
        <p:spPr bwMode="auto">
          <a:xfrm>
            <a:off x="4788024" y="4077072"/>
            <a:ext cx="1008112" cy="576064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Closest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so far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/>
          <p:nvPr/>
        </p:nvSpPr>
        <p:spPr bwMode="auto">
          <a:xfrm rot="5400000" flipV="1">
            <a:off x="7776356" y="1736812"/>
            <a:ext cx="1296144" cy="216024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2200" y="6093296"/>
            <a:ext cx="2376264" cy="360263"/>
            <a:chOff x="5364088" y="5301208"/>
            <a:chExt cx="2376264" cy="360263"/>
          </a:xfrm>
        </p:grpSpPr>
        <p:sp>
          <p:nvSpPr>
            <p:cNvPr id="79" name="AutoShape 56"/>
            <p:cNvSpPr>
              <a:spLocks noChangeArrowheads="1"/>
            </p:cNvSpPr>
            <p:nvPr/>
          </p:nvSpPr>
          <p:spPr bwMode="auto">
            <a:xfrm>
              <a:off x="5364088" y="5301208"/>
              <a:ext cx="2376264" cy="360263"/>
            </a:xfrm>
            <a:prstGeom prst="roundRect">
              <a:avLst>
                <a:gd name="adj" fmla="val 16667"/>
              </a:avLst>
            </a:prstGeom>
            <a:solidFill>
              <a:srgbClr val="CCCCFF"/>
            </a:solidFill>
            <a:ln w="38100" algn="ctr">
              <a:solidFill>
                <a:srgbClr val="E5E5FF"/>
              </a:solidFill>
              <a:round/>
              <a:headEnd/>
              <a:tailEnd type="none" w="med" len="lg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en-US" sz="1600" b="1" dirty="0" smtClean="0"/>
                <a:t>Searched nodes</a:t>
              </a:r>
              <a:endParaRPr lang="cs-CZ" sz="1600" b="1" dirty="0"/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7164288" y="5373216"/>
              <a:ext cx="432048" cy="205737"/>
            </a:xfrm>
            <a:prstGeom prst="roundRect">
              <a:avLst/>
            </a:prstGeom>
            <a:solidFill>
              <a:srgbClr val="FFC000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1" name="AutoShape 3"/>
          <p:cNvSpPr>
            <a:spLocks noChangeArrowheads="1"/>
          </p:cNvSpPr>
          <p:nvPr/>
        </p:nvSpPr>
        <p:spPr bwMode="auto">
          <a:xfrm>
            <a:off x="4499992" y="4653136"/>
            <a:ext cx="1584176" cy="288032"/>
          </a:xfrm>
          <a:prstGeom prst="roundRect">
            <a:avLst>
              <a:gd name="adj" fmla="val 22913"/>
            </a:avLst>
          </a:prstGeom>
          <a:solidFill>
            <a:schemeClr val="bg1"/>
          </a:solidFill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 smtClean="0">
                <a:solidFill>
                  <a:srgbClr val="000000"/>
                </a:solidFill>
              </a:rPr>
              <a:t>Dist</a:t>
            </a:r>
            <a:r>
              <a:rPr lang="en-US" sz="1600" b="1" dirty="0" smtClean="0">
                <a:solidFill>
                  <a:srgbClr val="000000"/>
                </a:solidFill>
              </a:rPr>
              <a:t> = 15.0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1" name="AutoShape 3"/>
          <p:cNvSpPr>
            <a:spLocks noChangeArrowheads="1"/>
          </p:cNvSpPr>
          <p:nvPr/>
        </p:nvSpPr>
        <p:spPr bwMode="auto">
          <a:xfrm>
            <a:off x="7524328" y="908720"/>
            <a:ext cx="1008112" cy="288032"/>
          </a:xfrm>
          <a:prstGeom prst="roundRect">
            <a:avLst>
              <a:gd name="adj" fmla="val 22913"/>
            </a:avLst>
          </a:prstGeom>
          <a:solidFill>
            <a:schemeClr val="bg1">
              <a:lumMod val="75000"/>
            </a:schemeClr>
          </a:solidFill>
          <a:ln w="38100">
            <a:solidFill>
              <a:srgbClr val="0070C0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Pruned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6" name="Freeform 75"/>
          <p:cNvSpPr/>
          <p:nvPr/>
        </p:nvSpPr>
        <p:spPr bwMode="auto">
          <a:xfrm flipH="1" flipV="1">
            <a:off x="4572000" y="3429000"/>
            <a:ext cx="576064" cy="648072"/>
          </a:xfrm>
          <a:custGeom>
            <a:avLst/>
            <a:gdLst>
              <a:gd name="connsiteX0" fmla="*/ 793020 w 793020"/>
              <a:gd name="connsiteY0" fmla="*/ 493614 h 493614"/>
              <a:gd name="connsiteX1" fmla="*/ 525983 w 793020"/>
              <a:gd name="connsiteY1" fmla="*/ 226577 h 493614"/>
              <a:gd name="connsiteX2" fmla="*/ 178025 w 793020"/>
              <a:gd name="connsiteY2" fmla="*/ 202301 h 493614"/>
              <a:gd name="connsiteX3" fmla="*/ 0 w 793020"/>
              <a:gd name="connsiteY3" fmla="*/ 0 h 49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020" h="493614">
                <a:moveTo>
                  <a:pt x="793020" y="493614"/>
                </a:moveTo>
                <a:cubicBezTo>
                  <a:pt x="710751" y="384371"/>
                  <a:pt x="628482" y="275129"/>
                  <a:pt x="525983" y="226577"/>
                </a:cubicBezTo>
                <a:cubicBezTo>
                  <a:pt x="423484" y="178025"/>
                  <a:pt x="265689" y="240064"/>
                  <a:pt x="178025" y="202301"/>
                </a:cubicBezTo>
                <a:cubicBezTo>
                  <a:pt x="90361" y="164538"/>
                  <a:pt x="45180" y="82269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latin typeface="Arial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187624" y="2132856"/>
            <a:ext cx="1440160" cy="14401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5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 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2267744" y="1052736"/>
            <a:ext cx="0" cy="6995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rot="5400000" flipH="1">
            <a:off x="2231740" y="137677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ounded Rectangle 92"/>
          <p:cNvSpPr/>
          <p:nvPr/>
        </p:nvSpPr>
        <p:spPr bwMode="auto">
          <a:xfrm>
            <a:off x="2339752" y="1196752"/>
            <a:ext cx="514343" cy="20573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90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764704"/>
            <a:ext cx="8064896" cy="576064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To implement Nearest </a:t>
            </a:r>
            <a:r>
              <a:rPr lang="en-US" dirty="0" err="1" smtClean="0">
                <a:solidFill>
                  <a:srgbClr val="000000"/>
                </a:solidFill>
              </a:rPr>
              <a:t>Neighbour</a:t>
            </a:r>
            <a:r>
              <a:rPr lang="en-US" dirty="0" smtClean="0">
                <a:solidFill>
                  <a:srgbClr val="000000"/>
                </a:solidFill>
              </a:rPr>
              <a:t> Search suppose existence of following: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1. Class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(or Box, in 2D just Rectangle) representing cells of particular nodes in k-d tree. This class offers two methods: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trimLeft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cd, </a:t>
            </a:r>
            <a:r>
              <a:rPr lang="en-US" dirty="0" err="1" smtClean="0">
                <a:solidFill>
                  <a:srgbClr val="000000"/>
                </a:solidFill>
              </a:rPr>
              <a:t>coords</a:t>
            </a:r>
            <a:r>
              <a:rPr lang="en-US" dirty="0" smtClean="0">
                <a:solidFill>
                  <a:srgbClr val="000000"/>
                </a:solidFill>
              </a:rPr>
              <a:t> c)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HyperRectangle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trimRight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int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cd, </a:t>
            </a:r>
            <a:r>
              <a:rPr lang="en-US" dirty="0" err="1">
                <a:solidFill>
                  <a:srgbClr val="000000"/>
                </a:solidFill>
              </a:rPr>
              <a:t>coords</a:t>
            </a:r>
            <a:r>
              <a:rPr lang="en-US" dirty="0">
                <a:solidFill>
                  <a:srgbClr val="000000"/>
                </a:solidFill>
              </a:rPr>
              <a:t> c)</a:t>
            </a: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When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smtClean="0">
                <a:solidFill>
                  <a:srgbClr val="000000"/>
                </a:solidFill>
              </a:rPr>
              <a:t>this </a:t>
            </a:r>
            <a:r>
              <a:rPr lang="en-US" smtClean="0">
                <a:solidFill>
                  <a:srgbClr val="000000"/>
                </a:solidFill>
              </a:rPr>
              <a:t>represents the </a:t>
            </a:r>
            <a:r>
              <a:rPr lang="en-US" dirty="0" smtClean="0">
                <a:solidFill>
                  <a:srgbClr val="000000"/>
                </a:solidFill>
              </a:rPr>
              <a:t>current cell, cd represents cutting dimension, c represents coordinates of a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oint (or node)  </a:t>
            </a: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then </a:t>
            </a:r>
            <a:r>
              <a:rPr lang="en-US" dirty="0" err="1" smtClean="0">
                <a:solidFill>
                  <a:srgbClr val="000000"/>
                </a:solidFill>
              </a:rPr>
              <a:t>trimLeft</a:t>
            </a:r>
            <a:r>
              <a:rPr lang="en-US" dirty="0" smtClean="0">
                <a:solidFill>
                  <a:srgbClr val="000000"/>
                </a:solidFill>
              </a:rPr>
              <a:t> returns the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associated with the left </a:t>
            </a:r>
            <a:r>
              <a:rPr lang="en-US" dirty="0" err="1" smtClean="0">
                <a:solidFill>
                  <a:srgbClr val="000000"/>
                </a:solidFill>
              </a:rPr>
              <a:t>subtree</a:t>
            </a:r>
            <a:r>
              <a:rPr lang="en-US" dirty="0" smtClean="0">
                <a:solidFill>
                  <a:srgbClr val="000000"/>
                </a:solidFill>
              </a:rPr>
              <a:t> of the point/node with coordinates c. </a:t>
            </a:r>
            <a:r>
              <a:rPr lang="en-US" smtClean="0">
                <a:solidFill>
                  <a:srgbClr val="000000"/>
                </a:solidFill>
              </a:rPr>
              <a:t>Analogously trimRight </a:t>
            </a:r>
            <a:r>
              <a:rPr lang="en-US" dirty="0" smtClean="0">
                <a:solidFill>
                  <a:srgbClr val="000000"/>
                </a:solidFill>
              </a:rPr>
              <a:t>returns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associated with the right </a:t>
            </a:r>
            <a:r>
              <a:rPr lang="en-US" dirty="0" err="1" smtClean="0">
                <a:solidFill>
                  <a:srgbClr val="000000"/>
                </a:solidFill>
              </a:rPr>
              <a:t>subtree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2. Class or utility G (like Geometry) equipped with methods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distance(Point p, Point q) with obvious functionality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distance(point p, </a:t>
            </a:r>
            <a:r>
              <a:rPr lang="en-US" dirty="0" err="1" smtClean="0">
                <a:solidFill>
                  <a:srgbClr val="000000"/>
                </a:solidFill>
              </a:rPr>
              <a:t>Hyperrectangle</a:t>
            </a:r>
            <a:r>
              <a:rPr lang="en-US" dirty="0" smtClean="0">
                <a:solidFill>
                  <a:srgbClr val="000000"/>
                </a:solidFill>
              </a:rPr>
              <a:t> r) which computes distance from q to the point of r which is nearest to q.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3. Object close with fields </a:t>
            </a:r>
            <a:r>
              <a:rPr lang="en-US" dirty="0" err="1" smtClean="0">
                <a:solidFill>
                  <a:srgbClr val="000000"/>
                </a:solidFill>
              </a:rPr>
              <a:t>dist</a:t>
            </a:r>
            <a:r>
              <a:rPr lang="en-US" dirty="0" smtClean="0">
                <a:solidFill>
                  <a:srgbClr val="000000"/>
                </a:solidFill>
              </a:rPr>
              <a:t> and point, storing the best distance found so far and reference to the point at which it was attained. Initialize by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</a:rPr>
              <a:t>dist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000000"/>
                </a:solidFill>
              </a:rPr>
              <a:t>inf</a:t>
            </a:r>
            <a:r>
              <a:rPr lang="en-US" dirty="0" smtClean="0">
                <a:solidFill>
                  <a:srgbClr val="000000"/>
                </a:solidFill>
              </a:rPr>
              <a:t>, point = null.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Implementation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2175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51520" y="692696"/>
            <a:ext cx="8568952" cy="5832648"/>
          </a:xfrm>
          <a:prstGeom prst="roundRect">
            <a:avLst>
              <a:gd name="adj" fmla="val 4510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NNres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(point q, Node t, </a:t>
            </a:r>
            <a:r>
              <a:rPr lang="en-US" b="1" u="sng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cd,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HypRec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NNres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(t ==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out of tree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G.distance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r) &gt;=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cell of t is too far from q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G.distance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upd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close if necessary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{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close.dist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(q[cd] &lt;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[cd] {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q closer to L child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                        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q closer to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child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r.trimRight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close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(q,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(cd+1)%D,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r.trimLeft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(cd,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t.coords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), close);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u="sng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close;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6462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67544" y="764704"/>
            <a:ext cx="8064896" cy="5760640"/>
          </a:xfrm>
          <a:prstGeom prst="roundRect">
            <a:avLst>
              <a:gd name="adj" fmla="val 486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Complexity of </a:t>
            </a:r>
            <a:r>
              <a:rPr lang="en-US" b="1" smtClean="0">
                <a:solidFill>
                  <a:srgbClr val="000000"/>
                </a:solidFill>
              </a:rPr>
              <a:t>Nearest Neighbour  search</a:t>
            </a:r>
            <a:endParaRPr lang="en-US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Complexity of Nearest Neighbour </a:t>
            </a:r>
            <a:r>
              <a:rPr lang="en-US" dirty="0" smtClean="0">
                <a:solidFill>
                  <a:srgbClr val="000000"/>
                </a:solidFill>
              </a:rPr>
              <a:t>search might be close to O(n) when data points and query point are  unfavorably arranged. However,  this happens only </a:t>
            </a:r>
            <a:r>
              <a:rPr lang="en-US" smtClean="0">
                <a:solidFill>
                  <a:srgbClr val="000000"/>
                </a:solidFill>
              </a:rPr>
              <a:t>when: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A. The dimension D is relatively high</a:t>
            </a:r>
            <a:r>
              <a:rPr lang="en-US" smtClean="0">
                <a:solidFill>
                  <a:srgbClr val="000000"/>
                </a:solidFill>
              </a:rPr>
              <a:t>, 7,8</a:t>
            </a:r>
            <a:r>
              <a:rPr lang="en-US" dirty="0" smtClean="0">
                <a:solidFill>
                  <a:srgbClr val="000000"/>
                </a:solidFill>
              </a:rPr>
              <a:t>… and more, 10 000 etc…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B. The </a:t>
            </a:r>
            <a:r>
              <a:rPr lang="en-US" smtClean="0">
                <a:solidFill>
                  <a:srgbClr val="000000"/>
                </a:solidFill>
              </a:rPr>
              <a:t>arrangement of points in </a:t>
            </a:r>
            <a:r>
              <a:rPr lang="en-US" dirty="0" smtClean="0">
                <a:solidFill>
                  <a:srgbClr val="000000"/>
                </a:solidFill>
              </a:rPr>
              <a:t>low dimension D is very special (artificially constructed etc.)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Expected time of NN  search is close </a:t>
            </a:r>
            <a:r>
              <a:rPr lang="en-US" smtClean="0">
                <a:solidFill>
                  <a:srgbClr val="000000"/>
                </a:solidFill>
              </a:rPr>
              <a:t>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O(2</a:t>
            </a:r>
            <a:r>
              <a:rPr lang="en-US" b="1" baseline="30000" smtClean="0">
                <a:solidFill>
                  <a:srgbClr val="000000"/>
                </a:solidFill>
              </a:rPr>
              <a:t>D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+ log n</a:t>
            </a:r>
            <a:r>
              <a:rPr lang="en-US" b="1" smtClean="0">
                <a:solidFill>
                  <a:srgbClr val="000000"/>
                </a:solidFill>
              </a:rPr>
              <a:t>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000000"/>
                </a:solidFill>
              </a:rPr>
              <a:t>uniformly distributed data</a:t>
            </a:r>
            <a:r>
              <a:rPr lang="en-US" smtClean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Thus it is effective </a:t>
            </a:r>
            <a:r>
              <a:rPr lang="en-US" dirty="0">
                <a:solidFill>
                  <a:srgbClr val="000000"/>
                </a:solidFill>
              </a:rPr>
              <a:t>only </a:t>
            </a:r>
            <a:r>
              <a:rPr lang="en-US">
                <a:solidFill>
                  <a:srgbClr val="000000"/>
                </a:solidFill>
              </a:rPr>
              <a:t>when </a:t>
            </a:r>
            <a:r>
              <a:rPr lang="en-US" smtClean="0">
                <a:solidFill>
                  <a:srgbClr val="000000"/>
                </a:solidFill>
              </a:rPr>
              <a:t>2</a:t>
            </a:r>
            <a:r>
              <a:rPr lang="en-US" baseline="30000" smtClean="0">
                <a:solidFill>
                  <a:srgbClr val="000000"/>
                </a:solidFill>
              </a:rPr>
              <a:t>D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is significantly smaller than n. </a:t>
            </a:r>
          </a:p>
        </p:txBody>
      </p:sp>
      <p:sp>
        <p:nvSpPr>
          <p:cNvPr id="1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Nearest Neighbor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18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251520" y="764704"/>
            <a:ext cx="8784976" cy="5688632"/>
          </a:xfrm>
          <a:prstGeom prst="roundRect">
            <a:avLst>
              <a:gd name="adj" fmla="val 5786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2" name="Freeform 201"/>
          <p:cNvSpPr/>
          <p:nvPr/>
        </p:nvSpPr>
        <p:spPr bwMode="auto">
          <a:xfrm rot="4910939">
            <a:off x="7255371" y="4006113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Freeform 200"/>
          <p:cNvSpPr/>
          <p:nvPr/>
        </p:nvSpPr>
        <p:spPr bwMode="auto">
          <a:xfrm rot="4910939">
            <a:off x="4807101" y="4078120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Freeform 69"/>
          <p:cNvSpPr/>
          <p:nvPr/>
        </p:nvSpPr>
        <p:spPr bwMode="auto">
          <a:xfrm rot="20699271" flipV="1">
            <a:off x="7400710" y="1457212"/>
            <a:ext cx="936104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Freeform 137"/>
          <p:cNvSpPr/>
          <p:nvPr/>
        </p:nvSpPr>
        <p:spPr bwMode="auto">
          <a:xfrm>
            <a:off x="7020272" y="2420889"/>
            <a:ext cx="432048" cy="72008"/>
          </a:xfrm>
          <a:custGeom>
            <a:avLst/>
            <a:gdLst>
              <a:gd name="connsiteX0" fmla="*/ 308008 w 308008"/>
              <a:gd name="connsiteY0" fmla="*/ 0 h 86627"/>
              <a:gd name="connsiteX1" fmla="*/ 298383 w 308008"/>
              <a:gd name="connsiteY1" fmla="*/ 86627 h 86627"/>
              <a:gd name="connsiteX2" fmla="*/ 0 w 308008"/>
              <a:gd name="connsiteY2" fmla="*/ 77002 h 86627"/>
              <a:gd name="connsiteX3" fmla="*/ 308008 w 308008"/>
              <a:gd name="connsiteY3" fmla="*/ 0 h 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008" h="86627">
                <a:moveTo>
                  <a:pt x="308008" y="0"/>
                </a:moveTo>
                <a:lnTo>
                  <a:pt x="298383" y="86627"/>
                </a:lnTo>
                <a:lnTo>
                  <a:pt x="0" y="77002"/>
                </a:lnTo>
                <a:lnTo>
                  <a:pt x="308008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84168" y="2492896"/>
            <a:ext cx="2232248" cy="93610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7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Parallelogram 1"/>
          <p:cNvSpPr/>
          <p:nvPr/>
        </p:nvSpPr>
        <p:spPr bwMode="auto">
          <a:xfrm>
            <a:off x="5220072" y="3429000"/>
            <a:ext cx="3096344" cy="216024"/>
          </a:xfrm>
          <a:prstGeom prst="parallelogram">
            <a:avLst>
              <a:gd name="adj" fmla="val 397519"/>
            </a:avLst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56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Parallelogram 2"/>
          <p:cNvSpPr/>
          <p:nvPr/>
        </p:nvSpPr>
        <p:spPr bwMode="auto">
          <a:xfrm rot="5400000" flipH="1">
            <a:off x="5076056" y="2636912"/>
            <a:ext cx="1152128" cy="864096"/>
          </a:xfrm>
          <a:prstGeom prst="parallelogram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13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arallelogram 4"/>
          <p:cNvSpPr/>
          <p:nvPr/>
        </p:nvSpPr>
        <p:spPr bwMode="auto">
          <a:xfrm rot="5400000" flipH="1">
            <a:off x="6084168" y="2636912"/>
            <a:ext cx="1152128" cy="864096"/>
          </a:xfrm>
          <a:prstGeom prst="parallelogram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arallelogram 5"/>
          <p:cNvSpPr/>
          <p:nvPr/>
        </p:nvSpPr>
        <p:spPr bwMode="auto">
          <a:xfrm rot="5400000" flipH="1">
            <a:off x="7272300" y="2600908"/>
            <a:ext cx="1152128" cy="936104"/>
          </a:xfrm>
          <a:prstGeom prst="parallelogram">
            <a:avLst/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3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220072" y="2708920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5220072" y="2492896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5220072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380312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8316416" y="2492896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380312" y="3429000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7380312" y="2492896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5220072" y="3645024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84168" y="2492896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Freeform 59"/>
          <p:cNvSpPr/>
          <p:nvPr/>
        </p:nvSpPr>
        <p:spPr bwMode="auto">
          <a:xfrm rot="4910939">
            <a:off x="1998788" y="4222137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AutoShape 46"/>
          <p:cNvSpPr>
            <a:spLocks noChangeArrowheads="1"/>
          </p:cNvSpPr>
          <p:nvPr/>
        </p:nvSpPr>
        <p:spPr bwMode="auto">
          <a:xfrm>
            <a:off x="5508104" y="980728"/>
            <a:ext cx="3240360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Splitting/dividing hyperplane</a:t>
            </a:r>
            <a:endParaRPr lang="en-US"/>
          </a:p>
        </p:txBody>
      </p:sp>
      <p:sp>
        <p:nvSpPr>
          <p:cNvPr id="69" name="AutoShape 46"/>
          <p:cNvSpPr>
            <a:spLocks noChangeArrowheads="1"/>
          </p:cNvSpPr>
          <p:nvPr/>
        </p:nvSpPr>
        <p:spPr bwMode="auto">
          <a:xfrm>
            <a:off x="683568" y="1844824"/>
            <a:ext cx="1008112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Node R</a:t>
            </a:r>
            <a:endParaRPr lang="en-US"/>
          </a:p>
        </p:txBody>
      </p:sp>
      <p:cxnSp>
        <p:nvCxnSpPr>
          <p:cNvPr id="72" name="Straight Connector 71"/>
          <p:cNvCxnSpPr/>
          <p:nvPr/>
        </p:nvCxnSpPr>
        <p:spPr bwMode="auto">
          <a:xfrm flipH="1">
            <a:off x="6228184" y="3284984"/>
            <a:ext cx="25202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4499992" y="3284984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AutoShape 46"/>
          <p:cNvSpPr>
            <a:spLocks noChangeArrowheads="1"/>
          </p:cNvSpPr>
          <p:nvPr/>
        </p:nvSpPr>
        <p:spPr bwMode="auto">
          <a:xfrm>
            <a:off x="1403648" y="5733256"/>
            <a:ext cx="6336704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Typically node R lies on the boundary of its associated  cell</a:t>
            </a:r>
            <a:endParaRPr lang="en-US"/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7092280" y="2492896"/>
            <a:ext cx="0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>
            <a:endCxn id="6" idx="0"/>
          </p:cNvCxnSpPr>
          <p:nvPr/>
        </p:nvCxnSpPr>
        <p:spPr bwMode="auto">
          <a:xfrm flipV="1">
            <a:off x="7380312" y="3068960"/>
            <a:ext cx="93610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6228184" y="3429000"/>
            <a:ext cx="864097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>
            <a:stCxn id="6" idx="4"/>
          </p:cNvCxnSpPr>
          <p:nvPr/>
        </p:nvCxnSpPr>
        <p:spPr bwMode="auto">
          <a:xfrm flipH="1">
            <a:off x="7092280" y="3068960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V="1">
            <a:off x="5220072" y="3068960"/>
            <a:ext cx="864096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6084168" y="3068960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Parallelogram 135"/>
          <p:cNvSpPr/>
          <p:nvPr/>
        </p:nvSpPr>
        <p:spPr bwMode="auto">
          <a:xfrm rot="5400000" flipH="1">
            <a:off x="4932040" y="2780928"/>
            <a:ext cx="2016224" cy="576064"/>
          </a:xfrm>
          <a:prstGeom prst="parallelogram">
            <a:avLst>
              <a:gd name="adj" fmla="val 22296"/>
            </a:avLst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Parallelogram 136"/>
          <p:cNvSpPr/>
          <p:nvPr/>
        </p:nvSpPr>
        <p:spPr bwMode="auto">
          <a:xfrm rot="5400000" flipH="1">
            <a:off x="6372200" y="1628800"/>
            <a:ext cx="936104" cy="1224136"/>
          </a:xfrm>
          <a:prstGeom prst="parallelogram">
            <a:avLst>
              <a:gd name="adj" fmla="val 30969"/>
            </a:avLst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1" name="Straight Connector 130"/>
          <p:cNvCxnSpPr/>
          <p:nvPr/>
        </p:nvCxnSpPr>
        <p:spPr bwMode="auto">
          <a:xfrm flipH="1">
            <a:off x="6228184" y="2492896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Freeform 139"/>
          <p:cNvSpPr/>
          <p:nvPr/>
        </p:nvSpPr>
        <p:spPr bwMode="auto">
          <a:xfrm>
            <a:off x="6228826" y="3652008"/>
            <a:ext cx="1007470" cy="286603"/>
          </a:xfrm>
          <a:custGeom>
            <a:avLst/>
            <a:gdLst>
              <a:gd name="connsiteX0" fmla="*/ 0 w 1050878"/>
              <a:gd name="connsiteY0" fmla="*/ 0 h 286603"/>
              <a:gd name="connsiteX1" fmla="*/ 6824 w 1050878"/>
              <a:gd name="connsiteY1" fmla="*/ 286603 h 286603"/>
              <a:gd name="connsiteX2" fmla="*/ 1050878 w 1050878"/>
              <a:gd name="connsiteY2" fmla="*/ 0 h 286603"/>
              <a:gd name="connsiteX3" fmla="*/ 0 w 1050878"/>
              <a:gd name="connsiteY3" fmla="*/ 0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0878" h="286603">
                <a:moveTo>
                  <a:pt x="0" y="0"/>
                </a:moveTo>
                <a:lnTo>
                  <a:pt x="6824" y="286603"/>
                </a:lnTo>
                <a:lnTo>
                  <a:pt x="10508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V="1">
            <a:off x="5652120" y="1772816"/>
            <a:ext cx="180020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V="1">
            <a:off x="5652120" y="2204864"/>
            <a:ext cx="0" cy="18722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 flipH="1">
            <a:off x="5652120" y="3645024"/>
            <a:ext cx="1584176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endCxn id="138" idx="1"/>
          </p:cNvCxnSpPr>
          <p:nvPr/>
        </p:nvCxnSpPr>
        <p:spPr bwMode="auto">
          <a:xfrm flipH="1">
            <a:off x="7438819" y="1772816"/>
            <a:ext cx="13501" cy="720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Rectangle 150"/>
          <p:cNvSpPr/>
          <p:nvPr/>
        </p:nvSpPr>
        <p:spPr bwMode="auto">
          <a:xfrm>
            <a:off x="1835696" y="2564904"/>
            <a:ext cx="2232248" cy="93610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7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Parallelogram 151"/>
          <p:cNvSpPr/>
          <p:nvPr/>
        </p:nvSpPr>
        <p:spPr bwMode="auto">
          <a:xfrm>
            <a:off x="971600" y="3501008"/>
            <a:ext cx="3096344" cy="216024"/>
          </a:xfrm>
          <a:prstGeom prst="parallelogram">
            <a:avLst>
              <a:gd name="adj" fmla="val 397519"/>
            </a:avLst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56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Parallelogram 152"/>
          <p:cNvSpPr/>
          <p:nvPr/>
        </p:nvSpPr>
        <p:spPr bwMode="auto">
          <a:xfrm rot="5400000" flipH="1">
            <a:off x="827584" y="2708920"/>
            <a:ext cx="1152128" cy="864096"/>
          </a:xfrm>
          <a:prstGeom prst="parallelogram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70C0"/>
              </a:gs>
            </a:gsLst>
            <a:lin ang="132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Parallelogram 154"/>
          <p:cNvSpPr/>
          <p:nvPr/>
        </p:nvSpPr>
        <p:spPr bwMode="auto">
          <a:xfrm rot="5400000" flipH="1">
            <a:off x="3023828" y="2672916"/>
            <a:ext cx="1152128" cy="936104"/>
          </a:xfrm>
          <a:prstGeom prst="parallelogram">
            <a:avLst/>
          </a:prstGeom>
          <a:gradFill>
            <a:gsLst>
              <a:gs pos="0">
                <a:schemeClr val="accent2">
                  <a:lumMod val="38000"/>
                  <a:lumOff val="62000"/>
                </a:schemeClr>
              </a:gs>
              <a:gs pos="100000">
                <a:srgbClr val="0070C0"/>
              </a:gs>
            </a:gsLst>
            <a:lin ang="138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971600" y="2780928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971600" y="2564904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V="1">
            <a:off x="971600" y="278092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V="1">
            <a:off x="3131840" y="278092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V="1">
            <a:off x="4067944" y="256490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3131840" y="3501008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3131840" y="2564904"/>
            <a:ext cx="936104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>
            <a:off x="971600" y="3717032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1835696" y="2564904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 flipH="1">
            <a:off x="1979712" y="3140968"/>
            <a:ext cx="864097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1979712" y="2780928"/>
            <a:ext cx="0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flipH="1">
            <a:off x="1979712" y="3356992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 flipH="1">
            <a:off x="971600" y="335699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Oval 168"/>
          <p:cNvSpPr/>
          <p:nvPr/>
        </p:nvSpPr>
        <p:spPr bwMode="auto">
          <a:xfrm>
            <a:off x="1907704" y="3284984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1" name="Straight Connector 170"/>
          <p:cNvCxnSpPr>
            <a:endCxn id="155" idx="0"/>
          </p:cNvCxnSpPr>
          <p:nvPr/>
        </p:nvCxnSpPr>
        <p:spPr bwMode="auto">
          <a:xfrm flipV="1">
            <a:off x="3131840" y="3140968"/>
            <a:ext cx="93610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>
            <a:stCxn id="155" idx="4"/>
          </p:cNvCxnSpPr>
          <p:nvPr/>
        </p:nvCxnSpPr>
        <p:spPr bwMode="auto">
          <a:xfrm flipH="1">
            <a:off x="2843808" y="3140968"/>
            <a:ext cx="2880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flipV="1">
            <a:off x="971600" y="3140968"/>
            <a:ext cx="864096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flipH="1">
            <a:off x="1835696" y="3140968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6228184" y="1844824"/>
            <a:ext cx="0" cy="23042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5436096" y="3068960"/>
            <a:ext cx="165618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 flipH="1">
            <a:off x="6228184" y="3429000"/>
            <a:ext cx="864096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>
            <a:off x="7092280" y="2492896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>
            <a:off x="6228184" y="270892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Oval 30"/>
          <p:cNvSpPr/>
          <p:nvPr/>
        </p:nvSpPr>
        <p:spPr bwMode="auto">
          <a:xfrm>
            <a:off x="6156176" y="321297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Freeform 196"/>
          <p:cNvSpPr/>
          <p:nvPr/>
        </p:nvSpPr>
        <p:spPr bwMode="auto">
          <a:xfrm rot="3179311" flipH="1" flipV="1">
            <a:off x="1077152" y="2667556"/>
            <a:ext cx="1118511" cy="280835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AutoShape 46"/>
          <p:cNvSpPr>
            <a:spLocks noChangeArrowheads="1"/>
          </p:cNvSpPr>
          <p:nvPr/>
        </p:nvSpPr>
        <p:spPr bwMode="auto">
          <a:xfrm>
            <a:off x="755576" y="4797152"/>
            <a:ext cx="2520280" cy="43204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 R</a:t>
            </a:r>
            <a:endParaRPr lang="en-US"/>
          </a:p>
        </p:txBody>
      </p:sp>
      <p:sp>
        <p:nvSpPr>
          <p:cNvPr id="199" name="AutoShape 46"/>
          <p:cNvSpPr>
            <a:spLocks noChangeArrowheads="1"/>
          </p:cNvSpPr>
          <p:nvPr/>
        </p:nvSpPr>
        <p:spPr bwMode="auto">
          <a:xfrm>
            <a:off x="3995936" y="4509120"/>
            <a:ext cx="2304256" cy="86409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</a:t>
            </a:r>
          </a:p>
          <a:p>
            <a:pPr>
              <a:lnSpc>
                <a:spcPct val="120000"/>
              </a:lnSpc>
            </a:pPr>
            <a:r>
              <a:rPr lang="en-US" smtClean="0"/>
              <a:t>left subtree of R</a:t>
            </a:r>
            <a:endParaRPr lang="en-US"/>
          </a:p>
        </p:txBody>
      </p:sp>
      <p:sp>
        <p:nvSpPr>
          <p:cNvPr id="200" name="AutoShape 46"/>
          <p:cNvSpPr>
            <a:spLocks noChangeArrowheads="1"/>
          </p:cNvSpPr>
          <p:nvPr/>
        </p:nvSpPr>
        <p:spPr bwMode="auto">
          <a:xfrm>
            <a:off x="6516216" y="4509120"/>
            <a:ext cx="2304256" cy="864096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Cell associated with</a:t>
            </a:r>
          </a:p>
          <a:p>
            <a:pPr>
              <a:lnSpc>
                <a:spcPct val="120000"/>
              </a:lnSpc>
            </a:pPr>
            <a:r>
              <a:rPr lang="en-US" smtClean="0"/>
              <a:t>right subtree of R</a:t>
            </a:r>
            <a:endParaRPr lang="en-US"/>
          </a:p>
        </p:txBody>
      </p:sp>
      <p:sp>
        <p:nvSpPr>
          <p:cNvPr id="209" name="Freeform 208"/>
          <p:cNvSpPr/>
          <p:nvPr/>
        </p:nvSpPr>
        <p:spPr bwMode="auto">
          <a:xfrm rot="16689061" flipV="1">
            <a:off x="4001874" y="2423749"/>
            <a:ext cx="1356396" cy="383190"/>
          </a:xfrm>
          <a:custGeom>
            <a:avLst/>
            <a:gdLst>
              <a:gd name="connsiteX0" fmla="*/ 2791326 w 2791326"/>
              <a:gd name="connsiteY0" fmla="*/ 1360955 h 1360955"/>
              <a:gd name="connsiteX1" fmla="*/ 1857675 w 2791326"/>
              <a:gd name="connsiteY1" fmla="*/ 3793 h 1360955"/>
              <a:gd name="connsiteX2" fmla="*/ 981776 w 2791326"/>
              <a:gd name="connsiteY2" fmla="*/ 937443 h 1360955"/>
              <a:gd name="connsiteX3" fmla="*/ 259882 w 2791326"/>
              <a:gd name="connsiteY3" fmla="*/ 408054 h 1360955"/>
              <a:gd name="connsiteX4" fmla="*/ 0 w 2791326"/>
              <a:gd name="connsiteY4" fmla="*/ 157797 h 1360955"/>
              <a:gd name="connsiteX0" fmla="*/ 2531444 w 2531444"/>
              <a:gd name="connsiteY0" fmla="*/ 1360955 h 1360955"/>
              <a:gd name="connsiteX1" fmla="*/ 1597793 w 2531444"/>
              <a:gd name="connsiteY1" fmla="*/ 3793 h 1360955"/>
              <a:gd name="connsiteX2" fmla="*/ 721894 w 2531444"/>
              <a:gd name="connsiteY2" fmla="*/ 937443 h 1360955"/>
              <a:gd name="connsiteX3" fmla="*/ 0 w 2531444"/>
              <a:gd name="connsiteY3" fmla="*/ 408054 h 13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1444" h="1360955">
                <a:moveTo>
                  <a:pt x="2531444" y="1360955"/>
                </a:moveTo>
                <a:cubicBezTo>
                  <a:pt x="2215414" y="717666"/>
                  <a:pt x="1899385" y="74378"/>
                  <a:pt x="1597793" y="3793"/>
                </a:cubicBezTo>
                <a:cubicBezTo>
                  <a:pt x="1296201" y="-66792"/>
                  <a:pt x="988193" y="870066"/>
                  <a:pt x="721894" y="937443"/>
                </a:cubicBezTo>
                <a:cubicBezTo>
                  <a:pt x="455595" y="1004820"/>
                  <a:pt x="163629" y="537995"/>
                  <a:pt x="0" y="408054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AutoShape 46"/>
          <p:cNvSpPr>
            <a:spLocks noChangeArrowheads="1"/>
          </p:cNvSpPr>
          <p:nvPr/>
        </p:nvSpPr>
        <p:spPr bwMode="auto">
          <a:xfrm>
            <a:off x="2123728" y="1484784"/>
            <a:ext cx="3456384" cy="648072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/>
              <a:t>L</a:t>
            </a:r>
            <a:r>
              <a:rPr lang="en-US" smtClean="0"/>
              <a:t>ine through R parallel to axis </a:t>
            </a:r>
          </a:p>
          <a:p>
            <a:pPr>
              <a:lnSpc>
                <a:spcPct val="120000"/>
              </a:lnSpc>
            </a:pPr>
            <a:r>
              <a:rPr lang="en-US" smtClean="0"/>
              <a:t>of splitting dimension</a:t>
            </a:r>
            <a:endParaRPr lang="en-US"/>
          </a:p>
        </p:txBody>
      </p:sp>
      <p:sp>
        <p:nvSpPr>
          <p:cNvPr id="21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  K-d tree cell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1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2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Illustration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1755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2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5940152" y="1556792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flipV="1">
            <a:off x="6372200" y="1772816"/>
            <a:ext cx="0" cy="280831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2915816" y="364502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503548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115616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043608" y="3212976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259632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935596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755576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115616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863588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611560" y="436510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95536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827584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04664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rot="5400000" flipH="1" flipV="1">
            <a:off x="2195736" y="3212976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rot="5400000" flipH="1" flipV="1">
            <a:off x="2195736" y="-387424"/>
            <a:ext cx="0" cy="3600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ounded Rectangle 110"/>
          <p:cNvSpPr/>
          <p:nvPr/>
        </p:nvSpPr>
        <p:spPr bwMode="auto">
          <a:xfrm>
            <a:off x="1907704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80424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2362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44420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36408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427984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4283968" y="4581128"/>
            <a:ext cx="208823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 &lt;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ounded Rectangle 162"/>
          <p:cNvSpPr/>
          <p:nvPr/>
        </p:nvSpPr>
        <p:spPr bwMode="auto">
          <a:xfrm>
            <a:off x="6372200" y="4581128"/>
            <a:ext cx="2376264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 &gt;= 40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AutoShape 46"/>
          <p:cNvSpPr>
            <a:spLocks noChangeArrowheads="1"/>
          </p:cNvSpPr>
          <p:nvPr/>
        </p:nvSpPr>
        <p:spPr bwMode="auto">
          <a:xfrm>
            <a:off x="323528" y="558924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6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tree structure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0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Step </a:t>
            </a:r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by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step 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" name="Right Arrow 1"/>
          <p:cNvSpPr/>
          <p:nvPr/>
        </p:nvSpPr>
        <p:spPr bwMode="auto">
          <a:xfrm>
            <a:off x="6948264" y="1556792"/>
            <a:ext cx="151216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ight Arrow 87"/>
          <p:cNvSpPr/>
          <p:nvPr/>
        </p:nvSpPr>
        <p:spPr bwMode="auto">
          <a:xfrm flipH="1">
            <a:off x="4355976" y="1556792"/>
            <a:ext cx="1368152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 flipH="1">
            <a:off x="395536" y="1196752"/>
            <a:ext cx="1368152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ight Arrow 91"/>
          <p:cNvSpPr/>
          <p:nvPr/>
        </p:nvSpPr>
        <p:spPr bwMode="auto">
          <a:xfrm>
            <a:off x="1979712" y="1196752"/>
            <a:ext cx="1512168" cy="72008"/>
          </a:xfrm>
          <a:prstGeom prst="rightArrow">
            <a:avLst/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7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 rot="5400000" flipH="1">
            <a:off x="7032" y="3212976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7596336" y="2276872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ounded Rectangle 83"/>
          <p:cNvSpPr/>
          <p:nvPr/>
        </p:nvSpPr>
        <p:spPr bwMode="auto">
          <a:xfrm>
            <a:off x="7092280" y="206084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932040" y="206084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5364088" y="2276872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64400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24128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644008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804248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288032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444208" y="350100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28396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43609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427984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 rot="5400000" flipH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 rot="5400000" flipH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rot="5400000" flipH="1">
            <a:off x="1367644" y="2600908"/>
            <a:ext cx="23762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339752" y="270892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627784" y="45091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431540" y="2384884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187624" y="306896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863588" y="1952836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3488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043608" y="4149080"/>
            <a:ext cx="4320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539552" y="436510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rot="5400000" flipH="1">
            <a:off x="-1476672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rot="5400000" flipH="1">
            <a:off x="219573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4127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/>
          <p:cNvCxnSpPr/>
          <p:nvPr/>
        </p:nvCxnSpPr>
        <p:spPr bwMode="auto">
          <a:xfrm rot="5400000" flipH="1">
            <a:off x="1799692" y="3104964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rot="5400000" flipH="1">
            <a:off x="-36512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ounded Rectangle 76"/>
          <p:cNvSpPr/>
          <p:nvPr/>
        </p:nvSpPr>
        <p:spPr bwMode="auto">
          <a:xfrm>
            <a:off x="611560" y="299695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2843808" y="34290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6876256" y="3717032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4283968" y="4653136"/>
            <a:ext cx="1008112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&lt;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5436096" y="4653136"/>
            <a:ext cx="864096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&gt;=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660232" y="4653136"/>
            <a:ext cx="864096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&lt;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7668344" y="4653136"/>
            <a:ext cx="108012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 &gt;=35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 rot="5400000" flipH="1">
            <a:off x="35496" y="3212976"/>
            <a:ext cx="3600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1835696" y="14127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>
            <a:off x="1835696" y="50131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079612" y="332098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753036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7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9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60" name="Right Arrow 159"/>
          <p:cNvSpPr/>
          <p:nvPr/>
        </p:nvSpPr>
        <p:spPr bwMode="auto">
          <a:xfrm rot="16200000">
            <a:off x="2951821" y="2672916"/>
            <a:ext cx="1872208" cy="72007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Right Arrow 160"/>
          <p:cNvSpPr/>
          <p:nvPr/>
        </p:nvSpPr>
        <p:spPr bwMode="auto">
          <a:xfrm rot="16200000">
            <a:off x="-252534" y="2492896"/>
            <a:ext cx="1368152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ight Arrow 161"/>
          <p:cNvSpPr/>
          <p:nvPr/>
        </p:nvSpPr>
        <p:spPr bwMode="auto">
          <a:xfrm rot="5400000" flipV="1">
            <a:off x="-252535" y="4149080"/>
            <a:ext cx="1368152" cy="7200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Right Arrow 162"/>
          <p:cNvSpPr/>
          <p:nvPr/>
        </p:nvSpPr>
        <p:spPr bwMode="auto">
          <a:xfrm rot="5400000" flipV="1">
            <a:off x="3406729" y="4378249"/>
            <a:ext cx="936103" cy="45719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Right Arrow 163"/>
          <p:cNvSpPr/>
          <p:nvPr/>
        </p:nvSpPr>
        <p:spPr bwMode="auto">
          <a:xfrm>
            <a:off x="5868144" y="2276872"/>
            <a:ext cx="432048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Right Arrow 164"/>
          <p:cNvSpPr/>
          <p:nvPr/>
        </p:nvSpPr>
        <p:spPr bwMode="auto">
          <a:xfrm flipH="1">
            <a:off x="4355976" y="2276872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Right Arrow 165"/>
          <p:cNvSpPr/>
          <p:nvPr/>
        </p:nvSpPr>
        <p:spPr bwMode="auto">
          <a:xfrm>
            <a:off x="8028384" y="2276872"/>
            <a:ext cx="504056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Right Arrow 166"/>
          <p:cNvSpPr/>
          <p:nvPr/>
        </p:nvSpPr>
        <p:spPr bwMode="auto">
          <a:xfrm flipH="1">
            <a:off x="6660232" y="2276872"/>
            <a:ext cx="360040" cy="72008"/>
          </a:xfrm>
          <a:prstGeom prst="rightArrow">
            <a:avLst/>
          </a:prstGeom>
          <a:solidFill>
            <a:srgbClr val="92D050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4211960" y="1052736"/>
            <a:ext cx="468052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6" name="AutoShape 3"/>
          <p:cNvSpPr>
            <a:spLocks noChangeArrowheads="1"/>
          </p:cNvSpPr>
          <p:nvPr/>
        </p:nvSpPr>
        <p:spPr bwMode="auto">
          <a:xfrm>
            <a:off x="179512" y="1052736"/>
            <a:ext cx="3960440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 bwMode="auto">
          <a:xfrm rot="5400000" flipH="1">
            <a:off x="2838" y="3191204"/>
            <a:ext cx="3600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 rot="5400000" flipH="1">
            <a:off x="2933394" y="2669570"/>
            <a:ext cx="0" cy="216024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 rot="5400000" flipH="1">
            <a:off x="1061186" y="2597562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/>
          <p:cNvCxnSpPr/>
          <p:nvPr/>
        </p:nvCxnSpPr>
        <p:spPr bwMode="auto">
          <a:xfrm rot="5400000" flipH="1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Connector 97"/>
          <p:cNvCxnSpPr/>
          <p:nvPr/>
        </p:nvCxnSpPr>
        <p:spPr bwMode="auto">
          <a:xfrm rot="5400000">
            <a:off x="2159732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 rot="5400000" flipH="1" flipV="1">
            <a:off x="863588" y="1880828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Connector 115"/>
          <p:cNvCxnSpPr/>
          <p:nvPr/>
        </p:nvCxnSpPr>
        <p:spPr bwMode="auto">
          <a:xfrm rot="5400000" flipH="1" flipV="1">
            <a:off x="683568" y="2276872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5004048" y="32129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ounded Rectangle 64"/>
          <p:cNvSpPr/>
          <p:nvPr/>
        </p:nvSpPr>
        <p:spPr bwMode="auto">
          <a:xfrm>
            <a:off x="550810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442798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6660232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7668344" y="2780928"/>
            <a:ext cx="864096" cy="43204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/>
          <p:nvPr/>
        </p:nvCxnSpPr>
        <p:spPr bwMode="auto">
          <a:xfrm flipH="1">
            <a:off x="5292080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493204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36408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427984" y="2996952"/>
            <a:ext cx="504056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58011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427984" y="3717032"/>
            <a:ext cx="216024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372200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24328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092280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588224" y="2996952"/>
            <a:ext cx="504056" cy="6480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092280" y="299695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00392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12160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0404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164288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58011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49999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740352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73224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001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0039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067944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220072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283968" y="4221088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7" name="Straight Connector 11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 rot="5400000" flipH="1">
            <a:off x="431540" y="2312876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431540" y="2312876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2555776" y="1412776"/>
            <a:ext cx="0" cy="23042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/>
          <p:cNvCxnSpPr/>
          <p:nvPr/>
        </p:nvCxnSpPr>
        <p:spPr bwMode="auto">
          <a:xfrm rot="5400000" flipH="1" flipV="1">
            <a:off x="3275856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2555776" y="1340768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 rot="5400000" flipH="1" flipV="1">
            <a:off x="2915816" y="2636912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 rot="5400000" flipH="1" flipV="1">
            <a:off x="1043608" y="2636912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rot="5400000" flipH="1" flipV="1">
            <a:off x="3023828" y="36810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Connector 84"/>
          <p:cNvCxnSpPr/>
          <p:nvPr/>
        </p:nvCxnSpPr>
        <p:spPr bwMode="auto">
          <a:xfrm rot="5400000" flipH="1">
            <a:off x="2519772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rot="5400000" flipH="1" flipV="1">
            <a:off x="3491880" y="198884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735796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rot="5400000" flipH="1" flipV="1">
            <a:off x="3383868" y="3537012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rot="5400000" flipH="1" flipV="1">
            <a:off x="3347864" y="400506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 rot="5400000" flipH="1" flipV="1">
            <a:off x="2303748" y="3825044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 rot="5400000" flipH="1" flipV="1">
            <a:off x="2051720" y="4149080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Connector 111"/>
          <p:cNvCxnSpPr/>
          <p:nvPr/>
        </p:nvCxnSpPr>
        <p:spPr bwMode="auto">
          <a:xfrm rot="5400000" flipH="1" flipV="1">
            <a:off x="1079612" y="324898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rot="5400000" flipH="1">
            <a:off x="1367644" y="28169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 rot="5400000" flipH="1">
            <a:off x="1223628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 rot="5400000" flipH="1" flipV="1">
            <a:off x="539552" y="4365104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V="1">
            <a:off x="323528" y="1340768"/>
            <a:ext cx="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3995936" y="1340768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323528" y="5013176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323528" y="1340768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7092280" y="3212976"/>
            <a:ext cx="0" cy="8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8028384" y="31409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ounded Rectangle 75"/>
          <p:cNvSpPr/>
          <p:nvPr/>
        </p:nvSpPr>
        <p:spPr bwMode="auto">
          <a:xfrm>
            <a:off x="716428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6012160" y="3140968"/>
            <a:ext cx="0" cy="86409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ounded Rectangle 87"/>
          <p:cNvSpPr/>
          <p:nvPr/>
        </p:nvSpPr>
        <p:spPr bwMode="auto">
          <a:xfrm>
            <a:off x="899592" y="3573016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611560" y="2708920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843808" y="4437112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2339752" y="2708920"/>
            <a:ext cx="720080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8" name="Straight Connector 147"/>
          <p:cNvCxnSpPr/>
          <p:nvPr/>
        </p:nvCxnSpPr>
        <p:spPr bwMode="auto">
          <a:xfrm rot="5400000" flipH="1">
            <a:off x="1799692" y="303295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/>
          <p:nvPr/>
        </p:nvCxnSpPr>
        <p:spPr bwMode="auto">
          <a:xfrm flipV="1">
            <a:off x="1763688" y="1340768"/>
            <a:ext cx="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1835696" y="1340768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>
            <a:off x="1835696" y="1340768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flipV="1">
            <a:off x="176368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 flipV="1">
            <a:off x="32352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 flipV="1">
            <a:off x="1043608" y="2564904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V="1">
            <a:off x="399593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flipV="1">
            <a:off x="1835696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1835696" y="5013176"/>
            <a:ext cx="21602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rot="5400000" flipH="1" flipV="1">
            <a:off x="2915816" y="2708920"/>
            <a:ext cx="0" cy="2160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18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9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6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III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2657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AutoShape 3"/>
          <p:cNvSpPr>
            <a:spLocks noChangeArrowheads="1"/>
          </p:cNvSpPr>
          <p:nvPr/>
        </p:nvSpPr>
        <p:spPr bwMode="auto">
          <a:xfrm>
            <a:off x="4427984" y="1052736"/>
            <a:ext cx="4536504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28" name="AutoShape 3"/>
          <p:cNvSpPr>
            <a:spLocks noChangeArrowheads="1"/>
          </p:cNvSpPr>
          <p:nvPr/>
        </p:nvSpPr>
        <p:spPr bwMode="auto">
          <a:xfrm>
            <a:off x="179512" y="1052736"/>
            <a:ext cx="4104456" cy="4248472"/>
          </a:xfrm>
          <a:prstGeom prst="roundRect">
            <a:avLst>
              <a:gd name="adj" fmla="val 2404"/>
            </a:avLst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222" name="Straight Connector 221"/>
          <p:cNvCxnSpPr/>
          <p:nvPr/>
        </p:nvCxnSpPr>
        <p:spPr bwMode="auto">
          <a:xfrm>
            <a:off x="2662940" y="1340768"/>
            <a:ext cx="0" cy="237626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Straight Connector 219"/>
          <p:cNvCxnSpPr/>
          <p:nvPr/>
        </p:nvCxnSpPr>
        <p:spPr bwMode="auto">
          <a:xfrm rot="5400000">
            <a:off x="464198" y="4185084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rot="5400000">
            <a:off x="464198" y="2312876"/>
            <a:ext cx="194421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Straight Connector 223"/>
          <p:cNvCxnSpPr/>
          <p:nvPr/>
        </p:nvCxnSpPr>
        <p:spPr bwMode="auto">
          <a:xfrm flipH="1">
            <a:off x="1907704" y="3760576"/>
            <a:ext cx="223224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Straight Connector 222"/>
          <p:cNvCxnSpPr/>
          <p:nvPr/>
        </p:nvCxnSpPr>
        <p:spPr bwMode="auto">
          <a:xfrm flipH="1">
            <a:off x="323528" y="3335220"/>
            <a:ext cx="151216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rot="5400000">
            <a:off x="2343098" y="4401108"/>
            <a:ext cx="122413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Connector 217"/>
          <p:cNvCxnSpPr/>
          <p:nvPr/>
        </p:nvCxnSpPr>
        <p:spPr bwMode="auto">
          <a:xfrm>
            <a:off x="1875046" y="1301418"/>
            <a:ext cx="0" cy="374441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Connector 153"/>
          <p:cNvCxnSpPr/>
          <p:nvPr/>
        </p:nvCxnSpPr>
        <p:spPr bwMode="auto">
          <a:xfrm rot="5400000" flipH="1" flipV="1">
            <a:off x="863588" y="1880828"/>
            <a:ext cx="0" cy="10801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Straight Connector 161"/>
          <p:cNvCxnSpPr/>
          <p:nvPr/>
        </p:nvCxnSpPr>
        <p:spPr bwMode="auto">
          <a:xfrm rot="5400000" flipH="1" flipV="1">
            <a:off x="3419872" y="1412776"/>
            <a:ext cx="0" cy="1440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>
            <a:off x="2987824" y="4149080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1907704" y="429309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 rot="5400000" flipH="1" flipV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Connector 211"/>
          <p:cNvCxnSpPr/>
          <p:nvPr/>
        </p:nvCxnSpPr>
        <p:spPr bwMode="auto">
          <a:xfrm rot="5400000" flipH="1">
            <a:off x="863588" y="1880828"/>
            <a:ext cx="0" cy="108012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/>
          <p:nvPr/>
        </p:nvCxnSpPr>
        <p:spPr bwMode="auto">
          <a:xfrm rot="5400000" flipH="1">
            <a:off x="3419872" y="1412776"/>
            <a:ext cx="0" cy="14401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Connector 213"/>
          <p:cNvCxnSpPr/>
          <p:nvPr/>
        </p:nvCxnSpPr>
        <p:spPr bwMode="auto">
          <a:xfrm flipH="1">
            <a:off x="2987824" y="4149080"/>
            <a:ext cx="115212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Connector 214"/>
          <p:cNvCxnSpPr/>
          <p:nvPr/>
        </p:nvCxnSpPr>
        <p:spPr bwMode="auto">
          <a:xfrm flipH="1">
            <a:off x="1907704" y="429309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Connector 215"/>
          <p:cNvCxnSpPr/>
          <p:nvPr/>
        </p:nvCxnSpPr>
        <p:spPr bwMode="auto">
          <a:xfrm rot="5400000" flipH="1">
            <a:off x="791580" y="4041068"/>
            <a:ext cx="0" cy="9361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4716016" y="3789040"/>
            <a:ext cx="0" cy="7920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ounded Rectangle 81"/>
          <p:cNvSpPr/>
          <p:nvPr/>
        </p:nvSpPr>
        <p:spPr bwMode="auto">
          <a:xfrm>
            <a:off x="6300192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4283968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5436096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092280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8100392" y="3501008"/>
            <a:ext cx="864096" cy="43204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8532440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>
            <a:off x="7524328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6732240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>
            <a:off x="5868144" y="3717032"/>
            <a:ext cx="0" cy="504056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5364088" y="1772816"/>
            <a:ext cx="1080120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5004048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/>
          <p:nvPr/>
        </p:nvCxnSpPr>
        <p:spPr bwMode="auto">
          <a:xfrm>
            <a:off x="5436096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/>
          <p:nvPr/>
        </p:nvCxnSpPr>
        <p:spPr bwMode="auto">
          <a:xfrm flipH="1">
            <a:off x="4716016" y="2996952"/>
            <a:ext cx="288032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5796136" y="2996952"/>
            <a:ext cx="21602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/>
          <p:nvPr/>
        </p:nvCxnSpPr>
        <p:spPr bwMode="auto">
          <a:xfrm>
            <a:off x="4716016" y="3717032"/>
            <a:ext cx="360040" cy="5760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6444208" y="1772816"/>
            <a:ext cx="1152128" cy="504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7596336" y="2276872"/>
            <a:ext cx="576064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 flipH="1">
            <a:off x="7164288" y="227687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 flipH="1">
            <a:off x="6732240" y="2996952"/>
            <a:ext cx="432048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traight Connector 152"/>
          <p:cNvCxnSpPr/>
          <p:nvPr/>
        </p:nvCxnSpPr>
        <p:spPr bwMode="auto">
          <a:xfrm>
            <a:off x="7164288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/>
          <p:cNvCxnSpPr/>
          <p:nvPr/>
        </p:nvCxnSpPr>
        <p:spPr bwMode="auto">
          <a:xfrm>
            <a:off x="8172400" y="2996952"/>
            <a:ext cx="360040" cy="7200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ounded Rectangle 61"/>
          <p:cNvSpPr/>
          <p:nvPr/>
        </p:nvSpPr>
        <p:spPr bwMode="auto">
          <a:xfrm>
            <a:off x="6084168" y="162880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40, 55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076056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20, 45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236296" y="213285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75, 35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565212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30, 60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457200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25, 30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7812360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60, 70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804248" y="285293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65, 10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372200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8172400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4355976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5508104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ounded Rectangle 137"/>
          <p:cNvSpPr/>
          <p:nvPr/>
        </p:nvSpPr>
        <p:spPr bwMode="auto">
          <a:xfrm>
            <a:off x="4788024" y="4149080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164288" y="3573016"/>
            <a:ext cx="720080" cy="288032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683568" y="2132856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15, 70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2123728" y="436510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50, 20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3419872" y="4221088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85, 25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3203848" y="1844824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90, 80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1" name="Straight Connector 120"/>
          <p:cNvCxnSpPr/>
          <p:nvPr/>
        </p:nvCxnSpPr>
        <p:spPr bwMode="auto">
          <a:xfrm rot="5400000" flipH="1">
            <a:off x="2375756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755576" y="2420888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 rot="5400000" flipH="1">
            <a:off x="431540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rot="5400000" flipH="1">
            <a:off x="431540" y="2312876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Straight Connector 160"/>
          <p:cNvCxnSpPr/>
          <p:nvPr/>
        </p:nvCxnSpPr>
        <p:spPr bwMode="auto">
          <a:xfrm flipV="1">
            <a:off x="2627784" y="1340768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1907704" y="3717032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/>
          <p:nvPr/>
        </p:nvCxnSpPr>
        <p:spPr bwMode="auto">
          <a:xfrm>
            <a:off x="323528" y="3356992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 rot="5400000" flipH="1" flipV="1">
            <a:off x="3167844" y="3681028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/>
          <p:nvPr/>
        </p:nvCxnSpPr>
        <p:spPr bwMode="auto">
          <a:xfrm rot="5400000" flipH="1">
            <a:off x="2663788" y="252890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/>
          <p:nvPr/>
        </p:nvCxnSpPr>
        <p:spPr bwMode="auto">
          <a:xfrm>
            <a:off x="3707904" y="213285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/>
          <p:nvPr/>
        </p:nvCxnSpPr>
        <p:spPr bwMode="auto">
          <a:xfrm rot="5400000">
            <a:off x="2951820" y="46171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3563888" y="414908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>
            <a:off x="2267744" y="429309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 rot="5400000" flipH="1" flipV="1">
            <a:off x="1079612" y="3248980"/>
            <a:ext cx="0" cy="720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 rot="5400000" flipH="1">
            <a:off x="1439652" y="2816932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Straight Connector 175"/>
          <p:cNvCxnSpPr/>
          <p:nvPr/>
        </p:nvCxnSpPr>
        <p:spPr bwMode="auto">
          <a:xfrm rot="5400000" flipH="1">
            <a:off x="1295636" y="396906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/>
          <p:cNvCxnSpPr/>
          <p:nvPr/>
        </p:nvCxnSpPr>
        <p:spPr bwMode="auto">
          <a:xfrm>
            <a:off x="611560" y="4509120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Connector 178"/>
          <p:cNvCxnSpPr/>
          <p:nvPr/>
        </p:nvCxnSpPr>
        <p:spPr bwMode="auto">
          <a:xfrm rot="5400000" flipH="1">
            <a:off x="323528" y="393305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 rot="5400000">
            <a:off x="755576" y="3933056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 flipV="1">
            <a:off x="323528" y="1340768"/>
            <a:ext cx="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flipV="1">
            <a:off x="4139952" y="1340768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>
            <a:off x="323528" y="5013176"/>
            <a:ext cx="9361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>
            <a:off x="323528" y="1340768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/>
          <p:nvPr/>
        </p:nvCxnSpPr>
        <p:spPr bwMode="auto">
          <a:xfrm rot="5400000" flipH="1">
            <a:off x="1871700" y="3032956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 flipV="1">
            <a:off x="1835696" y="1340768"/>
            <a:ext cx="0" cy="19442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flipV="1">
            <a:off x="1907704" y="1340768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Straight Connector 191"/>
          <p:cNvCxnSpPr/>
          <p:nvPr/>
        </p:nvCxnSpPr>
        <p:spPr bwMode="auto">
          <a:xfrm>
            <a:off x="1907704" y="1340768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traight Connector 192"/>
          <p:cNvCxnSpPr/>
          <p:nvPr/>
        </p:nvCxnSpPr>
        <p:spPr bwMode="auto">
          <a:xfrm flipV="1">
            <a:off x="1835696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Straight Connector 193"/>
          <p:cNvCxnSpPr/>
          <p:nvPr/>
        </p:nvCxnSpPr>
        <p:spPr bwMode="auto">
          <a:xfrm flipV="1">
            <a:off x="323528" y="3356992"/>
            <a:ext cx="0" cy="1656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Connector 194"/>
          <p:cNvCxnSpPr/>
          <p:nvPr/>
        </p:nvCxnSpPr>
        <p:spPr bwMode="auto">
          <a:xfrm>
            <a:off x="323528" y="3284984"/>
            <a:ext cx="1080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 flipV="1">
            <a:off x="4139952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 flipV="1">
            <a:off x="1907704" y="3789040"/>
            <a:ext cx="0" cy="12241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1907704" y="5013176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1907704" y="3789040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 rot="5400000" flipH="1">
            <a:off x="503548" y="4185084"/>
            <a:ext cx="1656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Straight Connector 200"/>
          <p:cNvCxnSpPr/>
          <p:nvPr/>
        </p:nvCxnSpPr>
        <p:spPr bwMode="auto">
          <a:xfrm>
            <a:off x="1331640" y="335699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>
            <a:off x="1331640" y="50131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Connector 202"/>
          <p:cNvCxnSpPr/>
          <p:nvPr/>
        </p:nvCxnSpPr>
        <p:spPr bwMode="auto">
          <a:xfrm rot="5400000" flipH="1">
            <a:off x="503548" y="2312876"/>
            <a:ext cx="19442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/>
          <p:nvPr/>
        </p:nvCxnSpPr>
        <p:spPr bwMode="auto">
          <a:xfrm>
            <a:off x="1475656" y="3284984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>
            <a:off x="1475656" y="1340768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 flipV="1">
            <a:off x="2699792" y="1340768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>
            <a:off x="2699792" y="1340768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 rot="5400000" flipH="1">
            <a:off x="2303748" y="4401108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>
            <a:off x="2987824" y="3789040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>
            <a:off x="2987824" y="5013176"/>
            <a:ext cx="11521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Connector 210"/>
          <p:cNvCxnSpPr/>
          <p:nvPr/>
        </p:nvCxnSpPr>
        <p:spPr bwMode="auto">
          <a:xfrm>
            <a:off x="2699792" y="3717032"/>
            <a:ext cx="1440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ounded Rectangle 216"/>
          <p:cNvSpPr/>
          <p:nvPr/>
        </p:nvSpPr>
        <p:spPr bwMode="auto">
          <a:xfrm>
            <a:off x="539552" y="4581128"/>
            <a:ext cx="648072" cy="21602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10, 15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AutoShape 46"/>
          <p:cNvSpPr>
            <a:spLocks noChangeArrowheads="1"/>
          </p:cNvSpPr>
          <p:nvPr/>
        </p:nvSpPr>
        <p:spPr bwMode="auto">
          <a:xfrm>
            <a:off x="323528" y="5949280"/>
            <a:ext cx="8568952" cy="720080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mtClean="0"/>
              <a:t>Scheme of area divison exploited in k-d tree.</a:t>
            </a:r>
            <a:endParaRPr lang="en-US"/>
          </a:p>
        </p:txBody>
      </p:sp>
      <p:sp>
        <p:nvSpPr>
          <p:cNvPr id="12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     K-d tree structure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34"/>
          <p:cNvSpPr>
            <a:spLocks noChangeArrowheads="1"/>
          </p:cNvSpPr>
          <p:nvPr/>
        </p:nvSpPr>
        <p:spPr bwMode="auto">
          <a:xfrm>
            <a:off x="107504" y="332656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Step by step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IV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13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0254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6101</Words>
  <Application>Microsoft Office PowerPoint</Application>
  <PresentationFormat>On-screen Show (4:3)</PresentationFormat>
  <Paragraphs>1139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439</cp:revision>
  <cp:lastPrinted>2016-01-13T09:49:43Z</cp:lastPrinted>
  <dcterms:created xsi:type="dcterms:W3CDTF">2012-11-10T17:04:51Z</dcterms:created>
  <dcterms:modified xsi:type="dcterms:W3CDTF">2016-01-13T09:53:38Z</dcterms:modified>
</cp:coreProperties>
</file>