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3" r:id="rId2"/>
    <p:sldId id="279" r:id="rId3"/>
    <p:sldId id="304" r:id="rId4"/>
    <p:sldId id="309" r:id="rId5"/>
    <p:sldId id="278" r:id="rId6"/>
    <p:sldId id="280" r:id="rId7"/>
    <p:sldId id="281" r:id="rId8"/>
    <p:sldId id="282" r:id="rId9"/>
    <p:sldId id="302" r:id="rId10"/>
    <p:sldId id="289" r:id="rId11"/>
    <p:sldId id="306" r:id="rId12"/>
    <p:sldId id="283" r:id="rId13"/>
    <p:sldId id="287" r:id="rId14"/>
    <p:sldId id="288" r:id="rId15"/>
    <p:sldId id="284" r:id="rId16"/>
    <p:sldId id="307" r:id="rId17"/>
    <p:sldId id="308" r:id="rId18"/>
    <p:sldId id="291" r:id="rId19"/>
    <p:sldId id="293" r:id="rId20"/>
    <p:sldId id="294" r:id="rId21"/>
    <p:sldId id="295" r:id="rId22"/>
    <p:sldId id="296" r:id="rId23"/>
    <p:sldId id="297" r:id="rId24"/>
    <p:sldId id="290" r:id="rId25"/>
    <p:sldId id="298" r:id="rId26"/>
    <p:sldId id="299" r:id="rId27"/>
    <p:sldId id="300" r:id="rId28"/>
    <p:sldId id="301" r:id="rId29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FF80"/>
    <a:srgbClr val="CCCCFF"/>
    <a:srgbClr val="FDE63D"/>
    <a:srgbClr val="E3D913"/>
    <a:srgbClr val="80ABE0"/>
    <a:srgbClr val="62CAFE"/>
    <a:srgbClr val="FD8DA0"/>
    <a:srgbClr val="B0E4FE"/>
    <a:srgbClr val="8CD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310" autoAdjust="0"/>
    <p:restoredTop sz="94660"/>
  </p:normalViewPr>
  <p:slideViewPr>
    <p:cSldViewPr>
      <p:cViewPr>
        <p:scale>
          <a:sx n="80" d="100"/>
          <a:sy n="80" d="100"/>
        </p:scale>
        <p:origin x="-55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7BC791F-143F-4FD3-BE91-6239353EC702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31BC79C-849F-4633-9DB3-2B5556B00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5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BC79C-849F-4633-9DB3-2B5556B0023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82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BC79C-849F-4633-9DB3-2B5556B0023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36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96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57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73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60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43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29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19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10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09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21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77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58EEC-22F3-4B92-B070-C21867D6ADA7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69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2.png"/><Relationship Id="rId3" Type="http://schemas.openxmlformats.org/officeDocument/2006/relationships/image" Target="../media/image64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460.pn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69.png"/><Relationship Id="rId14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0.png"/><Relationship Id="rId7" Type="http://schemas.openxmlformats.org/officeDocument/2006/relationships/image" Target="../media/image3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numbers</a:t>
            </a:r>
            <a:endParaRPr lang="en-US" sz="28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420" y="1556740"/>
            <a:ext cx="62648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John von Neumann: </a:t>
            </a:r>
          </a:p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Any one who considers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arithmetical methods of producing random digits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is, of course, in a state of sin.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For, as has been pointed out several times,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there is no such thing as a random number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— there are only methods to produce random numbers, and a strict arithmetic procedure of course is not such a method.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430" y="5373270"/>
            <a:ext cx="8137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"Various Techniques Used in Connection with Random Digits,", in </a:t>
            </a:r>
            <a:r>
              <a:rPr lang="en-US" sz="1400" i="1" smtClean="0">
                <a:latin typeface="Arial" panose="020B0604020202020204" pitchFamily="34" charset="0"/>
                <a:cs typeface="Arial" panose="020B0604020202020204" pitchFamily="34" charset="0"/>
              </a:rPr>
              <a:t>Monte Carlo Method (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. S. Householder, G. E. Forsythe, and H. H. Germond, eds.), National Bureau of Standards Applied Mathematics Series, 12, Washington, D.C.: U.S. Government Printing Office, 1951, pp. 36–38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media-2.web.britannica.com/eb-media/23/26823-004-6E1683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30" y="2060810"/>
            <a:ext cx="1750933" cy="22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6" name="Rectangle 15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ectangle 2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40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570" y="188550"/>
            <a:ext cx="734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Combined 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9390" y="692620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9390" y="3212970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10" y="837239"/>
            <a:ext cx="684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Let there be </a:t>
            </a:r>
            <a:r>
              <a:rPr lang="en-US" i="1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 linear congruential generators defined by relations  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195670" y="1557339"/>
                <a:ext cx="482467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&gt;0. 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70" y="1557339"/>
                <a:ext cx="4824670" cy="404983"/>
              </a:xfrm>
              <a:prstGeom prst="rect">
                <a:avLst/>
              </a:prstGeom>
              <a:blipFill rotWithShape="1">
                <a:blip r:embed="rId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195670" y="1268700"/>
                <a:ext cx="446462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70" y="1268700"/>
                <a:ext cx="4464620" cy="381515"/>
              </a:xfrm>
              <a:prstGeom prst="rect">
                <a:avLst/>
              </a:prstGeom>
              <a:blipFill rotWithShape="1">
                <a:blip r:embed="rId4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195670" y="1916790"/>
                <a:ext cx="446462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1 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≤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.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70" y="1916790"/>
                <a:ext cx="4464620" cy="381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67430" y="2205429"/>
                <a:ext cx="7777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combined linear congruential generator is a sequence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defined by </a:t>
                </a:r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2205429"/>
                <a:ext cx="777708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706" t="-8333" r="-627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11450" y="2493469"/>
                <a:ext cx="7921100" cy="386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+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...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)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−1)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50" y="2493469"/>
                <a:ext cx="7921100" cy="386452"/>
              </a:xfrm>
              <a:prstGeom prst="rect">
                <a:avLst/>
              </a:prstGeom>
              <a:blipFill rotWithShape="1"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346960" y="3213569"/>
                <a:ext cx="64654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Maximum possible period length (not always attained!)  is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…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−1)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 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960" y="3213569"/>
                <a:ext cx="6465490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848" t="-4717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79390" y="4077090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907630" y="4437140"/>
                <a:ext cx="662492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40014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214748356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30" y="4437140"/>
                <a:ext cx="6624920" cy="404983"/>
              </a:xfrm>
              <a:prstGeom prst="rect">
                <a:avLst/>
              </a:prstGeom>
              <a:blipFill rotWithShape="1"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691600" y="4077090"/>
                <a:ext cx="676894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r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    1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 2147483562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1≤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 2147483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398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00" y="4077090"/>
                <a:ext cx="6768940" cy="381515"/>
              </a:xfrm>
              <a:prstGeom prst="rect">
                <a:avLst/>
              </a:prstGeom>
              <a:blipFill rotWithShape="1">
                <a:blip r:embed="rId10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267680" y="5229250"/>
                <a:ext cx="608548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214748356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 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5229250"/>
                <a:ext cx="6085480" cy="381515"/>
              </a:xfrm>
              <a:prstGeom prst="rect">
                <a:avLst/>
              </a:prstGeom>
              <a:blipFill rotWithShape="1">
                <a:blip r:embed="rId11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907630" y="4797190"/>
                <a:ext cx="568879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40692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2147483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399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30" y="4797190"/>
                <a:ext cx="5688790" cy="404983"/>
              </a:xfrm>
              <a:prstGeom prst="rect">
                <a:avLst/>
              </a:prstGeom>
              <a:blipFill rotWithShape="1"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691600" y="5733320"/>
                <a:ext cx="6465490" cy="503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Period length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=2305842648436451838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00" y="5733320"/>
                <a:ext cx="6465490" cy="503471"/>
              </a:xfrm>
              <a:prstGeom prst="rect">
                <a:avLst/>
              </a:prstGeom>
              <a:blipFill rotWithShape="1">
                <a:blip r:embed="rId13"/>
                <a:stretch>
                  <a:fillRect l="-754" b="-73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ectangle 33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Rectangle 3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7" name="Rectangle 36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10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8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570" y="188550"/>
            <a:ext cx="734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Combined 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1400" y="738228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2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51400" y="2636890"/>
                <a:ext cx="856919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= 1, 4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0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2, 7, 12, 2, 2, 6, 6, 7, 7, 5, 2, 0, 9, 1, 1, 9, 11, 7, 9, 2, 8, 9, 12, 1, 1, 14, 2, 12, 9, 7, 4, 9, 8, 1, 6, 14, 5, 9, 0, 1, 4, 8, 8, 6, 9, 4, 4, 3, 11, 4, 3, 11, 14, 9, 12, 1, 7, 11, 11, 0, 0, 1, 1, 0, 11, 10, 3, 11, 11, 3, 6, 1, 4, 11, 2, 3, 6, 10, 10, 9, 11, 7, 3, 2, 14, 3, 3, 10, 1, 8, 14, 3, 9, 10, 13, 3, 2, 1, 3, 14, 14, 12, 6, 13, 13, 5, 8, 3, 6, 10, 1, 6, 5, 10, 9, 11, 11, 9, 6, 4, 13, 5, 5, 12, 0, 10, 13, 6, 11, 13, 0, 5, 5, 3, 6, 1, 13, 11, 8, 12, 12, 4, 10, 3, 8, 13, 3, 5, 8, 12, 12, 10, 13, 8, 8, 6, 0, 7, 7, 0, 2, 13, 0, 5, 11, 0, 0, 4, 4, 5, 5, 3, 0, 13, 7, 0, 14, 7, 9, 5, 8, 0, 6, 7, 10, 14, 14, 12, 0, 10, 7, 6, 2, 7, 6, 14, 5, 12, 3, 7, 13, 14, 2, 6, 6, 4, 7, 3, 2, 1, 9, 2, 2, 9, 12, 7, 10, 14, 5, 9, 9, 13, 13, 0, 14, 13, 9, 8, 2, 9, 9, 1, 4, 14, 2, 9, 0, 1, 4, 9, 8, 7, 9, 5, 2, 0, 12, 1, 1, 8, 14, 6, 12, 1, 7, 9, 11, 1, 0, 14, 2, 12, 12, 10, 4, 11, 11, 3, 6, 1, 4, 9, 14, 4, 3, 8, 8, 9, 9, 7, 4, 2, 11, 3, 3, 10, 13, 9, 11, 4, 9, 11, 14, 3, 3, 1, 4, 14, 11, 9, 6, 10, 10, 3, 8, 1, 6, 11, 2, 3, 6, 10, 10, 8, 11, 6, 6, 4, 13, 6, 5, 13, 0, 11, 14, 3, 9, 13, 13, 2, 2, 3, 3, 1, 13, 12, 5, 13, 12, 5, 8, 3, 6, 13, 4, 5, 8, 12, 12, 10, 13, 9, 5, 4, 0, 5, 5, 12, 3, 10, 1, 5, 11, 12, 0, 4, 4, 3, 5, 1, 0, 14, 8, 0, 0, 7, 10, 5, 8, 12, 3, 7, 7, 12, 11, 13, 12, 11, 8, 6, 0, 7, 7, 14, 2, 12, 0, 7, 13, 0, 2, 7, 6, 5, 8, 3, 0, 13, 10, 14, 14, 6, 12, 4, 10, 0, 5, 7, 9, 14, 14, 12, 0, 10, 10, 8, 2, 9, 9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(sequence restarts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:)  </a:t>
                </a:r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1, 4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0, 2, 7, 12, 2, 2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7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7, 5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...</a:t>
                </a:r>
                <a:endParaRPr lang="en-US" sz="1600" smtClean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2636890"/>
                <a:ext cx="8569190" cy="3293209"/>
              </a:xfrm>
              <a:prstGeom prst="rect">
                <a:avLst/>
              </a:prstGeom>
              <a:blipFill rotWithShape="1">
                <a:blip r:embed="rId2"/>
                <a:stretch>
                  <a:fillRect l="-356" t="-741" r="-711" b="-12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987780" y="1098278"/>
                <a:ext cx="482467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11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16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80" y="1098278"/>
                <a:ext cx="4824670" cy="404983"/>
              </a:xfrm>
              <a:prstGeom prst="rect">
                <a:avLst/>
              </a:prstGeom>
              <a:blipFill rotWithShape="1">
                <a:blip r:embed="rId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979640" y="738228"/>
                <a:ext cx="446462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r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=3,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    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=1,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40" y="738228"/>
                <a:ext cx="4464620" cy="381515"/>
              </a:xfrm>
              <a:prstGeom prst="rect">
                <a:avLst/>
              </a:prstGeom>
              <a:blipFill rotWithShape="1">
                <a:blip r:embed="rId4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987780" y="2204830"/>
                <a:ext cx="5400750" cy="386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)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15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80" y="2204830"/>
                <a:ext cx="5400750" cy="386452"/>
              </a:xfrm>
              <a:prstGeom prst="rect">
                <a:avLst/>
              </a:prstGeom>
              <a:blipFill rotWithShape="1"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987780" y="1458328"/>
                <a:ext cx="482467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18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80" y="1458328"/>
                <a:ext cx="4824670" cy="404983"/>
              </a:xfrm>
              <a:prstGeom prst="rect">
                <a:avLst/>
              </a:prstGeom>
              <a:blipFill rotWithShape="1">
                <a:blip r:embed="rId6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2987780" y="1818378"/>
                <a:ext cx="482467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3,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27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80" y="1818378"/>
                <a:ext cx="4824670" cy="404983"/>
              </a:xfrm>
              <a:prstGeom prst="rect">
                <a:avLst/>
              </a:prstGeom>
              <a:blipFill rotWithShape="1">
                <a:blip r:embed="rId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323410" y="5949350"/>
                <a:ext cx="6465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Period length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43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2&lt;15∙17∙26 / 2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5949350"/>
                <a:ext cx="646549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754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28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29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Rectangle 30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4" name="Rectangle 3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11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4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Lehmer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059790" y="169147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691478"/>
                <a:ext cx="396055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475570" y="2123538"/>
                <a:ext cx="1368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70" y="2123538"/>
                <a:ext cx="13681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23410" y="899368"/>
            <a:ext cx="667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Lehmer generator produces sequence         defined by relations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283960" y="89936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</a:t>
                </a:r>
                <a:endParaRPr lang="en-US" smtClean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0" y="899368"/>
                <a:ext cx="57608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4255" r="-9574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95420" y="212353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Modulus 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51650" y="212353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seed 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2771750" y="212353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50" y="2123538"/>
                <a:ext cx="57608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3275820" y="2123538"/>
            <a:ext cx="144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multiplier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4355970" y="212353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0" y="2123538"/>
                <a:ext cx="57608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059790" y="133142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331428"/>
                <a:ext cx="446462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572000" y="133142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coprime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to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31428"/>
                <a:ext cx="576080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207368"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79390" y="2627608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275820" y="305966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=6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13.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20" y="3059668"/>
                <a:ext cx="396055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491850" y="269961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50" y="2699618"/>
                <a:ext cx="446462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67430" y="3482446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3482446"/>
                <a:ext cx="86412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259540" y="3491728"/>
            <a:ext cx="561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6, 10, 8, 9, 2, 12, 7, 3, 5, 4, 11, 1, 6, 10, 8, 9, 2, 12,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 rot="5400000">
            <a:off x="2699740" y="2483588"/>
            <a:ext cx="288040" cy="302442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1979640" y="4067808"/>
            <a:ext cx="324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12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00" y="4571878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2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3275820" y="500393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=5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13.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20" y="5003938"/>
                <a:ext cx="396055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3491850" y="464388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50" y="4643888"/>
                <a:ext cx="446462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899490" y="5498726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90" y="5498726"/>
                <a:ext cx="86412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691600" y="5508008"/>
            <a:ext cx="561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10, 11, 3,  2, 10, 11, 3, 2, 10, 11, 3,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ight Brace 33"/>
          <p:cNvSpPr/>
          <p:nvPr/>
        </p:nvSpPr>
        <p:spPr>
          <a:xfrm rot="5400000">
            <a:off x="2231675" y="5399993"/>
            <a:ext cx="216030" cy="115216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Box 34"/>
          <p:cNvSpPr txBox="1"/>
          <p:nvPr/>
        </p:nvSpPr>
        <p:spPr>
          <a:xfrm>
            <a:off x="2123660" y="6084088"/>
            <a:ext cx="324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4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35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Rectangle 37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Rectangle 38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41" name="Rectangle 40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12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68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Lehmer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67430" y="1700760"/>
                <a:ext cx="81371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sequence period length is maximal and equal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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if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prime and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  of the multiplicative group of integers modulo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,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1700760"/>
                <a:ext cx="8137130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674" t="-3311" b="-99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843760" y="125941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760" y="1259418"/>
                <a:ext cx="396055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2843760" y="89936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760" y="899368"/>
                <a:ext cx="446462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4355970" y="89936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coprime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to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0" y="899368"/>
                <a:ext cx="576080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210638"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79390" y="2708900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Primitive root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467430" y="3068950"/>
                <a:ext cx="81371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is a primitive root of the multiplicative group of integers modulo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if</a:t>
                </a:r>
              </a:p>
              <a:p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{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2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3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...,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M1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} = {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1,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2,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...,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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}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      (all powers are taken modulo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)</a:t>
                </a:r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3068950"/>
                <a:ext cx="813713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674" t="-5660" b="-150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79390" y="1412720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400" y="3717040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251400" y="4149100"/>
                <a:ext cx="856919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 = 13, 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 = 6, </a:t>
                </a:r>
              </a:p>
              <a:p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{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2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3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...,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12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}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= {6, 10, 8, 9, 2, 12, 7, 3, 5, 4, 11, 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}</a:t>
                </a:r>
              </a:p>
              <a:p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                               = {1, 2, 3, 4, 5, 6, 7, 8, 9, 10, 11,12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}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,            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 = 13, 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 = 2, </a:t>
                </a:r>
                <a:endParaRPr lang="en-US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{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2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3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...,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12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} = {2, 4, 8, 3, 6, 12, 11, 9, 5, 10, 7, 1}</a:t>
                </a:r>
                <a:endParaRPr lang="en-US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                               = {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1, 2, 3, 4, 5, 6, 7, 8, 9, 10, 11,12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}</a:t>
                </a:r>
                <a:r>
                  <a:rPr lang="en-US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 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          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root.</a:t>
                </a: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 = 13, 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 = 5, </a:t>
                </a:r>
                <a:endParaRPr lang="en-US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2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3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...,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12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= (5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12, 8, 1, 5, 12, 8, 1, 5, 12, 8, 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)</a:t>
                </a:r>
                <a:r>
                  <a:rPr lang="en-US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  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   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not a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primitive root.</a:t>
                </a:r>
                <a:r>
                  <a:rPr lang="en-US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endParaRPr lang="en-US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4149100"/>
                <a:ext cx="8569190" cy="2308324"/>
              </a:xfrm>
              <a:prstGeom prst="rect">
                <a:avLst/>
              </a:prstGeom>
              <a:blipFill rotWithShape="1">
                <a:blip r:embed="rId7"/>
                <a:stretch>
                  <a:fillRect l="-569" t="-1587" b="-34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16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9" name="Rectangle 18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13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7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Lehmer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9390" y="836640"/>
            <a:ext cx="3857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Finding group primitive roots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420" y="1268700"/>
            <a:ext cx="496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No elementary and effective method is known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Special cases has been studied in detail.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00" y="2060810"/>
            <a:ext cx="84689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Multiplicative group of integers modulo M</a:t>
            </a:r>
            <a:r>
              <a:rPr lang="en-US" sz="2000" b="1" baseline="-2500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2000" b="1" baseline="3000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1 = 2 147 483 647 .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23410" y="2564880"/>
                <a:ext cx="79211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is a primitive root iff 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 7</a:t>
                </a:r>
                <a:r>
                  <a:rPr lang="en-US" baseline="30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b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mod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where b is coprime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1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The prime factors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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1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are 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2, 3, 7,11, 31, 151, 331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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1 = 2</a:t>
                </a:r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∙3</a:t>
                </a:r>
                <a:r>
                  <a:rPr lang="en-US" baseline="30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2</a:t>
                </a:r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∙7</a:t>
                </a:r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∙</a:t>
                </a:r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11</a:t>
                </a:r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∙</a:t>
                </a:r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∙</a:t>
                </a:r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151</a:t>
                </a:r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∙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331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)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2564880"/>
                <a:ext cx="7921100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616" t="-3311" b="-105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51400" y="3785046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23410" y="4293120"/>
                <a:ext cx="86412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= 7</a:t>
                </a:r>
                <a:r>
                  <a:rPr lang="en-US" baseline="30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5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= 16807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is a primitive root because 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5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is coprime to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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1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 </a:t>
                </a:r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= 7</a:t>
                </a:r>
                <a:r>
                  <a:rPr lang="en-US" baseline="30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1116395447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= 48271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is a primitive root because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1116395447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is a prime, therefore it is coprime to 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M</a:t>
                </a:r>
                <a:r>
                  <a:rPr lang="en-US" baseline="-25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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1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 </a:t>
                </a:r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= 7</a:t>
                </a:r>
                <a:r>
                  <a:rPr lang="en-US" baseline="30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1058580763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= 69621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is a primitive root because  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69621 = 19</a:t>
                </a:r>
                <a:r>
                  <a:rPr lang="en-US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∙41∙61∙22277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therefore 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69621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is coprime to  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M</a:t>
                </a:r>
                <a:r>
                  <a:rPr lang="en-US" baseline="-25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1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 </a:t>
                </a: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4293120"/>
                <a:ext cx="8641200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564" t="-1502" r="-846" b="-42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16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1" name="Rectangle 20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14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42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Blum Blum Shub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059790" y="1691478"/>
                <a:ext cx="1080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mtClean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691478"/>
                <a:ext cx="108015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475570" y="2123538"/>
                <a:ext cx="1368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70" y="2123538"/>
                <a:ext cx="13681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23410" y="899368"/>
            <a:ext cx="767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Blum Blum Shub  generator produces sequence         defined by relations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5292100" y="89936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</a:t>
                </a:r>
                <a:endParaRPr lang="en-US" smtClean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100" y="899368"/>
                <a:ext cx="57608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158" r="-9474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3059790" y="133142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331428"/>
                <a:ext cx="44646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95420" y="212353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Modulus 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51650" y="212353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seed 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2771750" y="212353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50" y="2123538"/>
                <a:ext cx="57608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851900" y="1691478"/>
                <a:ext cx="1317155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mod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cs-CZ" i="1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00" y="1691478"/>
                <a:ext cx="1317155" cy="3755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95420" y="2636890"/>
                <a:ext cx="75610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Seed         coprime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Modulus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a product of two big primes 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</a:rPr>
                  <a:t>P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</a:rPr>
                  <a:t>Q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i="1">
                    <a:solidFill>
                      <a:srgbClr val="0000FF"/>
                    </a:solidFill>
                    <a:latin typeface="Cambria Math"/>
                  </a:rPr>
                  <a:t>P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mod 4 = </a:t>
                </a:r>
                <a:r>
                  <a:rPr lang="en-US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Q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mod 4 = 3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smtClean="0">
                    <a:solidFill>
                      <a:srgbClr val="0000FF"/>
                    </a:solidFill>
                    <a:latin typeface="Cambria Math"/>
                  </a:rPr>
                  <a:t>gcd(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</a:rPr>
                  <a:t>φ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</a:rPr>
                  <a:t>(P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</a:rPr>
                  <a:t>− 1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</a:rPr>
                  <a:t>),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</a:rPr>
                  <a:t>φ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</a:rPr>
                  <a:t>(Q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</a:rPr>
                  <a:t>− 1))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should be small, (cannot be </a:t>
                </a:r>
                <a:r>
                  <a:rPr lang="en-US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1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2636890"/>
                <a:ext cx="7561050" cy="1200329"/>
              </a:xfrm>
              <a:prstGeom prst="rect">
                <a:avLst/>
              </a:prstGeom>
              <a:blipFill rotWithShape="1">
                <a:blip r:embed="rId8"/>
                <a:stretch>
                  <a:fillRect l="-726" t="-2551" b="-76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572000" y="133142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coprime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to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31428"/>
                <a:ext cx="576080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207368"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51400" y="4149100"/>
            <a:ext cx="144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619590" y="4149100"/>
                <a:ext cx="70569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4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=11∙47,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 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gcd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φ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10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), </m:t>
                    </m:r>
                    <m:r>
                      <m:rPr>
                        <m:nor/>
                      </m:rP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φ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46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))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4, 22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=2,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</a:t>
                </a:r>
                <a:endParaRPr lang="en-US" smtClean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590" y="4149100"/>
                <a:ext cx="705698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3410" y="4941210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4941210"/>
                <a:ext cx="86412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115520" y="4950492"/>
            <a:ext cx="784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r>
              <a:rPr lang="en-US" b="1" u="sng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16, 256, 394, 136, 401, 14, 196, 158, 148, 190, 427, 345, 115, 300, 42, 213, 390, 102, 64, 477, 49, 333, 251, 444, 159, 465, 119, 202, 478, 487, 383, 378, 192, 157, 350, 488, 324, 25, 108, 290, 346, 289, 284, </a:t>
            </a:r>
            <a:r>
              <a:rPr lang="en-US" b="1" u="sng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4,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16, 256, 394, 136,  ...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619590" y="4509150"/>
                <a:ext cx="1080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mtClean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590" y="4509150"/>
                <a:ext cx="108015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2411700" y="4509150"/>
                <a:ext cx="15181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GB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517</m:t>
                    </m:r>
                  </m:oMath>
                </a14:m>
                <a:r>
                  <a:rPr lang="en-US" i="1" dirty="0" smtClean="0">
                    <a:solidFill>
                      <a:srgbClr val="0000FF"/>
                    </a:solidFill>
                  </a:rPr>
                  <a:t>.</a:t>
                </a:r>
                <a:endParaRPr lang="cs-CZ" i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00" y="4509150"/>
                <a:ext cx="1518108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241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1115520" y="2660731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20" y="2660731"/>
                <a:ext cx="57608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Brace 33"/>
          <p:cNvSpPr/>
          <p:nvPr/>
        </p:nvSpPr>
        <p:spPr>
          <a:xfrm rot="5400000">
            <a:off x="3734603" y="3402277"/>
            <a:ext cx="234594" cy="518472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Box 34"/>
          <p:cNvSpPr txBox="1"/>
          <p:nvPr/>
        </p:nvSpPr>
        <p:spPr>
          <a:xfrm>
            <a:off x="2267680" y="6165380"/>
            <a:ext cx="367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44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2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35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Rectangle 37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40" name="Rectangle 39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15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19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smtClean="0">
                <a:latin typeface="Arial" panose="020B0604020202020204" pitchFamily="34" charset="0"/>
                <a:cs typeface="Arial" panose="020B0604020202020204" pitchFamily="34" charset="0"/>
              </a:rPr>
              <a:t>Primes related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notions</a:t>
            </a:r>
            <a:endParaRPr lang="en-US" sz="28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90" y="836640"/>
            <a:ext cx="3844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Prime counting function</a:t>
            </a:r>
            <a:r>
              <a:rPr 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000" smtClean="0">
                <a:solidFill>
                  <a:srgbClr val="0000FF"/>
                </a:solidFill>
              </a:rPr>
              <a:t>π(</a:t>
            </a:r>
            <a:r>
              <a:rPr lang="en-US" sz="2000" i="1" smtClean="0">
                <a:solidFill>
                  <a:srgbClr val="0000FF"/>
                </a:solidFill>
              </a:rPr>
              <a:t>n</a:t>
            </a:r>
            <a:r>
              <a:rPr lang="cs-CZ" sz="2000" smtClean="0">
                <a:solidFill>
                  <a:srgbClr val="0000FF"/>
                </a:solidFill>
              </a:rPr>
              <a:t>)</a:t>
            </a:r>
            <a:r>
              <a:rPr lang="cs-CZ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00" y="1196690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Counts the number of prime numbers less than or equal to n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390" y="1556740"/>
            <a:ext cx="130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430" y="1907508"/>
            <a:ext cx="554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>
                <a:solidFill>
                  <a:srgbClr val="0000FF"/>
                </a:solidFill>
              </a:rPr>
              <a:t>π(</a:t>
            </a:r>
            <a:r>
              <a:rPr lang="en-US" i="1" smtClean="0">
                <a:solidFill>
                  <a:srgbClr val="0000FF"/>
                </a:solidFill>
              </a:rPr>
              <a:t>10</a:t>
            </a:r>
            <a:r>
              <a:rPr lang="cs-CZ" smtClean="0">
                <a:solidFill>
                  <a:srgbClr val="0000FF"/>
                </a:solidFill>
              </a:rPr>
              <a:t>)</a:t>
            </a:r>
            <a:r>
              <a:rPr lang="en-US" smtClean="0"/>
              <a:t> =   4.   Primes less than or equal to 10:  2, 3, 5, 7.</a:t>
            </a:r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430" y="2195548"/>
            <a:ext cx="814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00FF"/>
                </a:solidFill>
              </a:rPr>
              <a:t>π(</a:t>
            </a:r>
            <a:r>
              <a:rPr lang="en-US" i="1" smtClean="0">
                <a:solidFill>
                  <a:srgbClr val="0000FF"/>
                </a:solidFill>
              </a:rPr>
              <a:t>37</a:t>
            </a:r>
            <a:r>
              <a:rPr lang="cs-CZ" smtClean="0">
                <a:solidFill>
                  <a:srgbClr val="0000FF"/>
                </a:solidFill>
              </a:rPr>
              <a:t>)</a:t>
            </a:r>
            <a:r>
              <a:rPr lang="en-US" smtClean="0"/>
              <a:t> = 12.   Primes less than or equal to 37:  2, 3, 5, 7, 11, 13, 17, 19, 23, 29, 31, 37.</a:t>
            </a:r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420" y="2483588"/>
            <a:ext cx="8567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00FF"/>
                </a:solidFill>
              </a:rPr>
              <a:t>π(</a:t>
            </a:r>
            <a:r>
              <a:rPr lang="en-US" i="1" smtClean="0">
                <a:solidFill>
                  <a:srgbClr val="0000FF"/>
                </a:solidFill>
              </a:rPr>
              <a:t>100</a:t>
            </a:r>
            <a:r>
              <a:rPr lang="cs-CZ" smtClean="0">
                <a:solidFill>
                  <a:srgbClr val="0000FF"/>
                </a:solidFill>
              </a:rPr>
              <a:t>)</a:t>
            </a:r>
            <a:r>
              <a:rPr lang="en-US" smtClean="0"/>
              <a:t> = 25.  Primes less than or equal to 100:  2, 3, 5, 7, 11, 13, 17, 19, 23, 29, 31, 37, 41,</a:t>
            </a:r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390" y="3140960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267680" y="3277960"/>
                <a:ext cx="4255524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&lt;1.25506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den>
                      </m:f>
                      <m:r>
                        <a:rPr lang="en-US" i="1" smtClean="0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for</m:t>
                      </m:r>
                      <m:r>
                        <a:rPr lang="en-US" smtClean="0">
                          <a:latin typeface="Cambria Math"/>
                        </a:rPr>
                        <m:t>  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&gt;16. </m:t>
                      </m:r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3277960"/>
                <a:ext cx="4255524" cy="5666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79390" y="5517290"/>
            <a:ext cx="2156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Limit behaviour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563860" y="5661310"/>
                <a:ext cx="1547218" cy="7991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cs-CZ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GB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func>
                                </m:den>
                              </m:f>
                            </m:den>
                          </m:f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60" y="5661310"/>
                <a:ext cx="1547218" cy="7991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395420" y="4283838"/>
                <a:ext cx="384194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100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100</m:t>
                          </m:r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&lt;1.25506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100</m:t>
                              </m:r>
                            </m:e>
                          </m:func>
                        </m:den>
                      </m:f>
                      <m:r>
                        <a:rPr lang="en-US" i="1" smtClean="0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4283838"/>
                <a:ext cx="3841949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323410" y="5075948"/>
                <a:ext cx="3591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21.715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100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=25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7.253</m:t>
                      </m:r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5075948"/>
                <a:ext cx="359188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79390" y="3854040"/>
            <a:ext cx="130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4572000" y="4283838"/>
                <a:ext cx="3779240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&lt;1.25506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US" i="1" smtClean="0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83838"/>
                <a:ext cx="3779240" cy="6481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4499990" y="5075948"/>
                <a:ext cx="4212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7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2382.4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=78498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90844.3</m:t>
                      </m:r>
                      <m:r>
                        <a:rPr lang="en-US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0" y="5075948"/>
                <a:ext cx="421217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26549" y="2771628"/>
            <a:ext cx="871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                                                                                    </a:t>
            </a:r>
            <a:r>
              <a:rPr lang="en-US" smtClean="0"/>
              <a:t>43, 47, 53, 59, 61, 67, 71, 73, 79, 83, 89, 97.</a:t>
            </a:r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24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5" name="Rectangle 34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16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97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smtClean="0">
                <a:latin typeface="Arial" panose="020B0604020202020204" pitchFamily="34" charset="0"/>
                <a:cs typeface="Arial" panose="020B0604020202020204" pitchFamily="34" charset="0"/>
              </a:rPr>
              <a:t>Primes related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notions</a:t>
            </a:r>
            <a:endParaRPr lang="en-US" sz="28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410" y="1475448"/>
            <a:ext cx="835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Counts the positive integers less than or equal to </a:t>
            </a:r>
            <a:r>
              <a:rPr lang="en-US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that are relatively prime to </a:t>
            </a:r>
            <a:r>
              <a:rPr lang="en-US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390" y="1907508"/>
            <a:ext cx="130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390" y="1115398"/>
            <a:ext cx="3631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Euler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's totient function</a:t>
            </a:r>
            <a:r>
              <a:rPr 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i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l-GR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i="1">
                <a:solidFill>
                  <a:srgbClr val="0000FF"/>
                </a:solidFill>
              </a:rPr>
              <a:t>n</a:t>
            </a:r>
            <a:r>
              <a:rPr lang="cs-CZ" sz="2000" smtClean="0">
                <a:solidFill>
                  <a:srgbClr val="0000FF"/>
                </a:solidFill>
              </a:rPr>
              <a:t>)</a:t>
            </a:r>
            <a:r>
              <a:rPr lang="cs-CZ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420" y="2339568"/>
            <a:ext cx="7618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n</a:t>
            </a:r>
            <a:r>
              <a:rPr lang="en-US">
                <a:solidFill>
                  <a:srgbClr val="0000FF"/>
                </a:solidFill>
              </a:rPr>
              <a:t> = 21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l-GR" i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l-G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>
                <a:solidFill>
                  <a:srgbClr val="0000FF"/>
                </a:solidFill>
              </a:rPr>
              <a:t>20</a:t>
            </a:r>
            <a:r>
              <a:rPr lang="cs-CZ" smtClean="0">
                <a:solidFill>
                  <a:srgbClr val="0000FF"/>
                </a:solidFill>
              </a:rPr>
              <a:t>)</a:t>
            </a:r>
            <a:r>
              <a:rPr lang="en-US" smtClean="0">
                <a:solidFill>
                  <a:srgbClr val="0000FF"/>
                </a:solidFill>
              </a:rPr>
              <a:t> = 8.   </a:t>
            </a:r>
            <a:endParaRPr lang="en-US" smtClean="0">
              <a:solidFill>
                <a:srgbClr val="0000FF"/>
              </a:solidFill>
            </a:endParaRP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coprimes to </a:t>
            </a:r>
            <a:r>
              <a:rPr lang="en-US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, smaller than </a:t>
            </a:r>
            <a:r>
              <a:rPr lang="en-US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1, 2, 4, 5, 8, 10, 11 13, 16, 17, 19, 20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endParaRPr lang="en-US" smtClean="0">
              <a:solidFill>
                <a:srgbClr val="0000FF"/>
              </a:solidFill>
            </a:endParaRPr>
          </a:p>
          <a:p>
            <a:r>
              <a:rPr lang="en-US" i="1">
                <a:solidFill>
                  <a:srgbClr val="0000FF"/>
                </a:solidFill>
              </a:rPr>
              <a:t>n</a:t>
            </a:r>
            <a:r>
              <a:rPr lang="en-US">
                <a:solidFill>
                  <a:srgbClr val="0000FF"/>
                </a:solidFill>
              </a:rPr>
              <a:t> = 24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i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l-G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>
                <a:solidFill>
                  <a:srgbClr val="0000FF"/>
                </a:solidFill>
              </a:rPr>
              <a:t>24</a:t>
            </a:r>
            <a:r>
              <a:rPr lang="cs-CZ" smtClean="0">
                <a:solidFill>
                  <a:srgbClr val="0000FF"/>
                </a:solidFill>
              </a:rPr>
              <a:t>)</a:t>
            </a:r>
            <a:r>
              <a:rPr lang="en-US" smtClean="0">
                <a:solidFill>
                  <a:srgbClr val="0000FF"/>
                </a:solidFill>
              </a:rPr>
              <a:t> = 8</a:t>
            </a:r>
            <a:r>
              <a:rPr lang="en-US">
                <a:solidFill>
                  <a:srgbClr val="0000FF"/>
                </a:solidFill>
              </a:rPr>
              <a:t>.</a:t>
            </a:r>
            <a:endParaRPr lang="en-US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 coprimes to </a:t>
            </a:r>
            <a:r>
              <a:rPr lang="en-US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, smaller than </a:t>
            </a:r>
            <a:r>
              <a:rPr lang="en-US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1, 5, 7, 11, 13, 17, 19, 23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390" y="3707758"/>
            <a:ext cx="266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Mersenne prime </a:t>
            </a:r>
            <a:r>
              <a:rPr lang="en-US" sz="2000" i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000" i="1" baseline="-25000" smtClean="0">
                <a:solidFill>
                  <a:srgbClr val="0000FF"/>
                </a:solidFill>
              </a:rPr>
              <a:t>n</a:t>
            </a:r>
            <a:r>
              <a:rPr lang="cs-CZ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430" y="4067808"/>
            <a:ext cx="654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Mersenne prime </a:t>
            </a:r>
            <a:r>
              <a:rPr lang="en-US" i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i="1" baseline="-25000" smtClean="0">
                <a:solidFill>
                  <a:srgbClr val="0000FF"/>
                </a:solidFill>
              </a:rPr>
              <a:t>n</a:t>
            </a:r>
            <a:r>
              <a:rPr lang="cs-CZ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is a prime in the form </a:t>
            </a:r>
            <a:r>
              <a:rPr lang="en-US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i="1" baseline="30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, for some </a:t>
            </a:r>
            <a:r>
              <a:rPr lang="en-US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&gt;1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390" y="4499868"/>
            <a:ext cx="130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590" y="4499868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3, M</a:t>
            </a:r>
            <a:r>
              <a:rPr lang="en-US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baseline="30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= 7, </a:t>
            </a:r>
            <a:endParaRPr lang="en-US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590" y="4787908"/>
            <a:ext cx="26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7, M</a:t>
            </a:r>
            <a:r>
              <a:rPr lang="en-US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baseline="30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= 127, </a:t>
            </a:r>
            <a:endParaRPr lang="en-US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590" y="5075948"/>
            <a:ext cx="381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31, M</a:t>
            </a:r>
            <a:r>
              <a:rPr lang="en-US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baseline="30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= 2147483647. </a:t>
            </a:r>
            <a:endParaRPr lang="en-US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ectangle 19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3" name="Rectangle 22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17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36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61213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6737"/>
                <a:gridCol w="566738"/>
                <a:gridCol w="568325"/>
                <a:gridCol w="568325"/>
                <a:gridCol w="566737"/>
                <a:gridCol w="566738"/>
                <a:gridCol w="566737"/>
                <a:gridCol w="7620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2" name="Rectangle 11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18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165096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6737"/>
                <a:gridCol w="566738"/>
                <a:gridCol w="568325"/>
                <a:gridCol w="568325"/>
                <a:gridCol w="566737"/>
                <a:gridCol w="566738"/>
                <a:gridCol w="566737"/>
                <a:gridCol w="7620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2267680" y="1306800"/>
            <a:ext cx="432060" cy="41291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3" name="Rectangle 12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19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number generator</a:t>
            </a:r>
            <a:endParaRPr lang="en-US" sz="28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627730" y="5435998"/>
                <a:ext cx="288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…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</a:t>
                </a:r>
                <a:endParaRPr lang="en-US" dirty="0" smtClean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30" y="5435998"/>
                <a:ext cx="28804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23410" y="5075948"/>
            <a:ext cx="837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 pseudo-random integer generator is an algorithm which produces a sequence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410" y="5796048"/>
            <a:ext cx="713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non-negative integers, which manifest pseudo-random behaviour.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390" y="899368"/>
            <a:ext cx="493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Random vs. pseudorandom behaviour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420" y="1331428"/>
            <a:ext cx="8425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Random behaviour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-- Typically, its outcome is unpredictable and the parameters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the generating process ca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nnot be determined by any known method.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Examples: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 Parity of number of passengers in a coach in rush hour. 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  Weight of a book  on a shelf in grams modulo 10.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  Direction of movement of a particular N</a:t>
            </a:r>
            <a:r>
              <a:rPr lang="en-US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molecule in the air in a quiet room.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410" y="3419718"/>
            <a:ext cx="8497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Pseudo-random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-- Deterministic formula,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--  Local unpredictability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output looks like 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",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--  Statistical tests might reveal more or less "random behaviour" </a:t>
            </a:r>
            <a:endParaRPr 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390" y="4715898"/>
            <a:ext cx="4232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integer generator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4" name="Rectangle 2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99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02683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6737"/>
                <a:gridCol w="566738"/>
                <a:gridCol w="568325"/>
                <a:gridCol w="568325"/>
                <a:gridCol w="566737"/>
                <a:gridCol w="566738"/>
                <a:gridCol w="566737"/>
                <a:gridCol w="7620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267680" y="1306800"/>
            <a:ext cx="432060" cy="41291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28520" y="1306800"/>
            <a:ext cx="432060" cy="4129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5" name="Rectangle 14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20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246537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6737"/>
                <a:gridCol w="566738"/>
                <a:gridCol w="568325"/>
                <a:gridCol w="568325"/>
                <a:gridCol w="566737"/>
                <a:gridCol w="566738"/>
                <a:gridCol w="566737"/>
                <a:gridCol w="7620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2267680" y="1306800"/>
            <a:ext cx="432060" cy="41291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28520" y="1306800"/>
            <a:ext cx="432060" cy="4129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62010" y="1306800"/>
            <a:ext cx="432060" cy="41291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8" name="Rectangle 17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21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112166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6737"/>
                <a:gridCol w="566738"/>
                <a:gridCol w="568325"/>
                <a:gridCol w="568325"/>
                <a:gridCol w="566737"/>
                <a:gridCol w="566738"/>
                <a:gridCol w="566737"/>
                <a:gridCol w="7620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2267680" y="1306800"/>
            <a:ext cx="432060" cy="41291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28520" y="1306800"/>
            <a:ext cx="432060" cy="4129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62010" y="1306800"/>
            <a:ext cx="432060" cy="41291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98930" y="1306800"/>
            <a:ext cx="432060" cy="41291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5" name="Rectangle 14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22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430" y="1172363"/>
                <a:ext cx="8567474" cy="2588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EratosthenesSieve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i="1" smtClean="0"/>
                  <a:t>      </a:t>
                </a:r>
                <a:r>
                  <a:rPr lang="en-US" smtClean="0"/>
                  <a:t>Let </a:t>
                </a:r>
                <a:r>
                  <a:rPr lang="en-US" i="1" smtClean="0">
                    <a:solidFill>
                      <a:srgbClr val="0000FF"/>
                    </a:solidFill>
                  </a:rPr>
                  <a:t>A</a:t>
                </a:r>
                <a:r>
                  <a:rPr lang="en-US" smtClean="0"/>
                  <a:t> be an array of Boolean values, indexed by integers </a:t>
                </a:r>
                <a:r>
                  <a:rPr lang="en-US" smtClean="0">
                    <a:solidFill>
                      <a:srgbClr val="0000FF"/>
                    </a:solidFill>
                  </a:rPr>
                  <a:t>2</a:t>
                </a:r>
                <a:r>
                  <a:rPr lang="en-US" smtClean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smtClean="0"/>
                  <a:t>initially all set to </a:t>
                </a:r>
                <a:r>
                  <a:rPr lang="en-US" b="1" smtClean="0">
                    <a:solidFill>
                      <a:srgbClr val="0000FF"/>
                    </a:solidFill>
                  </a:rPr>
                  <a:t>true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for</a:t>
                </a:r>
                <a:r>
                  <a:rPr lang="en-US" smtClean="0"/>
                  <a:t> </a:t>
                </a:r>
                <a:r>
                  <a:rPr lang="en-US" i="1" smtClean="0">
                    <a:solidFill>
                      <a:srgbClr val="0000FF"/>
                    </a:solidFill>
                  </a:rPr>
                  <a:t>i</a:t>
                </a:r>
                <a:r>
                  <a:rPr lang="en-US" smtClean="0">
                    <a:solidFill>
                      <a:srgbClr val="0000FF"/>
                    </a:solidFill>
                  </a:rPr>
                  <a:t> = 2</a:t>
                </a:r>
                <a:r>
                  <a:rPr lang="en-US" smtClean="0"/>
                  <a:t> </a:t>
                </a:r>
                <a:r>
                  <a:rPr lang="en-US" b="1" dirty="0" smtClean="0"/>
                  <a:t>to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smtClean="0"/>
                  <a:t>            if</a:t>
                </a:r>
                <a:r>
                  <a:rPr lang="en-US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[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= </a:t>
                </a:r>
                <a:r>
                  <a:rPr lang="en-US" b="1" smtClean="0">
                    <a:solidFill>
                      <a:srgbClr val="0000FF"/>
                    </a:solidFill>
                  </a:rPr>
                  <a:t>true</a:t>
                </a:r>
                <a:r>
                  <a:rPr lang="en-US" b="1" smtClean="0"/>
                  <a:t> then</a:t>
                </a:r>
                <a:endParaRPr lang="en-US" b="1" dirty="0" smtClean="0"/>
              </a:p>
              <a:p>
                <a:r>
                  <a:rPr lang="en-US" b="1" i="1" smtClean="0"/>
                  <a:t>                  </a:t>
                </a:r>
                <a:r>
                  <a:rPr lang="nn-NO" b="1" smtClean="0"/>
                  <a:t>for</a:t>
                </a:r>
                <a:r>
                  <a:rPr lang="nn-NO" smtClean="0"/>
                  <a:t> </a:t>
                </a:r>
                <a:r>
                  <a:rPr lang="nn-NO" i="1" smtClean="0">
                    <a:solidFill>
                      <a:srgbClr val="0000FF"/>
                    </a:solidFill>
                  </a:rPr>
                  <a:t>j</a:t>
                </a:r>
                <a:r>
                  <a:rPr lang="nn-NO" smtClean="0">
                    <a:solidFill>
                      <a:srgbClr val="0000FF"/>
                    </a:solidFill>
                  </a:rPr>
                  <a:t> = </a:t>
                </a:r>
                <a:r>
                  <a:rPr lang="nn-NO" i="1" smtClean="0">
                    <a:solidFill>
                      <a:srgbClr val="0000FF"/>
                    </a:solidFill>
                  </a:rPr>
                  <a:t>i</a:t>
                </a:r>
                <a:r>
                  <a:rPr lang="nn-NO" i="1" baseline="30000" smtClean="0">
                    <a:solidFill>
                      <a:srgbClr val="0000FF"/>
                    </a:solidFill>
                  </a:rPr>
                  <a:t>2</a:t>
                </a:r>
                <a:r>
                  <a:rPr lang="nn-NO" smtClean="0">
                    <a:solidFill>
                      <a:srgbClr val="0000FF"/>
                    </a:solidFill>
                  </a:rPr>
                  <a:t>, </a:t>
                </a:r>
                <a:r>
                  <a:rPr lang="nn-NO" i="1" smtClean="0">
                    <a:solidFill>
                      <a:srgbClr val="0000FF"/>
                    </a:solidFill>
                  </a:rPr>
                  <a:t>i</a:t>
                </a:r>
                <a:r>
                  <a:rPr lang="nn-NO" i="1" baseline="30000" smtClean="0">
                    <a:solidFill>
                      <a:srgbClr val="0000FF"/>
                    </a:solidFill>
                  </a:rPr>
                  <a:t>2</a:t>
                </a:r>
                <a:r>
                  <a:rPr lang="nn-NO" i="1" smtClean="0">
                    <a:solidFill>
                      <a:srgbClr val="0000FF"/>
                    </a:solidFill>
                  </a:rPr>
                  <a:t>+i</a:t>
                </a:r>
                <a:r>
                  <a:rPr lang="nn-NO" smtClean="0">
                    <a:solidFill>
                      <a:srgbClr val="0000FF"/>
                    </a:solidFill>
                  </a:rPr>
                  <a:t>, </a:t>
                </a:r>
                <a:r>
                  <a:rPr lang="nn-NO" i="1" smtClean="0">
                    <a:solidFill>
                      <a:srgbClr val="0000FF"/>
                    </a:solidFill>
                  </a:rPr>
                  <a:t>i</a:t>
                </a:r>
                <a:r>
                  <a:rPr lang="nn-NO" i="1" baseline="30000" smtClean="0">
                    <a:solidFill>
                      <a:srgbClr val="0000FF"/>
                    </a:solidFill>
                  </a:rPr>
                  <a:t>2</a:t>
                </a:r>
                <a:r>
                  <a:rPr lang="nn-NO" i="1" smtClean="0">
                    <a:solidFill>
                      <a:srgbClr val="0000FF"/>
                    </a:solidFill>
                  </a:rPr>
                  <a:t>+2i</a:t>
                </a:r>
                <a:r>
                  <a:rPr lang="nn-NO" smtClean="0">
                    <a:solidFill>
                      <a:srgbClr val="0000FF"/>
                    </a:solidFill>
                  </a:rPr>
                  <a:t>, </a:t>
                </a:r>
                <a:r>
                  <a:rPr lang="nn-NO" i="1" smtClean="0">
                    <a:solidFill>
                      <a:srgbClr val="0000FF"/>
                    </a:solidFill>
                  </a:rPr>
                  <a:t>i</a:t>
                </a:r>
                <a:r>
                  <a:rPr lang="nn-NO" i="1" baseline="30000" smtClean="0">
                    <a:solidFill>
                      <a:srgbClr val="0000FF"/>
                    </a:solidFill>
                  </a:rPr>
                  <a:t>2</a:t>
                </a:r>
                <a:r>
                  <a:rPr lang="nn-NO" i="1" smtClean="0">
                    <a:solidFill>
                      <a:srgbClr val="0000FF"/>
                    </a:solidFill>
                  </a:rPr>
                  <a:t>+3i</a:t>
                </a:r>
                <a:r>
                  <a:rPr lang="nn-NO" smtClean="0"/>
                  <a:t>, ..., not exceeding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nn-NO" dirty="0">
                  <a:solidFill>
                    <a:srgbClr val="0000FF"/>
                  </a:solidFill>
                </a:endParaRPr>
              </a:p>
              <a:p>
                <a:r>
                  <a:rPr lang="nn-NO" smtClean="0">
                    <a:solidFill>
                      <a:srgbClr val="0000FF"/>
                    </a:solidFill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[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:=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false</a:t>
                </a:r>
                <a:endParaRPr lang="en-US" i="1" dirty="0" smtClean="0"/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end</a:t>
                </a:r>
                <a:endParaRPr lang="en-US" b="1" dirty="0" smtClean="0"/>
              </a:p>
              <a:p>
                <a:r>
                  <a:rPr lang="en-US" smtClean="0"/>
                  <a:t>      output all </a:t>
                </a:r>
                <a:r>
                  <a:rPr lang="en-US" i="1" smtClean="0">
                    <a:solidFill>
                      <a:srgbClr val="0000FF"/>
                    </a:solidFill>
                  </a:rPr>
                  <a:t>i</a:t>
                </a:r>
                <a:r>
                  <a:rPr lang="en-US" smtClean="0"/>
                  <a:t> such that </a:t>
                </a:r>
                <a:r>
                  <a:rPr lang="en-US" i="1" smtClean="0">
                    <a:solidFill>
                      <a:srgbClr val="0000FF"/>
                    </a:solidFill>
                  </a:rPr>
                  <a:t>A</a:t>
                </a:r>
                <a:r>
                  <a:rPr lang="en-US" smtClean="0">
                    <a:solidFill>
                      <a:srgbClr val="0000FF"/>
                    </a:solidFill>
                  </a:rPr>
                  <a:t>[</a:t>
                </a:r>
                <a:r>
                  <a:rPr lang="en-US" i="1" smtClean="0">
                    <a:solidFill>
                      <a:srgbClr val="0000FF"/>
                    </a:solidFill>
                  </a:rPr>
                  <a:t>i</a:t>
                </a:r>
                <a:r>
                  <a:rPr lang="en-US" smtClean="0">
                    <a:solidFill>
                      <a:srgbClr val="0000FF"/>
                    </a:solidFill>
                  </a:rPr>
                  <a:t>]</a:t>
                </a:r>
                <a:r>
                  <a:rPr lang="en-US" smtClean="0"/>
                  <a:t> is </a:t>
                </a:r>
                <a:r>
                  <a:rPr lang="en-US" b="1" smtClean="0">
                    <a:solidFill>
                      <a:srgbClr val="0000FF"/>
                    </a:solidFill>
                  </a:rPr>
                  <a:t>true</a:t>
                </a:r>
                <a:endParaRPr lang="en-US" i="1" dirty="0" smtClean="0"/>
              </a:p>
              <a:p>
                <a:r>
                  <a:rPr lang="en-US" b="1" dirty="0" smtClean="0"/>
                  <a:t>end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1172363"/>
                <a:ext cx="8567474" cy="2588401"/>
              </a:xfrm>
              <a:prstGeom prst="rect">
                <a:avLst/>
              </a:prstGeom>
              <a:blipFill rotWithShape="1">
                <a:blip r:embed="rId2"/>
                <a:stretch>
                  <a:fillRect l="-641" t="-1176" b="-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430" y="3995798"/>
                <a:ext cx="32538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Time complexity</a:t>
                </a:r>
                <a:r>
                  <a:rPr lang="en-US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O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log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log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3995798"/>
                <a:ext cx="3253839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689" t="-9836" r="-131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9390" y="620610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4" name="Rectangle 1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23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Randomized primality tests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90" y="620610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General scheme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6515" y="1423770"/>
            <a:ext cx="28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430" y="2852920"/>
                <a:ext cx="50013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If </a:t>
                </a:r>
                <a:r>
                  <a:rPr lang="en-US" smtClean="0">
                    <a:solidFill>
                      <a:srgbClr val="0000FF"/>
                    </a:solidFill>
                  </a:rPr>
                  <a:t>p</a:t>
                </a:r>
                <a:r>
                  <a:rPr lang="en-US" smtClean="0"/>
                  <a:t> is prime and </a:t>
                </a:r>
                <a:r>
                  <a:rPr lang="en-US" smtClean="0">
                    <a:solidFill>
                      <a:srgbClr val="0000FF"/>
                    </a:solidFill>
                  </a:rPr>
                  <a:t>0 &lt;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&lt; </a:t>
                </a:r>
                <a:r>
                  <a:rPr lang="en-US" smtClean="0">
                    <a:solidFill>
                      <a:srgbClr val="0000FF"/>
                    </a:solidFill>
                  </a:rPr>
                  <a:t>p</a:t>
                </a:r>
                <a:r>
                  <a:rPr lang="en-US" smtClean="0"/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−1 </m:t>
                        </m:r>
                      </m:sup>
                    </m:sSubSup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p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2852920"/>
                <a:ext cx="5001306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098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529381" y="1405100"/>
            <a:ext cx="1224170" cy="7201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2" idx="1"/>
          </p:cNvCxnSpPr>
          <p:nvPr/>
        </p:nvCxnSpPr>
        <p:spPr>
          <a:xfrm>
            <a:off x="1907630" y="1765150"/>
            <a:ext cx="621751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762662" y="1518640"/>
            <a:ext cx="336949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759183" y="2012420"/>
            <a:ext cx="336949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91991" y="133397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Composite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definitely)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00873" y="183549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Prime (most likely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22264" y="1580484"/>
            <a:ext cx="60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2935" y="2452810"/>
            <a:ext cx="2885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Fermat (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) theorem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1684" y="3388940"/>
            <a:ext cx="27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Fermat primality 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7430" y="3789050"/>
                <a:ext cx="4933787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FermatTest (</a:t>
                </a:r>
                <a:r>
                  <a:rPr lang="en-US" smtClean="0">
                    <a:solidFill>
                      <a:srgbClr val="0000FF"/>
                    </a:solidFill>
                  </a:rPr>
                  <a:t>n</a:t>
                </a:r>
                <a:r>
                  <a:rPr lang="en-US" smtClean="0"/>
                  <a:t>, </a:t>
                </a:r>
                <a:r>
                  <a:rPr lang="en-US" smtClean="0">
                    <a:solidFill>
                      <a:srgbClr val="0000FF"/>
                    </a:solidFill>
                  </a:rPr>
                  <a:t>k</a:t>
                </a:r>
                <a:r>
                  <a:rPr lang="en-US" dirty="0" smtClean="0"/>
                  <a:t>)</a:t>
                </a:r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for</a:t>
                </a:r>
                <a:r>
                  <a:rPr lang="en-US" smtClean="0"/>
                  <a:t> </a:t>
                </a:r>
                <a:r>
                  <a:rPr lang="en-US" smtClean="0">
                    <a:solidFill>
                      <a:srgbClr val="0000FF"/>
                    </a:solidFill>
                  </a:rPr>
                  <a:t>i = 1</a:t>
                </a:r>
                <a:r>
                  <a:rPr lang="en-US" smtClean="0"/>
                  <a:t> </a:t>
                </a:r>
                <a:r>
                  <a:rPr lang="en-US" b="1" smtClean="0"/>
                  <a:t>to</a:t>
                </a:r>
                <a:r>
                  <a:rPr lang="en-US" smtClean="0"/>
                  <a:t> </a:t>
                </a:r>
                <a:r>
                  <a:rPr lang="en-US" smtClean="0">
                    <a:solidFill>
                      <a:srgbClr val="0000FF"/>
                    </a:solidFill>
                  </a:rPr>
                  <a:t>k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smtClean="0">
                    <a:solidFill>
                      <a:srgbClr val="0000FF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</a:t>
                </a:r>
                <a:r>
                  <a:rPr lang="en-US" dirty="0" smtClean="0"/>
                  <a:t> </a:t>
                </a:r>
                <a:r>
                  <a:rPr lang="en-US" smtClean="0"/>
                  <a:t>random integer in </a:t>
                </a:r>
                <a:r>
                  <a:rPr lang="en-US" smtClean="0">
                    <a:solidFill>
                      <a:srgbClr val="0000FF"/>
                    </a:solidFill>
                  </a:rPr>
                  <a:t>[</a:t>
                </a:r>
                <a:r>
                  <a:rPr lang="en-US" smtClean="0">
                    <a:solidFill>
                      <a:srgbClr val="0000FF"/>
                    </a:solidFill>
                  </a:rPr>
                  <a:t>2</a:t>
                </a:r>
                <a:r>
                  <a:rPr lang="en-US" smtClean="0">
                    <a:solidFill>
                      <a:srgbClr val="0000FF"/>
                    </a:solidFill>
                  </a:rPr>
                  <a:t>, n-2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]</a:t>
                </a:r>
              </a:p>
              <a:p>
                <a:r>
                  <a:rPr lang="en-US" smtClean="0"/>
                  <a:t>            </a:t>
                </a:r>
                <a:r>
                  <a:rPr lang="en-US" b="1" smtClean="0"/>
                  <a:t>if</a:t>
                </a:r>
                <a:r>
                  <a:rPr lang="en-US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FF"/>
                        </a:solidFill>
                      </a:rPr>
                      <m:t>≢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mod</m:t>
                        </m:r>
                        <m:r>
                          <a:rPr lang="en-US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n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then </a:t>
                </a:r>
                <a:r>
                  <a:rPr lang="en-US" b="1" smtClean="0"/>
                  <a:t>return</a:t>
                </a:r>
                <a:r>
                  <a:rPr lang="en-US" smtClean="0"/>
                  <a:t> </a:t>
                </a:r>
                <a:r>
                  <a:rPr lang="en-US" i="1" smtClean="0"/>
                  <a:t>Composite</a:t>
                </a:r>
                <a:endParaRPr lang="en-US" i="1" dirty="0" smtClean="0"/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end</a:t>
                </a:r>
                <a:endParaRPr lang="en-US" b="1" dirty="0" smtClean="0"/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return</a:t>
                </a:r>
                <a:r>
                  <a:rPr lang="en-US" smtClean="0"/>
                  <a:t> </a:t>
                </a:r>
                <a:r>
                  <a:rPr lang="en-US" i="1" smtClean="0"/>
                  <a:t>Prime</a:t>
                </a:r>
                <a:endParaRPr lang="en-US" i="1" dirty="0" smtClean="0"/>
              </a:p>
              <a:p>
                <a:r>
                  <a:rPr lang="en-US" b="1" dirty="0" smtClean="0"/>
                  <a:t>end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3789050"/>
                <a:ext cx="4933787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1112" t="-1502" r="-494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67430" y="5868058"/>
            <a:ext cx="851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Flaw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: There are infinitely many composite numbers for which the test always fails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Carmichael numbers: </a:t>
            </a:r>
            <a:r>
              <a:rPr lang="en-US" smtClean="0">
                <a:solidFill>
                  <a:srgbClr val="0000FF"/>
                </a:solidFill>
              </a:rPr>
              <a:t>561, 1105, 1729, 2465, …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ectangle 1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ectangle 23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7" name="Rectangle 26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24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Randomized primality tests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67430" y="1020720"/>
                <a:ext cx="7742504" cy="1025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smtClean="0"/>
                  <a:t>Lemma</a:t>
                </a:r>
                <a:r>
                  <a:rPr lang="en-US" b="1" smtClean="0"/>
                  <a:t>:</a:t>
                </a:r>
                <a:r>
                  <a:rPr lang="en-US" smtClean="0"/>
                  <a:t> If </a:t>
                </a:r>
                <a:r>
                  <a:rPr lang="en-US" i="1" smtClean="0">
                    <a:solidFill>
                      <a:srgbClr val="0000FF"/>
                    </a:solidFill>
                  </a:rPr>
                  <a:t>p</a:t>
                </a:r>
                <a:r>
                  <a:rPr lang="en-US" smtClean="0"/>
                  <a:t> is prime and</a:t>
                </a:r>
                <a:r>
                  <a:rPr lang="en-US" dirty="0" smtClean="0"/>
                  <a:t>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then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/>
                  <a:t>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mtClean="0"/>
                  <a:t>          Let </a:t>
                </a:r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i="1" dirty="0" smtClean="0">
                    <a:solidFill>
                      <a:srgbClr val="0000FF"/>
                    </a:solidFill>
                  </a:rPr>
                  <a:t> &gt; </a:t>
                </a:r>
                <a:r>
                  <a:rPr lang="en-US" i="1" smtClean="0">
                    <a:solidFill>
                      <a:srgbClr val="0000FF"/>
                    </a:solidFill>
                  </a:rPr>
                  <a:t>2</a:t>
                </a:r>
                <a:r>
                  <a:rPr lang="en-US" smtClean="0"/>
                  <a:t> be prime</a:t>
                </a:r>
                <a:r>
                  <a:rPr lang="en-US" dirty="0" smtClean="0"/>
                  <a:t>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FF"/>
                            </a:solidFill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e>
                      <m:sub/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sup>
                    </m:sSubSup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·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𝑑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where</m:t>
                    </m:r>
                  </m:oMath>
                </a14:m>
                <a:r>
                  <a:rPr lang="en-US" i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i="1" smtClean="0">
                    <a:solidFill>
                      <a:srgbClr val="0000FF"/>
                    </a:solidFill>
                  </a:rPr>
                  <a:t>d </a:t>
                </a:r>
                <a:r>
                  <a:rPr lang="en-US" smtClean="0"/>
                  <a:t>is odd</a:t>
                </a:r>
                <a:r>
                  <a:rPr lang="en-US" dirty="0" smtClean="0"/>
                  <a:t>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1&lt;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-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1</a:t>
                </a:r>
                <a:r>
                  <a:rPr lang="en-US" dirty="0" smtClean="0"/>
                  <a:t>.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US" smtClean="0"/>
                  <a:t>Then either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ea typeface="Cambria Math" panose="02040503050406030204" pitchFamily="18" charset="0"/>
                    <a:cs typeface="Arial" panose="020B0604020202020204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/>
                  <a:t>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sSubSup>
                          <m:sSubSupPr>
                            <m:ctrlPr>
                              <a:rPr lang="cs-CZ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>
                            <a:solidFill>
                              <a:srgbClr val="0000FF"/>
                            </a:solidFill>
                          </a:rPr>
                          <m:t>·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ea typeface="Cambria Math" panose="02040503050406030204" pitchFamily="18" charset="0"/>
                    <a:cs typeface="Arial" panose="020B0604020202020204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mtClean="0"/>
                  <a:t>for some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1020720"/>
                <a:ext cx="7742504" cy="1025794"/>
              </a:xfrm>
              <a:prstGeom prst="rect">
                <a:avLst/>
              </a:prstGeom>
              <a:blipFill rotWithShape="1">
                <a:blip r:embed="rId3"/>
                <a:stretch>
                  <a:fillRect l="-709" t="-3550" r="-236" b="-11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2935" y="620610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Miller-Rabin primality 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467430" y="2133580"/>
                <a:ext cx="4841775" cy="4596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MillerRabinTest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k</a:t>
                </a:r>
                <a:r>
                  <a:rPr lang="en-US" dirty="0" smtClean="0"/>
                  <a:t>)</a:t>
                </a:r>
              </a:p>
              <a:p>
                <a:r>
                  <a:rPr lang="en-US" smtClean="0"/>
                  <a:t>      compute </a:t>
                </a:r>
                <a:r>
                  <a:rPr lang="en-US" i="1" smtClean="0">
                    <a:solidFill>
                      <a:srgbClr val="0000FF"/>
                    </a:solidFill>
                  </a:rPr>
                  <a:t>r</a:t>
                </a:r>
                <a:r>
                  <a:rPr lang="en-US" smtClean="0"/>
                  <a:t>, </a:t>
                </a:r>
                <a:r>
                  <a:rPr lang="en-US" i="1" smtClean="0">
                    <a:solidFill>
                      <a:srgbClr val="0000FF"/>
                    </a:solidFill>
                  </a:rPr>
                  <a:t>d</a:t>
                </a:r>
                <a:r>
                  <a:rPr lang="en-US" smtClean="0"/>
                  <a:t> such that </a:t>
                </a:r>
                <a:r>
                  <a:rPr lang="en-US" i="1" smtClean="0">
                    <a:solidFill>
                      <a:srgbClr val="0000FF"/>
                    </a:solidFill>
                  </a:rPr>
                  <a:t>d</a:t>
                </a:r>
                <a:r>
                  <a:rPr lang="en-US" smtClean="0"/>
                  <a:t> is odd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sup>
                    </m:sSubSup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·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-1</a:t>
                </a:r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for</a:t>
                </a:r>
                <a:r>
                  <a:rPr lang="en-US" smtClean="0"/>
                  <a:t> </a:t>
                </a:r>
                <a:r>
                  <a:rPr lang="en-US" i="1" smtClean="0">
                    <a:solidFill>
                      <a:srgbClr val="0000FF"/>
                    </a:solidFill>
                  </a:rPr>
                  <a:t>i</a:t>
                </a:r>
                <a:r>
                  <a:rPr lang="en-US" smtClean="0">
                    <a:solidFill>
                      <a:srgbClr val="0000FF"/>
                    </a:solidFill>
                  </a:rPr>
                  <a:t> = 1</a:t>
                </a:r>
                <a:r>
                  <a:rPr lang="en-US" smtClean="0"/>
                  <a:t> </a:t>
                </a:r>
                <a:r>
                  <a:rPr lang="en-US" b="1" smtClean="0"/>
                  <a:t>to</a:t>
                </a:r>
                <a:r>
                  <a:rPr lang="en-US" smtClean="0"/>
                  <a:t> </a:t>
                </a:r>
                <a:r>
                  <a:rPr lang="en-US" i="1" smtClean="0">
                    <a:solidFill>
                      <a:srgbClr val="0000FF"/>
                    </a:solidFill>
                  </a:rPr>
                  <a:t>k   </a:t>
                </a:r>
                <a:r>
                  <a:rPr lang="en-US" smtClean="0">
                    <a:solidFill>
                      <a:schemeClr val="bg1">
                        <a:lumMod val="50000"/>
                      </a:schemeClr>
                    </a:solidFill>
                  </a:rPr>
                  <a:t>// WitnessLoop</a:t>
                </a:r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smtClean="0">
                    <a:solidFill>
                      <a:srgbClr val="0000FF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</a:t>
                </a:r>
                <a:r>
                  <a:rPr lang="en-US" dirty="0" smtClean="0"/>
                  <a:t> </a:t>
                </a:r>
                <a:r>
                  <a:rPr lang="en-US" smtClean="0"/>
                  <a:t>random integer in </a:t>
                </a:r>
                <a:r>
                  <a:rPr lang="en-US" smtClean="0">
                    <a:solidFill>
                      <a:srgbClr val="0000FF"/>
                    </a:solidFill>
                  </a:rPr>
                  <a:t>[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2,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-2]</a:t>
                </a: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        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</m:sup>
                    </m:sSub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smtClean="0">
                    <a:solidFill>
                      <a:srgbClr val="0000FF"/>
                    </a:solidFill>
                  </a:rPr>
                  <a:t>            </a:t>
                </a:r>
                <a:r>
                  <a:rPr lang="en-US" b="1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</a:rPr>
                      <m:t>=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i="0" dirty="0" smtClean="0"/>
                      <m:t>or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smtClean="0"/>
                  <a:t>then goto </a:t>
                </a:r>
                <a:r>
                  <a:rPr lang="en-US" smtClean="0"/>
                  <a:t>EndOfLoop</a:t>
                </a:r>
                <a:endParaRPr lang="en-US" b="1" dirty="0" smtClean="0"/>
              </a:p>
              <a:p>
                <a:r>
                  <a:rPr lang="en-US" b="1" smtClean="0"/>
                  <a:t>            for</a:t>
                </a:r>
                <a:r>
                  <a:rPr lang="en-US" smtClean="0"/>
                  <a:t> </a:t>
                </a:r>
                <a:r>
                  <a:rPr lang="en-US" i="1" smtClean="0">
                    <a:solidFill>
                      <a:srgbClr val="0000FF"/>
                    </a:solidFill>
                  </a:rPr>
                  <a:t>j</a:t>
                </a:r>
                <a:r>
                  <a:rPr lang="en-US" smtClean="0">
                    <a:solidFill>
                      <a:srgbClr val="0000FF"/>
                    </a:solidFill>
                  </a:rPr>
                  <a:t> = 1</a:t>
                </a:r>
                <a:r>
                  <a:rPr lang="en-US" smtClean="0"/>
                  <a:t> </a:t>
                </a:r>
                <a:r>
                  <a:rPr lang="en-US" b="1" smtClean="0"/>
                  <a:t>to</a:t>
                </a:r>
                <a:r>
                  <a:rPr lang="en-US" smtClean="0"/>
                  <a:t> </a:t>
                </a:r>
                <a:r>
                  <a:rPr lang="en-US" i="1" smtClean="0">
                    <a:solidFill>
                      <a:srgbClr val="0000FF"/>
                    </a:solidFill>
                  </a:rPr>
                  <a:t>r-1</a:t>
                </a:r>
                <a:endParaRPr lang="en-US" i="1" dirty="0" smtClean="0">
                  <a:solidFill>
                    <a:srgbClr val="0000FF"/>
                  </a:solidFill>
                </a:endParaRPr>
              </a:p>
              <a:p>
                <a:r>
                  <a:rPr lang="en-US" i="1" smtClean="0">
                    <a:solidFill>
                      <a:srgbClr val="0000FF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smtClean="0"/>
                  <a:t>                 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smtClean="0"/>
                  <a:t>then return </a:t>
                </a:r>
                <a:r>
                  <a:rPr lang="en-US" i="1" smtClean="0"/>
                  <a:t>Composite</a:t>
                </a:r>
                <a:endParaRPr lang="en-US" i="1" dirty="0" smtClean="0"/>
              </a:p>
              <a:p>
                <a:r>
                  <a:rPr lang="en-US" b="1" smtClean="0"/>
                  <a:t>                 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smtClean="0"/>
                  <a:t>then goto </a:t>
                </a:r>
                <a:r>
                  <a:rPr lang="en-US" smtClean="0"/>
                  <a:t>EndOfLoop</a:t>
                </a:r>
                <a:endParaRPr lang="en-US" b="1" dirty="0" smtClean="0"/>
              </a:p>
              <a:p>
                <a:r>
                  <a:rPr lang="en-US" b="1" smtClean="0"/>
                  <a:t>            end</a:t>
                </a:r>
                <a:endParaRPr lang="en-US" b="1" dirty="0" smtClean="0"/>
              </a:p>
              <a:p>
                <a:r>
                  <a:rPr lang="en-US" b="1" smtClean="0"/>
                  <a:t>            return </a:t>
                </a:r>
                <a:r>
                  <a:rPr lang="en-US" i="1" smtClean="0"/>
                  <a:t>Composite</a:t>
                </a:r>
                <a:endParaRPr lang="en-US" b="1" dirty="0" smtClean="0"/>
              </a:p>
              <a:p>
                <a:r>
                  <a:rPr lang="en-US" b="1" smtClean="0"/>
                  <a:t>            </a:t>
                </a:r>
                <a:r>
                  <a:rPr lang="en-US" smtClean="0"/>
                  <a:t>EndOfLoop</a:t>
                </a:r>
                <a:r>
                  <a:rPr lang="en-US" dirty="0"/>
                  <a:t>:</a:t>
                </a:r>
                <a:endParaRPr lang="en-US" b="1" dirty="0" smtClean="0"/>
              </a:p>
              <a:p>
                <a:r>
                  <a:rPr lang="en-US" b="1" smtClean="0"/>
                  <a:t>      end</a:t>
                </a:r>
                <a:endParaRPr lang="en-US" b="1" dirty="0" smtClean="0"/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return</a:t>
                </a:r>
                <a:r>
                  <a:rPr lang="en-US" smtClean="0"/>
                  <a:t> </a:t>
                </a:r>
                <a:r>
                  <a:rPr lang="en-US" i="1" smtClean="0"/>
                  <a:t>Prime</a:t>
                </a:r>
                <a:endParaRPr lang="en-US" i="1" dirty="0" smtClean="0"/>
              </a:p>
              <a:p>
                <a:r>
                  <a:rPr lang="en-US" b="1" dirty="0" smtClean="0"/>
                  <a:t>end</a:t>
                </a: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2133580"/>
                <a:ext cx="4841775" cy="4596836"/>
              </a:xfrm>
              <a:prstGeom prst="rect">
                <a:avLst/>
              </a:prstGeom>
              <a:blipFill rotWithShape="1">
                <a:blip r:embed="rId4"/>
                <a:stretch>
                  <a:fillRect l="-1134" t="-663" r="-1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558110" y="1523348"/>
            <a:ext cx="288040" cy="216030"/>
          </a:xfrm>
          <a:prstGeom prst="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324880" y="2219186"/>
                <a:ext cx="2101857" cy="4266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Examples: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00FF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00FF"/>
                          </a:solidFill>
                        </a:rPr>
                        <m:t>1105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00FF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00FF"/>
                          </a:solidFill>
                        </a:rPr>
                        <m:t>=</m:t>
                      </m:r>
                      <m:sSubSup>
                        <m:sSubSup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FF"/>
                              </a:solidFill>
                            </a:rPr>
                            <m:t>2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bSup>
                      <m:r>
                        <m:rPr>
                          <m:nor/>
                        </m:rPr>
                        <a:rPr lang="en-US">
                          <a:solidFill>
                            <a:srgbClr val="0000FF"/>
                          </a:solidFill>
                        </a:rPr>
                        <m:t>·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69+1</m:t>
                      </m:r>
                    </m:oMath>
                  </m:oMathPara>
                </a14:m>
                <a:endParaRPr lang="en-US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 389</a:t>
                </a:r>
                <a:endParaRPr lang="en-US" b="0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1039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1041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781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/>
                  <a:t>-&gt; Composite</a:t>
                </a:r>
                <a:endParaRPr lang="en-US" dirty="0"/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FF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1105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FF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=</m:t>
                      </m:r>
                      <m:sSubSup>
                        <m:sSubSup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FF"/>
                              </a:solidFill>
                            </a:rPr>
                            <m:t>2</m:t>
                          </m:r>
                        </m:e>
                        <m:sub/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bSup>
                      <m:r>
                        <m:rPr>
                          <m:nor/>
                        </m:rPr>
                        <a:rPr lang="en-US">
                          <a:solidFill>
                            <a:srgbClr val="0000FF"/>
                          </a:solidFill>
                        </a:rPr>
                        <m:t>·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69+1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 390</a:t>
                </a:r>
                <a:endParaRPr lang="en-US" i="1" dirty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539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10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1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1101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6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:r>
                  <a:rPr lang="en-US" smtClean="0"/>
                  <a:t>-&gt; Composite</a:t>
                </a:r>
                <a:endParaRPr lang="en-US" b="0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80" y="2219186"/>
                <a:ext cx="2101857" cy="4266553"/>
              </a:xfrm>
              <a:prstGeom prst="rect">
                <a:avLst/>
              </a:prstGeom>
              <a:blipFill rotWithShape="1">
                <a:blip r:embed="rId5"/>
                <a:stretch>
                  <a:fillRect l="-2616" t="-714" r="-2326" b="-1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736880" y="4804810"/>
                <a:ext cx="2190408" cy="1521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00FF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00FF"/>
                          </a:solidFill>
                        </a:rPr>
                        <m:t>13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00FF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00FF"/>
                          </a:solidFill>
                        </a:rPr>
                        <m:t>=</m:t>
                      </m:r>
                      <m:sSubSup>
                        <m:sSubSup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FF"/>
                              </a:solidFill>
                            </a:rPr>
                            <m:t>2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en-US">
                          <a:solidFill>
                            <a:srgbClr val="0000FF"/>
                          </a:solidFill>
                        </a:rPr>
                        <m:t>·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00FF"/>
                          </a:solidFill>
                        </a:rPr>
                        <m:t>3+1</m:t>
                      </m:r>
                    </m:oMath>
                  </m:oMathPara>
                </a14:m>
                <a:endParaRPr lang="en-US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 7</a:t>
                </a:r>
                <a:endParaRPr lang="en-US" b="0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5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12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−1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mod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13)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:r>
                  <a:rPr lang="en-US" b="0" smtClean="0"/>
                  <a:t>WitnessLoop passes</a:t>
                </a:r>
                <a:endParaRPr lang="en-US" b="0" dirty="0" smtClean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880" y="4804810"/>
                <a:ext cx="2190408" cy="1521891"/>
              </a:xfrm>
              <a:prstGeom prst="rect">
                <a:avLst/>
              </a:prstGeom>
              <a:blipFill rotWithShape="1">
                <a:blip r:embed="rId6"/>
                <a:stretch>
                  <a:fillRect l="-2228" r="-2228" b="-32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24880" y="2219186"/>
            <a:ext cx="3589820" cy="42665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7" name="Rectangle 16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25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0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Randomized primality tests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430" y="1236750"/>
                <a:ext cx="80991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Time complexity</a:t>
                </a:r>
                <a:r>
                  <a:rPr lang="en-US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O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𝑘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sSubSup>
                      <m:sSubSupPr>
                        <m:ctrlPr>
                          <a:rPr lang="cs-CZ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log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p>
                    </m:sSubSup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𝑛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If </a:t>
                </a:r>
                <a:r>
                  <a:rPr lang="en-US" i="1" smtClean="0">
                    <a:solidFill>
                      <a:srgbClr val="0000FF"/>
                    </a:solidFill>
                  </a:rPr>
                  <a:t>n</a:t>
                </a:r>
                <a:r>
                  <a:rPr lang="en-US" smtClean="0"/>
                  <a:t> is composite then the test declares </a:t>
                </a:r>
                <a:r>
                  <a:rPr lang="en-US" i="1" smtClean="0">
                    <a:solidFill>
                      <a:srgbClr val="0000FF"/>
                    </a:solidFill>
                  </a:rPr>
                  <a:t>n</a:t>
                </a:r>
                <a:r>
                  <a:rPr lang="en-US" smtClean="0"/>
                  <a:t> prime with a probability at most </a:t>
                </a:r>
                <a:r>
                  <a:rPr lang="en-US" smtClean="0">
                    <a:solidFill>
                      <a:srgbClr val="0000FF"/>
                    </a:solidFill>
                  </a:rPr>
                  <a:t>4</a:t>
                </a:r>
                <a:r>
                  <a:rPr lang="en-US" baseline="30000" dirty="0">
                    <a:solidFill>
                      <a:srgbClr val="0000FF"/>
                    </a:solidFill>
                  </a:rPr>
                  <a:t>−</a:t>
                </a:r>
                <a:r>
                  <a:rPr lang="en-US" i="1" baseline="30000" dirty="0" smtClean="0">
                    <a:solidFill>
                      <a:srgbClr val="0000FF"/>
                    </a:solidFill>
                  </a:rPr>
                  <a:t>k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A deterministic variant exists, however it relies on unproven generalized Riemann</a:t>
                </a:r>
                <a:endParaRPr lang="en-US" dirty="0" smtClean="0"/>
              </a:p>
              <a:p>
                <a:r>
                  <a:rPr lang="en-US" smtClean="0"/>
                  <a:t>      hypothesis</a:t>
                </a:r>
                <a:r>
                  <a:rPr lang="en-US" dirty="0" smtClean="0"/>
                  <a:t>.</a:t>
                </a:r>
                <a:endParaRPr lang="cs-CZ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1236750"/>
                <a:ext cx="809914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527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2935" y="836640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Miller-Rabin primality 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3885" y="2964990"/>
                <a:ext cx="7738722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First known deterministic polynomial-time primality test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Agrawal</a:t>
                </a:r>
                <a:r>
                  <a:rPr lang="en-US" smtClean="0"/>
                  <a:t>, Kayal, Saxena, 2002 - Gödel Prize in 2006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Time complexity</a:t>
                </a:r>
                <a:r>
                  <a:rPr lang="en-US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O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sSubSup>
                      <m:sSubSupPr>
                        <m:ctrlPr>
                          <a:rPr lang="cs-CZ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log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p>
                    </m:sSubSup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𝑛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If </a:t>
                </a:r>
                <a:r>
                  <a:rPr lang="en-US" i="1" smtClean="0">
                    <a:solidFill>
                      <a:srgbClr val="0000FF"/>
                    </a:solidFill>
                  </a:rPr>
                  <a:t>n</a:t>
                </a:r>
                <a:r>
                  <a:rPr lang="en-US" smtClean="0"/>
                  <a:t> is composite then the test declares </a:t>
                </a:r>
                <a:r>
                  <a:rPr lang="en-US" i="1" smtClean="0">
                    <a:solidFill>
                      <a:srgbClr val="0000FF"/>
                    </a:solidFill>
                  </a:rPr>
                  <a:t>n</a:t>
                </a:r>
                <a:r>
                  <a:rPr lang="en-US" smtClean="0"/>
                  <a:t> prime with a probability at most </a:t>
                </a:r>
                <a:r>
                  <a:rPr lang="en-US" smtClean="0">
                    <a:solidFill>
                      <a:srgbClr val="0000FF"/>
                    </a:solidFill>
                  </a:rPr>
                  <a:t>4</a:t>
                </a:r>
                <a:r>
                  <a:rPr lang="en-US" baseline="30000" dirty="0">
                    <a:solidFill>
                      <a:srgbClr val="0000FF"/>
                    </a:solidFill>
                  </a:rPr>
                  <a:t>−</a:t>
                </a:r>
                <a:r>
                  <a:rPr lang="en-US" i="1" baseline="30000" dirty="0" smtClean="0">
                    <a:solidFill>
                      <a:srgbClr val="0000FF"/>
                    </a:solidFill>
                  </a:rPr>
                  <a:t>k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The algorithm is of immense theoretical importance, but not used in practice</a:t>
                </a:r>
                <a:r>
                  <a:rPr lang="en-US" dirty="0"/>
                  <a:t>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85" y="2964990"/>
                <a:ext cx="7738722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472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9390" y="2564880"/>
            <a:ext cx="239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AKS primality 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5" name="Rectangle 14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26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Integer factorization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430" y="1236750"/>
            <a:ext cx="8649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No efficient algorithm is known</a:t>
            </a:r>
            <a:r>
              <a:rPr lang="en-US" dirty="0" smtClean="0"/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The presumed difficulty is at the heart of widely used algorithms in cryptography (</a:t>
            </a:r>
            <a:r>
              <a:rPr lang="en-US" dirty="0" smtClean="0"/>
              <a:t>RSA).</a:t>
            </a:r>
            <a:endParaRPr lang="cs-CZ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2935" y="836640"/>
            <a:ext cx="3129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Difficulty of the problem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885" y="2533690"/>
            <a:ext cx="620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Effective for a composite number having a small prime factor</a:t>
            </a:r>
            <a:r>
              <a:rPr lang="en-US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390" y="2133580"/>
            <a:ext cx="297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Pollard’s rho algorithm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430" y="3069710"/>
            <a:ext cx="25603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PollardRho (</a:t>
            </a:r>
            <a:r>
              <a:rPr lang="en-US" dirty="0" smtClean="0">
                <a:solidFill>
                  <a:srgbClr val="0000FF"/>
                </a:solidFill>
              </a:rPr>
              <a:t>n</a:t>
            </a:r>
            <a:r>
              <a:rPr lang="en-US" dirty="0" smtClean="0"/>
              <a:t>)</a:t>
            </a:r>
          </a:p>
          <a:p>
            <a:r>
              <a:rPr lang="en-US" smtClean="0">
                <a:solidFill>
                  <a:srgbClr val="0000FF"/>
                </a:solidFill>
              </a:rPr>
              <a:t>      </a:t>
            </a:r>
            <a:r>
              <a:rPr lang="en-US" i="1" smtClean="0">
                <a:solidFill>
                  <a:srgbClr val="0000FF"/>
                </a:solidFill>
              </a:rPr>
              <a:t>x</a:t>
            </a:r>
            <a:r>
              <a:rPr lang="en-US" smtClean="0">
                <a:solidFill>
                  <a:srgbClr val="0000FF"/>
                </a:solidFill>
              </a:rPr>
              <a:t> = </a:t>
            </a:r>
            <a:r>
              <a:rPr lang="en-US" i="1" smtClean="0">
                <a:solidFill>
                  <a:srgbClr val="0000FF"/>
                </a:solidFill>
              </a:rPr>
              <a:t>y = 2</a:t>
            </a:r>
            <a:r>
              <a:rPr lang="en-US" i="1" smtClean="0"/>
              <a:t>;</a:t>
            </a:r>
            <a:r>
              <a:rPr lang="en-US" i="1" smtClean="0">
                <a:solidFill>
                  <a:srgbClr val="0000FF"/>
                </a:solidFill>
              </a:rPr>
              <a:t> d = 1</a:t>
            </a:r>
            <a:endParaRPr lang="en-US" i="1" dirty="0" smtClean="0"/>
          </a:p>
          <a:p>
            <a:r>
              <a:rPr lang="en-US" smtClean="0"/>
              <a:t>      </a:t>
            </a:r>
            <a:r>
              <a:rPr lang="en-US" b="1" smtClean="0"/>
              <a:t>while</a:t>
            </a:r>
            <a:r>
              <a:rPr lang="en-US" smtClean="0"/>
              <a:t> </a:t>
            </a:r>
            <a:r>
              <a:rPr lang="en-US" i="1" smtClean="0">
                <a:solidFill>
                  <a:srgbClr val="0000FF"/>
                </a:solidFill>
              </a:rPr>
              <a:t>d</a:t>
            </a:r>
            <a:r>
              <a:rPr lang="en-US" smtClean="0">
                <a:solidFill>
                  <a:srgbClr val="0000FF"/>
                </a:solidFill>
              </a:rPr>
              <a:t> = 1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smtClean="0">
                <a:solidFill>
                  <a:srgbClr val="0000FF"/>
                </a:solidFill>
              </a:rPr>
              <a:t>            </a:t>
            </a:r>
            <a:r>
              <a:rPr lang="en-US" i="1" smtClean="0">
                <a:solidFill>
                  <a:srgbClr val="0000FF"/>
                </a:solidFill>
              </a:rPr>
              <a:t>x</a:t>
            </a:r>
            <a:r>
              <a:rPr lang="en-US" smtClean="0">
                <a:solidFill>
                  <a:srgbClr val="0000FF"/>
                </a:solidFill>
              </a:rPr>
              <a:t> =</a:t>
            </a:r>
            <a:r>
              <a:rPr lang="en-US" smtClean="0"/>
              <a:t> </a:t>
            </a:r>
            <a:r>
              <a:rPr lang="en-US" i="1" smtClean="0">
                <a:solidFill>
                  <a:srgbClr val="0000FF"/>
                </a:solidFill>
              </a:rPr>
              <a:t>g(x)</a:t>
            </a:r>
            <a:r>
              <a:rPr lang="en-US" i="1" smtClean="0"/>
              <a:t>; </a:t>
            </a:r>
            <a:r>
              <a:rPr lang="en-US" i="1" smtClean="0">
                <a:solidFill>
                  <a:srgbClr val="0000FF"/>
                </a:solidFill>
              </a:rPr>
              <a:t>y</a:t>
            </a:r>
            <a:r>
              <a:rPr lang="en-US" smtClean="0">
                <a:solidFill>
                  <a:srgbClr val="0000FF"/>
                </a:solidFill>
              </a:rPr>
              <a:t> =</a:t>
            </a:r>
            <a:r>
              <a:rPr lang="en-US" smtClean="0"/>
              <a:t> </a:t>
            </a:r>
            <a:r>
              <a:rPr lang="en-US" i="1" smtClean="0">
                <a:solidFill>
                  <a:srgbClr val="0000FF"/>
                </a:solidFill>
              </a:rPr>
              <a:t>g(g(y</a:t>
            </a:r>
            <a:r>
              <a:rPr lang="en-US" i="1" dirty="0" smtClean="0">
                <a:solidFill>
                  <a:srgbClr val="0000FF"/>
                </a:solidFill>
              </a:rPr>
              <a:t>))</a:t>
            </a:r>
            <a:endParaRPr lang="en-US" i="1" dirty="0"/>
          </a:p>
          <a:p>
            <a:r>
              <a:rPr lang="en-US" i="1" smtClean="0">
                <a:solidFill>
                  <a:srgbClr val="0000FF"/>
                </a:solidFill>
              </a:rPr>
              <a:t>            d</a:t>
            </a:r>
            <a:r>
              <a:rPr lang="en-US" smtClean="0">
                <a:solidFill>
                  <a:srgbClr val="0000FF"/>
                </a:solidFill>
              </a:rPr>
              <a:t> =</a:t>
            </a:r>
            <a:r>
              <a:rPr lang="en-US" smtClean="0"/>
              <a:t> </a:t>
            </a:r>
            <a:r>
              <a:rPr lang="en-US" i="1" smtClean="0">
                <a:solidFill>
                  <a:srgbClr val="0000FF"/>
                </a:solidFill>
              </a:rPr>
              <a:t>GCD</a:t>
            </a:r>
            <a:r>
              <a:rPr lang="en-US" i="1" dirty="0" smtClean="0">
                <a:solidFill>
                  <a:srgbClr val="0000FF"/>
                </a:solidFill>
              </a:rPr>
              <a:t>(</a:t>
            </a:r>
            <a:r>
              <a:rPr lang="en-US" dirty="0" smtClean="0">
                <a:solidFill>
                  <a:srgbClr val="0000FF"/>
                </a:solidFill>
              </a:rPr>
              <a:t>|</a:t>
            </a:r>
            <a:r>
              <a:rPr lang="en-US" i="1" smtClean="0">
                <a:solidFill>
                  <a:srgbClr val="0000FF"/>
                </a:solidFill>
              </a:rPr>
              <a:t>x-y</a:t>
            </a:r>
            <a:r>
              <a:rPr lang="en-US" smtClean="0">
                <a:solidFill>
                  <a:srgbClr val="0000FF"/>
                </a:solidFill>
              </a:rPr>
              <a:t>|, </a:t>
            </a:r>
            <a:r>
              <a:rPr lang="en-US" i="1" smtClean="0">
                <a:solidFill>
                  <a:srgbClr val="0000FF"/>
                </a:solidFill>
              </a:rPr>
              <a:t>n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  <a:endParaRPr lang="en-US" i="1" dirty="0" smtClean="0"/>
          </a:p>
          <a:p>
            <a:r>
              <a:rPr lang="en-US" b="1" smtClean="0"/>
              <a:t>      end</a:t>
            </a:r>
            <a:endParaRPr lang="en-US" b="1" dirty="0" smtClean="0"/>
          </a:p>
          <a:p>
            <a:r>
              <a:rPr lang="en-US" smtClean="0"/>
              <a:t>      </a:t>
            </a:r>
            <a:r>
              <a:rPr lang="en-US" b="1" smtClean="0"/>
              <a:t>if </a:t>
            </a:r>
            <a:r>
              <a:rPr lang="en-US" i="1" smtClean="0">
                <a:solidFill>
                  <a:srgbClr val="0000FF"/>
                </a:solidFill>
              </a:rPr>
              <a:t>d = n </a:t>
            </a:r>
            <a:r>
              <a:rPr lang="en-US" b="1" smtClean="0"/>
              <a:t>return</a:t>
            </a:r>
            <a:r>
              <a:rPr lang="en-US" smtClean="0"/>
              <a:t> </a:t>
            </a:r>
            <a:r>
              <a:rPr lang="en-US" i="1" smtClean="0"/>
              <a:t>Failure</a:t>
            </a:r>
            <a:endParaRPr lang="en-US" i="1" dirty="0" smtClean="0"/>
          </a:p>
          <a:p>
            <a:r>
              <a:rPr lang="en-US" i="1" smtClean="0"/>
              <a:t>      </a:t>
            </a:r>
            <a:r>
              <a:rPr lang="en-US" b="1" smtClean="0"/>
              <a:t>else return </a:t>
            </a:r>
            <a:r>
              <a:rPr lang="en-US" i="1" smtClean="0">
                <a:solidFill>
                  <a:srgbClr val="0000FF"/>
                </a:solidFill>
              </a:rPr>
              <a:t>d</a:t>
            </a:r>
            <a:endParaRPr lang="en-US" i="1" dirty="0" smtClean="0"/>
          </a:p>
          <a:p>
            <a:r>
              <a:rPr lang="en-US" b="1" dirty="0" smtClean="0"/>
              <a:t>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57850" y="3566160"/>
                <a:ext cx="3594638" cy="1234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g(x</a:t>
                </a:r>
                <a:r>
                  <a:rPr lang="en-US" smtClean="0"/>
                  <a:t>) .. a suitable polynomial function</a:t>
                </a:r>
                <a:endParaRPr lang="en-US" dirty="0" smtClean="0"/>
              </a:p>
              <a:p>
                <a:r>
                  <a:rPr lang="en-US" smtClean="0"/>
                  <a:t>For example, </a:t>
                </a:r>
                <a:r>
                  <a:rPr lang="en-US" i="1" smtClean="0">
                    <a:solidFill>
                      <a:srgbClr val="0000FF"/>
                    </a:solidFill>
                  </a:rPr>
                  <a:t>g(x) </a:t>
                </a:r>
                <a:r>
                  <a:rPr lang="en-US" smtClean="0">
                    <a:solidFill>
                      <a:srgbClr val="0000FF"/>
                    </a:solidFill>
                  </a:rPr>
                  <a:t>=</a:t>
                </a:r>
                <a:r>
                  <a:rPr lang="cs-CZ" i="1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0000FF"/>
                            </a:solidFill>
                          </a:rPr>
                          <m:t>x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i="1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b="0" i="1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smtClean="0"/>
                  <a:t>GCD .. the greatest common divisor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850" y="3566160"/>
                <a:ext cx="3594638" cy="1234120"/>
              </a:xfrm>
              <a:prstGeom prst="rect">
                <a:avLst/>
              </a:prstGeom>
              <a:blipFill rotWithShape="1">
                <a:blip r:embed="rId2"/>
                <a:stretch>
                  <a:fillRect l="-1356" t="-2475" r="-847" b="-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7" name="Rectangle 16"/>
          <p:cNvSpPr/>
          <p:nvPr/>
        </p:nvSpPr>
        <p:spPr>
          <a:xfrm>
            <a:off x="8567920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27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Integer factorization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430" y="1236750"/>
                <a:ext cx="8369086" cy="2058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Assume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𝑝𝑞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Values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and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𝑦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</m:oMath>
                </a14:m>
                <a:r>
                  <a:rPr lang="en-US" dirty="0" smtClean="0"/>
                  <a:t>form </a:t>
                </a:r>
                <a:r>
                  <a:rPr lang="en-US" smtClean="0"/>
                  <a:t>two sequences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{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}</a:t>
                </a:r>
                <a:r>
                  <a:rPr lang="en-US" dirty="0" smtClean="0"/>
                  <a:t> </a:t>
                </a:r>
                <a:r>
                  <a:rPr lang="en-US" dirty="0"/>
                  <a:t>and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}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 smtClean="0"/>
                  <a:t> </a:t>
                </a:r>
                <a:r>
                  <a:rPr lang="en-US" smtClean="0"/>
                  <a:t>respectively</a:t>
                </a:r>
                <a:r>
                  <a:rPr lang="en-US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for</m:t>
                    </m:r>
                  </m:oMath>
                </a14:m>
                <a:endParaRPr lang="en-US" b="0" i="0" dirty="0" smtClean="0"/>
              </a:p>
              <a:p>
                <a:r>
                  <a:rPr lang="en-US" b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each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𝑘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Both sequences enter a cycle. This implies there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Sequences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{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}</a:t>
                </a:r>
                <a:r>
                  <a:rPr lang="en-US" dirty="0" smtClean="0"/>
                  <a:t> and </a:t>
                </a:r>
                <a:r>
                  <a:rPr lang="en-US" dirty="0">
                    <a:solidFill>
                      <a:srgbClr val="0000FF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}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typically enter a cycle of shorter length</a:t>
                </a:r>
                <a:r>
                  <a:rPr lang="en-US" dirty="0" smtClean="0"/>
                  <a:t>.</a:t>
                </a:r>
              </a:p>
              <a:p>
                <a:r>
                  <a:rPr lang="en-US" smtClean="0"/>
                  <a:t>      If, for some</a:t>
                </a:r>
                <a:r>
                  <a:rPr lang="en-US" smtClean="0">
                    <a:solidFill>
                      <a:srgbClr val="0000FF"/>
                    </a:solidFill>
                    <a:ea typeface="Cambria Math" panose="02040503050406030204" pitchFamily="18" charset="0"/>
                    <a:cs typeface="Arial" panose="020B0604020202020204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s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&lt;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𝑡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  <m:sub/>
                      <m:sup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d</m:t>
                    </m:r>
                    <m:r>
                      <m:rPr>
                        <m:nor/>
                      </m:rPr>
                      <a:rPr lang="en-US" dirty="0"/>
                      <m:t>i</m:t>
                    </m:r>
                    <m:r>
                      <m:rPr>
                        <m:nor/>
                      </m:rPr>
                      <a:rPr lang="en-US" b="0" i="0" dirty="0" smtClean="0"/>
                      <m:t>vides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|</a:t>
                </a:r>
                <a:r>
                  <a:rPr lang="en-US" dirty="0" smtClean="0"/>
                  <a:t> </a:t>
                </a:r>
                <a:r>
                  <a:rPr lang="en-US" smtClean="0"/>
                  <a:t>and the algorithm halts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The expected number of iterations is </a:t>
                </a:r>
                <a:r>
                  <a:rPr lang="en-US" smtClean="0">
                    <a:solidFill>
                      <a:srgbClr val="0000FF"/>
                    </a:solidFill>
                  </a:rPr>
                  <a:t>O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)=O(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1/4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)</a:t>
                </a:r>
                <a:r>
                  <a:rPr lang="en-US" dirty="0" smtClean="0"/>
                  <a:t> 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1236750"/>
                <a:ext cx="8369086" cy="2058449"/>
              </a:xfrm>
              <a:prstGeom prst="rect">
                <a:avLst/>
              </a:prstGeom>
              <a:blipFill rotWithShape="1">
                <a:blip r:embed="rId2"/>
                <a:stretch>
                  <a:fillRect l="-510" t="-1479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2935" y="836640"/>
            <a:ext cx="434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Pollard’s rho algorithm – analysis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2" name="Rectangle 11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28</a:t>
            </a:r>
            <a:endParaRPr lang="cs-CZ" b="1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9202" y="4149100"/>
            <a:ext cx="9163202" cy="47659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References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500" y="4725180"/>
            <a:ext cx="76654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/>
              <a:t>T. H. Cormen, C. E. Leiserson, R. L. Rivest, C. Stein: Introduction to Algorithms</a:t>
            </a:r>
            <a:r>
              <a:rPr lang="cs-CZ" sz="1600"/>
              <a:t>, </a:t>
            </a:r>
            <a:endParaRPr lang="en-US" sz="1600" smtClean="0"/>
          </a:p>
          <a:p>
            <a:r>
              <a:rPr lang="cs-CZ" sz="1600" smtClean="0"/>
              <a:t>3rd </a:t>
            </a:r>
            <a:r>
              <a:rPr lang="cs-CZ" sz="1600"/>
              <a:t>ed., MIT Press, </a:t>
            </a:r>
            <a:r>
              <a:rPr lang="cs-CZ" sz="1600"/>
              <a:t>2009</a:t>
            </a:r>
            <a:r>
              <a:rPr lang="cs-CZ" sz="1600" smtClean="0"/>
              <a:t>,</a:t>
            </a:r>
            <a:r>
              <a:rPr lang="en-US" sz="1600" smtClean="0"/>
              <a:t>  Chapter </a:t>
            </a:r>
            <a:r>
              <a:rPr lang="cs-CZ" sz="1600" smtClean="0"/>
              <a:t>31 </a:t>
            </a:r>
            <a:r>
              <a:rPr lang="cs-CZ" sz="1600"/>
              <a:t>Number-Theoretic </a:t>
            </a:r>
            <a:r>
              <a:rPr lang="cs-CZ" sz="1600" smtClean="0"/>
              <a:t>Algorithms</a:t>
            </a:r>
            <a:endParaRPr lang="en-US" sz="1600" smtClean="0"/>
          </a:p>
          <a:p>
            <a:endParaRPr lang="en-US" sz="800"/>
          </a:p>
          <a:p>
            <a:r>
              <a:rPr lang="en-US" sz="1600" smtClean="0"/>
              <a:t>Stephen K. Park, Keith W. MIller: Random </a:t>
            </a:r>
            <a:r>
              <a:rPr lang="en-US" sz="1600"/>
              <a:t>number generators: good ones are hard </a:t>
            </a:r>
            <a:r>
              <a:rPr lang="en-US" sz="1600"/>
              <a:t>to </a:t>
            </a:r>
            <a:r>
              <a:rPr lang="en-US" sz="1600" smtClean="0"/>
              <a:t>find, </a:t>
            </a:r>
            <a:endParaRPr lang="en-US" sz="1600"/>
          </a:p>
          <a:p>
            <a:r>
              <a:rPr lang="en-US" sz="1600"/>
              <a:t>Communications of </a:t>
            </a:r>
            <a:r>
              <a:rPr lang="en-US" sz="1600"/>
              <a:t>the </a:t>
            </a:r>
            <a:r>
              <a:rPr lang="en-US" sz="1600" smtClean="0"/>
              <a:t>ACM,  Volume </a:t>
            </a:r>
            <a:r>
              <a:rPr lang="en-US" sz="1600"/>
              <a:t>31 Issue 10, Oct</a:t>
            </a:r>
            <a:r>
              <a:rPr lang="en-US" sz="1600"/>
              <a:t>. </a:t>
            </a:r>
            <a:r>
              <a:rPr lang="en-US" sz="1600" smtClean="0"/>
              <a:t>1988</a:t>
            </a:r>
          </a:p>
          <a:p>
            <a:endParaRPr lang="en-US" sz="800"/>
          </a:p>
          <a:p>
            <a:r>
              <a:rPr lang="cs-CZ" sz="1600"/>
              <a:t>Pierre </a:t>
            </a:r>
            <a:r>
              <a:rPr lang="cs-CZ" sz="1600" smtClean="0"/>
              <a:t>L'Ecuyer</a:t>
            </a:r>
            <a:r>
              <a:rPr lang="en-US" sz="1600" smtClean="0"/>
              <a:t>: Efficient </a:t>
            </a:r>
            <a:r>
              <a:rPr lang="en-US" sz="1600"/>
              <a:t>and portable combined random </a:t>
            </a:r>
            <a:r>
              <a:rPr lang="en-US" sz="1600"/>
              <a:t>number </a:t>
            </a:r>
            <a:r>
              <a:rPr lang="en-US" sz="1600" smtClean="0"/>
              <a:t>generators, </a:t>
            </a:r>
          </a:p>
          <a:p>
            <a:r>
              <a:rPr lang="en-US" sz="1600" smtClean="0"/>
              <a:t>Communications </a:t>
            </a:r>
            <a:r>
              <a:rPr lang="en-US" sz="1600"/>
              <a:t>of the ACM</a:t>
            </a:r>
            <a:r>
              <a:rPr lang="en-US" sz="1600"/>
              <a:t>,  </a:t>
            </a:r>
            <a:r>
              <a:rPr lang="en-US" sz="1600" smtClean="0"/>
              <a:t>Volume </a:t>
            </a:r>
            <a:r>
              <a:rPr lang="en-US" sz="1600"/>
              <a:t>31 Issue 6, June 1988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1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number generator</a:t>
            </a:r>
            <a:endParaRPr lang="en-US" sz="28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51400" y="1294887"/>
                <a:ext cx="86412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Two important statistical properties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• Uniformity</a:t>
                </a: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• Independence</a:t>
                </a: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Random number in a interval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 must be independently drawn from a  uniform distribution with  probability density function: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1294887"/>
                <a:ext cx="8641200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564" t="-2058" b="-53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707880" y="2663077"/>
                <a:ext cx="288040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        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[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]    </m:t>
                      </m:r>
                    </m:oMath>
                  </m:oMathPara>
                </a14:m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880" y="2663077"/>
                <a:ext cx="2880400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851900" y="3311167"/>
                <a:ext cx="1008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0</m:t>
                      </m:r>
                      <m:r>
                        <a:rPr lang="en-US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00" y="3311167"/>
                <a:ext cx="100814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932050" y="3311167"/>
                <a:ext cx="15122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elsewhere</m:t>
                      </m:r>
                      <m:r>
                        <a:rPr lang="en-US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50" y="3311167"/>
                <a:ext cx="151221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699740" y="3023127"/>
                <a:ext cx="1152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40" y="3023127"/>
                <a:ext cx="115216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 flipH="1">
            <a:off x="3779890" y="2807097"/>
            <a:ext cx="216030" cy="792110"/>
          </a:xfrm>
          <a:prstGeom prst="rightBrace">
            <a:avLst>
              <a:gd name="adj1" fmla="val 24824"/>
              <a:gd name="adj2" fmla="val 50000"/>
            </a:avLst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23410" y="3815237"/>
                <a:ext cx="86412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20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ood generator</a:t>
                </a:r>
              </a:p>
              <a:p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Uniform distribution over large range of values:  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long, period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𝑏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generates all integers in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Speed  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Simple generation formula. 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Modulus (if possible) equal to a power of two -- fast bit operations. </a:t>
                </a: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3815237"/>
                <a:ext cx="8641200" cy="2062103"/>
              </a:xfrm>
              <a:prstGeom prst="rect">
                <a:avLst/>
              </a:prstGeom>
              <a:blipFill rotWithShape="1">
                <a:blip r:embed="rId7"/>
                <a:stretch>
                  <a:fillRect l="-705" t="-1183" b="-38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79390" y="934837"/>
            <a:ext cx="4232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integer generator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28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29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Rectangle 30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4" name="Rectangle 3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3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0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number generator</a:t>
            </a:r>
            <a:endParaRPr lang="en-US" sz="28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390" y="982419"/>
            <a:ext cx="5328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Random floating point number generator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51400" y="1342469"/>
                <a:ext cx="871321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Task 1: Generate (pseudo) random integer values from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Task 2: Generate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(pseudo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random floating point values from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[0,1[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Use the solution of  Task 1 to produce the solution of Task 2.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be the sequence of values generated in Task 1.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/ (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𝑏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−1)}</m:t>
                    </m:r>
                  </m:oMath>
                </a14:m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Each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belongs to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[0,1[</m:t>
                    </m:r>
                  </m:oMath>
                </a14:m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"Random" real numbers are thus approximated by "random" fractions. 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Large length of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guarantees sufficiently dense divison 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[0,1[</m:t>
                    </m:r>
                  </m:oMath>
                </a14:m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1342469"/>
                <a:ext cx="871321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559" t="-1064" b="-23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7380" y="4510909"/>
            <a:ext cx="136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51400" y="4869200"/>
                <a:ext cx="87132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=[0, 1024]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 {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}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={712,  84,  233,  269,  810,  944, …}</m:t>
                      </m:r>
                    </m:oMath>
                  </m:oMathPara>
                </a14:m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4869200"/>
                <a:ext cx="8713210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94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88040" y="5591059"/>
                <a:ext cx="874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{712/1023,  84/1023,   233/1023,   269/1023,  810/1023,  944/1023,  ... }</a:t>
                </a:r>
              </a:p>
              <a:p>
                <a:r>
                  <a:rPr lang="en-US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= {0.696,  0.082,  0.228,  0.263, 0.792,  0,923,  ...}</a:t>
                </a:r>
                <a:endParaRPr lang="en-US" smtClean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40" y="5591059"/>
                <a:ext cx="874858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5660" b="-13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tangle 26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ectangle 27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0" name="Rectangle 29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4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5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59790" y="205152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2051528"/>
                <a:ext cx="396055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475570" y="2483588"/>
                <a:ext cx="1368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70" y="2483588"/>
                <a:ext cx="13681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23410" y="1259418"/>
            <a:ext cx="803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produces sequence         defined by relations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447995" y="125941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</a:t>
                </a:r>
                <a:endParaRPr lang="en-US" smtClean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95" y="1259418"/>
                <a:ext cx="57608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4255" r="-9574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059790" y="169147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691478"/>
                <a:ext cx="44646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95420" y="248358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Modulus 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1650" y="248358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seed 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771750" y="248358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50" y="2483588"/>
                <a:ext cx="57608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275820" y="2483588"/>
            <a:ext cx="266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multiplier and increment  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5940190" y="248358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90" y="2483588"/>
                <a:ext cx="576080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94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79390" y="3338426"/>
            <a:ext cx="144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380" y="899368"/>
            <a:ext cx="482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267680" y="3698476"/>
                <a:ext cx="2592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=18,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=5.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3698476"/>
                <a:ext cx="259236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267680" y="4130536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4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4130536"/>
                <a:ext cx="446462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267680" y="4418576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7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18,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4418576"/>
                <a:ext cx="396055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323410" y="4922646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4922646"/>
                <a:ext cx="86412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15520" y="4931928"/>
            <a:ext cx="763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15, 2, 1, 12, 17, 16, 9, 14, 13, 6, 11, 10, 3, 8, 7, 0, 5, 4, 15, 2, 1, 12, 17, 16,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Brace 1"/>
          <p:cNvSpPr/>
          <p:nvPr/>
        </p:nvSpPr>
        <p:spPr>
          <a:xfrm rot="5400000">
            <a:off x="3563860" y="2843638"/>
            <a:ext cx="288040" cy="504070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3203810" y="5580018"/>
            <a:ext cx="352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18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ectangle 33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Rectangle 34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35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9" name="Rectangle 38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5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7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390" y="971378"/>
            <a:ext cx="144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267680" y="133142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=15,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=11,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=6.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1331428"/>
                <a:ext cx="446462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267680" y="176348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8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1763488"/>
                <a:ext cx="446462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267680" y="205152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11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+6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15,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2051528"/>
                <a:ext cx="396055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323410" y="2555598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2555598"/>
                <a:ext cx="8641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15520" y="2564880"/>
            <a:ext cx="763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14, 5, 11, 2, 8, 14, 5, 11, 2, 8, 14, 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Brace 1"/>
          <p:cNvSpPr/>
          <p:nvPr/>
        </p:nvSpPr>
        <p:spPr>
          <a:xfrm rot="5400000">
            <a:off x="1758969" y="2344209"/>
            <a:ext cx="225312" cy="136819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1259540" y="3203688"/>
            <a:ext cx="396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5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1400" y="3779768"/>
            <a:ext cx="144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2420080" y="4202546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=13,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=5,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=11.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080" y="4202546"/>
                <a:ext cx="446462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2420080" y="4634606"/>
                <a:ext cx="999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7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mtClean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080" y="4634606"/>
                <a:ext cx="99976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2420080" y="4922646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+11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13,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080" y="4922646"/>
                <a:ext cx="396055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475810" y="5426716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10" y="5426716"/>
                <a:ext cx="86412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267920" y="5435998"/>
            <a:ext cx="222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7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7, 7, 7, 7, 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ight Brace 45"/>
          <p:cNvSpPr/>
          <p:nvPr/>
        </p:nvSpPr>
        <p:spPr>
          <a:xfrm rot="5400000">
            <a:off x="1335740" y="5800238"/>
            <a:ext cx="216030" cy="20765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TextBox 46"/>
          <p:cNvSpPr txBox="1"/>
          <p:nvPr/>
        </p:nvSpPr>
        <p:spPr>
          <a:xfrm>
            <a:off x="1187530" y="6012078"/>
            <a:ext cx="308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1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2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8" name="Rectangle 27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6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3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410" y="1187408"/>
            <a:ext cx="7388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Prime numbers are "more random" than composite numbers, therefore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using prime numbers in a generator improves randomness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Counterexample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: Example 3, all parameters are primes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400" y="899368"/>
            <a:ext cx="3888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Misconception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6642" y="3031822"/>
            <a:ext cx="77338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The lenght of period is maximum, i.e. equal to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M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, iff conditions 1. - 4. hold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M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is not a prime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C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M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are coprimes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A</a:t>
            </a:r>
            <a:r>
              <a:rPr lang="en-US" i="1">
                <a:solidFill>
                  <a:srgbClr val="0000FF"/>
                </a:solidFill>
                <a:latin typeface="Cambria Math"/>
                <a:sym typeface="Symbol"/>
              </a:rPr>
              <a:t></a:t>
            </a:r>
            <a:r>
              <a:rPr lang="en-US">
                <a:solidFill>
                  <a:srgbClr val="0000FF"/>
                </a:solidFill>
                <a:latin typeface="Cambria Math"/>
                <a:sym typeface="Symbol"/>
              </a:rPr>
              <a:t>1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is divisible by each prime factor of </a:t>
            </a:r>
            <a:r>
              <a:rPr lang="en-US" i="1">
                <a:solidFill>
                  <a:srgbClr val="0000FF"/>
                </a:solidFill>
                <a:latin typeface="Cambria Math"/>
                <a:sym typeface="Symbol"/>
              </a:rPr>
              <a:t>M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 If </a:t>
            </a:r>
            <a:r>
              <a:rPr lang="en-US">
                <a:solidFill>
                  <a:srgbClr val="0000FF"/>
                </a:solidFill>
                <a:latin typeface="Cambria Math"/>
                <a:sym typeface="Symbol"/>
              </a:rPr>
              <a:t>4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divides </a:t>
            </a:r>
            <a:r>
              <a:rPr lang="en-US" i="1">
                <a:solidFill>
                  <a:srgbClr val="0000FF"/>
                </a:solidFill>
                <a:latin typeface="Cambria Math"/>
                <a:sym typeface="Symbol"/>
              </a:rPr>
              <a:t>M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then also </a:t>
            </a:r>
            <a:r>
              <a:rPr lang="en-US">
                <a:solidFill>
                  <a:srgbClr val="0000FF"/>
                </a:solidFill>
                <a:latin typeface="Cambria Math"/>
                <a:sym typeface="Symbol"/>
              </a:rPr>
              <a:t>4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divides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A</a:t>
            </a:r>
            <a:r>
              <a:rPr lang="en-US" i="1">
                <a:solidFill>
                  <a:srgbClr val="0000FF"/>
                </a:solidFill>
                <a:latin typeface="Cambria Math"/>
                <a:sym typeface="Symbol"/>
              </a:rPr>
              <a:t></a:t>
            </a:r>
            <a:r>
              <a:rPr lang="en-US">
                <a:solidFill>
                  <a:srgbClr val="0000FF"/>
                </a:solidFill>
                <a:latin typeface="Cambria Math"/>
                <a:sym typeface="Symbol"/>
              </a:rPr>
              <a:t>1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612" y="2599762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Maximum period length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0612" y="4499868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42722" y="5219968"/>
                <a:ext cx="2592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=18,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=6.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22" y="5219968"/>
                <a:ext cx="259236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54682" y="52199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4682" y="549872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42722" y="5498726"/>
                <a:ext cx="2808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=20,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=7.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22" y="5498726"/>
                <a:ext cx="28083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679102" y="549872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Condition 3. violated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4682" y="578676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42722" y="5786766"/>
                <a:ext cx="2808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=20,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=11,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=7.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22" y="5786766"/>
                <a:ext cx="280839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3679102" y="578676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Condition 4. violated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42722" y="6084088"/>
                <a:ext cx="2592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=18,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=5.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22" y="6084088"/>
                <a:ext cx="259236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54682" y="608408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07092" y="6084088"/>
            <a:ext cx="262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All four conditions hold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79102" y="521996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Condition 2. violated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42722" y="4931928"/>
                <a:ext cx="2592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=6.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22" y="4931928"/>
                <a:ext cx="259236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654682" y="493192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79102" y="493192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Condition 1. violated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275820" y="205152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+11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13.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</a:t>
                </a:r>
                <a:endParaRPr lang="en-US" smtClean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20" y="2051528"/>
                <a:ext cx="396055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339690" y="2051528"/>
                <a:ext cx="999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7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mtClean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690" y="2051528"/>
                <a:ext cx="99976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Rectangle 43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Rectangle 44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Rectangle 45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Rectangle 46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49" name="Rectangle 48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7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75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390" y="764630"/>
            <a:ext cx="2808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Randomnes issues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267680" y="1196690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4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1196690"/>
                <a:ext cx="446462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267680" y="1484730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7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18,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1484730"/>
                <a:ext cx="396055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323410" y="1988800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1988800"/>
                <a:ext cx="86412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15520" y="1998082"/>
            <a:ext cx="763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15, 2, 1, 12, 17, 16, 9, 14, 13, 6, 11, 10, 3, 8, 7, 0, 5, 4, 15, 2, 1, 12, 17, 16,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Brace 1"/>
          <p:cNvSpPr/>
          <p:nvPr/>
        </p:nvSpPr>
        <p:spPr>
          <a:xfrm rot="5400000">
            <a:off x="3563860" y="-90208"/>
            <a:ext cx="288040" cy="504070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3131800" y="2564880"/>
            <a:ext cx="352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18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23410" y="2996940"/>
                <a:ext cx="1584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mod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2996940"/>
                <a:ext cx="15842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907630" y="2996940"/>
            <a:ext cx="604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1, 0, 1, 0, 1, 0, 1, 0, 1, 0, 1, 0, 1, 0, 1, 0, 1, 0, 1, 0, 1, 0, 1, 0,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323410" y="3428999"/>
                <a:ext cx="1584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mod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3428999"/>
                <a:ext cx="158422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907630" y="3428999"/>
            <a:ext cx="640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0, 2, 1, 0, 2, 1, 0, 2, 1, 0, 2, 1, 0, 2, 1, 0 ,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1, 0, 2, 1, 0, 2, 1,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467430" y="3914506"/>
                <a:ext cx="1584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div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3914506"/>
                <a:ext cx="158422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907630" y="3923788"/>
            <a:ext cx="640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3, 0, 0, 3, 4, 4, 2, 3, 3, 1, 2, 2, 0, 2, 1, 0 ,</a:t>
            </a:r>
            <a:r>
              <a:rPr lang="en-US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0, 3, 0, 0, 3, 4, 4,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400" y="1196690"/>
            <a:ext cx="18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Example 1: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9390" y="4509150"/>
            <a:ext cx="2808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Trouble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3410" y="4941210"/>
            <a:ext cx="856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Low order bits of values generated by LCG exhibit significant lack of randomness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251400" y="5949350"/>
                <a:ext cx="77050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Output the sequence                                 , where </a:t>
                </a:r>
                <a:r>
                  <a:rPr lang="en-US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Courier New" panose="02070309020205020404" pitchFamily="49" charset="0"/>
                      </a:rPr>
                      <m:t>≥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log</a:t>
                </a:r>
                <a:r>
                  <a:rPr lang="en-US" baseline="-250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2</a:t>
                </a:r>
                <a:r>
                  <a:rPr lang="en-US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(M/4)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 </a:t>
                </a:r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5949350"/>
                <a:ext cx="770507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179390" y="5301260"/>
            <a:ext cx="12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emedy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2627730" y="5949350"/>
                <a:ext cx="2088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div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𝐻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30" y="5949350"/>
                <a:ext cx="208829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23410" y="5661310"/>
            <a:ext cx="748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Disregard the lower bits in the output (not in the generation process!).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eft Bracket 2"/>
          <p:cNvSpPr/>
          <p:nvPr/>
        </p:nvSpPr>
        <p:spPr>
          <a:xfrm rot="16200000">
            <a:off x="2231675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Left Bracket 47"/>
          <p:cNvSpPr/>
          <p:nvPr/>
        </p:nvSpPr>
        <p:spPr>
          <a:xfrm rot="16200000">
            <a:off x="2923200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Left Bracket 48"/>
          <p:cNvSpPr/>
          <p:nvPr/>
        </p:nvSpPr>
        <p:spPr>
          <a:xfrm rot="16200000">
            <a:off x="3599865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Left Bracket 49"/>
          <p:cNvSpPr/>
          <p:nvPr/>
        </p:nvSpPr>
        <p:spPr>
          <a:xfrm rot="16200000">
            <a:off x="4291390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Left Bracket 50"/>
          <p:cNvSpPr/>
          <p:nvPr/>
        </p:nvSpPr>
        <p:spPr>
          <a:xfrm rot="16200000">
            <a:off x="4968055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Left Bracket 51"/>
          <p:cNvSpPr/>
          <p:nvPr/>
        </p:nvSpPr>
        <p:spPr>
          <a:xfrm rot="16200000">
            <a:off x="5659580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Left Bracket 52"/>
          <p:cNvSpPr/>
          <p:nvPr/>
        </p:nvSpPr>
        <p:spPr>
          <a:xfrm rot="16200000">
            <a:off x="6336245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Left Bracket 53"/>
          <p:cNvSpPr/>
          <p:nvPr/>
        </p:nvSpPr>
        <p:spPr>
          <a:xfrm rot="16200000">
            <a:off x="7046820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Left Bracket 54"/>
          <p:cNvSpPr/>
          <p:nvPr/>
        </p:nvSpPr>
        <p:spPr>
          <a:xfrm rot="16200000">
            <a:off x="212366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Left Bracket 55"/>
          <p:cNvSpPr/>
          <p:nvPr/>
        </p:nvSpPr>
        <p:spPr>
          <a:xfrm rot="16200000">
            <a:off x="257477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Left Bracket 56"/>
          <p:cNvSpPr/>
          <p:nvPr/>
        </p:nvSpPr>
        <p:spPr>
          <a:xfrm rot="16200000">
            <a:off x="3016355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Left Bracket 57"/>
          <p:cNvSpPr/>
          <p:nvPr/>
        </p:nvSpPr>
        <p:spPr>
          <a:xfrm rot="16200000">
            <a:off x="3482325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Left Bracket 58"/>
          <p:cNvSpPr/>
          <p:nvPr/>
        </p:nvSpPr>
        <p:spPr>
          <a:xfrm rot="16200000">
            <a:off x="392391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Left Bracket 59"/>
          <p:cNvSpPr/>
          <p:nvPr/>
        </p:nvSpPr>
        <p:spPr>
          <a:xfrm rot="16200000">
            <a:off x="437502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Left Bracket 60"/>
          <p:cNvSpPr/>
          <p:nvPr/>
        </p:nvSpPr>
        <p:spPr>
          <a:xfrm rot="16200000">
            <a:off x="4850515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Left Bracket 61"/>
          <p:cNvSpPr/>
          <p:nvPr/>
        </p:nvSpPr>
        <p:spPr>
          <a:xfrm rot="16200000">
            <a:off x="529210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Left Bracket 62"/>
          <p:cNvSpPr/>
          <p:nvPr/>
        </p:nvSpPr>
        <p:spPr>
          <a:xfrm rot="16200000">
            <a:off x="5733685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Left Bracket 63"/>
          <p:cNvSpPr/>
          <p:nvPr/>
        </p:nvSpPr>
        <p:spPr>
          <a:xfrm rot="16200000">
            <a:off x="620918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Left Bracket 64"/>
          <p:cNvSpPr/>
          <p:nvPr/>
        </p:nvSpPr>
        <p:spPr>
          <a:xfrm rot="16200000">
            <a:off x="666029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Left Bracket 65"/>
          <p:cNvSpPr/>
          <p:nvPr/>
        </p:nvSpPr>
        <p:spPr>
          <a:xfrm rot="16200000">
            <a:off x="709235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Left Bracket 66"/>
          <p:cNvSpPr/>
          <p:nvPr/>
        </p:nvSpPr>
        <p:spPr>
          <a:xfrm rot="16200000">
            <a:off x="3959915" y="2240835"/>
            <a:ext cx="72010" cy="403256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Rectangle 44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Rectangle 45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Rectangle 67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Rectangle 6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Rectangle 69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72" name="Rectangle 71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8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5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Sequence period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79390" y="772840"/>
                <a:ext cx="8641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any generators produce a  sequence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}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defined by the general recurrence rule         </a:t>
                </a:r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0" y="772840"/>
                <a:ext cx="8641200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564" t="-7692" r="-5783" b="-2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2915770" y="1204900"/>
                <a:ext cx="2592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770" y="1204900"/>
                <a:ext cx="259236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51400" y="1708970"/>
                <a:ext cx="67047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Therefore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 some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&gt;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then also</a:t>
                </a:r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m:rPr>
                        <m:nor/>
                      </m:rPr>
                      <a:rPr lang="en-US" sz="2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+2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+3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+3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...      </a:t>
                </a: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1708970"/>
                <a:ext cx="6704721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727" t="-4310" b="-146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395420" y="4535337"/>
                <a:ext cx="8209140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2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, ...,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 are unique in some (simple) generators.</a:t>
                </a:r>
              </a:p>
              <a:p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To increase the random-like behaviour of the sequence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additional operations may be applied. 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Typicaly, it is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 some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𝑊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≥0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}</m:t>
                        </m:r>
                      </m:e>
                    </m:func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b="0" smtClean="0">
                  <a:solidFill>
                    <a:srgbClr val="0000FF"/>
                  </a:solidFill>
                  <a:latin typeface="Arial" panose="020B0604020202020204" pitchFamily="34" charset="0"/>
                  <a:ea typeface="Cambria Math"/>
                </a:endParaRP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often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ea typeface="Cambria Math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ea typeface="Cambria Math"/>
                  </a:rPr>
                  <a:t>is a power of 2 and mod is just bitwise right shift.</a:t>
                </a:r>
                <a:endParaRPr lang="en-US" smtClean="0">
                  <a:latin typeface="Arial" panose="020B0604020202020204" pitchFamily="34" charset="0"/>
                  <a:ea typeface="Cambria Math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4535337"/>
                <a:ext cx="8209140" cy="1785104"/>
              </a:xfrm>
              <a:prstGeom prst="rect">
                <a:avLst/>
              </a:prstGeom>
              <a:blipFill rotWithShape="1">
                <a:blip r:embed="rId5"/>
                <a:stretch>
                  <a:fillRect l="-668" t="-2730" b="-44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79390" y="2501080"/>
            <a:ext cx="266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Sequence period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251400" y="3005150"/>
                <a:ext cx="8281150" cy="698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ubsequence of minimumpossible length 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  <a:ea typeface="Cambria Math"/>
                  </a:rPr>
                  <a:t>p 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  <a:ea typeface="Cambria Math"/>
                  </a:rPr>
                  <a:t>&gt;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ea typeface="Cambria Math"/>
                  </a:rPr>
                  <a:t>0,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  <a:r>
                  <a:rPr lang="en-US" sz="20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…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such that 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3005150"/>
                <a:ext cx="8281150" cy="698525"/>
              </a:xfrm>
              <a:prstGeom prst="rect">
                <a:avLst/>
              </a:prstGeom>
              <a:blipFill rotWithShape="1">
                <a:blip r:embed="rId6"/>
                <a:stretch>
                  <a:fillRect l="-589" t="-6957" b="-95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1400" y="4103277"/>
            <a:ext cx="266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Random repetitions 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16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</a:t>
            </a:r>
            <a:r>
              <a:rPr lang="cs-CZ" altLang="cs-CZ" sz="800" b="1"/>
              <a:t>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0" name="Rectangle 19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9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71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8899</TotalTime>
  <Words>6387</Words>
  <Application>Microsoft Office PowerPoint</Application>
  <PresentationFormat>On-screen Show (4:3)</PresentationFormat>
  <Paragraphs>981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berezovs</dc:creator>
  <cp:lastModifiedBy>berezovs</cp:lastModifiedBy>
  <cp:revision>454</cp:revision>
  <cp:lastPrinted>2015-11-18T02:05:53Z</cp:lastPrinted>
  <dcterms:created xsi:type="dcterms:W3CDTF">2015-03-09T22:38:17Z</dcterms:created>
  <dcterms:modified xsi:type="dcterms:W3CDTF">2015-11-18T02:06:28Z</dcterms:modified>
</cp:coreProperties>
</file>