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9DA4-D32A-A645-95E3-EFC57C6EBFDF}" type="datetimeFigureOut">
              <a:rPr lang="en-US" smtClean="0"/>
              <a:t>10/24/12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2EF5-CB46-F748-A316-4FF0D31EE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931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9DA4-D32A-A645-95E3-EFC57C6EBFDF}" type="datetimeFigureOut">
              <a:rPr lang="en-US" smtClean="0"/>
              <a:t>10/24/12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2EF5-CB46-F748-A316-4FF0D31EE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470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9DA4-D32A-A645-95E3-EFC57C6EBFDF}" type="datetimeFigureOut">
              <a:rPr lang="en-US" smtClean="0"/>
              <a:t>10/24/12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2EF5-CB46-F748-A316-4FF0D31EE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75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9DA4-D32A-A645-95E3-EFC57C6EBFDF}" type="datetimeFigureOut">
              <a:rPr lang="en-US" smtClean="0"/>
              <a:t>10/24/12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2EF5-CB46-F748-A316-4FF0D31EE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996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9DA4-D32A-A645-95E3-EFC57C6EBFDF}" type="datetimeFigureOut">
              <a:rPr lang="en-US" smtClean="0"/>
              <a:t>10/24/12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2EF5-CB46-F748-A316-4FF0D31EE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77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9DA4-D32A-A645-95E3-EFC57C6EBFDF}" type="datetimeFigureOut">
              <a:rPr lang="en-US" smtClean="0"/>
              <a:t>10/24/12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2EF5-CB46-F748-A316-4FF0D31EE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21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9DA4-D32A-A645-95E3-EFC57C6EBFDF}" type="datetimeFigureOut">
              <a:rPr lang="en-US" smtClean="0"/>
              <a:t>10/24/12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2EF5-CB46-F748-A316-4FF0D31EE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531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9DA4-D32A-A645-95E3-EFC57C6EBFDF}" type="datetimeFigureOut">
              <a:rPr lang="en-US" smtClean="0"/>
              <a:t>10/24/12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2EF5-CB46-F748-A316-4FF0D31EE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92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9DA4-D32A-A645-95E3-EFC57C6EBFDF}" type="datetimeFigureOut">
              <a:rPr lang="en-US" smtClean="0"/>
              <a:t>10/24/12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2EF5-CB46-F748-A316-4FF0D31EE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439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9DA4-D32A-A645-95E3-EFC57C6EBFDF}" type="datetimeFigureOut">
              <a:rPr lang="en-US" smtClean="0"/>
              <a:t>10/24/12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2EF5-CB46-F748-A316-4FF0D31EE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09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9DA4-D32A-A645-95E3-EFC57C6EBFDF}" type="datetimeFigureOut">
              <a:rPr lang="en-US" smtClean="0"/>
              <a:t>10/24/12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2EF5-CB46-F748-A316-4FF0D31EE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58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19DA4-D32A-A645-95E3-EFC57C6EBFDF}" type="datetimeFigureOut">
              <a:rPr lang="en-US" smtClean="0"/>
              <a:t>10/24/12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42EF5-CB46-F748-A316-4FF0D31EE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29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4" Type="http://schemas.openxmlformats.org/officeDocument/2006/relationships/image" Target="../media/image7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8.docx"/><Relationship Id="rId4" Type="http://schemas.openxmlformats.org/officeDocument/2006/relationships/image" Target="../media/image8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9.docx"/><Relationship Id="rId4" Type="http://schemas.openxmlformats.org/officeDocument/2006/relationships/image" Target="../media/image9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0.docx"/><Relationship Id="rId4" Type="http://schemas.openxmlformats.org/officeDocument/2006/relationships/image" Target="../media/image10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1.docx"/><Relationship Id="rId4" Type="http://schemas.openxmlformats.org/officeDocument/2006/relationships/image" Target="../media/image11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2.docx"/><Relationship Id="rId4" Type="http://schemas.openxmlformats.org/officeDocument/2006/relationships/image" Target="../media/image12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4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4" Type="http://schemas.openxmlformats.org/officeDocument/2006/relationships/image" Target="../media/image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4" Type="http://schemas.openxmlformats.org/officeDocument/2006/relationships/image" Target="../media/image5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4" Type="http://schemas.openxmlformats.org/officeDocument/2006/relationships/image" Target="../media/image6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Synchronization Patterns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Zdeněk</a:t>
            </a:r>
            <a:r>
              <a:rPr lang="en-GB" dirty="0" smtClean="0"/>
              <a:t> Kouba	</a:t>
            </a:r>
          </a:p>
        </p:txBody>
      </p:sp>
    </p:spTree>
    <p:extLst>
      <p:ext uri="{BB962C8B-B14F-4D97-AF65-F5344CB8AC3E}">
        <p14:creationId xmlns:p14="http://schemas.microsoft.com/office/powerpoint/2010/main" val="3140915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76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Strategized locking – </a:t>
            </a:r>
            <a:r>
              <a:rPr lang="en-GB" dirty="0" err="1" smtClean="0"/>
              <a:t>parametrický</a:t>
            </a:r>
            <a:r>
              <a:rPr lang="en-GB" dirty="0" smtClean="0"/>
              <a:t> </a:t>
            </a:r>
            <a:r>
              <a:rPr lang="en-GB" dirty="0" err="1" smtClean="0"/>
              <a:t>typ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9363328"/>
              </p:ext>
            </p:extLst>
          </p:nvPr>
        </p:nvGraphicFramePr>
        <p:xfrm>
          <a:off x="868363" y="1631950"/>
          <a:ext cx="6858000" cy="392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Document" r:id="rId3" imgW="6858000" imgH="3924300" progId="Word.Document.12">
                  <p:embed/>
                </p:oleObj>
              </mc:Choice>
              <mc:Fallback>
                <p:oleObj name="Document" r:id="rId3" imgW="6858000" imgH="3924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8363" y="1631950"/>
                        <a:ext cx="6858000" cy="3924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4825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7674"/>
          </a:xfrm>
        </p:spPr>
        <p:txBody>
          <a:bodyPr>
            <a:normAutofit/>
          </a:bodyPr>
          <a:lstStyle/>
          <a:p>
            <a:r>
              <a:rPr lang="en-GB" dirty="0" smtClean="0"/>
              <a:t>Thread-safe Interface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592833"/>
              </p:ext>
            </p:extLst>
          </p:nvPr>
        </p:nvGraphicFramePr>
        <p:xfrm>
          <a:off x="868363" y="1238250"/>
          <a:ext cx="6858000" cy="471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Document" r:id="rId3" imgW="6858000" imgH="4711700" progId="Word.Document.12">
                  <p:embed/>
                </p:oleObj>
              </mc:Choice>
              <mc:Fallback>
                <p:oleObj name="Document" r:id="rId3" imgW="6858000" imgH="4711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8363" y="1238250"/>
                        <a:ext cx="6858000" cy="471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398447" y="5011916"/>
            <a:ext cx="42883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Problém</a:t>
            </a:r>
            <a:r>
              <a:rPr lang="en-GB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GB" dirty="0" err="1" smtClean="0"/>
              <a:t>Buď</a:t>
            </a:r>
            <a:r>
              <a:rPr lang="en-GB" dirty="0" smtClean="0"/>
              <a:t> </a:t>
            </a:r>
            <a:r>
              <a:rPr lang="en-GB" dirty="0" err="1" smtClean="0"/>
              <a:t>rekursivní</a:t>
            </a:r>
            <a:r>
              <a:rPr lang="en-GB" dirty="0" smtClean="0"/>
              <a:t> </a:t>
            </a:r>
            <a:r>
              <a:rPr lang="en-GB" dirty="0" err="1" smtClean="0"/>
              <a:t>mutex</a:t>
            </a:r>
            <a:r>
              <a:rPr lang="en-GB" dirty="0" smtClean="0"/>
              <a:t>, ale </a:t>
            </a:r>
            <a:r>
              <a:rPr lang="en-GB" dirty="0" err="1" smtClean="0"/>
              <a:t>pak</a:t>
            </a:r>
            <a:r>
              <a:rPr lang="en-GB" dirty="0" smtClean="0"/>
              <a:t> </a:t>
            </a:r>
            <a:r>
              <a:rPr lang="en-GB" dirty="0" err="1" smtClean="0"/>
              <a:t>velká</a:t>
            </a:r>
            <a:r>
              <a:rPr lang="en-GB" dirty="0" smtClean="0"/>
              <a:t> </a:t>
            </a:r>
            <a:r>
              <a:rPr lang="en-GB" dirty="0" err="1" smtClean="0"/>
              <a:t>režie</a:t>
            </a:r>
            <a:endParaRPr lang="en-GB" dirty="0" smtClean="0"/>
          </a:p>
          <a:p>
            <a:pPr marL="285750" indent="-285750">
              <a:buFont typeface="Arial"/>
              <a:buChar char="•"/>
            </a:pPr>
            <a:r>
              <a:rPr lang="en-GB" dirty="0" smtClean="0"/>
              <a:t>Nebo self-deadlock</a:t>
            </a:r>
          </a:p>
          <a:p>
            <a:pPr marL="285750" indent="-285750">
              <a:buFont typeface="Arial"/>
              <a:buChar char="•"/>
            </a:pPr>
            <a:endParaRPr lang="en-GB" dirty="0"/>
          </a:p>
          <a:p>
            <a:r>
              <a:rPr lang="en-GB" dirty="0" err="1" smtClean="0">
                <a:solidFill>
                  <a:srgbClr val="FF0000"/>
                </a:solidFill>
              </a:rPr>
              <a:t>Řešení</a:t>
            </a:r>
            <a:r>
              <a:rPr lang="en-GB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61551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76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Double-Checked Locking Optimization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8674674"/>
              </p:ext>
            </p:extLst>
          </p:nvPr>
        </p:nvGraphicFramePr>
        <p:xfrm>
          <a:off x="868363" y="1924050"/>
          <a:ext cx="6858000" cy="334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Document" r:id="rId3" imgW="6858000" imgH="3340100" progId="Word.Document.12">
                  <p:embed/>
                </p:oleObj>
              </mc:Choice>
              <mc:Fallback>
                <p:oleObj name="Document" r:id="rId3" imgW="6858000" imgH="3340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8363" y="1924050"/>
                        <a:ext cx="6858000" cy="334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49849" y="5511561"/>
            <a:ext cx="4545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solidFill>
                  <a:srgbClr val="FF0000"/>
                </a:solidFill>
              </a:rPr>
              <a:t>Takovýto</a:t>
            </a:r>
            <a:r>
              <a:rPr lang="en-GB" dirty="0" smtClean="0">
                <a:solidFill>
                  <a:srgbClr val="FF0000"/>
                </a:solidFill>
              </a:rPr>
              <a:t> singleton </a:t>
            </a:r>
            <a:r>
              <a:rPr lang="en-GB" dirty="0" err="1" smtClean="0">
                <a:solidFill>
                  <a:srgbClr val="FF0000"/>
                </a:solidFill>
              </a:rPr>
              <a:t>není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threadově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bezpečný</a:t>
            </a:r>
            <a:r>
              <a:rPr lang="en-GB" dirty="0" smtClean="0">
                <a:solidFill>
                  <a:srgbClr val="FF0000"/>
                </a:solidFill>
              </a:rPr>
              <a:t> !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13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76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Double-Checked Locking Optimization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829817"/>
              </p:ext>
            </p:extLst>
          </p:nvPr>
        </p:nvGraphicFramePr>
        <p:xfrm>
          <a:off x="868363" y="1924050"/>
          <a:ext cx="6858000" cy="334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Document" r:id="rId3" imgW="6858000" imgH="3340100" progId="Word.Document.12">
                  <p:embed/>
                </p:oleObj>
              </mc:Choice>
              <mc:Fallback>
                <p:oleObj name="Document" r:id="rId3" imgW="6858000" imgH="3340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8363" y="1924050"/>
                        <a:ext cx="6858000" cy="334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49849" y="5511561"/>
            <a:ext cx="52245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Takovýto</a:t>
            </a:r>
            <a:r>
              <a:rPr lang="en-GB" dirty="0" smtClean="0"/>
              <a:t> singleton je </a:t>
            </a:r>
            <a:r>
              <a:rPr lang="en-GB" dirty="0" err="1" smtClean="0"/>
              <a:t>threadově</a:t>
            </a:r>
            <a:r>
              <a:rPr lang="en-GB" dirty="0" smtClean="0"/>
              <a:t> </a:t>
            </a:r>
            <a:r>
              <a:rPr lang="en-GB" dirty="0" err="1" smtClean="0"/>
              <a:t>bezpečný</a:t>
            </a:r>
            <a:r>
              <a:rPr lang="en-GB" dirty="0" smtClean="0"/>
              <a:t>,</a:t>
            </a:r>
          </a:p>
          <a:p>
            <a:r>
              <a:rPr lang="en-GB" dirty="0"/>
              <a:t>a</a:t>
            </a:r>
            <a:r>
              <a:rPr lang="en-GB" dirty="0" smtClean="0"/>
              <a:t>le </a:t>
            </a:r>
            <a:r>
              <a:rPr lang="en-GB" dirty="0" err="1" smtClean="0"/>
              <a:t>režie</a:t>
            </a:r>
            <a:r>
              <a:rPr lang="en-GB" dirty="0" smtClean="0"/>
              <a:t> se </a:t>
            </a:r>
            <a:r>
              <a:rPr lang="en-GB" dirty="0" err="1" smtClean="0"/>
              <a:t>synchronizací</a:t>
            </a:r>
            <a:r>
              <a:rPr lang="en-GB" dirty="0" smtClean="0"/>
              <a:t> je </a:t>
            </a:r>
            <a:r>
              <a:rPr lang="en-GB" dirty="0" err="1" smtClean="0"/>
              <a:t>při</a:t>
            </a:r>
            <a:r>
              <a:rPr lang="en-GB" dirty="0" smtClean="0"/>
              <a:t> </a:t>
            </a:r>
            <a:r>
              <a:rPr lang="en-GB" dirty="0" err="1" smtClean="0"/>
              <a:t>každém</a:t>
            </a:r>
            <a:r>
              <a:rPr lang="en-GB" dirty="0" smtClean="0"/>
              <a:t> </a:t>
            </a:r>
            <a:r>
              <a:rPr lang="en-GB" dirty="0" err="1" smtClean="0"/>
              <a:t>volání</a:t>
            </a:r>
            <a:r>
              <a:rPr lang="en-GB" dirty="0" smtClean="0"/>
              <a:t>, </a:t>
            </a:r>
            <a:r>
              <a:rPr lang="en-GB" dirty="0" err="1" smtClean="0"/>
              <a:t>ačkoliv</a:t>
            </a:r>
            <a:endParaRPr lang="en-GB" dirty="0" smtClean="0"/>
          </a:p>
          <a:p>
            <a:r>
              <a:rPr lang="en-GB" dirty="0" err="1"/>
              <a:t>s</a:t>
            </a:r>
            <a:r>
              <a:rPr lang="en-GB" dirty="0" err="1" smtClean="0"/>
              <a:t>vou</a:t>
            </a:r>
            <a:r>
              <a:rPr lang="en-GB" dirty="0" smtClean="0"/>
              <a:t> </a:t>
            </a:r>
            <a:r>
              <a:rPr lang="en-GB" dirty="0" err="1" smtClean="0"/>
              <a:t>užitečnou</a:t>
            </a:r>
            <a:r>
              <a:rPr lang="en-GB" dirty="0" smtClean="0"/>
              <a:t> </a:t>
            </a:r>
            <a:r>
              <a:rPr lang="en-GB" dirty="0" err="1" smtClean="0"/>
              <a:t>roli</a:t>
            </a:r>
            <a:r>
              <a:rPr lang="en-GB" dirty="0" smtClean="0"/>
              <a:t> </a:t>
            </a:r>
            <a:r>
              <a:rPr lang="en-GB" dirty="0" err="1" smtClean="0"/>
              <a:t>sehrála</a:t>
            </a:r>
            <a:r>
              <a:rPr lang="en-GB" dirty="0" smtClean="0"/>
              <a:t> </a:t>
            </a:r>
            <a:r>
              <a:rPr lang="en-GB" dirty="0" err="1" smtClean="0"/>
              <a:t>pouze</a:t>
            </a:r>
            <a:r>
              <a:rPr lang="en-GB" dirty="0" smtClean="0"/>
              <a:t> </a:t>
            </a:r>
            <a:r>
              <a:rPr lang="en-GB" dirty="0" err="1" smtClean="0"/>
              <a:t>při</a:t>
            </a:r>
            <a:r>
              <a:rPr lang="en-GB" dirty="0" smtClean="0"/>
              <a:t> </a:t>
            </a:r>
            <a:r>
              <a:rPr lang="en-GB" dirty="0" err="1" smtClean="0"/>
              <a:t>prvním</a:t>
            </a:r>
            <a:r>
              <a:rPr lang="en-GB" dirty="0" smtClean="0"/>
              <a:t> </a:t>
            </a:r>
            <a:r>
              <a:rPr lang="en-GB" dirty="0" err="1" smtClean="0"/>
              <a:t>volání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5331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76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Double-Checked Locking Optimization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059012"/>
              </p:ext>
            </p:extLst>
          </p:nvPr>
        </p:nvGraphicFramePr>
        <p:xfrm>
          <a:off x="868363" y="1828800"/>
          <a:ext cx="6858000" cy="353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Document" r:id="rId3" imgW="6858000" imgH="3530600" progId="Word.Document.12">
                  <p:embed/>
                </p:oleObj>
              </mc:Choice>
              <mc:Fallback>
                <p:oleObj name="Document" r:id="rId3" imgW="6858000" imgH="3530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8363" y="1828800"/>
                        <a:ext cx="6858000" cy="353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49849" y="5511561"/>
            <a:ext cx="4955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solidFill>
                  <a:srgbClr val="FF0000"/>
                </a:solidFill>
              </a:rPr>
              <a:t>Takovýto</a:t>
            </a:r>
            <a:r>
              <a:rPr lang="en-GB" dirty="0" smtClean="0">
                <a:solidFill>
                  <a:srgbClr val="FF0000"/>
                </a:solidFill>
              </a:rPr>
              <a:t> singleton </a:t>
            </a:r>
            <a:r>
              <a:rPr lang="en-GB" dirty="0" err="1" smtClean="0">
                <a:solidFill>
                  <a:srgbClr val="FF0000"/>
                </a:solidFill>
              </a:rPr>
              <a:t>není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threadově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bezpečný</a:t>
            </a:r>
            <a:r>
              <a:rPr lang="en-GB" dirty="0" smtClean="0">
                <a:solidFill>
                  <a:srgbClr val="FF0000"/>
                </a:solidFill>
              </a:rPr>
              <a:t>,</a:t>
            </a:r>
          </a:p>
          <a:p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 smtClean="0">
                <a:solidFill>
                  <a:srgbClr val="FF0000"/>
                </a:solidFill>
              </a:rPr>
              <a:t>est </a:t>
            </a:r>
            <a:r>
              <a:rPr lang="en-GB" dirty="0" err="1" smtClean="0">
                <a:solidFill>
                  <a:srgbClr val="FF0000"/>
                </a:solidFill>
              </a:rPr>
              <a:t>na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existenci</a:t>
            </a:r>
            <a:r>
              <a:rPr lang="en-GB" dirty="0" smtClean="0">
                <a:solidFill>
                  <a:srgbClr val="FF0000"/>
                </a:solidFill>
              </a:rPr>
              <a:t> instance </a:t>
            </a:r>
            <a:r>
              <a:rPr lang="en-GB" dirty="0" err="1" smtClean="0">
                <a:solidFill>
                  <a:srgbClr val="FF0000"/>
                </a:solidFill>
              </a:rPr>
              <a:t>musí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být</a:t>
            </a:r>
            <a:r>
              <a:rPr lang="en-GB" dirty="0" smtClean="0">
                <a:solidFill>
                  <a:srgbClr val="FF0000"/>
                </a:solidFill>
              </a:rPr>
              <a:t> v </a:t>
            </a:r>
            <a:r>
              <a:rPr lang="en-GB" dirty="0" err="1" smtClean="0">
                <a:solidFill>
                  <a:srgbClr val="FF0000"/>
                </a:solidFill>
              </a:rPr>
              <a:t>kritické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sekci</a:t>
            </a:r>
            <a:r>
              <a:rPr lang="en-GB" dirty="0" smtClean="0">
                <a:solidFill>
                  <a:srgbClr val="FF0000"/>
                </a:solidFill>
              </a:rPr>
              <a:t>! 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566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76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Double-Checked Locking Optimization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775680"/>
              </p:ext>
            </p:extLst>
          </p:nvPr>
        </p:nvGraphicFramePr>
        <p:xfrm>
          <a:off x="868363" y="2158540"/>
          <a:ext cx="68580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Document" r:id="rId3" imgW="6858000" imgH="3733800" progId="Word.Document.12">
                  <p:embed/>
                </p:oleObj>
              </mc:Choice>
              <mc:Fallback>
                <p:oleObj name="Document" r:id="rId3" imgW="6858000" imgH="3733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8363" y="2158540"/>
                        <a:ext cx="6858000" cy="373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70899" y="1289078"/>
            <a:ext cx="5384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Zlatý</a:t>
            </a:r>
            <a:r>
              <a:rPr lang="en-GB" dirty="0" smtClean="0"/>
              <a:t> </a:t>
            </a:r>
            <a:r>
              <a:rPr lang="en-GB" dirty="0" err="1" smtClean="0"/>
              <a:t>hřeb</a:t>
            </a:r>
            <a:r>
              <a:rPr lang="en-GB" dirty="0" smtClean="0"/>
              <a:t> </a:t>
            </a:r>
            <a:r>
              <a:rPr lang="en-GB" dirty="0" err="1" smtClean="0"/>
              <a:t>návrhového</a:t>
            </a:r>
            <a:r>
              <a:rPr lang="en-GB" dirty="0" smtClean="0"/>
              <a:t> </a:t>
            </a:r>
            <a:r>
              <a:rPr lang="en-GB" dirty="0" err="1" smtClean="0"/>
              <a:t>vzoru</a:t>
            </a:r>
            <a:r>
              <a:rPr lang="en-GB" dirty="0" smtClean="0"/>
              <a:t>, </a:t>
            </a:r>
            <a:r>
              <a:rPr lang="en-GB" dirty="0" err="1" smtClean="0"/>
              <a:t>aneb</a:t>
            </a:r>
            <a:r>
              <a:rPr lang="en-GB" dirty="0" smtClean="0"/>
              <a:t> to by </a:t>
            </a:r>
            <a:r>
              <a:rPr lang="en-GB" dirty="0" err="1" smtClean="0"/>
              <a:t>němej</a:t>
            </a:r>
            <a:r>
              <a:rPr lang="en-GB" dirty="0" smtClean="0"/>
              <a:t> </a:t>
            </a:r>
            <a:r>
              <a:rPr lang="en-GB" dirty="0" err="1" smtClean="0"/>
              <a:t>neřek</a:t>
            </a:r>
            <a:r>
              <a:rPr lang="en-GB" dirty="0" smtClean="0"/>
              <a:t>’:</a:t>
            </a:r>
          </a:p>
        </p:txBody>
      </p:sp>
    </p:spTree>
    <p:extLst>
      <p:ext uri="{BB962C8B-B14F-4D97-AF65-F5344CB8AC3E}">
        <p14:creationId xmlns:p14="http://schemas.microsoft.com/office/powerpoint/2010/main" val="1888600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Concurrency Patterns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24147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18441"/>
            <a:ext cx="7772400" cy="1749321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Pattern-Oriented Software Architecture, Patterns for Concurrent </a:t>
            </a:r>
            <a:r>
              <a:rPr lang="en-GB" sz="2800" dirty="0" smtClean="0"/>
              <a:t>and Networked Objects</a:t>
            </a:r>
            <a:br>
              <a:rPr lang="en-GB" sz="2800" dirty="0" smtClean="0"/>
            </a:br>
            <a:r>
              <a:rPr lang="en-GB" sz="2800" dirty="0" smtClean="0"/>
              <a:t>Volume </a:t>
            </a:r>
            <a:r>
              <a:rPr lang="en-GB" sz="2800" dirty="0"/>
              <a:t>2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312" y="3886200"/>
            <a:ext cx="8290400" cy="17526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Douglas Schmidt, Michael </a:t>
            </a:r>
            <a:r>
              <a:rPr lang="en-GB" dirty="0" err="1" smtClean="0"/>
              <a:t>Stal</a:t>
            </a:r>
            <a:r>
              <a:rPr lang="en-GB" dirty="0" smtClean="0"/>
              <a:t>, Hans Rohnert </a:t>
            </a:r>
            <a:br>
              <a:rPr lang="en-GB" dirty="0" smtClean="0"/>
            </a:br>
            <a:r>
              <a:rPr lang="en-GB" dirty="0" smtClean="0"/>
              <a:t>and Frank </a:t>
            </a:r>
            <a:r>
              <a:rPr lang="en-GB" dirty="0" err="1" smtClean="0"/>
              <a:t>Buschmann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ISBN: 0471606952</a:t>
            </a:r>
            <a:br>
              <a:rPr lang="en-GB" dirty="0" smtClean="0"/>
            </a:br>
            <a:r>
              <a:rPr lang="en-US" dirty="0" smtClean="0"/>
              <a:t>John Wiley &amp; Sons © 2000 (633 pages)</a:t>
            </a:r>
            <a:r>
              <a:rPr lang="en-GB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78308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Concurrency patterns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Active Object design pattern</a:t>
            </a:r>
          </a:p>
          <a:p>
            <a:r>
              <a:rPr lang="en-GB" dirty="0" smtClean="0"/>
              <a:t>Monitor Object design pattern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565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Active Object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Klienti</a:t>
            </a:r>
            <a:r>
              <a:rPr lang="en-GB" dirty="0" smtClean="0"/>
              <a:t>, </a:t>
            </a:r>
            <a:r>
              <a:rPr lang="en-GB" dirty="0" err="1" smtClean="0"/>
              <a:t>kteří</a:t>
            </a:r>
            <a:r>
              <a:rPr lang="en-GB" dirty="0" smtClean="0"/>
              <a:t> </a:t>
            </a:r>
            <a:r>
              <a:rPr lang="en-GB" dirty="0" err="1" smtClean="0"/>
              <a:t>přistupují</a:t>
            </a:r>
            <a:r>
              <a:rPr lang="en-GB" dirty="0" smtClean="0"/>
              <a:t> k </a:t>
            </a:r>
            <a:r>
              <a:rPr lang="en-GB" dirty="0" err="1" smtClean="0"/>
              <a:t>objektu</a:t>
            </a:r>
            <a:r>
              <a:rPr lang="en-GB" dirty="0" smtClean="0"/>
              <a:t> </a:t>
            </a:r>
            <a:r>
              <a:rPr lang="en-GB" dirty="0" err="1" smtClean="0"/>
              <a:t>běží</a:t>
            </a:r>
            <a:r>
              <a:rPr lang="en-GB" dirty="0" smtClean="0"/>
              <a:t> v </a:t>
            </a:r>
            <a:r>
              <a:rPr lang="en-GB" dirty="0" err="1" smtClean="0"/>
              <a:t>samostatných</a:t>
            </a:r>
            <a:r>
              <a:rPr lang="en-GB" dirty="0" smtClean="0"/>
              <a:t> </a:t>
            </a:r>
            <a:r>
              <a:rPr lang="en-GB" dirty="0" err="1" smtClean="0"/>
              <a:t>vláknech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Active Object </a:t>
            </a:r>
            <a:r>
              <a:rPr lang="en-GB" dirty="0" err="1" smtClean="0"/>
              <a:t>vykonává</a:t>
            </a:r>
            <a:r>
              <a:rPr lang="en-GB" dirty="0" smtClean="0"/>
              <a:t> </a:t>
            </a:r>
            <a:r>
              <a:rPr lang="en-GB" dirty="0" err="1" smtClean="0"/>
              <a:t>své</a:t>
            </a:r>
            <a:r>
              <a:rPr lang="en-GB" dirty="0" smtClean="0"/>
              <a:t> </a:t>
            </a:r>
            <a:r>
              <a:rPr lang="en-GB" dirty="0" err="1" smtClean="0"/>
              <a:t>metody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svém</a:t>
            </a:r>
            <a:r>
              <a:rPr lang="en-GB" dirty="0" smtClean="0"/>
              <a:t> </a:t>
            </a:r>
            <a:r>
              <a:rPr lang="en-GB" dirty="0" err="1" smtClean="0"/>
              <a:t>vlastním</a:t>
            </a:r>
            <a:r>
              <a:rPr lang="en-GB" dirty="0" smtClean="0"/>
              <a:t> </a:t>
            </a:r>
            <a:r>
              <a:rPr lang="en-GB" dirty="0" err="1" smtClean="0"/>
              <a:t>threadu</a:t>
            </a:r>
            <a:r>
              <a:rPr lang="en-GB" dirty="0" smtClean="0"/>
              <a:t> (</a:t>
            </a:r>
            <a:r>
              <a:rPr lang="en-GB" dirty="0" err="1" smtClean="0"/>
              <a:t>tedy</a:t>
            </a:r>
            <a:r>
              <a:rPr lang="en-GB" dirty="0" smtClean="0"/>
              <a:t> </a:t>
            </a:r>
            <a:r>
              <a:rPr lang="en-GB" dirty="0" err="1" smtClean="0"/>
              <a:t>nikoliv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threadu</a:t>
            </a:r>
            <a:r>
              <a:rPr lang="en-GB" dirty="0" smtClean="0"/>
              <a:t> </a:t>
            </a:r>
            <a:r>
              <a:rPr lang="en-GB" dirty="0" err="1" smtClean="0"/>
              <a:t>klienta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31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18441"/>
            <a:ext cx="7772400" cy="1749321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Pattern-Oriented Software Architecture, Patterns for Concurrent </a:t>
            </a:r>
            <a:r>
              <a:rPr lang="en-GB" sz="2800" dirty="0" smtClean="0"/>
              <a:t>and Networked Objects</a:t>
            </a:r>
            <a:br>
              <a:rPr lang="en-GB" sz="2800" dirty="0" smtClean="0"/>
            </a:br>
            <a:r>
              <a:rPr lang="en-GB" sz="2800" dirty="0" smtClean="0"/>
              <a:t>Volume </a:t>
            </a:r>
            <a:r>
              <a:rPr lang="en-GB" sz="2800" dirty="0"/>
              <a:t>2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312" y="3886200"/>
            <a:ext cx="8290400" cy="17526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Douglas Schmidt, Michael </a:t>
            </a:r>
            <a:r>
              <a:rPr lang="en-GB" dirty="0" err="1" smtClean="0"/>
              <a:t>Stal</a:t>
            </a:r>
            <a:r>
              <a:rPr lang="en-GB" dirty="0" smtClean="0"/>
              <a:t>, Hans Rohnert </a:t>
            </a:r>
            <a:br>
              <a:rPr lang="en-GB" dirty="0" smtClean="0"/>
            </a:br>
            <a:r>
              <a:rPr lang="en-GB" dirty="0" smtClean="0"/>
              <a:t>and Frank </a:t>
            </a:r>
            <a:r>
              <a:rPr lang="en-GB" dirty="0" err="1" smtClean="0"/>
              <a:t>Buschmann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ISBN: 0471606952</a:t>
            </a:r>
            <a:br>
              <a:rPr lang="en-GB" dirty="0" smtClean="0"/>
            </a:br>
            <a:r>
              <a:rPr lang="en-US" dirty="0" smtClean="0"/>
              <a:t>John Wiley &amp; Sons © 2000 (633 pages)</a:t>
            </a:r>
            <a:r>
              <a:rPr lang="en-GB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75661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587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Active Object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4419"/>
            <a:ext cx="9144000" cy="5357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026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587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Active Object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99509" y="1737340"/>
            <a:ext cx="8537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Zajímavá</a:t>
            </a:r>
            <a:r>
              <a:rPr lang="en-GB" dirty="0" smtClean="0"/>
              <a:t> </a:t>
            </a:r>
            <a:r>
              <a:rPr lang="en-GB" dirty="0" err="1" smtClean="0"/>
              <a:t>varianta</a:t>
            </a:r>
            <a:r>
              <a:rPr lang="en-GB" dirty="0" smtClean="0"/>
              <a:t>:</a:t>
            </a:r>
          </a:p>
          <a:p>
            <a:r>
              <a:rPr lang="en-GB" dirty="0"/>
              <a:t>	</a:t>
            </a:r>
            <a:endParaRPr lang="en-GB" dirty="0" smtClean="0"/>
          </a:p>
          <a:p>
            <a:r>
              <a:rPr lang="en-GB" dirty="0" err="1" smtClean="0"/>
              <a:t>Pokud</a:t>
            </a:r>
            <a:r>
              <a:rPr lang="en-GB" dirty="0" smtClean="0"/>
              <a:t> active object </a:t>
            </a:r>
            <a:r>
              <a:rPr lang="en-GB" dirty="0" err="1" smtClean="0"/>
              <a:t>implementuje</a:t>
            </a:r>
            <a:r>
              <a:rPr lang="en-GB" dirty="0" smtClean="0"/>
              <a:t> </a:t>
            </a:r>
            <a:r>
              <a:rPr lang="en-GB" dirty="0" err="1" smtClean="0"/>
              <a:t>více</a:t>
            </a:r>
            <a:r>
              <a:rPr lang="en-GB" dirty="0" smtClean="0"/>
              <a:t> </a:t>
            </a:r>
            <a:r>
              <a:rPr lang="en-GB" dirty="0" err="1" smtClean="0"/>
              <a:t>rolí</a:t>
            </a:r>
            <a:r>
              <a:rPr lang="en-GB" dirty="0"/>
              <a:t> </a:t>
            </a:r>
            <a:r>
              <a:rPr lang="en-GB" dirty="0" err="1" smtClean="0"/>
              <a:t>tak</a:t>
            </a:r>
            <a:r>
              <a:rPr lang="en-GB" dirty="0" smtClean="0"/>
              <a:t>, </a:t>
            </a:r>
            <a:r>
              <a:rPr lang="en-GB" dirty="0" err="1" smtClean="0"/>
              <a:t>že</a:t>
            </a:r>
            <a:r>
              <a:rPr lang="en-GB" dirty="0" smtClean="0"/>
              <a:t> </a:t>
            </a:r>
            <a:r>
              <a:rPr lang="en-GB" dirty="0" err="1" smtClean="0"/>
              <a:t>jednotliví</a:t>
            </a:r>
            <a:r>
              <a:rPr lang="en-GB" dirty="0" smtClean="0"/>
              <a:t> </a:t>
            </a:r>
            <a:r>
              <a:rPr lang="en-GB" dirty="0" err="1" smtClean="0"/>
              <a:t>klienti</a:t>
            </a:r>
            <a:r>
              <a:rPr lang="en-GB" dirty="0" smtClean="0"/>
              <a:t> </a:t>
            </a:r>
            <a:r>
              <a:rPr lang="en-GB" dirty="0" err="1" smtClean="0"/>
              <a:t>mohou</a:t>
            </a:r>
            <a:r>
              <a:rPr lang="en-GB" dirty="0" smtClean="0"/>
              <a:t> </a:t>
            </a:r>
            <a:r>
              <a:rPr lang="en-GB" dirty="0" err="1" smtClean="0"/>
              <a:t>mít</a:t>
            </a:r>
            <a:r>
              <a:rPr lang="en-GB" dirty="0" smtClean="0"/>
              <a:t> </a:t>
            </a:r>
            <a:r>
              <a:rPr lang="en-GB" dirty="0" err="1" smtClean="0"/>
              <a:t>různé</a:t>
            </a:r>
            <a:r>
              <a:rPr lang="en-GB" dirty="0" smtClean="0"/>
              <a:t> role,</a:t>
            </a:r>
          </a:p>
          <a:p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tak</a:t>
            </a:r>
            <a:r>
              <a:rPr lang="en-GB" dirty="0" smtClean="0">
                <a:solidFill>
                  <a:srgbClr val="FF0000"/>
                </a:solidFill>
              </a:rPr>
              <a:t> co?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1655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587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Active Object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99509" y="1737340"/>
            <a:ext cx="8537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Zajímavá</a:t>
            </a:r>
            <a:r>
              <a:rPr lang="en-GB" dirty="0" smtClean="0"/>
              <a:t> </a:t>
            </a:r>
            <a:r>
              <a:rPr lang="en-GB" dirty="0" err="1" smtClean="0"/>
              <a:t>varianta</a:t>
            </a:r>
            <a:r>
              <a:rPr lang="en-GB" dirty="0" smtClean="0"/>
              <a:t>:</a:t>
            </a:r>
          </a:p>
          <a:p>
            <a:r>
              <a:rPr lang="en-GB" dirty="0"/>
              <a:t>	</a:t>
            </a:r>
            <a:endParaRPr lang="en-GB" dirty="0" smtClean="0"/>
          </a:p>
          <a:p>
            <a:r>
              <a:rPr lang="en-GB" dirty="0" err="1" smtClean="0"/>
              <a:t>Pokud</a:t>
            </a:r>
            <a:r>
              <a:rPr lang="en-GB" dirty="0" smtClean="0"/>
              <a:t> active object </a:t>
            </a:r>
            <a:r>
              <a:rPr lang="en-GB" dirty="0" err="1" smtClean="0"/>
              <a:t>implementuje</a:t>
            </a:r>
            <a:r>
              <a:rPr lang="en-GB" dirty="0" smtClean="0"/>
              <a:t> </a:t>
            </a:r>
            <a:r>
              <a:rPr lang="en-GB" dirty="0" err="1" smtClean="0"/>
              <a:t>více</a:t>
            </a:r>
            <a:r>
              <a:rPr lang="en-GB" dirty="0" smtClean="0"/>
              <a:t> </a:t>
            </a:r>
            <a:r>
              <a:rPr lang="en-GB" dirty="0" err="1" smtClean="0"/>
              <a:t>rolí</a:t>
            </a:r>
            <a:r>
              <a:rPr lang="en-GB" dirty="0"/>
              <a:t> </a:t>
            </a:r>
            <a:r>
              <a:rPr lang="en-GB" dirty="0" err="1" smtClean="0"/>
              <a:t>tak</a:t>
            </a:r>
            <a:r>
              <a:rPr lang="en-GB" dirty="0" smtClean="0"/>
              <a:t>, </a:t>
            </a:r>
            <a:r>
              <a:rPr lang="en-GB" dirty="0" err="1" smtClean="0"/>
              <a:t>že</a:t>
            </a:r>
            <a:r>
              <a:rPr lang="en-GB" dirty="0" smtClean="0"/>
              <a:t> </a:t>
            </a:r>
            <a:r>
              <a:rPr lang="en-GB" dirty="0" err="1" smtClean="0"/>
              <a:t>jednotliví</a:t>
            </a:r>
            <a:r>
              <a:rPr lang="en-GB" dirty="0" smtClean="0"/>
              <a:t> </a:t>
            </a:r>
            <a:r>
              <a:rPr lang="en-GB" dirty="0" err="1" smtClean="0"/>
              <a:t>klienti</a:t>
            </a:r>
            <a:r>
              <a:rPr lang="en-GB" dirty="0" smtClean="0"/>
              <a:t> </a:t>
            </a:r>
            <a:r>
              <a:rPr lang="en-GB" dirty="0" err="1" smtClean="0"/>
              <a:t>mohou</a:t>
            </a:r>
            <a:r>
              <a:rPr lang="en-GB" dirty="0" smtClean="0"/>
              <a:t> </a:t>
            </a:r>
            <a:r>
              <a:rPr lang="en-GB" dirty="0" err="1" smtClean="0"/>
              <a:t>mít</a:t>
            </a:r>
            <a:r>
              <a:rPr lang="en-GB" dirty="0" smtClean="0"/>
              <a:t> </a:t>
            </a:r>
            <a:r>
              <a:rPr lang="en-GB" dirty="0" err="1" smtClean="0"/>
              <a:t>různé</a:t>
            </a:r>
            <a:r>
              <a:rPr lang="en-GB" dirty="0" smtClean="0"/>
              <a:t> role,</a:t>
            </a:r>
          </a:p>
          <a:p>
            <a:r>
              <a:rPr lang="en-GB" dirty="0">
                <a:solidFill>
                  <a:srgbClr val="FF0000"/>
                </a:solidFill>
              </a:rPr>
              <a:t>p</a:t>
            </a:r>
            <a:r>
              <a:rPr lang="en-GB" dirty="0" smtClean="0">
                <a:solidFill>
                  <a:srgbClr val="FF0000"/>
                </a:solidFill>
              </a:rPr>
              <a:t>ro </a:t>
            </a:r>
            <a:r>
              <a:rPr lang="en-GB" dirty="0" err="1" smtClean="0">
                <a:solidFill>
                  <a:srgbClr val="FF0000"/>
                </a:solidFill>
              </a:rPr>
              <a:t>každou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roli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existuje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samostatná</a:t>
            </a:r>
            <a:r>
              <a:rPr lang="en-GB" dirty="0" smtClean="0">
                <a:solidFill>
                  <a:srgbClr val="FF0000"/>
                </a:solidFill>
              </a:rPr>
              <a:t> proxy.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82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Monitor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Pokud</a:t>
            </a:r>
            <a:r>
              <a:rPr lang="en-GB" dirty="0" smtClean="0"/>
              <a:t> je scheduling </a:t>
            </a:r>
            <a:r>
              <a:rPr lang="en-GB" dirty="0" err="1" smtClean="0"/>
              <a:t>primitivní</a:t>
            </a:r>
            <a:r>
              <a:rPr lang="en-GB" dirty="0" smtClean="0"/>
              <a:t>, je </a:t>
            </a:r>
            <a:r>
              <a:rPr lang="en-GB" dirty="0" err="1" smtClean="0"/>
              <a:t>možná</a:t>
            </a:r>
            <a:r>
              <a:rPr lang="en-GB" dirty="0" smtClean="0"/>
              <a:t> </a:t>
            </a:r>
            <a:r>
              <a:rPr lang="en-GB" dirty="0" err="1" smtClean="0"/>
              <a:t>aktivní</a:t>
            </a:r>
            <a:r>
              <a:rPr lang="en-GB" dirty="0" smtClean="0"/>
              <a:t> </a:t>
            </a:r>
            <a:r>
              <a:rPr lang="en-GB" dirty="0" err="1" smtClean="0"/>
              <a:t>objekt</a:t>
            </a:r>
            <a:r>
              <a:rPr lang="en-GB" dirty="0" smtClean="0"/>
              <a:t> </a:t>
            </a:r>
            <a:r>
              <a:rPr lang="en-GB" dirty="0" err="1" smtClean="0"/>
              <a:t>zbytečně</a:t>
            </a:r>
            <a:r>
              <a:rPr lang="en-GB" dirty="0" smtClean="0"/>
              <a:t> </a:t>
            </a:r>
            <a:r>
              <a:rPr lang="en-GB" dirty="0" err="1" smtClean="0"/>
              <a:t>složitým</a:t>
            </a:r>
            <a:r>
              <a:rPr lang="en-GB" dirty="0" smtClean="0"/>
              <a:t> </a:t>
            </a:r>
            <a:r>
              <a:rPr lang="en-GB" dirty="0" err="1" smtClean="0"/>
              <a:t>návrhovým</a:t>
            </a:r>
            <a:r>
              <a:rPr lang="en-GB" dirty="0" smtClean="0"/>
              <a:t> </a:t>
            </a:r>
            <a:r>
              <a:rPr lang="en-GB" dirty="0" err="1" smtClean="0"/>
              <a:t>vzorem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Jiný</a:t>
            </a:r>
            <a:r>
              <a:rPr lang="en-GB" dirty="0" smtClean="0"/>
              <a:t> (</a:t>
            </a:r>
            <a:r>
              <a:rPr lang="en-GB" dirty="0" err="1" smtClean="0"/>
              <a:t>jednodušší</a:t>
            </a:r>
            <a:r>
              <a:rPr lang="en-GB" dirty="0" smtClean="0"/>
              <a:t>) </a:t>
            </a:r>
            <a:r>
              <a:rPr lang="en-GB" dirty="0" err="1" smtClean="0"/>
              <a:t>způsob</a:t>
            </a:r>
            <a:r>
              <a:rPr lang="en-GB" dirty="0" smtClean="0"/>
              <a:t> </a:t>
            </a:r>
            <a:r>
              <a:rPr lang="en-GB" dirty="0" err="1" smtClean="0"/>
              <a:t>řešení</a:t>
            </a:r>
            <a:r>
              <a:rPr lang="en-GB" dirty="0" smtClean="0"/>
              <a:t>: Monitor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7543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Monitor</a:t>
            </a:r>
            <a:br>
              <a:rPr lang="en-GB" dirty="0" smtClean="0"/>
            </a:br>
            <a:r>
              <a:rPr lang="en-GB" dirty="0" smtClean="0"/>
              <a:t>aka Thread-safe Passive Object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3102"/>
            <a:ext cx="8229600" cy="4233061"/>
          </a:xfrm>
        </p:spPr>
        <p:txBody>
          <a:bodyPr/>
          <a:lstStyle/>
          <a:p>
            <a:r>
              <a:rPr lang="en-GB" dirty="0" err="1" smtClean="0"/>
              <a:t>Pokud</a:t>
            </a:r>
            <a:r>
              <a:rPr lang="en-GB" dirty="0" smtClean="0"/>
              <a:t> je scheduling </a:t>
            </a:r>
            <a:r>
              <a:rPr lang="en-GB" dirty="0" err="1" smtClean="0"/>
              <a:t>primitivní</a:t>
            </a:r>
            <a:r>
              <a:rPr lang="en-GB" dirty="0" smtClean="0"/>
              <a:t>, je </a:t>
            </a:r>
            <a:r>
              <a:rPr lang="en-GB" dirty="0" err="1" smtClean="0"/>
              <a:t>možná</a:t>
            </a:r>
            <a:r>
              <a:rPr lang="en-GB" dirty="0" smtClean="0"/>
              <a:t> </a:t>
            </a:r>
            <a:r>
              <a:rPr lang="en-GB" dirty="0" err="1" smtClean="0"/>
              <a:t>aktivní</a:t>
            </a:r>
            <a:r>
              <a:rPr lang="en-GB" dirty="0" smtClean="0"/>
              <a:t> </a:t>
            </a:r>
            <a:r>
              <a:rPr lang="en-GB" dirty="0" err="1" smtClean="0"/>
              <a:t>objekt</a:t>
            </a:r>
            <a:r>
              <a:rPr lang="en-GB" dirty="0" smtClean="0"/>
              <a:t> </a:t>
            </a:r>
            <a:r>
              <a:rPr lang="en-GB" dirty="0" err="1" smtClean="0"/>
              <a:t>zbytečně</a:t>
            </a:r>
            <a:r>
              <a:rPr lang="en-GB" dirty="0" smtClean="0"/>
              <a:t> </a:t>
            </a:r>
            <a:r>
              <a:rPr lang="en-GB" dirty="0" err="1" smtClean="0"/>
              <a:t>složitým</a:t>
            </a:r>
            <a:r>
              <a:rPr lang="en-GB" dirty="0" smtClean="0"/>
              <a:t> </a:t>
            </a:r>
            <a:r>
              <a:rPr lang="en-GB" dirty="0" err="1" smtClean="0"/>
              <a:t>návrhovým</a:t>
            </a:r>
            <a:r>
              <a:rPr lang="en-GB" dirty="0" smtClean="0"/>
              <a:t> </a:t>
            </a:r>
            <a:r>
              <a:rPr lang="en-GB" dirty="0" err="1" smtClean="0"/>
              <a:t>vzorem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Jiný</a:t>
            </a:r>
            <a:r>
              <a:rPr lang="en-GB" dirty="0" smtClean="0"/>
              <a:t> (</a:t>
            </a:r>
            <a:r>
              <a:rPr lang="en-GB" dirty="0" err="1" smtClean="0"/>
              <a:t>jednodušší</a:t>
            </a:r>
            <a:r>
              <a:rPr lang="en-GB" dirty="0" smtClean="0"/>
              <a:t>) </a:t>
            </a:r>
            <a:r>
              <a:rPr lang="en-GB" dirty="0" err="1" smtClean="0"/>
              <a:t>způsob</a:t>
            </a:r>
            <a:r>
              <a:rPr lang="en-GB" dirty="0" smtClean="0"/>
              <a:t> </a:t>
            </a:r>
            <a:r>
              <a:rPr lang="en-GB" dirty="0" err="1" smtClean="0"/>
              <a:t>řešení</a:t>
            </a:r>
            <a:r>
              <a:rPr lang="en-GB" dirty="0" smtClean="0"/>
              <a:t>: Monitor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7013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5578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Monitor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764" y="1258074"/>
            <a:ext cx="8817536" cy="5247965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 err="1" smtClean="0"/>
              <a:t>Několik</a:t>
            </a:r>
            <a:r>
              <a:rPr lang="en-GB" sz="2400" dirty="0" smtClean="0"/>
              <a:t> </a:t>
            </a:r>
            <a:r>
              <a:rPr lang="en-GB" sz="2400" dirty="0" err="1" smtClean="0"/>
              <a:t>vláken</a:t>
            </a:r>
            <a:r>
              <a:rPr lang="en-GB" sz="2400" dirty="0" smtClean="0"/>
              <a:t> </a:t>
            </a:r>
            <a:r>
              <a:rPr lang="en-GB" sz="2400" dirty="0" err="1" smtClean="0"/>
              <a:t>přistupuje</a:t>
            </a:r>
            <a:r>
              <a:rPr lang="en-GB" sz="2400" dirty="0" smtClean="0"/>
              <a:t> </a:t>
            </a:r>
            <a:r>
              <a:rPr lang="en-GB" sz="2400" dirty="0" err="1" smtClean="0"/>
              <a:t>současně</a:t>
            </a:r>
            <a:r>
              <a:rPr lang="en-GB" sz="2400" dirty="0" smtClean="0"/>
              <a:t> k </a:t>
            </a:r>
            <a:r>
              <a:rPr lang="en-GB" sz="2400" dirty="0" err="1" smtClean="0"/>
              <a:t>témuž</a:t>
            </a:r>
            <a:r>
              <a:rPr lang="en-GB" sz="2400" dirty="0" smtClean="0"/>
              <a:t> </a:t>
            </a:r>
            <a:r>
              <a:rPr lang="en-GB" sz="2400" dirty="0" err="1" smtClean="0"/>
              <a:t>objektu</a:t>
            </a:r>
            <a:endParaRPr lang="en-GB" sz="2400" dirty="0" smtClean="0"/>
          </a:p>
          <a:p>
            <a:r>
              <a:rPr lang="en-GB" sz="2400" dirty="0" err="1" smtClean="0"/>
              <a:t>Metoda</a:t>
            </a:r>
            <a:r>
              <a:rPr lang="en-GB" sz="2400" dirty="0" smtClean="0"/>
              <a:t> </a:t>
            </a:r>
            <a:r>
              <a:rPr lang="en-GB" sz="2400" dirty="0" err="1" smtClean="0"/>
              <a:t>objektu</a:t>
            </a:r>
            <a:r>
              <a:rPr lang="en-GB" sz="2400" dirty="0" smtClean="0"/>
              <a:t> </a:t>
            </a:r>
            <a:r>
              <a:rPr lang="en-GB" sz="2400" dirty="0" err="1" smtClean="0"/>
              <a:t>není</a:t>
            </a:r>
            <a:r>
              <a:rPr lang="en-GB" sz="2400" dirty="0" smtClean="0"/>
              <a:t> (</a:t>
            </a:r>
            <a:r>
              <a:rPr lang="en-GB" sz="2400" dirty="0" err="1" smtClean="0"/>
              <a:t>narozdíl</a:t>
            </a:r>
            <a:r>
              <a:rPr lang="en-GB" sz="2400" dirty="0" smtClean="0"/>
              <a:t> od </a:t>
            </a:r>
            <a:r>
              <a:rPr lang="en-GB" sz="2400" dirty="0" err="1" smtClean="0"/>
              <a:t>aktivního</a:t>
            </a:r>
            <a:r>
              <a:rPr lang="en-GB" sz="2400" dirty="0" smtClean="0"/>
              <a:t> </a:t>
            </a:r>
            <a:r>
              <a:rPr lang="en-GB" sz="2400" dirty="0" err="1" smtClean="0"/>
              <a:t>objektu</a:t>
            </a:r>
            <a:r>
              <a:rPr lang="en-GB" sz="2400" dirty="0" smtClean="0"/>
              <a:t>) </a:t>
            </a:r>
            <a:r>
              <a:rPr lang="en-GB" sz="2400" dirty="0" err="1" smtClean="0"/>
              <a:t>vykonávána</a:t>
            </a:r>
            <a:r>
              <a:rPr lang="en-GB" sz="2400" dirty="0" smtClean="0"/>
              <a:t> v </a:t>
            </a:r>
            <a:r>
              <a:rPr lang="en-GB" sz="2400" dirty="0" err="1" smtClean="0"/>
              <a:t>samostatném</a:t>
            </a:r>
            <a:r>
              <a:rPr lang="en-GB" sz="2400" dirty="0" smtClean="0"/>
              <a:t> </a:t>
            </a:r>
            <a:r>
              <a:rPr lang="en-GB" sz="2400" dirty="0" err="1" smtClean="0"/>
              <a:t>vláknu</a:t>
            </a:r>
            <a:r>
              <a:rPr lang="en-GB" sz="2400" dirty="0" smtClean="0"/>
              <a:t>, ale je </a:t>
            </a:r>
            <a:r>
              <a:rPr lang="en-GB" sz="2400" dirty="0" err="1" smtClean="0"/>
              <a:t>vykonávána</a:t>
            </a:r>
            <a:r>
              <a:rPr lang="en-GB" sz="2400" dirty="0" smtClean="0"/>
              <a:t> </a:t>
            </a:r>
            <a:r>
              <a:rPr lang="en-GB" sz="2400" dirty="0" err="1" smtClean="0"/>
              <a:t>ve</a:t>
            </a:r>
            <a:r>
              <a:rPr lang="en-GB" sz="2400" dirty="0" smtClean="0"/>
              <a:t> </a:t>
            </a:r>
            <a:r>
              <a:rPr lang="en-GB" sz="2400" dirty="0" err="1" smtClean="0"/>
              <a:t>vláknu</a:t>
            </a:r>
            <a:r>
              <a:rPr lang="en-GB" sz="2400" dirty="0" smtClean="0"/>
              <a:t> </a:t>
            </a:r>
            <a:r>
              <a:rPr lang="en-GB" sz="2400" dirty="0" err="1" smtClean="0"/>
              <a:t>klienta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API </a:t>
            </a:r>
            <a:r>
              <a:rPr lang="en-GB" sz="2400" dirty="0" err="1" smtClean="0"/>
              <a:t>objektu</a:t>
            </a:r>
            <a:r>
              <a:rPr lang="en-GB" sz="2400" dirty="0" smtClean="0"/>
              <a:t> </a:t>
            </a:r>
            <a:r>
              <a:rPr lang="en-GB" sz="2400" dirty="0" err="1" smtClean="0"/>
              <a:t>musí</a:t>
            </a:r>
            <a:r>
              <a:rPr lang="en-GB" sz="2400" dirty="0" smtClean="0"/>
              <a:t> </a:t>
            </a:r>
            <a:r>
              <a:rPr lang="en-GB" sz="2400" dirty="0" err="1" smtClean="0"/>
              <a:t>definovat</a:t>
            </a:r>
            <a:r>
              <a:rPr lang="en-GB" sz="2400" dirty="0" smtClean="0"/>
              <a:t> “</a:t>
            </a:r>
            <a:r>
              <a:rPr lang="en-GB" sz="2400" dirty="0" err="1" smtClean="0"/>
              <a:t>rámec</a:t>
            </a:r>
            <a:r>
              <a:rPr lang="en-GB" sz="2400" dirty="0" smtClean="0"/>
              <a:t> </a:t>
            </a:r>
            <a:r>
              <a:rPr lang="en-GB" sz="2400" dirty="0" err="1" smtClean="0"/>
              <a:t>synchronizace</a:t>
            </a:r>
            <a:r>
              <a:rPr lang="en-GB" sz="2400" dirty="0" smtClean="0"/>
              <a:t>” – </a:t>
            </a:r>
            <a:r>
              <a:rPr lang="en-GB" sz="2400" dirty="0" err="1" smtClean="0"/>
              <a:t>množinu</a:t>
            </a:r>
            <a:r>
              <a:rPr lang="en-GB" sz="2400" dirty="0" smtClean="0"/>
              <a:t> </a:t>
            </a:r>
            <a:r>
              <a:rPr lang="en-GB" sz="2400" dirty="0" err="1" smtClean="0"/>
              <a:t>synchronizovaných</a:t>
            </a:r>
            <a:r>
              <a:rPr lang="en-GB" sz="2400" dirty="0" smtClean="0"/>
              <a:t> </a:t>
            </a:r>
            <a:r>
              <a:rPr lang="en-GB" sz="2400" dirty="0" err="1" smtClean="0"/>
              <a:t>metod</a:t>
            </a:r>
            <a:r>
              <a:rPr lang="en-GB" sz="2400" dirty="0" smtClean="0"/>
              <a:t>.</a:t>
            </a:r>
          </a:p>
          <a:p>
            <a:r>
              <a:rPr lang="en-GB" sz="2400" dirty="0" err="1" smtClean="0"/>
              <a:t>Zámek</a:t>
            </a:r>
            <a:r>
              <a:rPr lang="en-GB" sz="2400" dirty="0" smtClean="0"/>
              <a:t> </a:t>
            </a:r>
            <a:r>
              <a:rPr lang="en-GB" sz="2400" dirty="0" err="1" smtClean="0"/>
              <a:t>monitoru</a:t>
            </a:r>
            <a:r>
              <a:rPr lang="en-GB" sz="2400" dirty="0" smtClean="0"/>
              <a:t> - </a:t>
            </a:r>
            <a:r>
              <a:rPr lang="en-GB" sz="2400" dirty="0" err="1"/>
              <a:t>s</a:t>
            </a:r>
            <a:r>
              <a:rPr lang="en-GB" sz="2400" dirty="0" err="1" smtClean="0"/>
              <a:t>oučasně</a:t>
            </a:r>
            <a:r>
              <a:rPr lang="en-GB" sz="2400" dirty="0" smtClean="0"/>
              <a:t> </a:t>
            </a:r>
            <a:r>
              <a:rPr lang="en-GB" sz="2400" dirty="0" err="1" smtClean="0"/>
              <a:t>může</a:t>
            </a:r>
            <a:r>
              <a:rPr lang="en-GB" sz="2400" dirty="0" smtClean="0"/>
              <a:t> </a:t>
            </a:r>
            <a:r>
              <a:rPr lang="en-GB" sz="2400" dirty="0" err="1" smtClean="0"/>
              <a:t>být</a:t>
            </a:r>
            <a:r>
              <a:rPr lang="en-GB" sz="2400" dirty="0" smtClean="0"/>
              <a:t> </a:t>
            </a:r>
            <a:r>
              <a:rPr lang="en-GB" sz="2400" dirty="0" err="1" smtClean="0"/>
              <a:t>vykonávána</a:t>
            </a:r>
            <a:r>
              <a:rPr lang="en-GB" sz="2400" dirty="0" smtClean="0"/>
              <a:t> </a:t>
            </a:r>
            <a:r>
              <a:rPr lang="en-GB" sz="2400" dirty="0" err="1" smtClean="0"/>
              <a:t>pouze</a:t>
            </a:r>
            <a:r>
              <a:rPr lang="en-GB" sz="2400" dirty="0" smtClean="0"/>
              <a:t> </a:t>
            </a:r>
            <a:r>
              <a:rPr lang="en-GB" sz="2400" dirty="0" err="1" smtClean="0"/>
              <a:t>jediná</a:t>
            </a:r>
            <a:r>
              <a:rPr lang="en-GB" sz="2400" dirty="0" smtClean="0"/>
              <a:t> </a:t>
            </a:r>
            <a:r>
              <a:rPr lang="en-GB" sz="2400" dirty="0" err="1" smtClean="0"/>
              <a:t>synchr</a:t>
            </a:r>
            <a:r>
              <a:rPr lang="en-GB" sz="2400" dirty="0" smtClean="0"/>
              <a:t>. </a:t>
            </a:r>
            <a:r>
              <a:rPr lang="en-GB" sz="2400" dirty="0" err="1"/>
              <a:t>m</a:t>
            </a:r>
            <a:r>
              <a:rPr lang="en-GB" sz="2400" dirty="0" err="1" smtClean="0"/>
              <a:t>etoda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Monitor conditions:</a:t>
            </a:r>
          </a:p>
          <a:p>
            <a:pPr lvl="1"/>
            <a:r>
              <a:rPr lang="en-GB" sz="2000" dirty="0" err="1" smtClean="0"/>
              <a:t>Pokud</a:t>
            </a:r>
            <a:r>
              <a:rPr lang="en-GB" sz="2000" dirty="0" smtClean="0"/>
              <a:t> by </a:t>
            </a:r>
            <a:r>
              <a:rPr lang="en-GB" sz="2000" dirty="0" err="1" smtClean="0"/>
              <a:t>měla</a:t>
            </a:r>
            <a:r>
              <a:rPr lang="en-GB" sz="2000" dirty="0" smtClean="0"/>
              <a:t> </a:t>
            </a:r>
            <a:r>
              <a:rPr lang="en-GB" sz="2000" dirty="0" err="1" smtClean="0"/>
              <a:t>synchr</a:t>
            </a:r>
            <a:r>
              <a:rPr lang="en-GB" sz="2000" dirty="0" smtClean="0"/>
              <a:t>. </a:t>
            </a:r>
            <a:r>
              <a:rPr lang="en-GB" sz="2000" dirty="0" err="1"/>
              <a:t>m</a:t>
            </a:r>
            <a:r>
              <a:rPr lang="en-GB" sz="2000" dirty="0" err="1" smtClean="0"/>
              <a:t>etoda</a:t>
            </a:r>
            <a:r>
              <a:rPr lang="en-GB" sz="2000" dirty="0" smtClean="0"/>
              <a:t> </a:t>
            </a:r>
            <a:r>
              <a:rPr lang="en-GB" sz="2000" dirty="0" err="1" smtClean="0"/>
              <a:t>blokovat</a:t>
            </a:r>
            <a:r>
              <a:rPr lang="en-GB" sz="2000" dirty="0" smtClean="0"/>
              <a:t> </a:t>
            </a:r>
            <a:r>
              <a:rPr lang="en-GB" sz="2000" dirty="0" err="1" smtClean="0"/>
              <a:t>při</a:t>
            </a:r>
            <a:r>
              <a:rPr lang="en-GB" sz="2000" dirty="0" smtClean="0"/>
              <a:t> </a:t>
            </a:r>
            <a:r>
              <a:rPr lang="en-GB" sz="2000" dirty="0" err="1" smtClean="0"/>
              <a:t>čekání</a:t>
            </a:r>
            <a:r>
              <a:rPr lang="en-GB" sz="2000" dirty="0" smtClean="0"/>
              <a:t> </a:t>
            </a:r>
            <a:r>
              <a:rPr lang="en-GB" sz="2000" dirty="0" err="1" smtClean="0"/>
              <a:t>na</a:t>
            </a:r>
            <a:r>
              <a:rPr lang="en-GB" sz="2000" dirty="0" smtClean="0"/>
              <a:t> </a:t>
            </a:r>
            <a:r>
              <a:rPr lang="en-GB" sz="2000" dirty="0" err="1" smtClean="0"/>
              <a:t>splnění</a:t>
            </a:r>
            <a:r>
              <a:rPr lang="en-GB" sz="2000" dirty="0" smtClean="0"/>
              <a:t> </a:t>
            </a:r>
            <a:r>
              <a:rPr lang="en-GB" sz="2000" dirty="0" err="1" smtClean="0"/>
              <a:t>nějaké</a:t>
            </a:r>
            <a:r>
              <a:rPr lang="en-GB" sz="2000" dirty="0" smtClean="0"/>
              <a:t> monitor condition, </a:t>
            </a:r>
            <a:r>
              <a:rPr lang="en-GB" sz="2000" dirty="0" err="1" smtClean="0"/>
              <a:t>musí</a:t>
            </a:r>
            <a:r>
              <a:rPr lang="en-GB" sz="2000" dirty="0" smtClean="0"/>
              <a:t> se </a:t>
            </a:r>
            <a:r>
              <a:rPr lang="en-GB" sz="2000" dirty="0" err="1" smtClean="0"/>
              <a:t>objekt</a:t>
            </a:r>
            <a:r>
              <a:rPr lang="en-GB" sz="2000" dirty="0" smtClean="0"/>
              <a:t> </a:t>
            </a:r>
            <a:r>
              <a:rPr lang="en-GB" sz="2000" dirty="0" err="1" smtClean="0"/>
              <a:t>dobrovolně</a:t>
            </a:r>
            <a:r>
              <a:rPr lang="en-GB" sz="2000" dirty="0" smtClean="0"/>
              <a:t> </a:t>
            </a:r>
            <a:r>
              <a:rPr lang="en-GB" sz="2000" dirty="0" err="1" smtClean="0"/>
              <a:t>vzdát</a:t>
            </a:r>
            <a:r>
              <a:rPr lang="en-GB" sz="2000" dirty="0" smtClean="0"/>
              <a:t> </a:t>
            </a:r>
            <a:r>
              <a:rPr lang="en-GB" sz="2000" dirty="0" err="1" smtClean="0"/>
              <a:t>zámku</a:t>
            </a:r>
            <a:r>
              <a:rPr lang="en-GB" sz="2000" dirty="0" smtClean="0"/>
              <a:t> </a:t>
            </a:r>
            <a:r>
              <a:rPr lang="en-GB" sz="2000" dirty="0" err="1" smtClean="0"/>
              <a:t>monitoru</a:t>
            </a:r>
            <a:r>
              <a:rPr lang="en-GB" sz="2000" dirty="0" smtClean="0"/>
              <a:t> a </a:t>
            </a:r>
            <a:r>
              <a:rPr lang="en-GB" sz="2000" dirty="0" err="1" smtClean="0"/>
              <a:t>poté</a:t>
            </a:r>
            <a:r>
              <a:rPr lang="en-GB" sz="2000" dirty="0" smtClean="0"/>
              <a:t> </a:t>
            </a:r>
            <a:r>
              <a:rPr lang="en-GB" sz="2000" dirty="0" err="1" smtClean="0"/>
              <a:t>odevzdat</a:t>
            </a:r>
            <a:r>
              <a:rPr lang="en-GB" sz="2000" dirty="0" smtClean="0"/>
              <a:t> </a:t>
            </a:r>
            <a:r>
              <a:rPr lang="en-GB" sz="2000" dirty="0" err="1" smtClean="0"/>
              <a:t>procesor</a:t>
            </a:r>
            <a:r>
              <a:rPr lang="en-GB" sz="2000" dirty="0" smtClean="0"/>
              <a:t> (</a:t>
            </a:r>
            <a:r>
              <a:rPr lang="en-GB" sz="2000" dirty="0" err="1" smtClean="0"/>
              <a:t>přejít</a:t>
            </a:r>
            <a:r>
              <a:rPr lang="en-GB" sz="2000" dirty="0" smtClean="0"/>
              <a:t> do </a:t>
            </a:r>
            <a:r>
              <a:rPr lang="en-GB" sz="2000" dirty="0" err="1" smtClean="0"/>
              <a:t>stavu</a:t>
            </a:r>
            <a:r>
              <a:rPr lang="en-GB" sz="2000" dirty="0" smtClean="0"/>
              <a:t> sleeping). </a:t>
            </a:r>
            <a:r>
              <a:rPr lang="en-GB" sz="2000" dirty="0" err="1" smtClean="0"/>
              <a:t>Nutná</a:t>
            </a:r>
            <a:r>
              <a:rPr lang="en-GB" sz="2000" dirty="0" smtClean="0"/>
              <a:t> </a:t>
            </a:r>
            <a:r>
              <a:rPr lang="en-GB" sz="2000" dirty="0" err="1" smtClean="0"/>
              <a:t>podmínka</a:t>
            </a:r>
            <a:r>
              <a:rPr lang="en-GB" sz="2000" dirty="0" smtClean="0"/>
              <a:t> pro to je, </a:t>
            </a:r>
            <a:r>
              <a:rPr lang="en-GB" sz="2000" dirty="0" err="1" smtClean="0"/>
              <a:t>aby</a:t>
            </a:r>
            <a:r>
              <a:rPr lang="en-GB" sz="2000" dirty="0" smtClean="0"/>
              <a:t> </a:t>
            </a:r>
            <a:r>
              <a:rPr lang="en-GB" sz="2000" dirty="0" err="1" smtClean="0"/>
              <a:t>byl</a:t>
            </a:r>
            <a:r>
              <a:rPr lang="en-GB" sz="2000" dirty="0" smtClean="0"/>
              <a:t> </a:t>
            </a:r>
            <a:r>
              <a:rPr lang="en-GB" sz="2000" dirty="0" err="1" smtClean="0"/>
              <a:t>objekt</a:t>
            </a:r>
            <a:r>
              <a:rPr lang="en-GB" sz="2000" dirty="0" smtClean="0"/>
              <a:t> v </a:t>
            </a:r>
            <a:r>
              <a:rPr lang="en-GB" sz="2000" dirty="0" err="1" smtClean="0"/>
              <a:t>konzistentním</a:t>
            </a:r>
            <a:r>
              <a:rPr lang="en-GB" sz="2000" dirty="0" smtClean="0"/>
              <a:t> </a:t>
            </a:r>
            <a:r>
              <a:rPr lang="en-GB" sz="2000" dirty="0" err="1" smtClean="0"/>
              <a:t>stavu</a:t>
            </a:r>
            <a:r>
              <a:rPr lang="en-GB" sz="2000" dirty="0" smtClean="0"/>
              <a:t>.</a:t>
            </a:r>
          </a:p>
          <a:p>
            <a:pPr lvl="1"/>
            <a:r>
              <a:rPr lang="en-GB" sz="2000" dirty="0" err="1" smtClean="0"/>
              <a:t>Vzbuzení</a:t>
            </a:r>
            <a:r>
              <a:rPr lang="en-GB" sz="2000" dirty="0" smtClean="0"/>
              <a:t>:	</a:t>
            </a:r>
          </a:p>
          <a:p>
            <a:pPr lvl="2"/>
            <a:r>
              <a:rPr lang="en-GB" sz="1600" dirty="0"/>
              <a:t>t</a:t>
            </a:r>
            <a:r>
              <a:rPr lang="en-GB" sz="1600" dirty="0" smtClean="0"/>
              <a:t>imeout</a:t>
            </a:r>
          </a:p>
          <a:p>
            <a:pPr lvl="2"/>
            <a:r>
              <a:rPr lang="en-GB" sz="1600" dirty="0" err="1"/>
              <a:t>n</a:t>
            </a:r>
            <a:r>
              <a:rPr lang="en-GB" sz="1600" dirty="0" err="1" smtClean="0"/>
              <a:t>otifikace</a:t>
            </a:r>
            <a:r>
              <a:rPr lang="en-GB" sz="1600" dirty="0" smtClean="0"/>
              <a:t> </a:t>
            </a:r>
            <a:r>
              <a:rPr lang="en-GB" sz="1600" dirty="0" err="1" smtClean="0"/>
              <a:t>ostatními</a:t>
            </a:r>
            <a:r>
              <a:rPr lang="en-GB" sz="1600" dirty="0" smtClean="0"/>
              <a:t> </a:t>
            </a:r>
            <a:r>
              <a:rPr lang="en-GB" sz="1600" dirty="0" err="1" smtClean="0"/>
              <a:t>vlákny</a:t>
            </a:r>
            <a:r>
              <a:rPr lang="en-GB" sz="1600" dirty="0" smtClean="0"/>
              <a:t> ( notify(), </a:t>
            </a:r>
            <a:r>
              <a:rPr lang="en-GB" sz="1600" dirty="0" err="1" smtClean="0"/>
              <a:t>notifyall</a:t>
            </a:r>
            <a:r>
              <a:rPr lang="en-GB" sz="1600" dirty="0" smtClean="0"/>
              <a:t>() )</a:t>
            </a:r>
          </a:p>
          <a:p>
            <a:pPr lvl="1"/>
            <a:r>
              <a:rPr lang="en-GB" sz="2000" dirty="0" smtClean="0"/>
              <a:t>Po </a:t>
            </a:r>
            <a:r>
              <a:rPr lang="en-GB" sz="2000" dirty="0" err="1" smtClean="0"/>
              <a:t>vzbuzení</a:t>
            </a:r>
            <a:r>
              <a:rPr lang="en-GB" sz="2000" dirty="0" smtClean="0"/>
              <a:t> </a:t>
            </a:r>
            <a:r>
              <a:rPr lang="en-GB" sz="2000" dirty="0" err="1" smtClean="0"/>
              <a:t>nutnost</a:t>
            </a:r>
            <a:r>
              <a:rPr lang="en-GB" sz="2000" dirty="0" smtClean="0"/>
              <a:t> </a:t>
            </a:r>
            <a:r>
              <a:rPr lang="en-GB" sz="2000" dirty="0" err="1" smtClean="0"/>
              <a:t>ověřit</a:t>
            </a:r>
            <a:r>
              <a:rPr lang="en-GB" sz="2000" dirty="0" smtClean="0"/>
              <a:t> </a:t>
            </a:r>
            <a:r>
              <a:rPr lang="en-GB" sz="2000" dirty="0" err="1" smtClean="0"/>
              <a:t>znovu</a:t>
            </a:r>
            <a:r>
              <a:rPr lang="en-GB" sz="2000" dirty="0" smtClean="0"/>
              <a:t> </a:t>
            </a:r>
            <a:r>
              <a:rPr lang="en-GB" sz="2000" dirty="0" err="1" smtClean="0"/>
              <a:t>splnění</a:t>
            </a:r>
            <a:r>
              <a:rPr lang="en-GB" sz="2000" dirty="0" smtClean="0"/>
              <a:t> </a:t>
            </a:r>
            <a:r>
              <a:rPr lang="en-GB" sz="2000" dirty="0" err="1" smtClean="0"/>
              <a:t>podmínky</a:t>
            </a:r>
            <a:r>
              <a:rPr lang="en-GB" sz="2000" dirty="0" smtClean="0"/>
              <a:t> “monitor condition”</a:t>
            </a:r>
          </a:p>
        </p:txBody>
      </p:sp>
    </p:spTree>
    <p:extLst>
      <p:ext uri="{BB962C8B-B14F-4D97-AF65-F5344CB8AC3E}">
        <p14:creationId xmlns:p14="http://schemas.microsoft.com/office/powerpoint/2010/main" val="7115464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5578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Monitor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" y="1078351"/>
            <a:ext cx="9144000" cy="555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626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Synchronization Patterns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Scoped Locking in C++</a:t>
            </a:r>
          </a:p>
          <a:p>
            <a:r>
              <a:rPr lang="en-GB" dirty="0" smtClean="0"/>
              <a:t>Strategized Locking</a:t>
            </a:r>
          </a:p>
          <a:p>
            <a:r>
              <a:rPr lang="en-GB" dirty="0" smtClean="0"/>
              <a:t>Thread-Safe Interface</a:t>
            </a:r>
          </a:p>
          <a:p>
            <a:r>
              <a:rPr lang="en-GB" dirty="0" smtClean="0"/>
              <a:t>Double-Checked Locking Optimization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818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7674"/>
          </a:xfrm>
        </p:spPr>
        <p:txBody>
          <a:bodyPr>
            <a:normAutofit/>
          </a:bodyPr>
          <a:lstStyle/>
          <a:p>
            <a:r>
              <a:rPr lang="en-GB" dirty="0" smtClean="0"/>
              <a:t>Scoped Locking in C++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933762"/>
              </p:ext>
            </p:extLst>
          </p:nvPr>
        </p:nvGraphicFramePr>
        <p:xfrm>
          <a:off x="1143000" y="1174750"/>
          <a:ext cx="6858000" cy="450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Document" r:id="rId3" imgW="6858000" imgH="4508500" progId="Word.Document.12">
                  <p:embed/>
                </p:oleObj>
              </mc:Choice>
              <mc:Fallback>
                <p:oleObj name="Document" r:id="rId3" imgW="6858000" imgH="4508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1174750"/>
                        <a:ext cx="6858000" cy="450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54271" y="6206497"/>
            <a:ext cx="1138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Problem ?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287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7674"/>
          </a:xfrm>
        </p:spPr>
        <p:txBody>
          <a:bodyPr>
            <a:normAutofit/>
          </a:bodyPr>
          <a:lstStyle/>
          <a:p>
            <a:r>
              <a:rPr lang="en-GB" dirty="0" smtClean="0"/>
              <a:t>Scoped Locking in C++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192831"/>
              </p:ext>
            </p:extLst>
          </p:nvPr>
        </p:nvGraphicFramePr>
        <p:xfrm>
          <a:off x="1143000" y="1365250"/>
          <a:ext cx="6858000" cy="412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Document" r:id="rId3" imgW="6858000" imgH="4127500" progId="Word.Document.12">
                  <p:embed/>
                </p:oleObj>
              </mc:Choice>
              <mc:Fallback>
                <p:oleObj name="Document" r:id="rId3" imgW="6858000" imgH="4127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1365250"/>
                        <a:ext cx="6858000" cy="412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5607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7674"/>
          </a:xfrm>
        </p:spPr>
        <p:txBody>
          <a:bodyPr>
            <a:normAutofit/>
          </a:bodyPr>
          <a:lstStyle/>
          <a:p>
            <a:r>
              <a:rPr lang="en-GB" dirty="0" smtClean="0"/>
              <a:t>Scoped Locking in C++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054043"/>
              </p:ext>
            </p:extLst>
          </p:nvPr>
        </p:nvGraphicFramePr>
        <p:xfrm>
          <a:off x="1274785" y="1198165"/>
          <a:ext cx="6858000" cy="552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Document" r:id="rId3" imgW="6858000" imgH="5524500" progId="Word.Document.12">
                  <p:embed/>
                </p:oleObj>
              </mc:Choice>
              <mc:Fallback>
                <p:oleObj name="Document" r:id="rId3" imgW="6858000" imgH="5524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74785" y="1198165"/>
                        <a:ext cx="6858000" cy="552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3704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76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Strategized locking – </a:t>
            </a:r>
            <a:r>
              <a:rPr lang="en-GB" dirty="0" err="1" smtClean="0"/>
              <a:t>polymorfic</a:t>
            </a:r>
            <a:r>
              <a:rPr lang="en-GB" dirty="0" smtClean="0"/>
              <a:t> lock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324719"/>
              </p:ext>
            </p:extLst>
          </p:nvPr>
        </p:nvGraphicFramePr>
        <p:xfrm>
          <a:off x="1274763" y="1789113"/>
          <a:ext cx="685800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Document" r:id="rId3" imgW="6858000" imgH="4343400" progId="Word.Document.12">
                  <p:embed/>
                </p:oleObj>
              </mc:Choice>
              <mc:Fallback>
                <p:oleObj name="Document" r:id="rId3" imgW="6858000" imgH="4343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74763" y="1789113"/>
                        <a:ext cx="6858000" cy="434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6923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76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Strategized locking – </a:t>
            </a:r>
            <a:r>
              <a:rPr lang="en-GB" dirty="0" err="1" smtClean="0"/>
              <a:t>polymorfic</a:t>
            </a:r>
            <a:r>
              <a:rPr lang="en-GB" dirty="0" smtClean="0"/>
              <a:t> lock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941088"/>
              </p:ext>
            </p:extLst>
          </p:nvPr>
        </p:nvGraphicFramePr>
        <p:xfrm>
          <a:off x="1071097" y="1620851"/>
          <a:ext cx="6858000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3" imgW="6858000" imgH="1574800" progId="Word.Document.12">
                  <p:embed/>
                </p:oleObj>
              </mc:Choice>
              <mc:Fallback>
                <p:oleObj name="Document" r:id="rId3" imgW="6858000" imgH="1574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1097" y="1620851"/>
                        <a:ext cx="6858000" cy="157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1097" y="3834130"/>
            <a:ext cx="7224717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Abstraktní</a:t>
            </a:r>
            <a:r>
              <a:rPr lang="en-GB" dirty="0" smtClean="0"/>
              <a:t> </a:t>
            </a:r>
            <a:r>
              <a:rPr lang="en-GB" dirty="0" err="1" smtClean="0"/>
              <a:t>třída</a:t>
            </a:r>
            <a:r>
              <a:rPr lang="en-GB" dirty="0" smtClean="0"/>
              <a:t>, od </a:t>
            </a:r>
            <a:r>
              <a:rPr lang="en-GB" dirty="0" err="1" smtClean="0"/>
              <a:t>níž</a:t>
            </a:r>
            <a:r>
              <a:rPr lang="en-GB" dirty="0" smtClean="0"/>
              <a:t> </a:t>
            </a:r>
            <a:r>
              <a:rPr lang="en-GB" dirty="0" err="1" smtClean="0"/>
              <a:t>budou</a:t>
            </a:r>
            <a:r>
              <a:rPr lang="en-GB" dirty="0" smtClean="0"/>
              <a:t> </a:t>
            </a:r>
            <a:r>
              <a:rPr lang="en-GB" dirty="0" err="1" smtClean="0"/>
              <a:t>dědit</a:t>
            </a:r>
            <a:r>
              <a:rPr lang="en-GB" dirty="0" smtClean="0"/>
              <a:t> </a:t>
            </a:r>
            <a:r>
              <a:rPr lang="en-GB" dirty="0" err="1" smtClean="0"/>
              <a:t>třídy</a:t>
            </a:r>
            <a:r>
              <a:rPr lang="en-GB" dirty="0" smtClean="0"/>
              <a:t> </a:t>
            </a:r>
            <a:r>
              <a:rPr lang="en-GB" dirty="0" err="1" smtClean="0"/>
              <a:t>reprezentující</a:t>
            </a:r>
            <a:r>
              <a:rPr lang="en-GB" dirty="0" smtClean="0"/>
              <a:t> </a:t>
            </a:r>
            <a:r>
              <a:rPr lang="en-GB" dirty="0" err="1" smtClean="0"/>
              <a:t>jednotlivé</a:t>
            </a:r>
            <a:r>
              <a:rPr lang="en-GB" dirty="0" smtClean="0"/>
              <a:t> </a:t>
            </a:r>
            <a:r>
              <a:rPr lang="en-GB" dirty="0" err="1" smtClean="0"/>
              <a:t>strategie</a:t>
            </a:r>
            <a:r>
              <a:rPr lang="en-GB" dirty="0" smtClean="0"/>
              <a:t> </a:t>
            </a:r>
          </a:p>
          <a:p>
            <a:r>
              <a:rPr lang="en-GB" dirty="0" err="1"/>
              <a:t>z</a:t>
            </a:r>
            <a:r>
              <a:rPr lang="en-GB" dirty="0" err="1" smtClean="0"/>
              <a:t>amykání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GB" dirty="0" err="1" smtClean="0"/>
              <a:t>Mutex</a:t>
            </a:r>
            <a:endParaRPr lang="en-GB" dirty="0" smtClean="0"/>
          </a:p>
          <a:p>
            <a:pPr marL="285750" indent="-285750">
              <a:buFont typeface="Arial"/>
              <a:buChar char="•"/>
            </a:pPr>
            <a:r>
              <a:rPr lang="en-GB" dirty="0" smtClean="0"/>
              <a:t>Semaphore</a:t>
            </a:r>
          </a:p>
          <a:p>
            <a:pPr marL="285750" indent="-285750">
              <a:buFont typeface="Arial"/>
              <a:buChar char="•"/>
            </a:pPr>
            <a:r>
              <a:rPr lang="en-GB" dirty="0" smtClean="0"/>
              <a:t>Reader/writer lock;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276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76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Strategized locking – </a:t>
            </a:r>
            <a:r>
              <a:rPr lang="en-GB" dirty="0" err="1" smtClean="0"/>
              <a:t>parametrický</a:t>
            </a:r>
            <a:r>
              <a:rPr lang="en-GB" dirty="0" smtClean="0"/>
              <a:t> </a:t>
            </a:r>
            <a:r>
              <a:rPr lang="en-GB" dirty="0" err="1" smtClean="0"/>
              <a:t>typ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163843"/>
              </p:ext>
            </p:extLst>
          </p:nvPr>
        </p:nvGraphicFramePr>
        <p:xfrm>
          <a:off x="867897" y="1816422"/>
          <a:ext cx="6858000" cy="35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Document" r:id="rId3" imgW="6858000" imgH="3556000" progId="Word.Document.12">
                  <p:embed/>
                </p:oleObj>
              </mc:Choice>
              <mc:Fallback>
                <p:oleObj name="Document" r:id="rId3" imgW="6858000" imgH="3556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7897" y="1816422"/>
                        <a:ext cx="6858000" cy="355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6108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426</Words>
  <Application>Microsoft Macintosh PowerPoint</Application>
  <PresentationFormat>On-screen Show (4:3)</PresentationFormat>
  <Paragraphs>81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Document</vt:lpstr>
      <vt:lpstr>Synchronization Patterns</vt:lpstr>
      <vt:lpstr>Pattern-Oriented Software Architecture, Patterns for Concurrent and Networked Objects Volume 2 </vt:lpstr>
      <vt:lpstr>Synchronization Patterns</vt:lpstr>
      <vt:lpstr>Scoped Locking in C++</vt:lpstr>
      <vt:lpstr>Scoped Locking in C++</vt:lpstr>
      <vt:lpstr>Scoped Locking in C++</vt:lpstr>
      <vt:lpstr>Strategized locking – polymorfic lock</vt:lpstr>
      <vt:lpstr>Strategized locking – polymorfic lock</vt:lpstr>
      <vt:lpstr>Strategized locking – parametrický typ</vt:lpstr>
      <vt:lpstr>Strategized locking – parametrický typ</vt:lpstr>
      <vt:lpstr>Thread-safe Interface</vt:lpstr>
      <vt:lpstr>Double-Checked Locking Optimization</vt:lpstr>
      <vt:lpstr>Double-Checked Locking Optimization</vt:lpstr>
      <vt:lpstr>Double-Checked Locking Optimization</vt:lpstr>
      <vt:lpstr>Double-Checked Locking Optimization</vt:lpstr>
      <vt:lpstr>Concurrency Patterns</vt:lpstr>
      <vt:lpstr>Pattern-Oriented Software Architecture, Patterns for Concurrent and Networked Objects Volume 2 </vt:lpstr>
      <vt:lpstr>Concurrency patterns</vt:lpstr>
      <vt:lpstr>Active Object</vt:lpstr>
      <vt:lpstr>Active Object</vt:lpstr>
      <vt:lpstr>Active Object</vt:lpstr>
      <vt:lpstr>Active Object</vt:lpstr>
      <vt:lpstr>Monitor</vt:lpstr>
      <vt:lpstr>Monitor aka Thread-safe Passive Object</vt:lpstr>
      <vt:lpstr>Monitor</vt:lpstr>
      <vt:lpstr>Monitor</vt:lpstr>
    </vt:vector>
  </TitlesOfParts>
  <Company>Czech Technical University Prague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Synchronization Patterns</dc:title>
  <dc:creator>Zdenek Kouba</dc:creator>
  <cp:lastModifiedBy>Zdenek Kouba</cp:lastModifiedBy>
  <cp:revision>19</cp:revision>
  <dcterms:created xsi:type="dcterms:W3CDTF">2012-10-24T06:17:02Z</dcterms:created>
  <dcterms:modified xsi:type="dcterms:W3CDTF">2012-10-24T10:39:49Z</dcterms:modified>
</cp:coreProperties>
</file>