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59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71" r:id="rId15"/>
    <p:sldId id="260" r:id="rId16"/>
    <p:sldId id="261" r:id="rId17"/>
    <p:sldId id="262" r:id="rId18"/>
    <p:sldId id="272" r:id="rId19"/>
    <p:sldId id="273" r:id="rId20"/>
    <p:sldId id="275" r:id="rId21"/>
    <p:sldId id="274" r:id="rId22"/>
    <p:sldId id="277" r:id="rId23"/>
    <p:sldId id="276" r:id="rId24"/>
    <p:sldId id="279" r:id="rId25"/>
    <p:sldId id="278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F2A"/>
    <a:srgbClr val="E3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6A28-E80F-4186-AFC0-BBCABFA8CF0D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B0BB-45F1-4863-9E39-A999636577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6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2B0BB-45F1-4863-9E39-A9996365770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1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85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29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03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1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38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20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73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1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82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80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3DD1-EB71-441B-95FF-9446F1384F99}" type="datetimeFigureOut">
              <a:rPr lang="cs-CZ" smtClean="0"/>
              <a:pPr/>
              <a:t>17.12.2012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1CCA-5E08-480C-89D6-6E3511EAA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monkeyengine.com/" TargetMode="External"/><Relationship Id="rId2" Type="http://schemas.openxmlformats.org/officeDocument/2006/relationships/hyperlink" Target="http://jmonkeyengin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ifty-gui.lessvoid.com/" TargetMode="External"/><Relationship Id="rId4" Type="http://schemas.openxmlformats.org/officeDocument/2006/relationships/hyperlink" Target="http://code.google.com/p/kryon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rgbClr val="271F2A"/>
                </a:solidFill>
              </a:rPr>
              <a:t>Tower</a:t>
            </a:r>
            <a:r>
              <a:rPr lang="cs-CZ" sz="5400" b="1" dirty="0" smtClean="0">
                <a:solidFill>
                  <a:srgbClr val="271F2A"/>
                </a:solidFill>
              </a:rPr>
              <a:t> Defense</a:t>
            </a:r>
            <a:endParaRPr lang="cs-CZ" sz="5400" b="1" dirty="0">
              <a:solidFill>
                <a:srgbClr val="271F2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Milan Černil, Radek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Loucký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623509" y="1628801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root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22110" y="3468178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11341" y="346817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Monsters</a:t>
            </a:r>
            <a:endParaRPr lang="cs-CZ" dirty="0" smtClean="0"/>
          </a:p>
        </p:txBody>
      </p:sp>
      <p:cxnSp>
        <p:nvCxnSpPr>
          <p:cNvPr id="9" name="Přímá spojnice se šipkou 8"/>
          <p:cNvCxnSpPr>
            <a:stCxn id="4" idx="3"/>
            <a:endCxn id="7" idx="0"/>
          </p:cNvCxnSpPr>
          <p:nvPr/>
        </p:nvCxnSpPr>
        <p:spPr>
          <a:xfrm flipH="1">
            <a:off x="867425" y="2366353"/>
            <a:ext cx="945900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4" idx="5"/>
            <a:endCxn id="6" idx="0"/>
          </p:cNvCxnSpPr>
          <p:nvPr/>
        </p:nvCxnSpPr>
        <p:spPr>
          <a:xfrm>
            <a:off x="2729837" y="2366353"/>
            <a:ext cx="936389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813325" y="5029320"/>
            <a:ext cx="127561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Trees</a:t>
            </a:r>
            <a:endParaRPr lang="cs-CZ" dirty="0" smtClean="0"/>
          </a:p>
        </p:txBody>
      </p:sp>
      <p:sp>
        <p:nvSpPr>
          <p:cNvPr id="13" name="Ovál 12"/>
          <p:cNvSpPr/>
          <p:nvPr/>
        </p:nvSpPr>
        <p:spPr>
          <a:xfrm>
            <a:off x="4404528" y="5029320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Stones</a:t>
            </a:r>
            <a:endParaRPr lang="cs-CZ" dirty="0" smtClean="0"/>
          </a:p>
        </p:txBody>
      </p:sp>
      <p:cxnSp>
        <p:nvCxnSpPr>
          <p:cNvPr id="15" name="Přímá spojnice se šipkou 14"/>
          <p:cNvCxnSpPr>
            <a:stCxn id="6" idx="3"/>
            <a:endCxn id="12" idx="0"/>
          </p:cNvCxnSpPr>
          <p:nvPr/>
        </p:nvCxnSpPr>
        <p:spPr>
          <a:xfrm flipH="1">
            <a:off x="2451130" y="4205730"/>
            <a:ext cx="476794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6" idx="5"/>
            <a:endCxn id="13" idx="0"/>
          </p:cNvCxnSpPr>
          <p:nvPr/>
        </p:nvCxnSpPr>
        <p:spPr>
          <a:xfrm>
            <a:off x="4404528" y="4205730"/>
            <a:ext cx="612068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74" y="332656"/>
            <a:ext cx="1818124" cy="1728193"/>
          </a:xfrm>
          <a:prstGeom prst="rect">
            <a:avLst/>
          </a:prstGeom>
        </p:spPr>
      </p:pic>
      <p:pic>
        <p:nvPicPr>
          <p:cNvPr id="3076" name="Picture 4" descr="http://t1.gstatic.com/images?q=tbn:ANd9GcTXL8uq12jkQhYbODbkHcT2aVg1tPo5GElz-2tT90Rfh29H9aqI8qNz_9tA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82" y="33265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ye, view, watch, pup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7" y="3431625"/>
            <a:ext cx="546019" cy="5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/>
          <p:cNvCxnSpPr>
            <a:stCxn id="3082" idx="1"/>
          </p:cNvCxnSpPr>
          <p:nvPr/>
        </p:nvCxnSpPr>
        <p:spPr>
          <a:xfrm flipH="1" flipV="1">
            <a:off x="4124482" y="2060849"/>
            <a:ext cx="2091235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3082" idx="3"/>
          </p:cNvCxnSpPr>
          <p:nvPr/>
        </p:nvCxnSpPr>
        <p:spPr>
          <a:xfrm flipV="1">
            <a:off x="6761736" y="2060849"/>
            <a:ext cx="2262062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4404528" y="4869160"/>
            <a:ext cx="1224136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404528" y="4869160"/>
            <a:ext cx="1281072" cy="12163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623509" y="1628801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root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22110" y="3468178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11341" y="346817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Monsters</a:t>
            </a:r>
            <a:endParaRPr lang="cs-CZ" dirty="0" smtClean="0"/>
          </a:p>
        </p:txBody>
      </p:sp>
      <p:cxnSp>
        <p:nvCxnSpPr>
          <p:cNvPr id="9" name="Přímá spojnice se šipkou 8"/>
          <p:cNvCxnSpPr>
            <a:stCxn id="4" idx="3"/>
            <a:endCxn id="7" idx="0"/>
          </p:cNvCxnSpPr>
          <p:nvPr/>
        </p:nvCxnSpPr>
        <p:spPr>
          <a:xfrm flipH="1">
            <a:off x="867425" y="2366353"/>
            <a:ext cx="945900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4" idx="5"/>
            <a:endCxn id="6" idx="0"/>
          </p:cNvCxnSpPr>
          <p:nvPr/>
        </p:nvCxnSpPr>
        <p:spPr>
          <a:xfrm>
            <a:off x="2729837" y="2366353"/>
            <a:ext cx="936389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813325" y="5029320"/>
            <a:ext cx="127561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Trees</a:t>
            </a:r>
            <a:endParaRPr lang="cs-CZ" dirty="0" smtClean="0"/>
          </a:p>
        </p:txBody>
      </p:sp>
      <p:sp>
        <p:nvSpPr>
          <p:cNvPr id="13" name="Ovál 12"/>
          <p:cNvSpPr/>
          <p:nvPr/>
        </p:nvSpPr>
        <p:spPr>
          <a:xfrm>
            <a:off x="4404528" y="5029320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Stones</a:t>
            </a:r>
            <a:endParaRPr lang="cs-CZ" dirty="0" smtClean="0"/>
          </a:p>
        </p:txBody>
      </p:sp>
      <p:cxnSp>
        <p:nvCxnSpPr>
          <p:cNvPr id="15" name="Přímá spojnice se šipkou 14"/>
          <p:cNvCxnSpPr>
            <a:stCxn id="6" idx="3"/>
            <a:endCxn id="12" idx="0"/>
          </p:cNvCxnSpPr>
          <p:nvPr/>
        </p:nvCxnSpPr>
        <p:spPr>
          <a:xfrm flipH="1">
            <a:off x="2451130" y="4205730"/>
            <a:ext cx="476794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6" idx="5"/>
            <a:endCxn id="13" idx="0"/>
          </p:cNvCxnSpPr>
          <p:nvPr/>
        </p:nvCxnSpPr>
        <p:spPr>
          <a:xfrm>
            <a:off x="4404528" y="4205730"/>
            <a:ext cx="612068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91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74" y="332656"/>
            <a:ext cx="1818124" cy="1728193"/>
          </a:xfrm>
          <a:prstGeom prst="rect">
            <a:avLst/>
          </a:prstGeom>
        </p:spPr>
      </p:pic>
      <p:pic>
        <p:nvPicPr>
          <p:cNvPr id="3076" name="Picture 4" descr="http://t1.gstatic.com/images?q=tbn:ANd9GcTXL8uq12jkQhYbODbkHcT2aVg1tPo5GElz-2tT90Rfh29H9aqI8qNz_9tA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82" y="33265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ye, view, watch, pup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7" y="3431625"/>
            <a:ext cx="546019" cy="5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/>
          <p:cNvCxnSpPr>
            <a:stCxn id="3082" idx="1"/>
          </p:cNvCxnSpPr>
          <p:nvPr/>
        </p:nvCxnSpPr>
        <p:spPr>
          <a:xfrm flipH="1" flipV="1">
            <a:off x="4124482" y="2060849"/>
            <a:ext cx="2091235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3082" idx="3"/>
          </p:cNvCxnSpPr>
          <p:nvPr/>
        </p:nvCxnSpPr>
        <p:spPr>
          <a:xfrm flipH="1" flipV="1">
            <a:off x="5852674" y="2060849"/>
            <a:ext cx="909062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s://encrypted-tbn0.gstatic.com/images?q=tbn:ANd9GcT1DF0k-cIU2ZxTavVXnRuMjUFEf3hqgv-2EJRCB3D98mwBY4uV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1000" contras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8" y="332656"/>
            <a:ext cx="135300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Java knihovna pro TCP/UDP síťovou komunikaci </a:t>
            </a:r>
          </a:p>
          <a:p>
            <a:endParaRPr lang="cs-CZ" dirty="0"/>
          </a:p>
          <a:p>
            <a:r>
              <a:rPr lang="cs-CZ" dirty="0" smtClean="0"/>
              <a:t>Jednoduché zasílání objektů</a:t>
            </a:r>
          </a:p>
          <a:p>
            <a:endParaRPr lang="cs-CZ" dirty="0"/>
          </a:p>
          <a:p>
            <a:r>
              <a:rPr lang="cs-CZ" dirty="0" err="1" smtClean="0"/>
              <a:t>Listener</a:t>
            </a:r>
            <a:r>
              <a:rPr lang="cs-CZ" dirty="0" smtClean="0"/>
              <a:t>, registrace třídy…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C:\Users\Milanec\Dropbox\Public\Screenshots\screenshot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Java knihovna pro podporu tvorby GUI</a:t>
            </a:r>
          </a:p>
          <a:p>
            <a:endParaRPr lang="cs-CZ" dirty="0"/>
          </a:p>
          <a:p>
            <a:r>
              <a:rPr lang="cs-CZ" dirty="0" smtClean="0"/>
              <a:t>Konfigurace pomocí </a:t>
            </a:r>
            <a:r>
              <a:rPr lang="cs-CZ" dirty="0" smtClean="0"/>
              <a:t>XML</a:t>
            </a:r>
          </a:p>
          <a:p>
            <a:endParaRPr lang="cs-CZ" dirty="0"/>
          </a:p>
          <a:p>
            <a:r>
              <a:rPr lang="cs-CZ" dirty="0" smtClean="0"/>
              <a:t>Chat, </a:t>
            </a:r>
            <a:r>
              <a:rPr lang="cs-CZ" dirty="0" err="1" smtClean="0"/>
              <a:t>textbox</a:t>
            </a:r>
            <a:r>
              <a:rPr lang="cs-CZ" dirty="0" smtClean="0"/>
              <a:t>, apod.</a:t>
            </a:r>
            <a:endParaRPr lang="cs-CZ" dirty="0"/>
          </a:p>
        </p:txBody>
      </p:sp>
      <p:pic>
        <p:nvPicPr>
          <p:cNvPr id="7170" name="Picture 2" descr="C:\Users\Milanec\Dropbox\Public\Screenshots\screenshot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60648"/>
            <a:ext cx="8220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lanec\Dropbox\Public\Screenshots\screenshot.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09" y="3573016"/>
            <a:ext cx="4320480" cy="293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lanec\Dropbox\Public\Screenshots\screenshot.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85825"/>
            <a:ext cx="84201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567" t="19313" r="31101" b="15719"/>
          <a:stretch>
            <a:fillRect/>
          </a:stretch>
        </p:blipFill>
        <p:spPr bwMode="auto">
          <a:xfrm>
            <a:off x="2159732" y="157392"/>
            <a:ext cx="4824536" cy="600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21282" r="31101" b="14735"/>
          <a:stretch>
            <a:fillRect/>
          </a:stretch>
        </p:blipFill>
        <p:spPr bwMode="auto">
          <a:xfrm>
            <a:off x="664181" y="260648"/>
            <a:ext cx="781563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6360" r="32762" b="9813"/>
          <a:stretch>
            <a:fillRect/>
          </a:stretch>
        </p:blipFill>
        <p:spPr bwMode="auto">
          <a:xfrm>
            <a:off x="1475656" y="55780"/>
            <a:ext cx="6192688" cy="6541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Class</a:t>
            </a:r>
            <a:r>
              <a:rPr lang="cs-CZ" dirty="0" smtClean="0"/>
              <a:t> diagram</a:t>
            </a:r>
            <a:br>
              <a:rPr lang="cs-CZ" dirty="0" smtClean="0"/>
            </a:br>
            <a:r>
              <a:rPr lang="cs-CZ" dirty="0" smtClean="0"/>
              <a:t>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0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lanec\Dropbox\Public\Screenshots\screenshot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04664"/>
            <a:ext cx="87153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716016" y="1412776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271F2A"/>
                </a:solidFill>
              </a:rPr>
              <a:t>Princip hry</a:t>
            </a:r>
            <a:endParaRPr lang="cs-CZ" dirty="0">
              <a:solidFill>
                <a:srgbClr val="271F2A"/>
              </a:solidFill>
            </a:endParaRPr>
          </a:p>
        </p:txBody>
      </p:sp>
      <p:pic>
        <p:nvPicPr>
          <p:cNvPr id="8" name="Zástupný symbol pro obsah 7" descr="tower_defen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8884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2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19050">
            <a:solidFill>
              <a:srgbClr val="271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191683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71F2A"/>
                </a:solidFill>
              </a:rPr>
              <a:t> Monstra jdou ze startu do cíle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271F2A"/>
                </a:solidFill>
              </a:rPr>
              <a:t> </a:t>
            </a:r>
            <a:r>
              <a:rPr lang="cs-CZ" sz="2000" dirty="0" smtClean="0">
                <a:solidFill>
                  <a:srgbClr val="271F2A"/>
                </a:solidFill>
              </a:rPr>
              <a:t>Hráčům se odebere jeden život za každé monstrum, které se dostane až do cíle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271F2A"/>
                </a:solidFill>
              </a:rPr>
              <a:t> </a:t>
            </a:r>
            <a:r>
              <a:rPr lang="cs-CZ" sz="2000" dirty="0" smtClean="0">
                <a:solidFill>
                  <a:srgbClr val="271F2A"/>
                </a:solidFill>
              </a:rPr>
              <a:t>Hráči staví věže, které likvidují monstra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271F2A"/>
                </a:solidFill>
              </a:rPr>
              <a:t> </a:t>
            </a:r>
            <a:r>
              <a:rPr lang="cs-CZ" sz="2000" dirty="0" smtClean="0">
                <a:solidFill>
                  <a:srgbClr val="271F2A"/>
                </a:solidFill>
              </a:rPr>
              <a:t>Hráči za zabitá monstra dostávají peníze a zkušenosti, za která mohou </a:t>
            </a:r>
            <a:r>
              <a:rPr lang="cs-CZ" sz="2000" dirty="0" err="1" smtClean="0">
                <a:solidFill>
                  <a:srgbClr val="271F2A"/>
                </a:solidFill>
              </a:rPr>
              <a:t>upgradovat</a:t>
            </a:r>
            <a:r>
              <a:rPr lang="cs-CZ" sz="2000" dirty="0" smtClean="0">
                <a:solidFill>
                  <a:srgbClr val="271F2A"/>
                </a:solidFill>
              </a:rPr>
              <a:t> své věže</a:t>
            </a:r>
            <a:endParaRPr lang="cs-CZ" sz="2000" dirty="0">
              <a:solidFill>
                <a:srgbClr val="271F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lanec\Dropbox\Public\Screenshots\screenshot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04664"/>
            <a:ext cx="87153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3203848" y="4041068"/>
            <a:ext cx="5616624" cy="2556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anec\Dropbox\Public\Screenshots\screenshot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9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lanec\Dropbox\Public\Screenshots\screenshot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" y="404664"/>
            <a:ext cx="87153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716016" y="1412776"/>
            <a:ext cx="1224136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141931" y="4443164"/>
            <a:ext cx="252028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7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lanec\Dropbox\Public\Screenshots\screenshot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719137"/>
            <a:ext cx="80676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lanec\Dropbox\Public\Screenshots\screenshot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04664"/>
            <a:ext cx="87153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-180528" y="35644"/>
            <a:ext cx="8928992" cy="4113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anec\Dropbox\Public\Screenshots\screenshot.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66764" y="50316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547664" y="19888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919164" y="1990416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596680" y="364502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427984" y="22064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92564" y="286536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497264" y="226846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555776" y="99009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51820" y="882204"/>
            <a:ext cx="1008112" cy="106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516216" y="99009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296076" y="2484488"/>
            <a:ext cx="7552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544768" y="3376278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596064" y="388136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296076" y="3449564"/>
            <a:ext cx="184224" cy="14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9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cs-CZ" dirty="0" smtClean="0"/>
              <a:t>Klient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lanec\Dropbox\Public\Screenshots\screenshot.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Děkujeme za pozornost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4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271F2A"/>
                </a:solidFill>
              </a:rPr>
              <a:t>Požadavky</a:t>
            </a:r>
            <a:endParaRPr lang="cs-CZ" dirty="0">
              <a:solidFill>
                <a:srgbClr val="271F2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19050">
            <a:solidFill>
              <a:srgbClr val="271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177281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271F2A"/>
                </a:solidFill>
              </a:rPr>
              <a:t> </a:t>
            </a:r>
            <a:r>
              <a:rPr lang="cs-CZ" dirty="0" err="1" smtClean="0">
                <a:solidFill>
                  <a:srgbClr val="271F2A"/>
                </a:solidFill>
              </a:rPr>
              <a:t>Multiplayerová</a:t>
            </a:r>
            <a:r>
              <a:rPr lang="cs-CZ" dirty="0" smtClean="0">
                <a:solidFill>
                  <a:srgbClr val="271F2A"/>
                </a:solidFill>
              </a:rPr>
              <a:t> hra</a:t>
            </a: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271F2A"/>
                </a:solidFill>
              </a:rPr>
              <a:t> </a:t>
            </a:r>
            <a:r>
              <a:rPr lang="cs-CZ" dirty="0" smtClean="0">
                <a:solidFill>
                  <a:srgbClr val="271F2A"/>
                </a:solidFill>
              </a:rPr>
              <a:t>Hráči mohou za hry chatovat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271F2A"/>
                </a:solidFill>
              </a:rPr>
              <a:t> </a:t>
            </a:r>
            <a:r>
              <a:rPr lang="cs-CZ" dirty="0" smtClean="0">
                <a:solidFill>
                  <a:srgbClr val="271F2A"/>
                </a:solidFill>
              </a:rPr>
              <a:t>Víc tříd nepřátel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271F2A"/>
                </a:solidFill>
              </a:rPr>
              <a:t> </a:t>
            </a:r>
            <a:r>
              <a:rPr lang="cs-CZ" dirty="0" smtClean="0">
                <a:solidFill>
                  <a:srgbClr val="271F2A"/>
                </a:solidFill>
              </a:rPr>
              <a:t>Víc tříd, ze kterých si hráč může vybrat (oheň, voda, vítr, země)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271F2A"/>
                </a:solidFill>
              </a:rPr>
              <a:t> Hráč musí vidět aktuální stav svých zdrojů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271F2A"/>
                </a:solidFill>
              </a:rPr>
              <a:t> Hráč musí vidět místa, kam může svou věž postavit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271F2A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rgbClr val="271F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cs-CZ" smtClean="0"/>
              <a:t>Use case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Tower Defense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1CCA-5E08-480C-89D6-6E3511EAAA33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027" name="Picture 3" descr="C:\Users\Milanec\Dropbox\Public\Screenshots\screenshot.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548680"/>
            <a:ext cx="827722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anec\Dropbox\Public\Screenshots\screenshot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1" y="476672"/>
            <a:ext cx="868113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JMonkeyEngine</a:t>
            </a:r>
            <a:r>
              <a:rPr lang="cs-CZ" dirty="0" smtClean="0"/>
              <a:t> 3.0</a:t>
            </a:r>
          </a:p>
          <a:p>
            <a:pPr lvl="1"/>
            <a:r>
              <a:rPr lang="cs-CZ" dirty="0">
                <a:hlinkClick r:id="rId2"/>
              </a:rPr>
              <a:t>http://jmonkeyengine.org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http://jmonkeyengine.com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Kryonet</a:t>
            </a:r>
            <a:endParaRPr lang="cs-CZ" dirty="0"/>
          </a:p>
          <a:p>
            <a:pPr lvl="1"/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://code.google.com/p/kryonet</a:t>
            </a:r>
            <a:r>
              <a:rPr lang="cs-CZ" dirty="0" smtClean="0">
                <a:hlinkClick r:id="rId4"/>
              </a:rPr>
              <a:t>/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Nifty</a:t>
            </a:r>
            <a:r>
              <a:rPr lang="cs-CZ" dirty="0" smtClean="0"/>
              <a:t> GUI</a:t>
            </a:r>
          </a:p>
          <a:p>
            <a:pPr lvl="1"/>
            <a:r>
              <a:rPr lang="cs-CZ" dirty="0">
                <a:hlinkClick r:id="rId5"/>
              </a:rPr>
              <a:t>http://nifty-gui.lessvoid.com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21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Java Open-source 3D herní </a:t>
            </a:r>
            <a:r>
              <a:rPr lang="cs-CZ" dirty="0" err="1" smtClean="0"/>
              <a:t>engine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Shadery</a:t>
            </a:r>
            <a:r>
              <a:rPr lang="cs-CZ" dirty="0" smtClean="0"/>
              <a:t>, osvětlení, fyzika, speciální efekty, filtrování textur, integrace </a:t>
            </a:r>
            <a:r>
              <a:rPr lang="cs-CZ" dirty="0" err="1" smtClean="0"/>
              <a:t>nifty</a:t>
            </a:r>
            <a:r>
              <a:rPr lang="cs-CZ" dirty="0" smtClean="0"/>
              <a:t>-GUI, správa textur, modelů a animací</a:t>
            </a:r>
          </a:p>
          <a:p>
            <a:r>
              <a:rPr lang="cs-CZ" dirty="0" smtClean="0"/>
              <a:t>Využívání open source 3D modelovacího nástroje </a:t>
            </a:r>
            <a:r>
              <a:rPr lang="cs-CZ" dirty="0" err="1" smtClean="0"/>
              <a:t>Blender</a:t>
            </a:r>
            <a:r>
              <a:rPr lang="cs-CZ" dirty="0" smtClean="0"/>
              <a:t>, Integrace v </a:t>
            </a:r>
            <a:r>
              <a:rPr lang="cs-CZ" dirty="0" err="1" smtClean="0"/>
              <a:t>NetBeans</a:t>
            </a:r>
            <a:r>
              <a:rPr lang="cs-CZ" dirty="0" smtClean="0"/>
              <a:t> IDE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Vykreslování pomocí systému uzlů (node)</a:t>
            </a:r>
          </a:p>
        </p:txBody>
      </p:sp>
      <p:pic>
        <p:nvPicPr>
          <p:cNvPr id="2052" name="Picture 4" descr="C:\Users\Milanec\Dropbox\Public\Screenshots\screenshot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623509" y="1628801"/>
            <a:ext cx="12961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root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22110" y="3468178"/>
            <a:ext cx="20882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11341" y="346817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Monsters</a:t>
            </a:r>
            <a:endParaRPr lang="cs-CZ" dirty="0" smtClean="0"/>
          </a:p>
        </p:txBody>
      </p:sp>
      <p:cxnSp>
        <p:nvCxnSpPr>
          <p:cNvPr id="9" name="Přímá spojnice se šipkou 8"/>
          <p:cNvCxnSpPr>
            <a:stCxn id="4" idx="3"/>
            <a:endCxn id="7" idx="0"/>
          </p:cNvCxnSpPr>
          <p:nvPr/>
        </p:nvCxnSpPr>
        <p:spPr>
          <a:xfrm flipH="1">
            <a:off x="867425" y="2366353"/>
            <a:ext cx="945900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4" idx="5"/>
            <a:endCxn id="6" idx="0"/>
          </p:cNvCxnSpPr>
          <p:nvPr/>
        </p:nvCxnSpPr>
        <p:spPr>
          <a:xfrm>
            <a:off x="2729837" y="2366353"/>
            <a:ext cx="936389" cy="11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813325" y="5029320"/>
            <a:ext cx="127561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Trees</a:t>
            </a:r>
            <a:endParaRPr lang="cs-CZ" dirty="0" smtClean="0"/>
          </a:p>
        </p:txBody>
      </p:sp>
      <p:sp>
        <p:nvSpPr>
          <p:cNvPr id="13" name="Ovál 12"/>
          <p:cNvSpPr/>
          <p:nvPr/>
        </p:nvSpPr>
        <p:spPr>
          <a:xfrm>
            <a:off x="4404528" y="5029320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Stones</a:t>
            </a:r>
            <a:endParaRPr lang="cs-CZ" dirty="0" smtClean="0"/>
          </a:p>
        </p:txBody>
      </p:sp>
      <p:cxnSp>
        <p:nvCxnSpPr>
          <p:cNvPr id="15" name="Přímá spojnice se šipkou 14"/>
          <p:cNvCxnSpPr>
            <a:stCxn id="6" idx="3"/>
            <a:endCxn id="12" idx="0"/>
          </p:cNvCxnSpPr>
          <p:nvPr/>
        </p:nvCxnSpPr>
        <p:spPr>
          <a:xfrm flipH="1">
            <a:off x="2451130" y="4205730"/>
            <a:ext cx="476794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6" idx="5"/>
            <a:endCxn id="13" idx="0"/>
          </p:cNvCxnSpPr>
          <p:nvPr/>
        </p:nvCxnSpPr>
        <p:spPr>
          <a:xfrm>
            <a:off x="4404528" y="4205730"/>
            <a:ext cx="612068" cy="82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74" y="332656"/>
            <a:ext cx="1818124" cy="1728193"/>
          </a:xfrm>
          <a:prstGeom prst="rect">
            <a:avLst/>
          </a:prstGeom>
        </p:spPr>
      </p:pic>
      <p:pic>
        <p:nvPicPr>
          <p:cNvPr id="3076" name="Picture 4" descr="http://t1.gstatic.com/images?q=tbn:ANd9GcTXL8uq12jkQhYbODbkHcT2aVg1tPo5GElz-2tT90Rfh29H9aqI8qNz_9tA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82" y="33265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T1DF0k-cIU2ZxTavVXnRuMjUFEf3hqgv-2EJRCB3D98mwBY4u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8" y="332656"/>
            <a:ext cx="135300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ye, view, watch, pup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17" y="3431625"/>
            <a:ext cx="546019" cy="5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26"/>
          <p:cNvCxnSpPr>
            <a:stCxn id="3082" idx="1"/>
          </p:cNvCxnSpPr>
          <p:nvPr/>
        </p:nvCxnSpPr>
        <p:spPr>
          <a:xfrm flipH="1" flipV="1">
            <a:off x="4124482" y="2060849"/>
            <a:ext cx="2091235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3082" idx="3"/>
          </p:cNvCxnSpPr>
          <p:nvPr/>
        </p:nvCxnSpPr>
        <p:spPr>
          <a:xfrm flipV="1">
            <a:off x="6761736" y="2060849"/>
            <a:ext cx="2262062" cy="1624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246</Words>
  <Application>Microsoft Office PowerPoint</Application>
  <PresentationFormat>Předvádění na obrazovce (4:3)</PresentationFormat>
  <Paragraphs>81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Tower Defense</vt:lpstr>
      <vt:lpstr>Princip hry</vt:lpstr>
      <vt:lpstr>Požadavky</vt:lpstr>
      <vt:lpstr>Use case</vt:lpstr>
      <vt:lpstr>Prezentace aplikace PowerPoint</vt:lpstr>
      <vt:lpstr>Prezentace aplikace PowerPoint</vt:lpstr>
      <vt:lpstr>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 diagram Server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Klient</vt:lpstr>
      <vt:lpstr>Prezentace aplikace PowerPoint</vt:lpstr>
      <vt:lpstr>Děkujeme za pozornost  Dotazy?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 Defense</dc:title>
  <dc:creator>Radek</dc:creator>
  <cp:lastModifiedBy>Milan Černil</cp:lastModifiedBy>
  <cp:revision>52</cp:revision>
  <dcterms:created xsi:type="dcterms:W3CDTF">2012-12-11T19:04:40Z</dcterms:created>
  <dcterms:modified xsi:type="dcterms:W3CDTF">2012-12-18T10:28:48Z</dcterms:modified>
</cp:coreProperties>
</file>