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0"/>
  </p:notesMasterIdLst>
  <p:sldIdLst>
    <p:sldId id="257" r:id="rId2"/>
    <p:sldId id="259" r:id="rId3"/>
    <p:sldId id="260" r:id="rId4"/>
    <p:sldId id="271" r:id="rId5"/>
    <p:sldId id="283" r:id="rId6"/>
    <p:sldId id="284" r:id="rId7"/>
    <p:sldId id="285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89" r:id="rId16"/>
    <p:sldId id="270" r:id="rId17"/>
    <p:sldId id="28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8" r:id="rId28"/>
    <p:sldId id="29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E6EEA84-D60D-4F36-9121-DFA4438F228C}">
          <p14:sldIdLst>
            <p14:sldId id="257"/>
            <p14:sldId id="259"/>
            <p14:sldId id="260"/>
          </p14:sldIdLst>
        </p14:section>
        <p14:section name="Complete Algorithms" id="{D397BB4C-9D94-42F1-8E57-4127D1534AFE}">
          <p14:sldIdLst>
            <p14:sldId id="271"/>
            <p14:sldId id="283"/>
            <p14:sldId id="284"/>
            <p14:sldId id="285"/>
            <p14:sldId id="261"/>
            <p14:sldId id="262"/>
            <p14:sldId id="263"/>
            <p14:sldId id="264"/>
            <p14:sldId id="267"/>
            <p14:sldId id="268"/>
            <p14:sldId id="269"/>
            <p14:sldId id="289"/>
            <p14:sldId id="270"/>
            <p14:sldId id="282"/>
          </p14:sldIdLst>
        </p14:section>
        <p14:section name="Approximate Algorithms" id="{596E428A-2652-4B3C-9012-C551E4D5AFD3}">
          <p14:sldIdLst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8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3300"/>
    <a:srgbClr val="009900"/>
    <a:srgbClr val="FFFFF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89" autoAdjust="0"/>
    <p:restoredTop sz="86528" autoAdjust="0"/>
  </p:normalViewPr>
  <p:slideViewPr>
    <p:cSldViewPr>
      <p:cViewPr>
        <p:scale>
          <a:sx n="75" d="100"/>
          <a:sy n="75" d="100"/>
        </p:scale>
        <p:origin x="-1929" y="-7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25EE0C-C70B-4B4D-8EC3-AE610838755D}" type="datetimeFigureOut">
              <a:rPr lang="en-US"/>
              <a:pPr>
                <a:defRPr/>
              </a:pPr>
              <a:t>12/21/2011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FAAC58-0F34-4457-82CE-76AA463951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553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acceptable cost is user-dependent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70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85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Leaves always</a:t>
            </a:r>
            <a:r>
              <a:rPr lang="en-US" baseline="0" dirty="0" smtClean="0"/>
              <a:t> return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=up;</a:t>
            </a:r>
          </a:p>
          <a:p>
            <a:r>
              <a:rPr lang="en-US" baseline="0" dirty="0" smtClean="0"/>
              <a:t>step 3: x_1 changes to b because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for x_1 = b is initially set to zero</a:t>
            </a:r>
          </a:p>
          <a:p>
            <a:r>
              <a:rPr lang="en-US" baseline="0" dirty="0" smtClean="0"/>
              <a:t>simplified – not all messages shown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68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2214554"/>
            <a:ext cx="6715172" cy="124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45720" rIns="36000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0" kern="1200" cap="none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3571876"/>
            <a:ext cx="671517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45720" rIns="36000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028384" y="6476196"/>
            <a:ext cx="107153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Ins="360000"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lIns="360000" rIns="36000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/>
          </p:cNvSpPr>
          <p:nvPr>
            <p:ph type="title"/>
          </p:nvPr>
        </p:nvSpPr>
        <p:spPr bwMode="auto">
          <a:xfrm>
            <a:off x="0" y="142859"/>
            <a:ext cx="8715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45720" rIns="144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164288" y="6458585"/>
            <a:ext cx="945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324" y="6453336"/>
            <a:ext cx="415172" cy="34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50" y="6464838"/>
            <a:ext cx="321216" cy="30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5" r:id="rId2"/>
    <p:sldLayoutId id="2147483794" r:id="rId3"/>
    <p:sldLayoutId id="2147483796" r:id="rId4"/>
    <p:sldLayoutId id="2147483797" r:id="rId5"/>
    <p:sldLayoutId id="2147483798" r:id="rId6"/>
    <p:sldLayoutId id="2147483799" r:id="rId7"/>
    <p:sldLayoutId id="2147483801" r:id="rId8"/>
  </p:sldLayoutIdLst>
  <p:transition>
    <p:fade thruBlk="1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400" b="0" kern="1200" dirty="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lectures.net/ijcai2011_t3_optimization/" TargetMode="External"/><Relationship Id="rId2" Type="http://schemas.openxmlformats.org/officeDocument/2006/relationships/hyperlink" Target="http://jmvidal.cse.sc.edu/papers/mas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8064896" cy="1244618"/>
          </a:xfrm>
        </p:spPr>
        <p:txBody>
          <a:bodyPr/>
          <a:lstStyle/>
          <a:p>
            <a:pPr algn="ctr"/>
            <a:r>
              <a:rPr lang="en-US" dirty="0" smtClean="0"/>
              <a:t>Distributed Constraint Optimization</a:t>
            </a:r>
            <a:endParaRPr lang="cs-CZ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1276" y="3202146"/>
            <a:ext cx="7771164" cy="1955046"/>
          </a:xfrm>
        </p:spPr>
        <p:txBody>
          <a:bodyPr/>
          <a:lstStyle/>
          <a:p>
            <a:r>
              <a:rPr lang="en-US" dirty="0" smtClean="0"/>
              <a:t>Michal Jakob</a:t>
            </a:r>
          </a:p>
          <a:p>
            <a:endParaRPr lang="en-US" dirty="0"/>
          </a:p>
          <a:p>
            <a:r>
              <a:rPr lang="en-US" sz="1600" dirty="0"/>
              <a:t>Agent Technology Center, Dept. of </a:t>
            </a:r>
            <a:r>
              <a:rPr lang="en-US" sz="1600" dirty="0" smtClean="0"/>
              <a:t>Computer Science and Engineering, </a:t>
            </a:r>
            <a:br>
              <a:rPr lang="en-US" sz="1600" dirty="0" smtClean="0"/>
            </a:br>
            <a:r>
              <a:rPr lang="en-US" sz="1600" dirty="0" smtClean="0"/>
              <a:t>FEE, </a:t>
            </a:r>
            <a:r>
              <a:rPr lang="en-US" sz="1600" dirty="0"/>
              <a:t>Czech Technical University</a:t>
            </a:r>
          </a:p>
          <a:p>
            <a:endParaRPr lang="pt-BR" dirty="0" smtClean="0"/>
          </a:p>
          <a:p>
            <a:r>
              <a:rPr lang="pt-BR" dirty="0" smtClean="0"/>
              <a:t>A4M33MAS </a:t>
            </a:r>
            <a:r>
              <a:rPr lang="pt-BR"/>
              <a:t>Autumn </a:t>
            </a:r>
            <a:r>
              <a:rPr lang="pt-BR" smtClean="0"/>
              <a:t>2011</a:t>
            </a:r>
            <a:endParaRPr lang="pt-BR" dirty="0" smtClean="0"/>
          </a:p>
          <a:p>
            <a:endParaRPr lang="pt-BR" sz="1000" dirty="0"/>
          </a:p>
          <a:p>
            <a:r>
              <a:rPr lang="pt-BR" sz="1000" dirty="0" smtClean="0"/>
              <a:t>(</a:t>
            </a:r>
            <a:r>
              <a:rPr lang="en-US" sz="1000" dirty="0" smtClean="0"/>
              <a:t>based largely on tutorial on IJCAI 2011 Optimization in Multi-Agent Systems)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767511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ADOPT: Data Structures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5875"/>
                <a:ext cx="8507288" cy="4840288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s-CZ" b="1" dirty="0" smtClean="0"/>
                  <a:t>Current</a:t>
                </a:r>
                <a:r>
                  <a:rPr lang="cs-CZ" b="1" dirty="0"/>
                  <a:t> </a:t>
                </a:r>
                <a:r>
                  <a:rPr lang="cs-CZ" b="1" dirty="0" err="1"/>
                  <a:t>context</a:t>
                </a:r>
                <a:r>
                  <a:rPr lang="cs-CZ" dirty="0"/>
                  <a:t> (agent </a:t>
                </a:r>
                <a:r>
                  <a:rPr lang="cs-CZ" dirty="0" err="1"/>
                  <a:t>view</a:t>
                </a:r>
                <a:r>
                  <a:rPr lang="cs-CZ" dirty="0" smtClean="0"/>
                  <a:t>):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values </a:t>
                </a:r>
                <a:r>
                  <a:rPr lang="en-US" dirty="0"/>
                  <a:t>of higher priority constrained </a:t>
                </a:r>
                <a:r>
                  <a:rPr lang="en-US" dirty="0" smtClean="0"/>
                  <a:t>agents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/>
                  <a:t>Bounds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for each &lt;value, child&gt; pair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/>
              </a:p>
              <a:p>
                <a:r>
                  <a:rPr lang="en-US" dirty="0" smtClean="0"/>
                  <a:t>Stored contexts must be </a:t>
                </a:r>
                <a:r>
                  <a:rPr lang="en-US" b="1" dirty="0" smtClean="0"/>
                  <a:t>active</a:t>
                </a:r>
                <a:r>
                  <a:rPr lang="en-US" dirty="0"/>
                  <a:t>: 	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(</a:t>
                </a:r>
                <a:r>
                  <a:rPr lang="en-US" dirty="0"/>
                  <a:t>left-hand side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the </a:t>
                </a:r>
                <a:r>
                  <a:rPr lang="en-US" dirty="0"/>
                  <a:t>current context)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/>
                  <a:t>a context becomes </a:t>
                </a:r>
                <a:r>
                  <a:rPr lang="en-US" dirty="0" smtClean="0"/>
                  <a:t>inactive</a:t>
                </a:r>
                <a:r>
                  <a:rPr lang="en-US" dirty="0"/>
                  <a:t>, it </a:t>
                </a:r>
                <a:r>
                  <a:rPr lang="en-US" dirty="0" smtClean="0"/>
                  <a:t>is removed: </a:t>
                </a:r>
                <a:r>
                  <a:rPr lang="en-US" i="1" dirty="0" smtClean="0"/>
                  <a:t>lb</a:t>
                </a:r>
                <a:r>
                  <a:rPr lang="en-US" dirty="0" smtClean="0"/>
                  <a:t>,</a:t>
                </a:r>
                <a:r>
                  <a:rPr lang="en-US" i="1" dirty="0" smtClean="0"/>
                  <a:t>th</a:t>
                </a:r>
                <a:r>
                  <a:rPr lang="en-US" dirty="0" smtClean="0">
                    <a:sym typeface="Wingdings" pitchFamily="2" charset="2"/>
                  </a:rPr>
                  <a:t></a:t>
                </a:r>
                <a:r>
                  <a:rPr lang="en-US" i="1" dirty="0" smtClean="0"/>
                  <a:t>0</a:t>
                </a:r>
                <a:r>
                  <a:rPr lang="en-US" dirty="0"/>
                  <a:t>, </a:t>
                </a:r>
                <a:r>
                  <a:rPr lang="en-US" i="1" dirty="0" err="1" smtClean="0"/>
                  <a:t>ub</a:t>
                </a:r>
                <a:r>
                  <a:rPr lang="en-US" dirty="0" smtClean="0">
                    <a:sym typeface="Wingdings" pitchFamily="2" charset="2"/>
                  </a:rPr>
                  <a:t></a:t>
                </a:r>
                <a:r>
                  <a:rPr lang="en-US" i="1" dirty="0" smtClean="0"/>
                  <a:t>∞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5875"/>
                <a:ext cx="8507288" cy="4840288"/>
              </a:xfrm>
              <a:blipFill rotWithShape="1">
                <a:blip r:embed="rId2"/>
                <a:stretch>
                  <a:fillRect l="-1074" t="-1134" b="-9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07904" y="2276872"/>
            <a:ext cx="3239990" cy="2805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		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j</a:t>
            </a:r>
            <a:endParaRPr lang="en-US" sz="2000" i="1" baseline="-25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lower bounds	</a:t>
            </a:r>
            <a:r>
              <a:rPr lang="en-US" sz="2000" i="1" dirty="0" err="1" smtClean="0"/>
              <a:t>lb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k</a:t>
            </a:r>
            <a:r>
              <a:rPr lang="en-US" sz="2000" i="1" dirty="0" smtClean="0"/>
              <a:t>)</a:t>
            </a:r>
            <a:endParaRPr lang="en-US" sz="2000" i="1" baseline="-25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upper bounds	</a:t>
            </a:r>
            <a:r>
              <a:rPr lang="en-US" sz="2000" i="1" dirty="0" err="1" smtClean="0"/>
              <a:t>ub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k</a:t>
            </a:r>
            <a:r>
              <a:rPr lang="en-US" sz="2000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thresholds	</a:t>
            </a:r>
            <a:r>
              <a:rPr lang="en-US" sz="2000" i="1" dirty="0" err="1" smtClean="0"/>
              <a:t>th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k</a:t>
            </a:r>
            <a:r>
              <a:rPr lang="en-US" sz="2000" i="1" dirty="0" smtClean="0"/>
              <a:t>)</a:t>
            </a:r>
          </a:p>
          <a:p>
            <a:pPr>
              <a:lnSpc>
                <a:spcPct val="150000"/>
              </a:lnSpc>
            </a:pPr>
            <a:endParaRPr lang="en-US" sz="2000" i="1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contexts	</a:t>
            </a:r>
            <a:r>
              <a:rPr lang="en-US" sz="2000" i="1" dirty="0" smtClean="0"/>
              <a:t>context(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k</a:t>
            </a:r>
            <a:r>
              <a:rPr lang="en-US" sz="2000" i="1" dirty="0" smtClean="0"/>
              <a:t>)</a:t>
            </a:r>
            <a:endParaRPr lang="cs-CZ" sz="20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16764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96" y="1484784"/>
            <a:ext cx="16859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13980" y="110988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endParaRPr lang="cs-CZ" i="1" baseline="-25000" dirty="0"/>
          </a:p>
        </p:txBody>
      </p:sp>
    </p:spTree>
    <p:extLst>
      <p:ext uri="{BB962C8B-B14F-4D97-AF65-F5344CB8AC3E}">
        <p14:creationId xmlns:p14="http://schemas.microsoft.com/office/powerpoint/2010/main" val="36586641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ADOPT: Bounds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1" y="1268760"/>
            <a:ext cx="8276235" cy="472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0221" y="1124744"/>
            <a:ext cx="4819851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3923928" y="2254394"/>
            <a:ext cx="4819851" cy="1246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4347009" y="3631022"/>
            <a:ext cx="4568331" cy="1246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525980" y="5030036"/>
            <a:ext cx="8150476" cy="1135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6222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ADOPT: Example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81339"/>
          </a:xfrm>
        </p:spPr>
        <p:txBody>
          <a:bodyPr/>
          <a:lstStyle/>
          <a:p>
            <a:r>
              <a:rPr lang="en-US" dirty="0" smtClean="0"/>
              <a:t>4 Variables </a:t>
            </a:r>
            <a:r>
              <a:rPr lang="en-US" dirty="0"/>
              <a:t>(4 agents)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, x</a:t>
            </a:r>
            <a:r>
              <a:rPr lang="en-US" i="1" baseline="-25000" dirty="0"/>
              <a:t>2</a:t>
            </a:r>
            <a:r>
              <a:rPr lang="en-US" i="1" dirty="0"/>
              <a:t>, x</a:t>
            </a:r>
            <a:r>
              <a:rPr lang="en-US" i="1" baseline="-25000" dirty="0"/>
              <a:t>3</a:t>
            </a:r>
            <a:r>
              <a:rPr lang="en-US" i="1" dirty="0"/>
              <a:t> x</a:t>
            </a:r>
            <a:r>
              <a:rPr lang="en-US" i="1" baseline="-25000" dirty="0"/>
              <a:t>4</a:t>
            </a:r>
            <a:r>
              <a:rPr lang="en-US" dirty="0"/>
              <a:t> with </a:t>
            </a:r>
            <a:r>
              <a:rPr lang="en-US" i="1" dirty="0"/>
              <a:t>D = {a, b</a:t>
            </a:r>
            <a:r>
              <a:rPr lang="en-US" i="1" dirty="0" smtClean="0"/>
              <a:t>}</a:t>
            </a:r>
          </a:p>
          <a:p>
            <a:r>
              <a:rPr lang="en-US" dirty="0"/>
              <a:t>4 binary identical cost </a:t>
            </a:r>
            <a:r>
              <a:rPr lang="en-US" dirty="0" smtClean="0"/>
              <a:t>functions</a:t>
            </a:r>
          </a:p>
          <a:p>
            <a:r>
              <a:rPr lang="cs-CZ" dirty="0" err="1" smtClean="0"/>
              <a:t>Constraint</a:t>
            </a:r>
            <a:r>
              <a:rPr lang="cs-CZ" dirty="0" smtClean="0"/>
              <a:t> </a:t>
            </a:r>
            <a:r>
              <a:rPr lang="cs-CZ" dirty="0" err="1"/>
              <a:t>graph</a:t>
            </a:r>
            <a:r>
              <a:rPr lang="cs-CZ" dirty="0"/>
              <a:t>:</a:t>
            </a:r>
            <a:endParaRPr lang="cs-CZ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5"/>
            <a:ext cx="1981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13" y="2924945"/>
            <a:ext cx="848037" cy="183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7245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ADOPT: </a:t>
            </a:r>
            <a:r>
              <a:rPr lang="en-US" dirty="0"/>
              <a:t>Example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6" y="1196752"/>
            <a:ext cx="76279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17656" y="1268760"/>
            <a:ext cx="2838519" cy="2452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444208" y="1268759"/>
            <a:ext cx="2160240" cy="245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32116" y="3855754"/>
            <a:ext cx="2502574" cy="245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3317656" y="3855754"/>
            <a:ext cx="2838519" cy="245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300192" y="3855754"/>
            <a:ext cx="2418663" cy="245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903283" y="1268759"/>
            <a:ext cx="2160240" cy="245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4540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 Properties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91264" cy="4840288"/>
          </a:xfrm>
        </p:spPr>
        <p:txBody>
          <a:bodyPr anchor="ctr"/>
          <a:lstStyle/>
          <a:p>
            <a:r>
              <a:rPr lang="en-US" dirty="0"/>
              <a:t>For finite DCOPs with binary non-negative constraints, </a:t>
            </a:r>
            <a:r>
              <a:rPr lang="en-US" dirty="0" smtClean="0"/>
              <a:t>ADOPT is </a:t>
            </a:r>
            <a:r>
              <a:rPr lang="en-US" b="1" dirty="0"/>
              <a:t>guaranteed to terminate </a:t>
            </a:r>
            <a:r>
              <a:rPr lang="en-US" dirty="0"/>
              <a:t>with the </a:t>
            </a:r>
            <a:r>
              <a:rPr lang="en-US" b="1" dirty="0"/>
              <a:t>globally </a:t>
            </a:r>
            <a:r>
              <a:rPr lang="cs-CZ" b="1" dirty="0" err="1"/>
              <a:t>optimal</a:t>
            </a:r>
            <a:r>
              <a:rPr lang="cs-CZ" b="1" dirty="0"/>
              <a:t> </a:t>
            </a:r>
            <a:r>
              <a:rPr lang="cs-CZ" b="1" dirty="0" err="1" smtClean="0"/>
              <a:t>solution</a:t>
            </a:r>
            <a:r>
              <a:rPr lang="en-US" b="1" dirty="0" smtClean="0"/>
              <a:t>.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547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ADOPT: Value Assignment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ADOPT agent takes the value with minimum LB</a:t>
            </a:r>
          </a:p>
          <a:p>
            <a:r>
              <a:rPr lang="en-US" dirty="0" smtClean="0"/>
              <a:t>Best-first search with e</a:t>
            </a:r>
            <a:r>
              <a:rPr lang="cs-CZ" dirty="0" err="1" smtClean="0"/>
              <a:t>ager</a:t>
            </a:r>
            <a:r>
              <a:rPr lang="cs-CZ" dirty="0" smtClean="0"/>
              <a:t> </a:t>
            </a:r>
            <a:r>
              <a:rPr lang="cs-CZ" dirty="0" err="1" smtClean="0"/>
              <a:t>behavior</a:t>
            </a:r>
            <a:r>
              <a:rPr lang="cs-CZ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Agents </a:t>
            </a:r>
            <a:r>
              <a:rPr lang="en-US" dirty="0"/>
              <a:t>may constantly change </a:t>
            </a:r>
            <a:r>
              <a:rPr lang="en-US" dirty="0" smtClean="0"/>
              <a:t>value</a:t>
            </a:r>
          </a:p>
          <a:p>
            <a:pPr lvl="1"/>
            <a:r>
              <a:rPr lang="cs-CZ" dirty="0" err="1" smtClean="0"/>
              <a:t>Generates</a:t>
            </a:r>
            <a:r>
              <a:rPr lang="cs-CZ" dirty="0" smtClean="0"/>
              <a:t> </a:t>
            </a:r>
            <a:r>
              <a:rPr lang="cs-CZ" dirty="0"/>
              <a:t>many </a:t>
            </a:r>
            <a:r>
              <a:rPr lang="cs-CZ" dirty="0" err="1"/>
              <a:t>context</a:t>
            </a:r>
            <a:r>
              <a:rPr lang="cs-CZ" dirty="0"/>
              <a:t> </a:t>
            </a:r>
            <a:r>
              <a:rPr lang="cs-CZ" dirty="0" err="1"/>
              <a:t>changes</a:t>
            </a:r>
            <a:endParaRPr lang="cs-CZ" dirty="0"/>
          </a:p>
          <a:p>
            <a:r>
              <a:rPr lang="cs-CZ" dirty="0" err="1" smtClean="0"/>
              <a:t>Threshold</a:t>
            </a:r>
            <a:r>
              <a:rPr lang="cs-CZ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lower </a:t>
            </a:r>
            <a:r>
              <a:rPr lang="en-US" dirty="0"/>
              <a:t>bound of the cost that children have from previous </a:t>
            </a:r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parent </a:t>
            </a:r>
            <a:r>
              <a:rPr lang="en-US" dirty="0"/>
              <a:t>distributes threshold among </a:t>
            </a:r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incorrect </a:t>
            </a:r>
            <a:r>
              <a:rPr lang="en-US" dirty="0"/>
              <a:t>distribution does not cause problems: the child </a:t>
            </a:r>
            <a:r>
              <a:rPr lang="en-US" dirty="0" smtClean="0"/>
              <a:t>with minor </a:t>
            </a:r>
            <a:r>
              <a:rPr lang="en-US" dirty="0"/>
              <a:t>allocation would send a COST to the parent later, and </a:t>
            </a:r>
            <a:r>
              <a:rPr lang="en-US" dirty="0" smtClean="0"/>
              <a:t>the parent </a:t>
            </a:r>
            <a:r>
              <a:rPr lang="en-US" dirty="0"/>
              <a:t>will rebalance the threshold distribution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7888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modi\mess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14506"/>
          <a:stretch/>
        </p:blipFill>
        <p:spPr bwMode="auto">
          <a:xfrm>
            <a:off x="6080760" y="1795656"/>
            <a:ext cx="3099421" cy="198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modi\d3thresh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5" r="4119"/>
          <a:stretch/>
        </p:blipFill>
        <p:spPr bwMode="auto">
          <a:xfrm>
            <a:off x="2791292" y="1795656"/>
            <a:ext cx="3190978" cy="199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on Graph Coloring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7071"/>
            <a:ext cx="8229600" cy="2049091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ADOPT’s </a:t>
            </a:r>
            <a:r>
              <a:rPr lang="en-US" dirty="0"/>
              <a:t>lower bound search method and parallelism yields significant efficiency </a:t>
            </a:r>
            <a:r>
              <a:rPr lang="en-US" dirty="0" smtClean="0"/>
              <a:t>gains.</a:t>
            </a: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Sparse </a:t>
            </a:r>
            <a:r>
              <a:rPr lang="en-US" dirty="0"/>
              <a:t>graphs (density 2) solved </a:t>
            </a:r>
            <a:r>
              <a:rPr lang="en-US" b="1" dirty="0" smtClean="0"/>
              <a:t>optimally and efficiently </a:t>
            </a:r>
            <a:r>
              <a:rPr lang="en-US" dirty="0"/>
              <a:t>by </a:t>
            </a:r>
            <a:r>
              <a:rPr lang="en-US" dirty="0" smtClean="0"/>
              <a:t>ADOPT.</a:t>
            </a:r>
          </a:p>
          <a:p>
            <a:pPr>
              <a:buFontTx/>
              <a:buChar char="•"/>
            </a:pPr>
            <a:r>
              <a:rPr lang="en-US" sz="2800" dirty="0"/>
              <a:t>Communication </a:t>
            </a:r>
            <a:r>
              <a:rPr lang="en-US" sz="2800" dirty="0" smtClean="0"/>
              <a:t>only grows linearly</a:t>
            </a:r>
          </a:p>
          <a:p>
            <a:pPr lvl="1">
              <a:buFontTx/>
              <a:buChar char="•"/>
            </a:pPr>
            <a:r>
              <a:rPr lang="en-US" dirty="0" smtClean="0"/>
              <a:t>thanks to the sparsity of constraint graph</a:t>
            </a: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3" descr="C:\modi\d2av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" t="14435" r="4389"/>
          <a:stretch/>
        </p:blipFill>
        <p:spPr bwMode="auto">
          <a:xfrm>
            <a:off x="107504" y="1795656"/>
            <a:ext cx="2897441" cy="199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636" y="1268760"/>
            <a:ext cx="21801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Avg. number of cycles, </a:t>
            </a:r>
            <a:br>
              <a:rPr lang="en-US" sz="1500" dirty="0" smtClean="0"/>
            </a:br>
            <a:r>
              <a:rPr lang="en-US" sz="1500" dirty="0" smtClean="0"/>
              <a:t>link density = 2</a:t>
            </a:r>
            <a:endParaRPr lang="cs-CZ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3802121" y="1268760"/>
            <a:ext cx="21801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Avg. number of cycles, </a:t>
            </a:r>
            <a:br>
              <a:rPr lang="en-US" sz="1500" dirty="0" smtClean="0"/>
            </a:br>
            <a:r>
              <a:rPr lang="en-US" sz="1500" dirty="0" smtClean="0"/>
              <a:t>link density = 3</a:t>
            </a:r>
            <a:endParaRPr lang="cs-CZ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68" y="1305635"/>
            <a:ext cx="23212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Avg. messages per cycle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147195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Adopt summary – Key Ideas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Optimal</a:t>
            </a:r>
            <a:r>
              <a:rPr lang="en-US" dirty="0" smtClean="0"/>
              <a:t>, </a:t>
            </a:r>
            <a:r>
              <a:rPr lang="en-US" b="1" dirty="0" smtClean="0"/>
              <a:t>asynchronous </a:t>
            </a:r>
            <a:r>
              <a:rPr lang="en-US" dirty="0" smtClean="0"/>
              <a:t>algorithm for DCOP</a:t>
            </a:r>
          </a:p>
          <a:p>
            <a:pPr lvl="1"/>
            <a:r>
              <a:rPr lang="en-US" dirty="0" smtClean="0"/>
              <a:t>polynomial space at each agent</a:t>
            </a:r>
          </a:p>
          <a:p>
            <a:r>
              <a:rPr lang="en-US" dirty="0" smtClean="0"/>
              <a:t>Weak Backtracking  </a:t>
            </a:r>
          </a:p>
          <a:p>
            <a:pPr lvl="1"/>
            <a:r>
              <a:rPr lang="en-US" b="1" dirty="0" smtClean="0"/>
              <a:t>lower bound </a:t>
            </a:r>
            <a:r>
              <a:rPr lang="en-US" dirty="0" smtClean="0"/>
              <a:t>based search method</a:t>
            </a:r>
          </a:p>
          <a:p>
            <a:pPr lvl="1"/>
            <a:r>
              <a:rPr lang="en-US" dirty="0" smtClean="0"/>
              <a:t>Parallel search in independent </a:t>
            </a:r>
            <a:r>
              <a:rPr lang="en-US" dirty="0" err="1" smtClean="0"/>
              <a:t>subtrees</a:t>
            </a:r>
            <a:endParaRPr lang="en-US" dirty="0" smtClean="0"/>
          </a:p>
          <a:p>
            <a:r>
              <a:rPr lang="en-US" dirty="0" smtClean="0"/>
              <a:t>Efficient reconstruction of abandoned solutions</a:t>
            </a:r>
          </a:p>
          <a:p>
            <a:pPr lvl="1"/>
            <a:r>
              <a:rPr lang="en-US" b="1" dirty="0" smtClean="0"/>
              <a:t>backtrack</a:t>
            </a:r>
            <a:r>
              <a:rPr lang="en-US" dirty="0" smtClean="0"/>
              <a:t> thresholds to control backtracking</a:t>
            </a:r>
          </a:p>
          <a:p>
            <a:r>
              <a:rPr lang="en-US" dirty="0" smtClean="0"/>
              <a:t>Bounded error approximation</a:t>
            </a:r>
          </a:p>
          <a:p>
            <a:pPr lvl="1"/>
            <a:r>
              <a:rPr lang="en-US" dirty="0" smtClean="0"/>
              <a:t>sub-optimal solutions </a:t>
            </a:r>
            <a:r>
              <a:rPr lang="en-US" b="1" dirty="0" smtClean="0"/>
              <a:t>faster</a:t>
            </a:r>
          </a:p>
          <a:p>
            <a:pPr lvl="1"/>
            <a:r>
              <a:rPr lang="en-US" b="1" dirty="0" smtClean="0"/>
              <a:t>bound </a:t>
            </a:r>
            <a:r>
              <a:rPr lang="en-US" dirty="0" smtClean="0"/>
              <a:t>on worst-case performance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75475" y="64801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371728-FCC0-4015-AC11-D2D1B43696EC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41802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Algorithms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97850" y="6457950"/>
            <a:ext cx="946150" cy="365125"/>
          </a:xfrm>
        </p:spPr>
        <p:txBody>
          <a:bodyPr/>
          <a:lstStyle/>
          <a:p>
            <a:fld id="{83D1DDE3-62B0-4983-961D-D9920F218E8A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3932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Why Approximate Algorithms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err="1" smtClean="0"/>
              <a:t>Motivations</a:t>
            </a:r>
            <a:endParaRPr lang="en-US" dirty="0"/>
          </a:p>
          <a:p>
            <a:pPr lvl="1"/>
            <a:r>
              <a:rPr lang="en-US" dirty="0" smtClean="0"/>
              <a:t>Often </a:t>
            </a:r>
            <a:r>
              <a:rPr lang="en-US" b="1" dirty="0"/>
              <a:t>optimality </a:t>
            </a:r>
            <a:r>
              <a:rPr lang="en-US" dirty="0"/>
              <a:t>in practical applications is not </a:t>
            </a:r>
            <a:r>
              <a:rPr lang="en-US" dirty="0" smtClean="0"/>
              <a:t>achievable</a:t>
            </a:r>
          </a:p>
          <a:p>
            <a:pPr lvl="1"/>
            <a:r>
              <a:rPr lang="en-US" b="1" dirty="0" smtClean="0"/>
              <a:t>Fast </a:t>
            </a:r>
            <a:r>
              <a:rPr lang="en-US" b="1" dirty="0"/>
              <a:t>good enough </a:t>
            </a:r>
            <a:r>
              <a:rPr lang="en-US" dirty="0"/>
              <a:t>solutions are all we can have</a:t>
            </a:r>
          </a:p>
          <a:p>
            <a:r>
              <a:rPr lang="cs-CZ" dirty="0" err="1" smtClean="0"/>
              <a:t>Example</a:t>
            </a:r>
            <a:r>
              <a:rPr lang="cs-CZ" dirty="0" smtClean="0"/>
              <a:t> – </a:t>
            </a:r>
            <a:r>
              <a:rPr lang="cs-CZ" dirty="0" err="1" smtClean="0"/>
              <a:t>Graph</a:t>
            </a:r>
            <a:r>
              <a:rPr lang="cs-CZ" dirty="0" smtClean="0"/>
              <a:t> </a:t>
            </a:r>
            <a:r>
              <a:rPr lang="cs-CZ" dirty="0" err="1" smtClean="0"/>
              <a:t>coloring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Medium </a:t>
            </a:r>
            <a:r>
              <a:rPr lang="en-US" dirty="0"/>
              <a:t>size problem (about 20 nodes, three colors </a:t>
            </a:r>
            <a:r>
              <a:rPr lang="en-US" dirty="0" smtClean="0"/>
              <a:t>per </a:t>
            </a:r>
            <a:r>
              <a:rPr lang="cs-CZ" dirty="0" smtClean="0"/>
              <a:t>node)</a:t>
            </a:r>
            <a:endParaRPr lang="en-US" dirty="0" smtClean="0"/>
          </a:p>
          <a:p>
            <a:pPr lvl="1"/>
            <a:r>
              <a:rPr lang="en-US" dirty="0" smtClean="0"/>
              <a:t>Number </a:t>
            </a:r>
            <a:r>
              <a:rPr lang="en-US" dirty="0"/>
              <a:t>of states to visit for optimal solution in the </a:t>
            </a:r>
            <a:r>
              <a:rPr lang="en-US" dirty="0" smtClean="0"/>
              <a:t>worst case </a:t>
            </a:r>
            <a:r>
              <a:rPr lang="en-US" b="1" dirty="0"/>
              <a:t>3^20 = 3 billions of </a:t>
            </a:r>
            <a:r>
              <a:rPr lang="en-US" b="1" dirty="0" smtClean="0"/>
              <a:t>states</a:t>
            </a:r>
          </a:p>
          <a:p>
            <a:r>
              <a:rPr lang="en-US" dirty="0" smtClean="0"/>
              <a:t>P</a:t>
            </a:r>
            <a:r>
              <a:rPr lang="cs-CZ" dirty="0" err="1" smtClean="0"/>
              <a:t>roblem</a:t>
            </a:r>
            <a:r>
              <a:rPr lang="en-US" dirty="0" smtClean="0"/>
              <a:t>: </a:t>
            </a:r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cs-CZ" dirty="0" err="1"/>
              <a:t>guarantees</a:t>
            </a:r>
            <a:r>
              <a:rPr lang="cs-CZ" dirty="0"/>
              <a:t> on </a:t>
            </a:r>
            <a:r>
              <a:rPr lang="cs-CZ" dirty="0" err="1"/>
              <a:t>solution</a:t>
            </a:r>
            <a:r>
              <a:rPr lang="cs-CZ" dirty="0"/>
              <a:t> </a:t>
            </a:r>
            <a:r>
              <a:rPr lang="cs-CZ" dirty="0" err="1"/>
              <a:t>quality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3108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(Dis)CSP to (D)COP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r>
                  <a:rPr lang="en-US" dirty="0" smtClean="0"/>
                  <a:t>CSP: Constraints are </a:t>
                </a:r>
                <a:r>
                  <a:rPr lang="en-US" b="1" dirty="0" smtClean="0"/>
                  <a:t>Boolean predicates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→{</m:t>
                      </m:r>
                      <m:r>
                        <a:rPr lang="en-US" b="0" i="1" smtClean="0">
                          <a:latin typeface="Cambria Math"/>
                        </a:rPr>
                        <m:t>𝑡𝑟𝑢𝑒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𝑓𝑎𝑙𝑠𝑒</m:t>
                      </m:r>
                      <m:r>
                        <a:rPr lang="en-US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 lvl="0">
                  <a:lnSpc>
                    <a:spcPct val="150000"/>
                  </a:lnSpc>
                </a:pPr>
                <a:r>
                  <a:rPr lang="en-US" dirty="0" smtClean="0">
                    <a:solidFill>
                      <a:prstClr val="black"/>
                    </a:solidFill>
                  </a:rPr>
                  <a:t>COP</a:t>
                </a:r>
                <a:r>
                  <a:rPr lang="en-US" dirty="0">
                    <a:solidFill>
                      <a:prstClr val="black"/>
                    </a:solidFill>
                  </a:rPr>
                  <a:t>: </a:t>
                </a:r>
                <a:r>
                  <a:rPr lang="en-US" dirty="0"/>
                  <a:t>Constraints are </a:t>
                </a:r>
                <a:r>
                  <a:rPr lang="en-US" b="1" dirty="0" smtClean="0"/>
                  <a:t>real-valued functions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lvl="0">
                  <a:lnSpc>
                    <a:spcPct val="150000"/>
                  </a:lnSpc>
                </a:pPr>
                <a:r>
                  <a:rPr lang="en-US" dirty="0" smtClean="0"/>
                  <a:t>Overall </a:t>
                </a:r>
                <a:r>
                  <a:rPr lang="en-US" b="1" dirty="0" smtClean="0"/>
                  <a:t>cost of assignment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𝑣𝑎𝑟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0">
                  <a:lnSpc>
                    <a:spcPct val="150000"/>
                  </a:lnSpc>
                </a:pPr>
                <a:r>
                  <a:rPr lang="en-US" dirty="0" smtClean="0">
                    <a:solidFill>
                      <a:prstClr val="black"/>
                    </a:solidFill>
                  </a:rPr>
                  <a:t>Solution: assignment with (user-defined) acceptable cost</a:t>
                </a:r>
              </a:p>
              <a:p>
                <a:pPr lvl="0"/>
                <a:r>
                  <a:rPr lang="en-US" b="1" dirty="0" smtClean="0">
                    <a:solidFill>
                      <a:prstClr val="black"/>
                    </a:solidFill>
                  </a:rPr>
                  <a:t>Optimum solution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: assignment with minimum cost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073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9"/>
            <a:ext cx="8964488" cy="1000125"/>
          </a:xfrm>
        </p:spPr>
        <p:txBody>
          <a:bodyPr/>
          <a:lstStyle/>
          <a:p>
            <a:r>
              <a:rPr lang="en-US" dirty="0" smtClean="0"/>
              <a:t>Issues with Distributed Local Greedy </a:t>
            </a:r>
            <a:r>
              <a:rPr lang="en-US" dirty="0" err="1" smtClean="0"/>
              <a:t>Alg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execution: </a:t>
            </a:r>
            <a:r>
              <a:rPr lang="en-US" dirty="0"/>
              <a:t>A greedy local move might be </a:t>
            </a:r>
            <a:r>
              <a:rPr lang="en-US" dirty="0" smtClean="0"/>
              <a:t>harmful/useless</a:t>
            </a:r>
          </a:p>
          <a:p>
            <a:r>
              <a:rPr lang="en-US" dirty="0" smtClean="0">
                <a:sym typeface="Wingdings" pitchFamily="2" charset="2"/>
              </a:rPr>
              <a:t>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coordination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780928"/>
            <a:ext cx="82200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6794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Stochastic Algorithms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Greedy local search with activation probability to mitigate issues with parallel executions</a:t>
            </a:r>
          </a:p>
          <a:p>
            <a:pPr lvl="1"/>
            <a:r>
              <a:rPr lang="en-US" dirty="0" smtClean="0"/>
              <a:t>DSA-1</a:t>
            </a:r>
            <a:r>
              <a:rPr lang="en-US" dirty="0"/>
              <a:t>: change value of one variable at time</a:t>
            </a:r>
          </a:p>
          <a:p>
            <a:r>
              <a:rPr lang="en-US" dirty="0" smtClean="0"/>
              <a:t>Initialize </a:t>
            </a:r>
            <a:r>
              <a:rPr lang="en-US" dirty="0"/>
              <a:t>agents with a random assignment and communicate values to neighbors</a:t>
            </a:r>
          </a:p>
          <a:p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/>
              <a:t>agent:</a:t>
            </a:r>
          </a:p>
          <a:p>
            <a:pPr lvl="1"/>
            <a:r>
              <a:rPr lang="en-US" dirty="0" smtClean="0"/>
              <a:t>Generates </a:t>
            </a:r>
            <a:r>
              <a:rPr lang="en-US" dirty="0"/>
              <a:t>a random number and execute only if </a:t>
            </a:r>
            <a:r>
              <a:rPr lang="en-US" dirty="0" err="1"/>
              <a:t>rnd</a:t>
            </a:r>
            <a:r>
              <a:rPr lang="en-US" dirty="0"/>
              <a:t> less than activation </a:t>
            </a:r>
            <a:r>
              <a:rPr lang="en-US" dirty="0" smtClean="0"/>
              <a:t>probability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executing changes value maximizing local </a:t>
            </a:r>
            <a:r>
              <a:rPr lang="en-US" dirty="0" smtClean="0"/>
              <a:t>gain</a:t>
            </a:r>
          </a:p>
          <a:p>
            <a:pPr marL="457200" lvl="1" indent="0">
              <a:buNone/>
            </a:pPr>
            <a:r>
              <a:rPr lang="en-US" dirty="0" smtClean="0"/>
              <a:t>– </a:t>
            </a:r>
            <a:r>
              <a:rPr lang="en-US" dirty="0"/>
              <a:t>Communicate possible variable change to neighbors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6886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DSA-1: Execution Example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406996"/>
            <a:ext cx="84201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9701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DSA-1: Discussion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err="1"/>
              <a:t>Extremely</a:t>
            </a:r>
            <a:r>
              <a:rPr lang="cs-CZ" dirty="0"/>
              <a:t> “</a:t>
            </a:r>
            <a:r>
              <a:rPr lang="cs-CZ" dirty="0" err="1"/>
              <a:t>cheap</a:t>
            </a:r>
            <a:r>
              <a:rPr lang="cs-CZ" dirty="0"/>
              <a:t>” (</a:t>
            </a:r>
            <a:r>
              <a:rPr lang="cs-CZ" dirty="0" err="1" smtClean="0"/>
              <a:t>computation</a:t>
            </a:r>
            <a:r>
              <a:rPr lang="cs-CZ" dirty="0" smtClean="0"/>
              <a:t>/</a:t>
            </a:r>
            <a:r>
              <a:rPr lang="cs-CZ" dirty="0" err="1" smtClean="0"/>
              <a:t>communication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en-US" dirty="0" smtClean="0"/>
              <a:t>Good </a:t>
            </a:r>
            <a:r>
              <a:rPr lang="en-US" dirty="0"/>
              <a:t>performance in various </a:t>
            </a:r>
            <a:r>
              <a:rPr lang="en-US" dirty="0" smtClean="0"/>
              <a:t>domains</a:t>
            </a:r>
          </a:p>
          <a:p>
            <a:pPr lvl="1"/>
            <a:r>
              <a:rPr lang="cs-CZ" dirty="0" err="1" smtClean="0"/>
              <a:t>e.g</a:t>
            </a:r>
            <a:r>
              <a:rPr lang="cs-CZ" dirty="0"/>
              <a:t>. </a:t>
            </a:r>
            <a:r>
              <a:rPr lang="cs-CZ" dirty="0" err="1"/>
              <a:t>target</a:t>
            </a:r>
            <a:r>
              <a:rPr lang="cs-CZ" dirty="0"/>
              <a:t> </a:t>
            </a:r>
            <a:r>
              <a:rPr lang="cs-CZ" dirty="0" err="1"/>
              <a:t>tracking</a:t>
            </a:r>
            <a:r>
              <a:rPr lang="cs-CZ" dirty="0"/>
              <a:t> [</a:t>
            </a:r>
            <a:r>
              <a:rPr lang="cs-CZ" dirty="0" err="1"/>
              <a:t>Fitzpatrick</a:t>
            </a:r>
            <a:r>
              <a:rPr lang="cs-CZ" dirty="0"/>
              <a:t> </a:t>
            </a:r>
            <a:r>
              <a:rPr lang="cs-CZ" dirty="0" err="1"/>
              <a:t>Meertens</a:t>
            </a:r>
            <a:r>
              <a:rPr lang="cs-CZ" dirty="0"/>
              <a:t> 03, </a:t>
            </a:r>
            <a:r>
              <a:rPr lang="cs-CZ" dirty="0" err="1"/>
              <a:t>Zhang</a:t>
            </a:r>
            <a:r>
              <a:rPr lang="cs-CZ" dirty="0"/>
              <a:t> et al. 03</a:t>
            </a:r>
            <a:r>
              <a:rPr lang="cs-CZ" dirty="0" smtClean="0"/>
              <a:t>],</a:t>
            </a:r>
            <a:endParaRPr lang="en-US" dirty="0" smtClean="0"/>
          </a:p>
          <a:p>
            <a:pPr lvl="1"/>
            <a:r>
              <a:rPr lang="en-US" dirty="0" smtClean="0"/>
              <a:t>Shows </a:t>
            </a:r>
            <a:r>
              <a:rPr lang="en-US" dirty="0"/>
              <a:t>an anytime property (not </a:t>
            </a:r>
            <a:r>
              <a:rPr lang="en-US" dirty="0" smtClean="0"/>
              <a:t>guaranteed)</a:t>
            </a:r>
          </a:p>
          <a:p>
            <a:pPr lvl="1"/>
            <a:r>
              <a:rPr lang="cs-CZ" dirty="0" err="1" smtClean="0"/>
              <a:t>Benchmarking</a:t>
            </a:r>
            <a:r>
              <a:rPr lang="cs-CZ" dirty="0" smtClean="0"/>
              <a:t> </a:t>
            </a:r>
            <a:r>
              <a:rPr lang="cs-CZ" dirty="0" err="1"/>
              <a:t>technique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coordination</a:t>
            </a:r>
            <a:endParaRPr lang="cs-CZ" dirty="0"/>
          </a:p>
          <a:p>
            <a:r>
              <a:rPr lang="cs-CZ" dirty="0" err="1" smtClean="0"/>
              <a:t>Problems</a:t>
            </a:r>
            <a:endParaRPr lang="en-US" dirty="0"/>
          </a:p>
          <a:p>
            <a:pPr lvl="1"/>
            <a:r>
              <a:rPr lang="en-US" dirty="0" smtClean="0"/>
              <a:t>Activation </a:t>
            </a:r>
            <a:r>
              <a:rPr lang="en-US" dirty="0" err="1"/>
              <a:t>probablity</a:t>
            </a:r>
            <a:r>
              <a:rPr lang="en-US" dirty="0"/>
              <a:t> must be tuned [Zhang et al. 03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general rule, hard to </a:t>
            </a:r>
            <a:r>
              <a:rPr lang="en-US" dirty="0" err="1"/>
              <a:t>characterise</a:t>
            </a:r>
            <a:r>
              <a:rPr lang="en-US" dirty="0"/>
              <a:t> results across domains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3951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Maximum Gain Message (MGM-1)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Coordinate to decide who is going to </a:t>
            </a:r>
            <a:r>
              <a:rPr lang="en-US" dirty="0" smtClean="0"/>
              <a:t>move</a:t>
            </a:r>
          </a:p>
          <a:p>
            <a:pPr lvl="1"/>
            <a:r>
              <a:rPr lang="en-US" dirty="0" smtClean="0"/>
              <a:t>Compute </a:t>
            </a:r>
            <a:r>
              <a:rPr lang="en-US" dirty="0"/>
              <a:t>and exchange possible gains</a:t>
            </a:r>
          </a:p>
          <a:p>
            <a:pPr lvl="1"/>
            <a:r>
              <a:rPr lang="en-US" dirty="0" smtClean="0"/>
              <a:t>Agent </a:t>
            </a:r>
            <a:r>
              <a:rPr lang="en-US" dirty="0"/>
              <a:t>with maximum (positive) gain </a:t>
            </a:r>
            <a:r>
              <a:rPr lang="en-US" dirty="0" smtClean="0"/>
              <a:t>executes</a:t>
            </a:r>
          </a:p>
          <a:p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/>
              <a:t>[</a:t>
            </a:r>
            <a:r>
              <a:rPr lang="cs-CZ" dirty="0" err="1"/>
              <a:t>Maheswaran</a:t>
            </a:r>
            <a:r>
              <a:rPr lang="cs-CZ" dirty="0"/>
              <a:t> et al. 04]</a:t>
            </a:r>
          </a:p>
          <a:p>
            <a:pPr lvl="1"/>
            <a:r>
              <a:rPr lang="cs-CZ" dirty="0" err="1" smtClean="0"/>
              <a:t>Empirically</a:t>
            </a:r>
            <a:r>
              <a:rPr lang="cs-CZ" dirty="0"/>
              <a:t>, </a:t>
            </a:r>
            <a:r>
              <a:rPr lang="cs-CZ" dirty="0" err="1"/>
              <a:t>similar</a:t>
            </a:r>
            <a:r>
              <a:rPr lang="cs-CZ" dirty="0"/>
              <a:t> to DSA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communication (but still linear)</a:t>
            </a:r>
          </a:p>
          <a:p>
            <a:pPr lvl="1"/>
            <a:r>
              <a:rPr lang="cs-CZ" dirty="0" smtClean="0"/>
              <a:t>No </a:t>
            </a:r>
            <a:r>
              <a:rPr lang="cs-CZ" dirty="0" err="1"/>
              <a:t>Threshold</a:t>
            </a:r>
            <a:r>
              <a:rPr lang="cs-CZ" dirty="0"/>
              <a:t> to set</a:t>
            </a:r>
          </a:p>
          <a:p>
            <a:pPr lvl="1"/>
            <a:r>
              <a:rPr lang="en-US" b="1" dirty="0" smtClean="0"/>
              <a:t>Guaranteed </a:t>
            </a:r>
            <a:r>
              <a:rPr lang="en-US" b="1" dirty="0"/>
              <a:t>to be monotonic (Anytime behavior)</a:t>
            </a:r>
            <a:endParaRPr lang="cs-C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00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MGM-1: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307554"/>
            <a:ext cx="87725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0367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Local</a:t>
            </a:r>
            <a:r>
              <a:rPr lang="cs-CZ" dirty="0"/>
              <a:t> </a:t>
            </a:r>
            <a:r>
              <a:rPr lang="en-US" dirty="0" smtClean="0"/>
              <a:t>G</a:t>
            </a:r>
            <a:r>
              <a:rPr lang="cs-CZ" dirty="0" err="1" smtClean="0"/>
              <a:t>reedy</a:t>
            </a:r>
            <a:r>
              <a:rPr lang="cs-CZ" dirty="0" smtClean="0"/>
              <a:t> </a:t>
            </a:r>
            <a:r>
              <a:rPr lang="en-US" dirty="0" smtClean="0"/>
              <a:t>A</a:t>
            </a:r>
            <a:r>
              <a:rPr lang="cs-CZ" dirty="0" err="1" smtClean="0"/>
              <a:t>pproaches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Exchange local values for variables</a:t>
            </a:r>
          </a:p>
          <a:p>
            <a:pPr lvl="1"/>
            <a:r>
              <a:rPr lang="en-US" dirty="0" smtClean="0"/>
              <a:t>Similar </a:t>
            </a:r>
            <a:r>
              <a:rPr lang="en-US" dirty="0"/>
              <a:t>to search based methods (e.g. ADOPT)</a:t>
            </a:r>
          </a:p>
          <a:p>
            <a:r>
              <a:rPr lang="en-US" dirty="0" smtClean="0"/>
              <a:t>Consider </a:t>
            </a:r>
            <a:r>
              <a:rPr lang="en-US" dirty="0"/>
              <a:t>only local information when maximizing</a:t>
            </a:r>
          </a:p>
          <a:p>
            <a:pPr lvl="1"/>
            <a:r>
              <a:rPr lang="cs-CZ" dirty="0" err="1" smtClean="0"/>
              <a:t>Values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neighbors</a:t>
            </a:r>
            <a:endParaRPr lang="cs-CZ" dirty="0"/>
          </a:p>
          <a:p>
            <a:r>
              <a:rPr lang="cs-CZ" b="1" dirty="0" err="1" smtClean="0"/>
              <a:t>Anytime</a:t>
            </a:r>
            <a:r>
              <a:rPr lang="cs-CZ" b="1" dirty="0" smtClean="0"/>
              <a:t> </a:t>
            </a:r>
            <a:r>
              <a:rPr lang="cs-CZ" dirty="0" err="1" smtClean="0"/>
              <a:t>behavior</a:t>
            </a:r>
            <a:endParaRPr lang="cs-CZ" dirty="0"/>
          </a:p>
          <a:p>
            <a:r>
              <a:rPr lang="en-US" dirty="0" smtClean="0"/>
              <a:t>But: Could </a:t>
            </a:r>
            <a:r>
              <a:rPr lang="en-US" dirty="0"/>
              <a:t>result in very bad solutions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4889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97850" y="6457950"/>
            <a:ext cx="946150" cy="365125"/>
          </a:xfrm>
        </p:spPr>
        <p:txBody>
          <a:bodyPr/>
          <a:lstStyle/>
          <a:p>
            <a:fld id="{83D1DDE3-62B0-4983-961D-D9920F218E8A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1414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constraint optimization generalizes distributed constraint </a:t>
            </a:r>
            <a:r>
              <a:rPr lang="en-US" dirty="0" smtClean="0"/>
              <a:t>satisfaction by allowing </a:t>
            </a:r>
            <a:r>
              <a:rPr lang="en-US" smtClean="0"/>
              <a:t>real-valued constraints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b="1" dirty="0" smtClean="0"/>
              <a:t>complete </a:t>
            </a:r>
            <a:r>
              <a:rPr lang="en-US" dirty="0" smtClean="0"/>
              <a:t>and </a:t>
            </a:r>
            <a:r>
              <a:rPr lang="en-US" b="1" dirty="0" smtClean="0"/>
              <a:t>approximate </a:t>
            </a:r>
            <a:r>
              <a:rPr lang="en-US" dirty="0" smtClean="0"/>
              <a:t>algorithms exist</a:t>
            </a:r>
          </a:p>
          <a:p>
            <a:pPr lvl="1"/>
            <a:r>
              <a:rPr lang="en-US" dirty="0" smtClean="0"/>
              <a:t>complete can require exponential number of message exchanges (in the number of variables)</a:t>
            </a:r>
          </a:p>
          <a:p>
            <a:pPr lvl="1"/>
            <a:r>
              <a:rPr lang="en-US" dirty="0" smtClean="0"/>
              <a:t>approximate can return (very) suboptimal solutions</a:t>
            </a:r>
          </a:p>
          <a:p>
            <a:r>
              <a:rPr lang="en-US" dirty="0" smtClean="0"/>
              <a:t>Very active areas of research with a lot of progress – new algorithms emerging frequently</a:t>
            </a:r>
          </a:p>
          <a:p>
            <a:r>
              <a:rPr lang="en-US" dirty="0"/>
              <a:t>Reading: </a:t>
            </a:r>
            <a:r>
              <a:rPr lang="en-US" dirty="0">
                <a:hlinkClick r:id="rId2"/>
              </a:rPr>
              <a:t>[Vidal]</a:t>
            </a:r>
            <a:r>
              <a:rPr lang="en-US" dirty="0"/>
              <a:t> – Chapter 2, [</a:t>
            </a:r>
            <a:r>
              <a:rPr lang="en-US" dirty="0" err="1"/>
              <a:t>Shoham</a:t>
            </a:r>
            <a:r>
              <a:rPr lang="en-US" dirty="0"/>
              <a:t>] – Chapter </a:t>
            </a:r>
            <a:r>
              <a:rPr lang="en-US" dirty="0" smtClean="0"/>
              <a:t>2, </a:t>
            </a:r>
            <a:r>
              <a:rPr lang="en-US" dirty="0"/>
              <a:t>IJCAI 2011 </a:t>
            </a:r>
            <a:r>
              <a:rPr lang="en-US" dirty="0">
                <a:hlinkClick r:id="rId3"/>
              </a:rPr>
              <a:t>Optimization in Multi-Agent </a:t>
            </a:r>
            <a:r>
              <a:rPr lang="en-US" dirty="0" smtClean="0">
                <a:hlinkClick r:id="rId3"/>
              </a:rPr>
              <a:t>Systems tutorial</a:t>
            </a:r>
            <a:r>
              <a:rPr lang="en-US" dirty="0" smtClean="0"/>
              <a:t>, Part 2: 37-61min and Part 3: 0-38min </a:t>
            </a: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7897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Sensor Surveillance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5085"/>
            <a:ext cx="8110696" cy="509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2042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Algorithms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97850" y="6457950"/>
            <a:ext cx="946150" cy="365125"/>
          </a:xfrm>
        </p:spPr>
        <p:txBody>
          <a:bodyPr/>
          <a:lstStyle/>
          <a:p>
            <a:fld id="{83D1DDE3-62B0-4983-961D-D9920F218E8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5258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Synchronous/Centralized </a:t>
            </a:r>
            <a:r>
              <a:rPr lang="cs-CZ" dirty="0" err="1" smtClean="0"/>
              <a:t>BnB</a:t>
            </a: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15090"/>
            <a:ext cx="5832648" cy="492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9822" y="3774063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endParaRPr lang="cs-CZ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972604" y="5579948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endParaRPr lang="cs-CZ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107376" y="4385350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038837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Ineffective Asynchronous DCOP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(Assuming integer costs)</a:t>
            </a:r>
          </a:p>
          <a:p>
            <a:r>
              <a:rPr lang="en-US" dirty="0" smtClean="0"/>
              <a:t>DCOP</a:t>
            </a:r>
            <a:r>
              <a:rPr lang="en-US" dirty="0"/>
              <a:t>: sequence of </a:t>
            </a:r>
            <a:r>
              <a:rPr lang="en-US" dirty="0" err="1"/>
              <a:t>DisCSP</a:t>
            </a:r>
            <a:r>
              <a:rPr lang="en-US" dirty="0"/>
              <a:t>, with decreasing </a:t>
            </a:r>
            <a:r>
              <a:rPr lang="en-US" dirty="0" smtClean="0"/>
              <a:t>thresholds:</a:t>
            </a:r>
            <a:br>
              <a:rPr lang="en-US" dirty="0" smtClean="0"/>
            </a:br>
            <a:r>
              <a:rPr lang="en-US" dirty="0" err="1" smtClean="0"/>
              <a:t>DisCSP</a:t>
            </a:r>
            <a:r>
              <a:rPr lang="en-US" dirty="0" smtClean="0"/>
              <a:t> </a:t>
            </a:r>
            <a:r>
              <a:rPr lang="en-US" dirty="0"/>
              <a:t>cost =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dirty="0" err="1"/>
              <a:t>DisCSP</a:t>
            </a:r>
            <a:r>
              <a:rPr lang="en-US" dirty="0"/>
              <a:t> cost = </a:t>
            </a:r>
            <a:r>
              <a:rPr lang="en-US" i="1" dirty="0"/>
              <a:t>k-1</a:t>
            </a:r>
            <a:r>
              <a:rPr lang="en-US" dirty="0"/>
              <a:t>, </a:t>
            </a:r>
            <a:r>
              <a:rPr lang="en-US" dirty="0" err="1"/>
              <a:t>DisCSP</a:t>
            </a:r>
            <a:r>
              <a:rPr lang="en-US" dirty="0"/>
              <a:t> cost = </a:t>
            </a:r>
            <a:r>
              <a:rPr lang="en-US" i="1" dirty="0"/>
              <a:t>k-2</a:t>
            </a:r>
            <a:r>
              <a:rPr lang="en-US" dirty="0"/>
              <a:t>, ...</a:t>
            </a:r>
          </a:p>
          <a:p>
            <a:r>
              <a:rPr lang="en-US" dirty="0" smtClean="0"/>
              <a:t>ABT </a:t>
            </a:r>
            <a:r>
              <a:rPr lang="en-US" dirty="0"/>
              <a:t>asynchronously solves each </a:t>
            </a:r>
            <a:r>
              <a:rPr lang="en-US" dirty="0" smtClean="0"/>
              <a:t>instance </a:t>
            </a:r>
            <a:r>
              <a:rPr lang="en-US" dirty="0"/>
              <a:t>until </a:t>
            </a:r>
            <a:r>
              <a:rPr lang="en-US" dirty="0" smtClean="0"/>
              <a:t>finding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unsolvable</a:t>
            </a:r>
            <a:r>
              <a:rPr lang="cs-CZ" dirty="0"/>
              <a:t> </a:t>
            </a:r>
            <a:r>
              <a:rPr lang="cs-CZ" dirty="0" smtClean="0"/>
              <a:t>instance</a:t>
            </a:r>
            <a:endParaRPr lang="cs-CZ" dirty="0"/>
          </a:p>
          <a:p>
            <a:r>
              <a:rPr lang="en-US" dirty="0" smtClean="0"/>
              <a:t>Synchrony </a:t>
            </a:r>
            <a:r>
              <a:rPr lang="en-US" dirty="0"/>
              <a:t>on solving sequence </a:t>
            </a:r>
            <a:r>
              <a:rPr lang="en-US" dirty="0" smtClean="0"/>
              <a:t>instances: cost </a:t>
            </a:r>
            <a:r>
              <a:rPr lang="en-US" dirty="0"/>
              <a:t>k instance is solved before cost k-1 instance</a:t>
            </a:r>
          </a:p>
          <a:p>
            <a:r>
              <a:rPr lang="cs-CZ" dirty="0" smtClean="0"/>
              <a:t>Very </a:t>
            </a:r>
            <a:r>
              <a:rPr lang="cs-CZ" dirty="0" err="1"/>
              <a:t>inefficient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9648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ADOPT: DFS Tree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ADOPT assumes that agents are arranged in a DFS tree:</a:t>
            </a:r>
          </a:p>
          <a:p>
            <a:pPr lvl="1"/>
            <a:r>
              <a:rPr lang="en-US" dirty="0" smtClean="0"/>
              <a:t>constraint </a:t>
            </a:r>
            <a:r>
              <a:rPr lang="en-US" dirty="0"/>
              <a:t>graph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rooted graph (select a node as root)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links form a tree / others are </a:t>
            </a:r>
            <a:r>
              <a:rPr lang="en-US" b="1" dirty="0" smtClean="0"/>
              <a:t>back edges</a:t>
            </a:r>
            <a:endParaRPr lang="en-US" b="1" dirty="0"/>
          </a:p>
          <a:p>
            <a:pPr lvl="1"/>
            <a:r>
              <a:rPr lang="en-US" dirty="0" smtClean="0"/>
              <a:t>two </a:t>
            </a:r>
            <a:r>
              <a:rPr lang="en-US" dirty="0"/>
              <a:t>constrained nodes must be in the </a:t>
            </a:r>
            <a:r>
              <a:rPr lang="en-US" dirty="0" smtClean="0"/>
              <a:t>same path </a:t>
            </a:r>
            <a:r>
              <a:rPr lang="en-US" dirty="0"/>
              <a:t>to the root by tree links (same branch</a:t>
            </a:r>
            <a:r>
              <a:rPr lang="en-US" dirty="0" smtClean="0"/>
              <a:t>)</a:t>
            </a:r>
          </a:p>
          <a:p>
            <a:r>
              <a:rPr lang="en-US" b="1" dirty="0"/>
              <a:t>Every graph admits a DFS </a:t>
            </a:r>
            <a:r>
              <a:rPr lang="en-US" b="1" dirty="0" smtClean="0"/>
              <a:t>tree</a:t>
            </a:r>
            <a:endParaRPr lang="cs-C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57103"/>
            <a:ext cx="33623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16" y="4221088"/>
            <a:ext cx="3505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7668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 Description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Asynchronous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cs-CZ" dirty="0"/>
          </a:p>
          <a:p>
            <a:r>
              <a:rPr lang="en-US" dirty="0" smtClean="0"/>
              <a:t>Each </a:t>
            </a:r>
            <a:r>
              <a:rPr lang="en-US" dirty="0"/>
              <a:t>time an agent receives a message:</a:t>
            </a:r>
          </a:p>
          <a:p>
            <a:pPr lvl="1"/>
            <a:r>
              <a:rPr lang="en-US" dirty="0" smtClean="0"/>
              <a:t>Processes </a:t>
            </a:r>
            <a:r>
              <a:rPr lang="en-US" dirty="0"/>
              <a:t>it (the agent may take a new </a:t>
            </a:r>
            <a:r>
              <a:rPr lang="en-US" dirty="0" smtClean="0"/>
              <a:t>value)</a:t>
            </a:r>
          </a:p>
          <a:p>
            <a:pPr lvl="1"/>
            <a:r>
              <a:rPr lang="en-US" dirty="0" smtClean="0"/>
              <a:t>Sends </a:t>
            </a:r>
            <a:r>
              <a:rPr lang="en-US" dirty="0"/>
              <a:t>VALUE messages to its children and </a:t>
            </a:r>
            <a:r>
              <a:rPr lang="en-US" dirty="0" err="1" smtClean="0"/>
              <a:t>pseudochildren</a:t>
            </a:r>
            <a:endParaRPr lang="en-US" dirty="0"/>
          </a:p>
          <a:p>
            <a:pPr lvl="1"/>
            <a:r>
              <a:rPr lang="en-US" dirty="0" smtClean="0"/>
              <a:t>Sends </a:t>
            </a:r>
            <a:r>
              <a:rPr lang="en-US" dirty="0"/>
              <a:t>a COST message to its parent</a:t>
            </a:r>
          </a:p>
          <a:p>
            <a:r>
              <a:rPr lang="en-US" b="1" dirty="0" smtClean="0"/>
              <a:t>Context</a:t>
            </a:r>
            <a:r>
              <a:rPr lang="en-US" dirty="0"/>
              <a:t>: set of (variable value) pairs (as ABT agent </a:t>
            </a:r>
            <a:r>
              <a:rPr lang="en-US" dirty="0" smtClean="0"/>
              <a:t>view) of </a:t>
            </a:r>
            <a:r>
              <a:rPr lang="en-US" dirty="0"/>
              <a:t>ancestor agents (in the same branch)</a:t>
            </a:r>
          </a:p>
          <a:p>
            <a:r>
              <a:rPr lang="cs-CZ" b="1" dirty="0" err="1" smtClean="0"/>
              <a:t>Current</a:t>
            </a:r>
            <a:r>
              <a:rPr lang="cs-CZ" b="1" dirty="0" smtClean="0"/>
              <a:t> </a:t>
            </a:r>
            <a:r>
              <a:rPr lang="cs-CZ" b="1" dirty="0" err="1"/>
              <a:t>context</a:t>
            </a:r>
            <a:r>
              <a:rPr lang="cs-CZ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Updated </a:t>
            </a:r>
            <a:r>
              <a:rPr lang="en-US" dirty="0"/>
              <a:t>by each VALUE </a:t>
            </a:r>
            <a:r>
              <a:rPr lang="en-US" dirty="0" smtClean="0"/>
              <a:t>message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current context is not compatible with some child </a:t>
            </a:r>
            <a:r>
              <a:rPr lang="en-US" dirty="0" smtClean="0"/>
              <a:t>context, the latter </a:t>
            </a:r>
            <a:r>
              <a:rPr lang="en-US" dirty="0"/>
              <a:t>is initialized (also the child bounds)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903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ADOPT: Messages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dirty="0" smtClean="0">
                <a:solidFill>
                  <a:srgbClr val="009900"/>
                </a:solidFill>
              </a:rPr>
              <a:t>value</a:t>
            </a:r>
            <a:r>
              <a:rPr lang="en-US" dirty="0" smtClean="0"/>
              <a:t>(</a:t>
            </a:r>
            <a:r>
              <a:rPr lang="en-US" dirty="0" err="1" smtClean="0"/>
              <a:t>parent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children</a:t>
            </a:r>
            <a:r>
              <a:rPr lang="en-US" dirty="0" smtClean="0"/>
              <a:t> </a:t>
            </a:r>
            <a:r>
              <a:rPr lang="en-US" i="1" dirty="0"/>
              <a:t>U</a:t>
            </a:r>
            <a:r>
              <a:rPr lang="en-US" dirty="0"/>
              <a:t> </a:t>
            </a:r>
            <a:r>
              <a:rPr lang="en-US" dirty="0" err="1"/>
              <a:t>pseudochildren</a:t>
            </a:r>
            <a:r>
              <a:rPr lang="en-US" dirty="0"/>
              <a:t>, a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parent </a:t>
            </a:r>
            <a:r>
              <a:rPr lang="en-US" dirty="0"/>
              <a:t>informs descendants that it has taken value a</a:t>
            </a:r>
          </a:p>
          <a:p>
            <a:r>
              <a:rPr lang="en-US" b="1" dirty="0" smtClean="0">
                <a:solidFill>
                  <a:srgbClr val="FF3300"/>
                </a:solidFill>
              </a:rPr>
              <a:t>cost</a:t>
            </a:r>
            <a:r>
              <a:rPr lang="en-US" dirty="0" smtClean="0"/>
              <a:t>(</a:t>
            </a:r>
            <a:r>
              <a:rPr lang="en-US" dirty="0" err="1" smtClean="0"/>
              <a:t>child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parent</a:t>
            </a:r>
            <a:r>
              <a:rPr lang="en-US" dirty="0" smtClean="0"/>
              <a:t>, lower bound, upper bound, context):</a:t>
            </a:r>
            <a:br>
              <a:rPr lang="en-US" dirty="0" smtClean="0"/>
            </a:br>
            <a:r>
              <a:rPr lang="en-US" dirty="0" smtClean="0"/>
              <a:t>child informs parent of the best cost of its </a:t>
            </a:r>
            <a:r>
              <a:rPr lang="en-US" dirty="0" err="1" smtClean="0"/>
              <a:t>assignement</a:t>
            </a:r>
            <a:r>
              <a:rPr lang="en-US" dirty="0" smtClean="0"/>
              <a:t>; attached context to detect obsolescence;</a:t>
            </a:r>
          </a:p>
          <a:p>
            <a:r>
              <a:rPr lang="en-US" b="1" dirty="0" smtClean="0">
                <a:solidFill>
                  <a:srgbClr val="0066CC"/>
                </a:solidFill>
              </a:rPr>
              <a:t>threshold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parent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child</a:t>
            </a:r>
            <a:r>
              <a:rPr lang="en-US" dirty="0"/>
              <a:t>, t):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minimum </a:t>
            </a:r>
            <a:r>
              <a:rPr lang="en-US" dirty="0"/>
              <a:t>cost of </a:t>
            </a:r>
            <a:r>
              <a:rPr lang="en-US" dirty="0" smtClean="0"/>
              <a:t>solution in </a:t>
            </a:r>
            <a:r>
              <a:rPr lang="en-US" dirty="0"/>
              <a:t>child is at least t</a:t>
            </a:r>
          </a:p>
          <a:p>
            <a:r>
              <a:rPr lang="cs-CZ" b="1" dirty="0" err="1" smtClean="0"/>
              <a:t>termination</a:t>
            </a:r>
            <a:r>
              <a:rPr lang="cs-CZ" b="1" dirty="0" smtClean="0"/>
              <a:t> </a:t>
            </a:r>
            <a:r>
              <a:rPr lang="cs-CZ" dirty="0"/>
              <a:t>(</a:t>
            </a:r>
            <a:r>
              <a:rPr lang="cs-CZ" dirty="0" err="1" smtClean="0"/>
              <a:t>parent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cs-CZ" dirty="0" err="1" smtClean="0"/>
              <a:t>children</a:t>
            </a:r>
            <a:r>
              <a:rPr lang="cs-CZ" dirty="0"/>
              <a:t>): LB = 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236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I-Simple-v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OI-Simple-v01</Template>
  <TotalTime>1184</TotalTime>
  <Words>1044</Words>
  <Application>Microsoft Office PowerPoint</Application>
  <PresentationFormat>On-screen Show (4:3)</PresentationFormat>
  <Paragraphs>193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OI-Simple-v01</vt:lpstr>
      <vt:lpstr>Distributed Constraint Optimization</vt:lpstr>
      <vt:lpstr>From (Dis)CSP to (D)COP</vt:lpstr>
      <vt:lpstr>Example: Sensor Surveillance</vt:lpstr>
      <vt:lpstr>Complete Algorithms</vt:lpstr>
      <vt:lpstr>Synchronous/Centralized BnB</vt:lpstr>
      <vt:lpstr>Ineffective Asynchronous DCOP</vt:lpstr>
      <vt:lpstr>ADOPT: DFS Tree</vt:lpstr>
      <vt:lpstr>ADOPT Description</vt:lpstr>
      <vt:lpstr>ADOPT: Messages</vt:lpstr>
      <vt:lpstr>ADOPT: Data Structures</vt:lpstr>
      <vt:lpstr>ADOPT: Bounds</vt:lpstr>
      <vt:lpstr>ADOPT: Example</vt:lpstr>
      <vt:lpstr>ADOPT: Example</vt:lpstr>
      <vt:lpstr>ADOPT Properties</vt:lpstr>
      <vt:lpstr>ADOPT: Value Assignment</vt:lpstr>
      <vt:lpstr>Performance on Graph Coloring </vt:lpstr>
      <vt:lpstr>Adopt summary – Key Ideas</vt:lpstr>
      <vt:lpstr>Approximate Algorithms</vt:lpstr>
      <vt:lpstr>Why Approximate Algorithms</vt:lpstr>
      <vt:lpstr>Issues with Distributed Local Greedy Alg</vt:lpstr>
      <vt:lpstr>Distributed Stochastic Algorithms</vt:lpstr>
      <vt:lpstr>DSA-1: Execution Example</vt:lpstr>
      <vt:lpstr>DSA-1: Discussion</vt:lpstr>
      <vt:lpstr>Maximum Gain Message (MGM-1)</vt:lpstr>
      <vt:lpstr>MGM-1: Example</vt:lpstr>
      <vt:lpstr>Local Greedy Approaches</vt:lpstr>
      <vt:lpstr>Conclusions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Constraint Optimization</dc:title>
  <dc:creator>Michal Jakob</dc:creator>
  <cp:keywords>Teaching;MAS-Course</cp:keywords>
  <cp:lastModifiedBy>Michal Jakob</cp:lastModifiedBy>
  <cp:revision>59</cp:revision>
  <dcterms:created xsi:type="dcterms:W3CDTF">2011-12-12T16:14:50Z</dcterms:created>
  <dcterms:modified xsi:type="dcterms:W3CDTF">2011-12-21T16:06:57Z</dcterms:modified>
</cp:coreProperties>
</file>