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sldIdLst>
    <p:sldId id="258" r:id="rId2"/>
    <p:sldId id="268" r:id="rId3"/>
    <p:sldId id="259" r:id="rId4"/>
    <p:sldId id="260" r:id="rId5"/>
    <p:sldId id="261" r:id="rId6"/>
    <p:sldId id="262" r:id="rId7"/>
    <p:sldId id="263" r:id="rId8"/>
    <p:sldId id="267" r:id="rId9"/>
    <p:sldId id="271" r:id="rId10"/>
    <p:sldId id="270" r:id="rId11"/>
    <p:sldId id="302" r:id="rId12"/>
    <p:sldId id="303" r:id="rId13"/>
    <p:sldId id="284" r:id="rId14"/>
    <p:sldId id="272" r:id="rId15"/>
    <p:sldId id="265" r:id="rId16"/>
    <p:sldId id="264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7" r:id="rId28"/>
    <p:sldId id="283" r:id="rId29"/>
    <p:sldId id="297" r:id="rId30"/>
    <p:sldId id="288" r:id="rId31"/>
    <p:sldId id="298" r:id="rId32"/>
    <p:sldId id="289" r:id="rId33"/>
    <p:sldId id="299" r:id="rId34"/>
    <p:sldId id="291" r:id="rId35"/>
    <p:sldId id="294" r:id="rId36"/>
    <p:sldId id="292" r:id="rId37"/>
    <p:sldId id="293" r:id="rId38"/>
    <p:sldId id="295" r:id="rId39"/>
    <p:sldId id="300" r:id="rId40"/>
    <p:sldId id="290" r:id="rId41"/>
    <p:sldId id="26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9860B11-11DB-4378-A6B3-07654A62AE0E}">
          <p14:sldIdLst>
            <p14:sldId id="258"/>
            <p14:sldId id="268"/>
            <p14:sldId id="259"/>
            <p14:sldId id="260"/>
            <p14:sldId id="261"/>
          </p14:sldIdLst>
        </p14:section>
        <p14:section name="Problem Formulation" id="{B694476A-7BF8-4C37-8F94-5105E98020D7}">
          <p14:sldIdLst>
            <p14:sldId id="262"/>
            <p14:sldId id="263"/>
            <p14:sldId id="267"/>
            <p14:sldId id="271"/>
            <p14:sldId id="270"/>
            <p14:sldId id="302"/>
            <p14:sldId id="303"/>
          </p14:sldIdLst>
        </p14:section>
        <p14:section name="Distributed Backtracking" id="{95901057-5C06-4502-938A-8932413A98D6}">
          <p14:sldIdLst>
            <p14:sldId id="284"/>
            <p14:sldId id="272"/>
            <p14:sldId id="265"/>
            <p14:sldId id="264"/>
            <p14:sldId id="266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6"/>
            <p14:sldId id="287"/>
          </p14:sldIdLst>
        </p14:section>
        <p14:section name="Distributed Breakout" id="{FA9C95EE-E7BF-4E62-9501-1184055A4AAD}">
          <p14:sldIdLst>
            <p14:sldId id="283"/>
            <p14:sldId id="297"/>
            <p14:sldId id="288"/>
            <p14:sldId id="298"/>
            <p14:sldId id="289"/>
            <p14:sldId id="299"/>
            <p14:sldId id="291"/>
            <p14:sldId id="294"/>
            <p14:sldId id="292"/>
            <p14:sldId id="293"/>
            <p14:sldId id="295"/>
            <p14:sldId id="300"/>
          </p14:sldIdLst>
        </p14:section>
        <p14:section name="Summary" id="{15F6370E-1362-4448-BC96-65DDAE66F421}">
          <p14:sldIdLst>
            <p14:sldId id="290"/>
            <p14:sldId id="269"/>
          </p14:sldIdLst>
        </p14:section>
        <p14:section name="Backup" id="{B7A825EE-EA4E-4FE9-BEEA-5555DA5FA92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00"/>
    <a:srgbClr val="FF3300"/>
    <a:srgbClr val="FFFF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9" autoAdjust="0"/>
    <p:restoredTop sz="88627" autoAdjust="0"/>
  </p:normalViewPr>
  <p:slideViewPr>
    <p:cSldViewPr>
      <p:cViewPr varScale="1">
        <p:scale>
          <a:sx n="110" d="100"/>
          <a:sy n="110" d="100"/>
        </p:scale>
        <p:origin x="-924" y="-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6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038E1-1EFA-4A9C-9D64-78BCBE4562F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FBDCFC-F7FD-47B8-BECB-518B5B5F7DDE}">
      <dgm:prSet phldrT="[Text]" custT="1"/>
      <dgm:spPr/>
      <dgm:t>
        <a:bodyPr/>
        <a:lstStyle/>
        <a:p>
          <a:r>
            <a:rPr lang="en-US" sz="3200" dirty="0" smtClean="0"/>
            <a:t>Top-Down</a:t>
          </a:r>
          <a:endParaRPr lang="cs-CZ" sz="3200" dirty="0"/>
        </a:p>
      </dgm:t>
    </dgm:pt>
    <dgm:pt modelId="{35D7165F-EFFA-4E8D-82FE-F3DA037C764F}" type="parTrans" cxnId="{9914A781-F4E1-48B7-AFC1-09376464FBB4}">
      <dgm:prSet/>
      <dgm:spPr/>
      <dgm:t>
        <a:bodyPr/>
        <a:lstStyle/>
        <a:p>
          <a:endParaRPr lang="cs-CZ"/>
        </a:p>
      </dgm:t>
    </dgm:pt>
    <dgm:pt modelId="{4F92D775-F24B-43FD-A76F-EE95544A0795}" type="sibTrans" cxnId="{9914A781-F4E1-48B7-AFC1-09376464FBB4}">
      <dgm:prSet/>
      <dgm:spPr/>
      <dgm:t>
        <a:bodyPr/>
        <a:lstStyle/>
        <a:p>
          <a:endParaRPr lang="cs-CZ"/>
        </a:p>
      </dgm:t>
    </dgm:pt>
    <dgm:pt modelId="{6F29915C-6EB9-4B9A-8F06-0D07F9608DCC}">
      <dgm:prSet phldrT="[Text]"/>
      <dgm:spPr/>
      <dgm:t>
        <a:bodyPr/>
        <a:lstStyle/>
        <a:p>
          <a:r>
            <a:rPr lang="en-US" dirty="0" err="1" smtClean="0"/>
            <a:t>Prunning</a:t>
          </a:r>
          <a:endParaRPr lang="cs-CZ" dirty="0"/>
        </a:p>
      </dgm:t>
    </dgm:pt>
    <dgm:pt modelId="{ECA39D9B-6C68-4D81-AA62-8776013E0EED}" type="parTrans" cxnId="{5E2C4BF3-8E02-470D-8B2A-416DD4C36490}">
      <dgm:prSet/>
      <dgm:spPr/>
      <dgm:t>
        <a:bodyPr/>
        <a:lstStyle/>
        <a:p>
          <a:endParaRPr lang="cs-CZ"/>
        </a:p>
      </dgm:t>
    </dgm:pt>
    <dgm:pt modelId="{4E58B3B1-1DA5-4466-9772-29FAD95ACFF7}" type="sibTrans" cxnId="{5E2C4BF3-8E02-470D-8B2A-416DD4C36490}">
      <dgm:prSet/>
      <dgm:spPr/>
      <dgm:t>
        <a:bodyPr/>
        <a:lstStyle/>
        <a:p>
          <a:endParaRPr lang="cs-CZ"/>
        </a:p>
      </dgm:t>
    </dgm:pt>
    <dgm:pt modelId="{9D4E73A0-498A-4A68-9ADB-DF989B961AED}">
      <dgm:prSet phldrT="[Text]" custT="1"/>
      <dgm:spPr/>
      <dgm:t>
        <a:bodyPr/>
        <a:lstStyle/>
        <a:p>
          <a:r>
            <a:rPr lang="en-US" sz="3200" dirty="0" smtClean="0"/>
            <a:t>Bottom-Up</a:t>
          </a:r>
          <a:endParaRPr lang="cs-CZ" sz="3200" dirty="0"/>
        </a:p>
      </dgm:t>
    </dgm:pt>
    <dgm:pt modelId="{6489AF54-B8E8-462A-9C40-AEFC24C30A73}" type="parTrans" cxnId="{3137728A-F832-41AC-9867-FAB2E1441877}">
      <dgm:prSet/>
      <dgm:spPr/>
      <dgm:t>
        <a:bodyPr/>
        <a:lstStyle/>
        <a:p>
          <a:endParaRPr lang="cs-CZ"/>
        </a:p>
      </dgm:t>
    </dgm:pt>
    <dgm:pt modelId="{1CA3B4E5-D97C-48D8-BBA9-AA84497A3F3D}" type="sibTrans" cxnId="{3137728A-F832-41AC-9867-FAB2E1441877}">
      <dgm:prSet/>
      <dgm:spPr/>
      <dgm:t>
        <a:bodyPr/>
        <a:lstStyle/>
        <a:p>
          <a:endParaRPr lang="cs-CZ"/>
        </a:p>
      </dgm:t>
    </dgm:pt>
    <dgm:pt modelId="{12BA5C9B-0E44-4F25-A5DC-BD2B009132A6}">
      <dgm:prSet phldrT="[Text]"/>
      <dgm:spPr/>
      <dgm:t>
        <a:bodyPr/>
        <a:lstStyle/>
        <a:p>
          <a:r>
            <a:rPr lang="en-US" dirty="0" smtClean="0"/>
            <a:t>Search</a:t>
          </a:r>
          <a:endParaRPr lang="cs-CZ" dirty="0"/>
        </a:p>
      </dgm:t>
    </dgm:pt>
    <dgm:pt modelId="{247BD3A3-1085-49EB-986B-24E2ED4D8F3C}" type="parTrans" cxnId="{4FF333D2-5623-4386-86D6-73829C8A2BBD}">
      <dgm:prSet/>
      <dgm:spPr/>
      <dgm:t>
        <a:bodyPr/>
        <a:lstStyle/>
        <a:p>
          <a:endParaRPr lang="cs-CZ"/>
        </a:p>
      </dgm:t>
    </dgm:pt>
    <dgm:pt modelId="{7144518E-8C43-40AB-988C-C40C0A7475F4}" type="sibTrans" cxnId="{4FF333D2-5623-4386-86D6-73829C8A2BBD}">
      <dgm:prSet/>
      <dgm:spPr/>
      <dgm:t>
        <a:bodyPr/>
        <a:lstStyle/>
        <a:p>
          <a:endParaRPr lang="cs-CZ"/>
        </a:p>
      </dgm:t>
    </dgm:pt>
    <dgm:pt modelId="{575F26F9-2C15-4DE2-872A-AF662BBA5047}">
      <dgm:prSet phldrT="[Text]"/>
      <dgm:spPr/>
      <dgm:t>
        <a:bodyPr/>
        <a:lstStyle/>
        <a:p>
          <a:r>
            <a:rPr lang="en-US" dirty="0" smtClean="0"/>
            <a:t>Filtering, Hyper-resolution</a:t>
          </a:r>
          <a:endParaRPr lang="cs-CZ" dirty="0"/>
        </a:p>
      </dgm:t>
    </dgm:pt>
    <dgm:pt modelId="{8B4B6C58-936D-46E0-9898-09FDD054EC98}" type="parTrans" cxnId="{522034A1-3051-479F-9297-0E5CC2FA227B}">
      <dgm:prSet/>
      <dgm:spPr/>
      <dgm:t>
        <a:bodyPr/>
        <a:lstStyle/>
        <a:p>
          <a:endParaRPr lang="cs-CZ"/>
        </a:p>
      </dgm:t>
    </dgm:pt>
    <dgm:pt modelId="{AB4F61BB-259B-43BD-81DF-9BCF995C063D}" type="sibTrans" cxnId="{522034A1-3051-479F-9297-0E5CC2FA227B}">
      <dgm:prSet/>
      <dgm:spPr/>
      <dgm:t>
        <a:bodyPr/>
        <a:lstStyle/>
        <a:p>
          <a:endParaRPr lang="cs-CZ"/>
        </a:p>
      </dgm:t>
    </dgm:pt>
    <dgm:pt modelId="{ED4A3CE0-DDA3-4F35-A657-3A37A5B90190}">
      <dgm:prSet phldrT="[Text]"/>
      <dgm:spPr/>
      <dgm:t>
        <a:bodyPr/>
        <a:lstStyle/>
        <a:p>
          <a:r>
            <a:rPr lang="en-US" smtClean="0"/>
            <a:t>Asynchronous backtracking, Asynchronous weak-commitment search</a:t>
          </a:r>
          <a:endParaRPr lang="cs-CZ" dirty="0"/>
        </a:p>
      </dgm:t>
    </dgm:pt>
    <dgm:pt modelId="{70C03DB8-1A30-490C-958F-AD38AE44D7C7}" type="parTrans" cxnId="{7AA82466-2C6E-4719-A92D-95427A9F40B2}">
      <dgm:prSet/>
      <dgm:spPr/>
      <dgm:t>
        <a:bodyPr/>
        <a:lstStyle/>
        <a:p>
          <a:endParaRPr lang="cs-CZ"/>
        </a:p>
      </dgm:t>
    </dgm:pt>
    <dgm:pt modelId="{30DE783A-7BE4-4302-BCBB-112C9802D70D}" type="sibTrans" cxnId="{7AA82466-2C6E-4719-A92D-95427A9F40B2}">
      <dgm:prSet/>
      <dgm:spPr/>
      <dgm:t>
        <a:bodyPr/>
        <a:lstStyle/>
        <a:p>
          <a:endParaRPr lang="cs-CZ"/>
        </a:p>
      </dgm:t>
    </dgm:pt>
    <dgm:pt modelId="{528CEEF9-EA31-48B2-A6CC-40164021EB05}">
      <dgm:prSet phldrT="[Text]"/>
      <dgm:spPr/>
      <dgm:t>
        <a:bodyPr/>
        <a:lstStyle/>
        <a:p>
          <a:r>
            <a:rPr lang="en-US" dirty="0" smtClean="0"/>
            <a:t>e.g. Distributed breakout</a:t>
          </a:r>
          <a:endParaRPr lang="cs-CZ" dirty="0"/>
        </a:p>
      </dgm:t>
    </dgm:pt>
    <dgm:pt modelId="{732CC946-D0EF-46FC-9945-26A0F9188DE8}" type="parTrans" cxnId="{EA399FDD-11BE-4BDF-9159-972D470107F8}">
      <dgm:prSet/>
      <dgm:spPr/>
      <dgm:t>
        <a:bodyPr/>
        <a:lstStyle/>
        <a:p>
          <a:endParaRPr lang="cs-CZ"/>
        </a:p>
      </dgm:t>
    </dgm:pt>
    <dgm:pt modelId="{5272BD19-08F4-423A-B46D-54B5E92EFC91}" type="sibTrans" cxnId="{EA399FDD-11BE-4BDF-9159-972D470107F8}">
      <dgm:prSet/>
      <dgm:spPr/>
      <dgm:t>
        <a:bodyPr/>
        <a:lstStyle/>
        <a:p>
          <a:endParaRPr lang="cs-CZ"/>
        </a:p>
      </dgm:t>
    </dgm:pt>
    <dgm:pt modelId="{3706824B-380E-4240-AF46-B8769D8C84E4}" type="pres">
      <dgm:prSet presAssocID="{BEF038E1-1EFA-4A9C-9D64-78BCBE4562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2C4AD49-4396-44B4-9B13-9FF59179FF97}" type="pres">
      <dgm:prSet presAssocID="{F0FBDCFC-F7FD-47B8-BECB-518B5B5F7DDE}" presName="root" presStyleCnt="0"/>
      <dgm:spPr/>
    </dgm:pt>
    <dgm:pt modelId="{42BFF391-582F-43E0-A478-24C6192D08DE}" type="pres">
      <dgm:prSet presAssocID="{F0FBDCFC-F7FD-47B8-BECB-518B5B5F7DDE}" presName="rootComposite" presStyleCnt="0"/>
      <dgm:spPr/>
    </dgm:pt>
    <dgm:pt modelId="{360540F5-BD7F-4953-AD68-AB3B12185353}" type="pres">
      <dgm:prSet presAssocID="{F0FBDCFC-F7FD-47B8-BECB-518B5B5F7DDE}" presName="rootText" presStyleLbl="node1" presStyleIdx="0" presStyleCnt="2" custScaleY="54743"/>
      <dgm:spPr/>
      <dgm:t>
        <a:bodyPr/>
        <a:lstStyle/>
        <a:p>
          <a:endParaRPr lang="cs-CZ"/>
        </a:p>
      </dgm:t>
    </dgm:pt>
    <dgm:pt modelId="{0A79D220-6032-4411-B620-F91B4B221DBC}" type="pres">
      <dgm:prSet presAssocID="{F0FBDCFC-F7FD-47B8-BECB-518B5B5F7DDE}" presName="rootConnector" presStyleLbl="node1" presStyleIdx="0" presStyleCnt="2"/>
      <dgm:spPr/>
      <dgm:t>
        <a:bodyPr/>
        <a:lstStyle/>
        <a:p>
          <a:endParaRPr lang="cs-CZ"/>
        </a:p>
      </dgm:t>
    </dgm:pt>
    <dgm:pt modelId="{1D51EA84-7BC8-4871-A92A-88795B8FB23D}" type="pres">
      <dgm:prSet presAssocID="{F0FBDCFC-F7FD-47B8-BECB-518B5B5F7DDE}" presName="childShape" presStyleCnt="0"/>
      <dgm:spPr/>
    </dgm:pt>
    <dgm:pt modelId="{C65F083C-51E6-4563-840B-BC21475CBB6A}" type="pres">
      <dgm:prSet presAssocID="{ECA39D9B-6C68-4D81-AA62-8776013E0EED}" presName="Name13" presStyleLbl="parChTrans1D2" presStyleIdx="0" presStyleCnt="3"/>
      <dgm:spPr/>
      <dgm:t>
        <a:bodyPr/>
        <a:lstStyle/>
        <a:p>
          <a:endParaRPr lang="cs-CZ"/>
        </a:p>
      </dgm:t>
    </dgm:pt>
    <dgm:pt modelId="{AF4A58B3-2CDA-41BB-9F92-D26E3E3A3517}" type="pres">
      <dgm:prSet presAssocID="{6F29915C-6EB9-4B9A-8F06-0D07F9608DCC}" presName="childText" presStyleLbl="bgAcc1" presStyleIdx="0" presStyleCnt="3" custLinFactNeighborY="-12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EF6A51-96EA-468E-BCFF-1616F9000B64}" type="pres">
      <dgm:prSet presAssocID="{247BD3A3-1085-49EB-986B-24E2ED4D8F3C}" presName="Name13" presStyleLbl="parChTrans1D2" presStyleIdx="1" presStyleCnt="3"/>
      <dgm:spPr/>
      <dgm:t>
        <a:bodyPr/>
        <a:lstStyle/>
        <a:p>
          <a:endParaRPr lang="cs-CZ"/>
        </a:p>
      </dgm:t>
    </dgm:pt>
    <dgm:pt modelId="{87250897-BDCB-4019-993D-3286FA48AAAA}" type="pres">
      <dgm:prSet presAssocID="{12BA5C9B-0E44-4F25-A5DC-BD2B009132A6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5F6F36-0F46-4671-A638-767941699DF8}" type="pres">
      <dgm:prSet presAssocID="{9D4E73A0-498A-4A68-9ADB-DF989B961AED}" presName="root" presStyleCnt="0"/>
      <dgm:spPr/>
    </dgm:pt>
    <dgm:pt modelId="{F08AD378-8F5F-4CB7-8A79-2EAA703F3213}" type="pres">
      <dgm:prSet presAssocID="{9D4E73A0-498A-4A68-9ADB-DF989B961AED}" presName="rootComposite" presStyleCnt="0"/>
      <dgm:spPr/>
    </dgm:pt>
    <dgm:pt modelId="{22AA5B49-3C50-4263-A1E7-49A00A153582}" type="pres">
      <dgm:prSet presAssocID="{9D4E73A0-498A-4A68-9ADB-DF989B961AED}" presName="rootText" presStyleLbl="node1" presStyleIdx="1" presStyleCnt="2" custScaleY="54743"/>
      <dgm:spPr/>
      <dgm:t>
        <a:bodyPr/>
        <a:lstStyle/>
        <a:p>
          <a:endParaRPr lang="cs-CZ"/>
        </a:p>
      </dgm:t>
    </dgm:pt>
    <dgm:pt modelId="{26FCB87C-49A7-4E8A-BE02-B00C8D40D688}" type="pres">
      <dgm:prSet presAssocID="{9D4E73A0-498A-4A68-9ADB-DF989B961AED}" presName="rootConnector" presStyleLbl="node1" presStyleIdx="1" presStyleCnt="2"/>
      <dgm:spPr/>
      <dgm:t>
        <a:bodyPr/>
        <a:lstStyle/>
        <a:p>
          <a:endParaRPr lang="cs-CZ"/>
        </a:p>
      </dgm:t>
    </dgm:pt>
    <dgm:pt modelId="{BD1E2AA4-4328-4D7D-8BB3-C90AA6F641EA}" type="pres">
      <dgm:prSet presAssocID="{9D4E73A0-498A-4A68-9ADB-DF989B961AED}" presName="childShape" presStyleCnt="0"/>
      <dgm:spPr/>
    </dgm:pt>
    <dgm:pt modelId="{14C792AD-9D1D-4654-8521-879EAC8E3DCA}" type="pres">
      <dgm:prSet presAssocID="{732CC946-D0EF-46FC-9945-26A0F9188DE8}" presName="Name13" presStyleLbl="parChTrans1D2" presStyleIdx="2" presStyleCnt="3"/>
      <dgm:spPr/>
      <dgm:t>
        <a:bodyPr/>
        <a:lstStyle/>
        <a:p>
          <a:endParaRPr lang="cs-CZ"/>
        </a:p>
      </dgm:t>
    </dgm:pt>
    <dgm:pt modelId="{6A543E7E-DD72-498A-80AE-A149AF4B3801}" type="pres">
      <dgm:prSet presAssocID="{528CEEF9-EA31-48B2-A6CC-40164021EB05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A82466-2C6E-4719-A92D-95427A9F40B2}" srcId="{12BA5C9B-0E44-4F25-A5DC-BD2B009132A6}" destId="{ED4A3CE0-DDA3-4F35-A657-3A37A5B90190}" srcOrd="0" destOrd="0" parTransId="{70C03DB8-1A30-490C-958F-AD38AE44D7C7}" sibTransId="{30DE783A-7BE4-4302-BCBB-112C9802D70D}"/>
    <dgm:cxn modelId="{522034A1-3051-479F-9297-0E5CC2FA227B}" srcId="{6F29915C-6EB9-4B9A-8F06-0D07F9608DCC}" destId="{575F26F9-2C15-4DE2-872A-AF662BBA5047}" srcOrd="0" destOrd="0" parTransId="{8B4B6C58-936D-46E0-9898-09FDD054EC98}" sibTransId="{AB4F61BB-259B-43BD-81DF-9BCF995C063D}"/>
    <dgm:cxn modelId="{38130835-4FD9-4384-AB0B-0C92A76EDE94}" type="presOf" srcId="{247BD3A3-1085-49EB-986B-24E2ED4D8F3C}" destId="{8DEF6A51-96EA-468E-BCFF-1616F9000B64}" srcOrd="0" destOrd="0" presId="urn:microsoft.com/office/officeart/2005/8/layout/hierarchy3"/>
    <dgm:cxn modelId="{FEA41C3E-D07C-48A2-A5DD-085ADE0671E7}" type="presOf" srcId="{528CEEF9-EA31-48B2-A6CC-40164021EB05}" destId="{6A543E7E-DD72-498A-80AE-A149AF4B3801}" srcOrd="0" destOrd="0" presId="urn:microsoft.com/office/officeart/2005/8/layout/hierarchy3"/>
    <dgm:cxn modelId="{095C9FC4-ACA5-45FA-9690-1792827B2848}" type="presOf" srcId="{ED4A3CE0-DDA3-4F35-A657-3A37A5B90190}" destId="{87250897-BDCB-4019-993D-3286FA48AAAA}" srcOrd="0" destOrd="1" presId="urn:microsoft.com/office/officeart/2005/8/layout/hierarchy3"/>
    <dgm:cxn modelId="{4C04E5A7-6C73-4237-95DD-883464888754}" type="presOf" srcId="{12BA5C9B-0E44-4F25-A5DC-BD2B009132A6}" destId="{87250897-BDCB-4019-993D-3286FA48AAAA}" srcOrd="0" destOrd="0" presId="urn:microsoft.com/office/officeart/2005/8/layout/hierarchy3"/>
    <dgm:cxn modelId="{3137728A-F832-41AC-9867-FAB2E1441877}" srcId="{BEF038E1-1EFA-4A9C-9D64-78BCBE4562F6}" destId="{9D4E73A0-498A-4A68-9ADB-DF989B961AED}" srcOrd="1" destOrd="0" parTransId="{6489AF54-B8E8-462A-9C40-AEFC24C30A73}" sibTransId="{1CA3B4E5-D97C-48D8-BBA9-AA84497A3F3D}"/>
    <dgm:cxn modelId="{9D0599A2-DD4C-4D1F-8CAD-DC21E41C21D0}" type="presOf" srcId="{575F26F9-2C15-4DE2-872A-AF662BBA5047}" destId="{AF4A58B3-2CDA-41BB-9F92-D26E3E3A3517}" srcOrd="0" destOrd="1" presId="urn:microsoft.com/office/officeart/2005/8/layout/hierarchy3"/>
    <dgm:cxn modelId="{7CBD5F72-1B3E-4679-8FD5-9327034D6E74}" type="presOf" srcId="{732CC946-D0EF-46FC-9945-26A0F9188DE8}" destId="{14C792AD-9D1D-4654-8521-879EAC8E3DCA}" srcOrd="0" destOrd="0" presId="urn:microsoft.com/office/officeart/2005/8/layout/hierarchy3"/>
    <dgm:cxn modelId="{5E2C4BF3-8E02-470D-8B2A-416DD4C36490}" srcId="{F0FBDCFC-F7FD-47B8-BECB-518B5B5F7DDE}" destId="{6F29915C-6EB9-4B9A-8F06-0D07F9608DCC}" srcOrd="0" destOrd="0" parTransId="{ECA39D9B-6C68-4D81-AA62-8776013E0EED}" sibTransId="{4E58B3B1-1DA5-4466-9772-29FAD95ACFF7}"/>
    <dgm:cxn modelId="{A85A03C0-B320-4A77-B060-39D901CDB676}" type="presOf" srcId="{9D4E73A0-498A-4A68-9ADB-DF989B961AED}" destId="{26FCB87C-49A7-4E8A-BE02-B00C8D40D688}" srcOrd="1" destOrd="0" presId="urn:microsoft.com/office/officeart/2005/8/layout/hierarchy3"/>
    <dgm:cxn modelId="{4FF333D2-5623-4386-86D6-73829C8A2BBD}" srcId="{F0FBDCFC-F7FD-47B8-BECB-518B5B5F7DDE}" destId="{12BA5C9B-0E44-4F25-A5DC-BD2B009132A6}" srcOrd="1" destOrd="0" parTransId="{247BD3A3-1085-49EB-986B-24E2ED4D8F3C}" sibTransId="{7144518E-8C43-40AB-988C-C40C0A7475F4}"/>
    <dgm:cxn modelId="{D090DCF4-BAA7-45BB-9C76-93E65B77BB44}" type="presOf" srcId="{6F29915C-6EB9-4B9A-8F06-0D07F9608DCC}" destId="{AF4A58B3-2CDA-41BB-9F92-D26E3E3A3517}" srcOrd="0" destOrd="0" presId="urn:microsoft.com/office/officeart/2005/8/layout/hierarchy3"/>
    <dgm:cxn modelId="{F2002383-8F63-45A1-B194-A63DCB1518DF}" type="presOf" srcId="{ECA39D9B-6C68-4D81-AA62-8776013E0EED}" destId="{C65F083C-51E6-4563-840B-BC21475CBB6A}" srcOrd="0" destOrd="0" presId="urn:microsoft.com/office/officeart/2005/8/layout/hierarchy3"/>
    <dgm:cxn modelId="{9914A781-F4E1-48B7-AFC1-09376464FBB4}" srcId="{BEF038E1-1EFA-4A9C-9D64-78BCBE4562F6}" destId="{F0FBDCFC-F7FD-47B8-BECB-518B5B5F7DDE}" srcOrd="0" destOrd="0" parTransId="{35D7165F-EFFA-4E8D-82FE-F3DA037C764F}" sibTransId="{4F92D775-F24B-43FD-A76F-EE95544A0795}"/>
    <dgm:cxn modelId="{ED6509FB-1BC6-45E9-BB19-81B236F2E246}" type="presOf" srcId="{F0FBDCFC-F7FD-47B8-BECB-518B5B5F7DDE}" destId="{0A79D220-6032-4411-B620-F91B4B221DBC}" srcOrd="1" destOrd="0" presId="urn:microsoft.com/office/officeart/2005/8/layout/hierarchy3"/>
    <dgm:cxn modelId="{F6B2BF7A-C0D9-458F-A847-C465C592FD1A}" type="presOf" srcId="{F0FBDCFC-F7FD-47B8-BECB-518B5B5F7DDE}" destId="{360540F5-BD7F-4953-AD68-AB3B12185353}" srcOrd="0" destOrd="0" presId="urn:microsoft.com/office/officeart/2005/8/layout/hierarchy3"/>
    <dgm:cxn modelId="{D585F924-D3D7-4447-86CA-C748BD6BE074}" type="presOf" srcId="{BEF038E1-1EFA-4A9C-9D64-78BCBE4562F6}" destId="{3706824B-380E-4240-AF46-B8769D8C84E4}" srcOrd="0" destOrd="0" presId="urn:microsoft.com/office/officeart/2005/8/layout/hierarchy3"/>
    <dgm:cxn modelId="{58B64AFD-6E48-4951-A521-41D1909D3203}" type="presOf" srcId="{9D4E73A0-498A-4A68-9ADB-DF989B961AED}" destId="{22AA5B49-3C50-4263-A1E7-49A00A153582}" srcOrd="0" destOrd="0" presId="urn:microsoft.com/office/officeart/2005/8/layout/hierarchy3"/>
    <dgm:cxn modelId="{EA399FDD-11BE-4BDF-9159-972D470107F8}" srcId="{9D4E73A0-498A-4A68-9ADB-DF989B961AED}" destId="{528CEEF9-EA31-48B2-A6CC-40164021EB05}" srcOrd="0" destOrd="0" parTransId="{732CC946-D0EF-46FC-9945-26A0F9188DE8}" sibTransId="{5272BD19-08F4-423A-B46D-54B5E92EFC91}"/>
    <dgm:cxn modelId="{292952AE-281D-4539-A6BC-63D1FE1B8CAE}" type="presParOf" srcId="{3706824B-380E-4240-AF46-B8769D8C84E4}" destId="{F2C4AD49-4396-44B4-9B13-9FF59179FF97}" srcOrd="0" destOrd="0" presId="urn:microsoft.com/office/officeart/2005/8/layout/hierarchy3"/>
    <dgm:cxn modelId="{E048A722-42F3-4D22-B643-238FBF11C10C}" type="presParOf" srcId="{F2C4AD49-4396-44B4-9B13-9FF59179FF97}" destId="{42BFF391-582F-43E0-A478-24C6192D08DE}" srcOrd="0" destOrd="0" presId="urn:microsoft.com/office/officeart/2005/8/layout/hierarchy3"/>
    <dgm:cxn modelId="{9539EE00-D057-4DB0-87B8-46A799544BA1}" type="presParOf" srcId="{42BFF391-582F-43E0-A478-24C6192D08DE}" destId="{360540F5-BD7F-4953-AD68-AB3B12185353}" srcOrd="0" destOrd="0" presId="urn:microsoft.com/office/officeart/2005/8/layout/hierarchy3"/>
    <dgm:cxn modelId="{A484AF0D-6160-4E9C-8F22-3F555ACFDDAF}" type="presParOf" srcId="{42BFF391-582F-43E0-A478-24C6192D08DE}" destId="{0A79D220-6032-4411-B620-F91B4B221DBC}" srcOrd="1" destOrd="0" presId="urn:microsoft.com/office/officeart/2005/8/layout/hierarchy3"/>
    <dgm:cxn modelId="{369793A4-4852-4320-A049-4FEC42596B04}" type="presParOf" srcId="{F2C4AD49-4396-44B4-9B13-9FF59179FF97}" destId="{1D51EA84-7BC8-4871-A92A-88795B8FB23D}" srcOrd="1" destOrd="0" presId="urn:microsoft.com/office/officeart/2005/8/layout/hierarchy3"/>
    <dgm:cxn modelId="{00EB428A-A63B-4797-8664-7E52F62D660F}" type="presParOf" srcId="{1D51EA84-7BC8-4871-A92A-88795B8FB23D}" destId="{C65F083C-51E6-4563-840B-BC21475CBB6A}" srcOrd="0" destOrd="0" presId="urn:microsoft.com/office/officeart/2005/8/layout/hierarchy3"/>
    <dgm:cxn modelId="{04046AEA-BF7F-4D36-A42E-2E48E53A8738}" type="presParOf" srcId="{1D51EA84-7BC8-4871-A92A-88795B8FB23D}" destId="{AF4A58B3-2CDA-41BB-9F92-D26E3E3A3517}" srcOrd="1" destOrd="0" presId="urn:microsoft.com/office/officeart/2005/8/layout/hierarchy3"/>
    <dgm:cxn modelId="{32148C56-DD82-4C3C-B283-ECF3343437D6}" type="presParOf" srcId="{1D51EA84-7BC8-4871-A92A-88795B8FB23D}" destId="{8DEF6A51-96EA-468E-BCFF-1616F9000B64}" srcOrd="2" destOrd="0" presId="urn:microsoft.com/office/officeart/2005/8/layout/hierarchy3"/>
    <dgm:cxn modelId="{E54C5668-BE0A-4636-8AB3-1EADEC0ECB11}" type="presParOf" srcId="{1D51EA84-7BC8-4871-A92A-88795B8FB23D}" destId="{87250897-BDCB-4019-993D-3286FA48AAAA}" srcOrd="3" destOrd="0" presId="urn:microsoft.com/office/officeart/2005/8/layout/hierarchy3"/>
    <dgm:cxn modelId="{1CFE3530-70CE-493B-8166-29934374EAF9}" type="presParOf" srcId="{3706824B-380E-4240-AF46-B8769D8C84E4}" destId="{E65F6F36-0F46-4671-A638-767941699DF8}" srcOrd="1" destOrd="0" presId="urn:microsoft.com/office/officeart/2005/8/layout/hierarchy3"/>
    <dgm:cxn modelId="{B2AE38EA-A0F1-4541-9823-B2C371873BF2}" type="presParOf" srcId="{E65F6F36-0F46-4671-A638-767941699DF8}" destId="{F08AD378-8F5F-4CB7-8A79-2EAA703F3213}" srcOrd="0" destOrd="0" presId="urn:microsoft.com/office/officeart/2005/8/layout/hierarchy3"/>
    <dgm:cxn modelId="{43028E6A-77C7-4AFF-8CF1-6BD8DB3FC37B}" type="presParOf" srcId="{F08AD378-8F5F-4CB7-8A79-2EAA703F3213}" destId="{22AA5B49-3C50-4263-A1E7-49A00A153582}" srcOrd="0" destOrd="0" presId="urn:microsoft.com/office/officeart/2005/8/layout/hierarchy3"/>
    <dgm:cxn modelId="{338E53DB-D503-412D-9019-626245D63132}" type="presParOf" srcId="{F08AD378-8F5F-4CB7-8A79-2EAA703F3213}" destId="{26FCB87C-49A7-4E8A-BE02-B00C8D40D688}" srcOrd="1" destOrd="0" presId="urn:microsoft.com/office/officeart/2005/8/layout/hierarchy3"/>
    <dgm:cxn modelId="{69709E02-83B8-41C8-B9B0-6E4A01A741EB}" type="presParOf" srcId="{E65F6F36-0F46-4671-A638-767941699DF8}" destId="{BD1E2AA4-4328-4D7D-8BB3-C90AA6F641EA}" srcOrd="1" destOrd="0" presId="urn:microsoft.com/office/officeart/2005/8/layout/hierarchy3"/>
    <dgm:cxn modelId="{9E3FD48E-CE6E-4CF9-9775-3C7F8C52E38A}" type="presParOf" srcId="{BD1E2AA4-4328-4D7D-8BB3-C90AA6F641EA}" destId="{14C792AD-9D1D-4654-8521-879EAC8E3DCA}" srcOrd="0" destOrd="0" presId="urn:microsoft.com/office/officeart/2005/8/layout/hierarchy3"/>
    <dgm:cxn modelId="{D0A8B230-4586-4588-A2D5-81F43917A484}" type="presParOf" srcId="{BD1E2AA4-4328-4D7D-8BB3-C90AA6F641EA}" destId="{6A543E7E-DD72-498A-80AE-A149AF4B38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46DAB-2633-4934-A1DA-1D750B1AB3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D59641-F85C-4E61-9C66-12331083F022}">
      <dgm:prSet phldrT="[Text]" custT="1"/>
      <dgm:spPr/>
      <dgm:t>
        <a:bodyPr/>
        <a:lstStyle/>
        <a:p>
          <a:r>
            <a:rPr lang="en-US" sz="3200" dirty="0" smtClean="0"/>
            <a:t>Synchronous</a:t>
          </a:r>
          <a:endParaRPr lang="cs-CZ" sz="3200" dirty="0"/>
        </a:p>
      </dgm:t>
    </dgm:pt>
    <dgm:pt modelId="{0D8CC07B-9F67-480F-B37D-479C56AC1193}" type="parTrans" cxnId="{622EBB35-69BE-40D8-9060-EB02553A9659}">
      <dgm:prSet/>
      <dgm:spPr/>
      <dgm:t>
        <a:bodyPr/>
        <a:lstStyle/>
        <a:p>
          <a:endParaRPr lang="cs-CZ"/>
        </a:p>
      </dgm:t>
    </dgm:pt>
    <dgm:pt modelId="{4C139F69-E670-49A8-A09B-615E5746F153}" type="sibTrans" cxnId="{622EBB35-69BE-40D8-9060-EB02553A9659}">
      <dgm:prSet/>
      <dgm:spPr/>
      <dgm:t>
        <a:bodyPr/>
        <a:lstStyle/>
        <a:p>
          <a:endParaRPr lang="cs-CZ"/>
        </a:p>
      </dgm:t>
    </dgm:pt>
    <dgm:pt modelId="{979AD066-B6CA-4F82-8398-7E42BBF1B1BA}">
      <dgm:prSet phldrT="[Text]" custT="1"/>
      <dgm:spPr/>
      <dgm:t>
        <a:bodyPr/>
        <a:lstStyle/>
        <a:p>
          <a:r>
            <a:rPr lang="en-US" sz="2000" dirty="0" smtClean="0"/>
            <a:t>A few agents are active, most are waiting</a:t>
          </a:r>
          <a:endParaRPr lang="cs-CZ" sz="2000" dirty="0"/>
        </a:p>
      </dgm:t>
    </dgm:pt>
    <dgm:pt modelId="{41B44B92-09B1-4719-A906-445671A9B2DD}" type="parTrans" cxnId="{88B9DD3A-25F6-4042-B78A-7D8E8AEAE242}">
      <dgm:prSet/>
      <dgm:spPr/>
      <dgm:t>
        <a:bodyPr/>
        <a:lstStyle/>
        <a:p>
          <a:endParaRPr lang="cs-CZ"/>
        </a:p>
      </dgm:t>
    </dgm:pt>
    <dgm:pt modelId="{76C703EE-919B-4604-8462-0882DA698A11}" type="sibTrans" cxnId="{88B9DD3A-25F6-4042-B78A-7D8E8AEAE242}">
      <dgm:prSet/>
      <dgm:spPr/>
      <dgm:t>
        <a:bodyPr/>
        <a:lstStyle/>
        <a:p>
          <a:endParaRPr lang="cs-CZ"/>
        </a:p>
      </dgm:t>
    </dgm:pt>
    <dgm:pt modelId="{F1B332B3-0F51-4C9E-AA89-C1233D979223}">
      <dgm:prSet phldrT="[Text]" custT="1"/>
      <dgm:spPr/>
      <dgm:t>
        <a:bodyPr/>
        <a:lstStyle/>
        <a:p>
          <a:r>
            <a:rPr lang="en-US" sz="3200" dirty="0" smtClean="0"/>
            <a:t>Asynchronous</a:t>
          </a:r>
          <a:endParaRPr lang="cs-CZ" sz="3200" dirty="0"/>
        </a:p>
      </dgm:t>
    </dgm:pt>
    <dgm:pt modelId="{A21B7F42-855D-4678-8614-B96F4DE11458}" type="parTrans" cxnId="{72F64ABC-317A-44F4-8C55-D36DE1B12AB8}">
      <dgm:prSet/>
      <dgm:spPr/>
      <dgm:t>
        <a:bodyPr/>
        <a:lstStyle/>
        <a:p>
          <a:endParaRPr lang="cs-CZ"/>
        </a:p>
      </dgm:t>
    </dgm:pt>
    <dgm:pt modelId="{4444BEE9-E406-4513-A4CF-A183F3B348DE}" type="sibTrans" cxnId="{72F64ABC-317A-44F4-8C55-D36DE1B12AB8}">
      <dgm:prSet/>
      <dgm:spPr/>
      <dgm:t>
        <a:bodyPr/>
        <a:lstStyle/>
        <a:p>
          <a:endParaRPr lang="cs-CZ"/>
        </a:p>
      </dgm:t>
    </dgm:pt>
    <dgm:pt modelId="{CF378577-1439-4338-A999-CA0809AEFAFD}">
      <dgm:prSet custT="1"/>
      <dgm:spPr/>
      <dgm:t>
        <a:bodyPr/>
        <a:lstStyle/>
        <a:p>
          <a:r>
            <a:rPr lang="en-US" sz="2000" dirty="0" smtClean="0"/>
            <a:t>Active agents take decisions with updated information</a:t>
          </a:r>
          <a:endParaRPr lang="cs-CZ" sz="2000" dirty="0"/>
        </a:p>
      </dgm:t>
    </dgm:pt>
    <dgm:pt modelId="{7321A66F-2F18-4DF5-8685-786554EF2BA8}" type="parTrans" cxnId="{913C1590-4273-40D9-8857-E0712A3578B4}">
      <dgm:prSet/>
      <dgm:spPr/>
      <dgm:t>
        <a:bodyPr/>
        <a:lstStyle/>
        <a:p>
          <a:endParaRPr lang="cs-CZ"/>
        </a:p>
      </dgm:t>
    </dgm:pt>
    <dgm:pt modelId="{C8E79454-0060-496E-B81C-0BD3BA23966B}" type="sibTrans" cxnId="{913C1590-4273-40D9-8857-E0712A3578B4}">
      <dgm:prSet/>
      <dgm:spPr/>
      <dgm:t>
        <a:bodyPr/>
        <a:lstStyle/>
        <a:p>
          <a:endParaRPr lang="cs-CZ"/>
        </a:p>
      </dgm:t>
    </dgm:pt>
    <dgm:pt modelId="{8E15FE10-FE6B-4B75-B6A7-7F95DD9639F1}">
      <dgm:prSet custT="1"/>
      <dgm:spPr/>
      <dgm:t>
        <a:bodyPr/>
        <a:lstStyle/>
        <a:p>
          <a:r>
            <a:rPr lang="en-US" sz="2000" dirty="0" smtClean="0"/>
            <a:t>Low degree of concurrency / poor robustness</a:t>
          </a:r>
          <a:endParaRPr lang="cs-CZ" sz="2000" dirty="0"/>
        </a:p>
      </dgm:t>
    </dgm:pt>
    <dgm:pt modelId="{370748BE-E426-42E5-8533-09ED60DFDE5F}" type="parTrans" cxnId="{C9A2B768-65D9-4818-B1A5-942378D8F7C8}">
      <dgm:prSet/>
      <dgm:spPr/>
      <dgm:t>
        <a:bodyPr/>
        <a:lstStyle/>
        <a:p>
          <a:endParaRPr lang="cs-CZ"/>
        </a:p>
      </dgm:t>
    </dgm:pt>
    <dgm:pt modelId="{A5E0ACBE-1EB5-4232-8892-B2BC2366D97E}" type="sibTrans" cxnId="{C9A2B768-65D9-4818-B1A5-942378D8F7C8}">
      <dgm:prSet/>
      <dgm:spPr/>
      <dgm:t>
        <a:bodyPr/>
        <a:lstStyle/>
        <a:p>
          <a:endParaRPr lang="cs-CZ"/>
        </a:p>
      </dgm:t>
    </dgm:pt>
    <dgm:pt modelId="{852EF86F-3229-4F16-9930-47C8CDF0D0DF}">
      <dgm:prSet custT="1"/>
      <dgm:spPr/>
      <dgm:t>
        <a:bodyPr/>
        <a:lstStyle/>
        <a:p>
          <a:r>
            <a:rPr lang="en-US" sz="2000" dirty="0" smtClean="0"/>
            <a:t>Algorithms: direct extensions of centralized ones</a:t>
          </a:r>
          <a:endParaRPr lang="cs-CZ" sz="2000" dirty="0"/>
        </a:p>
      </dgm:t>
    </dgm:pt>
    <dgm:pt modelId="{B80779E5-8BC8-4AA0-86FD-18BE5FAFAD12}" type="parTrans" cxnId="{D122EFDA-5E25-464F-8846-B8FF961F64D6}">
      <dgm:prSet/>
      <dgm:spPr/>
      <dgm:t>
        <a:bodyPr/>
        <a:lstStyle/>
        <a:p>
          <a:endParaRPr lang="cs-CZ"/>
        </a:p>
      </dgm:t>
    </dgm:pt>
    <dgm:pt modelId="{657ADAA3-3D2A-48CE-92B4-37A692F918A4}" type="sibTrans" cxnId="{D122EFDA-5E25-464F-8846-B8FF961F64D6}">
      <dgm:prSet/>
      <dgm:spPr/>
      <dgm:t>
        <a:bodyPr/>
        <a:lstStyle/>
        <a:p>
          <a:endParaRPr lang="cs-CZ"/>
        </a:p>
      </dgm:t>
    </dgm:pt>
    <dgm:pt modelId="{D61C5586-B0CB-4786-8E53-D5A98A5A5A7E}">
      <dgm:prSet phldrT="[Text]" custT="1"/>
      <dgm:spPr/>
      <dgm:t>
        <a:bodyPr/>
        <a:lstStyle/>
        <a:p>
          <a:r>
            <a:rPr lang="en-US" sz="2000" dirty="0" smtClean="0"/>
            <a:t>All agents are active simultaneously</a:t>
          </a:r>
          <a:endParaRPr lang="cs-CZ" sz="2000" dirty="0"/>
        </a:p>
      </dgm:t>
    </dgm:pt>
    <dgm:pt modelId="{8042566B-B547-4591-A7B5-B7B5DA5EE036}" type="parTrans" cxnId="{462622AE-773C-49E6-A4E1-1EC4E7FF7753}">
      <dgm:prSet/>
      <dgm:spPr/>
      <dgm:t>
        <a:bodyPr/>
        <a:lstStyle/>
        <a:p>
          <a:endParaRPr lang="cs-CZ"/>
        </a:p>
      </dgm:t>
    </dgm:pt>
    <dgm:pt modelId="{85E5D172-6509-4D1E-8066-920CCE51BA43}" type="sibTrans" cxnId="{462622AE-773C-49E6-A4E1-1EC4E7FF7753}">
      <dgm:prSet/>
      <dgm:spPr/>
      <dgm:t>
        <a:bodyPr/>
        <a:lstStyle/>
        <a:p>
          <a:endParaRPr lang="cs-CZ"/>
        </a:p>
      </dgm:t>
    </dgm:pt>
    <dgm:pt modelId="{6A164854-374B-4F57-8E94-8F20D00B49F7}">
      <dgm:prSet custT="1"/>
      <dgm:spPr/>
      <dgm:t>
        <a:bodyPr/>
        <a:lstStyle/>
        <a:p>
          <a:r>
            <a:rPr lang="en-US" sz="2000" dirty="0" smtClean="0"/>
            <a:t>Information is less updated, obsolescence appears</a:t>
          </a:r>
          <a:endParaRPr lang="cs-CZ" sz="2000" dirty="0"/>
        </a:p>
      </dgm:t>
    </dgm:pt>
    <dgm:pt modelId="{246D1F29-9E95-4332-9AFC-16C52FE23A16}" type="parTrans" cxnId="{2B04AC17-AAD5-49FA-B846-48B5E953D122}">
      <dgm:prSet/>
      <dgm:spPr/>
      <dgm:t>
        <a:bodyPr/>
        <a:lstStyle/>
        <a:p>
          <a:endParaRPr lang="cs-CZ"/>
        </a:p>
      </dgm:t>
    </dgm:pt>
    <dgm:pt modelId="{BF19C831-3748-4CB6-9E77-DB3E7AAC4D94}" type="sibTrans" cxnId="{2B04AC17-AAD5-49FA-B846-48B5E953D122}">
      <dgm:prSet/>
      <dgm:spPr/>
      <dgm:t>
        <a:bodyPr/>
        <a:lstStyle/>
        <a:p>
          <a:endParaRPr lang="cs-CZ"/>
        </a:p>
      </dgm:t>
    </dgm:pt>
    <dgm:pt modelId="{6A9D1D0B-3358-4CCC-8AF0-BB33472179C8}">
      <dgm:prSet custT="1"/>
      <dgm:spPr/>
      <dgm:t>
        <a:bodyPr/>
        <a:lstStyle/>
        <a:p>
          <a:r>
            <a:rPr lang="en-US" sz="2000" dirty="0" smtClean="0"/>
            <a:t>High degree of concurrency / robust approaches</a:t>
          </a:r>
          <a:endParaRPr lang="cs-CZ" sz="2000" dirty="0"/>
        </a:p>
      </dgm:t>
    </dgm:pt>
    <dgm:pt modelId="{1C558ECD-06D4-409D-A2EE-A11B90A496BE}" type="parTrans" cxnId="{25C54A34-4010-4A83-8711-AB1CB4A8C395}">
      <dgm:prSet/>
      <dgm:spPr/>
      <dgm:t>
        <a:bodyPr/>
        <a:lstStyle/>
        <a:p>
          <a:endParaRPr lang="cs-CZ"/>
        </a:p>
      </dgm:t>
    </dgm:pt>
    <dgm:pt modelId="{31B8E862-E302-4E82-9710-1C12B3C09171}" type="sibTrans" cxnId="{25C54A34-4010-4A83-8711-AB1CB4A8C395}">
      <dgm:prSet/>
      <dgm:spPr/>
      <dgm:t>
        <a:bodyPr/>
        <a:lstStyle/>
        <a:p>
          <a:endParaRPr lang="cs-CZ"/>
        </a:p>
      </dgm:t>
    </dgm:pt>
    <dgm:pt modelId="{19789476-4CE9-4E85-93B7-12B4A3A55DD4}">
      <dgm:prSet custT="1"/>
      <dgm:spPr/>
      <dgm:t>
        <a:bodyPr/>
        <a:lstStyle/>
        <a:p>
          <a:r>
            <a:rPr lang="cs-CZ" sz="2000" dirty="0" err="1" smtClean="0"/>
            <a:t>Algorithms</a:t>
          </a:r>
          <a:r>
            <a:rPr lang="cs-CZ" sz="2000" dirty="0" smtClean="0"/>
            <a:t>: new approaches</a:t>
          </a:r>
          <a:endParaRPr lang="cs-CZ" sz="2000" dirty="0"/>
        </a:p>
      </dgm:t>
    </dgm:pt>
    <dgm:pt modelId="{C5636E99-E4BC-4EB4-8C75-39928D38595C}" type="parTrans" cxnId="{6037682D-4552-4A4F-8DB9-9ED2383C4D72}">
      <dgm:prSet/>
      <dgm:spPr/>
      <dgm:t>
        <a:bodyPr/>
        <a:lstStyle/>
        <a:p>
          <a:endParaRPr lang="cs-CZ"/>
        </a:p>
      </dgm:t>
    </dgm:pt>
    <dgm:pt modelId="{D3C2C71A-8B21-42AF-A048-9D3057260284}" type="sibTrans" cxnId="{6037682D-4552-4A4F-8DB9-9ED2383C4D72}">
      <dgm:prSet/>
      <dgm:spPr/>
      <dgm:t>
        <a:bodyPr/>
        <a:lstStyle/>
        <a:p>
          <a:endParaRPr lang="cs-CZ"/>
        </a:p>
      </dgm:t>
    </dgm:pt>
    <dgm:pt modelId="{AB1C2D58-8B97-4575-87C4-A82B26750CD8}" type="pres">
      <dgm:prSet presAssocID="{AF446DAB-2633-4934-A1DA-1D750B1AB3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3A19445-5E6C-40E3-BF87-71C1CF891358}" type="pres">
      <dgm:prSet presAssocID="{30D59641-F85C-4E61-9C66-12331083F022}" presName="composite" presStyleCnt="0"/>
      <dgm:spPr/>
    </dgm:pt>
    <dgm:pt modelId="{50D2DC30-EB59-4B8D-8805-B82208C9EFB0}" type="pres">
      <dgm:prSet presAssocID="{30D59641-F85C-4E61-9C66-12331083F022}" presName="parTx" presStyleLbl="alignNode1" presStyleIdx="0" presStyleCnt="2" custScaleY="96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919EC2-DC08-4CDD-B9AB-F65572DF8B89}" type="pres">
      <dgm:prSet presAssocID="{30D59641-F85C-4E61-9C66-12331083F02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4D8E54-0848-4C5C-BFAF-E15C55C0878F}" type="pres">
      <dgm:prSet presAssocID="{4C139F69-E670-49A8-A09B-615E5746F153}" presName="space" presStyleCnt="0"/>
      <dgm:spPr/>
    </dgm:pt>
    <dgm:pt modelId="{71C24D60-F939-46DF-AF7C-6A598372AA4E}" type="pres">
      <dgm:prSet presAssocID="{F1B332B3-0F51-4C9E-AA89-C1233D979223}" presName="composite" presStyleCnt="0"/>
      <dgm:spPr/>
    </dgm:pt>
    <dgm:pt modelId="{81267FE2-3666-49EF-A6FE-4FA46241F90D}" type="pres">
      <dgm:prSet presAssocID="{F1B332B3-0F51-4C9E-AA89-C1233D979223}" presName="parTx" presStyleLbl="alignNode1" presStyleIdx="1" presStyleCnt="2" custScaleY="96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B22D7A-CD90-4C17-ABAC-4A2CA146A0A6}" type="pres">
      <dgm:prSet presAssocID="{F1B332B3-0F51-4C9E-AA89-C1233D979223}" presName="desTx" presStyleLbl="alignAccFollowNode1" presStyleIdx="1" presStyleCnt="2" custLinFactNeighborX="584" custLinFactNeighborY="-13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A5FEB4A-65D9-430A-8EC6-81445F99BF57}" type="presOf" srcId="{AF446DAB-2633-4934-A1DA-1D750B1AB3B1}" destId="{AB1C2D58-8B97-4575-87C4-A82B26750CD8}" srcOrd="0" destOrd="0" presId="urn:microsoft.com/office/officeart/2005/8/layout/hList1"/>
    <dgm:cxn modelId="{25C54A34-4010-4A83-8711-AB1CB4A8C395}" srcId="{F1B332B3-0F51-4C9E-AA89-C1233D979223}" destId="{6A9D1D0B-3358-4CCC-8AF0-BB33472179C8}" srcOrd="2" destOrd="0" parTransId="{1C558ECD-06D4-409D-A2EE-A11B90A496BE}" sibTransId="{31B8E862-E302-4E82-9710-1C12B3C09171}"/>
    <dgm:cxn modelId="{3BC0D22F-5791-4F4F-B819-721EC9354762}" type="presOf" srcId="{8E15FE10-FE6B-4B75-B6A7-7F95DD9639F1}" destId="{3C919EC2-DC08-4CDD-B9AB-F65572DF8B89}" srcOrd="0" destOrd="2" presId="urn:microsoft.com/office/officeart/2005/8/layout/hList1"/>
    <dgm:cxn modelId="{D122EFDA-5E25-464F-8846-B8FF961F64D6}" srcId="{30D59641-F85C-4E61-9C66-12331083F022}" destId="{852EF86F-3229-4F16-9930-47C8CDF0D0DF}" srcOrd="3" destOrd="0" parTransId="{B80779E5-8BC8-4AA0-86FD-18BE5FAFAD12}" sibTransId="{657ADAA3-3D2A-48CE-92B4-37A692F918A4}"/>
    <dgm:cxn modelId="{05779079-0251-4676-8199-A862E1A685C0}" type="presOf" srcId="{6A9D1D0B-3358-4CCC-8AF0-BB33472179C8}" destId="{39B22D7A-CD90-4C17-ABAC-4A2CA146A0A6}" srcOrd="0" destOrd="2" presId="urn:microsoft.com/office/officeart/2005/8/layout/hList1"/>
    <dgm:cxn modelId="{8E91B3C2-BF06-42C3-8CD0-7F3EF7737095}" type="presOf" srcId="{D61C5586-B0CB-4786-8E53-D5A98A5A5A7E}" destId="{39B22D7A-CD90-4C17-ABAC-4A2CA146A0A6}" srcOrd="0" destOrd="0" presId="urn:microsoft.com/office/officeart/2005/8/layout/hList1"/>
    <dgm:cxn modelId="{6037682D-4552-4A4F-8DB9-9ED2383C4D72}" srcId="{F1B332B3-0F51-4C9E-AA89-C1233D979223}" destId="{19789476-4CE9-4E85-93B7-12B4A3A55DD4}" srcOrd="3" destOrd="0" parTransId="{C5636E99-E4BC-4EB4-8C75-39928D38595C}" sibTransId="{D3C2C71A-8B21-42AF-A048-9D3057260284}"/>
    <dgm:cxn modelId="{40B5398B-56F2-461D-9E9A-860268B9F4B8}" type="presOf" srcId="{852EF86F-3229-4F16-9930-47C8CDF0D0DF}" destId="{3C919EC2-DC08-4CDD-B9AB-F65572DF8B89}" srcOrd="0" destOrd="3" presId="urn:microsoft.com/office/officeart/2005/8/layout/hList1"/>
    <dgm:cxn modelId="{44A6286F-EB12-4CE0-BBAB-54C0F3329EE6}" type="presOf" srcId="{19789476-4CE9-4E85-93B7-12B4A3A55DD4}" destId="{39B22D7A-CD90-4C17-ABAC-4A2CA146A0A6}" srcOrd="0" destOrd="3" presId="urn:microsoft.com/office/officeart/2005/8/layout/hList1"/>
    <dgm:cxn modelId="{CE1B996B-2D76-4031-B17A-B88C43EC0E3E}" type="presOf" srcId="{F1B332B3-0F51-4C9E-AA89-C1233D979223}" destId="{81267FE2-3666-49EF-A6FE-4FA46241F90D}" srcOrd="0" destOrd="0" presId="urn:microsoft.com/office/officeart/2005/8/layout/hList1"/>
    <dgm:cxn modelId="{C9A2B768-65D9-4818-B1A5-942378D8F7C8}" srcId="{30D59641-F85C-4E61-9C66-12331083F022}" destId="{8E15FE10-FE6B-4B75-B6A7-7F95DD9639F1}" srcOrd="2" destOrd="0" parTransId="{370748BE-E426-42E5-8533-09ED60DFDE5F}" sibTransId="{A5E0ACBE-1EB5-4232-8892-B2BC2366D97E}"/>
    <dgm:cxn modelId="{622EBB35-69BE-40D8-9060-EB02553A9659}" srcId="{AF446DAB-2633-4934-A1DA-1D750B1AB3B1}" destId="{30D59641-F85C-4E61-9C66-12331083F022}" srcOrd="0" destOrd="0" parTransId="{0D8CC07B-9F67-480F-B37D-479C56AC1193}" sibTransId="{4C139F69-E670-49A8-A09B-615E5746F153}"/>
    <dgm:cxn modelId="{72F64ABC-317A-44F4-8C55-D36DE1B12AB8}" srcId="{AF446DAB-2633-4934-A1DA-1D750B1AB3B1}" destId="{F1B332B3-0F51-4C9E-AA89-C1233D979223}" srcOrd="1" destOrd="0" parTransId="{A21B7F42-855D-4678-8614-B96F4DE11458}" sibTransId="{4444BEE9-E406-4513-A4CF-A183F3B348DE}"/>
    <dgm:cxn modelId="{94E9E17E-1B9E-43A3-A42D-5C8654095509}" type="presOf" srcId="{CF378577-1439-4338-A999-CA0809AEFAFD}" destId="{3C919EC2-DC08-4CDD-B9AB-F65572DF8B89}" srcOrd="0" destOrd="1" presId="urn:microsoft.com/office/officeart/2005/8/layout/hList1"/>
    <dgm:cxn modelId="{5C7410D6-BF8B-40BB-937A-0E9C0FBFBB23}" type="presOf" srcId="{30D59641-F85C-4E61-9C66-12331083F022}" destId="{50D2DC30-EB59-4B8D-8805-B82208C9EFB0}" srcOrd="0" destOrd="0" presId="urn:microsoft.com/office/officeart/2005/8/layout/hList1"/>
    <dgm:cxn modelId="{2B04AC17-AAD5-49FA-B846-48B5E953D122}" srcId="{F1B332B3-0F51-4C9E-AA89-C1233D979223}" destId="{6A164854-374B-4F57-8E94-8F20D00B49F7}" srcOrd="1" destOrd="0" parTransId="{246D1F29-9E95-4332-9AFC-16C52FE23A16}" sibTransId="{BF19C831-3748-4CB6-9E77-DB3E7AAC4D94}"/>
    <dgm:cxn modelId="{494E3B81-E188-4E6B-9E16-6D434EC7EC2F}" type="presOf" srcId="{979AD066-B6CA-4F82-8398-7E42BBF1B1BA}" destId="{3C919EC2-DC08-4CDD-B9AB-F65572DF8B89}" srcOrd="0" destOrd="0" presId="urn:microsoft.com/office/officeart/2005/8/layout/hList1"/>
    <dgm:cxn modelId="{EBA6D3D8-B6B0-4D12-942B-D7AA21C2F6E4}" type="presOf" srcId="{6A164854-374B-4F57-8E94-8F20D00B49F7}" destId="{39B22D7A-CD90-4C17-ABAC-4A2CA146A0A6}" srcOrd="0" destOrd="1" presId="urn:microsoft.com/office/officeart/2005/8/layout/hList1"/>
    <dgm:cxn modelId="{88B9DD3A-25F6-4042-B78A-7D8E8AEAE242}" srcId="{30D59641-F85C-4E61-9C66-12331083F022}" destId="{979AD066-B6CA-4F82-8398-7E42BBF1B1BA}" srcOrd="0" destOrd="0" parTransId="{41B44B92-09B1-4719-A906-445671A9B2DD}" sibTransId="{76C703EE-919B-4604-8462-0882DA698A11}"/>
    <dgm:cxn modelId="{913C1590-4273-40D9-8857-E0712A3578B4}" srcId="{30D59641-F85C-4E61-9C66-12331083F022}" destId="{CF378577-1439-4338-A999-CA0809AEFAFD}" srcOrd="1" destOrd="0" parTransId="{7321A66F-2F18-4DF5-8685-786554EF2BA8}" sibTransId="{C8E79454-0060-496E-B81C-0BD3BA23966B}"/>
    <dgm:cxn modelId="{462622AE-773C-49E6-A4E1-1EC4E7FF7753}" srcId="{F1B332B3-0F51-4C9E-AA89-C1233D979223}" destId="{D61C5586-B0CB-4786-8E53-D5A98A5A5A7E}" srcOrd="0" destOrd="0" parTransId="{8042566B-B547-4591-A7B5-B7B5DA5EE036}" sibTransId="{85E5D172-6509-4D1E-8066-920CCE51BA43}"/>
    <dgm:cxn modelId="{D3E19AF5-9715-41CE-99DA-701D3F462419}" type="presParOf" srcId="{AB1C2D58-8B97-4575-87C4-A82B26750CD8}" destId="{B3A19445-5E6C-40E3-BF87-71C1CF891358}" srcOrd="0" destOrd="0" presId="urn:microsoft.com/office/officeart/2005/8/layout/hList1"/>
    <dgm:cxn modelId="{CEF06AF2-BA8A-4F7F-B021-1C2B6BB4EF44}" type="presParOf" srcId="{B3A19445-5E6C-40E3-BF87-71C1CF891358}" destId="{50D2DC30-EB59-4B8D-8805-B82208C9EFB0}" srcOrd="0" destOrd="0" presId="urn:microsoft.com/office/officeart/2005/8/layout/hList1"/>
    <dgm:cxn modelId="{AA33DD0F-6B06-4A2B-8D25-162A5A28DA31}" type="presParOf" srcId="{B3A19445-5E6C-40E3-BF87-71C1CF891358}" destId="{3C919EC2-DC08-4CDD-B9AB-F65572DF8B89}" srcOrd="1" destOrd="0" presId="urn:microsoft.com/office/officeart/2005/8/layout/hList1"/>
    <dgm:cxn modelId="{9466B320-54CB-48A2-B39B-91D788DA22E3}" type="presParOf" srcId="{AB1C2D58-8B97-4575-87C4-A82B26750CD8}" destId="{1E4D8E54-0848-4C5C-BFAF-E15C55C0878F}" srcOrd="1" destOrd="0" presId="urn:microsoft.com/office/officeart/2005/8/layout/hList1"/>
    <dgm:cxn modelId="{9E6AD870-DB6C-4887-B0D7-D6A889CB2393}" type="presParOf" srcId="{AB1C2D58-8B97-4575-87C4-A82B26750CD8}" destId="{71C24D60-F939-46DF-AF7C-6A598372AA4E}" srcOrd="2" destOrd="0" presId="urn:microsoft.com/office/officeart/2005/8/layout/hList1"/>
    <dgm:cxn modelId="{7463CF4E-F992-48DF-9F8B-E372DA09E193}" type="presParOf" srcId="{71C24D60-F939-46DF-AF7C-6A598372AA4E}" destId="{81267FE2-3666-49EF-A6FE-4FA46241F90D}" srcOrd="0" destOrd="0" presId="urn:microsoft.com/office/officeart/2005/8/layout/hList1"/>
    <dgm:cxn modelId="{7D9363AD-0BA6-4D70-B627-52BEC5D4D08C}" type="presParOf" srcId="{71C24D60-F939-46DF-AF7C-6A598372AA4E}" destId="{39B22D7A-CD90-4C17-ABAC-4A2CA146A0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5EE0C-C70B-4B4D-8EC3-AE610838755D}" type="datetimeFigureOut">
              <a:rPr lang="en-US"/>
              <a:pPr>
                <a:defRPr/>
              </a:pPr>
              <a:t>12/21/2011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AC58-0F34-4457-82CE-76AA463951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Many solution algorithms with different properties and performance trade-offs are available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3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be viewed as </a:t>
            </a:r>
            <a:r>
              <a:rPr lang="en-US" b="1" dirty="0" smtClean="0"/>
              <a:t>graph coloring problem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Low-power,</a:t>
            </a:r>
            <a:r>
              <a:rPr lang="en-US" b="0" baseline="0" dirty="0" smtClean="0"/>
              <a:t> short-range communication</a:t>
            </a:r>
            <a:endParaRPr lang="cs-CZ" b="0" dirty="0" smtClean="0"/>
          </a:p>
          <a:p>
            <a:r>
              <a:rPr lang="en-US" dirty="0" smtClean="0"/>
              <a:t>Want</a:t>
            </a:r>
            <a:r>
              <a:rPr lang="en-US" baseline="0" dirty="0" smtClean="0"/>
              <a:t> to do it just-in-place, not ahead of deployment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0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satisfaction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Goal: find just one assignment of meetings to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time,place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Formulation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satisfaction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meeting represented by a variable with domain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time,place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Constraints: manager schedules, meetings overlapping in attending persons cannot be scheduled at the same time, travel to a meeting must be possible for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attendees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DisCSP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variant: assign a manager to each meeting with the task of scheduling it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8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Backtracking = </a:t>
            </a:r>
            <a:r>
              <a:rPr lang="en-US" dirty="0" err="1" smtClean="0"/>
              <a:t>zpětné</a:t>
            </a:r>
            <a:r>
              <a:rPr lang="en-US" dirty="0" smtClean="0"/>
              <a:t> </a:t>
            </a:r>
            <a:r>
              <a:rPr lang="en-US" dirty="0" err="1" smtClean="0"/>
              <a:t>vyhledávání</a:t>
            </a:r>
            <a:r>
              <a:rPr lang="en-US" dirty="0" smtClean="0"/>
              <a:t>,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pokusů</a:t>
            </a:r>
            <a:r>
              <a:rPr lang="en-US" dirty="0" smtClean="0"/>
              <a:t> a </a:t>
            </a:r>
            <a:r>
              <a:rPr lang="en-US" dirty="0" err="1" smtClean="0"/>
              <a:t>oprav</a:t>
            </a:r>
            <a:r>
              <a:rPr lang="en-US" dirty="0" smtClean="0"/>
              <a:t>,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zpětného</a:t>
            </a:r>
            <a:r>
              <a:rPr lang="en-US" dirty="0" smtClean="0"/>
              <a:t> </a:t>
            </a:r>
            <a:r>
              <a:rPr lang="en-US" dirty="0" err="1" smtClean="0"/>
              <a:t>sledování</a:t>
            </a:r>
            <a:r>
              <a:rPr lang="en-US" dirty="0" smtClean="0"/>
              <a:t>,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prohledávání</a:t>
            </a:r>
            <a:r>
              <a:rPr lang="en-US" dirty="0" smtClean="0"/>
              <a:t> do </a:t>
            </a:r>
            <a:r>
              <a:rPr lang="en-US" dirty="0" err="1" smtClean="0"/>
              <a:t>hloubky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0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V33-V40</a:t>
            </a:r>
          </a:p>
          <a:p>
            <a:r>
              <a:rPr lang="en-US" dirty="0" smtClean="0"/>
              <a:t>Choice/ordering of variables and values in their domains have a </a:t>
            </a:r>
            <a:r>
              <a:rPr lang="en-US" baseline="0" dirty="0" smtClean="0"/>
              <a:t>huge impact on </a:t>
            </a:r>
            <a:r>
              <a:rPr lang="en-US" baseline="0" dirty="0" err="1" smtClean="0"/>
              <a:t>perfromance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1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requires previous explanation of </a:t>
            </a:r>
            <a:r>
              <a:rPr lang="en-US" dirty="0" err="1" smtClean="0"/>
              <a:t>sychronous</a:t>
            </a:r>
            <a:r>
              <a:rPr lang="en-US" dirty="0" smtClean="0"/>
              <a:t> vs. asynchronous algorithms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67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and 7 can be relaxed, they are in primarily</a:t>
            </a:r>
            <a:r>
              <a:rPr lang="en-US" baseline="0" dirty="0" smtClean="0"/>
              <a:t> to simplify explanation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[TODO]: simplify terminology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4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214554"/>
            <a:ext cx="6715172" cy="12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3571876"/>
            <a:ext cx="671517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28384" y="6476196"/>
            <a:ext cx="107153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Ins="360000"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360000" rIns="36000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/>
          </p:cNvSpPr>
          <p:nvPr>
            <p:ph type="title"/>
          </p:nvPr>
        </p:nvSpPr>
        <p:spPr bwMode="auto">
          <a:xfrm>
            <a:off x="0" y="142859"/>
            <a:ext cx="8715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144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164288" y="6458585"/>
            <a:ext cx="945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24" y="6453336"/>
            <a:ext cx="415172" cy="3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50" y="6464838"/>
            <a:ext cx="321216" cy="30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4" r:id="rId3"/>
    <p:sldLayoutId id="2147483796" r:id="rId4"/>
    <p:sldLayoutId id="2147483797" r:id="rId5"/>
    <p:sldLayoutId id="2147483798" r:id="rId6"/>
    <p:sldLayoutId id="2147483799" r:id="rId7"/>
    <p:sldLayoutId id="2147483801" r:id="rId8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400" b="0" kern="1200" dirty="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s.smu.ca/~pawan/wi07/petcu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ijcai2011_t3_optimization/" TargetMode="External"/><Relationship Id="rId2" Type="http://schemas.openxmlformats.org/officeDocument/2006/relationships/hyperlink" Target="http://jmvidal.cse.sc.edu/papers/ma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smu.ca/~pawan/wi07/petcu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920880" cy="1244618"/>
          </a:xfrm>
        </p:spPr>
        <p:txBody>
          <a:bodyPr/>
          <a:lstStyle/>
          <a:p>
            <a:pPr algn="ctr"/>
            <a:r>
              <a:rPr lang="en-US" dirty="0" smtClean="0"/>
              <a:t>Distributed Constraint </a:t>
            </a:r>
            <a:r>
              <a:rPr lang="en-US" dirty="0" smtClean="0"/>
              <a:t>Satisfaction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6418" y="3202146"/>
            <a:ext cx="7771164" cy="1955046"/>
          </a:xfrm>
        </p:spPr>
        <p:txBody>
          <a:bodyPr/>
          <a:lstStyle/>
          <a:p>
            <a:r>
              <a:rPr lang="en-US" dirty="0" smtClean="0"/>
              <a:t>Michal Jakob</a:t>
            </a:r>
          </a:p>
          <a:p>
            <a:endParaRPr lang="en-US" dirty="0"/>
          </a:p>
          <a:p>
            <a:r>
              <a:rPr lang="en-US" sz="1600" dirty="0"/>
              <a:t>Agent Technology Center, Dept. of </a:t>
            </a:r>
            <a:r>
              <a:rPr lang="en-US" sz="1600" dirty="0" smtClean="0"/>
              <a:t>Computer Science and Engineering, </a:t>
            </a:r>
            <a:br>
              <a:rPr lang="en-US" sz="1600" dirty="0" smtClean="0"/>
            </a:br>
            <a:r>
              <a:rPr lang="en-US" sz="1600" dirty="0" smtClean="0"/>
              <a:t>FEE, </a:t>
            </a:r>
            <a:r>
              <a:rPr lang="en-US" sz="1600" dirty="0"/>
              <a:t>Czech Technical University</a:t>
            </a:r>
          </a:p>
          <a:p>
            <a:endParaRPr lang="pt-BR" dirty="0" smtClean="0"/>
          </a:p>
          <a:p>
            <a:r>
              <a:rPr lang="pt-BR" dirty="0" smtClean="0"/>
              <a:t>A4M33MAS </a:t>
            </a:r>
            <a:r>
              <a:rPr lang="pt-BR" dirty="0"/>
              <a:t>Autumn </a:t>
            </a:r>
            <a:r>
              <a:rPr lang="pt-BR" dirty="0" smtClean="0"/>
              <a:t>2011</a:t>
            </a:r>
          </a:p>
          <a:p>
            <a:endParaRPr lang="pt-BR" sz="1000" dirty="0"/>
          </a:p>
          <a:p>
            <a:r>
              <a:rPr lang="pt-BR" sz="1000" dirty="0" smtClean="0"/>
              <a:t>(</a:t>
            </a:r>
            <a:r>
              <a:rPr lang="en-US" sz="1000" dirty="0" smtClean="0"/>
              <a:t>based partially on slides by Jose M. Vidal and IJCAI tutorial on Optimization in Multi-Agent Systems)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45279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on a good </a:t>
            </a:r>
            <a:r>
              <a:rPr lang="en-US" dirty="0" smtClean="0"/>
              <a:t>algorithm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/>
              <a:t>Soundness/Correctness</a:t>
            </a:r>
            <a:r>
              <a:rPr lang="en-US" dirty="0" smtClean="0"/>
              <a:t>: the solution returned is valid</a:t>
            </a:r>
          </a:p>
          <a:p>
            <a:r>
              <a:rPr lang="en-US" b="1" dirty="0" smtClean="0"/>
              <a:t>Completeness</a:t>
            </a:r>
            <a:r>
              <a:rPr lang="en-US" dirty="0" smtClean="0"/>
              <a:t>: finds a solution if it exists</a:t>
            </a:r>
          </a:p>
          <a:p>
            <a:r>
              <a:rPr lang="en-US" b="1" dirty="0" smtClean="0"/>
              <a:t>Termination: </a:t>
            </a:r>
            <a:r>
              <a:rPr lang="en-US" dirty="0" smtClean="0"/>
              <a:t>in a finite number of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298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Algorithms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/>
              <a:t>Synchronous:</a:t>
            </a:r>
            <a:r>
              <a:rPr lang="en-US" dirty="0"/>
              <a:t> agents take steps following some </a:t>
            </a:r>
            <a:r>
              <a:rPr lang="en-US" dirty="0" smtClean="0"/>
              <a:t>fixed order </a:t>
            </a:r>
            <a:r>
              <a:rPr lang="en-US" dirty="0"/>
              <a:t>(or computing steps are done </a:t>
            </a:r>
            <a:r>
              <a:rPr lang="en-US" dirty="0" smtClean="0"/>
              <a:t>simultaneously,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).</a:t>
            </a:r>
          </a:p>
          <a:p>
            <a:r>
              <a:rPr lang="en-US" b="1" dirty="0" smtClean="0"/>
              <a:t>Asynchronous</a:t>
            </a:r>
            <a:r>
              <a:rPr lang="en-US" b="1" dirty="0"/>
              <a:t>:</a:t>
            </a:r>
            <a:r>
              <a:rPr lang="en-US" dirty="0"/>
              <a:t> agents take steps in arbitrary order, </a:t>
            </a:r>
            <a:r>
              <a:rPr lang="en-US" dirty="0" smtClean="0"/>
              <a:t>at </a:t>
            </a:r>
            <a:r>
              <a:rPr lang="cs-CZ" dirty="0" err="1" smtClean="0"/>
              <a:t>arbitrary</a:t>
            </a:r>
            <a:r>
              <a:rPr lang="cs-CZ" dirty="0" smtClean="0"/>
              <a:t> </a:t>
            </a:r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speeds</a:t>
            </a:r>
            <a:r>
              <a:rPr lang="cs-CZ" dirty="0"/>
              <a:t>.</a:t>
            </a:r>
          </a:p>
          <a:p>
            <a:r>
              <a:rPr lang="en-US" b="1" dirty="0" smtClean="0"/>
              <a:t>Partially </a:t>
            </a:r>
            <a:r>
              <a:rPr lang="en-US" b="1" dirty="0"/>
              <a:t>synchronous:</a:t>
            </a:r>
            <a:r>
              <a:rPr lang="en-US" dirty="0"/>
              <a:t> there are some restrictions </a:t>
            </a:r>
            <a:r>
              <a:rPr lang="en-US" dirty="0" smtClean="0"/>
              <a:t>in the </a:t>
            </a:r>
            <a:r>
              <a:rPr lang="en-US" dirty="0"/>
              <a:t>relative timing of events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28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</a:t>
            </a:r>
            <a:r>
              <a:rPr lang="en-US" dirty="0" err="1" smtClean="0"/>
              <a:t>vs</a:t>
            </a:r>
            <a:r>
              <a:rPr lang="en-US" dirty="0" smtClean="0"/>
              <a:t> Asynchronous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8732813"/>
              </p:ext>
            </p:extLst>
          </p:nvPr>
        </p:nvGraphicFramePr>
        <p:xfrm>
          <a:off x="827584" y="1340768"/>
          <a:ext cx="748883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052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Backtracking Algorithm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97850" y="6457950"/>
            <a:ext cx="94615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29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 Illustration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13681"/>
            <a:ext cx="4724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14" y="1560165"/>
            <a:ext cx="42862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24" y="3081087"/>
            <a:ext cx="9429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95" y="4815640"/>
            <a:ext cx="6953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63" y="1660428"/>
            <a:ext cx="685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6" y="3252900"/>
            <a:ext cx="819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93" y="1672460"/>
            <a:ext cx="752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8" y="3196762"/>
            <a:ext cx="828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580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Backtracking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Total order </a:t>
            </a:r>
            <a:r>
              <a:rPr lang="en-US" dirty="0"/>
              <a:t>of </a:t>
            </a:r>
            <a:r>
              <a:rPr lang="en-US" i="1" dirty="0"/>
              <a:t>n</a:t>
            </a:r>
            <a:r>
              <a:rPr lang="en-US" dirty="0"/>
              <a:t> agents: like a railroad with </a:t>
            </a:r>
            <a:r>
              <a:rPr lang="en-US" i="1" dirty="0"/>
              <a:t>n</a:t>
            </a:r>
            <a:r>
              <a:rPr lang="en-US" dirty="0"/>
              <a:t> stops</a:t>
            </a:r>
          </a:p>
          <a:p>
            <a:r>
              <a:rPr lang="en-US" dirty="0" smtClean="0"/>
              <a:t>Current </a:t>
            </a:r>
            <a:r>
              <a:rPr lang="en-US" dirty="0"/>
              <a:t>partial solution: train with </a:t>
            </a:r>
            <a:r>
              <a:rPr lang="en-US" i="1" dirty="0"/>
              <a:t>n </a:t>
            </a:r>
            <a:r>
              <a:rPr lang="en-US" dirty="0"/>
              <a:t>seats, forth/back</a:t>
            </a:r>
          </a:p>
          <a:p>
            <a:r>
              <a:rPr lang="en-US" dirty="0" smtClean="0"/>
              <a:t>One </a:t>
            </a:r>
            <a:r>
              <a:rPr lang="en-US" dirty="0"/>
              <a:t>place for each agent: when train reaches a </a:t>
            </a:r>
            <a:r>
              <a:rPr lang="en-US" dirty="0" smtClean="0"/>
              <a:t>stop</a:t>
            </a:r>
          </a:p>
          <a:p>
            <a:pPr lvl="1"/>
            <a:r>
              <a:rPr lang="en-US" dirty="0"/>
              <a:t>selects a new consistent value for the agent of </a:t>
            </a:r>
            <a:r>
              <a:rPr lang="en-US" dirty="0" smtClean="0"/>
              <a:t>this stop </a:t>
            </a:r>
            <a:r>
              <a:rPr lang="en-US" dirty="0"/>
              <a:t>(</a:t>
            </a:r>
            <a:r>
              <a:rPr lang="en-US" dirty="0" err="1"/>
              <a:t>wrt</a:t>
            </a:r>
            <a:r>
              <a:rPr lang="en-US" dirty="0"/>
              <a:t> previous agents), it moves </a:t>
            </a:r>
            <a:r>
              <a:rPr lang="en-US" dirty="0" smtClean="0"/>
              <a:t>forward</a:t>
            </a:r>
          </a:p>
          <a:p>
            <a:pPr lvl="1"/>
            <a:r>
              <a:rPr lang="cs-CZ" dirty="0" err="1" smtClean="0"/>
              <a:t>otherwise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moves</a:t>
            </a:r>
            <a:r>
              <a:rPr lang="cs-CZ" dirty="0"/>
              <a:t> </a:t>
            </a:r>
            <a:r>
              <a:rPr lang="cs-CZ" dirty="0" err="1"/>
              <a:t>backwards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2" y="4507414"/>
            <a:ext cx="6801396" cy="129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40770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Solution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05384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Agents </a:t>
            </a:r>
            <a:r>
              <a:rPr lang="en-US" dirty="0"/>
              <a:t>communicate by </a:t>
            </a:r>
            <a:r>
              <a:rPr lang="en-US" b="1" dirty="0"/>
              <a:t>sending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agent can send messages to others, </a:t>
            </a:r>
            <a:r>
              <a:rPr lang="en-US" dirty="0" err="1"/>
              <a:t>iff</a:t>
            </a:r>
            <a:r>
              <a:rPr lang="en-US" dirty="0"/>
              <a:t> it </a:t>
            </a:r>
            <a:r>
              <a:rPr lang="en-US" dirty="0" smtClean="0"/>
              <a:t>knows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identifiers</a:t>
            </a:r>
            <a:r>
              <a:rPr lang="en-US" dirty="0" smtClean="0"/>
              <a:t> (</a:t>
            </a:r>
            <a:r>
              <a:rPr lang="en-US" b="1" dirty="0" smtClean="0"/>
              <a:t>directed communication</a:t>
            </a:r>
            <a:r>
              <a:rPr lang="en-US" dirty="0" smtClean="0"/>
              <a:t> / no broadcasting)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/>
              <a:t>delay </a:t>
            </a:r>
            <a:r>
              <a:rPr lang="en-US" dirty="0"/>
              <a:t>transmitting a message is </a:t>
            </a:r>
            <a:r>
              <a:rPr lang="en-US" b="1" dirty="0"/>
              <a:t>finite </a:t>
            </a:r>
            <a:r>
              <a:rPr lang="en-US" dirty="0"/>
              <a:t>but random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any pair of agents, messages are </a:t>
            </a:r>
            <a:r>
              <a:rPr lang="en-US" b="1" dirty="0"/>
              <a:t>delivered in </a:t>
            </a:r>
            <a:r>
              <a:rPr lang="en-US" b="1" dirty="0" smtClean="0"/>
              <a:t>the </a:t>
            </a:r>
            <a:r>
              <a:rPr lang="cs-CZ" b="1" dirty="0" err="1" smtClean="0"/>
              <a:t>order</a:t>
            </a:r>
            <a:r>
              <a:rPr lang="cs-CZ" b="1" dirty="0" smtClean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sent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Agents </a:t>
            </a:r>
            <a:r>
              <a:rPr lang="en-US" b="1" dirty="0"/>
              <a:t>know the constraints in which they are </a:t>
            </a:r>
            <a:r>
              <a:rPr lang="en-US" b="1" dirty="0" smtClean="0"/>
              <a:t>involved</a:t>
            </a:r>
            <a:r>
              <a:rPr lang="en-US" dirty="0" smtClean="0"/>
              <a:t>, but </a:t>
            </a:r>
            <a:r>
              <a:rPr lang="en-US" dirty="0"/>
              <a:t>not the other constraints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Each </a:t>
            </a:r>
            <a:r>
              <a:rPr lang="en-US" i="1" dirty="0"/>
              <a:t>agent owns a </a:t>
            </a:r>
            <a:r>
              <a:rPr lang="en-US" b="1" i="1" dirty="0"/>
              <a:t>single variable </a:t>
            </a:r>
            <a:r>
              <a:rPr lang="en-US" i="1" dirty="0"/>
              <a:t>(agents = variables)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Constraints </a:t>
            </a:r>
            <a:r>
              <a:rPr lang="en-US" i="1" dirty="0"/>
              <a:t>are </a:t>
            </a:r>
            <a:r>
              <a:rPr lang="en-US" b="1" i="1" dirty="0"/>
              <a:t>binary </a:t>
            </a:r>
            <a:r>
              <a:rPr lang="en-US" i="1" dirty="0"/>
              <a:t>(2 variables involved)</a:t>
            </a:r>
            <a:endParaRPr lang="cs-C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03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Backtracking (ABT)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/>
              <a:t>Asynchronous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agents active, take a value and </a:t>
            </a:r>
            <a:r>
              <a:rPr lang="en-US" dirty="0" smtClean="0"/>
              <a:t>inform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agent has to wait for other </a:t>
            </a:r>
            <a:r>
              <a:rPr lang="en-US" dirty="0" smtClean="0"/>
              <a:t>agents</a:t>
            </a:r>
          </a:p>
          <a:p>
            <a:r>
              <a:rPr lang="en-US" b="1" dirty="0" smtClean="0"/>
              <a:t>Total order </a:t>
            </a:r>
            <a:r>
              <a:rPr lang="en-US" dirty="0" smtClean="0"/>
              <a:t>among agents (to avoid cycles) </a:t>
            </a:r>
            <a:r>
              <a:rPr lang="en-US" dirty="0" smtClean="0">
                <a:sym typeface="Wingdings" pitchFamily="2" charset="2"/>
              </a:rPr>
              <a:t> priorities</a:t>
            </a:r>
          </a:p>
          <a:p>
            <a:r>
              <a:rPr lang="en-US" b="1" dirty="0" smtClean="0">
                <a:sym typeface="Wingdings" pitchFamily="2" charset="2"/>
              </a:rPr>
              <a:t>Constraints are directed</a:t>
            </a:r>
            <a:r>
              <a:rPr lang="en-US" dirty="0" smtClean="0">
                <a:sym typeface="Wingdings" pitchFamily="2" charset="2"/>
              </a:rPr>
              <a:t>: from higher-priority to lower-priority agents</a:t>
            </a:r>
          </a:p>
          <a:p>
            <a:r>
              <a:rPr lang="en-US" dirty="0"/>
              <a:t>ABT plays in </a:t>
            </a:r>
            <a:r>
              <a:rPr lang="en-US" dirty="0" smtClean="0"/>
              <a:t>asynchronous </a:t>
            </a:r>
            <a:r>
              <a:rPr lang="en-US" dirty="0"/>
              <a:t>distributed context </a:t>
            </a:r>
            <a:r>
              <a:rPr lang="en-US" dirty="0" smtClean="0"/>
              <a:t>the same </a:t>
            </a:r>
            <a:r>
              <a:rPr lang="en-US" dirty="0"/>
              <a:t>role as backtracking in centralized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46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ABT: Core Principles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Higher priority agent (j) informs the </a:t>
            </a:r>
            <a:r>
              <a:rPr lang="en-US" dirty="0" smtClean="0"/>
              <a:t>lower one </a:t>
            </a:r>
            <a:r>
              <a:rPr lang="en-US" dirty="0"/>
              <a:t>(k) of its </a:t>
            </a:r>
            <a:r>
              <a:rPr lang="en-US" dirty="0" smtClean="0"/>
              <a:t>assignment</a:t>
            </a:r>
          </a:p>
          <a:p>
            <a:r>
              <a:rPr lang="en-US" dirty="0"/>
              <a:t>Lower priority agent (k) </a:t>
            </a:r>
            <a:r>
              <a:rPr lang="en-US" dirty="0" smtClean="0"/>
              <a:t>evaluates the </a:t>
            </a:r>
            <a:r>
              <a:rPr lang="en-US" dirty="0"/>
              <a:t>constraint with its own </a:t>
            </a:r>
            <a:r>
              <a:rPr lang="en-US" dirty="0" smtClean="0"/>
              <a:t>assignment</a:t>
            </a:r>
          </a:p>
          <a:p>
            <a:pPr lvl="1"/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 smtClean="0"/>
              <a:t>permitted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cs-CZ" dirty="0" smtClean="0"/>
              <a:t>no </a:t>
            </a:r>
            <a:r>
              <a:rPr lang="cs-CZ" dirty="0" err="1" smtClean="0"/>
              <a:t>action</a:t>
            </a:r>
            <a:endParaRPr lang="en-US" dirty="0"/>
          </a:p>
          <a:p>
            <a:pPr lvl="1"/>
            <a:r>
              <a:rPr lang="en-US" dirty="0" smtClean="0"/>
              <a:t>else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look for </a:t>
            </a:r>
            <a:r>
              <a:rPr lang="en-US" dirty="0"/>
              <a:t>a value consistent with </a:t>
            </a:r>
            <a:r>
              <a:rPr lang="en-US" dirty="0" smtClean="0"/>
              <a:t>j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it </a:t>
            </a:r>
            <a:r>
              <a:rPr lang="en-US" dirty="0" smtClean="0"/>
              <a:t>exists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k </a:t>
            </a:r>
            <a:r>
              <a:rPr lang="en-US" dirty="0"/>
              <a:t>takes that </a:t>
            </a:r>
            <a:r>
              <a:rPr lang="en-US" dirty="0" smtClean="0"/>
              <a:t>value</a:t>
            </a:r>
          </a:p>
          <a:p>
            <a:pPr lvl="2"/>
            <a:r>
              <a:rPr lang="en-US" dirty="0" smtClean="0"/>
              <a:t>else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the </a:t>
            </a:r>
            <a:r>
              <a:rPr lang="en-US" dirty="0"/>
              <a:t>agent view of k is a </a:t>
            </a:r>
            <a:r>
              <a:rPr lang="en-US" b="1" i="1" dirty="0" err="1" smtClean="0"/>
              <a:t>nogood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backtrack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11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ABT: </a:t>
            </a:r>
            <a:r>
              <a:rPr lang="en-US" dirty="0" err="1" smtClean="0"/>
              <a:t>NoGoods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i="1" dirty="0" smtClean="0"/>
              <a:t>No</a:t>
            </a:r>
            <a:r>
              <a:rPr lang="cs-CZ" b="1" i="1" dirty="0" smtClean="0"/>
              <a:t>g</a:t>
            </a:r>
            <a:r>
              <a:rPr lang="en-US" b="1" i="1" dirty="0" err="1" smtClean="0"/>
              <a:t>oods</a:t>
            </a:r>
            <a:r>
              <a:rPr lang="en-US" b="1" i="1" dirty="0" smtClean="0"/>
              <a:t> are required </a:t>
            </a:r>
            <a:r>
              <a:rPr lang="cs-CZ" b="1" i="1" dirty="0" smtClean="0"/>
              <a:t>to </a:t>
            </a:r>
            <a:r>
              <a:rPr lang="cs-CZ" b="1" i="1" dirty="0" err="1" smtClean="0"/>
              <a:t>ensure</a:t>
            </a:r>
            <a:r>
              <a:rPr lang="cs-CZ" b="1" i="1" dirty="0" smtClean="0"/>
              <a:t> </a:t>
            </a:r>
            <a:r>
              <a:rPr lang="cs-CZ" b="1" i="1" dirty="0" err="1" smtClean="0"/>
              <a:t>systematic</a:t>
            </a:r>
            <a:r>
              <a:rPr lang="cs-CZ" b="1" i="1" dirty="0" smtClean="0"/>
              <a:t> </a:t>
            </a:r>
            <a:r>
              <a:rPr lang="cs-CZ" b="1" i="1" dirty="0" err="1" smtClean="0"/>
              <a:t>traversal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search</a:t>
            </a:r>
            <a:r>
              <a:rPr lang="cs-CZ" b="1" i="1" dirty="0" smtClean="0"/>
              <a:t> </a:t>
            </a:r>
            <a:r>
              <a:rPr lang="cs-CZ" b="1" i="1" dirty="0" err="1" smtClean="0"/>
              <a:t>space</a:t>
            </a:r>
            <a:r>
              <a:rPr lang="cs-CZ" b="1" i="1" dirty="0" smtClean="0"/>
              <a:t> in </a:t>
            </a:r>
            <a:r>
              <a:rPr lang="cs-CZ" b="1" i="1" dirty="0" err="1" smtClean="0"/>
              <a:t>asynchronous</a:t>
            </a:r>
            <a:r>
              <a:rPr lang="cs-CZ" b="1" i="1" dirty="0" smtClean="0"/>
              <a:t>, </a:t>
            </a:r>
            <a:r>
              <a:rPr lang="cs-CZ" b="1" i="1" dirty="0" err="1" smtClean="0"/>
              <a:t>distributed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context</a:t>
            </a:r>
            <a:endParaRPr lang="cs-CZ" b="1" i="1" dirty="0" smtClean="0"/>
          </a:p>
          <a:p>
            <a:r>
              <a:rPr lang="en-US" b="1" dirty="0" err="1" smtClean="0"/>
              <a:t>Nogood</a:t>
            </a:r>
            <a:r>
              <a:rPr lang="en-US" dirty="0"/>
              <a:t>: conjunction of (variable, value) pairs of </a:t>
            </a:r>
            <a:r>
              <a:rPr lang="en-US" dirty="0" smtClean="0"/>
              <a:t>higher priority </a:t>
            </a:r>
            <a:r>
              <a:rPr lang="en-US" dirty="0"/>
              <a:t>agents, </a:t>
            </a:r>
            <a:r>
              <a:rPr lang="en-US" dirty="0" smtClean="0"/>
              <a:t>which removes </a:t>
            </a:r>
            <a:r>
              <a:rPr lang="en-US" dirty="0"/>
              <a:t>a value of the current </a:t>
            </a:r>
            <a:r>
              <a:rPr lang="en-US" dirty="0" smtClean="0"/>
              <a:t>one</a:t>
            </a:r>
          </a:p>
          <a:p>
            <a:r>
              <a:rPr lang="en-US" u="sng" dirty="0" smtClean="0"/>
              <a:t>Example</a:t>
            </a:r>
            <a:r>
              <a:rPr lang="en-US" dirty="0"/>
              <a:t>: </a:t>
            </a:r>
            <a:endParaRPr lang="en-US" dirty="0" smtClean="0"/>
          </a:p>
          <a:p>
            <a:pPr marL="457200" lvl="1" indent="0">
              <a:buNone/>
            </a:pP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≠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cs-CZ" i="1" dirty="0" err="1" smtClean="0"/>
              <a:t>D</a:t>
            </a:r>
            <a:r>
              <a:rPr lang="cs-CZ" i="1" baseline="-25000" dirty="0" err="1" smtClean="0"/>
              <a:t>x</a:t>
            </a:r>
            <a:r>
              <a:rPr lang="en-US" dirty="0" smtClean="0"/>
              <a:t>=</a:t>
            </a:r>
            <a:r>
              <a:rPr lang="cs-CZ" i="1" dirty="0" err="1" smtClean="0"/>
              <a:t>D</a:t>
            </a:r>
            <a:r>
              <a:rPr lang="cs-CZ" i="1" baseline="-25000" dirty="0" err="1" smtClean="0"/>
              <a:t>y</a:t>
            </a:r>
            <a:r>
              <a:rPr lang="en-US" dirty="0" smtClean="0"/>
              <a:t>={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},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higher-priority </a:t>
            </a:r>
            <a:r>
              <a:rPr lang="en-US" dirty="0"/>
              <a:t>than </a:t>
            </a:r>
            <a:r>
              <a:rPr lang="en-US" i="1" dirty="0" smtClean="0"/>
              <a:t>y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when 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] arrives to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dirty="0" smtClean="0"/>
              <a:t>the agent </a:t>
            </a:r>
            <a:r>
              <a:rPr lang="en-US" i="1" dirty="0" smtClean="0"/>
              <a:t>y</a:t>
            </a:r>
            <a:r>
              <a:rPr lang="en-US" dirty="0" smtClean="0"/>
              <a:t> generates </a:t>
            </a:r>
            <a:r>
              <a:rPr lang="en-US" dirty="0"/>
              <a:t>the </a:t>
            </a:r>
            <a:r>
              <a:rPr lang="en-US" dirty="0" err="1" smtClean="0"/>
              <a:t>nogood</a:t>
            </a:r>
            <a:r>
              <a:rPr lang="en-US" dirty="0"/>
              <a:t> </a:t>
            </a:r>
            <a:r>
              <a:rPr lang="cs-CZ" i="1" dirty="0" smtClean="0"/>
              <a:t>x</a:t>
            </a:r>
            <a:r>
              <a:rPr lang="cs-CZ" dirty="0" smtClean="0"/>
              <a:t>=</a:t>
            </a:r>
            <a:r>
              <a:rPr lang="cs-CZ" i="1" dirty="0" smtClean="0"/>
              <a:t>a</a:t>
            </a:r>
            <a:r>
              <a:rPr lang="cs-CZ" dirty="0" smtClean="0"/>
              <a:t> </a:t>
            </a:r>
            <a:r>
              <a:rPr lang="cs-CZ" dirty="0"/>
              <a:t>=&gt; </a:t>
            </a:r>
            <a:r>
              <a:rPr lang="cs-CZ" i="1" dirty="0" err="1"/>
              <a:t>y</a:t>
            </a:r>
            <a:r>
              <a:rPr lang="cs-CZ" dirty="0" err="1"/>
              <a:t>≠</a:t>
            </a:r>
            <a:r>
              <a:rPr lang="cs-CZ" i="1" dirty="0" err="1" smtClean="0"/>
              <a:t>a</a:t>
            </a:r>
            <a:r>
              <a:rPr lang="en-US" dirty="0" smtClean="0"/>
              <a:t> that </a:t>
            </a:r>
            <a:r>
              <a:rPr lang="en-US" dirty="0"/>
              <a:t>removes value </a:t>
            </a:r>
            <a:r>
              <a:rPr lang="en-US" i="1" dirty="0"/>
              <a:t>a</a:t>
            </a:r>
            <a:r>
              <a:rPr lang="en-US" dirty="0"/>
              <a:t> of </a:t>
            </a:r>
            <a:r>
              <a:rPr lang="en-US" i="1" dirty="0" smtClean="0"/>
              <a:t>D</a:t>
            </a:r>
            <a:r>
              <a:rPr lang="en-US" i="1" baseline="-25000" dirty="0" smtClean="0"/>
              <a:t>y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07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/>
              <a:t>Distributed constraint reasoning </a:t>
            </a:r>
            <a:r>
              <a:rPr lang="en-US" dirty="0" smtClean="0"/>
              <a:t>is a very powerful general framework for describing and solving a wide range of planning, scheduling and coordination problems</a:t>
            </a:r>
          </a:p>
          <a:p>
            <a:r>
              <a:rPr lang="en-US" dirty="0" smtClean="0"/>
              <a:t>At the end of 2-lecture series you will</a:t>
            </a:r>
          </a:p>
          <a:p>
            <a:pPr lvl="1"/>
            <a:r>
              <a:rPr lang="en-US" dirty="0" smtClean="0"/>
              <a:t>will be able to express problems as distributed constraint processing problems</a:t>
            </a:r>
          </a:p>
          <a:p>
            <a:pPr lvl="1"/>
            <a:r>
              <a:rPr lang="en-US" dirty="0" smtClean="0"/>
              <a:t>will be able to use basic solution algorithms for constraint satisfaction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41941207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ABT: </a:t>
            </a:r>
            <a:r>
              <a:rPr lang="en-US" dirty="0" err="1" smtClean="0"/>
              <a:t>NoGood</a:t>
            </a:r>
            <a:r>
              <a:rPr lang="en-US" dirty="0" smtClean="0"/>
              <a:t> Resolution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When all values of variable </a:t>
            </a:r>
            <a:r>
              <a:rPr lang="en-US" i="1" dirty="0"/>
              <a:t>y</a:t>
            </a:r>
            <a:r>
              <a:rPr lang="en-US" dirty="0"/>
              <a:t> are removed, the </a:t>
            </a:r>
            <a:r>
              <a:rPr lang="en-US" b="1" dirty="0" smtClean="0"/>
              <a:t>conjunction </a:t>
            </a:r>
            <a:r>
              <a:rPr lang="en-US" dirty="0" smtClean="0"/>
              <a:t>of </a:t>
            </a:r>
            <a:r>
              <a:rPr lang="en-US" dirty="0"/>
              <a:t>the left-hand sides of its </a:t>
            </a:r>
            <a:r>
              <a:rPr lang="en-US" dirty="0" err="1"/>
              <a:t>nogoods</a:t>
            </a:r>
            <a:r>
              <a:rPr lang="en-US" dirty="0"/>
              <a:t> is </a:t>
            </a:r>
            <a:r>
              <a:rPr lang="en-US" b="1" dirty="0"/>
              <a:t>also a </a:t>
            </a:r>
            <a:r>
              <a:rPr lang="en-US" b="1" dirty="0" err="1"/>
              <a:t>nogood</a:t>
            </a:r>
            <a:r>
              <a:rPr lang="en-US" dirty="0"/>
              <a:t>.</a:t>
            </a:r>
          </a:p>
          <a:p>
            <a:r>
              <a:rPr lang="en-US" b="1" dirty="0" smtClean="0"/>
              <a:t>Resolution</a:t>
            </a:r>
            <a:r>
              <a:rPr lang="en-US" dirty="0"/>
              <a:t>: the process of generating </a:t>
            </a:r>
            <a:r>
              <a:rPr lang="en-US" dirty="0" smtClean="0"/>
              <a:t>a new </a:t>
            </a:r>
            <a:r>
              <a:rPr lang="en-US" dirty="0" err="1" smtClean="0"/>
              <a:t>nogood</a:t>
            </a:r>
            <a:r>
              <a:rPr lang="en-US" dirty="0"/>
              <a:t> </a:t>
            </a:r>
            <a:r>
              <a:rPr lang="en-US" dirty="0" smtClean="0"/>
              <a:t>that is a logical consequence of existing ones</a:t>
            </a:r>
          </a:p>
          <a:p>
            <a:r>
              <a:rPr lang="cs-CZ" u="sng" dirty="0" err="1"/>
              <a:t>Example</a:t>
            </a:r>
            <a:r>
              <a:rPr lang="cs-CZ" u="sng" dirty="0"/>
              <a:t>: </a:t>
            </a:r>
            <a:endParaRPr lang="cs-CZ" dirty="0" smtClean="0"/>
          </a:p>
          <a:p>
            <a:pPr marL="457200" lvl="1" indent="0">
              <a:buNone/>
            </a:pPr>
            <a:r>
              <a:rPr lang="cs-CZ" i="1" dirty="0" smtClean="0"/>
              <a:t>x</a:t>
            </a:r>
            <a:r>
              <a:rPr lang="cs-CZ" dirty="0" smtClean="0"/>
              <a:t> ≠ </a:t>
            </a:r>
            <a:r>
              <a:rPr lang="cs-CZ" i="1" dirty="0" smtClean="0"/>
              <a:t>y</a:t>
            </a:r>
            <a:r>
              <a:rPr lang="cs-CZ" dirty="0" smtClean="0"/>
              <a:t>, </a:t>
            </a:r>
            <a:r>
              <a:rPr lang="cs-CZ" i="1" dirty="0" smtClean="0"/>
              <a:t>z </a:t>
            </a:r>
            <a:r>
              <a:rPr lang="cs-CZ" dirty="0" smtClean="0"/>
              <a:t>≠ </a:t>
            </a:r>
            <a:r>
              <a:rPr lang="cs-CZ" i="1" dirty="0" smtClean="0"/>
              <a:t>y</a:t>
            </a:r>
            <a:r>
              <a:rPr lang="cs-CZ" dirty="0" smtClean="0"/>
              <a:t>, </a:t>
            </a:r>
            <a:r>
              <a:rPr lang="en-US" i="1" dirty="0" smtClean="0"/>
              <a:t>D</a:t>
            </a:r>
            <a:r>
              <a:rPr lang="cs-CZ" i="1" baseline="-25000" dirty="0" smtClean="0"/>
              <a:t>x</a:t>
            </a:r>
            <a:r>
              <a:rPr lang="cs-CZ" dirty="0" smtClean="0"/>
              <a:t>=</a:t>
            </a:r>
            <a:r>
              <a:rPr lang="en-US" i="1" dirty="0" smtClean="0"/>
              <a:t>D</a:t>
            </a:r>
            <a:r>
              <a:rPr lang="cs-CZ" i="1" baseline="-25000" dirty="0" smtClean="0"/>
              <a:t>y</a:t>
            </a:r>
            <a:r>
              <a:rPr lang="cs-CZ" dirty="0" smtClean="0"/>
              <a:t>=</a:t>
            </a:r>
            <a:r>
              <a:rPr lang="en-US" i="1" dirty="0" smtClean="0"/>
              <a:t>D</a:t>
            </a:r>
            <a:r>
              <a:rPr lang="cs-CZ" i="1" baseline="-25000" dirty="0" smtClean="0"/>
              <a:t>z</a:t>
            </a:r>
            <a:r>
              <a:rPr lang="cs-CZ" dirty="0" smtClean="0"/>
              <a:t>={</a:t>
            </a:r>
            <a:r>
              <a:rPr lang="cs-CZ" i="1" dirty="0" smtClean="0"/>
              <a:t>a</a:t>
            </a:r>
            <a:r>
              <a:rPr lang="cs-CZ" dirty="0" smtClean="0"/>
              <a:t>, </a:t>
            </a:r>
            <a:r>
              <a:rPr lang="cs-CZ" i="1" dirty="0" smtClean="0"/>
              <a:t>b</a:t>
            </a:r>
            <a:r>
              <a:rPr lang="cs-CZ" dirty="0" smtClean="0"/>
              <a:t>}, </a:t>
            </a:r>
            <a:r>
              <a:rPr lang="cs-CZ" i="1" dirty="0" smtClean="0"/>
              <a:t>x</a:t>
            </a:r>
            <a:r>
              <a:rPr lang="cs-CZ" dirty="0" smtClean="0"/>
              <a:t>, </a:t>
            </a:r>
            <a:r>
              <a:rPr lang="cs-CZ" i="1" dirty="0" smtClean="0"/>
              <a:t>z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en-US" dirty="0" smtClean="0"/>
              <a:t>priority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i="1" dirty="0" smtClean="0"/>
              <a:t>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x</a:t>
            </a:r>
            <a:r>
              <a:rPr lang="en-US" dirty="0" smtClean="0"/>
              <a:t>=</a:t>
            </a:r>
            <a:r>
              <a:rPr lang="en-US" i="1" dirty="0" smtClean="0"/>
              <a:t>a</a:t>
            </a:r>
            <a:r>
              <a:rPr lang="en-US" dirty="0" smtClean="0"/>
              <a:t> =&gt; </a:t>
            </a:r>
            <a:r>
              <a:rPr lang="en-US" i="1" dirty="0" err="1" smtClean="0"/>
              <a:t>y</a:t>
            </a:r>
            <a:r>
              <a:rPr lang="en-US" dirty="0" err="1" smtClean="0"/>
              <a:t>≠</a:t>
            </a:r>
            <a:r>
              <a:rPr lang="en-US" i="1" dirty="0" err="1" smtClean="0"/>
              <a:t>a</a:t>
            </a:r>
            <a:r>
              <a:rPr lang="en-US" dirty="0" smtClean="0"/>
              <a:t>; </a:t>
            </a:r>
            <a:r>
              <a:rPr lang="en-US" i="1" dirty="0" smtClean="0"/>
              <a:t>x</a:t>
            </a:r>
            <a:r>
              <a:rPr lang="en-US" dirty="0" smtClean="0"/>
              <a:t>=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b</a:t>
            </a:r>
            <a:r>
              <a:rPr lang="en-US" dirty="0" smtClean="0"/>
              <a:t> is a </a:t>
            </a:r>
            <a:r>
              <a:rPr lang="en-US" dirty="0" err="1" smtClean="0"/>
              <a:t>nogood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b</a:t>
            </a:r>
            <a:r>
              <a:rPr lang="en-US" dirty="0" smtClean="0"/>
              <a:t> =&gt; </a:t>
            </a:r>
            <a:r>
              <a:rPr lang="en-US" i="1" dirty="0" err="1" smtClean="0"/>
              <a:t>y</a:t>
            </a:r>
            <a:r>
              <a:rPr lang="en-US" dirty="0" err="1" smtClean="0"/>
              <a:t>≠</a:t>
            </a:r>
            <a:r>
              <a:rPr lang="en-US" i="1" dirty="0" err="1" smtClean="0"/>
              <a:t>b</a:t>
            </a:r>
            <a:r>
              <a:rPr lang="en-US" dirty="0" smtClean="0"/>
              <a:t>; </a:t>
            </a:r>
            <a:r>
              <a:rPr lang="en-US" i="1" dirty="0" smtClean="0"/>
              <a:t>x</a:t>
            </a:r>
            <a:r>
              <a:rPr lang="en-US" dirty="0" smtClean="0"/>
              <a:t>=</a:t>
            </a:r>
            <a:r>
              <a:rPr lang="en-US" i="1" dirty="0" smtClean="0"/>
              <a:t>a</a:t>
            </a:r>
            <a:r>
              <a:rPr lang="en-US" dirty="0" smtClean="0"/>
              <a:t> =&gt; </a:t>
            </a:r>
            <a:r>
              <a:rPr lang="en-US" i="1" dirty="0" err="1" smtClean="0"/>
              <a:t>z</a:t>
            </a:r>
            <a:r>
              <a:rPr lang="en-US" dirty="0" err="1" smtClean="0"/>
              <a:t>≠</a:t>
            </a:r>
            <a:r>
              <a:rPr lang="en-US" i="1" dirty="0" err="1" smtClean="0"/>
              <a:t>b</a:t>
            </a:r>
            <a:r>
              <a:rPr lang="en-US" dirty="0" smtClean="0"/>
              <a:t> (assuming </a:t>
            </a:r>
            <a:r>
              <a:rPr lang="en-US" i="1" dirty="0" smtClean="0"/>
              <a:t>x</a:t>
            </a:r>
            <a:r>
              <a:rPr lang="en-US" dirty="0" smtClean="0"/>
              <a:t> higher</a:t>
            </a:r>
            <a:r>
              <a:rPr lang="cs-CZ" dirty="0" smtClean="0"/>
              <a:t>-priority </a:t>
            </a:r>
            <a:r>
              <a:rPr lang="en-US" dirty="0" smtClean="0"/>
              <a:t>than 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05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ABT Works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ABT agents</a:t>
            </a:r>
            <a:r>
              <a:rPr lang="en-US" dirty="0"/>
              <a:t>: asynchronous action; spontaneous assignment</a:t>
            </a:r>
          </a:p>
          <a:p>
            <a:r>
              <a:rPr lang="en-US" b="1" dirty="0" smtClean="0"/>
              <a:t>Assignment</a:t>
            </a:r>
            <a:r>
              <a:rPr lang="en-US" dirty="0"/>
              <a:t>: </a:t>
            </a:r>
            <a:r>
              <a:rPr lang="en-US" i="1" dirty="0"/>
              <a:t>j</a:t>
            </a:r>
            <a:r>
              <a:rPr lang="en-US" dirty="0"/>
              <a:t> takes value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informs lower priority agents</a:t>
            </a:r>
          </a:p>
          <a:p>
            <a:r>
              <a:rPr lang="en-US" b="1" dirty="0" smtClean="0"/>
              <a:t>Backtrack</a:t>
            </a:r>
            <a:r>
              <a:rPr lang="en-US" dirty="0"/>
              <a:t>: </a:t>
            </a:r>
            <a:r>
              <a:rPr lang="en-US" i="1" dirty="0"/>
              <a:t>k</a:t>
            </a:r>
            <a:r>
              <a:rPr lang="en-US" dirty="0"/>
              <a:t> has no consistent values with </a:t>
            </a:r>
            <a:r>
              <a:rPr lang="en-US" dirty="0" smtClean="0"/>
              <a:t>higher-priority </a:t>
            </a:r>
            <a:r>
              <a:rPr lang="en-US" dirty="0"/>
              <a:t>agents, </a:t>
            </a:r>
            <a:r>
              <a:rPr lang="en-US" i="1" dirty="0" smtClean="0"/>
              <a:t>k</a:t>
            </a:r>
            <a:r>
              <a:rPr lang="en-US" dirty="0" smtClean="0"/>
              <a:t> resolves </a:t>
            </a:r>
            <a:r>
              <a:rPr lang="en-US" dirty="0" err="1"/>
              <a:t>nogoods</a:t>
            </a:r>
            <a:r>
              <a:rPr lang="en-US" dirty="0"/>
              <a:t> and sends </a:t>
            </a:r>
            <a:r>
              <a:rPr lang="en-US" i="1" dirty="0"/>
              <a:t>a</a:t>
            </a:r>
            <a:r>
              <a:rPr lang="en-US" dirty="0"/>
              <a:t> backtrack message</a:t>
            </a:r>
          </a:p>
          <a:p>
            <a:r>
              <a:rPr lang="en-US" b="1" dirty="0" smtClean="0"/>
              <a:t>New </a:t>
            </a:r>
            <a:r>
              <a:rPr lang="en-US" b="1" dirty="0"/>
              <a:t>links</a:t>
            </a:r>
            <a:r>
              <a:rPr lang="en-US" dirty="0"/>
              <a:t>: </a:t>
            </a:r>
            <a:r>
              <a:rPr lang="en-US" i="1" dirty="0"/>
              <a:t>j</a:t>
            </a:r>
            <a:r>
              <a:rPr lang="en-US" dirty="0"/>
              <a:t> receives a </a:t>
            </a:r>
            <a:r>
              <a:rPr lang="en-US" dirty="0" err="1"/>
              <a:t>nogood</a:t>
            </a:r>
            <a:r>
              <a:rPr lang="en-US" dirty="0"/>
              <a:t> mentioning </a:t>
            </a:r>
            <a:r>
              <a:rPr lang="en-US" i="1" dirty="0" err="1"/>
              <a:t>i</a:t>
            </a:r>
            <a:r>
              <a:rPr lang="en-US" dirty="0"/>
              <a:t>, unconnected with </a:t>
            </a:r>
            <a:r>
              <a:rPr lang="en-US" i="1" dirty="0" smtClean="0"/>
              <a:t>j</a:t>
            </a:r>
            <a:r>
              <a:rPr lang="en-US" dirty="0" smtClean="0"/>
              <a:t>; </a:t>
            </a:r>
            <a:r>
              <a:rPr lang="en-US" i="1" dirty="0" smtClean="0"/>
              <a:t>j</a:t>
            </a:r>
            <a:r>
              <a:rPr lang="en-US" dirty="0" smtClean="0"/>
              <a:t> </a:t>
            </a:r>
            <a:r>
              <a:rPr lang="en-US" dirty="0"/>
              <a:t>asks </a:t>
            </a:r>
            <a:r>
              <a:rPr lang="en-US" i="1" dirty="0" err="1"/>
              <a:t>i</a:t>
            </a:r>
            <a:r>
              <a:rPr lang="en-US" dirty="0"/>
              <a:t> to set up a link</a:t>
            </a:r>
          </a:p>
          <a:p>
            <a:r>
              <a:rPr lang="en-US" b="1" dirty="0" smtClean="0"/>
              <a:t>Stop</a:t>
            </a:r>
            <a:r>
              <a:rPr lang="en-US" dirty="0"/>
              <a:t>: “no solution” detected by an agent, stop</a:t>
            </a:r>
          </a:p>
          <a:p>
            <a:r>
              <a:rPr lang="en-US" b="1" dirty="0" smtClean="0"/>
              <a:t>Solution</a:t>
            </a:r>
            <a:r>
              <a:rPr lang="en-US" dirty="0"/>
              <a:t>: when agents are silent for a while (quiescence</a:t>
            </a:r>
            <a:r>
              <a:rPr lang="en-US" dirty="0" smtClean="0"/>
              <a:t>), every </a:t>
            </a:r>
            <a:r>
              <a:rPr lang="en-US" dirty="0"/>
              <a:t>constraint is </a:t>
            </a:r>
            <a:r>
              <a:rPr lang="en-US" dirty="0" smtClean="0"/>
              <a:t>satisfied =&gt; solution;</a:t>
            </a:r>
          </a:p>
          <a:p>
            <a:pPr lvl="1"/>
            <a:r>
              <a:rPr lang="cs-CZ" dirty="0" err="1" smtClean="0"/>
              <a:t>detected</a:t>
            </a:r>
            <a:r>
              <a:rPr lang="cs-CZ" dirty="0" smtClean="0"/>
              <a:t> </a:t>
            </a:r>
            <a:r>
              <a:rPr lang="cs-CZ" dirty="0"/>
              <a:t>by 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algorithms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25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ABT: Messages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rgbClr val="009900"/>
                </a:solidFill>
              </a:rPr>
              <a:t>Ok</a:t>
            </a:r>
            <a:r>
              <a:rPr lang="en-US" b="1" dirty="0">
                <a:solidFill>
                  <a:srgbClr val="009900"/>
                </a:solidFill>
              </a:rPr>
              <a:t>?</a:t>
            </a:r>
            <a:r>
              <a:rPr lang="en-US" dirty="0">
                <a:solidFill>
                  <a:srgbClr val="009900"/>
                </a:solidFill>
              </a:rPr>
              <a:t>(</a:t>
            </a:r>
            <a:r>
              <a:rPr lang="en-US" i="1" dirty="0" err="1" smtClean="0">
                <a:solidFill>
                  <a:srgbClr val="009900"/>
                </a:solidFill>
              </a:rPr>
              <a:t>i</a:t>
            </a:r>
            <a:r>
              <a:rPr lang="en-US" dirty="0" err="1" smtClean="0">
                <a:solidFill>
                  <a:srgbClr val="009900"/>
                </a:solidFill>
                <a:sym typeface="Wingdings" pitchFamily="2" charset="2"/>
              </a:rPr>
              <a:t></a:t>
            </a:r>
            <a:r>
              <a:rPr lang="en-US" i="1" dirty="0" err="1" smtClean="0">
                <a:solidFill>
                  <a:srgbClr val="009900"/>
                </a:solidFill>
              </a:rPr>
              <a:t>k</a:t>
            </a:r>
            <a:r>
              <a:rPr lang="en-US" dirty="0" err="1" smtClean="0">
                <a:solidFill>
                  <a:srgbClr val="009900"/>
                </a:solidFill>
              </a:rPr>
              <a:t>,</a:t>
            </a:r>
            <a:r>
              <a:rPr lang="en-US" i="1" dirty="0" err="1" smtClean="0">
                <a:solidFill>
                  <a:srgbClr val="009900"/>
                </a:solidFill>
              </a:rPr>
              <a:t>a</a:t>
            </a:r>
            <a:r>
              <a:rPr lang="en-US" dirty="0">
                <a:solidFill>
                  <a:srgbClr val="009900"/>
                </a:solidFill>
              </a:rPr>
              <a:t>)</a:t>
            </a:r>
            <a:r>
              <a:rPr lang="en-US" dirty="0"/>
              <a:t>: </a:t>
            </a:r>
            <a:r>
              <a:rPr lang="en-US" i="1" dirty="0" err="1"/>
              <a:t>i</a:t>
            </a:r>
            <a:r>
              <a:rPr lang="en-US" dirty="0"/>
              <a:t> informs </a:t>
            </a:r>
            <a:r>
              <a:rPr lang="en-US" i="1" dirty="0"/>
              <a:t>k</a:t>
            </a:r>
            <a:r>
              <a:rPr lang="en-US" dirty="0"/>
              <a:t> that it takes value a </a:t>
            </a:r>
            <a:r>
              <a:rPr lang="en-US" i="1" dirty="0"/>
              <a:t>j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</a:rPr>
              <a:t>oGoo</a:t>
            </a:r>
            <a:r>
              <a:rPr lang="cs-CZ" b="1" dirty="0" smtClean="0">
                <a:solidFill>
                  <a:srgbClr val="FF0000"/>
                </a:solidFill>
              </a:rPr>
              <a:t>d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i="1" dirty="0" smtClean="0">
                <a:solidFill>
                  <a:srgbClr val="FF0000"/>
                </a:solidFill>
              </a:rPr>
              <a:t>j</a:t>
            </a:r>
            <a:r>
              <a:rPr lang="cs-CZ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i</a:t>
            </a:r>
            <a:r>
              <a:rPr lang="cs-CZ" dirty="0" smtClean="0">
                <a:solidFill>
                  <a:srgbClr val="FF0000"/>
                </a:solidFill>
              </a:rPr>
              <a:t>=</a:t>
            </a: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=&gt; </a:t>
            </a:r>
            <a:r>
              <a:rPr lang="cs-CZ" i="1" dirty="0" err="1" smtClean="0">
                <a:solidFill>
                  <a:srgbClr val="FF0000"/>
                </a:solidFill>
              </a:rPr>
              <a:t>j</a:t>
            </a:r>
            <a:r>
              <a:rPr lang="cs-CZ" dirty="0" err="1">
                <a:solidFill>
                  <a:srgbClr val="FF0000"/>
                </a:solidFill>
              </a:rPr>
              <a:t>≠</a:t>
            </a:r>
            <a:r>
              <a:rPr lang="cs-CZ" i="1" dirty="0" err="1">
                <a:solidFill>
                  <a:srgbClr val="FF0000"/>
                </a:solidFill>
              </a:rPr>
              <a:t>b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all </a:t>
            </a:r>
            <a:r>
              <a:rPr lang="en-US" i="1" dirty="0" smtClean="0"/>
              <a:t>k’s</a:t>
            </a:r>
            <a:r>
              <a:rPr lang="en-US" dirty="0" smtClean="0"/>
              <a:t> </a:t>
            </a:r>
            <a:r>
              <a:rPr lang="en-US" dirty="0"/>
              <a:t>values are forbidden,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requests </a:t>
            </a:r>
            <a:r>
              <a:rPr lang="en-US" i="1" dirty="0"/>
              <a:t>j</a:t>
            </a:r>
            <a:r>
              <a:rPr lang="en-US" dirty="0"/>
              <a:t> to backtrack,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forgets </a:t>
            </a:r>
            <a:r>
              <a:rPr lang="en-US" i="1" dirty="0"/>
              <a:t>j</a:t>
            </a:r>
            <a:r>
              <a:rPr lang="en-US" dirty="0"/>
              <a:t> value, </a:t>
            </a:r>
            <a:r>
              <a:rPr lang="en-US" i="1" dirty="0"/>
              <a:t>k</a:t>
            </a:r>
            <a:r>
              <a:rPr lang="en-US" dirty="0"/>
              <a:t> takes some value,</a:t>
            </a:r>
          </a:p>
          <a:p>
            <a:pPr lvl="1"/>
            <a:r>
              <a:rPr lang="cs-CZ" i="1" dirty="0"/>
              <a:t>j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detect</a:t>
            </a:r>
            <a:r>
              <a:rPr lang="cs-CZ" dirty="0"/>
              <a:t> </a:t>
            </a:r>
            <a:r>
              <a:rPr lang="cs-CZ" dirty="0" err="1"/>
              <a:t>obsolescence</a:t>
            </a:r>
            <a:endParaRPr lang="cs-CZ" dirty="0"/>
          </a:p>
          <a:p>
            <a:r>
              <a:rPr lang="en-US" b="1" dirty="0" err="1" smtClean="0">
                <a:solidFill>
                  <a:srgbClr val="0066CC"/>
                </a:solidFill>
              </a:rPr>
              <a:t>AddLink</a:t>
            </a:r>
            <a:r>
              <a:rPr lang="en-US" dirty="0" smtClean="0">
                <a:solidFill>
                  <a:srgbClr val="0066CC"/>
                </a:solidFill>
              </a:rPr>
              <a:t>(</a:t>
            </a:r>
            <a:r>
              <a:rPr lang="en-US" i="1" dirty="0" err="1" smtClean="0">
                <a:solidFill>
                  <a:srgbClr val="0066CC"/>
                </a:solidFill>
              </a:rPr>
              <a:t>j</a:t>
            </a:r>
            <a:r>
              <a:rPr lang="en-US" dirty="0" err="1" smtClean="0">
                <a:solidFill>
                  <a:srgbClr val="0066CC"/>
                </a:solidFill>
                <a:sym typeface="Wingdings" pitchFamily="2" charset="2"/>
              </a:rPr>
              <a:t></a:t>
            </a:r>
            <a:r>
              <a:rPr lang="en-US" i="1" dirty="0" err="1" smtClean="0">
                <a:solidFill>
                  <a:srgbClr val="0066CC"/>
                </a:solidFill>
              </a:rPr>
              <a:t>i</a:t>
            </a:r>
            <a:r>
              <a:rPr lang="en-US" dirty="0">
                <a:solidFill>
                  <a:srgbClr val="0066CC"/>
                </a:solidFill>
              </a:rPr>
              <a:t>)</a:t>
            </a:r>
            <a:r>
              <a:rPr lang="en-US" dirty="0"/>
              <a:t>: set a link from </a:t>
            </a:r>
            <a:r>
              <a:rPr lang="en-US" i="1" dirty="0" err="1"/>
              <a:t>i</a:t>
            </a:r>
            <a:r>
              <a:rPr lang="en-US" dirty="0"/>
              <a:t> to </a:t>
            </a:r>
            <a:r>
              <a:rPr lang="en-US" i="1" dirty="0"/>
              <a:t>j</a:t>
            </a:r>
            <a:r>
              <a:rPr lang="en-US" dirty="0"/>
              <a:t>, to know </a:t>
            </a:r>
            <a:r>
              <a:rPr lang="en-US" i="1" dirty="0" err="1"/>
              <a:t>i</a:t>
            </a:r>
            <a:r>
              <a:rPr lang="en-US" dirty="0"/>
              <a:t> value</a:t>
            </a:r>
          </a:p>
          <a:p>
            <a:r>
              <a:rPr lang="en-US" b="1" dirty="0" smtClean="0"/>
              <a:t>Stop</a:t>
            </a:r>
            <a:r>
              <a:rPr lang="en-US" dirty="0"/>
              <a:t>: there is no solution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13144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04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ABT: Data Structures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Cung current context / agent view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dirty="0" smtClean="0"/>
                  <a:t>values of higher-priority constrained agents</a:t>
                </a:r>
              </a:p>
              <a:p>
                <a:endParaRPr lang="en-US" b="1" dirty="0" smtClean="0"/>
              </a:p>
              <a:p>
                <a:r>
                  <a:rPr lang="en-US" b="1" dirty="0" err="1" smtClean="0"/>
                  <a:t>NoGood</a:t>
                </a:r>
                <a:r>
                  <a:rPr lang="en-US" b="1" dirty="0" smtClean="0"/>
                  <a:t> store</a:t>
                </a:r>
                <a:r>
                  <a:rPr lang="en-US" dirty="0" smtClean="0"/>
                  <a:t>: each removed value has a justifying </a:t>
                </a:r>
                <a:r>
                  <a:rPr lang="en-US" dirty="0" err="1" smtClean="0"/>
                  <a:t>nogood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Stored </a:t>
                </a:r>
                <a:r>
                  <a:rPr lang="en-US" dirty="0" err="1"/>
                  <a:t>nogoods</a:t>
                </a:r>
                <a:r>
                  <a:rPr lang="en-US" dirty="0"/>
                  <a:t> must be </a:t>
                </a:r>
                <a:r>
                  <a:rPr lang="en-US" b="1" dirty="0"/>
                  <a:t>active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(left-hand side in the </a:t>
                </a:r>
                <a:r>
                  <a:rPr lang="cs-CZ" dirty="0" err="1" smtClean="0"/>
                  <a:t>current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context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If a </a:t>
                </a:r>
                <a:r>
                  <a:rPr lang="en-US" dirty="0" err="1"/>
                  <a:t>nogood</a:t>
                </a:r>
                <a:r>
                  <a:rPr lang="en-US" dirty="0"/>
                  <a:t> </a:t>
                </a:r>
                <a:r>
                  <a:rPr lang="en-US" dirty="0" smtClean="0"/>
                  <a:t>is no longer active</a:t>
                </a:r>
                <a:r>
                  <a:rPr lang="en-US" dirty="0"/>
                  <a:t>, it is </a:t>
                </a:r>
                <a:r>
                  <a:rPr lang="en-US" dirty="0" smtClean="0"/>
                  <a:t>removed</a:t>
                </a:r>
                <a:br>
                  <a:rPr lang="en-US" dirty="0" smtClean="0"/>
                </a:br>
                <a:r>
                  <a:rPr lang="en-US" dirty="0" smtClean="0"/>
                  <a:t>(and </a:t>
                </a:r>
                <a:r>
                  <a:rPr lang="en-US" dirty="0"/>
                  <a:t>the value is available again)</a:t>
                </a:r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714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/>
          <a:stretch/>
        </p:blipFill>
        <p:spPr bwMode="auto">
          <a:xfrm>
            <a:off x="6948264" y="3187828"/>
            <a:ext cx="1584176" cy="240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939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ABT: Graph Coloring Example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06912"/>
            <a:ext cx="7776864" cy="45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38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/>
          <a:stretch/>
        </p:blipFill>
        <p:spPr bwMode="auto">
          <a:xfrm>
            <a:off x="14288" y="-27384"/>
            <a:ext cx="9115425" cy="642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716016" y="644133"/>
            <a:ext cx="432048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179512" y="2554533"/>
            <a:ext cx="4320480" cy="184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4776630" y="2538903"/>
            <a:ext cx="432048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251520" y="4509120"/>
            <a:ext cx="432048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4788024" y="4501305"/>
            <a:ext cx="432048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124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 </a:t>
            </a:r>
            <a:r>
              <a:rPr lang="en-US" dirty="0" err="1" smtClean="0"/>
              <a:t>Propoerties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Soundness/Correctness</a:t>
            </a:r>
          </a:p>
          <a:p>
            <a:pPr lvl="1"/>
            <a:r>
              <a:rPr lang="en-US" dirty="0" smtClean="0"/>
              <a:t>silent network &lt;=&gt;</a:t>
            </a:r>
            <a:r>
              <a:rPr lang="en-US" dirty="0" smtClean="0">
                <a:sym typeface="Wingdings" pitchFamily="2" charset="2"/>
              </a:rPr>
              <a:t> all constraints are satisfied</a:t>
            </a:r>
          </a:p>
          <a:p>
            <a:r>
              <a:rPr lang="en-US" b="1" dirty="0" smtClean="0">
                <a:sym typeface="Wingdings" pitchFamily="2" charset="2"/>
              </a:rPr>
              <a:t>Completeness</a:t>
            </a:r>
          </a:p>
          <a:p>
            <a:pPr lvl="1"/>
            <a:r>
              <a:rPr lang="en-US" dirty="0"/>
              <a:t>ABT performs an </a:t>
            </a:r>
            <a:r>
              <a:rPr lang="en-US" b="1" dirty="0"/>
              <a:t>exhaustive traversal </a:t>
            </a:r>
            <a:r>
              <a:rPr lang="en-US" dirty="0"/>
              <a:t>of the search space</a:t>
            </a:r>
          </a:p>
          <a:p>
            <a:pPr lvl="1"/>
            <a:r>
              <a:rPr lang="en-US" dirty="0" smtClean="0"/>
              <a:t>Parts </a:t>
            </a:r>
            <a:r>
              <a:rPr lang="en-US" dirty="0"/>
              <a:t>not searched: those eliminated by </a:t>
            </a:r>
            <a:r>
              <a:rPr lang="en-US" dirty="0" err="1"/>
              <a:t>nogoods</a:t>
            </a:r>
            <a:endParaRPr lang="en-US" dirty="0"/>
          </a:p>
          <a:p>
            <a:pPr lvl="1"/>
            <a:r>
              <a:rPr lang="en-US" dirty="0" err="1" smtClean="0"/>
              <a:t>Nogoods</a:t>
            </a:r>
            <a:r>
              <a:rPr lang="en-US" dirty="0" smtClean="0"/>
              <a:t> </a:t>
            </a:r>
            <a:r>
              <a:rPr lang="en-US" dirty="0"/>
              <a:t>are legal: </a:t>
            </a:r>
            <a:r>
              <a:rPr lang="en-US" b="1" dirty="0"/>
              <a:t>logical consequences </a:t>
            </a:r>
            <a:r>
              <a:rPr lang="en-US" dirty="0"/>
              <a:t>of constraints</a:t>
            </a:r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either there is no solution =&gt; ABT generates </a:t>
            </a:r>
            <a:r>
              <a:rPr lang="en-US" dirty="0" smtClean="0"/>
              <a:t>the empty </a:t>
            </a:r>
            <a:r>
              <a:rPr lang="en-US" dirty="0" err="1"/>
              <a:t>nogood</a:t>
            </a:r>
            <a:r>
              <a:rPr lang="en-US" dirty="0"/>
              <a:t>, or it finds a solution if </a:t>
            </a:r>
            <a:r>
              <a:rPr lang="en-US" dirty="0" smtClean="0"/>
              <a:t>exists</a:t>
            </a:r>
          </a:p>
          <a:p>
            <a:r>
              <a:rPr lang="en-US" b="1" dirty="0" smtClean="0"/>
              <a:t>Termination</a:t>
            </a:r>
          </a:p>
          <a:p>
            <a:pPr lvl="1"/>
            <a:r>
              <a:rPr lang="en-US" dirty="0" smtClean="0"/>
              <a:t>there is no infinite loop (by induction in the depth of the agent)</a:t>
            </a:r>
            <a:endParaRPr lang="cs-C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78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Asynchronous </a:t>
            </a:r>
            <a:r>
              <a:rPr lang="cs-CZ" dirty="0" err="1"/>
              <a:t>Weak-Commitment</a:t>
            </a:r>
            <a:r>
              <a:rPr lang="cs-CZ" dirty="0"/>
              <a:t> </a:t>
            </a:r>
            <a:r>
              <a:rPr lang="en-US" dirty="0" smtClean="0"/>
              <a:t>Search </a:t>
            </a:r>
            <a:r>
              <a:rPr lang="cs-CZ" dirty="0" smtClean="0"/>
              <a:t>(AWC</a:t>
            </a:r>
            <a:r>
              <a:rPr lang="cs-CZ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ABT problem: highly constraint variables can be assigned very late</a:t>
            </a:r>
          </a:p>
          <a:p>
            <a:r>
              <a:rPr lang="en-US" dirty="0" smtClean="0"/>
              <a:t>Solution: </a:t>
            </a:r>
            <a:r>
              <a:rPr lang="cs-CZ" dirty="0" smtClean="0"/>
              <a:t>Use </a:t>
            </a:r>
            <a:r>
              <a:rPr lang="cs-CZ" b="1" dirty="0" err="1"/>
              <a:t>dynamic</a:t>
            </a:r>
            <a:r>
              <a:rPr lang="cs-CZ" b="1" dirty="0"/>
              <a:t> </a:t>
            </a:r>
            <a:r>
              <a:rPr lang="cs-CZ" b="1" dirty="0" err="1" smtClean="0"/>
              <a:t>priorities</a:t>
            </a:r>
            <a:endParaRPr lang="cs-CZ" b="1" dirty="0"/>
          </a:p>
          <a:p>
            <a:r>
              <a:rPr lang="en-US" dirty="0"/>
              <a:t>Change </a:t>
            </a:r>
            <a:r>
              <a:rPr lang="en-US" b="1" dirty="0"/>
              <a:t>ok</a:t>
            </a:r>
            <a:r>
              <a:rPr lang="en-US" dirty="0"/>
              <a:t>? messages to include agent’s current </a:t>
            </a:r>
            <a:r>
              <a:rPr lang="en-US" dirty="0" smtClean="0"/>
              <a:t>priority</a:t>
            </a:r>
            <a:endParaRPr lang="en-US" dirty="0"/>
          </a:p>
          <a:p>
            <a:r>
              <a:rPr lang="cs-CZ" dirty="0"/>
              <a:t>Use </a:t>
            </a:r>
            <a:r>
              <a:rPr lang="cs-CZ" b="1" dirty="0"/>
              <a:t>min-</a:t>
            </a:r>
            <a:r>
              <a:rPr lang="cs-CZ" b="1" dirty="0" err="1"/>
              <a:t>conflict</a:t>
            </a:r>
            <a:r>
              <a:rPr lang="cs-CZ" b="1" dirty="0"/>
              <a:t> </a:t>
            </a:r>
            <a:r>
              <a:rPr lang="cs-CZ" b="1" dirty="0" err="1" smtClean="0"/>
              <a:t>heuristic</a:t>
            </a:r>
            <a:r>
              <a:rPr lang="en-US" dirty="0" smtClean="0"/>
              <a:t>: choose assignment minimizing the number of violations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86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Breakout Algorithm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97850" y="6457950"/>
            <a:ext cx="94615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4061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 Issues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/>
              <a:t>Uneven division of labor</a:t>
            </a:r>
            <a:r>
              <a:rPr lang="en-US" dirty="0" smtClean="0"/>
              <a:t>: lowest-priority agents do most of the work</a:t>
            </a:r>
          </a:p>
          <a:p>
            <a:r>
              <a:rPr lang="en-US" b="1" dirty="0" smtClean="0"/>
              <a:t>Generating </a:t>
            </a:r>
            <a:r>
              <a:rPr lang="en-US" b="1" dirty="0" err="1" smtClean="0"/>
              <a:t>nogoods</a:t>
            </a:r>
            <a:r>
              <a:rPr lang="en-US" b="1" dirty="0" smtClean="0"/>
              <a:t> is complex </a:t>
            </a:r>
            <a:r>
              <a:rPr lang="en-US" dirty="0" smtClean="0"/>
              <a:t>and computationally expensive operation (also for AWC)</a:t>
            </a:r>
          </a:p>
          <a:p>
            <a:r>
              <a:rPr lang="en-US" b="1" dirty="0" smtClean="0"/>
              <a:t>Cannot scale </a:t>
            </a:r>
            <a:r>
              <a:rPr lang="en-US" dirty="0" smtClean="0"/>
              <a:t>to large problems (100’s of variables at most)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ym typeface="Wingdings" pitchFamily="2" charset="2"/>
              </a:rPr>
              <a:t>What if we sacrifice completeness?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02490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Channel Allocation in Sensor Networks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13175"/>
            <a:ext cx="8229600" cy="1112987"/>
          </a:xfrm>
        </p:spPr>
        <p:txBody>
          <a:bodyPr>
            <a:normAutofit/>
          </a:bodyPr>
          <a:lstStyle/>
          <a:p>
            <a:r>
              <a:rPr lang="en-US" dirty="0" smtClean="0"/>
              <a:t>Find a </a:t>
            </a:r>
            <a:r>
              <a:rPr lang="en-US" b="1" dirty="0" smtClean="0"/>
              <a:t>non-conflicting assignment </a:t>
            </a:r>
            <a:r>
              <a:rPr lang="en-US" dirty="0" smtClean="0"/>
              <a:t>of communication channels assuming </a:t>
            </a:r>
            <a:r>
              <a:rPr lang="en-US" b="1" dirty="0" smtClean="0"/>
              <a:t>local communication only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399085" cy="35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75603"/>
            <a:ext cx="1415589" cy="1243256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42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 Climbing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81" y="1594073"/>
            <a:ext cx="43338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90" y="1638288"/>
            <a:ext cx="81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10" y="1568673"/>
            <a:ext cx="990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0" y="4867487"/>
            <a:ext cx="7810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55" y="4841597"/>
            <a:ext cx="8286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53" y="3217391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5" y="3194920"/>
            <a:ext cx="866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98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 Climbing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Agents asynchronously change their assignments so that they reduce the number of their violated constraints</a:t>
            </a:r>
          </a:p>
          <a:p>
            <a:r>
              <a:rPr lang="en-US" dirty="0" smtClean="0"/>
              <a:t>Can get stuck in local optima </a:t>
            </a:r>
            <a:r>
              <a:rPr lang="en-US" dirty="0" smtClean="0">
                <a:sym typeface="Wingdings" pitchFamily="2" charset="2"/>
              </a:rPr>
              <a:t> use techniques to escape local optima</a:t>
            </a:r>
          </a:p>
          <a:p>
            <a:r>
              <a:rPr lang="en-US" dirty="0" smtClean="0">
                <a:sym typeface="Wingdings" pitchFamily="2" charset="2"/>
              </a:rPr>
              <a:t>But: detection of local optima expensive in a distributed system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909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Quasi-Local Minimum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u="sng" dirty="0" smtClean="0"/>
              <a:t>Definition (Quasi-local minimum)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An agent is </a:t>
            </a:r>
            <a:r>
              <a:rPr lang="en-US" dirty="0"/>
              <a:t>in a </a:t>
            </a:r>
            <a:r>
              <a:rPr lang="en-US" dirty="0" smtClean="0"/>
              <a:t>quasi-local minimum </a:t>
            </a:r>
            <a:r>
              <a:rPr lang="en-US" dirty="0"/>
              <a:t>if it is violating </a:t>
            </a:r>
            <a:r>
              <a:rPr lang="en-US" dirty="0" smtClean="0"/>
              <a:t>some constraint </a:t>
            </a:r>
            <a:r>
              <a:rPr lang="en-US" dirty="0"/>
              <a:t>and neither it nor any of its neighbors can make </a:t>
            </a:r>
            <a:r>
              <a:rPr lang="en-US" dirty="0" smtClean="0"/>
              <a:t>a change </a:t>
            </a:r>
            <a:r>
              <a:rPr lang="en-US" dirty="0"/>
              <a:t>that results in lower cost for all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Quasi-local minimum can be </a:t>
            </a:r>
            <a:r>
              <a:rPr lang="en-US" b="1" dirty="0" smtClean="0"/>
              <a:t>detected locally</a:t>
            </a:r>
            <a:endParaRPr lang="cs-C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93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 Breakout Algorithm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/>
              <a:t>Key idea:</a:t>
            </a:r>
            <a:r>
              <a:rPr lang="en-US" dirty="0" smtClean="0"/>
              <a:t> If in a quasi-local minimum, increase the weight of violated </a:t>
            </a:r>
            <a:r>
              <a:rPr lang="en-US" dirty="0" err="1" smtClean="0"/>
              <a:t>constrainst</a:t>
            </a:r>
            <a:endParaRPr lang="en-US" dirty="0"/>
          </a:p>
          <a:p>
            <a:r>
              <a:rPr lang="en-US" dirty="0" smtClean="0"/>
              <a:t>Messages:</a:t>
            </a:r>
            <a:endParaRPr lang="en-US" dirty="0"/>
          </a:p>
          <a:p>
            <a:pPr lvl="1"/>
            <a:r>
              <a:rPr lang="en-US" cap="small" dirty="0" smtClean="0"/>
              <a:t>handle-ok</a:t>
            </a:r>
            <a:r>
              <a:rPr lang="en-US" dirty="0" smtClean="0"/>
              <a:t>?(</a:t>
            </a:r>
            <a:r>
              <a:rPr lang="en-US" i="1" dirty="0" err="1" smtClean="0"/>
              <a:t>i</a:t>
            </a:r>
            <a:r>
              <a:rPr lang="en-US" i="1" dirty="0" smtClean="0">
                <a:sym typeface="Wingdings" pitchFamily="2" charset="2"/>
              </a:rPr>
              <a:t> j</a:t>
            </a:r>
            <a:r>
              <a:rPr lang="en-US" dirty="0" smtClean="0"/>
              <a:t>, </a:t>
            </a:r>
            <a:r>
              <a:rPr lang="en-US" i="1" dirty="0" err="1" smtClean="0"/>
              <a:t>x_i</a:t>
            </a:r>
            <a:r>
              <a:rPr lang="en-US" dirty="0"/>
              <a:t>) where </a:t>
            </a:r>
            <a:r>
              <a:rPr lang="en-US" i="1" dirty="0" err="1"/>
              <a:t>i</a:t>
            </a:r>
            <a:r>
              <a:rPr lang="en-US" dirty="0"/>
              <a:t> is the agent and </a:t>
            </a:r>
            <a:r>
              <a:rPr lang="en-US" i="1" dirty="0" err="1" smtClean="0"/>
              <a:t>x_i</a:t>
            </a:r>
            <a:r>
              <a:rPr lang="en-US" dirty="0" smtClean="0"/>
              <a:t> </a:t>
            </a:r>
            <a:r>
              <a:rPr lang="en-US" dirty="0"/>
              <a:t>is its current </a:t>
            </a:r>
            <a:r>
              <a:rPr lang="en-US" dirty="0" smtClean="0"/>
              <a:t>value</a:t>
            </a:r>
            <a:endParaRPr lang="en-US" dirty="0"/>
          </a:p>
          <a:p>
            <a:pPr lvl="1"/>
            <a:r>
              <a:rPr lang="en-US" cap="small" dirty="0" smtClean="0"/>
              <a:t>handle-improve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/>
              <a:t>improve</a:t>
            </a:r>
            <a:r>
              <a:rPr lang="en-US" dirty="0"/>
              <a:t>) where </a:t>
            </a:r>
            <a:r>
              <a:rPr lang="en-US" i="1" dirty="0"/>
              <a:t>improve </a:t>
            </a:r>
            <a:r>
              <a:rPr lang="en-US" dirty="0"/>
              <a:t>is the maximum </a:t>
            </a:r>
            <a:r>
              <a:rPr lang="en-US" i="1" dirty="0" err="1"/>
              <a:t>i</a:t>
            </a:r>
            <a:r>
              <a:rPr lang="en-US" dirty="0"/>
              <a:t> could gain </a:t>
            </a:r>
            <a:r>
              <a:rPr lang="en-US" dirty="0" smtClean="0"/>
              <a:t>by changing </a:t>
            </a:r>
            <a:r>
              <a:rPr lang="en-US" dirty="0"/>
              <a:t>to some other </a:t>
            </a:r>
            <a:r>
              <a:rPr lang="en-US" dirty="0" smtClean="0"/>
              <a:t>color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067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205038"/>
            <a:ext cx="59721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070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257425"/>
            <a:ext cx="66008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04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409825"/>
            <a:ext cx="78676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18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09800"/>
            <a:ext cx="6677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6" y="2195513"/>
            <a:ext cx="88963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17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Breakout Example</a:t>
            </a:r>
            <a:endParaRPr lang="cs-C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550640"/>
            <a:ext cx="24098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1376767"/>
            <a:ext cx="9429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19" y="1664205"/>
            <a:ext cx="7810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40" y="3210675"/>
            <a:ext cx="85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77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u="sng" dirty="0"/>
              <a:t>Theorem </a:t>
            </a:r>
            <a:r>
              <a:rPr lang="en-US" b="1" u="sng" dirty="0" smtClean="0"/>
              <a:t>(</a:t>
            </a:r>
            <a:r>
              <a:rPr lang="en-US" b="1" u="sng" dirty="0"/>
              <a:t>Distributed Breakout is not </a:t>
            </a:r>
            <a:r>
              <a:rPr lang="en-US" b="1" u="sng" dirty="0" smtClean="0"/>
              <a:t>Complete)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Distributed </a:t>
            </a:r>
            <a:r>
              <a:rPr lang="en-US" dirty="0"/>
              <a:t>breakout </a:t>
            </a:r>
            <a:r>
              <a:rPr lang="en-US" dirty="0" smtClean="0"/>
              <a:t>can get </a:t>
            </a:r>
            <a:r>
              <a:rPr lang="en-US" dirty="0"/>
              <a:t>stuck in local minimum. Therefore, there are cases where a solution exists </a:t>
            </a:r>
            <a:r>
              <a:rPr lang="en-US" dirty="0" smtClean="0"/>
              <a:t>and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en-US" dirty="0" smtClean="0"/>
              <a:t>fi</a:t>
            </a:r>
            <a:r>
              <a:rPr lang="cs-CZ" dirty="0" err="1" smtClean="0"/>
              <a:t>nd</a:t>
            </a:r>
            <a:r>
              <a:rPr lang="cs-CZ" dirty="0" smtClean="0"/>
              <a:t> </a:t>
            </a:r>
            <a:r>
              <a:rPr lang="cs-CZ" dirty="0" err="1"/>
              <a:t>it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28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Meeting Scheduling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5511"/>
            <a:ext cx="72961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6453336"/>
            <a:ext cx="4104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from </a:t>
            </a:r>
            <a:r>
              <a:rPr lang="en-US" sz="1500" dirty="0" smtClean="0">
                <a:hlinkClick r:id="rId4"/>
              </a:rPr>
              <a:t>http://</a:t>
            </a:r>
            <a:r>
              <a:rPr lang="cs-CZ" sz="1500" dirty="0" smtClean="0">
                <a:hlinkClick r:id="rId4"/>
              </a:rPr>
              <a:t>cs.smu.ca</a:t>
            </a:r>
            <a:r>
              <a:rPr lang="cs-CZ" sz="1500" dirty="0">
                <a:hlinkClick r:id="rId4"/>
              </a:rPr>
              <a:t>/~</a:t>
            </a:r>
            <a:r>
              <a:rPr lang="cs-CZ" sz="1500" dirty="0" err="1" smtClean="0">
                <a:hlinkClick r:id="rId4"/>
              </a:rPr>
              <a:t>pawan</a:t>
            </a:r>
            <a:r>
              <a:rPr lang="cs-CZ" sz="1500" dirty="0" smtClean="0">
                <a:hlinkClick r:id="rId4"/>
              </a:rPr>
              <a:t>/wi07/petcu.pdf</a:t>
            </a:r>
            <a:r>
              <a:rPr lang="en-US" sz="1500" dirty="0" smtClean="0"/>
              <a:t> 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662649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97850" y="6457950"/>
            <a:ext cx="94615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941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(Distributed) </a:t>
            </a:r>
            <a:r>
              <a:rPr lang="en-US" b="1" dirty="0" smtClean="0"/>
              <a:t>constraint satisfaction </a:t>
            </a:r>
            <a:r>
              <a:rPr lang="en-US" dirty="0" smtClean="0"/>
              <a:t>(CSP) is a </a:t>
            </a:r>
            <a:r>
              <a:rPr lang="en-US" b="1" dirty="0" smtClean="0"/>
              <a:t>general</a:t>
            </a:r>
            <a:r>
              <a:rPr lang="en-US" dirty="0" smtClean="0"/>
              <a:t>, widely applicable framework to model problems in terms of Boolean constraints over variables</a:t>
            </a:r>
          </a:p>
          <a:p>
            <a:r>
              <a:rPr lang="en-US" b="1" dirty="0" smtClean="0"/>
              <a:t>Distributed </a:t>
            </a:r>
            <a:r>
              <a:rPr lang="en-US" dirty="0" smtClean="0"/>
              <a:t>CSP is required if there are </a:t>
            </a:r>
            <a:r>
              <a:rPr lang="en-US" b="1" dirty="0" smtClean="0"/>
              <a:t>constraints </a:t>
            </a:r>
            <a:r>
              <a:rPr lang="en-US" dirty="0" smtClean="0"/>
              <a:t>on </a:t>
            </a:r>
            <a:r>
              <a:rPr lang="en-US" b="1" dirty="0" smtClean="0"/>
              <a:t>communication </a:t>
            </a:r>
            <a:r>
              <a:rPr lang="en-US" dirty="0" smtClean="0"/>
              <a:t>or disclosure of </a:t>
            </a:r>
            <a:r>
              <a:rPr lang="en-US" b="1" dirty="0" smtClean="0"/>
              <a:t>private </a:t>
            </a:r>
            <a:r>
              <a:rPr lang="en-US" dirty="0" smtClean="0"/>
              <a:t>information</a:t>
            </a:r>
          </a:p>
          <a:p>
            <a:r>
              <a:rPr lang="en-US" b="1" dirty="0" smtClean="0"/>
              <a:t>Top-down</a:t>
            </a:r>
            <a:r>
              <a:rPr lang="en-US" dirty="0" smtClean="0"/>
              <a:t> and </a:t>
            </a:r>
            <a:r>
              <a:rPr lang="en-US" b="1" dirty="0" smtClean="0"/>
              <a:t>bottom-up </a:t>
            </a:r>
            <a:r>
              <a:rPr lang="en-US" dirty="0" smtClean="0"/>
              <a:t>techniques exist</a:t>
            </a:r>
          </a:p>
          <a:p>
            <a:pPr lvl="1"/>
            <a:r>
              <a:rPr lang="en-US" dirty="0" smtClean="0"/>
              <a:t>top-down are complete but computationally more intensive on most problems</a:t>
            </a:r>
          </a:p>
          <a:p>
            <a:pPr lvl="1"/>
            <a:r>
              <a:rPr lang="en-US" dirty="0" smtClean="0"/>
              <a:t>bottom-up are faster but can get stuck in local minima</a:t>
            </a:r>
          </a:p>
          <a:p>
            <a:r>
              <a:rPr lang="en-US" dirty="0" smtClean="0"/>
              <a:t>Very active areas of research with a lot of progress – new algorithms emerging frequently</a:t>
            </a:r>
          </a:p>
          <a:p>
            <a:r>
              <a:rPr lang="en-US" dirty="0"/>
              <a:t>Reading: </a:t>
            </a:r>
            <a:r>
              <a:rPr lang="en-US" dirty="0">
                <a:hlinkClick r:id="rId2"/>
              </a:rPr>
              <a:t>[Vidal]</a:t>
            </a:r>
            <a:r>
              <a:rPr lang="en-US" dirty="0"/>
              <a:t> – Chapter 2, [</a:t>
            </a:r>
            <a:r>
              <a:rPr lang="en-US" dirty="0" err="1"/>
              <a:t>Shoham</a:t>
            </a:r>
            <a:r>
              <a:rPr lang="en-US" dirty="0"/>
              <a:t>] – Chapter 1, IJCAI 2011 </a:t>
            </a:r>
            <a:r>
              <a:rPr lang="en-US" dirty="0">
                <a:hlinkClick r:id="rId3"/>
              </a:rPr>
              <a:t>Optimization in Multi-Agent </a:t>
            </a:r>
            <a:r>
              <a:rPr lang="en-US" dirty="0" smtClean="0">
                <a:hlinkClick r:id="rId3"/>
              </a:rPr>
              <a:t>Systems tutorial</a:t>
            </a:r>
            <a:r>
              <a:rPr lang="en-US" dirty="0" smtClean="0"/>
              <a:t>, Part 2, 0-35min </a:t>
            </a: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894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Private constraints and preferences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" y="1091004"/>
            <a:ext cx="7160184" cy="53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6453336"/>
            <a:ext cx="4104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from </a:t>
            </a:r>
            <a:r>
              <a:rPr lang="en-US" sz="1500" dirty="0" smtClean="0">
                <a:hlinkClick r:id="rId3"/>
              </a:rPr>
              <a:t>http://</a:t>
            </a:r>
            <a:r>
              <a:rPr lang="cs-CZ" sz="1500" dirty="0" smtClean="0">
                <a:hlinkClick r:id="rId3"/>
              </a:rPr>
              <a:t>cs.smu.ca</a:t>
            </a:r>
            <a:r>
              <a:rPr lang="cs-CZ" sz="1500" dirty="0">
                <a:hlinkClick r:id="rId3"/>
              </a:rPr>
              <a:t>/~</a:t>
            </a:r>
            <a:r>
              <a:rPr lang="cs-CZ" sz="1500" dirty="0" err="1" smtClean="0">
                <a:hlinkClick r:id="rId3"/>
              </a:rPr>
              <a:t>pawan</a:t>
            </a:r>
            <a:r>
              <a:rPr lang="cs-CZ" sz="1500" dirty="0" smtClean="0">
                <a:hlinkClick r:id="rId3"/>
              </a:rPr>
              <a:t>/wi07/petcu.pdf</a:t>
            </a:r>
            <a:r>
              <a:rPr lang="en-US" sz="1500" dirty="0" smtClean="0"/>
              <a:t> 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989259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</a:t>
            </a:r>
            <a:r>
              <a:rPr lang="en-US" dirty="0" smtClean="0"/>
              <a:t>Satisfaction Problem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 specification: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={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set of </a:t>
                </a:r>
                <a:r>
                  <a:rPr lang="en-US" b="1" dirty="0"/>
                  <a:t>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set of </a:t>
                </a:r>
                <a:r>
                  <a:rPr lang="en-US" b="1" dirty="0"/>
                  <a:t>domains</a:t>
                </a:r>
                <a:r>
                  <a:rPr lang="en-US" dirty="0"/>
                  <a:t> for the variables,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;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is finite,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set of </a:t>
                </a:r>
                <a:r>
                  <a:rPr lang="en-US" b="1" dirty="0"/>
                  <a:t>constraints</a:t>
                </a:r>
                <a:r>
                  <a:rPr lang="en-US" dirty="0"/>
                  <a:t> over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; the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represented as a </a:t>
                </a:r>
                <a:r>
                  <a:rPr lang="en-US" b="1" dirty="0" smtClean="0"/>
                  <a:t>Boolean predicate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</a:t>
                </a:r>
                <a:r>
                  <a:rPr lang="en-US" dirty="0" smtClean="0"/>
                  <a:t>determines whether a given value </a:t>
                </a:r>
                <a:r>
                  <a:rPr lang="en-US" dirty="0"/>
                  <a:t>assignment </a:t>
                </a:r>
                <a:r>
                  <a:rPr lang="en-US" dirty="0" smtClean="0"/>
                  <a:t>combination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fulfill </a:t>
                </a:r>
                <a:r>
                  <a:rPr lang="en-US" dirty="0"/>
                  <a:t>the particular </a:t>
                </a:r>
                <a:r>
                  <a:rPr lang="en-US" dirty="0" smtClean="0"/>
                  <a:t>constraint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find an </a:t>
                </a:r>
                <a:r>
                  <a:rPr lang="en-US" b="1" dirty="0" smtClean="0"/>
                  <a:t>assignment</a:t>
                </a:r>
                <a:r>
                  <a:rPr lang="en-US" dirty="0" smtClean="0"/>
                  <a:t>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:r>
                  <a:rPr lang="en-US" b="1" dirty="0" smtClean="0"/>
                  <a:t>all constraints are satisfied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0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44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Constraint Satisfaction Problem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𝐴</m:t>
                    </m:r>
                    <m:r>
                      <a:rPr lang="en-US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set of </a:t>
                </a:r>
                <a:r>
                  <a:rPr lang="en-US" dirty="0" smtClean="0"/>
                  <a:t>agents</a:t>
                </a: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agent is responsible for one </a:t>
                </a:r>
                <a:r>
                  <a:rPr lang="en-US" dirty="0" smtClean="0"/>
                  <a:t>variable</a:t>
                </a:r>
              </a:p>
              <a:p>
                <a:pPr lvl="1"/>
                <a:r>
                  <a:rPr lang="en-US" dirty="0" smtClean="0"/>
                  <a:t>extension to multiple variables per agent possible</a:t>
                </a:r>
              </a:p>
              <a:p>
                <a:r>
                  <a:rPr lang="en-US" dirty="0" smtClean="0"/>
                  <a:t>Agent can communicate by sending messages</a:t>
                </a:r>
              </a:p>
              <a:p>
                <a:r>
                  <a:rPr lang="en-US" dirty="0" smtClean="0"/>
                  <a:t>We assume </a:t>
                </a:r>
                <a:r>
                  <a:rPr lang="en-US" b="1" dirty="0" smtClean="0"/>
                  <a:t>cooperative setting</a:t>
                </a:r>
                <a:endParaRPr lang="en-US" b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36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Distributed Constraint Reasoning Needed?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/>
              <a:t>Limits/restrictions </a:t>
            </a:r>
            <a:r>
              <a:rPr lang="en-US" b="1" dirty="0"/>
              <a:t>on </a:t>
            </a:r>
            <a:r>
              <a:rPr lang="en-US" b="1" dirty="0" smtClean="0"/>
              <a:t>communication </a:t>
            </a:r>
            <a:r>
              <a:rPr lang="en-US" dirty="0" smtClean="0"/>
              <a:t>between agents</a:t>
            </a:r>
          </a:p>
          <a:p>
            <a:r>
              <a:rPr lang="en-US" b="1" dirty="0" smtClean="0"/>
              <a:t>Privacy </a:t>
            </a:r>
            <a:r>
              <a:rPr lang="en-US" dirty="0" smtClean="0"/>
              <a:t>(constraints)</a:t>
            </a:r>
          </a:p>
          <a:p>
            <a:r>
              <a:rPr lang="en-US" i="1" dirty="0" smtClean="0"/>
              <a:t>Dynamism and problem size  (depends on the problem)</a:t>
            </a:r>
            <a:endParaRPr lang="cs-CZ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1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Solution Algorithms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07260"/>
              </p:ext>
            </p:extLst>
          </p:nvPr>
        </p:nvGraphicFramePr>
        <p:xfrm>
          <a:off x="457200" y="1556792"/>
          <a:ext cx="8219256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966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I-Simple-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OI-Simple-v01</Template>
  <TotalTime>1361</TotalTime>
  <Words>1755</Words>
  <Application>Microsoft Office PowerPoint</Application>
  <PresentationFormat>On-screen Show (4:3)</PresentationFormat>
  <Paragraphs>240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OI-Simple-v01</vt:lpstr>
      <vt:lpstr>Distributed Constraint Satisfaction</vt:lpstr>
      <vt:lpstr>Intro</vt:lpstr>
      <vt:lpstr>Example: Channel Allocation in Sensor Networks</vt:lpstr>
      <vt:lpstr>Example: Meeting Scheduling</vt:lpstr>
      <vt:lpstr>Extension: Private constraints and preferences</vt:lpstr>
      <vt:lpstr>Constraint Satisfaction Problem</vt:lpstr>
      <vt:lpstr>Distributed Constraint Satisfaction Problem</vt:lpstr>
      <vt:lpstr>When is Distributed Constraint Reasoning Needed?</vt:lpstr>
      <vt:lpstr>Distributed Solution Algorithms</vt:lpstr>
      <vt:lpstr>Requirements on a good algorithm</vt:lpstr>
      <vt:lpstr>Distributed Algorithms</vt:lpstr>
      <vt:lpstr>Synchronous vs Asynchronous</vt:lpstr>
      <vt:lpstr>Asynchronous Backtracking Algorithm</vt:lpstr>
      <vt:lpstr>Backtracking Illustration</vt:lpstr>
      <vt:lpstr>Synchronous Backtracking</vt:lpstr>
      <vt:lpstr>Assumptions</vt:lpstr>
      <vt:lpstr>Asynchronous Backtracking (ABT)</vt:lpstr>
      <vt:lpstr>ABT: Core Principles</vt:lpstr>
      <vt:lpstr>ABT: NoGoods</vt:lpstr>
      <vt:lpstr>ABT: NoGood Resolution</vt:lpstr>
      <vt:lpstr>How ABT Works</vt:lpstr>
      <vt:lpstr>ABT: Messages</vt:lpstr>
      <vt:lpstr>ABT: Data Structures</vt:lpstr>
      <vt:lpstr>ABT: Graph Coloring Example</vt:lpstr>
      <vt:lpstr>PowerPoint Presentation</vt:lpstr>
      <vt:lpstr>ABT Propoerties</vt:lpstr>
      <vt:lpstr>Asynchronous Weak-Commitment Search (AWC)</vt:lpstr>
      <vt:lpstr>Distributed Breakout Algorithm</vt:lpstr>
      <vt:lpstr>ABT Issues</vt:lpstr>
      <vt:lpstr>Hill Climbing</vt:lpstr>
      <vt:lpstr>Hill Climbing</vt:lpstr>
      <vt:lpstr>Quasi-Local Minimum</vt:lpstr>
      <vt:lpstr>Distribute Breakout Algorithm</vt:lpstr>
      <vt:lpstr>PowerPoint Presentation</vt:lpstr>
      <vt:lpstr>PowerPoint Presentation</vt:lpstr>
      <vt:lpstr>PowerPoint Presentation</vt:lpstr>
      <vt:lpstr>PowerPoint Presentation</vt:lpstr>
      <vt:lpstr>Distributed Breakout Example</vt:lpstr>
      <vt:lpstr>Properties</vt:lpstr>
      <vt:lpstr>Conclusions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Constraint Reasoning</dc:title>
  <dc:creator>Michal Jakob</dc:creator>
  <cp:keywords>Teaching;MAS-Course</cp:keywords>
  <cp:lastModifiedBy>Michal Jakob</cp:lastModifiedBy>
  <cp:revision>64</cp:revision>
  <dcterms:created xsi:type="dcterms:W3CDTF">2011-12-05T09:34:46Z</dcterms:created>
  <dcterms:modified xsi:type="dcterms:W3CDTF">2011-12-21T16:02:41Z</dcterms:modified>
</cp:coreProperties>
</file>