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77" r:id="rId6"/>
    <p:sldId id="279" r:id="rId7"/>
    <p:sldId id="280" r:id="rId8"/>
    <p:sldId id="281" r:id="rId9"/>
    <p:sldId id="282" r:id="rId10"/>
    <p:sldId id="283" r:id="rId11"/>
    <p:sldId id="284" r:id="rId12"/>
    <p:sldId id="286" r:id="rId13"/>
    <p:sldId id="285" r:id="rId14"/>
    <p:sldId id="287" r:id="rId15"/>
    <p:sldId id="288" r:id="rId16"/>
    <p:sldId id="259" r:id="rId17"/>
    <p:sldId id="260" r:id="rId18"/>
    <p:sldId id="275" r:id="rId19"/>
    <p:sldId id="261" r:id="rId20"/>
    <p:sldId id="263" r:id="rId21"/>
    <p:sldId id="267" r:id="rId22"/>
    <p:sldId id="268" r:id="rId23"/>
    <p:sldId id="269" r:id="rId24"/>
    <p:sldId id="270" r:id="rId25"/>
    <p:sldId id="273" r:id="rId26"/>
    <p:sldId id="274" r:id="rId27"/>
    <p:sldId id="264" r:id="rId28"/>
    <p:sldId id="262" r:id="rId29"/>
    <p:sldId id="265" r:id="rId30"/>
    <p:sldId id="266" r:id="rId31"/>
    <p:sldId id="271" r:id="rId32"/>
    <p:sldId id="27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86" autoAdjust="0"/>
  </p:normalViewPr>
  <p:slideViewPr>
    <p:cSldViewPr>
      <p:cViewPr varScale="1">
        <p:scale>
          <a:sx n="88" d="100"/>
          <a:sy n="88" d="100"/>
        </p:scale>
        <p:origin x="-145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8BDEE-B3AA-475C-8A23-DB0975351DE4}" type="datetimeFigureOut">
              <a:rPr lang="en-US"/>
              <a:pPr>
                <a:defRPr/>
              </a:pPr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AC4A2-0F79-42AF-A66F-03FBAAF9F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CE0F3-CB92-4FEF-81A0-BD6E60714E72}" type="datetimeFigureOut">
              <a:rPr lang="en-US"/>
              <a:pPr>
                <a:defRPr/>
              </a:pPr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9D79-2B83-4E56-ABC4-EE3260392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4FFC7-9400-4516-A549-733D5BF500E7}" type="datetimeFigureOut">
              <a:rPr lang="en-US"/>
              <a:pPr>
                <a:defRPr/>
              </a:pPr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2A6EB-D7E3-4046-9966-64463B103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99FB9-FB3F-497E-9749-48FE4A81CDD0}" type="datetimeFigureOut">
              <a:rPr lang="en-US"/>
              <a:pPr>
                <a:defRPr/>
              </a:pPr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A5AE3-4D43-484D-B3CF-858376049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2FD6-E915-4FFC-A76B-75178C85A9D8}" type="datetimeFigureOut">
              <a:rPr lang="en-US"/>
              <a:pPr>
                <a:defRPr/>
              </a:pPr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770A0-3C54-495A-8A7C-1513603BA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4979-F760-4ECB-97C4-1E21B46658A7}" type="datetimeFigureOut">
              <a:rPr lang="en-US"/>
              <a:pPr>
                <a:defRPr/>
              </a:pPr>
              <a:t>4/3/2012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7D126-FA77-4D43-A989-6C38641FC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BEA8-AD45-4006-9319-6558F15EC192}" type="datetimeFigureOut">
              <a:rPr lang="en-US"/>
              <a:pPr>
                <a:defRPr/>
              </a:pPr>
              <a:t>4/3/2012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78D76-7DA3-4900-A6BD-E389397FE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8CDB5-6AEA-4B98-B838-172752884246}" type="datetimeFigureOut">
              <a:rPr lang="en-US"/>
              <a:pPr>
                <a:defRPr/>
              </a:pPr>
              <a:t>4/3/2012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54F86-7D2F-4C58-AA27-3576A1C7E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935D8-0E4D-4120-B460-E4AC02DDC1AD}" type="datetimeFigureOut">
              <a:rPr lang="en-US"/>
              <a:pPr>
                <a:defRPr/>
              </a:pPr>
              <a:t>4/3/2012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C6583-E1F7-4BA0-BD4A-F76060426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C57C7-6B1D-426E-8CF8-0EDB89CE51FA}" type="datetimeFigureOut">
              <a:rPr lang="en-US"/>
              <a:pPr>
                <a:defRPr/>
              </a:pPr>
              <a:t>4/3/2012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81B88-0A4A-4157-8341-4D3B5F54F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5C35D-BEB0-4EE8-AAF2-C6C1D21FA00E}" type="datetimeFigureOut">
              <a:rPr lang="en-US"/>
              <a:pPr>
                <a:defRPr/>
              </a:pPr>
              <a:t>4/3/2012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D55D-0CDC-42B6-A5F2-E3C132810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5CCEFE-3E52-47E9-ADA8-3F3D0012EC62}" type="datetimeFigureOut">
              <a:rPr lang="en-US"/>
              <a:pPr>
                <a:defRPr/>
              </a:pPr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782559-A196-44A5-8D57-B917D34E3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ayende.com/Blog/archive/2010/03/14/map-reduce-ndash-a-visual-explanation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568575"/>
            <a:ext cx="80772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Architecture of Software Systems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Lecture </a:t>
            </a:r>
            <a:r>
              <a:rPr lang="en-US" sz="3600" b="1" dirty="0" smtClean="0">
                <a:solidFill>
                  <a:srgbClr val="C00000"/>
                </a:solidFill>
              </a:rPr>
              <a:t>8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Massively Distributed Architectures</a:t>
            </a:r>
            <a:br>
              <a:rPr lang="en-US" sz="4000" dirty="0" smtClean="0"/>
            </a:br>
            <a:r>
              <a:rPr lang="en-US" sz="4000" dirty="0" smtClean="0"/>
              <a:t>Reliability, Failover … and failures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Martin Rehák</a:t>
            </a:r>
            <a:endParaRPr lang="en-US" dirty="0"/>
          </a:p>
        </p:txBody>
      </p:sp>
      <p:pic>
        <p:nvPicPr>
          <p:cNvPr id="2052" name="Picture 5" descr="C:\martin\cvshome\Articles\camnep-internal\pubs\slides\trust-aamas2009\fig\ATG.png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895600" y="609600"/>
            <a:ext cx="35052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6019800" cy="564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5934075" cy="3248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Google</a:t>
            </a:r>
            <a:r>
              <a:rPr lang="en-US" dirty="0" smtClean="0"/>
              <a:t>: large farms of commodity (now custom built) hardware</a:t>
            </a:r>
          </a:p>
          <a:p>
            <a:r>
              <a:rPr lang="en-US" dirty="0" smtClean="0"/>
              <a:t>Distributed storage</a:t>
            </a:r>
          </a:p>
          <a:p>
            <a:r>
              <a:rPr lang="en-US" dirty="0" smtClean="0"/>
              <a:t>Asynchronous interface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Map</a:t>
            </a:r>
            <a:r>
              <a:rPr lang="en-US" dirty="0" smtClean="0"/>
              <a:t>: parallelized by splitting the data and assigning them to different nodes to process</a:t>
            </a:r>
          </a:p>
          <a:p>
            <a:r>
              <a:rPr lang="en-US" b="1" dirty="0" smtClean="0"/>
              <a:t>Reduce</a:t>
            </a:r>
            <a:r>
              <a:rPr lang="en-US" dirty="0" smtClean="0"/>
              <a:t>: Partition the keys using pseudo-random partition with uniform distribution into R pieces</a:t>
            </a:r>
          </a:p>
          <a:p>
            <a:pPr lvl="1"/>
            <a:r>
              <a:rPr lang="en-US" dirty="0" smtClean="0"/>
              <a:t>Hash(key) mod R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</a:t>
            </a:r>
            <a:endParaRPr lang="en-US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712" y="1786731"/>
            <a:ext cx="61245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Split input files into M pieces</a:t>
            </a:r>
          </a:p>
          <a:p>
            <a:r>
              <a:rPr lang="en-US" sz="2400" dirty="0" smtClean="0"/>
              <a:t>(S)elect master node, other nodes are workers</a:t>
            </a:r>
          </a:p>
          <a:p>
            <a:r>
              <a:rPr lang="en-US" sz="2400" dirty="0" smtClean="0"/>
              <a:t>Workers read assigned tasks/data and applies </a:t>
            </a:r>
            <a:r>
              <a:rPr lang="en-US" sz="2400" b="1" dirty="0" smtClean="0">
                <a:solidFill>
                  <a:srgbClr val="C00000"/>
                </a:solidFill>
              </a:rPr>
              <a:t>map</a:t>
            </a:r>
            <a:r>
              <a:rPr lang="en-US" sz="2400" dirty="0" smtClean="0"/>
              <a:t>. Results stored in memory as (</a:t>
            </a:r>
            <a:r>
              <a:rPr lang="en-US" sz="2400" dirty="0" err="1" smtClean="0"/>
              <a:t>key,value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Results are periodically written to local disk storage. Already partitioned to R regions.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Reduce worker notified by master about data location</a:t>
            </a:r>
          </a:p>
          <a:p>
            <a:r>
              <a:rPr lang="en-US" sz="2400" dirty="0" smtClean="0"/>
              <a:t>Reduce worker reads out the buffered data by RPC</a:t>
            </a:r>
          </a:p>
          <a:p>
            <a:r>
              <a:rPr lang="en-US" sz="2400" dirty="0" smtClean="0"/>
              <a:t>Data is sorted by key</a:t>
            </a:r>
          </a:p>
          <a:p>
            <a:r>
              <a:rPr lang="en-US" sz="2400" dirty="0" smtClean="0"/>
              <a:t>Iterate over </a:t>
            </a:r>
            <a:r>
              <a:rPr lang="en-US" sz="2400" b="1" dirty="0" smtClean="0"/>
              <a:t>sorted</a:t>
            </a:r>
            <a:r>
              <a:rPr lang="en-US" sz="2400" dirty="0" smtClean="0"/>
              <a:t> data and apply </a:t>
            </a:r>
            <a:r>
              <a:rPr lang="en-US" sz="2400" b="1" dirty="0" smtClean="0">
                <a:solidFill>
                  <a:srgbClr val="C00000"/>
                </a:solidFill>
              </a:rPr>
              <a:t>reduce</a:t>
            </a:r>
            <a:r>
              <a:rPr lang="en-US" sz="2400" dirty="0" smtClean="0"/>
              <a:t> to all subsets with the same key</a:t>
            </a:r>
          </a:p>
          <a:p>
            <a:r>
              <a:rPr lang="en-US" sz="2400" dirty="0" smtClean="0"/>
              <a:t>Reduce results appended to final results</a:t>
            </a:r>
          </a:p>
          <a:p>
            <a:r>
              <a:rPr lang="en-US" sz="2400" dirty="0" smtClean="0"/>
              <a:t>Another Map-Reduce may follow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</a:t>
            </a:r>
            <a:r>
              <a:rPr lang="en-US" dirty="0" err="1" smtClean="0"/>
              <a:t>Grep</a:t>
            </a:r>
            <a:endParaRPr lang="en-US" dirty="0" smtClean="0"/>
          </a:p>
          <a:p>
            <a:r>
              <a:rPr lang="en-US" dirty="0" smtClean="0"/>
              <a:t>URL access/reference counting</a:t>
            </a:r>
          </a:p>
          <a:p>
            <a:r>
              <a:rPr lang="en-US" dirty="0" smtClean="0"/>
              <a:t>Reverse web-link graph (behind </a:t>
            </a:r>
            <a:r>
              <a:rPr lang="en-US" dirty="0" err="1" smtClean="0"/>
              <a:t>google</a:t>
            </a:r>
            <a:r>
              <a:rPr lang="en-US" dirty="0" smtClean="0"/>
              <a:t> search)</a:t>
            </a:r>
          </a:p>
          <a:p>
            <a:r>
              <a:rPr lang="en-US" dirty="0" smtClean="0"/>
              <a:t>Semantic search – term vector per host</a:t>
            </a:r>
          </a:p>
          <a:p>
            <a:r>
              <a:rPr lang="en-US" dirty="0" smtClean="0"/>
              <a:t>Inverted index</a:t>
            </a:r>
          </a:p>
          <a:p>
            <a:r>
              <a:rPr lang="en-US" dirty="0" smtClean="0"/>
              <a:t>Distributed sort</a:t>
            </a:r>
          </a:p>
          <a:p>
            <a:r>
              <a:rPr lang="en-US" sz="1400" dirty="0" smtClean="0"/>
              <a:t>From the original Google paper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KaZaA</a:t>
            </a:r>
            <a:r>
              <a:rPr lang="en-US" dirty="0" smtClean="0"/>
              <a:t> and Other Peer-To-Peer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Family of protocols and technologies</a:t>
            </a:r>
          </a:p>
          <a:p>
            <a:r>
              <a:rPr lang="en-US" sz="2800" dirty="0" smtClean="0"/>
              <a:t>The “most typical” peer-to-peer variant</a:t>
            </a:r>
          </a:p>
          <a:p>
            <a:r>
              <a:rPr lang="en-US" sz="2800" dirty="0" smtClean="0"/>
              <a:t>Used in a variety of products and applications</a:t>
            </a:r>
          </a:p>
          <a:p>
            <a:pPr lvl="1"/>
            <a:r>
              <a:rPr lang="en-US" sz="2400" dirty="0" err="1" smtClean="0"/>
              <a:t>Filesharing</a:t>
            </a:r>
            <a:endParaRPr lang="en-US" sz="2400" dirty="0" smtClean="0"/>
          </a:p>
          <a:p>
            <a:pPr lvl="1"/>
            <a:r>
              <a:rPr lang="en-US" sz="2400" dirty="0" smtClean="0"/>
              <a:t>Skype</a:t>
            </a:r>
          </a:p>
          <a:p>
            <a:pPr lvl="1"/>
            <a:r>
              <a:rPr lang="en-US" sz="2400" dirty="0" err="1" smtClean="0"/>
              <a:t>Botnet</a:t>
            </a:r>
            <a:r>
              <a:rPr lang="en-US" sz="2400" dirty="0" smtClean="0"/>
              <a:t> </a:t>
            </a:r>
            <a:r>
              <a:rPr lang="en-US" sz="2400" dirty="0" err="1" smtClean="0"/>
              <a:t>Command&amp;Control</a:t>
            </a:r>
            <a:endParaRPr lang="en-US" sz="2400" dirty="0" smtClean="0"/>
          </a:p>
          <a:p>
            <a:pPr lvl="1"/>
            <a:r>
              <a:rPr lang="en-US" sz="2400" dirty="0" smtClean="0"/>
              <a:t>…</a:t>
            </a:r>
          </a:p>
          <a:p>
            <a:r>
              <a:rPr lang="en-US" sz="2800" dirty="0" smtClean="0"/>
              <a:t>Reading &amp; Resources: </a:t>
            </a:r>
          </a:p>
          <a:p>
            <a:pPr lvl="1"/>
            <a:r>
              <a:rPr lang="en-US" sz="2400" dirty="0" smtClean="0"/>
              <a:t>Liang, Kumar, Ross: </a:t>
            </a:r>
            <a:r>
              <a:rPr lang="en-US" sz="2400" i="1" dirty="0" smtClean="0"/>
              <a:t>Understanding </a:t>
            </a:r>
            <a:r>
              <a:rPr lang="en-US" sz="2400" i="1" dirty="0" err="1" smtClean="0"/>
              <a:t>KaZaA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Barabasi</a:t>
            </a:r>
            <a:r>
              <a:rPr lang="en-US" sz="2400" dirty="0" smtClean="0"/>
              <a:t>/</a:t>
            </a:r>
            <a:r>
              <a:rPr lang="en-US" sz="2400" dirty="0" err="1" smtClean="0"/>
              <a:t>Bonabeau</a:t>
            </a:r>
            <a:r>
              <a:rPr lang="en-US" sz="2400" dirty="0" smtClean="0"/>
              <a:t> Scale Free Networks, </a:t>
            </a:r>
            <a:r>
              <a:rPr lang="en-US" sz="2400" dirty="0" err="1" smtClean="0"/>
              <a:t>SciAm</a:t>
            </a:r>
            <a:r>
              <a:rPr lang="en-US" sz="2400" dirty="0" smtClean="0"/>
              <a:t> May 2003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Napster and Gnutella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800" b="1" dirty="0" smtClean="0"/>
              <a:t>Napster</a:t>
            </a:r>
            <a:r>
              <a:rPr lang="en-US" sz="2800" dirty="0" smtClean="0"/>
              <a:t>: peer-to-peer network with centralized directory element</a:t>
            </a:r>
          </a:p>
          <a:p>
            <a:pPr lvl="1"/>
            <a:r>
              <a:rPr lang="en-US" sz="2400" dirty="0" smtClean="0"/>
              <a:t>Obvious security (and legal) implications</a:t>
            </a:r>
          </a:p>
          <a:p>
            <a:r>
              <a:rPr lang="en-US" sz="2800" b="1" dirty="0" smtClean="0"/>
              <a:t>Gnutella</a:t>
            </a:r>
            <a:r>
              <a:rPr lang="en-US" sz="2800" dirty="0" smtClean="0"/>
              <a:t>-like flat peer-to-peer:</a:t>
            </a:r>
          </a:p>
          <a:p>
            <a:pPr lvl="1"/>
            <a:r>
              <a:rPr lang="en-US" sz="2400" dirty="0" smtClean="0"/>
              <a:t>Peers (Nodes) are equal</a:t>
            </a:r>
          </a:p>
          <a:p>
            <a:pPr lvl="1"/>
            <a:r>
              <a:rPr lang="en-US" sz="2400" dirty="0" smtClean="0"/>
              <a:t>Bootstrapping upon startup – looking for other peers</a:t>
            </a:r>
          </a:p>
          <a:p>
            <a:pPr lvl="2"/>
            <a:r>
              <a:rPr lang="en-US" sz="2000" dirty="0" smtClean="0"/>
              <a:t>Horizontal scanning –is a bad design choice</a:t>
            </a:r>
          </a:p>
          <a:p>
            <a:pPr lvl="2"/>
            <a:r>
              <a:rPr lang="en-US" sz="2000" dirty="0" smtClean="0"/>
              <a:t>Use of local cache, web/UDP cache or IRC</a:t>
            </a:r>
          </a:p>
          <a:p>
            <a:pPr lvl="1"/>
            <a:r>
              <a:rPr lang="en-US" sz="2400" dirty="0" smtClean="0"/>
              <a:t>System creates random connections to a specific number of currently active peers</a:t>
            </a:r>
          </a:p>
          <a:p>
            <a:pPr lvl="1"/>
            <a:r>
              <a:rPr lang="en-US" sz="2400" dirty="0" smtClean="0"/>
              <a:t>Peers exchange info about other peers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(Gnutella)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User specifies search terms</a:t>
            </a:r>
          </a:p>
          <a:p>
            <a:r>
              <a:rPr lang="en-US" sz="2800" dirty="0" smtClean="0"/>
              <a:t>Search is sent to and performed on actively connected peer nodes</a:t>
            </a:r>
          </a:p>
          <a:p>
            <a:pPr lvl="1"/>
            <a:r>
              <a:rPr lang="en-US" sz="2400" dirty="0" smtClean="0"/>
              <a:t>Low number of connections (less than 10) implies the need for request forwarding</a:t>
            </a:r>
          </a:p>
          <a:p>
            <a:pPr lvl="2"/>
            <a:r>
              <a:rPr lang="en-US" sz="2000" dirty="0" smtClean="0"/>
              <a:t>High overhead of search communication, even with hop limits</a:t>
            </a:r>
          </a:p>
          <a:p>
            <a:r>
              <a:rPr lang="en-US" sz="2800" dirty="0" smtClean="0"/>
              <a:t>Introduction of “</a:t>
            </a:r>
            <a:r>
              <a:rPr lang="en-US" sz="2800" dirty="0" err="1" smtClean="0"/>
              <a:t>ultrapeers</a:t>
            </a:r>
            <a:r>
              <a:rPr lang="en-US" sz="2800" dirty="0" smtClean="0"/>
              <a:t>” in recent versions</a:t>
            </a:r>
          </a:p>
          <a:p>
            <a:pPr lvl="1"/>
            <a:r>
              <a:rPr lang="en-US" sz="2400" dirty="0" smtClean="0"/>
              <a:t>Nodes (hubs) with high number of connections</a:t>
            </a:r>
          </a:p>
          <a:p>
            <a:pPr lvl="1"/>
            <a:r>
              <a:rPr lang="en-US" sz="2400" dirty="0" smtClean="0"/>
              <a:t>Dense interconnection between </a:t>
            </a:r>
            <a:r>
              <a:rPr lang="en-US" sz="2400" dirty="0" err="1" smtClean="0"/>
              <a:t>ultrapeers</a:t>
            </a:r>
            <a:endParaRPr lang="en-US" sz="2400" dirty="0" smtClean="0"/>
          </a:p>
          <a:p>
            <a:pPr lvl="1"/>
            <a:r>
              <a:rPr lang="en-US" sz="2400" dirty="0" smtClean="0"/>
              <a:t>Design influenced by more recent architectures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Graphs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6324600"/>
            <a:ext cx="5698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A.-L. </a:t>
            </a:r>
            <a:r>
              <a:rPr lang="en-US" b="1" i="1" dirty="0" err="1" smtClean="0"/>
              <a:t>Barabási</a:t>
            </a:r>
            <a:r>
              <a:rPr lang="en-US" b="1" i="1" dirty="0" smtClean="0"/>
              <a:t>, Scale-Free Networks, </a:t>
            </a:r>
            <a:r>
              <a:rPr lang="en-US" b="1" i="1" dirty="0" err="1" smtClean="0"/>
              <a:t>SciAm</a:t>
            </a:r>
            <a:r>
              <a:rPr lang="en-US" b="1" i="1" dirty="0" smtClean="0"/>
              <a:t> 288</a:t>
            </a:r>
            <a:endParaRPr lang="en-US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96175"/>
            <a:ext cx="8229600" cy="27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Internet-based business models imposed new requirements on computational architectures and inspired new solutions</a:t>
            </a:r>
          </a:p>
          <a:p>
            <a:pPr lvl="1"/>
            <a:r>
              <a:rPr lang="en-US" dirty="0" smtClean="0"/>
              <a:t>Extreme low cost – service is free</a:t>
            </a:r>
          </a:p>
          <a:p>
            <a:pPr lvl="1"/>
            <a:r>
              <a:rPr lang="en-US" dirty="0" smtClean="0"/>
              <a:t>Extreme user numbers</a:t>
            </a:r>
          </a:p>
          <a:p>
            <a:pPr lvl="1"/>
            <a:r>
              <a:rPr lang="en-US" dirty="0" smtClean="0"/>
              <a:t>Versatility of queries</a:t>
            </a:r>
          </a:p>
          <a:p>
            <a:pPr lvl="1"/>
            <a:r>
              <a:rPr lang="en-US" dirty="0" smtClean="0"/>
              <a:t>New collaboration patterns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FastTrack</a:t>
            </a:r>
            <a:r>
              <a:rPr lang="en-US" dirty="0" smtClean="0"/>
              <a:t> Protocol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Respects the Scale Free nature of real-world networks</a:t>
            </a:r>
          </a:p>
          <a:p>
            <a:r>
              <a:rPr lang="en-US" dirty="0" smtClean="0"/>
              <a:t>Introduces two populations of nodes: </a:t>
            </a:r>
            <a:r>
              <a:rPr lang="en-US" dirty="0" smtClean="0">
                <a:solidFill>
                  <a:schemeClr val="tx2"/>
                </a:solidFill>
              </a:rPr>
              <a:t>Ordinary Nodes</a:t>
            </a:r>
            <a:r>
              <a:rPr lang="en-US" dirty="0" smtClean="0"/>
              <a:t> and </a:t>
            </a:r>
            <a:r>
              <a:rPr lang="en-US" b="1" dirty="0" err="1" smtClean="0">
                <a:solidFill>
                  <a:srgbClr val="FF0000"/>
                </a:solidFill>
              </a:rPr>
              <a:t>Supernodes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Functionally separates:</a:t>
            </a:r>
          </a:p>
          <a:p>
            <a:pPr lvl="1"/>
            <a:r>
              <a:rPr lang="en-US" b="1" dirty="0" smtClean="0"/>
              <a:t>network maintenance</a:t>
            </a:r>
            <a:r>
              <a:rPr lang="en-US" dirty="0" smtClean="0"/>
              <a:t> – hub selection, </a:t>
            </a:r>
            <a:r>
              <a:rPr lang="en-US" dirty="0" err="1" smtClean="0"/>
              <a:t>connenction</a:t>
            </a:r>
            <a:r>
              <a:rPr lang="en-US" dirty="0" smtClean="0"/>
              <a:t> etc…</a:t>
            </a:r>
          </a:p>
          <a:p>
            <a:pPr lvl="1"/>
            <a:r>
              <a:rPr lang="en-US" b="1" dirty="0" smtClean="0"/>
              <a:t>lookup</a:t>
            </a:r>
            <a:r>
              <a:rPr lang="en-US" dirty="0" smtClean="0"/>
              <a:t> (equivalent to service discovery/directory) </a:t>
            </a:r>
          </a:p>
          <a:p>
            <a:pPr lvl="1"/>
            <a:r>
              <a:rPr lang="en-US" b="1" dirty="0" smtClean="0"/>
              <a:t>business logic</a:t>
            </a:r>
            <a:r>
              <a:rPr lang="en-US" dirty="0" smtClean="0"/>
              <a:t> (high-volume P2P transmissions)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Protocol Stages/Operations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connects to SN upon startup</a:t>
            </a:r>
          </a:p>
          <a:p>
            <a:pPr lvl="1"/>
            <a:r>
              <a:rPr lang="en-US" dirty="0" smtClean="0"/>
              <a:t>SN selected randomly from the list of available SN</a:t>
            </a:r>
          </a:p>
          <a:p>
            <a:pPr lvl="1"/>
            <a:r>
              <a:rPr lang="en-US" dirty="0" smtClean="0"/>
              <a:t>Share service list (file names/hashes) with the selected SN</a:t>
            </a:r>
          </a:p>
          <a:p>
            <a:r>
              <a:rPr lang="en-US" dirty="0" smtClean="0"/>
              <a:t>SN maintains the database based on connected ON updates</a:t>
            </a:r>
          </a:p>
          <a:p>
            <a:pPr lvl="1"/>
            <a:r>
              <a:rPr lang="en-US" dirty="0" smtClean="0"/>
              <a:t>SN database: file name, file size, content hash, metadata (descriptor), node (IP)</a:t>
            </a:r>
          </a:p>
          <a:p>
            <a:r>
              <a:rPr lang="en-US" dirty="0" smtClean="0"/>
              <a:t>Peers are heterogeneous – influence on SN role selection: bandwidth, CPU, latency, NAT,…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most implementations, </a:t>
            </a:r>
            <a:r>
              <a:rPr lang="en-US" dirty="0" err="1" smtClean="0"/>
              <a:t>Supernodes</a:t>
            </a:r>
            <a:r>
              <a:rPr lang="en-US" dirty="0" smtClean="0"/>
              <a:t> only hold the information about the directly connected ON</a:t>
            </a:r>
          </a:p>
          <a:p>
            <a:r>
              <a:rPr lang="en-US" dirty="0" smtClean="0"/>
              <a:t>This is due to caching, scalability and explosive size growth problems</a:t>
            </a:r>
          </a:p>
          <a:p>
            <a:r>
              <a:rPr lang="en-US" dirty="0" smtClean="0"/>
              <a:t>Search and downloads are un-coupled in the architecture</a:t>
            </a:r>
          </a:p>
          <a:p>
            <a:r>
              <a:rPr lang="en-US" dirty="0" smtClean="0"/>
              <a:t>Both operations are associated through content hash – (assumed) unique resource ID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User specifies the content</a:t>
            </a:r>
          </a:p>
          <a:p>
            <a:r>
              <a:rPr lang="en-US" sz="2800" dirty="0" smtClean="0"/>
              <a:t>ON sends the query to its SN (through TCP connection)</a:t>
            </a:r>
          </a:p>
          <a:p>
            <a:r>
              <a:rPr lang="en-US" sz="2800" dirty="0" smtClean="0"/>
              <a:t>SN returns the IP address and metadata (list)</a:t>
            </a:r>
          </a:p>
          <a:p>
            <a:r>
              <a:rPr lang="en-US" sz="2800" dirty="0" smtClean="0"/>
              <a:t>SN maintain an overlay core network between themselves</a:t>
            </a:r>
          </a:p>
          <a:p>
            <a:pPr lvl="1"/>
            <a:r>
              <a:rPr lang="en-US" sz="2400" dirty="0" smtClean="0"/>
              <a:t>Topology changes very frequently</a:t>
            </a:r>
          </a:p>
          <a:p>
            <a:r>
              <a:rPr lang="en-US" sz="2800" dirty="0" smtClean="0"/>
              <a:t>Queries can be forwarded to other SN</a:t>
            </a:r>
          </a:p>
          <a:p>
            <a:r>
              <a:rPr lang="en-US" sz="2800" dirty="0" smtClean="0"/>
              <a:t>Queries cover a small subset of SN (long-term stable due to topology changes)</a:t>
            </a: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Connections/traffic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Signaling</a:t>
            </a:r>
            <a:r>
              <a:rPr lang="en-US" sz="2800" dirty="0" smtClean="0"/>
              <a:t>: handshakes, metadata exchange, </a:t>
            </a:r>
            <a:r>
              <a:rPr lang="en-US" sz="2800" dirty="0" err="1" smtClean="0"/>
              <a:t>supernode</a:t>
            </a:r>
            <a:r>
              <a:rPr lang="en-US" sz="2800" dirty="0" smtClean="0"/>
              <a:t> lists exchanges, queries, replies</a:t>
            </a:r>
          </a:p>
          <a:p>
            <a:r>
              <a:rPr lang="en-US" sz="2800" dirty="0" smtClean="0"/>
              <a:t>File transfer traffic (phone calls): ON to ON directly. Reflector may be used to get through firewalls (Skype).</a:t>
            </a:r>
          </a:p>
          <a:p>
            <a:r>
              <a:rPr lang="en-US" sz="2800" dirty="0" smtClean="0"/>
              <a:t>Advertisement (HTTP, original </a:t>
            </a:r>
            <a:r>
              <a:rPr lang="en-US" sz="2800" dirty="0" err="1" smtClean="0"/>
              <a:t>Kazaa</a:t>
            </a:r>
            <a:r>
              <a:rPr lang="en-US" sz="2800" dirty="0" smtClean="0"/>
              <a:t> only)</a:t>
            </a:r>
          </a:p>
          <a:p>
            <a:r>
              <a:rPr lang="en-US" sz="2800" dirty="0" smtClean="0"/>
              <a:t>Instant messaging, base 64 encoded (original </a:t>
            </a:r>
            <a:r>
              <a:rPr lang="en-US" sz="2800" dirty="0" err="1" smtClean="0"/>
              <a:t>Kazaa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Skype encodes all traffic, maintains persistent UDP connections between ON and SN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vs.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peer implementations may re-connect to different SN during the search for a particular file/resource</a:t>
            </a:r>
          </a:p>
          <a:p>
            <a:r>
              <a:rPr lang="en-US" dirty="0" smtClean="0"/>
              <a:t>CPU and communication intensive</a:t>
            </a:r>
          </a:p>
          <a:p>
            <a:pPr lvl="1"/>
            <a:r>
              <a:rPr lang="en-US" dirty="0" err="1" smtClean="0"/>
              <a:t>Filelists</a:t>
            </a:r>
            <a:r>
              <a:rPr lang="en-US" dirty="0" smtClean="0"/>
              <a:t> are exchanged with the new SN</a:t>
            </a:r>
          </a:p>
          <a:p>
            <a:pPr lvl="1"/>
            <a:r>
              <a:rPr lang="en-US" dirty="0" smtClean="0"/>
              <a:t>(Remember that ON state is not cached by SN)</a:t>
            </a:r>
          </a:p>
          <a:p>
            <a:r>
              <a:rPr lang="en-US" dirty="0" smtClean="0"/>
              <a:t>User activity can create </a:t>
            </a:r>
            <a:r>
              <a:rPr lang="en-US" b="1" dirty="0" smtClean="0"/>
              <a:t>second-order effects</a:t>
            </a:r>
            <a:r>
              <a:rPr lang="en-US" dirty="0" smtClean="0"/>
              <a:t> in the network</a:t>
            </a:r>
          </a:p>
          <a:p>
            <a:pPr lvl="1"/>
            <a:r>
              <a:rPr lang="en-US" dirty="0" smtClean="0"/>
              <a:t>Massive searches for a scarce resource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&amp; Content 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(ON) performs metadata search</a:t>
            </a:r>
          </a:p>
          <a:p>
            <a:r>
              <a:rPr lang="en-US" dirty="0" smtClean="0"/>
              <a:t>ON receives the list of DB records</a:t>
            </a:r>
          </a:p>
          <a:p>
            <a:r>
              <a:rPr lang="en-US" dirty="0" smtClean="0"/>
              <a:t>User selects the best resource</a:t>
            </a:r>
          </a:p>
          <a:p>
            <a:pPr lvl="1"/>
            <a:r>
              <a:rPr lang="en-US" dirty="0" smtClean="0"/>
              <a:t>Resource is described by </a:t>
            </a:r>
            <a:r>
              <a:rPr lang="en-US" dirty="0" err="1" smtClean="0"/>
              <a:t>ContentHash</a:t>
            </a:r>
            <a:endParaRPr lang="en-US" dirty="0" smtClean="0"/>
          </a:p>
          <a:p>
            <a:r>
              <a:rPr lang="en-US" dirty="0" smtClean="0"/>
              <a:t>The system uses the </a:t>
            </a:r>
            <a:r>
              <a:rPr lang="en-US" dirty="0" err="1" smtClean="0"/>
              <a:t>ContentHash</a:t>
            </a:r>
            <a:r>
              <a:rPr lang="en-US" dirty="0" smtClean="0"/>
              <a:t> to identify the best ON(s) with the desired resource</a:t>
            </a:r>
          </a:p>
          <a:p>
            <a:pPr lvl="1"/>
            <a:r>
              <a:rPr lang="en-US" dirty="0" smtClean="0"/>
              <a:t>Transparent download optimization</a:t>
            </a:r>
          </a:p>
          <a:p>
            <a:pPr lvl="1"/>
            <a:r>
              <a:rPr lang="en-US" dirty="0" smtClean="0"/>
              <a:t>Transparent content management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Nodes and </a:t>
            </a:r>
            <a:r>
              <a:rPr lang="en-US" dirty="0" err="1" smtClean="0"/>
              <a:t>Supernodes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96488"/>
            <a:ext cx="4038600" cy="293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31693"/>
            <a:ext cx="4038600" cy="246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Random Node Failure, Random Networks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9350"/>
            <a:ext cx="8229600" cy="25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node failure, SF networks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07630"/>
            <a:ext cx="8229600" cy="251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approaches to massively distributed systems:</a:t>
            </a:r>
          </a:p>
          <a:p>
            <a:pPr lvl="1"/>
            <a:r>
              <a:rPr lang="en-US" b="1" dirty="0" smtClean="0"/>
              <a:t>Google</a:t>
            </a:r>
            <a:r>
              <a:rPr lang="en-US" dirty="0" smtClean="0"/>
              <a:t>: Map-Reduce, GFS, …</a:t>
            </a:r>
          </a:p>
          <a:p>
            <a:pPr lvl="1"/>
            <a:r>
              <a:rPr lang="en-US" dirty="0" smtClean="0"/>
              <a:t>Yahoo/</a:t>
            </a:r>
            <a:r>
              <a:rPr lang="en-US" b="1" dirty="0" smtClean="0"/>
              <a:t>Apache</a:t>
            </a:r>
            <a:r>
              <a:rPr lang="en-US" dirty="0" smtClean="0"/>
              <a:t>: </a:t>
            </a:r>
            <a:r>
              <a:rPr lang="en-US" dirty="0" err="1" smtClean="0"/>
              <a:t>Hadoop</a:t>
            </a:r>
            <a:r>
              <a:rPr lang="en-US" dirty="0" smtClean="0"/>
              <a:t> (Map-Reduce, HFS, …)</a:t>
            </a:r>
          </a:p>
          <a:p>
            <a:pPr lvl="1"/>
            <a:r>
              <a:rPr lang="en-US" b="1" dirty="0" err="1" smtClean="0"/>
              <a:t>Kazaa</a:t>
            </a:r>
            <a:r>
              <a:rPr lang="en-US" dirty="0" smtClean="0"/>
              <a:t> (P2P example, </a:t>
            </a:r>
            <a:r>
              <a:rPr lang="en-US" dirty="0" err="1" smtClean="0"/>
              <a:t>Filesharing</a:t>
            </a:r>
            <a:r>
              <a:rPr lang="en-US" dirty="0" smtClean="0"/>
              <a:t>, Skype,…)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on Hubs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02492"/>
            <a:ext cx="8229600" cy="252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i="1" dirty="0" smtClean="0"/>
              <a:t>We have determined that, as part of the </a:t>
            </a:r>
            <a:r>
              <a:rPr lang="en-US" i="1" dirty="0" err="1" smtClean="0"/>
              <a:t>signalling</a:t>
            </a:r>
            <a:r>
              <a:rPr lang="en-US" i="1" dirty="0" smtClean="0"/>
              <a:t> traffic, </a:t>
            </a:r>
            <a:r>
              <a:rPr lang="en-US" i="1" dirty="0" err="1" smtClean="0"/>
              <a:t>KaZaA</a:t>
            </a:r>
            <a:r>
              <a:rPr lang="en-US" i="1" dirty="0" smtClean="0"/>
              <a:t> nodes frequently exchange with each other lists of </a:t>
            </a:r>
            <a:r>
              <a:rPr lang="en-US" i="1" dirty="0" err="1" smtClean="0"/>
              <a:t>supernodes</a:t>
            </a:r>
            <a:r>
              <a:rPr lang="en-US" i="1" dirty="0" smtClean="0"/>
              <a:t>. ONs keep a list of up 200 SNs whereas SNs appear to maintain lists of thousand of SNs. When a peer A (ON or SN) receives a </a:t>
            </a:r>
            <a:r>
              <a:rPr lang="en-US" i="1" dirty="0" err="1" smtClean="0"/>
              <a:t>supernode</a:t>
            </a:r>
            <a:r>
              <a:rPr lang="en-US" i="1" dirty="0" smtClean="0"/>
              <a:t> list from another peer B, peer A will typically purge some of the entries from its local list and add entries sent by peer B.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14744" y="6260068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Liang et al, Understanding </a:t>
            </a:r>
            <a:r>
              <a:rPr lang="en-US" dirty="0" err="1" smtClean="0"/>
              <a:t>KaZaA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2431"/>
            <a:ext cx="56388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Map-Reduce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Inspired and originally used by Google</a:t>
            </a:r>
          </a:p>
          <a:p>
            <a:pPr lvl="1"/>
            <a:r>
              <a:rPr lang="en-US" dirty="0" smtClean="0"/>
              <a:t>Patent (?) on the technology</a:t>
            </a:r>
          </a:p>
          <a:p>
            <a:r>
              <a:rPr lang="en-US" dirty="0" smtClean="0"/>
              <a:t>Massively parallel approach based on functional programming primitives</a:t>
            </a:r>
          </a:p>
          <a:p>
            <a:r>
              <a:rPr lang="en-US" dirty="0" smtClean="0"/>
              <a:t>Used to perform data storage, manipulation and search in high-volume, simple-structure databases</a:t>
            </a:r>
          </a:p>
          <a:p>
            <a:r>
              <a:rPr lang="en-US" sz="2000" dirty="0" smtClean="0"/>
              <a:t>Dean and </a:t>
            </a:r>
            <a:r>
              <a:rPr lang="en-US" sz="2000" dirty="0" err="1" smtClean="0"/>
              <a:t>Ghemawat</a:t>
            </a:r>
            <a:r>
              <a:rPr lang="en-US" sz="2000" dirty="0" smtClean="0"/>
              <a:t>: </a:t>
            </a:r>
            <a:r>
              <a:rPr lang="en-US" sz="2000" i="1" dirty="0" err="1" smtClean="0"/>
              <a:t>MapReduce</a:t>
            </a:r>
            <a:r>
              <a:rPr lang="en-US" sz="2000" i="1" dirty="0" smtClean="0"/>
              <a:t>: </a:t>
            </a:r>
            <a:r>
              <a:rPr lang="en-US" sz="2000" i="1" dirty="0" err="1" smtClean="0"/>
              <a:t>Simplied</a:t>
            </a:r>
            <a:r>
              <a:rPr lang="en-US" sz="2000" i="1" dirty="0" smtClean="0"/>
              <a:t> Data Processing on Large Clusters</a:t>
            </a:r>
            <a:r>
              <a:rPr lang="en-US" sz="2000" dirty="0" smtClean="0"/>
              <a:t>, 2004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Map/Reduce 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 inspired by Lisp/functional programming primitives</a:t>
            </a:r>
          </a:p>
          <a:p>
            <a:r>
              <a:rPr lang="en-US" dirty="0" smtClean="0"/>
              <a:t>Operations on key/value pairs</a:t>
            </a:r>
          </a:p>
          <a:p>
            <a:r>
              <a:rPr lang="en-US" dirty="0" smtClean="0"/>
              <a:t>Two phases:</a:t>
            </a:r>
          </a:p>
          <a:p>
            <a:r>
              <a:rPr lang="en-US" dirty="0" smtClean="0"/>
              <a:t>Map: Applies a function (filter) to set of records/elements in the list</a:t>
            </a:r>
          </a:p>
          <a:p>
            <a:r>
              <a:rPr lang="en-US" dirty="0" smtClean="0"/>
              <a:t>Reduce: shortens the list by applying an aggregation function</a:t>
            </a:r>
          </a:p>
          <a:p>
            <a:r>
              <a:rPr lang="en-US" sz="1600" dirty="0" smtClean="0"/>
              <a:t>Following example from: </a:t>
            </a:r>
            <a:r>
              <a:rPr lang="en-US" sz="1600" dirty="0" smtClean="0">
                <a:hlinkClick r:id="rId2"/>
              </a:rPr>
              <a:t>http://ayende.com/Blog/archive/2010/03/14/map-reduce-ndash-a-visual-explanation.aspx</a:t>
            </a:r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Map/Reduce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{ "type": "post", </a:t>
            </a:r>
          </a:p>
          <a:p>
            <a:pPr>
              <a:buNone/>
            </a:pPr>
            <a:r>
              <a:rPr lang="en-US" dirty="0" smtClean="0"/>
              <a:t>"name": "Raven's Map/Reduce functionality", </a:t>
            </a:r>
          </a:p>
          <a:p>
            <a:pPr>
              <a:buNone/>
            </a:pPr>
            <a:r>
              <a:rPr lang="en-US" dirty="0" smtClean="0"/>
              <a:t>"</a:t>
            </a:r>
            <a:r>
              <a:rPr lang="en-US" dirty="0" err="1" smtClean="0"/>
              <a:t>blog_id</a:t>
            </a:r>
            <a:r>
              <a:rPr lang="en-US" dirty="0" smtClean="0"/>
              <a:t>": 1342, </a:t>
            </a:r>
          </a:p>
          <a:p>
            <a:pPr>
              <a:buNone/>
            </a:pPr>
            <a:r>
              <a:rPr lang="en-US" dirty="0" smtClean="0"/>
              <a:t>"</a:t>
            </a:r>
            <a:r>
              <a:rPr lang="en-US" dirty="0" err="1" smtClean="0"/>
              <a:t>post_id</a:t>
            </a:r>
            <a:r>
              <a:rPr lang="en-US" dirty="0" smtClean="0"/>
              <a:t>": 29293921, </a:t>
            </a:r>
          </a:p>
          <a:p>
            <a:pPr marL="0">
              <a:buNone/>
            </a:pPr>
            <a:r>
              <a:rPr lang="en-US" dirty="0" smtClean="0"/>
              <a:t>"tags": ["raven", "</a:t>
            </a:r>
            <a:r>
              <a:rPr lang="en-US" dirty="0" err="1" smtClean="0"/>
              <a:t>nosql</a:t>
            </a:r>
            <a:r>
              <a:rPr lang="en-US" dirty="0" smtClean="0"/>
              <a:t>"], "</a:t>
            </a:r>
            <a:r>
              <a:rPr lang="en-US" dirty="0" err="1" smtClean="0"/>
              <a:t>post_content</a:t>
            </a:r>
            <a:r>
              <a:rPr lang="en-US" dirty="0" smtClean="0"/>
              <a:t>": "&lt;p&gt;...&lt;/p&gt;", "comments": [ { "</a:t>
            </a:r>
            <a:r>
              <a:rPr lang="en-US" dirty="0" err="1" smtClean="0"/>
              <a:t>source_ip</a:t>
            </a:r>
            <a:r>
              <a:rPr lang="en-US" dirty="0" smtClean="0"/>
              <a:t>": '124.2.21.2', </a:t>
            </a:r>
          </a:p>
          <a:p>
            <a:pPr>
              <a:buNone/>
            </a:pPr>
            <a:r>
              <a:rPr lang="en-US" dirty="0" smtClean="0"/>
              <a:t>"author": "martin", "txt": "..." }]}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0200"/>
            <a:ext cx="2667000" cy="4525963"/>
          </a:xfrm>
        </p:spPr>
        <p:txBody>
          <a:bodyPr/>
          <a:lstStyle/>
          <a:p>
            <a:r>
              <a:rPr lang="en-US" dirty="0" smtClean="0"/>
              <a:t>Set of blog posts</a:t>
            </a:r>
          </a:p>
          <a:p>
            <a:r>
              <a:rPr lang="en-US" dirty="0" smtClean="0"/>
              <a:t>Count the number of comments per blog</a:t>
            </a:r>
          </a:p>
          <a:p>
            <a:r>
              <a:rPr lang="en-US" dirty="0" smtClean="0"/>
              <a:t>… distributed on cluster</a:t>
            </a:r>
          </a:p>
          <a:p>
            <a:r>
              <a:rPr lang="en-US" dirty="0" smtClean="0"/>
              <a:t>… millions of blogs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query (C#)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from post in </a:t>
            </a:r>
            <a:r>
              <a:rPr lang="en-US" dirty="0" err="1" smtClean="0"/>
              <a:t>docs.posts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select new { </a:t>
            </a:r>
            <a:r>
              <a:rPr lang="en-US" dirty="0" err="1" smtClean="0"/>
              <a:t>post.blog_id</a:t>
            </a:r>
            <a:r>
              <a:rPr lang="en-US" dirty="0" smtClean="0"/>
              <a:t>, </a:t>
            </a:r>
          </a:p>
          <a:p>
            <a:pPr lvl="1">
              <a:buNone/>
            </a:pPr>
            <a:r>
              <a:rPr lang="en-US" dirty="0" err="1" smtClean="0"/>
              <a:t>comments_length</a:t>
            </a:r>
            <a:r>
              <a:rPr lang="en-US" dirty="0" smtClean="0"/>
              <a:t> = </a:t>
            </a:r>
            <a:r>
              <a:rPr lang="en-US" dirty="0" err="1" smtClean="0"/>
              <a:t>comments.length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};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from </a:t>
            </a:r>
            <a:r>
              <a:rPr lang="en-US" dirty="0" err="1" smtClean="0"/>
              <a:t>agg</a:t>
            </a:r>
            <a:r>
              <a:rPr lang="en-US" dirty="0" smtClean="0"/>
              <a:t> in results </a:t>
            </a:r>
          </a:p>
          <a:p>
            <a:pPr>
              <a:buNone/>
            </a:pPr>
            <a:r>
              <a:rPr lang="en-US" dirty="0" smtClean="0"/>
              <a:t>group </a:t>
            </a:r>
            <a:r>
              <a:rPr lang="en-US" dirty="0" err="1" smtClean="0"/>
              <a:t>agg</a:t>
            </a:r>
            <a:r>
              <a:rPr lang="en-US" dirty="0" smtClean="0"/>
              <a:t> by </a:t>
            </a:r>
            <a:r>
              <a:rPr lang="en-US" dirty="0" err="1" smtClean="0"/>
              <a:t>agg.key</a:t>
            </a:r>
            <a:r>
              <a:rPr lang="en-US" dirty="0" smtClean="0"/>
              <a:t> into g </a:t>
            </a:r>
          </a:p>
          <a:p>
            <a:pPr>
              <a:buNone/>
            </a:pPr>
            <a:r>
              <a:rPr lang="en-US" dirty="0" smtClean="0"/>
              <a:t>select new { </a:t>
            </a:r>
          </a:p>
          <a:p>
            <a:pPr lvl="1">
              <a:buNone/>
            </a:pPr>
            <a:r>
              <a:rPr lang="en-US" dirty="0" err="1" smtClean="0"/>
              <a:t>agg.blog_id</a:t>
            </a:r>
            <a:r>
              <a:rPr lang="en-US" dirty="0" smtClean="0"/>
              <a:t>, </a:t>
            </a:r>
          </a:p>
          <a:p>
            <a:pPr lvl="1">
              <a:buNone/>
            </a:pPr>
            <a:r>
              <a:rPr lang="en-US" dirty="0" err="1" smtClean="0"/>
              <a:t>comments_length</a:t>
            </a:r>
            <a:r>
              <a:rPr lang="en-US" dirty="0" smtClean="0"/>
              <a:t> = </a:t>
            </a:r>
            <a:r>
              <a:rPr lang="en-US" dirty="0" err="1" smtClean="0"/>
              <a:t>g.Sum</a:t>
            </a:r>
            <a:r>
              <a:rPr lang="en-US" dirty="0" smtClean="0"/>
              <a:t>(x=&gt;</a:t>
            </a:r>
            <a:r>
              <a:rPr lang="en-US" dirty="0" err="1" smtClean="0"/>
              <a:t>x.comments_length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};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7170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4471"/>
            <a:ext cx="8229600" cy="3737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88240"/>
            <a:ext cx="6110111" cy="5637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11294</TotalTime>
  <Words>1190</Words>
  <Application>Microsoft Office PowerPoint</Application>
  <PresentationFormat>On-screen Show (4:3)</PresentationFormat>
  <Paragraphs>167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Architecture of Software Systems – Lecture 8 Massively Distributed Architectures Reliability, Failover … and failures</vt:lpstr>
      <vt:lpstr>Motivation</vt:lpstr>
      <vt:lpstr>Overview</vt:lpstr>
      <vt:lpstr>Distributed Map-Reduce</vt:lpstr>
      <vt:lpstr>Map/Reduce primitives</vt:lpstr>
      <vt:lpstr>Map/Reduce Example</vt:lpstr>
      <vt:lpstr>The query (C#)</vt:lpstr>
      <vt:lpstr>Map</vt:lpstr>
      <vt:lpstr>PowerPoint Presentation</vt:lpstr>
      <vt:lpstr>PowerPoint Presentation</vt:lpstr>
      <vt:lpstr>PowerPoint Presentation</vt:lpstr>
      <vt:lpstr>Deployment</vt:lpstr>
      <vt:lpstr>Runtime</vt:lpstr>
      <vt:lpstr>Runtime</vt:lpstr>
      <vt:lpstr>Applications</vt:lpstr>
      <vt:lpstr>KaZaA and Other Peer-To-Peer</vt:lpstr>
      <vt:lpstr>Napster and Gnutella</vt:lpstr>
      <vt:lpstr>Search (Gnutella)</vt:lpstr>
      <vt:lpstr>Random Graphs</vt:lpstr>
      <vt:lpstr>FastTrack Protocol </vt:lpstr>
      <vt:lpstr>Initial Protocol Stages/Operations</vt:lpstr>
      <vt:lpstr>Search</vt:lpstr>
      <vt:lpstr>Search Operation</vt:lpstr>
      <vt:lpstr>Connections/traffic</vt:lpstr>
      <vt:lpstr>Search vs. Connectivity</vt:lpstr>
      <vt:lpstr>Search &amp; Content Hash</vt:lpstr>
      <vt:lpstr>Nodes and Supernodes</vt:lpstr>
      <vt:lpstr>Random Node Failure, Random Networks</vt:lpstr>
      <vt:lpstr>Random node failure, SF networks</vt:lpstr>
      <vt:lpstr>Attacks on Hubs</vt:lpstr>
      <vt:lpstr>Reliability</vt:lpstr>
      <vt:lpstr>Importance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Architektury softwarových systémů Architecture of Software Systems</dc:title>
  <dc:creator>Martin Rehak</dc:creator>
  <cp:lastModifiedBy>martin</cp:lastModifiedBy>
  <cp:revision>91</cp:revision>
  <dcterms:created xsi:type="dcterms:W3CDTF">2011-02-11T15:28:32Z</dcterms:created>
  <dcterms:modified xsi:type="dcterms:W3CDTF">2012-04-03T04:48:20Z</dcterms:modified>
</cp:coreProperties>
</file>