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57" r:id="rId4"/>
    <p:sldId id="267" r:id="rId5"/>
    <p:sldId id="262" r:id="rId6"/>
    <p:sldId id="264" r:id="rId7"/>
    <p:sldId id="266" r:id="rId8"/>
    <p:sldId id="268" r:id="rId9"/>
    <p:sldId id="260" r:id="rId10"/>
    <p:sldId id="259" r:id="rId11"/>
    <p:sldId id="280" r:id="rId12"/>
    <p:sldId id="281" r:id="rId13"/>
    <p:sldId id="282" r:id="rId14"/>
    <p:sldId id="284" r:id="rId15"/>
    <p:sldId id="265" r:id="rId16"/>
    <p:sldId id="270" r:id="rId17"/>
    <p:sldId id="269" r:id="rId18"/>
    <p:sldId id="261" r:id="rId19"/>
    <p:sldId id="274" r:id="rId20"/>
    <p:sldId id="258" r:id="rId21"/>
    <p:sldId id="291" r:id="rId22"/>
    <p:sldId id="277" r:id="rId23"/>
    <p:sldId id="285" r:id="rId24"/>
    <p:sldId id="286" r:id="rId25"/>
    <p:sldId id="287" r:id="rId26"/>
    <p:sldId id="288" r:id="rId27"/>
    <p:sldId id="290" r:id="rId28"/>
    <p:sldId id="289" r:id="rId29"/>
    <p:sldId id="278" r:id="rId30"/>
    <p:sldId id="276" r:id="rId31"/>
    <p:sldId id="263" r:id="rId32"/>
    <p:sldId id="279" r:id="rId33"/>
    <p:sldId id="272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43" autoAdjust="0"/>
  </p:normalViewPr>
  <p:slideViewPr>
    <p:cSldViewPr>
      <p:cViewPr varScale="1">
        <p:scale>
          <a:sx n="35" d="100"/>
          <a:sy n="35" d="100"/>
        </p:scale>
        <p:origin x="-69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1278-D2E8-46EB-B935-8FC53CDB574E}" type="datetimeFigureOut">
              <a:rPr lang="en-US" smtClean="0"/>
              <a:pPr/>
              <a:t>08-Mar-11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D840-8C63-4567-BF8F-06E68F18A0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1278-D2E8-46EB-B935-8FC53CDB574E}" type="datetimeFigureOut">
              <a:rPr lang="en-US" smtClean="0"/>
              <a:pPr/>
              <a:t>08-Mar-11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D840-8C63-4567-BF8F-06E68F18A0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1278-D2E8-46EB-B935-8FC53CDB574E}" type="datetimeFigureOut">
              <a:rPr lang="en-US" smtClean="0"/>
              <a:pPr/>
              <a:t>08-Mar-11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D840-8C63-4567-BF8F-06E68F18A0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1278-D2E8-46EB-B935-8FC53CDB574E}" type="datetimeFigureOut">
              <a:rPr lang="en-US" smtClean="0"/>
              <a:pPr/>
              <a:t>08-Mar-11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D840-8C63-4567-BF8F-06E68F18A0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1278-D2E8-46EB-B935-8FC53CDB574E}" type="datetimeFigureOut">
              <a:rPr lang="en-US" smtClean="0"/>
              <a:pPr/>
              <a:t>08-Mar-11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D840-8C63-4567-BF8F-06E68F18A0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1278-D2E8-46EB-B935-8FC53CDB574E}" type="datetimeFigureOut">
              <a:rPr lang="en-US" smtClean="0"/>
              <a:pPr/>
              <a:t>08-Mar-11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D840-8C63-4567-BF8F-06E68F18A0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1278-D2E8-46EB-B935-8FC53CDB574E}" type="datetimeFigureOut">
              <a:rPr lang="en-US" smtClean="0"/>
              <a:pPr/>
              <a:t>08-Mar-11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D840-8C63-4567-BF8F-06E68F18A0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1278-D2E8-46EB-B935-8FC53CDB574E}" type="datetimeFigureOut">
              <a:rPr lang="en-US" smtClean="0"/>
              <a:pPr/>
              <a:t>08-Mar-11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D840-8C63-4567-BF8F-06E68F18A0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1278-D2E8-46EB-B935-8FC53CDB574E}" type="datetimeFigureOut">
              <a:rPr lang="en-US" smtClean="0"/>
              <a:pPr/>
              <a:t>08-Mar-11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D840-8C63-4567-BF8F-06E68F18A0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1278-D2E8-46EB-B935-8FC53CDB574E}" type="datetimeFigureOut">
              <a:rPr lang="en-US" smtClean="0"/>
              <a:pPr/>
              <a:t>08-Mar-11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D840-8C63-4567-BF8F-06E68F18A0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1278-D2E8-46EB-B935-8FC53CDB574E}" type="datetimeFigureOut">
              <a:rPr lang="en-US" smtClean="0"/>
              <a:pPr/>
              <a:t>08-Mar-11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D840-8C63-4567-BF8F-06E68F18A0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41278-D2E8-46EB-B935-8FC53CDB574E}" type="datetimeFigureOut">
              <a:rPr lang="en-US" smtClean="0"/>
              <a:pPr/>
              <a:t>08-Mar-11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3D840-8C63-4567-BF8F-06E68F18A0F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ewlc.com/en/when-symbian-met-design-patterns-2-proxy-pattern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6857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cs-CZ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Architecture of Software Systems</a:t>
            </a:r>
            <a:r>
              <a:rPr lang="en-US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– Lecture </a:t>
            </a:r>
            <a:r>
              <a:rPr lang="en-US" sz="3600" b="1" dirty="0" smtClean="0">
                <a:solidFill>
                  <a:srgbClr val="C00000"/>
                </a:solidFill>
              </a:rPr>
              <a:t>4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Design Patterns for Distributed Systems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990600"/>
          </a:xfrm>
        </p:spPr>
        <p:txBody>
          <a:bodyPr/>
          <a:lstStyle/>
          <a:p>
            <a:r>
              <a:rPr lang="cs-CZ" dirty="0" smtClean="0"/>
              <a:t>Martin Rehák</a:t>
            </a:r>
            <a:endParaRPr lang="en-US" dirty="0"/>
          </a:p>
        </p:txBody>
      </p:sp>
      <p:pic>
        <p:nvPicPr>
          <p:cNvPr id="4" name="Picture 5" descr="C:\martin\cvshome\Articles\camnep-internal\pubs\slides\trust-aamas2009\fig\ATG.png"/>
          <p:cNvPicPr>
            <a:picLocks noChangeAspect="1" noChangeArrowheads="1"/>
          </p:cNvPicPr>
          <p:nvPr/>
        </p:nvPicPr>
        <p:blipFill>
          <a:blip r:embed="rId2" cstate="print">
            <a:lum contrast="6000"/>
          </a:blip>
          <a:srcRect/>
          <a:stretch>
            <a:fillRect/>
          </a:stretch>
        </p:blipFill>
        <p:spPr bwMode="auto">
          <a:xfrm>
            <a:off x="2895600" y="609600"/>
            <a:ext cx="3505200" cy="13153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Proxy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Proxy pattern is a local representation of a remote object, interface or library</a:t>
            </a:r>
          </a:p>
          <a:p>
            <a:r>
              <a:rPr lang="en-US" dirty="0" smtClean="0"/>
              <a:t>Rarely used alone, frequently combined with Façade, Wrappers and other Patterns</a:t>
            </a:r>
          </a:p>
          <a:p>
            <a:endParaRPr lang="en-US" dirty="0"/>
          </a:p>
        </p:txBody>
      </p:sp>
      <p:grpSp>
        <p:nvGrpSpPr>
          <p:cNvPr id="8" name="Group 17"/>
          <p:cNvGrpSpPr>
            <a:grpSpLocks/>
          </p:cNvGrpSpPr>
          <p:nvPr/>
        </p:nvGrpSpPr>
        <p:grpSpPr bwMode="auto">
          <a:xfrm>
            <a:off x="4728172" y="1683330"/>
            <a:ext cx="3652580" cy="2558206"/>
            <a:chOff x="118" y="2965"/>
            <a:chExt cx="1952" cy="1105"/>
          </a:xfrm>
        </p:grpSpPr>
        <p:sp>
          <p:nvSpPr>
            <p:cNvPr id="9" name="Text Box 18"/>
            <p:cNvSpPr txBox="1">
              <a:spLocks noChangeArrowheads="1"/>
            </p:cNvSpPr>
            <p:nvPr/>
          </p:nvSpPr>
          <p:spPr bwMode="auto">
            <a:xfrm>
              <a:off x="185" y="3937"/>
              <a:ext cx="1817" cy="1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 i="1" u="none" dirty="0"/>
                <a:t>The Proxy </a:t>
              </a:r>
              <a:r>
                <a:rPr lang="en-US" sz="1400" b="1" i="1" u="none" dirty="0" smtClean="0"/>
                <a:t>Pattern (Douglas Schmidt, POSA)</a:t>
              </a:r>
              <a:endParaRPr lang="en-US" sz="1400" b="1" i="1" u="none" dirty="0"/>
            </a:p>
          </p:txBody>
        </p:sp>
        <p:grpSp>
          <p:nvGrpSpPr>
            <p:cNvPr id="10" name="Group 19"/>
            <p:cNvGrpSpPr>
              <a:grpSpLocks/>
            </p:cNvGrpSpPr>
            <p:nvPr/>
          </p:nvGrpSpPr>
          <p:grpSpPr bwMode="auto">
            <a:xfrm>
              <a:off x="118" y="2965"/>
              <a:ext cx="1952" cy="966"/>
              <a:chOff x="2832" y="1444"/>
              <a:chExt cx="1952" cy="966"/>
            </a:xfrm>
          </p:grpSpPr>
          <p:sp>
            <p:nvSpPr>
              <p:cNvPr id="11" name="Text Box 20"/>
              <p:cNvSpPr txBox="1">
                <a:spLocks noChangeAspect="1" noChangeArrowheads="1"/>
              </p:cNvSpPr>
              <p:nvPr/>
            </p:nvSpPr>
            <p:spPr bwMode="auto">
              <a:xfrm>
                <a:off x="3808" y="2181"/>
                <a:ext cx="139" cy="159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defTabSz="762000"/>
                <a:r>
                  <a:rPr lang="en-US" sz="1200" u="none"/>
                  <a:t>1</a:t>
                </a:r>
                <a:endParaRPr lang="en-US" sz="1600" u="none"/>
              </a:p>
            </p:txBody>
          </p:sp>
          <p:sp>
            <p:nvSpPr>
              <p:cNvPr id="12" name="Text Box 21"/>
              <p:cNvSpPr txBox="1">
                <a:spLocks noChangeAspect="1" noChangeArrowheads="1"/>
              </p:cNvSpPr>
              <p:nvPr/>
            </p:nvSpPr>
            <p:spPr bwMode="auto">
              <a:xfrm>
                <a:off x="4010" y="2181"/>
                <a:ext cx="139" cy="159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defTabSz="762000"/>
                <a:r>
                  <a:rPr lang="en-US" sz="1200" u="none"/>
                  <a:t>1</a:t>
                </a:r>
                <a:endParaRPr lang="en-US" sz="1600" u="none"/>
              </a:p>
            </p:txBody>
          </p:sp>
          <p:grpSp>
            <p:nvGrpSpPr>
              <p:cNvPr id="13" name="Group 22"/>
              <p:cNvGrpSpPr>
                <a:grpSpLocks noChangeAspect="1"/>
              </p:cNvGrpSpPr>
              <p:nvPr/>
            </p:nvGrpSpPr>
            <p:grpSpPr bwMode="auto">
              <a:xfrm>
                <a:off x="3157" y="2086"/>
                <a:ext cx="651" cy="324"/>
                <a:chOff x="1536" y="1920"/>
                <a:chExt cx="768" cy="384"/>
              </a:xfrm>
            </p:grpSpPr>
            <p:sp>
              <p:nvSpPr>
                <p:cNvPr id="28" name="Rectangle 23"/>
                <p:cNvSpPr>
                  <a:spLocks noChangeAspect="1" noChangeArrowheads="1"/>
                </p:cNvSpPr>
                <p:nvPr/>
              </p:nvSpPr>
              <p:spPr bwMode="auto">
                <a:xfrm>
                  <a:off x="1536" y="1920"/>
                  <a:ext cx="768" cy="180"/>
                </a:xfrm>
                <a:prstGeom prst="rect">
                  <a:avLst/>
                </a:prstGeom>
                <a:solidFill>
                  <a:srgbClr val="FFFF99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2075" tIns="46038" rIns="92075" bIns="46038" anchor="ctr"/>
                <a:lstStyle/>
                <a:p>
                  <a:pPr algn="ctr" defTabSz="762000" eaLnBrk="1" hangingPunct="1"/>
                  <a:r>
                    <a:rPr lang="en-US" sz="1200" b="1" u="none" dirty="0"/>
                    <a:t>Proxy</a:t>
                  </a:r>
                  <a:endParaRPr lang="en-US" sz="1200" u="none" dirty="0"/>
                </a:p>
              </p:txBody>
            </p:sp>
            <p:sp>
              <p:nvSpPr>
                <p:cNvPr id="29" name="Rectangle 24"/>
                <p:cNvSpPr>
                  <a:spLocks noChangeAspect="1" noChangeArrowheads="1"/>
                </p:cNvSpPr>
                <p:nvPr/>
              </p:nvSpPr>
              <p:spPr bwMode="auto">
                <a:xfrm>
                  <a:off x="1536" y="2100"/>
                  <a:ext cx="768" cy="204"/>
                </a:xfrm>
                <a:prstGeom prst="rect">
                  <a:avLst/>
                </a:prstGeom>
                <a:solidFill>
                  <a:srgbClr val="FFFF99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2075" tIns="46038" rIns="92075" bIns="46038" anchor="ctr"/>
                <a:lstStyle/>
                <a:p>
                  <a:pPr defTabSz="762000" eaLnBrk="1" hangingPunct="1"/>
                  <a:r>
                    <a:rPr lang="en-US" sz="1200" u="none"/>
                    <a:t>service</a:t>
                  </a:r>
                  <a:endParaRPr lang="en-US" sz="1200" i="1" u="none"/>
                </a:p>
              </p:txBody>
            </p:sp>
          </p:grpSp>
          <p:grpSp>
            <p:nvGrpSpPr>
              <p:cNvPr id="14" name="Group 25"/>
              <p:cNvGrpSpPr>
                <a:grpSpLocks noChangeAspect="1"/>
              </p:cNvGrpSpPr>
              <p:nvPr/>
            </p:nvGrpSpPr>
            <p:grpSpPr bwMode="auto">
              <a:xfrm>
                <a:off x="4133" y="2086"/>
                <a:ext cx="651" cy="324"/>
                <a:chOff x="1536" y="1920"/>
                <a:chExt cx="768" cy="384"/>
              </a:xfrm>
            </p:grpSpPr>
            <p:sp>
              <p:nvSpPr>
                <p:cNvPr id="26" name="Rectangle 26"/>
                <p:cNvSpPr>
                  <a:spLocks noChangeAspect="1" noChangeArrowheads="1"/>
                </p:cNvSpPr>
                <p:nvPr/>
              </p:nvSpPr>
              <p:spPr bwMode="auto">
                <a:xfrm>
                  <a:off x="1536" y="1920"/>
                  <a:ext cx="768" cy="180"/>
                </a:xfrm>
                <a:prstGeom prst="rect">
                  <a:avLst/>
                </a:prstGeom>
                <a:solidFill>
                  <a:srgbClr val="FFFF99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2075" tIns="46038" rIns="92075" bIns="46038" anchor="ctr"/>
                <a:lstStyle/>
                <a:p>
                  <a:pPr algn="ctr" defTabSz="762000" eaLnBrk="1" hangingPunct="1"/>
                  <a:r>
                    <a:rPr lang="de-DE" sz="1200" b="1" u="none"/>
                    <a:t>Service</a:t>
                  </a:r>
                  <a:endParaRPr lang="en-US" sz="1200" u="none"/>
                </a:p>
              </p:txBody>
            </p:sp>
            <p:sp>
              <p:nvSpPr>
                <p:cNvPr id="27" name="Rectangle 27"/>
                <p:cNvSpPr>
                  <a:spLocks noChangeAspect="1" noChangeArrowheads="1"/>
                </p:cNvSpPr>
                <p:nvPr/>
              </p:nvSpPr>
              <p:spPr bwMode="auto">
                <a:xfrm>
                  <a:off x="1536" y="2100"/>
                  <a:ext cx="768" cy="204"/>
                </a:xfrm>
                <a:prstGeom prst="rect">
                  <a:avLst/>
                </a:prstGeom>
                <a:solidFill>
                  <a:srgbClr val="FFFF99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2075" tIns="46038" rIns="92075" bIns="46038" anchor="ctr"/>
                <a:lstStyle/>
                <a:p>
                  <a:pPr defTabSz="762000" eaLnBrk="1" hangingPunct="1"/>
                  <a:r>
                    <a:rPr lang="en-US" sz="1200" u="none"/>
                    <a:t>service</a:t>
                  </a:r>
                  <a:endParaRPr lang="en-US" sz="1200" i="1" u="none"/>
                </a:p>
              </p:txBody>
            </p:sp>
          </p:grpSp>
          <p:sp>
            <p:nvSpPr>
              <p:cNvPr id="15" name="Line 28"/>
              <p:cNvSpPr>
                <a:spLocks noChangeAspect="1" noChangeShapeType="1"/>
              </p:cNvSpPr>
              <p:nvPr/>
            </p:nvSpPr>
            <p:spPr bwMode="auto">
              <a:xfrm>
                <a:off x="3808" y="2181"/>
                <a:ext cx="32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Freeform 29"/>
              <p:cNvSpPr>
                <a:spLocks noChangeAspect="1"/>
              </p:cNvSpPr>
              <p:nvPr/>
            </p:nvSpPr>
            <p:spPr bwMode="auto">
              <a:xfrm>
                <a:off x="2995" y="1881"/>
                <a:ext cx="162" cy="300"/>
              </a:xfrm>
              <a:custGeom>
                <a:avLst/>
                <a:gdLst>
                  <a:gd name="T0" fmla="*/ 0 w 192"/>
                  <a:gd name="T1" fmla="*/ 0 h 576"/>
                  <a:gd name="T2" fmla="*/ 0 w 192"/>
                  <a:gd name="T3" fmla="*/ 576 h 576"/>
                  <a:gd name="T4" fmla="*/ 192 w 192"/>
                  <a:gd name="T5" fmla="*/ 576 h 576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576"/>
                  <a:gd name="T11" fmla="*/ 192 w 192"/>
                  <a:gd name="T12" fmla="*/ 576 h 57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576">
                    <a:moveTo>
                      <a:pt x="0" y="0"/>
                    </a:moveTo>
                    <a:lnTo>
                      <a:pt x="0" y="576"/>
                    </a:lnTo>
                    <a:lnTo>
                      <a:pt x="192" y="576"/>
                    </a:lnTo>
                  </a:path>
                </a:pathLst>
              </a:cu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7" name="Group 30"/>
              <p:cNvGrpSpPr>
                <a:grpSpLocks noChangeAspect="1"/>
              </p:cNvGrpSpPr>
              <p:nvPr/>
            </p:nvGrpSpPr>
            <p:grpSpPr bwMode="auto">
              <a:xfrm>
                <a:off x="3748" y="1444"/>
                <a:ext cx="651" cy="324"/>
                <a:chOff x="1536" y="1920"/>
                <a:chExt cx="768" cy="384"/>
              </a:xfrm>
            </p:grpSpPr>
            <p:sp>
              <p:nvSpPr>
                <p:cNvPr id="24" name="Rectangle 31"/>
                <p:cNvSpPr>
                  <a:spLocks noChangeAspect="1" noChangeArrowheads="1"/>
                </p:cNvSpPr>
                <p:nvPr/>
              </p:nvSpPr>
              <p:spPr bwMode="auto">
                <a:xfrm>
                  <a:off x="1536" y="1920"/>
                  <a:ext cx="768" cy="180"/>
                </a:xfrm>
                <a:prstGeom prst="rect">
                  <a:avLst/>
                </a:prstGeom>
                <a:solidFill>
                  <a:srgbClr val="FFFF99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2075" tIns="46038" rIns="92075" bIns="46038" anchor="ctr"/>
                <a:lstStyle/>
                <a:p>
                  <a:pPr algn="ctr" defTabSz="762000" eaLnBrk="1" hangingPunct="1"/>
                  <a:r>
                    <a:rPr lang="de-DE" sz="1200" b="1" i="1" u="none" dirty="0"/>
                    <a:t>AbstractService</a:t>
                  </a:r>
                  <a:endParaRPr lang="en-US" sz="1200" u="none" dirty="0"/>
                </a:p>
              </p:txBody>
            </p:sp>
            <p:sp>
              <p:nvSpPr>
                <p:cNvPr id="25" name="Rectangle 32"/>
                <p:cNvSpPr>
                  <a:spLocks noChangeAspect="1" noChangeArrowheads="1"/>
                </p:cNvSpPr>
                <p:nvPr/>
              </p:nvSpPr>
              <p:spPr bwMode="auto">
                <a:xfrm>
                  <a:off x="1536" y="2100"/>
                  <a:ext cx="768" cy="204"/>
                </a:xfrm>
                <a:prstGeom prst="rect">
                  <a:avLst/>
                </a:prstGeom>
                <a:solidFill>
                  <a:srgbClr val="FFFF99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2075" tIns="46038" rIns="92075" bIns="46038" anchor="ctr"/>
                <a:lstStyle/>
                <a:p>
                  <a:pPr defTabSz="762000" eaLnBrk="1" hangingPunct="1"/>
                  <a:r>
                    <a:rPr lang="en-US" sz="1200" i="1" u="none"/>
                    <a:t>service</a:t>
                  </a:r>
                </a:p>
              </p:txBody>
            </p:sp>
          </p:grpSp>
          <p:sp>
            <p:nvSpPr>
              <p:cNvPr id="18" name="Line 33"/>
              <p:cNvSpPr>
                <a:spLocks noChangeAspect="1" noChangeShapeType="1"/>
              </p:cNvSpPr>
              <p:nvPr/>
            </p:nvSpPr>
            <p:spPr bwMode="auto">
              <a:xfrm>
                <a:off x="4065" y="1873"/>
                <a:ext cx="0" cy="12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Line 34"/>
              <p:cNvSpPr>
                <a:spLocks noChangeAspect="1" noChangeShapeType="1"/>
              </p:cNvSpPr>
              <p:nvPr/>
            </p:nvSpPr>
            <p:spPr bwMode="auto">
              <a:xfrm>
                <a:off x="3716" y="1999"/>
                <a:ext cx="0" cy="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Line 35"/>
              <p:cNvSpPr>
                <a:spLocks noChangeAspect="1" noChangeShapeType="1"/>
              </p:cNvSpPr>
              <p:nvPr/>
            </p:nvSpPr>
            <p:spPr bwMode="auto">
              <a:xfrm>
                <a:off x="4448" y="2001"/>
                <a:ext cx="0" cy="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Freeform 36"/>
              <p:cNvSpPr>
                <a:spLocks noChangeAspect="1"/>
              </p:cNvSpPr>
              <p:nvPr/>
            </p:nvSpPr>
            <p:spPr bwMode="auto">
              <a:xfrm>
                <a:off x="3716" y="1999"/>
                <a:ext cx="729" cy="0"/>
              </a:xfrm>
              <a:custGeom>
                <a:avLst/>
                <a:gdLst>
                  <a:gd name="T0" fmla="*/ 0 w 861"/>
                  <a:gd name="T1" fmla="*/ 0 h 1"/>
                  <a:gd name="T2" fmla="*/ 861 w 861"/>
                  <a:gd name="T3" fmla="*/ 0 h 1"/>
                  <a:gd name="T4" fmla="*/ 0 60000 65536"/>
                  <a:gd name="T5" fmla="*/ 0 60000 65536"/>
                  <a:gd name="T6" fmla="*/ 0 w 861"/>
                  <a:gd name="T7" fmla="*/ 0 h 1"/>
                  <a:gd name="T8" fmla="*/ 861 w 861"/>
                  <a:gd name="T9" fmla="*/ 0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861" h="1">
                    <a:moveTo>
                      <a:pt x="0" y="0"/>
                    </a:moveTo>
                    <a:lnTo>
                      <a:pt x="861" y="0"/>
                    </a:lnTo>
                  </a:path>
                </a:pathLst>
              </a:custGeom>
              <a:solidFill>
                <a:srgbClr val="FFFF99"/>
              </a:solidFill>
              <a:ln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2" name="Rectangle 37"/>
              <p:cNvSpPr>
                <a:spLocks noChangeAspect="1" noChangeArrowheads="1"/>
              </p:cNvSpPr>
              <p:nvPr/>
            </p:nvSpPr>
            <p:spPr bwMode="auto">
              <a:xfrm>
                <a:off x="2832" y="1776"/>
                <a:ext cx="651" cy="153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92075" tIns="46038" rIns="92075" bIns="46038" anchor="ctr"/>
              <a:lstStyle/>
              <a:p>
                <a:pPr algn="ctr" defTabSz="762000" eaLnBrk="1" hangingPunct="1"/>
                <a:r>
                  <a:rPr lang="en-US" sz="1200" b="1" u="none"/>
                  <a:t>Client</a:t>
                </a:r>
                <a:endParaRPr lang="en-US" sz="1200" u="none"/>
              </a:p>
            </p:txBody>
          </p:sp>
          <p:sp>
            <p:nvSpPr>
              <p:cNvPr id="23" name="AutoShape 38"/>
              <p:cNvSpPr>
                <a:spLocks noChangeAspect="1" noChangeArrowheads="1"/>
              </p:cNvSpPr>
              <p:nvPr/>
            </p:nvSpPr>
            <p:spPr bwMode="auto">
              <a:xfrm>
                <a:off x="4020" y="1787"/>
                <a:ext cx="81" cy="109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Proxy example – </a:t>
            </a:r>
            <a:r>
              <a:rPr lang="en-US" dirty="0" err="1" smtClean="0"/>
              <a:t>Symbian</a:t>
            </a:r>
            <a:r>
              <a:rPr lang="en-US" dirty="0" smtClean="0"/>
              <a:t> (1)</a:t>
            </a:r>
            <a:endParaRPr lang="en-US" dirty="0"/>
          </a:p>
        </p:txBody>
      </p:sp>
      <p:pic>
        <p:nvPicPr>
          <p:cNvPr id="28674" name="Picture 2" descr="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9725" y="2734469"/>
            <a:ext cx="5924550" cy="225742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352800" y="6248400"/>
            <a:ext cx="531908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Ericsson. </a:t>
            </a:r>
            <a:r>
              <a:rPr lang="en-US" sz="1100" dirty="0" smtClean="0">
                <a:hlinkClick r:id="rId3"/>
              </a:rPr>
              <a:t>http://www.newlc.com/en/when-symbian-met-design-patterns-2-proxy-pattern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Proxy Example – </a:t>
            </a:r>
            <a:r>
              <a:rPr lang="en-US" dirty="0" err="1" smtClean="0"/>
              <a:t>Symbian</a:t>
            </a:r>
            <a:r>
              <a:rPr lang="en-US" dirty="0" smtClean="0"/>
              <a:t> (2)</a:t>
            </a:r>
            <a:endParaRPr lang="en-US" dirty="0"/>
          </a:p>
        </p:txBody>
      </p:sp>
      <p:pic>
        <p:nvPicPr>
          <p:cNvPr id="38914" name="Picture 2" descr="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24012" y="2458244"/>
            <a:ext cx="5895975" cy="2809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Proxy Example – </a:t>
            </a:r>
            <a:r>
              <a:rPr lang="en-US" dirty="0" err="1" smtClean="0"/>
              <a:t>Symbian</a:t>
            </a:r>
            <a:r>
              <a:rPr lang="en-US" dirty="0" smtClean="0"/>
              <a:t> (3)</a:t>
            </a:r>
            <a:endParaRPr lang="en-US" dirty="0"/>
          </a:p>
        </p:txBody>
      </p:sp>
      <p:pic>
        <p:nvPicPr>
          <p:cNvPr id="39938" name="Picture 2" descr="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4912" y="1896269"/>
            <a:ext cx="6734175" cy="3933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Proxy Example – </a:t>
            </a:r>
            <a:r>
              <a:rPr lang="en-US" dirty="0" err="1" smtClean="0"/>
              <a:t>Symbian</a:t>
            </a:r>
            <a:r>
              <a:rPr lang="en-US" dirty="0" smtClean="0"/>
              <a:t> (4)</a:t>
            </a:r>
            <a:endParaRPr lang="en-US" dirty="0"/>
          </a:p>
        </p:txBody>
      </p:sp>
      <p:pic>
        <p:nvPicPr>
          <p:cNvPr id="40962" name="Picture 2" descr="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66862" y="1791494"/>
            <a:ext cx="6010275" cy="4143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Implicit vs. Explicit Distribution</a:t>
            </a:r>
            <a:endParaRPr lang="en-US" dirty="0"/>
          </a:p>
        </p:txBody>
      </p:sp>
      <p:pic>
        <p:nvPicPr>
          <p:cNvPr id="3073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8531" y="1600200"/>
            <a:ext cx="584693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Implicit vs. Explicit Distribution</a:t>
            </a:r>
            <a:endParaRPr lang="en-US" dirty="0"/>
          </a:p>
        </p:txBody>
      </p:sp>
      <p:pic>
        <p:nvPicPr>
          <p:cNvPr id="3073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8531" y="1600200"/>
            <a:ext cx="584693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1981200" y="4648200"/>
            <a:ext cx="3657600" cy="381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981200" y="5638800"/>
            <a:ext cx="762000" cy="1524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Stateful</a:t>
            </a:r>
            <a:r>
              <a:rPr lang="en-US" dirty="0" smtClean="0"/>
              <a:t> vs. Stateless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State consistency and resource management are the points where most </a:t>
            </a:r>
            <a:r>
              <a:rPr lang="en-US" b="1" dirty="0" smtClean="0">
                <a:solidFill>
                  <a:srgbClr val="C00000"/>
                </a:solidFill>
              </a:rPr>
              <a:t>abstractions break </a:t>
            </a:r>
            <a:r>
              <a:rPr lang="en-US" dirty="0" smtClean="0"/>
              <a:t>in real life:</a:t>
            </a:r>
          </a:p>
          <a:p>
            <a:pPr lvl="1"/>
            <a:r>
              <a:rPr lang="en-US" dirty="0" smtClean="0"/>
              <a:t>CORBA</a:t>
            </a:r>
          </a:p>
          <a:p>
            <a:pPr lvl="1"/>
            <a:r>
              <a:rPr lang="en-US" dirty="0" smtClean="0"/>
              <a:t>COM/DCOM/OLE</a:t>
            </a:r>
          </a:p>
          <a:p>
            <a:r>
              <a:rPr lang="en-US" dirty="0" smtClean="0"/>
              <a:t>Alternative approaches make the </a:t>
            </a:r>
            <a:r>
              <a:rPr lang="en-US" b="1" dirty="0" smtClean="0">
                <a:solidFill>
                  <a:srgbClr val="C00000"/>
                </a:solidFill>
              </a:rPr>
              <a:t>distribution EXPLICIT </a:t>
            </a:r>
            <a:r>
              <a:rPr lang="en-US" dirty="0" smtClean="0"/>
              <a:t>and incorporate it into the design from the beginning</a:t>
            </a:r>
          </a:p>
          <a:p>
            <a:pPr lvl="1"/>
            <a:r>
              <a:rPr lang="en-US" dirty="0" smtClean="0"/>
              <a:t>Messaging</a:t>
            </a:r>
          </a:p>
          <a:p>
            <a:pPr lvl="1"/>
            <a:r>
              <a:rPr lang="en-US" dirty="0" smtClean="0"/>
              <a:t>HTTP-based communication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Active Object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i="1" dirty="0" smtClean="0"/>
              <a:t>The Active Object design pattern decouples method execution from method invocation to enhance concurrency and simplify synchronized access to objects that reside in their own threads of control</a:t>
            </a:r>
            <a:r>
              <a:rPr lang="en-US" dirty="0" smtClean="0"/>
              <a:t>.</a:t>
            </a:r>
          </a:p>
          <a:p>
            <a:pPr algn="r">
              <a:buNone/>
            </a:pPr>
            <a:r>
              <a:rPr lang="en-US" sz="1600" dirty="0" smtClean="0"/>
              <a:t>D. Schmidt, et al. 2007</a:t>
            </a:r>
          </a:p>
          <a:p>
            <a:r>
              <a:rPr lang="en-US" dirty="0" smtClean="0"/>
              <a:t>Agents/Multi-Agent Systems and OLTP systems are most frequently based on Active Objects (Messaging)</a:t>
            </a:r>
          </a:p>
          <a:p>
            <a:endParaRPr lang="en-US" dirty="0"/>
          </a:p>
        </p:txBody>
      </p:sp>
      <p:pic>
        <p:nvPicPr>
          <p:cNvPr id="7169" name="Picture 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582135"/>
            <a:ext cx="4038600" cy="2837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Active Object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256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3962" y="1786731"/>
            <a:ext cx="6696075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Selected Design &amp; Architectural patterns for Distributed/Multiplatform computing</a:t>
            </a:r>
          </a:p>
          <a:p>
            <a:r>
              <a:rPr lang="en-US" dirty="0" smtClean="0"/>
              <a:t>Content based on:</a:t>
            </a:r>
          </a:p>
          <a:p>
            <a:pPr lvl="1"/>
            <a:r>
              <a:rPr lang="en-US" dirty="0" smtClean="0"/>
              <a:t>Douglas C. Schmidt, Pattern Oriented Software Engineering</a:t>
            </a:r>
          </a:p>
          <a:p>
            <a:pPr lvl="1"/>
            <a:r>
              <a:rPr lang="en-US" dirty="0" smtClean="0"/>
              <a:t>Gang of Four: Gamma, Helm, Johnson, </a:t>
            </a:r>
            <a:r>
              <a:rPr lang="en-US" dirty="0" err="1" smtClean="0"/>
              <a:t>Vlissides</a:t>
            </a:r>
            <a:r>
              <a:rPr lang="en-US" dirty="0" smtClean="0"/>
              <a:t>; Design Patterns: Elements of Reusable Object-Oriented Software</a:t>
            </a:r>
          </a:p>
          <a:p>
            <a:pPr lvl="1"/>
            <a:r>
              <a:rPr lang="en-US" dirty="0" err="1" smtClean="0"/>
              <a:t>Guerraoui</a:t>
            </a:r>
            <a:r>
              <a:rPr lang="en-US" dirty="0" smtClean="0"/>
              <a:t>/</a:t>
            </a:r>
            <a:r>
              <a:rPr lang="en-US" dirty="0" err="1" smtClean="0"/>
              <a:t>Rodrigues</a:t>
            </a:r>
            <a:r>
              <a:rPr lang="en-US" dirty="0" smtClean="0"/>
              <a:t>: Introduction to Reliable Distributed Programming</a:t>
            </a:r>
          </a:p>
          <a:p>
            <a:pPr lvl="1"/>
            <a:r>
              <a:rPr lang="en-US" dirty="0" smtClean="0"/>
              <a:t>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Reactor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8077200" cy="1524000"/>
          </a:xfrm>
        </p:spPr>
        <p:txBody>
          <a:bodyPr>
            <a:normAutofit fontScale="85000" lnSpcReduction="10000"/>
          </a:bodyPr>
          <a:lstStyle/>
          <a:p>
            <a:r>
              <a:rPr lang="en-US" i="1" dirty="0" smtClean="0"/>
              <a:t>The </a:t>
            </a:r>
            <a:r>
              <a:rPr lang="en-US" b="1" i="1" dirty="0" smtClean="0"/>
              <a:t>Reactor</a:t>
            </a:r>
            <a:r>
              <a:rPr lang="en-US" i="1" dirty="0" smtClean="0"/>
              <a:t> architectural pattern allows event-driven applications to </a:t>
            </a:r>
            <a:r>
              <a:rPr lang="en-US" i="1" dirty="0" err="1" smtClean="0"/>
              <a:t>demultiplex</a:t>
            </a:r>
            <a:r>
              <a:rPr lang="en-US" i="1" dirty="0" smtClean="0"/>
              <a:t> and dispatch service requests that are delivered to an application from one or more clients.</a:t>
            </a:r>
          </a:p>
          <a:p>
            <a:pPr algn="r">
              <a:buNone/>
            </a:pPr>
            <a:r>
              <a:rPr lang="en-US" dirty="0" smtClean="0"/>
              <a:t>(Schmidt)</a:t>
            </a:r>
          </a:p>
          <a:p>
            <a:endParaRPr lang="en-US" dirty="0"/>
          </a:p>
        </p:txBody>
      </p:sp>
      <p:sp>
        <p:nvSpPr>
          <p:cNvPr id="334" name="Rectangle 80"/>
          <p:cNvSpPr>
            <a:spLocks noChangeArrowheads="1"/>
          </p:cNvSpPr>
          <p:nvPr/>
        </p:nvSpPr>
        <p:spPr bwMode="auto">
          <a:xfrm>
            <a:off x="4991100" y="3067050"/>
            <a:ext cx="1587" cy="1905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5" name="Rectangle 112"/>
          <p:cNvSpPr>
            <a:spLocks noChangeArrowheads="1"/>
          </p:cNvSpPr>
          <p:nvPr/>
        </p:nvSpPr>
        <p:spPr bwMode="auto">
          <a:xfrm>
            <a:off x="6157912" y="6594475"/>
            <a:ext cx="1588" cy="1905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6" name="Rectangle 119"/>
          <p:cNvSpPr>
            <a:spLocks noChangeArrowheads="1"/>
          </p:cNvSpPr>
          <p:nvPr/>
        </p:nvSpPr>
        <p:spPr bwMode="auto">
          <a:xfrm>
            <a:off x="5038725" y="6594475"/>
            <a:ext cx="1587" cy="1905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7" name="Rectangle 155"/>
          <p:cNvSpPr>
            <a:spLocks noChangeArrowheads="1"/>
          </p:cNvSpPr>
          <p:nvPr/>
        </p:nvSpPr>
        <p:spPr bwMode="auto">
          <a:xfrm>
            <a:off x="8205787" y="4783138"/>
            <a:ext cx="17463" cy="1587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" name="Rectangle 158"/>
          <p:cNvSpPr>
            <a:spLocks noChangeArrowheads="1"/>
          </p:cNvSpPr>
          <p:nvPr/>
        </p:nvSpPr>
        <p:spPr bwMode="auto">
          <a:xfrm>
            <a:off x="6553200" y="4641850"/>
            <a:ext cx="17462" cy="1588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9" name="Rectangle 161"/>
          <p:cNvSpPr>
            <a:spLocks noChangeArrowheads="1"/>
          </p:cNvSpPr>
          <p:nvPr/>
        </p:nvSpPr>
        <p:spPr bwMode="auto">
          <a:xfrm>
            <a:off x="4900612" y="4622800"/>
            <a:ext cx="17463" cy="1588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0" name="Rectangle 164"/>
          <p:cNvSpPr>
            <a:spLocks noChangeArrowheads="1"/>
          </p:cNvSpPr>
          <p:nvPr/>
        </p:nvSpPr>
        <p:spPr bwMode="auto">
          <a:xfrm>
            <a:off x="3194050" y="4622800"/>
            <a:ext cx="17462" cy="1588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1" name="Rectangle 171"/>
          <p:cNvSpPr>
            <a:spLocks noChangeArrowheads="1"/>
          </p:cNvSpPr>
          <p:nvPr/>
        </p:nvSpPr>
        <p:spPr bwMode="auto">
          <a:xfrm>
            <a:off x="3354387" y="5280025"/>
            <a:ext cx="1588" cy="17463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2" name="Rectangle 172"/>
          <p:cNvSpPr>
            <a:spLocks noChangeArrowheads="1"/>
          </p:cNvSpPr>
          <p:nvPr/>
        </p:nvSpPr>
        <p:spPr bwMode="auto">
          <a:xfrm>
            <a:off x="6197600" y="5280025"/>
            <a:ext cx="1587" cy="17463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3" name="Rectangle 178"/>
          <p:cNvSpPr>
            <a:spLocks noChangeArrowheads="1"/>
          </p:cNvSpPr>
          <p:nvPr/>
        </p:nvSpPr>
        <p:spPr bwMode="auto">
          <a:xfrm>
            <a:off x="6392862" y="5546725"/>
            <a:ext cx="1588" cy="17463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4" name="Rectangle 179"/>
          <p:cNvSpPr>
            <a:spLocks noChangeArrowheads="1"/>
          </p:cNvSpPr>
          <p:nvPr/>
        </p:nvSpPr>
        <p:spPr bwMode="auto">
          <a:xfrm>
            <a:off x="5273675" y="5546725"/>
            <a:ext cx="1587" cy="17463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5" name="Rectangle 191"/>
          <p:cNvSpPr>
            <a:spLocks noChangeArrowheads="1"/>
          </p:cNvSpPr>
          <p:nvPr/>
        </p:nvSpPr>
        <p:spPr bwMode="auto">
          <a:xfrm>
            <a:off x="6126162" y="5653088"/>
            <a:ext cx="1588" cy="17462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6" name="Rectangle 192"/>
          <p:cNvSpPr>
            <a:spLocks noChangeArrowheads="1"/>
          </p:cNvSpPr>
          <p:nvPr/>
        </p:nvSpPr>
        <p:spPr bwMode="auto">
          <a:xfrm>
            <a:off x="6197600" y="5653088"/>
            <a:ext cx="1587" cy="17462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7" name="Rectangle 197"/>
          <p:cNvSpPr>
            <a:spLocks noChangeArrowheads="1"/>
          </p:cNvSpPr>
          <p:nvPr/>
        </p:nvSpPr>
        <p:spPr bwMode="auto">
          <a:xfrm>
            <a:off x="6392862" y="6026150"/>
            <a:ext cx="1588" cy="17463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" name="Rectangle 210"/>
          <p:cNvSpPr>
            <a:spLocks noChangeArrowheads="1"/>
          </p:cNvSpPr>
          <p:nvPr/>
        </p:nvSpPr>
        <p:spPr bwMode="auto">
          <a:xfrm>
            <a:off x="3621087" y="6026150"/>
            <a:ext cx="1588" cy="17463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" name="Rectangle 211"/>
          <p:cNvSpPr>
            <a:spLocks noChangeArrowheads="1"/>
          </p:cNvSpPr>
          <p:nvPr/>
        </p:nvSpPr>
        <p:spPr bwMode="auto">
          <a:xfrm>
            <a:off x="3567112" y="6026150"/>
            <a:ext cx="1588" cy="17463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" name="Rectangle 230"/>
          <p:cNvSpPr>
            <a:spLocks noChangeArrowheads="1"/>
          </p:cNvSpPr>
          <p:nvPr/>
        </p:nvSpPr>
        <p:spPr bwMode="auto">
          <a:xfrm>
            <a:off x="7975600" y="6505575"/>
            <a:ext cx="1587" cy="17463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1" name="Rectangle 236"/>
          <p:cNvSpPr>
            <a:spLocks noChangeArrowheads="1"/>
          </p:cNvSpPr>
          <p:nvPr/>
        </p:nvSpPr>
        <p:spPr bwMode="auto">
          <a:xfrm>
            <a:off x="6926262" y="6505575"/>
            <a:ext cx="1588" cy="17463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2" name="Rectangle 274"/>
          <p:cNvSpPr>
            <a:spLocks noChangeArrowheads="1"/>
          </p:cNvSpPr>
          <p:nvPr/>
        </p:nvSpPr>
        <p:spPr bwMode="auto">
          <a:xfrm>
            <a:off x="3354387" y="6345238"/>
            <a:ext cx="1588" cy="17462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3" name="Rectangle 283"/>
          <p:cNvSpPr>
            <a:spLocks noChangeArrowheads="1"/>
          </p:cNvSpPr>
          <p:nvPr/>
        </p:nvSpPr>
        <p:spPr bwMode="auto">
          <a:xfrm>
            <a:off x="6157912" y="6630988"/>
            <a:ext cx="17463" cy="1587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4" name="Rectangle 286"/>
          <p:cNvSpPr>
            <a:spLocks noChangeArrowheads="1"/>
          </p:cNvSpPr>
          <p:nvPr/>
        </p:nvSpPr>
        <p:spPr bwMode="auto">
          <a:xfrm>
            <a:off x="6478587" y="6630988"/>
            <a:ext cx="17463" cy="1587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5" name="Rectangle 300"/>
          <p:cNvSpPr>
            <a:spLocks noChangeArrowheads="1"/>
          </p:cNvSpPr>
          <p:nvPr/>
        </p:nvSpPr>
        <p:spPr bwMode="auto">
          <a:xfrm>
            <a:off x="3033712" y="6380163"/>
            <a:ext cx="17463" cy="1587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6" name="Rectangle 303"/>
          <p:cNvSpPr>
            <a:spLocks noChangeArrowheads="1"/>
          </p:cNvSpPr>
          <p:nvPr/>
        </p:nvSpPr>
        <p:spPr bwMode="auto">
          <a:xfrm>
            <a:off x="3354387" y="6380163"/>
            <a:ext cx="17463" cy="1587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7" name="Rectangle 318"/>
          <p:cNvSpPr>
            <a:spLocks noChangeArrowheads="1"/>
          </p:cNvSpPr>
          <p:nvPr/>
        </p:nvSpPr>
        <p:spPr bwMode="auto">
          <a:xfrm>
            <a:off x="7353300" y="6505575"/>
            <a:ext cx="1587" cy="17463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" name="Rectangle 321"/>
          <p:cNvSpPr>
            <a:spLocks noChangeArrowheads="1"/>
          </p:cNvSpPr>
          <p:nvPr/>
        </p:nvSpPr>
        <p:spPr bwMode="auto">
          <a:xfrm>
            <a:off x="7620000" y="6505575"/>
            <a:ext cx="1587" cy="17463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9" name="Rectangle 379"/>
          <p:cNvSpPr>
            <a:spLocks noChangeArrowheads="1"/>
          </p:cNvSpPr>
          <p:nvPr/>
        </p:nvSpPr>
        <p:spPr bwMode="auto">
          <a:xfrm>
            <a:off x="3662362" y="4667250"/>
            <a:ext cx="4567238" cy="1800225"/>
          </a:xfrm>
          <a:prstGeom prst="rect">
            <a:avLst/>
          </a:prstGeom>
          <a:solidFill>
            <a:srgbClr val="BBE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0" name="Rectangle 380"/>
          <p:cNvSpPr>
            <a:spLocks noChangeArrowheads="1"/>
          </p:cNvSpPr>
          <p:nvPr/>
        </p:nvSpPr>
        <p:spPr bwMode="auto">
          <a:xfrm>
            <a:off x="763587" y="2819400"/>
            <a:ext cx="7054850" cy="1482725"/>
          </a:xfrm>
          <a:prstGeom prst="rect">
            <a:avLst/>
          </a:prstGeom>
          <a:solidFill>
            <a:srgbClr val="BBE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1" name="Rectangle 381"/>
          <p:cNvSpPr>
            <a:spLocks noChangeArrowheads="1"/>
          </p:cNvSpPr>
          <p:nvPr/>
        </p:nvSpPr>
        <p:spPr bwMode="auto">
          <a:xfrm>
            <a:off x="784225" y="4557713"/>
            <a:ext cx="2814637" cy="1730375"/>
          </a:xfrm>
          <a:prstGeom prst="rect">
            <a:avLst/>
          </a:prstGeom>
          <a:solidFill>
            <a:srgbClr val="BBE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2" name="Rectangle 384"/>
          <p:cNvSpPr>
            <a:spLocks noChangeArrowheads="1"/>
          </p:cNvSpPr>
          <p:nvPr/>
        </p:nvSpPr>
        <p:spPr bwMode="auto">
          <a:xfrm>
            <a:off x="4224337" y="4721225"/>
            <a:ext cx="47625" cy="508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63" name="Group 385"/>
          <p:cNvGrpSpPr>
            <a:grpSpLocks/>
          </p:cNvGrpSpPr>
          <p:nvPr/>
        </p:nvGrpSpPr>
        <p:grpSpPr bwMode="auto">
          <a:xfrm>
            <a:off x="844550" y="2876550"/>
            <a:ext cx="7366000" cy="3584575"/>
            <a:chOff x="2127" y="559"/>
            <a:chExt cx="3684" cy="1625"/>
          </a:xfrm>
        </p:grpSpPr>
        <p:sp>
          <p:nvSpPr>
            <p:cNvPr id="364" name="Rectangle 386"/>
            <p:cNvSpPr>
              <a:spLocks noChangeArrowheads="1"/>
            </p:cNvSpPr>
            <p:nvPr/>
          </p:nvSpPr>
          <p:spPr bwMode="auto">
            <a:xfrm>
              <a:off x="3027" y="716"/>
              <a:ext cx="1" cy="12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5" name="Rectangle 387"/>
            <p:cNvSpPr>
              <a:spLocks noChangeArrowheads="1"/>
            </p:cNvSpPr>
            <p:nvPr/>
          </p:nvSpPr>
          <p:spPr bwMode="auto">
            <a:xfrm>
              <a:off x="3027" y="1052"/>
              <a:ext cx="1" cy="12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6" name="Rectangle 388"/>
            <p:cNvSpPr>
              <a:spLocks noChangeArrowheads="1"/>
            </p:cNvSpPr>
            <p:nvPr/>
          </p:nvSpPr>
          <p:spPr bwMode="auto">
            <a:xfrm>
              <a:off x="4251" y="1317"/>
              <a:ext cx="12" cy="144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7" name="Rectangle 389"/>
            <p:cNvSpPr>
              <a:spLocks noChangeArrowheads="1"/>
            </p:cNvSpPr>
            <p:nvPr/>
          </p:nvSpPr>
          <p:spPr bwMode="auto">
            <a:xfrm>
              <a:off x="4251" y="1317"/>
              <a:ext cx="1020" cy="12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" name="Rectangle 390"/>
            <p:cNvSpPr>
              <a:spLocks noChangeArrowheads="1"/>
            </p:cNvSpPr>
            <p:nvPr/>
          </p:nvSpPr>
          <p:spPr bwMode="auto">
            <a:xfrm>
              <a:off x="5259" y="1317"/>
              <a:ext cx="12" cy="144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" name="Freeform 391"/>
            <p:cNvSpPr>
              <a:spLocks/>
            </p:cNvSpPr>
            <p:nvPr/>
          </p:nvSpPr>
          <p:spPr bwMode="auto">
            <a:xfrm>
              <a:off x="4899" y="1124"/>
              <a:ext cx="168" cy="133"/>
            </a:xfrm>
            <a:custGeom>
              <a:avLst/>
              <a:gdLst>
                <a:gd name="T0" fmla="*/ 0 w 168"/>
                <a:gd name="T1" fmla="*/ 121 h 133"/>
                <a:gd name="T2" fmla="*/ 144 w 168"/>
                <a:gd name="T3" fmla="*/ 121 h 133"/>
                <a:gd name="T4" fmla="*/ 156 w 168"/>
                <a:gd name="T5" fmla="*/ 121 h 133"/>
                <a:gd name="T6" fmla="*/ 144 w 168"/>
                <a:gd name="T7" fmla="*/ 133 h 133"/>
                <a:gd name="T8" fmla="*/ 72 w 168"/>
                <a:gd name="T9" fmla="*/ 25 h 133"/>
                <a:gd name="T10" fmla="*/ 72 w 168"/>
                <a:gd name="T11" fmla="*/ 13 h 133"/>
                <a:gd name="T12" fmla="*/ 84 w 168"/>
                <a:gd name="T13" fmla="*/ 0 h 133"/>
                <a:gd name="T14" fmla="*/ 84 w 168"/>
                <a:gd name="T15" fmla="*/ 13 h 133"/>
                <a:gd name="T16" fmla="*/ 156 w 168"/>
                <a:gd name="T17" fmla="*/ 121 h 133"/>
                <a:gd name="T18" fmla="*/ 168 w 168"/>
                <a:gd name="T19" fmla="*/ 133 h 133"/>
                <a:gd name="T20" fmla="*/ 144 w 168"/>
                <a:gd name="T21" fmla="*/ 133 h 133"/>
                <a:gd name="T22" fmla="*/ 0 w 168"/>
                <a:gd name="T23" fmla="*/ 133 h 133"/>
                <a:gd name="T24" fmla="*/ 0 w 168"/>
                <a:gd name="T25" fmla="*/ 121 h 13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8"/>
                <a:gd name="T40" fmla="*/ 0 h 133"/>
                <a:gd name="T41" fmla="*/ 168 w 168"/>
                <a:gd name="T42" fmla="*/ 133 h 13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8" h="133">
                  <a:moveTo>
                    <a:pt x="0" y="121"/>
                  </a:moveTo>
                  <a:lnTo>
                    <a:pt x="144" y="121"/>
                  </a:lnTo>
                  <a:lnTo>
                    <a:pt x="156" y="121"/>
                  </a:lnTo>
                  <a:lnTo>
                    <a:pt x="144" y="133"/>
                  </a:lnTo>
                  <a:lnTo>
                    <a:pt x="72" y="25"/>
                  </a:lnTo>
                  <a:lnTo>
                    <a:pt x="72" y="13"/>
                  </a:lnTo>
                  <a:lnTo>
                    <a:pt x="84" y="0"/>
                  </a:lnTo>
                  <a:lnTo>
                    <a:pt x="84" y="13"/>
                  </a:lnTo>
                  <a:lnTo>
                    <a:pt x="156" y="121"/>
                  </a:lnTo>
                  <a:lnTo>
                    <a:pt x="168" y="133"/>
                  </a:lnTo>
                  <a:lnTo>
                    <a:pt x="144" y="133"/>
                  </a:lnTo>
                  <a:lnTo>
                    <a:pt x="0" y="133"/>
                  </a:lnTo>
                  <a:lnTo>
                    <a:pt x="0" y="121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0" name="Freeform 392"/>
            <p:cNvSpPr>
              <a:spLocks/>
            </p:cNvSpPr>
            <p:nvPr/>
          </p:nvSpPr>
          <p:spPr bwMode="auto">
            <a:xfrm>
              <a:off x="4887" y="1137"/>
              <a:ext cx="96" cy="120"/>
            </a:xfrm>
            <a:custGeom>
              <a:avLst/>
              <a:gdLst>
                <a:gd name="T0" fmla="*/ 96 w 96"/>
                <a:gd name="T1" fmla="*/ 12 h 120"/>
                <a:gd name="T2" fmla="*/ 24 w 96"/>
                <a:gd name="T3" fmla="*/ 120 h 120"/>
                <a:gd name="T4" fmla="*/ 12 w 96"/>
                <a:gd name="T5" fmla="*/ 120 h 120"/>
                <a:gd name="T6" fmla="*/ 0 w 96"/>
                <a:gd name="T7" fmla="*/ 120 h 120"/>
                <a:gd name="T8" fmla="*/ 12 w 96"/>
                <a:gd name="T9" fmla="*/ 108 h 120"/>
                <a:gd name="T10" fmla="*/ 84 w 96"/>
                <a:gd name="T11" fmla="*/ 0 h 120"/>
                <a:gd name="T12" fmla="*/ 96 w 96"/>
                <a:gd name="T13" fmla="*/ 12 h 12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6"/>
                <a:gd name="T22" fmla="*/ 0 h 120"/>
                <a:gd name="T23" fmla="*/ 96 w 96"/>
                <a:gd name="T24" fmla="*/ 120 h 12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6" h="120">
                  <a:moveTo>
                    <a:pt x="96" y="12"/>
                  </a:moveTo>
                  <a:lnTo>
                    <a:pt x="24" y="120"/>
                  </a:lnTo>
                  <a:lnTo>
                    <a:pt x="12" y="120"/>
                  </a:lnTo>
                  <a:lnTo>
                    <a:pt x="0" y="120"/>
                  </a:lnTo>
                  <a:lnTo>
                    <a:pt x="12" y="108"/>
                  </a:lnTo>
                  <a:lnTo>
                    <a:pt x="84" y="0"/>
                  </a:lnTo>
                  <a:lnTo>
                    <a:pt x="96" y="12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1" name="Rectangle 393"/>
            <p:cNvSpPr>
              <a:spLocks noChangeArrowheads="1"/>
            </p:cNvSpPr>
            <p:nvPr/>
          </p:nvSpPr>
          <p:spPr bwMode="auto">
            <a:xfrm>
              <a:off x="4971" y="1245"/>
              <a:ext cx="12" cy="72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2" name="Rectangle 394"/>
            <p:cNvSpPr>
              <a:spLocks noChangeArrowheads="1"/>
            </p:cNvSpPr>
            <p:nvPr/>
          </p:nvSpPr>
          <p:spPr bwMode="auto">
            <a:xfrm>
              <a:off x="3170" y="740"/>
              <a:ext cx="1333" cy="12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3" name="Rectangle 395"/>
            <p:cNvSpPr>
              <a:spLocks noChangeArrowheads="1"/>
            </p:cNvSpPr>
            <p:nvPr/>
          </p:nvSpPr>
          <p:spPr bwMode="auto">
            <a:xfrm>
              <a:off x="3422" y="968"/>
              <a:ext cx="552" cy="12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4" name="Rectangle 396"/>
            <p:cNvSpPr>
              <a:spLocks noChangeArrowheads="1"/>
            </p:cNvSpPr>
            <p:nvPr/>
          </p:nvSpPr>
          <p:spPr bwMode="auto">
            <a:xfrm>
              <a:off x="3962" y="968"/>
              <a:ext cx="12" cy="229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5" name="Rectangle 397"/>
            <p:cNvSpPr>
              <a:spLocks noChangeArrowheads="1"/>
            </p:cNvSpPr>
            <p:nvPr/>
          </p:nvSpPr>
          <p:spPr bwMode="auto">
            <a:xfrm>
              <a:off x="3422" y="1185"/>
              <a:ext cx="540" cy="12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6" name="Rectangle 398"/>
            <p:cNvSpPr>
              <a:spLocks noChangeArrowheads="1"/>
            </p:cNvSpPr>
            <p:nvPr/>
          </p:nvSpPr>
          <p:spPr bwMode="auto">
            <a:xfrm>
              <a:off x="3422" y="968"/>
              <a:ext cx="12" cy="217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7" name="Rectangle 399"/>
            <p:cNvSpPr>
              <a:spLocks noChangeArrowheads="1"/>
            </p:cNvSpPr>
            <p:nvPr/>
          </p:nvSpPr>
          <p:spPr bwMode="auto">
            <a:xfrm>
              <a:off x="3494" y="1016"/>
              <a:ext cx="296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 u="none">
                  <a:solidFill>
                    <a:srgbClr val="000000"/>
                  </a:solidFill>
                </a:rPr>
                <a:t>Handle</a:t>
              </a:r>
              <a:endParaRPr lang="en-US" b="1" u="none"/>
            </a:p>
          </p:txBody>
        </p:sp>
        <p:sp>
          <p:nvSpPr>
            <p:cNvPr id="378" name="Rectangle 400"/>
            <p:cNvSpPr>
              <a:spLocks noChangeArrowheads="1"/>
            </p:cNvSpPr>
            <p:nvPr/>
          </p:nvSpPr>
          <p:spPr bwMode="auto">
            <a:xfrm>
              <a:off x="2756" y="1437"/>
              <a:ext cx="12" cy="121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" name="Freeform 401"/>
            <p:cNvSpPr>
              <a:spLocks/>
            </p:cNvSpPr>
            <p:nvPr/>
          </p:nvSpPr>
          <p:spPr bwMode="auto">
            <a:xfrm>
              <a:off x="2756" y="1437"/>
              <a:ext cx="48" cy="157"/>
            </a:xfrm>
            <a:custGeom>
              <a:avLst/>
              <a:gdLst>
                <a:gd name="T0" fmla="*/ 48 w 48"/>
                <a:gd name="T1" fmla="*/ 0 h 157"/>
                <a:gd name="T2" fmla="*/ 36 w 48"/>
                <a:gd name="T3" fmla="*/ 0 h 157"/>
                <a:gd name="T4" fmla="*/ 0 w 48"/>
                <a:gd name="T5" fmla="*/ 121 h 157"/>
                <a:gd name="T6" fmla="*/ 0 w 48"/>
                <a:gd name="T7" fmla="*/ 121 h 157"/>
                <a:gd name="T8" fmla="*/ 12 w 48"/>
                <a:gd name="T9" fmla="*/ 157 h 157"/>
                <a:gd name="T10" fmla="*/ 12 w 48"/>
                <a:gd name="T11" fmla="*/ 121 h 157"/>
                <a:gd name="T12" fmla="*/ 48 w 48"/>
                <a:gd name="T13" fmla="*/ 0 h 1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8"/>
                <a:gd name="T22" fmla="*/ 0 h 157"/>
                <a:gd name="T23" fmla="*/ 48 w 48"/>
                <a:gd name="T24" fmla="*/ 157 h 1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8" h="157">
                  <a:moveTo>
                    <a:pt x="48" y="0"/>
                  </a:moveTo>
                  <a:lnTo>
                    <a:pt x="36" y="0"/>
                  </a:lnTo>
                  <a:lnTo>
                    <a:pt x="0" y="121"/>
                  </a:lnTo>
                  <a:lnTo>
                    <a:pt x="12" y="157"/>
                  </a:lnTo>
                  <a:lnTo>
                    <a:pt x="12" y="121"/>
                  </a:lnTo>
                  <a:lnTo>
                    <a:pt x="48" y="0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" name="Freeform 402"/>
            <p:cNvSpPr>
              <a:spLocks/>
            </p:cNvSpPr>
            <p:nvPr/>
          </p:nvSpPr>
          <p:spPr bwMode="auto">
            <a:xfrm>
              <a:off x="2720" y="1437"/>
              <a:ext cx="48" cy="121"/>
            </a:xfrm>
            <a:custGeom>
              <a:avLst/>
              <a:gdLst>
                <a:gd name="T0" fmla="*/ 36 w 48"/>
                <a:gd name="T1" fmla="*/ 121 h 121"/>
                <a:gd name="T2" fmla="*/ 48 w 48"/>
                <a:gd name="T3" fmla="*/ 121 h 121"/>
                <a:gd name="T4" fmla="*/ 12 w 48"/>
                <a:gd name="T5" fmla="*/ 0 h 121"/>
                <a:gd name="T6" fmla="*/ 0 w 48"/>
                <a:gd name="T7" fmla="*/ 0 h 121"/>
                <a:gd name="T8" fmla="*/ 36 w 48"/>
                <a:gd name="T9" fmla="*/ 121 h 1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121"/>
                <a:gd name="T17" fmla="*/ 48 w 48"/>
                <a:gd name="T18" fmla="*/ 121 h 1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121">
                  <a:moveTo>
                    <a:pt x="36" y="121"/>
                  </a:moveTo>
                  <a:lnTo>
                    <a:pt x="48" y="121"/>
                  </a:lnTo>
                  <a:lnTo>
                    <a:pt x="12" y="0"/>
                  </a:lnTo>
                  <a:lnTo>
                    <a:pt x="0" y="0"/>
                  </a:lnTo>
                  <a:lnTo>
                    <a:pt x="36" y="121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1" name="Rectangle 403"/>
            <p:cNvSpPr>
              <a:spLocks noChangeArrowheads="1"/>
            </p:cNvSpPr>
            <p:nvPr/>
          </p:nvSpPr>
          <p:spPr bwMode="auto">
            <a:xfrm>
              <a:off x="2756" y="1221"/>
              <a:ext cx="12" cy="48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2" name="Rectangle 404"/>
            <p:cNvSpPr>
              <a:spLocks noChangeArrowheads="1"/>
            </p:cNvSpPr>
            <p:nvPr/>
          </p:nvSpPr>
          <p:spPr bwMode="auto">
            <a:xfrm>
              <a:off x="2756" y="1389"/>
              <a:ext cx="12" cy="48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3" name="Rectangle 405"/>
            <p:cNvSpPr>
              <a:spLocks noChangeArrowheads="1"/>
            </p:cNvSpPr>
            <p:nvPr/>
          </p:nvSpPr>
          <p:spPr bwMode="auto">
            <a:xfrm>
              <a:off x="3170" y="1076"/>
              <a:ext cx="252" cy="12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4" name="Rectangle 406"/>
            <p:cNvSpPr>
              <a:spLocks noChangeArrowheads="1"/>
            </p:cNvSpPr>
            <p:nvPr/>
          </p:nvSpPr>
          <p:spPr bwMode="auto">
            <a:xfrm>
              <a:off x="3962" y="1076"/>
              <a:ext cx="541" cy="12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5" name="Rectangle 407"/>
            <p:cNvSpPr>
              <a:spLocks noChangeArrowheads="1"/>
            </p:cNvSpPr>
            <p:nvPr/>
          </p:nvSpPr>
          <p:spPr bwMode="auto">
            <a:xfrm>
              <a:off x="3998" y="956"/>
              <a:ext cx="177" cy="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u="none">
                  <a:solidFill>
                    <a:srgbClr val="000000"/>
                  </a:solidFill>
                </a:rPr>
                <a:t>owns</a:t>
              </a:r>
              <a:endParaRPr lang="en-US" b="1" u="none"/>
            </a:p>
          </p:txBody>
        </p:sp>
        <p:sp>
          <p:nvSpPr>
            <p:cNvPr id="386" name="Rectangle 408"/>
            <p:cNvSpPr>
              <a:spLocks noChangeArrowheads="1"/>
            </p:cNvSpPr>
            <p:nvPr/>
          </p:nvSpPr>
          <p:spPr bwMode="auto">
            <a:xfrm>
              <a:off x="3962" y="776"/>
              <a:ext cx="363" cy="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u="none">
                  <a:solidFill>
                    <a:srgbClr val="000000"/>
                  </a:solidFill>
                </a:rPr>
                <a:t>dispatches</a:t>
              </a:r>
              <a:endParaRPr lang="en-US" b="1" u="none"/>
            </a:p>
          </p:txBody>
        </p:sp>
        <p:sp>
          <p:nvSpPr>
            <p:cNvPr id="387" name="Rectangle 409"/>
            <p:cNvSpPr>
              <a:spLocks noChangeArrowheads="1"/>
            </p:cNvSpPr>
            <p:nvPr/>
          </p:nvSpPr>
          <p:spPr bwMode="auto">
            <a:xfrm>
              <a:off x="4395" y="619"/>
              <a:ext cx="52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100" u="none">
                  <a:solidFill>
                    <a:srgbClr val="000000"/>
                  </a:solidFill>
                </a:rPr>
                <a:t>*</a:t>
              </a:r>
              <a:endParaRPr lang="en-US" b="1" u="none"/>
            </a:p>
          </p:txBody>
        </p:sp>
        <p:sp>
          <p:nvSpPr>
            <p:cNvPr id="388" name="Rectangle 410"/>
            <p:cNvSpPr>
              <a:spLocks noChangeArrowheads="1"/>
            </p:cNvSpPr>
            <p:nvPr/>
          </p:nvSpPr>
          <p:spPr bwMode="auto">
            <a:xfrm>
              <a:off x="3698" y="1209"/>
              <a:ext cx="241" cy="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u="none">
                  <a:solidFill>
                    <a:srgbClr val="000000"/>
                  </a:solidFill>
                </a:rPr>
                <a:t>notifies</a:t>
              </a:r>
              <a:endParaRPr lang="en-US" b="1" u="none"/>
            </a:p>
          </p:txBody>
        </p:sp>
        <p:sp>
          <p:nvSpPr>
            <p:cNvPr id="389" name="Rectangle 411"/>
            <p:cNvSpPr>
              <a:spLocks noChangeArrowheads="1"/>
            </p:cNvSpPr>
            <p:nvPr/>
          </p:nvSpPr>
          <p:spPr bwMode="auto">
            <a:xfrm>
              <a:off x="3314" y="1798"/>
              <a:ext cx="192" cy="12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0" name="Rectangle 412"/>
            <p:cNvSpPr>
              <a:spLocks noChangeArrowheads="1"/>
            </p:cNvSpPr>
            <p:nvPr/>
          </p:nvSpPr>
          <p:spPr bwMode="auto">
            <a:xfrm>
              <a:off x="3494" y="1185"/>
              <a:ext cx="12" cy="613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1" name="Rectangle 413"/>
            <p:cNvSpPr>
              <a:spLocks noChangeArrowheads="1"/>
            </p:cNvSpPr>
            <p:nvPr/>
          </p:nvSpPr>
          <p:spPr bwMode="auto">
            <a:xfrm>
              <a:off x="3512" y="1173"/>
              <a:ext cx="51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100" u="none">
                  <a:solidFill>
                    <a:srgbClr val="000000"/>
                  </a:solidFill>
                </a:rPr>
                <a:t>*</a:t>
              </a:r>
              <a:endParaRPr lang="en-US" b="1" u="none"/>
            </a:p>
          </p:txBody>
        </p:sp>
        <p:sp>
          <p:nvSpPr>
            <p:cNvPr id="392" name="Rectangle 414"/>
            <p:cNvSpPr>
              <a:spLocks noChangeArrowheads="1"/>
            </p:cNvSpPr>
            <p:nvPr/>
          </p:nvSpPr>
          <p:spPr bwMode="auto">
            <a:xfrm>
              <a:off x="3314" y="956"/>
              <a:ext cx="52" cy="1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100" u="none">
                  <a:solidFill>
                    <a:srgbClr val="000000"/>
                  </a:solidFill>
                </a:rPr>
                <a:t>*</a:t>
              </a:r>
              <a:endParaRPr lang="en-US" b="1" u="none"/>
            </a:p>
          </p:txBody>
        </p:sp>
        <p:sp>
          <p:nvSpPr>
            <p:cNvPr id="393" name="Freeform 415"/>
            <p:cNvSpPr>
              <a:spLocks/>
            </p:cNvSpPr>
            <p:nvPr/>
          </p:nvSpPr>
          <p:spPr bwMode="auto">
            <a:xfrm>
              <a:off x="3218" y="1137"/>
              <a:ext cx="108" cy="156"/>
            </a:xfrm>
            <a:custGeom>
              <a:avLst/>
              <a:gdLst>
                <a:gd name="T0" fmla="*/ 24 w 108"/>
                <a:gd name="T1" fmla="*/ 120 h 156"/>
                <a:gd name="T2" fmla="*/ 0 w 108"/>
                <a:gd name="T3" fmla="*/ 108 h 156"/>
                <a:gd name="T4" fmla="*/ 0 w 108"/>
                <a:gd name="T5" fmla="*/ 108 h 156"/>
                <a:gd name="T6" fmla="*/ 0 w 108"/>
                <a:gd name="T7" fmla="*/ 108 h 156"/>
                <a:gd name="T8" fmla="*/ 84 w 108"/>
                <a:gd name="T9" fmla="*/ 36 h 156"/>
                <a:gd name="T10" fmla="*/ 108 w 108"/>
                <a:gd name="T11" fmla="*/ 0 h 156"/>
                <a:gd name="T12" fmla="*/ 96 w 108"/>
                <a:gd name="T13" fmla="*/ 48 h 156"/>
                <a:gd name="T14" fmla="*/ 72 w 108"/>
                <a:gd name="T15" fmla="*/ 156 h 156"/>
                <a:gd name="T16" fmla="*/ 72 w 108"/>
                <a:gd name="T17" fmla="*/ 156 h 156"/>
                <a:gd name="T18" fmla="*/ 60 w 108"/>
                <a:gd name="T19" fmla="*/ 144 h 156"/>
                <a:gd name="T20" fmla="*/ 60 w 108"/>
                <a:gd name="T21" fmla="*/ 144 h 156"/>
                <a:gd name="T22" fmla="*/ 84 w 108"/>
                <a:gd name="T23" fmla="*/ 36 h 156"/>
                <a:gd name="T24" fmla="*/ 96 w 108"/>
                <a:gd name="T25" fmla="*/ 48 h 156"/>
                <a:gd name="T26" fmla="*/ 96 w 108"/>
                <a:gd name="T27" fmla="*/ 48 h 156"/>
                <a:gd name="T28" fmla="*/ 12 w 108"/>
                <a:gd name="T29" fmla="*/ 120 h 156"/>
                <a:gd name="T30" fmla="*/ 0 w 108"/>
                <a:gd name="T31" fmla="*/ 108 h 156"/>
                <a:gd name="T32" fmla="*/ 12 w 108"/>
                <a:gd name="T33" fmla="*/ 96 h 156"/>
                <a:gd name="T34" fmla="*/ 36 w 108"/>
                <a:gd name="T35" fmla="*/ 108 h 156"/>
                <a:gd name="T36" fmla="*/ 24 w 108"/>
                <a:gd name="T37" fmla="*/ 120 h 15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08"/>
                <a:gd name="T58" fmla="*/ 0 h 156"/>
                <a:gd name="T59" fmla="*/ 108 w 108"/>
                <a:gd name="T60" fmla="*/ 156 h 15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08" h="156">
                  <a:moveTo>
                    <a:pt x="24" y="120"/>
                  </a:moveTo>
                  <a:lnTo>
                    <a:pt x="0" y="108"/>
                  </a:lnTo>
                  <a:lnTo>
                    <a:pt x="84" y="36"/>
                  </a:lnTo>
                  <a:lnTo>
                    <a:pt x="108" y="0"/>
                  </a:lnTo>
                  <a:lnTo>
                    <a:pt x="96" y="48"/>
                  </a:lnTo>
                  <a:lnTo>
                    <a:pt x="72" y="156"/>
                  </a:lnTo>
                  <a:lnTo>
                    <a:pt x="60" y="144"/>
                  </a:lnTo>
                  <a:lnTo>
                    <a:pt x="84" y="36"/>
                  </a:lnTo>
                  <a:lnTo>
                    <a:pt x="96" y="48"/>
                  </a:lnTo>
                  <a:lnTo>
                    <a:pt x="12" y="120"/>
                  </a:lnTo>
                  <a:lnTo>
                    <a:pt x="0" y="108"/>
                  </a:lnTo>
                  <a:lnTo>
                    <a:pt x="12" y="96"/>
                  </a:lnTo>
                  <a:lnTo>
                    <a:pt x="36" y="108"/>
                  </a:lnTo>
                  <a:lnTo>
                    <a:pt x="24" y="120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4" name="Freeform 416"/>
            <p:cNvSpPr>
              <a:spLocks/>
            </p:cNvSpPr>
            <p:nvPr/>
          </p:nvSpPr>
          <p:spPr bwMode="auto">
            <a:xfrm>
              <a:off x="3242" y="1245"/>
              <a:ext cx="48" cy="36"/>
            </a:xfrm>
            <a:custGeom>
              <a:avLst/>
              <a:gdLst>
                <a:gd name="T0" fmla="*/ 36 w 48"/>
                <a:gd name="T1" fmla="*/ 36 h 36"/>
                <a:gd name="T2" fmla="*/ 0 w 48"/>
                <a:gd name="T3" fmla="*/ 12 h 36"/>
                <a:gd name="T4" fmla="*/ 12 w 48"/>
                <a:gd name="T5" fmla="*/ 0 h 36"/>
                <a:gd name="T6" fmla="*/ 12 w 48"/>
                <a:gd name="T7" fmla="*/ 0 h 36"/>
                <a:gd name="T8" fmla="*/ 12 w 48"/>
                <a:gd name="T9" fmla="*/ 0 h 36"/>
                <a:gd name="T10" fmla="*/ 48 w 48"/>
                <a:gd name="T11" fmla="*/ 24 h 36"/>
                <a:gd name="T12" fmla="*/ 36 w 48"/>
                <a:gd name="T13" fmla="*/ 36 h 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8"/>
                <a:gd name="T22" fmla="*/ 0 h 36"/>
                <a:gd name="T23" fmla="*/ 48 w 48"/>
                <a:gd name="T24" fmla="*/ 36 h 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8" h="36">
                  <a:moveTo>
                    <a:pt x="36" y="36"/>
                  </a:moveTo>
                  <a:lnTo>
                    <a:pt x="0" y="12"/>
                  </a:lnTo>
                  <a:lnTo>
                    <a:pt x="12" y="0"/>
                  </a:lnTo>
                  <a:lnTo>
                    <a:pt x="48" y="24"/>
                  </a:lnTo>
                  <a:lnTo>
                    <a:pt x="36" y="36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5" name="Freeform 417"/>
            <p:cNvSpPr>
              <a:spLocks/>
            </p:cNvSpPr>
            <p:nvPr/>
          </p:nvSpPr>
          <p:spPr bwMode="auto">
            <a:xfrm>
              <a:off x="3218" y="1173"/>
              <a:ext cx="84" cy="108"/>
            </a:xfrm>
            <a:custGeom>
              <a:avLst/>
              <a:gdLst>
                <a:gd name="T0" fmla="*/ 24 w 84"/>
                <a:gd name="T1" fmla="*/ 84 h 108"/>
                <a:gd name="T2" fmla="*/ 0 w 84"/>
                <a:gd name="T3" fmla="*/ 72 h 108"/>
                <a:gd name="T4" fmla="*/ 84 w 84"/>
                <a:gd name="T5" fmla="*/ 0 h 108"/>
                <a:gd name="T6" fmla="*/ 60 w 84"/>
                <a:gd name="T7" fmla="*/ 108 h 108"/>
                <a:gd name="T8" fmla="*/ 24 w 84"/>
                <a:gd name="T9" fmla="*/ 84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"/>
                <a:gd name="T16" fmla="*/ 0 h 108"/>
                <a:gd name="T17" fmla="*/ 84 w 84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" h="108">
                  <a:moveTo>
                    <a:pt x="24" y="84"/>
                  </a:moveTo>
                  <a:lnTo>
                    <a:pt x="0" y="72"/>
                  </a:lnTo>
                  <a:lnTo>
                    <a:pt x="84" y="0"/>
                  </a:lnTo>
                  <a:lnTo>
                    <a:pt x="60" y="108"/>
                  </a:lnTo>
                  <a:lnTo>
                    <a:pt x="24" y="84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6" name="Freeform 418"/>
            <p:cNvSpPr>
              <a:spLocks/>
            </p:cNvSpPr>
            <p:nvPr/>
          </p:nvSpPr>
          <p:spPr bwMode="auto">
            <a:xfrm>
              <a:off x="3206" y="1329"/>
              <a:ext cx="12" cy="12"/>
            </a:xfrm>
            <a:custGeom>
              <a:avLst/>
              <a:gdLst>
                <a:gd name="T0" fmla="*/ 0 w 12"/>
                <a:gd name="T1" fmla="*/ 0 h 12"/>
                <a:gd name="T2" fmla="*/ 0 w 12"/>
                <a:gd name="T3" fmla="*/ 0 h 12"/>
                <a:gd name="T4" fmla="*/ 12 w 12"/>
                <a:gd name="T5" fmla="*/ 12 h 12"/>
                <a:gd name="T6" fmla="*/ 12 w 12"/>
                <a:gd name="T7" fmla="*/ 12 h 12"/>
                <a:gd name="T8" fmla="*/ 0 w 12"/>
                <a:gd name="T9" fmla="*/ 0 h 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12"/>
                <a:gd name="T17" fmla="*/ 12 w 12"/>
                <a:gd name="T18" fmla="*/ 12 h 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12">
                  <a:moveTo>
                    <a:pt x="0" y="0"/>
                  </a:moveTo>
                  <a:lnTo>
                    <a:pt x="0" y="0"/>
                  </a:lnTo>
                  <a:lnTo>
                    <a:pt x="12" y="12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7" name="Freeform 419"/>
            <p:cNvSpPr>
              <a:spLocks/>
            </p:cNvSpPr>
            <p:nvPr/>
          </p:nvSpPr>
          <p:spPr bwMode="auto">
            <a:xfrm>
              <a:off x="3242" y="1269"/>
              <a:ext cx="12" cy="12"/>
            </a:xfrm>
            <a:custGeom>
              <a:avLst/>
              <a:gdLst>
                <a:gd name="T0" fmla="*/ 0 w 12"/>
                <a:gd name="T1" fmla="*/ 0 h 12"/>
                <a:gd name="T2" fmla="*/ 0 w 12"/>
                <a:gd name="T3" fmla="*/ 0 h 12"/>
                <a:gd name="T4" fmla="*/ 12 w 12"/>
                <a:gd name="T5" fmla="*/ 12 h 12"/>
                <a:gd name="T6" fmla="*/ 12 w 12"/>
                <a:gd name="T7" fmla="*/ 12 h 12"/>
                <a:gd name="T8" fmla="*/ 0 w 12"/>
                <a:gd name="T9" fmla="*/ 0 h 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12"/>
                <a:gd name="T17" fmla="*/ 12 w 12"/>
                <a:gd name="T18" fmla="*/ 12 h 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12">
                  <a:moveTo>
                    <a:pt x="0" y="0"/>
                  </a:moveTo>
                  <a:lnTo>
                    <a:pt x="0" y="0"/>
                  </a:lnTo>
                  <a:lnTo>
                    <a:pt x="12" y="12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8" name="Freeform 420"/>
            <p:cNvSpPr>
              <a:spLocks/>
            </p:cNvSpPr>
            <p:nvPr/>
          </p:nvSpPr>
          <p:spPr bwMode="auto">
            <a:xfrm>
              <a:off x="3206" y="1269"/>
              <a:ext cx="48" cy="72"/>
            </a:xfrm>
            <a:custGeom>
              <a:avLst/>
              <a:gdLst>
                <a:gd name="T0" fmla="*/ 0 w 48"/>
                <a:gd name="T1" fmla="*/ 60 h 72"/>
                <a:gd name="T2" fmla="*/ 12 w 48"/>
                <a:gd name="T3" fmla="*/ 72 h 72"/>
                <a:gd name="T4" fmla="*/ 48 w 48"/>
                <a:gd name="T5" fmla="*/ 12 h 72"/>
                <a:gd name="T6" fmla="*/ 36 w 48"/>
                <a:gd name="T7" fmla="*/ 0 h 72"/>
                <a:gd name="T8" fmla="*/ 0 w 48"/>
                <a:gd name="T9" fmla="*/ 60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72"/>
                <a:gd name="T17" fmla="*/ 48 w 48"/>
                <a:gd name="T18" fmla="*/ 72 h 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72">
                  <a:moveTo>
                    <a:pt x="0" y="60"/>
                  </a:moveTo>
                  <a:lnTo>
                    <a:pt x="12" y="72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0" y="60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" name="Rectangle 421"/>
            <p:cNvSpPr>
              <a:spLocks noChangeArrowheads="1"/>
            </p:cNvSpPr>
            <p:nvPr/>
          </p:nvSpPr>
          <p:spPr bwMode="auto">
            <a:xfrm>
              <a:off x="2882" y="1329"/>
              <a:ext cx="350" cy="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u="none">
                  <a:solidFill>
                    <a:srgbClr val="000000"/>
                  </a:solidFill>
                </a:rPr>
                <a:t>handle set</a:t>
              </a:r>
              <a:endParaRPr lang="en-US" b="1" u="none"/>
            </a:p>
          </p:txBody>
        </p:sp>
        <p:sp>
          <p:nvSpPr>
            <p:cNvPr id="400" name="Rectangle 422"/>
            <p:cNvSpPr>
              <a:spLocks noChangeArrowheads="1"/>
            </p:cNvSpPr>
            <p:nvPr/>
          </p:nvSpPr>
          <p:spPr bwMode="auto">
            <a:xfrm>
              <a:off x="2139" y="559"/>
              <a:ext cx="962" cy="1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tabLst>
                  <a:tab pos="611188" algn="l"/>
                </a:tabLst>
              </a:pPr>
              <a:r>
                <a:rPr lang="en-GB" sz="1400" b="1" u="none">
                  <a:solidFill>
                    <a:srgbClr val="000000"/>
                  </a:solidFill>
                  <a:cs typeface="Times New Roman" pitchFamily="18" charset="0"/>
                </a:rPr>
                <a:t> Reactor</a:t>
              </a:r>
              <a:endParaRPr lang="en-US" sz="1400" b="1" u="none">
                <a:cs typeface="Times New Roman" pitchFamily="18" charset="0"/>
              </a:endParaRPr>
            </a:p>
            <a:p>
              <a:pPr algn="ctr">
                <a:tabLst>
                  <a:tab pos="611188" algn="l"/>
                </a:tabLst>
              </a:pPr>
              <a:endParaRPr lang="en-US" sz="1400" u="none"/>
            </a:p>
          </p:txBody>
        </p:sp>
        <p:sp>
          <p:nvSpPr>
            <p:cNvPr id="401" name="Rectangle 423"/>
            <p:cNvSpPr>
              <a:spLocks noChangeArrowheads="1"/>
            </p:cNvSpPr>
            <p:nvPr/>
          </p:nvSpPr>
          <p:spPr bwMode="auto">
            <a:xfrm>
              <a:off x="2139" y="559"/>
              <a:ext cx="1024" cy="17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402" name="Rectangle 424"/>
            <p:cNvSpPr>
              <a:spLocks noChangeArrowheads="1"/>
            </p:cNvSpPr>
            <p:nvPr/>
          </p:nvSpPr>
          <p:spPr bwMode="auto">
            <a:xfrm>
              <a:off x="2127" y="734"/>
              <a:ext cx="1101" cy="4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95000"/>
                </a:lnSpc>
                <a:tabLst>
                  <a:tab pos="611188" algn="l"/>
                </a:tabLst>
              </a:pPr>
              <a:r>
                <a:rPr lang="en-GB" sz="1400" u="none">
                  <a:solidFill>
                    <a:srgbClr val="000000"/>
                  </a:solidFill>
                  <a:cs typeface="Times New Roman" pitchFamily="18" charset="0"/>
                </a:rPr>
                <a:t>handle_events()</a:t>
              </a:r>
              <a:endParaRPr lang="en-US" sz="1400" u="none">
                <a:cs typeface="Times New Roman" pitchFamily="18" charset="0"/>
              </a:endParaRPr>
            </a:p>
            <a:p>
              <a:pPr>
                <a:lnSpc>
                  <a:spcPct val="95000"/>
                </a:lnSpc>
                <a:tabLst>
                  <a:tab pos="611188" algn="l"/>
                </a:tabLst>
              </a:pPr>
              <a:r>
                <a:rPr lang="en-GB" sz="1400" u="none">
                  <a:solidFill>
                    <a:srgbClr val="000000"/>
                  </a:solidFill>
                  <a:cs typeface="Times New Roman" pitchFamily="18" charset="0"/>
                </a:rPr>
                <a:t>register_handler()</a:t>
              </a:r>
              <a:endParaRPr lang="en-US" sz="1400" u="none">
                <a:cs typeface="Times New Roman" pitchFamily="18" charset="0"/>
              </a:endParaRPr>
            </a:p>
            <a:p>
              <a:pPr>
                <a:lnSpc>
                  <a:spcPct val="95000"/>
                </a:lnSpc>
                <a:tabLst>
                  <a:tab pos="611188" algn="l"/>
                </a:tabLst>
              </a:pPr>
              <a:r>
                <a:rPr lang="en-GB" sz="1400" u="none">
                  <a:solidFill>
                    <a:srgbClr val="000000"/>
                  </a:solidFill>
                  <a:cs typeface="Times New Roman" pitchFamily="18" charset="0"/>
                </a:rPr>
                <a:t>remove_handler()</a:t>
              </a:r>
              <a:endParaRPr lang="en-US" sz="1400" u="none">
                <a:cs typeface="Times New Roman" pitchFamily="18" charset="0"/>
              </a:endParaRPr>
            </a:p>
            <a:p>
              <a:pPr>
                <a:tabLst>
                  <a:tab pos="611188" algn="l"/>
                </a:tabLst>
              </a:pPr>
              <a:endParaRPr lang="en-US" sz="1400" u="none"/>
            </a:p>
          </p:txBody>
        </p:sp>
        <p:sp>
          <p:nvSpPr>
            <p:cNvPr id="403" name="Rectangle 425"/>
            <p:cNvSpPr>
              <a:spLocks noChangeArrowheads="1"/>
            </p:cNvSpPr>
            <p:nvPr/>
          </p:nvSpPr>
          <p:spPr bwMode="auto">
            <a:xfrm>
              <a:off x="2139" y="734"/>
              <a:ext cx="1024" cy="449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404" name="Rectangle 426"/>
            <p:cNvSpPr>
              <a:spLocks noChangeArrowheads="1"/>
            </p:cNvSpPr>
            <p:nvPr/>
          </p:nvSpPr>
          <p:spPr bwMode="auto">
            <a:xfrm>
              <a:off x="4491" y="591"/>
              <a:ext cx="1089" cy="1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tabLst>
                  <a:tab pos="611188" algn="l"/>
                </a:tabLst>
              </a:pPr>
              <a:r>
                <a:rPr lang="en-GB" sz="1400" b="1" i="1" u="none">
                  <a:solidFill>
                    <a:srgbClr val="000000"/>
                  </a:solidFill>
                  <a:cs typeface="Times New Roman" pitchFamily="18" charset="0"/>
                </a:rPr>
                <a:t>Event Handler</a:t>
              </a:r>
              <a:endParaRPr lang="en-US" sz="1400" b="1" i="1" u="none">
                <a:cs typeface="Times New Roman" pitchFamily="18" charset="0"/>
              </a:endParaRPr>
            </a:p>
            <a:p>
              <a:pPr algn="ctr">
                <a:tabLst>
                  <a:tab pos="611188" algn="l"/>
                </a:tabLst>
              </a:pPr>
              <a:endParaRPr lang="en-US" sz="1400" i="1" u="none"/>
            </a:p>
          </p:txBody>
        </p:sp>
        <p:sp>
          <p:nvSpPr>
            <p:cNvPr id="405" name="Rectangle 427"/>
            <p:cNvSpPr>
              <a:spLocks noChangeArrowheads="1"/>
            </p:cNvSpPr>
            <p:nvPr/>
          </p:nvSpPr>
          <p:spPr bwMode="auto">
            <a:xfrm>
              <a:off x="4509" y="603"/>
              <a:ext cx="1024" cy="17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406" name="Rectangle 428"/>
            <p:cNvSpPr>
              <a:spLocks noChangeArrowheads="1"/>
            </p:cNvSpPr>
            <p:nvPr/>
          </p:nvSpPr>
          <p:spPr bwMode="auto">
            <a:xfrm>
              <a:off x="4497" y="778"/>
              <a:ext cx="1101" cy="4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95000"/>
                </a:lnSpc>
                <a:tabLst>
                  <a:tab pos="611188" algn="l"/>
                </a:tabLst>
              </a:pPr>
              <a:r>
                <a:rPr lang="en-GB" sz="1400" i="1" u="none">
                  <a:solidFill>
                    <a:srgbClr val="000000"/>
                  </a:solidFill>
                  <a:cs typeface="Times New Roman" pitchFamily="18" charset="0"/>
                </a:rPr>
                <a:t>handle_event ()</a:t>
              </a:r>
              <a:endParaRPr lang="en-US" sz="1400" i="1" u="none">
                <a:cs typeface="Times New Roman" pitchFamily="18" charset="0"/>
              </a:endParaRPr>
            </a:p>
            <a:p>
              <a:pPr>
                <a:lnSpc>
                  <a:spcPct val="95000"/>
                </a:lnSpc>
                <a:tabLst>
                  <a:tab pos="611188" algn="l"/>
                </a:tabLst>
              </a:pPr>
              <a:r>
                <a:rPr lang="en-GB" sz="1400" i="1" u="none">
                  <a:solidFill>
                    <a:srgbClr val="000000"/>
                  </a:solidFill>
                  <a:cs typeface="Times New Roman" pitchFamily="18" charset="0"/>
                </a:rPr>
                <a:t>get_handle()</a:t>
              </a:r>
              <a:endParaRPr lang="en-US" sz="1400" i="1" u="none"/>
            </a:p>
          </p:txBody>
        </p:sp>
        <p:sp>
          <p:nvSpPr>
            <p:cNvPr id="407" name="Rectangle 429"/>
            <p:cNvSpPr>
              <a:spLocks noChangeArrowheads="1"/>
            </p:cNvSpPr>
            <p:nvPr/>
          </p:nvSpPr>
          <p:spPr bwMode="auto">
            <a:xfrm>
              <a:off x="4509" y="778"/>
              <a:ext cx="1024" cy="32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408" name="Rectangle 430"/>
            <p:cNvSpPr>
              <a:spLocks noChangeArrowheads="1"/>
            </p:cNvSpPr>
            <p:nvPr/>
          </p:nvSpPr>
          <p:spPr bwMode="auto">
            <a:xfrm>
              <a:off x="3620" y="1447"/>
              <a:ext cx="1089" cy="1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tabLst>
                  <a:tab pos="611188" algn="l"/>
                </a:tabLst>
              </a:pPr>
              <a:r>
                <a:rPr lang="en-GB" sz="1400" b="1" u="none">
                  <a:solidFill>
                    <a:srgbClr val="000000"/>
                  </a:solidFill>
                  <a:cs typeface="Times New Roman" pitchFamily="18" charset="0"/>
                </a:rPr>
                <a:t>Concrete Event Handler A</a:t>
              </a:r>
              <a:endParaRPr lang="en-US" sz="1400" b="1" u="none">
                <a:cs typeface="Times New Roman" pitchFamily="18" charset="0"/>
              </a:endParaRPr>
            </a:p>
            <a:p>
              <a:pPr algn="ctr">
                <a:tabLst>
                  <a:tab pos="611188" algn="l"/>
                </a:tabLst>
              </a:pPr>
              <a:endParaRPr lang="en-US" sz="1400" u="none"/>
            </a:p>
          </p:txBody>
        </p:sp>
        <p:sp>
          <p:nvSpPr>
            <p:cNvPr id="409" name="Rectangle 431"/>
            <p:cNvSpPr>
              <a:spLocks noChangeArrowheads="1"/>
            </p:cNvSpPr>
            <p:nvPr/>
          </p:nvSpPr>
          <p:spPr bwMode="auto">
            <a:xfrm>
              <a:off x="3638" y="1464"/>
              <a:ext cx="1024" cy="29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410" name="Rectangle 432"/>
            <p:cNvSpPr>
              <a:spLocks noChangeArrowheads="1"/>
            </p:cNvSpPr>
            <p:nvPr/>
          </p:nvSpPr>
          <p:spPr bwMode="auto">
            <a:xfrm>
              <a:off x="3634" y="1754"/>
              <a:ext cx="1101" cy="4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95000"/>
                </a:lnSpc>
                <a:tabLst>
                  <a:tab pos="611188" algn="l"/>
                </a:tabLst>
              </a:pPr>
              <a:r>
                <a:rPr lang="en-GB" sz="1400" u="none">
                  <a:solidFill>
                    <a:srgbClr val="000000"/>
                  </a:solidFill>
                  <a:cs typeface="Times New Roman" pitchFamily="18" charset="0"/>
                </a:rPr>
                <a:t>handle_event ()</a:t>
              </a:r>
              <a:endParaRPr lang="en-US" sz="1400" u="none">
                <a:cs typeface="Times New Roman" pitchFamily="18" charset="0"/>
              </a:endParaRPr>
            </a:p>
            <a:p>
              <a:pPr>
                <a:lnSpc>
                  <a:spcPct val="95000"/>
                </a:lnSpc>
                <a:tabLst>
                  <a:tab pos="611188" algn="l"/>
                </a:tabLst>
              </a:pPr>
              <a:r>
                <a:rPr lang="en-GB" sz="1400" u="none">
                  <a:solidFill>
                    <a:srgbClr val="000000"/>
                  </a:solidFill>
                  <a:cs typeface="Times New Roman" pitchFamily="18" charset="0"/>
                </a:rPr>
                <a:t>get_handle()</a:t>
              </a:r>
              <a:endParaRPr lang="en-US" sz="1400" u="none"/>
            </a:p>
          </p:txBody>
        </p:sp>
        <p:sp>
          <p:nvSpPr>
            <p:cNvPr id="411" name="Rectangle 433"/>
            <p:cNvSpPr>
              <a:spLocks noChangeArrowheads="1"/>
            </p:cNvSpPr>
            <p:nvPr/>
          </p:nvSpPr>
          <p:spPr bwMode="auto">
            <a:xfrm>
              <a:off x="3638" y="1754"/>
              <a:ext cx="1024" cy="32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412" name="Rectangle 434"/>
            <p:cNvSpPr>
              <a:spLocks noChangeArrowheads="1"/>
            </p:cNvSpPr>
            <p:nvPr/>
          </p:nvSpPr>
          <p:spPr bwMode="auto">
            <a:xfrm>
              <a:off x="4696" y="1453"/>
              <a:ext cx="1089" cy="1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tabLst>
                  <a:tab pos="611188" algn="l"/>
                </a:tabLst>
              </a:pPr>
              <a:r>
                <a:rPr lang="en-GB" sz="1400" b="1" u="none">
                  <a:solidFill>
                    <a:srgbClr val="000000"/>
                  </a:solidFill>
                  <a:cs typeface="Times New Roman" pitchFamily="18" charset="0"/>
                </a:rPr>
                <a:t>Concrete Event Handler B</a:t>
              </a:r>
              <a:endParaRPr lang="en-US" sz="1400" b="1" u="none">
                <a:cs typeface="Times New Roman" pitchFamily="18" charset="0"/>
              </a:endParaRPr>
            </a:p>
            <a:p>
              <a:pPr algn="ctr">
                <a:tabLst>
                  <a:tab pos="611188" algn="l"/>
                </a:tabLst>
              </a:pPr>
              <a:endParaRPr lang="en-US" sz="1400" u="none"/>
            </a:p>
          </p:txBody>
        </p:sp>
        <p:sp>
          <p:nvSpPr>
            <p:cNvPr id="413" name="Rectangle 435"/>
            <p:cNvSpPr>
              <a:spLocks noChangeArrowheads="1"/>
            </p:cNvSpPr>
            <p:nvPr/>
          </p:nvSpPr>
          <p:spPr bwMode="auto">
            <a:xfrm>
              <a:off x="4714" y="1458"/>
              <a:ext cx="1024" cy="29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414" name="Rectangle 436"/>
            <p:cNvSpPr>
              <a:spLocks noChangeArrowheads="1"/>
            </p:cNvSpPr>
            <p:nvPr/>
          </p:nvSpPr>
          <p:spPr bwMode="auto">
            <a:xfrm>
              <a:off x="4710" y="1760"/>
              <a:ext cx="1101" cy="4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95000"/>
                </a:lnSpc>
                <a:tabLst>
                  <a:tab pos="611188" algn="l"/>
                </a:tabLst>
              </a:pPr>
              <a:r>
                <a:rPr lang="en-GB" sz="1400" u="none">
                  <a:solidFill>
                    <a:srgbClr val="000000"/>
                  </a:solidFill>
                  <a:cs typeface="Times New Roman" pitchFamily="18" charset="0"/>
                </a:rPr>
                <a:t>handle_event ()</a:t>
              </a:r>
              <a:endParaRPr lang="en-US" sz="1400" u="none">
                <a:cs typeface="Times New Roman" pitchFamily="18" charset="0"/>
              </a:endParaRPr>
            </a:p>
            <a:p>
              <a:pPr>
                <a:lnSpc>
                  <a:spcPct val="95000"/>
                </a:lnSpc>
                <a:tabLst>
                  <a:tab pos="611188" algn="l"/>
                </a:tabLst>
              </a:pPr>
              <a:r>
                <a:rPr lang="en-GB" sz="1400" u="none">
                  <a:solidFill>
                    <a:srgbClr val="000000"/>
                  </a:solidFill>
                  <a:cs typeface="Times New Roman" pitchFamily="18" charset="0"/>
                </a:rPr>
                <a:t>get_handle()</a:t>
              </a:r>
              <a:endParaRPr lang="en-US" sz="1400" u="none"/>
            </a:p>
          </p:txBody>
        </p:sp>
        <p:sp>
          <p:nvSpPr>
            <p:cNvPr id="415" name="Rectangle 437"/>
            <p:cNvSpPr>
              <a:spLocks noChangeArrowheads="1"/>
            </p:cNvSpPr>
            <p:nvPr/>
          </p:nvSpPr>
          <p:spPr bwMode="auto">
            <a:xfrm>
              <a:off x="4714" y="1748"/>
              <a:ext cx="1024" cy="32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416" name="Rectangle 438"/>
            <p:cNvSpPr>
              <a:spLocks noChangeArrowheads="1"/>
            </p:cNvSpPr>
            <p:nvPr/>
          </p:nvSpPr>
          <p:spPr bwMode="auto">
            <a:xfrm>
              <a:off x="2269" y="1555"/>
              <a:ext cx="1089" cy="1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tabLst>
                  <a:tab pos="611188" algn="l"/>
                </a:tabLst>
              </a:pPr>
              <a:r>
                <a:rPr lang="en-GB" sz="1400" b="1" u="none">
                  <a:solidFill>
                    <a:srgbClr val="000000"/>
                  </a:solidFill>
                  <a:cs typeface="Times New Roman" pitchFamily="18" charset="0"/>
                </a:rPr>
                <a:t>Synchronous</a:t>
              </a:r>
            </a:p>
            <a:p>
              <a:pPr algn="ctr">
                <a:tabLst>
                  <a:tab pos="611188" algn="l"/>
                </a:tabLst>
              </a:pPr>
              <a:r>
                <a:rPr lang="en-GB" sz="1400" b="1" u="none">
                  <a:solidFill>
                    <a:srgbClr val="000000"/>
                  </a:solidFill>
                  <a:cs typeface="Times New Roman" pitchFamily="18" charset="0"/>
                </a:rPr>
                <a:t>Event Demuxer</a:t>
              </a:r>
              <a:endParaRPr lang="en-US" sz="1400" b="1" u="none">
                <a:cs typeface="Times New Roman" pitchFamily="18" charset="0"/>
              </a:endParaRPr>
            </a:p>
            <a:p>
              <a:pPr algn="ctr">
                <a:tabLst>
                  <a:tab pos="611188" algn="l"/>
                </a:tabLst>
              </a:pPr>
              <a:endParaRPr lang="en-US" sz="1400" u="none"/>
            </a:p>
          </p:txBody>
        </p:sp>
        <p:sp>
          <p:nvSpPr>
            <p:cNvPr id="417" name="Rectangle 439"/>
            <p:cNvSpPr>
              <a:spLocks noChangeArrowheads="1"/>
            </p:cNvSpPr>
            <p:nvPr/>
          </p:nvSpPr>
          <p:spPr bwMode="auto">
            <a:xfrm>
              <a:off x="2287" y="1572"/>
              <a:ext cx="1024" cy="29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418" name="Rectangle 440"/>
            <p:cNvSpPr>
              <a:spLocks noChangeArrowheads="1"/>
            </p:cNvSpPr>
            <p:nvPr/>
          </p:nvSpPr>
          <p:spPr bwMode="auto">
            <a:xfrm>
              <a:off x="2275" y="1862"/>
              <a:ext cx="839" cy="21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95000"/>
                </a:lnSpc>
                <a:tabLst>
                  <a:tab pos="611188" algn="l"/>
                </a:tabLst>
              </a:pPr>
              <a:r>
                <a:rPr lang="en-GB" sz="1400" u="none">
                  <a:solidFill>
                    <a:srgbClr val="000000"/>
                  </a:solidFill>
                  <a:cs typeface="Times New Roman" pitchFamily="18" charset="0"/>
                </a:rPr>
                <a:t>select ()</a:t>
              </a:r>
              <a:endParaRPr lang="en-US" sz="1400" u="none">
                <a:cs typeface="Times New Roman" pitchFamily="18" charset="0"/>
              </a:endParaRPr>
            </a:p>
          </p:txBody>
        </p:sp>
        <p:sp>
          <p:nvSpPr>
            <p:cNvPr id="419" name="Rectangle 441"/>
            <p:cNvSpPr>
              <a:spLocks noChangeArrowheads="1"/>
            </p:cNvSpPr>
            <p:nvPr/>
          </p:nvSpPr>
          <p:spPr bwMode="auto">
            <a:xfrm>
              <a:off x="2287" y="1862"/>
              <a:ext cx="1024" cy="18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420" name="Rectangle 442"/>
            <p:cNvSpPr>
              <a:spLocks noChangeArrowheads="1"/>
            </p:cNvSpPr>
            <p:nvPr/>
          </p:nvSpPr>
          <p:spPr bwMode="auto">
            <a:xfrm>
              <a:off x="2254" y="1412"/>
              <a:ext cx="338" cy="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u="none">
                  <a:solidFill>
                    <a:srgbClr val="000000"/>
                  </a:solidFill>
                </a:rPr>
                <a:t>&lt;&lt;uses&gt;&gt;</a:t>
              </a:r>
              <a:endParaRPr lang="en-US" b="1" u="non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" grpId="0" animBg="1"/>
      <p:bldP spid="360" grpId="0" animBg="1"/>
      <p:bldP spid="36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Proactor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077200" cy="1524000"/>
          </a:xfrm>
        </p:spPr>
        <p:txBody>
          <a:bodyPr>
            <a:normAutofit fontScale="77500" lnSpcReduction="20000"/>
          </a:bodyPr>
          <a:lstStyle/>
          <a:p>
            <a:r>
              <a:rPr lang="en-US" i="1" dirty="0" smtClean="0"/>
              <a:t>The </a:t>
            </a:r>
            <a:r>
              <a:rPr lang="en-US" b="1" i="1" dirty="0" err="1" smtClean="0"/>
              <a:t>Proactor</a:t>
            </a:r>
            <a:r>
              <a:rPr lang="en-US" i="1" dirty="0" smtClean="0"/>
              <a:t> architectural pattern allows event-driven applications to efficiently </a:t>
            </a:r>
            <a:r>
              <a:rPr lang="en-US" i="1" dirty="0" err="1" smtClean="0"/>
              <a:t>demultiplex</a:t>
            </a:r>
            <a:r>
              <a:rPr lang="en-US" i="1" dirty="0" smtClean="0"/>
              <a:t> and dispatch service requests triggered by the completion of asynchronous operations, to achieve the performance benefits of concurrency without incurring certain of its liabilities</a:t>
            </a:r>
            <a:r>
              <a:rPr lang="en-US" dirty="0" smtClean="0"/>
              <a:t>. (Schmidt)</a:t>
            </a:r>
          </a:p>
          <a:p>
            <a:endParaRPr lang="en-US" dirty="0"/>
          </a:p>
        </p:txBody>
      </p:sp>
      <p:grpSp>
        <p:nvGrpSpPr>
          <p:cNvPr id="3" name="Group 293"/>
          <p:cNvGrpSpPr>
            <a:grpSpLocks/>
          </p:cNvGrpSpPr>
          <p:nvPr/>
        </p:nvGrpSpPr>
        <p:grpSpPr bwMode="auto">
          <a:xfrm>
            <a:off x="666750" y="2987675"/>
            <a:ext cx="7943850" cy="3794125"/>
            <a:chOff x="78" y="1942"/>
            <a:chExt cx="5004" cy="2390"/>
          </a:xfrm>
        </p:grpSpPr>
        <p:sp>
          <p:nvSpPr>
            <p:cNvPr id="171" name="Rectangle 138"/>
            <p:cNvSpPr>
              <a:spLocks noChangeArrowheads="1"/>
            </p:cNvSpPr>
            <p:nvPr/>
          </p:nvSpPr>
          <p:spPr bwMode="auto">
            <a:xfrm>
              <a:off x="1998" y="2162"/>
              <a:ext cx="12" cy="1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2" name="Rectangle 148"/>
            <p:cNvSpPr>
              <a:spLocks noChangeArrowheads="1"/>
            </p:cNvSpPr>
            <p:nvPr/>
          </p:nvSpPr>
          <p:spPr bwMode="auto">
            <a:xfrm>
              <a:off x="2716" y="2162"/>
              <a:ext cx="12" cy="1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3" name="Rectangle 181"/>
            <p:cNvSpPr>
              <a:spLocks noChangeArrowheads="1"/>
            </p:cNvSpPr>
            <p:nvPr/>
          </p:nvSpPr>
          <p:spPr bwMode="auto">
            <a:xfrm>
              <a:off x="1352" y="3349"/>
              <a:ext cx="12" cy="1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" name="Rectangle 188"/>
            <p:cNvSpPr>
              <a:spLocks noChangeArrowheads="1"/>
            </p:cNvSpPr>
            <p:nvPr/>
          </p:nvSpPr>
          <p:spPr bwMode="auto">
            <a:xfrm>
              <a:off x="1819" y="3948"/>
              <a:ext cx="12" cy="1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" name="Rectangle 201"/>
            <p:cNvSpPr>
              <a:spLocks noChangeArrowheads="1"/>
            </p:cNvSpPr>
            <p:nvPr/>
          </p:nvSpPr>
          <p:spPr bwMode="auto">
            <a:xfrm>
              <a:off x="3003" y="2054"/>
              <a:ext cx="1" cy="12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Rectangle 265"/>
            <p:cNvSpPr>
              <a:spLocks noChangeArrowheads="1"/>
            </p:cNvSpPr>
            <p:nvPr/>
          </p:nvSpPr>
          <p:spPr bwMode="auto">
            <a:xfrm>
              <a:off x="850" y="3936"/>
              <a:ext cx="12" cy="1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7" name="Rectangle 271"/>
            <p:cNvSpPr>
              <a:spLocks noChangeArrowheads="1"/>
            </p:cNvSpPr>
            <p:nvPr/>
          </p:nvSpPr>
          <p:spPr bwMode="auto">
            <a:xfrm>
              <a:off x="1304" y="3984"/>
              <a:ext cx="1" cy="12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8" name="Rectangle 273"/>
            <p:cNvSpPr>
              <a:spLocks noChangeArrowheads="1"/>
            </p:cNvSpPr>
            <p:nvPr/>
          </p:nvSpPr>
          <p:spPr bwMode="auto">
            <a:xfrm>
              <a:off x="1352" y="3948"/>
              <a:ext cx="12" cy="1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9" name="Rectangle 115"/>
            <p:cNvSpPr>
              <a:spLocks noChangeAspect="1" noChangeArrowheads="1"/>
            </p:cNvSpPr>
            <p:nvPr/>
          </p:nvSpPr>
          <p:spPr bwMode="auto">
            <a:xfrm>
              <a:off x="4472" y="2985"/>
              <a:ext cx="1" cy="12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0" name="Rectangle 99"/>
            <p:cNvSpPr>
              <a:spLocks noChangeAspect="1" noChangeArrowheads="1"/>
            </p:cNvSpPr>
            <p:nvPr/>
          </p:nvSpPr>
          <p:spPr bwMode="auto">
            <a:xfrm>
              <a:off x="3700" y="3077"/>
              <a:ext cx="137" cy="12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1" name="Freeform 100"/>
            <p:cNvSpPr>
              <a:spLocks noChangeAspect="1"/>
            </p:cNvSpPr>
            <p:nvPr/>
          </p:nvSpPr>
          <p:spPr bwMode="auto">
            <a:xfrm>
              <a:off x="3712" y="3039"/>
              <a:ext cx="163" cy="50"/>
            </a:xfrm>
            <a:custGeom>
              <a:avLst/>
              <a:gdLst>
                <a:gd name="T0" fmla="*/ 0 w 155"/>
                <a:gd name="T1" fmla="*/ 0 h 48"/>
                <a:gd name="T2" fmla="*/ 0 w 155"/>
                <a:gd name="T3" fmla="*/ 12 h 48"/>
                <a:gd name="T4" fmla="*/ 119 w 155"/>
                <a:gd name="T5" fmla="*/ 48 h 48"/>
                <a:gd name="T6" fmla="*/ 119 w 155"/>
                <a:gd name="T7" fmla="*/ 48 h 48"/>
                <a:gd name="T8" fmla="*/ 155 w 155"/>
                <a:gd name="T9" fmla="*/ 36 h 48"/>
                <a:gd name="T10" fmla="*/ 119 w 155"/>
                <a:gd name="T11" fmla="*/ 36 h 48"/>
                <a:gd name="T12" fmla="*/ 0 w 155"/>
                <a:gd name="T13" fmla="*/ 0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55"/>
                <a:gd name="T22" fmla="*/ 0 h 48"/>
                <a:gd name="T23" fmla="*/ 155 w 155"/>
                <a:gd name="T24" fmla="*/ 48 h 4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55" h="48">
                  <a:moveTo>
                    <a:pt x="0" y="0"/>
                  </a:moveTo>
                  <a:lnTo>
                    <a:pt x="0" y="12"/>
                  </a:lnTo>
                  <a:lnTo>
                    <a:pt x="119" y="48"/>
                  </a:lnTo>
                  <a:lnTo>
                    <a:pt x="155" y="36"/>
                  </a:lnTo>
                  <a:lnTo>
                    <a:pt x="119" y="36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2" name="Freeform 101"/>
            <p:cNvSpPr>
              <a:spLocks noChangeAspect="1"/>
            </p:cNvSpPr>
            <p:nvPr/>
          </p:nvSpPr>
          <p:spPr bwMode="auto">
            <a:xfrm>
              <a:off x="3712" y="3077"/>
              <a:ext cx="125" cy="50"/>
            </a:xfrm>
            <a:custGeom>
              <a:avLst/>
              <a:gdLst>
                <a:gd name="T0" fmla="*/ 119 w 119"/>
                <a:gd name="T1" fmla="*/ 12 h 48"/>
                <a:gd name="T2" fmla="*/ 119 w 119"/>
                <a:gd name="T3" fmla="*/ 0 h 48"/>
                <a:gd name="T4" fmla="*/ 0 w 119"/>
                <a:gd name="T5" fmla="*/ 36 h 48"/>
                <a:gd name="T6" fmla="*/ 0 w 119"/>
                <a:gd name="T7" fmla="*/ 48 h 48"/>
                <a:gd name="T8" fmla="*/ 119 w 119"/>
                <a:gd name="T9" fmla="*/ 12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9"/>
                <a:gd name="T16" fmla="*/ 0 h 48"/>
                <a:gd name="T17" fmla="*/ 119 w 119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9" h="48">
                  <a:moveTo>
                    <a:pt x="119" y="12"/>
                  </a:moveTo>
                  <a:lnTo>
                    <a:pt x="119" y="0"/>
                  </a:lnTo>
                  <a:lnTo>
                    <a:pt x="0" y="36"/>
                  </a:lnTo>
                  <a:lnTo>
                    <a:pt x="0" y="48"/>
                  </a:lnTo>
                  <a:lnTo>
                    <a:pt x="119" y="12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3" name="Line 105"/>
            <p:cNvSpPr>
              <a:spLocks noChangeAspect="1" noChangeShapeType="1"/>
            </p:cNvSpPr>
            <p:nvPr/>
          </p:nvSpPr>
          <p:spPr bwMode="auto">
            <a:xfrm flipV="1">
              <a:off x="3020" y="3430"/>
              <a:ext cx="2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" name="Line 106"/>
            <p:cNvSpPr>
              <a:spLocks noChangeAspect="1" noChangeShapeType="1"/>
            </p:cNvSpPr>
            <p:nvPr/>
          </p:nvSpPr>
          <p:spPr bwMode="auto">
            <a:xfrm flipV="1">
              <a:off x="3020" y="3215"/>
              <a:ext cx="2" cy="1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" name="Rectangle 108"/>
            <p:cNvSpPr>
              <a:spLocks noChangeAspect="1" noChangeArrowheads="1"/>
            </p:cNvSpPr>
            <p:nvPr/>
          </p:nvSpPr>
          <p:spPr bwMode="auto">
            <a:xfrm>
              <a:off x="3020" y="3077"/>
              <a:ext cx="13" cy="37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" name="Rectangle 110"/>
            <p:cNvSpPr>
              <a:spLocks noChangeAspect="1" noChangeArrowheads="1"/>
            </p:cNvSpPr>
            <p:nvPr/>
          </p:nvSpPr>
          <p:spPr bwMode="auto">
            <a:xfrm>
              <a:off x="3020" y="3077"/>
              <a:ext cx="50" cy="12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7" name="Line 111"/>
            <p:cNvSpPr>
              <a:spLocks noChangeAspect="1" noChangeShapeType="1"/>
            </p:cNvSpPr>
            <p:nvPr/>
          </p:nvSpPr>
          <p:spPr bwMode="auto">
            <a:xfrm>
              <a:off x="3146" y="3077"/>
              <a:ext cx="8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8" name="Line 112"/>
            <p:cNvSpPr>
              <a:spLocks noChangeAspect="1" noChangeShapeType="1"/>
            </p:cNvSpPr>
            <p:nvPr/>
          </p:nvSpPr>
          <p:spPr bwMode="auto">
            <a:xfrm>
              <a:off x="3322" y="3077"/>
              <a:ext cx="8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9" name="Line 113"/>
            <p:cNvSpPr>
              <a:spLocks noChangeAspect="1" noChangeShapeType="1"/>
            </p:cNvSpPr>
            <p:nvPr/>
          </p:nvSpPr>
          <p:spPr bwMode="auto">
            <a:xfrm>
              <a:off x="3485" y="3077"/>
              <a:ext cx="8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0" name="Rectangle 116"/>
            <p:cNvSpPr>
              <a:spLocks noChangeAspect="1" noChangeArrowheads="1"/>
            </p:cNvSpPr>
            <p:nvPr/>
          </p:nvSpPr>
          <p:spPr bwMode="auto">
            <a:xfrm>
              <a:off x="3662" y="3077"/>
              <a:ext cx="38" cy="12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1" name="Rectangle 117"/>
            <p:cNvSpPr>
              <a:spLocks noChangeAspect="1" noChangeArrowheads="1"/>
            </p:cNvSpPr>
            <p:nvPr/>
          </p:nvSpPr>
          <p:spPr bwMode="auto">
            <a:xfrm>
              <a:off x="1926" y="2635"/>
              <a:ext cx="981" cy="681"/>
            </a:xfrm>
            <a:prstGeom prst="rect">
              <a:avLst/>
            </a:prstGeom>
            <a:blipFill dpi="0" rotWithShape="0">
              <a:blip r:embed="rId3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2" name="Rectangle 120"/>
            <p:cNvSpPr>
              <a:spLocks noChangeAspect="1" noChangeArrowheads="1"/>
            </p:cNvSpPr>
            <p:nvPr/>
          </p:nvSpPr>
          <p:spPr bwMode="auto">
            <a:xfrm>
              <a:off x="2907" y="2849"/>
              <a:ext cx="943" cy="13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3" name="Rectangle 121"/>
            <p:cNvSpPr>
              <a:spLocks noChangeAspect="1" noChangeArrowheads="1"/>
            </p:cNvSpPr>
            <p:nvPr/>
          </p:nvSpPr>
          <p:spPr bwMode="auto">
            <a:xfrm>
              <a:off x="418" y="2635"/>
              <a:ext cx="1357" cy="707"/>
            </a:xfrm>
            <a:prstGeom prst="rect">
              <a:avLst/>
            </a:prstGeom>
            <a:blipFill dpi="0" rotWithShape="0">
              <a:blip r:embed="rId3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" name="Rectangle 125"/>
            <p:cNvSpPr>
              <a:spLocks noChangeAspect="1" noChangeArrowheads="1"/>
            </p:cNvSpPr>
            <p:nvPr/>
          </p:nvSpPr>
          <p:spPr bwMode="auto">
            <a:xfrm>
              <a:off x="4341" y="3405"/>
              <a:ext cx="12" cy="290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" name="Rectangle 126"/>
            <p:cNvSpPr>
              <a:spLocks noChangeAspect="1" noChangeArrowheads="1"/>
            </p:cNvSpPr>
            <p:nvPr/>
          </p:nvSpPr>
          <p:spPr bwMode="auto">
            <a:xfrm>
              <a:off x="3133" y="2723"/>
              <a:ext cx="567" cy="227"/>
            </a:xfrm>
            <a:prstGeom prst="rect">
              <a:avLst/>
            </a:prstGeom>
            <a:blipFill dpi="0" rotWithShape="0">
              <a:blip r:embed="rId3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" name="Rectangle 127"/>
            <p:cNvSpPr>
              <a:spLocks noChangeAspect="1" noChangeArrowheads="1"/>
            </p:cNvSpPr>
            <p:nvPr/>
          </p:nvSpPr>
          <p:spPr bwMode="auto">
            <a:xfrm>
              <a:off x="3133" y="2723"/>
              <a:ext cx="579" cy="13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7" name="Rectangle 128"/>
            <p:cNvSpPr>
              <a:spLocks noChangeAspect="1" noChangeArrowheads="1"/>
            </p:cNvSpPr>
            <p:nvPr/>
          </p:nvSpPr>
          <p:spPr bwMode="auto">
            <a:xfrm>
              <a:off x="3700" y="2723"/>
              <a:ext cx="12" cy="240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8" name="Rectangle 129"/>
            <p:cNvSpPr>
              <a:spLocks noChangeAspect="1" noChangeArrowheads="1"/>
            </p:cNvSpPr>
            <p:nvPr/>
          </p:nvSpPr>
          <p:spPr bwMode="auto">
            <a:xfrm>
              <a:off x="3133" y="2950"/>
              <a:ext cx="567" cy="13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9" name="Rectangle 130"/>
            <p:cNvSpPr>
              <a:spLocks noChangeAspect="1" noChangeArrowheads="1"/>
            </p:cNvSpPr>
            <p:nvPr/>
          </p:nvSpPr>
          <p:spPr bwMode="auto">
            <a:xfrm>
              <a:off x="3133" y="2723"/>
              <a:ext cx="13" cy="227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0" name="Rectangle 131"/>
            <p:cNvSpPr>
              <a:spLocks noChangeAspect="1" noChangeArrowheads="1"/>
            </p:cNvSpPr>
            <p:nvPr/>
          </p:nvSpPr>
          <p:spPr bwMode="auto">
            <a:xfrm>
              <a:off x="3209" y="2774"/>
              <a:ext cx="42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 u="none">
                  <a:solidFill>
                    <a:srgbClr val="000000"/>
                  </a:solidFill>
                </a:rPr>
                <a:t>Handle</a:t>
              </a:r>
              <a:endParaRPr lang="en-US" sz="2000" b="1" u="none"/>
            </a:p>
          </p:txBody>
        </p:sp>
        <p:sp>
          <p:nvSpPr>
            <p:cNvPr id="201" name="Rectangle 132"/>
            <p:cNvSpPr>
              <a:spLocks noChangeAspect="1" noChangeArrowheads="1"/>
            </p:cNvSpPr>
            <p:nvPr/>
          </p:nvSpPr>
          <p:spPr bwMode="auto">
            <a:xfrm>
              <a:off x="1662" y="3354"/>
              <a:ext cx="707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u="none">
                  <a:solidFill>
                    <a:srgbClr val="000000"/>
                  </a:solidFill>
                </a:rPr>
                <a:t>&lt;&lt;executes&gt;&gt;</a:t>
              </a:r>
              <a:endParaRPr lang="en-US" sz="2000" b="1" u="none"/>
            </a:p>
          </p:txBody>
        </p:sp>
        <p:sp>
          <p:nvSpPr>
            <p:cNvPr id="202" name="Rectangle 133"/>
            <p:cNvSpPr>
              <a:spLocks noChangeAspect="1" noChangeArrowheads="1"/>
            </p:cNvSpPr>
            <p:nvPr/>
          </p:nvSpPr>
          <p:spPr bwMode="auto">
            <a:xfrm>
              <a:off x="3736" y="3077"/>
              <a:ext cx="78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500" u="none">
                  <a:solidFill>
                    <a:srgbClr val="000000"/>
                  </a:solidFill>
                </a:rPr>
                <a:t>*</a:t>
              </a:r>
              <a:endParaRPr lang="en-US" sz="2000" b="1" u="none"/>
            </a:p>
          </p:txBody>
        </p:sp>
        <p:sp>
          <p:nvSpPr>
            <p:cNvPr id="203" name="Rectangle 134"/>
            <p:cNvSpPr>
              <a:spLocks noChangeAspect="1" noChangeArrowheads="1"/>
            </p:cNvSpPr>
            <p:nvPr/>
          </p:nvSpPr>
          <p:spPr bwMode="auto">
            <a:xfrm>
              <a:off x="870" y="1942"/>
              <a:ext cx="1471" cy="379"/>
            </a:xfrm>
            <a:prstGeom prst="rect">
              <a:avLst/>
            </a:prstGeom>
            <a:blipFill dpi="0" rotWithShape="0">
              <a:blip r:embed="rId3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" name="Rectangle 135"/>
            <p:cNvSpPr>
              <a:spLocks noChangeAspect="1" noChangeArrowheads="1"/>
            </p:cNvSpPr>
            <p:nvPr/>
          </p:nvSpPr>
          <p:spPr bwMode="auto">
            <a:xfrm>
              <a:off x="1272" y="2584"/>
              <a:ext cx="13" cy="139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" name="Freeform 136"/>
            <p:cNvSpPr>
              <a:spLocks noChangeAspect="1"/>
            </p:cNvSpPr>
            <p:nvPr/>
          </p:nvSpPr>
          <p:spPr bwMode="auto">
            <a:xfrm>
              <a:off x="1272" y="2584"/>
              <a:ext cx="51" cy="190"/>
            </a:xfrm>
            <a:custGeom>
              <a:avLst/>
              <a:gdLst>
                <a:gd name="T0" fmla="*/ 48 w 48"/>
                <a:gd name="T1" fmla="*/ 0 h 180"/>
                <a:gd name="T2" fmla="*/ 36 w 48"/>
                <a:gd name="T3" fmla="*/ 0 h 180"/>
                <a:gd name="T4" fmla="*/ 0 w 48"/>
                <a:gd name="T5" fmla="*/ 132 h 180"/>
                <a:gd name="T6" fmla="*/ 0 w 48"/>
                <a:gd name="T7" fmla="*/ 132 h 180"/>
                <a:gd name="T8" fmla="*/ 12 w 48"/>
                <a:gd name="T9" fmla="*/ 180 h 180"/>
                <a:gd name="T10" fmla="*/ 12 w 48"/>
                <a:gd name="T11" fmla="*/ 132 h 180"/>
                <a:gd name="T12" fmla="*/ 48 w 48"/>
                <a:gd name="T13" fmla="*/ 0 h 18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8"/>
                <a:gd name="T22" fmla="*/ 0 h 180"/>
                <a:gd name="T23" fmla="*/ 48 w 48"/>
                <a:gd name="T24" fmla="*/ 180 h 18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8" h="180">
                  <a:moveTo>
                    <a:pt x="48" y="0"/>
                  </a:moveTo>
                  <a:lnTo>
                    <a:pt x="36" y="0"/>
                  </a:lnTo>
                  <a:lnTo>
                    <a:pt x="0" y="132"/>
                  </a:lnTo>
                  <a:lnTo>
                    <a:pt x="12" y="180"/>
                  </a:lnTo>
                  <a:lnTo>
                    <a:pt x="12" y="132"/>
                  </a:lnTo>
                  <a:lnTo>
                    <a:pt x="48" y="0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" name="Freeform 137"/>
            <p:cNvSpPr>
              <a:spLocks noChangeAspect="1"/>
            </p:cNvSpPr>
            <p:nvPr/>
          </p:nvSpPr>
          <p:spPr bwMode="auto">
            <a:xfrm>
              <a:off x="1234" y="2584"/>
              <a:ext cx="51" cy="139"/>
            </a:xfrm>
            <a:custGeom>
              <a:avLst/>
              <a:gdLst>
                <a:gd name="T0" fmla="*/ 36 w 48"/>
                <a:gd name="T1" fmla="*/ 132 h 132"/>
                <a:gd name="T2" fmla="*/ 48 w 48"/>
                <a:gd name="T3" fmla="*/ 132 h 132"/>
                <a:gd name="T4" fmla="*/ 12 w 48"/>
                <a:gd name="T5" fmla="*/ 0 h 132"/>
                <a:gd name="T6" fmla="*/ 0 w 48"/>
                <a:gd name="T7" fmla="*/ 0 h 132"/>
                <a:gd name="T8" fmla="*/ 36 w 48"/>
                <a:gd name="T9" fmla="*/ 132 h 1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132"/>
                <a:gd name="T17" fmla="*/ 48 w 48"/>
                <a:gd name="T18" fmla="*/ 132 h 1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132">
                  <a:moveTo>
                    <a:pt x="36" y="132"/>
                  </a:moveTo>
                  <a:lnTo>
                    <a:pt x="48" y="13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36" y="132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" name="Rectangle 140"/>
            <p:cNvSpPr>
              <a:spLocks noChangeAspect="1" noChangeArrowheads="1"/>
            </p:cNvSpPr>
            <p:nvPr/>
          </p:nvSpPr>
          <p:spPr bwMode="auto">
            <a:xfrm>
              <a:off x="1285" y="2270"/>
              <a:ext cx="12" cy="38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" name="Line 141"/>
            <p:cNvSpPr>
              <a:spLocks noChangeAspect="1" noChangeShapeType="1"/>
            </p:cNvSpPr>
            <p:nvPr/>
          </p:nvSpPr>
          <p:spPr bwMode="auto">
            <a:xfrm>
              <a:off x="1285" y="2384"/>
              <a:ext cx="1" cy="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" name="Rectangle 144"/>
            <p:cNvSpPr>
              <a:spLocks noChangeAspect="1" noChangeArrowheads="1"/>
            </p:cNvSpPr>
            <p:nvPr/>
          </p:nvSpPr>
          <p:spPr bwMode="auto">
            <a:xfrm>
              <a:off x="1285" y="2534"/>
              <a:ext cx="12" cy="50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" name="Rectangle 145"/>
            <p:cNvSpPr>
              <a:spLocks noChangeAspect="1" noChangeArrowheads="1"/>
            </p:cNvSpPr>
            <p:nvPr/>
          </p:nvSpPr>
          <p:spPr bwMode="auto">
            <a:xfrm>
              <a:off x="2027" y="2584"/>
              <a:ext cx="13" cy="139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" name="Freeform 146"/>
            <p:cNvSpPr>
              <a:spLocks noChangeAspect="1"/>
            </p:cNvSpPr>
            <p:nvPr/>
          </p:nvSpPr>
          <p:spPr bwMode="auto">
            <a:xfrm>
              <a:off x="2027" y="2584"/>
              <a:ext cx="50" cy="190"/>
            </a:xfrm>
            <a:custGeom>
              <a:avLst/>
              <a:gdLst>
                <a:gd name="T0" fmla="*/ 48 w 48"/>
                <a:gd name="T1" fmla="*/ 0 h 180"/>
                <a:gd name="T2" fmla="*/ 36 w 48"/>
                <a:gd name="T3" fmla="*/ 0 h 180"/>
                <a:gd name="T4" fmla="*/ 0 w 48"/>
                <a:gd name="T5" fmla="*/ 132 h 180"/>
                <a:gd name="T6" fmla="*/ 0 w 48"/>
                <a:gd name="T7" fmla="*/ 132 h 180"/>
                <a:gd name="T8" fmla="*/ 12 w 48"/>
                <a:gd name="T9" fmla="*/ 180 h 180"/>
                <a:gd name="T10" fmla="*/ 12 w 48"/>
                <a:gd name="T11" fmla="*/ 132 h 180"/>
                <a:gd name="T12" fmla="*/ 48 w 48"/>
                <a:gd name="T13" fmla="*/ 0 h 18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8"/>
                <a:gd name="T22" fmla="*/ 0 h 180"/>
                <a:gd name="T23" fmla="*/ 48 w 48"/>
                <a:gd name="T24" fmla="*/ 180 h 18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8" h="180">
                  <a:moveTo>
                    <a:pt x="48" y="0"/>
                  </a:moveTo>
                  <a:lnTo>
                    <a:pt x="36" y="0"/>
                  </a:lnTo>
                  <a:lnTo>
                    <a:pt x="0" y="132"/>
                  </a:lnTo>
                  <a:lnTo>
                    <a:pt x="12" y="180"/>
                  </a:lnTo>
                  <a:lnTo>
                    <a:pt x="12" y="132"/>
                  </a:lnTo>
                  <a:lnTo>
                    <a:pt x="48" y="0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" name="Freeform 147"/>
            <p:cNvSpPr>
              <a:spLocks noChangeAspect="1"/>
            </p:cNvSpPr>
            <p:nvPr/>
          </p:nvSpPr>
          <p:spPr bwMode="auto">
            <a:xfrm>
              <a:off x="1989" y="2584"/>
              <a:ext cx="51" cy="139"/>
            </a:xfrm>
            <a:custGeom>
              <a:avLst/>
              <a:gdLst>
                <a:gd name="T0" fmla="*/ 36 w 48"/>
                <a:gd name="T1" fmla="*/ 132 h 132"/>
                <a:gd name="T2" fmla="*/ 48 w 48"/>
                <a:gd name="T3" fmla="*/ 132 h 132"/>
                <a:gd name="T4" fmla="*/ 12 w 48"/>
                <a:gd name="T5" fmla="*/ 0 h 132"/>
                <a:gd name="T6" fmla="*/ 0 w 48"/>
                <a:gd name="T7" fmla="*/ 0 h 132"/>
                <a:gd name="T8" fmla="*/ 36 w 48"/>
                <a:gd name="T9" fmla="*/ 132 h 1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132"/>
                <a:gd name="T17" fmla="*/ 48 w 48"/>
                <a:gd name="T18" fmla="*/ 132 h 1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132">
                  <a:moveTo>
                    <a:pt x="36" y="132"/>
                  </a:moveTo>
                  <a:lnTo>
                    <a:pt x="48" y="13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36" y="132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" name="Rectangle 150"/>
            <p:cNvSpPr>
              <a:spLocks noChangeAspect="1" noChangeArrowheads="1"/>
            </p:cNvSpPr>
            <p:nvPr/>
          </p:nvSpPr>
          <p:spPr bwMode="auto">
            <a:xfrm>
              <a:off x="2040" y="2270"/>
              <a:ext cx="12" cy="38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" name="Line 151"/>
            <p:cNvSpPr>
              <a:spLocks noChangeAspect="1" noChangeShapeType="1"/>
            </p:cNvSpPr>
            <p:nvPr/>
          </p:nvSpPr>
          <p:spPr bwMode="auto">
            <a:xfrm>
              <a:off x="2040" y="2384"/>
              <a:ext cx="1" cy="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" name="Rectangle 154"/>
            <p:cNvSpPr>
              <a:spLocks noChangeAspect="1" noChangeArrowheads="1"/>
            </p:cNvSpPr>
            <p:nvPr/>
          </p:nvSpPr>
          <p:spPr bwMode="auto">
            <a:xfrm>
              <a:off x="2040" y="2534"/>
              <a:ext cx="12" cy="50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" name="Rectangle 155"/>
            <p:cNvSpPr>
              <a:spLocks noChangeAspect="1" noChangeArrowheads="1"/>
            </p:cNvSpPr>
            <p:nvPr/>
          </p:nvSpPr>
          <p:spPr bwMode="auto">
            <a:xfrm>
              <a:off x="757" y="2447"/>
              <a:ext cx="496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u="none">
                  <a:solidFill>
                    <a:srgbClr val="000000"/>
                  </a:solidFill>
                </a:rPr>
                <a:t>&lt;&lt;uses&gt;&gt;</a:t>
              </a:r>
              <a:endParaRPr lang="en-US" sz="2000" b="1" u="none"/>
            </a:p>
          </p:txBody>
        </p:sp>
        <p:sp>
          <p:nvSpPr>
            <p:cNvPr id="217" name="Rectangle 156"/>
            <p:cNvSpPr>
              <a:spLocks noChangeAspect="1" noChangeArrowheads="1"/>
            </p:cNvSpPr>
            <p:nvPr/>
          </p:nvSpPr>
          <p:spPr bwMode="auto">
            <a:xfrm>
              <a:off x="2945" y="2597"/>
              <a:ext cx="875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u="none">
                  <a:solidFill>
                    <a:srgbClr val="000000"/>
                  </a:solidFill>
                </a:rPr>
                <a:t>is associated with</a:t>
              </a:r>
              <a:endParaRPr lang="en-US" sz="2000" b="1" u="none"/>
            </a:p>
          </p:txBody>
        </p:sp>
        <p:sp>
          <p:nvSpPr>
            <p:cNvPr id="218" name="Rectangle 157"/>
            <p:cNvSpPr>
              <a:spLocks noChangeAspect="1" noChangeArrowheads="1"/>
            </p:cNvSpPr>
            <p:nvPr/>
          </p:nvSpPr>
          <p:spPr bwMode="auto">
            <a:xfrm>
              <a:off x="2417" y="3316"/>
              <a:ext cx="12" cy="126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" name="Freeform 158"/>
            <p:cNvSpPr>
              <a:spLocks noChangeAspect="1"/>
            </p:cNvSpPr>
            <p:nvPr/>
          </p:nvSpPr>
          <p:spPr bwMode="auto">
            <a:xfrm>
              <a:off x="2379" y="3278"/>
              <a:ext cx="50" cy="164"/>
            </a:xfrm>
            <a:custGeom>
              <a:avLst/>
              <a:gdLst>
                <a:gd name="T0" fmla="*/ 0 w 47"/>
                <a:gd name="T1" fmla="*/ 156 h 156"/>
                <a:gd name="T2" fmla="*/ 12 w 47"/>
                <a:gd name="T3" fmla="*/ 156 h 156"/>
                <a:gd name="T4" fmla="*/ 47 w 47"/>
                <a:gd name="T5" fmla="*/ 36 h 156"/>
                <a:gd name="T6" fmla="*/ 47 w 47"/>
                <a:gd name="T7" fmla="*/ 36 h 156"/>
                <a:gd name="T8" fmla="*/ 36 w 47"/>
                <a:gd name="T9" fmla="*/ 0 h 156"/>
                <a:gd name="T10" fmla="*/ 36 w 47"/>
                <a:gd name="T11" fmla="*/ 36 h 156"/>
                <a:gd name="T12" fmla="*/ 0 w 47"/>
                <a:gd name="T13" fmla="*/ 156 h 1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7"/>
                <a:gd name="T22" fmla="*/ 0 h 156"/>
                <a:gd name="T23" fmla="*/ 47 w 47"/>
                <a:gd name="T24" fmla="*/ 156 h 15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7" h="156">
                  <a:moveTo>
                    <a:pt x="0" y="156"/>
                  </a:moveTo>
                  <a:lnTo>
                    <a:pt x="12" y="156"/>
                  </a:lnTo>
                  <a:lnTo>
                    <a:pt x="47" y="36"/>
                  </a:lnTo>
                  <a:lnTo>
                    <a:pt x="36" y="0"/>
                  </a:lnTo>
                  <a:lnTo>
                    <a:pt x="36" y="36"/>
                  </a:lnTo>
                  <a:lnTo>
                    <a:pt x="0" y="156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" name="Freeform 159"/>
            <p:cNvSpPr>
              <a:spLocks noChangeAspect="1"/>
            </p:cNvSpPr>
            <p:nvPr/>
          </p:nvSpPr>
          <p:spPr bwMode="auto">
            <a:xfrm>
              <a:off x="2417" y="3316"/>
              <a:ext cx="49" cy="126"/>
            </a:xfrm>
            <a:custGeom>
              <a:avLst/>
              <a:gdLst>
                <a:gd name="T0" fmla="*/ 11 w 47"/>
                <a:gd name="T1" fmla="*/ 0 h 120"/>
                <a:gd name="T2" fmla="*/ 0 w 47"/>
                <a:gd name="T3" fmla="*/ 0 h 120"/>
                <a:gd name="T4" fmla="*/ 35 w 47"/>
                <a:gd name="T5" fmla="*/ 120 h 120"/>
                <a:gd name="T6" fmla="*/ 47 w 47"/>
                <a:gd name="T7" fmla="*/ 120 h 120"/>
                <a:gd name="T8" fmla="*/ 11 w 47"/>
                <a:gd name="T9" fmla="*/ 0 h 1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"/>
                <a:gd name="T16" fmla="*/ 0 h 120"/>
                <a:gd name="T17" fmla="*/ 47 w 47"/>
                <a:gd name="T18" fmla="*/ 120 h 1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" h="120">
                  <a:moveTo>
                    <a:pt x="11" y="0"/>
                  </a:moveTo>
                  <a:lnTo>
                    <a:pt x="0" y="0"/>
                  </a:lnTo>
                  <a:lnTo>
                    <a:pt x="35" y="120"/>
                  </a:lnTo>
                  <a:lnTo>
                    <a:pt x="47" y="120"/>
                  </a:lnTo>
                  <a:lnTo>
                    <a:pt x="11" y="0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" name="Rectangle 162"/>
            <p:cNvSpPr>
              <a:spLocks noChangeAspect="1" noChangeArrowheads="1"/>
            </p:cNvSpPr>
            <p:nvPr/>
          </p:nvSpPr>
          <p:spPr bwMode="auto">
            <a:xfrm>
              <a:off x="1511" y="3304"/>
              <a:ext cx="12" cy="38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" name="Rectangle 164"/>
            <p:cNvSpPr>
              <a:spLocks noChangeAspect="1" noChangeArrowheads="1"/>
            </p:cNvSpPr>
            <p:nvPr/>
          </p:nvSpPr>
          <p:spPr bwMode="auto">
            <a:xfrm>
              <a:off x="1511" y="3468"/>
              <a:ext cx="12" cy="63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" name="Rectangle 166"/>
            <p:cNvSpPr>
              <a:spLocks noChangeAspect="1" noChangeArrowheads="1"/>
            </p:cNvSpPr>
            <p:nvPr/>
          </p:nvSpPr>
          <p:spPr bwMode="auto">
            <a:xfrm>
              <a:off x="1511" y="3518"/>
              <a:ext cx="50" cy="13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4" name="Line 167"/>
            <p:cNvSpPr>
              <a:spLocks noChangeAspect="1" noChangeShapeType="1"/>
            </p:cNvSpPr>
            <p:nvPr/>
          </p:nvSpPr>
          <p:spPr bwMode="auto">
            <a:xfrm>
              <a:off x="1637" y="3518"/>
              <a:ext cx="10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" name="Line 168"/>
            <p:cNvSpPr>
              <a:spLocks noChangeAspect="1" noChangeShapeType="1"/>
            </p:cNvSpPr>
            <p:nvPr/>
          </p:nvSpPr>
          <p:spPr bwMode="auto">
            <a:xfrm>
              <a:off x="1825" y="3518"/>
              <a:ext cx="10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" name="Line 169"/>
            <p:cNvSpPr>
              <a:spLocks noChangeAspect="1" noChangeShapeType="1"/>
            </p:cNvSpPr>
            <p:nvPr/>
          </p:nvSpPr>
          <p:spPr bwMode="auto">
            <a:xfrm>
              <a:off x="2002" y="3518"/>
              <a:ext cx="10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7" name="Line 170"/>
            <p:cNvSpPr>
              <a:spLocks noChangeAspect="1" noChangeShapeType="1"/>
            </p:cNvSpPr>
            <p:nvPr/>
          </p:nvSpPr>
          <p:spPr bwMode="auto">
            <a:xfrm>
              <a:off x="2190" y="3518"/>
              <a:ext cx="10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8" name="Rectangle 172"/>
            <p:cNvSpPr>
              <a:spLocks noChangeAspect="1" noChangeArrowheads="1"/>
            </p:cNvSpPr>
            <p:nvPr/>
          </p:nvSpPr>
          <p:spPr bwMode="auto">
            <a:xfrm>
              <a:off x="2367" y="3518"/>
              <a:ext cx="62" cy="13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9" name="Rectangle 174"/>
            <p:cNvSpPr>
              <a:spLocks noChangeAspect="1" noChangeArrowheads="1"/>
            </p:cNvSpPr>
            <p:nvPr/>
          </p:nvSpPr>
          <p:spPr bwMode="auto">
            <a:xfrm>
              <a:off x="2417" y="3442"/>
              <a:ext cx="12" cy="76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0" name="Rectangle 175"/>
            <p:cNvSpPr>
              <a:spLocks noChangeAspect="1" noChangeArrowheads="1"/>
            </p:cNvSpPr>
            <p:nvPr/>
          </p:nvSpPr>
          <p:spPr bwMode="auto">
            <a:xfrm>
              <a:off x="593" y="3569"/>
              <a:ext cx="13" cy="126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1" name="Freeform 176"/>
            <p:cNvSpPr>
              <a:spLocks noChangeAspect="1"/>
            </p:cNvSpPr>
            <p:nvPr/>
          </p:nvSpPr>
          <p:spPr bwMode="auto">
            <a:xfrm>
              <a:off x="593" y="3569"/>
              <a:ext cx="51" cy="163"/>
            </a:xfrm>
            <a:custGeom>
              <a:avLst/>
              <a:gdLst>
                <a:gd name="T0" fmla="*/ 48 w 48"/>
                <a:gd name="T1" fmla="*/ 0 h 155"/>
                <a:gd name="T2" fmla="*/ 36 w 48"/>
                <a:gd name="T3" fmla="*/ 0 h 155"/>
                <a:gd name="T4" fmla="*/ 0 w 48"/>
                <a:gd name="T5" fmla="*/ 120 h 155"/>
                <a:gd name="T6" fmla="*/ 0 w 48"/>
                <a:gd name="T7" fmla="*/ 120 h 155"/>
                <a:gd name="T8" fmla="*/ 12 w 48"/>
                <a:gd name="T9" fmla="*/ 155 h 155"/>
                <a:gd name="T10" fmla="*/ 12 w 48"/>
                <a:gd name="T11" fmla="*/ 120 h 155"/>
                <a:gd name="T12" fmla="*/ 48 w 48"/>
                <a:gd name="T13" fmla="*/ 0 h 15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8"/>
                <a:gd name="T22" fmla="*/ 0 h 155"/>
                <a:gd name="T23" fmla="*/ 48 w 48"/>
                <a:gd name="T24" fmla="*/ 155 h 15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8" h="155">
                  <a:moveTo>
                    <a:pt x="48" y="0"/>
                  </a:moveTo>
                  <a:lnTo>
                    <a:pt x="36" y="0"/>
                  </a:lnTo>
                  <a:lnTo>
                    <a:pt x="0" y="120"/>
                  </a:lnTo>
                  <a:lnTo>
                    <a:pt x="12" y="155"/>
                  </a:lnTo>
                  <a:lnTo>
                    <a:pt x="12" y="120"/>
                  </a:lnTo>
                  <a:lnTo>
                    <a:pt x="48" y="0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2" name="Freeform 177"/>
            <p:cNvSpPr>
              <a:spLocks noChangeAspect="1"/>
            </p:cNvSpPr>
            <p:nvPr/>
          </p:nvSpPr>
          <p:spPr bwMode="auto">
            <a:xfrm>
              <a:off x="555" y="3569"/>
              <a:ext cx="51" cy="126"/>
            </a:xfrm>
            <a:custGeom>
              <a:avLst/>
              <a:gdLst>
                <a:gd name="T0" fmla="*/ 36 w 48"/>
                <a:gd name="T1" fmla="*/ 120 h 120"/>
                <a:gd name="T2" fmla="*/ 48 w 48"/>
                <a:gd name="T3" fmla="*/ 120 h 120"/>
                <a:gd name="T4" fmla="*/ 12 w 48"/>
                <a:gd name="T5" fmla="*/ 0 h 120"/>
                <a:gd name="T6" fmla="*/ 0 w 48"/>
                <a:gd name="T7" fmla="*/ 0 h 120"/>
                <a:gd name="T8" fmla="*/ 36 w 48"/>
                <a:gd name="T9" fmla="*/ 120 h 1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120"/>
                <a:gd name="T17" fmla="*/ 48 w 48"/>
                <a:gd name="T18" fmla="*/ 120 h 1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120">
                  <a:moveTo>
                    <a:pt x="36" y="120"/>
                  </a:moveTo>
                  <a:lnTo>
                    <a:pt x="48" y="1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36" y="120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" name="Rectangle 180"/>
            <p:cNvSpPr>
              <a:spLocks noChangeAspect="1" noChangeArrowheads="1"/>
            </p:cNvSpPr>
            <p:nvPr/>
          </p:nvSpPr>
          <p:spPr bwMode="auto">
            <a:xfrm>
              <a:off x="596" y="3394"/>
              <a:ext cx="12" cy="38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4" name="Rectangle 183"/>
            <p:cNvSpPr>
              <a:spLocks noChangeAspect="1" noChangeArrowheads="1"/>
            </p:cNvSpPr>
            <p:nvPr/>
          </p:nvSpPr>
          <p:spPr bwMode="auto">
            <a:xfrm>
              <a:off x="606" y="3518"/>
              <a:ext cx="12" cy="51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" name="Rectangle 184"/>
            <p:cNvSpPr>
              <a:spLocks noChangeAspect="1" noChangeArrowheads="1"/>
            </p:cNvSpPr>
            <p:nvPr/>
          </p:nvSpPr>
          <p:spPr bwMode="auto">
            <a:xfrm>
              <a:off x="681" y="3354"/>
              <a:ext cx="750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u="none">
                  <a:solidFill>
                    <a:srgbClr val="000000"/>
                  </a:solidFill>
                </a:rPr>
                <a:t>&lt;&lt;enqueues&gt;&gt;</a:t>
              </a:r>
              <a:endParaRPr lang="en-US" sz="2000" b="1" u="none"/>
            </a:p>
          </p:txBody>
        </p:sp>
        <p:sp>
          <p:nvSpPr>
            <p:cNvPr id="236" name="Rectangle 185"/>
            <p:cNvSpPr>
              <a:spLocks noChangeAspect="1" noChangeArrowheads="1"/>
            </p:cNvSpPr>
            <p:nvPr/>
          </p:nvSpPr>
          <p:spPr bwMode="auto">
            <a:xfrm>
              <a:off x="1097" y="4009"/>
              <a:ext cx="12" cy="139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7" name="Freeform 186"/>
            <p:cNvSpPr>
              <a:spLocks noChangeAspect="1"/>
            </p:cNvSpPr>
            <p:nvPr/>
          </p:nvSpPr>
          <p:spPr bwMode="auto">
            <a:xfrm>
              <a:off x="1059" y="3971"/>
              <a:ext cx="50" cy="164"/>
            </a:xfrm>
            <a:custGeom>
              <a:avLst/>
              <a:gdLst>
                <a:gd name="T0" fmla="*/ 0 w 48"/>
                <a:gd name="T1" fmla="*/ 156 h 156"/>
                <a:gd name="T2" fmla="*/ 12 w 48"/>
                <a:gd name="T3" fmla="*/ 156 h 156"/>
                <a:gd name="T4" fmla="*/ 48 w 48"/>
                <a:gd name="T5" fmla="*/ 36 h 156"/>
                <a:gd name="T6" fmla="*/ 48 w 48"/>
                <a:gd name="T7" fmla="*/ 36 h 156"/>
                <a:gd name="T8" fmla="*/ 36 w 48"/>
                <a:gd name="T9" fmla="*/ 0 h 156"/>
                <a:gd name="T10" fmla="*/ 36 w 48"/>
                <a:gd name="T11" fmla="*/ 36 h 156"/>
                <a:gd name="T12" fmla="*/ 0 w 48"/>
                <a:gd name="T13" fmla="*/ 156 h 1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8"/>
                <a:gd name="T22" fmla="*/ 0 h 156"/>
                <a:gd name="T23" fmla="*/ 48 w 48"/>
                <a:gd name="T24" fmla="*/ 156 h 15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8" h="156">
                  <a:moveTo>
                    <a:pt x="0" y="156"/>
                  </a:moveTo>
                  <a:lnTo>
                    <a:pt x="12" y="156"/>
                  </a:lnTo>
                  <a:lnTo>
                    <a:pt x="48" y="36"/>
                  </a:lnTo>
                  <a:lnTo>
                    <a:pt x="36" y="0"/>
                  </a:lnTo>
                  <a:lnTo>
                    <a:pt x="36" y="36"/>
                  </a:lnTo>
                  <a:lnTo>
                    <a:pt x="0" y="156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8" name="Freeform 187"/>
            <p:cNvSpPr>
              <a:spLocks noChangeAspect="1"/>
            </p:cNvSpPr>
            <p:nvPr/>
          </p:nvSpPr>
          <p:spPr bwMode="auto">
            <a:xfrm>
              <a:off x="1097" y="4009"/>
              <a:ext cx="49" cy="126"/>
            </a:xfrm>
            <a:custGeom>
              <a:avLst/>
              <a:gdLst>
                <a:gd name="T0" fmla="*/ 12 w 47"/>
                <a:gd name="T1" fmla="*/ 0 h 120"/>
                <a:gd name="T2" fmla="*/ 0 w 47"/>
                <a:gd name="T3" fmla="*/ 0 h 120"/>
                <a:gd name="T4" fmla="*/ 35 w 47"/>
                <a:gd name="T5" fmla="*/ 120 h 120"/>
                <a:gd name="T6" fmla="*/ 47 w 47"/>
                <a:gd name="T7" fmla="*/ 120 h 120"/>
                <a:gd name="T8" fmla="*/ 12 w 47"/>
                <a:gd name="T9" fmla="*/ 0 h 1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"/>
                <a:gd name="T16" fmla="*/ 0 h 120"/>
                <a:gd name="T17" fmla="*/ 47 w 47"/>
                <a:gd name="T18" fmla="*/ 120 h 1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" h="120">
                  <a:moveTo>
                    <a:pt x="12" y="0"/>
                  </a:moveTo>
                  <a:lnTo>
                    <a:pt x="0" y="0"/>
                  </a:lnTo>
                  <a:lnTo>
                    <a:pt x="35" y="120"/>
                  </a:lnTo>
                  <a:lnTo>
                    <a:pt x="47" y="120"/>
                  </a:lnTo>
                  <a:lnTo>
                    <a:pt x="12" y="0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9" name="Rectangle 189"/>
            <p:cNvSpPr>
              <a:spLocks noChangeAspect="1" noChangeArrowheads="1"/>
            </p:cNvSpPr>
            <p:nvPr/>
          </p:nvSpPr>
          <p:spPr bwMode="auto">
            <a:xfrm>
              <a:off x="1097" y="4148"/>
              <a:ext cx="12" cy="50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0" name="Rectangle 191"/>
            <p:cNvSpPr>
              <a:spLocks noChangeAspect="1" noChangeArrowheads="1"/>
            </p:cNvSpPr>
            <p:nvPr/>
          </p:nvSpPr>
          <p:spPr bwMode="auto">
            <a:xfrm>
              <a:off x="1097" y="4186"/>
              <a:ext cx="49" cy="12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1" name="Line 192"/>
            <p:cNvSpPr>
              <a:spLocks noChangeAspect="1" noChangeShapeType="1"/>
            </p:cNvSpPr>
            <p:nvPr/>
          </p:nvSpPr>
          <p:spPr bwMode="auto">
            <a:xfrm>
              <a:off x="1209" y="4186"/>
              <a:ext cx="7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2" name="Rectangle 196"/>
            <p:cNvSpPr>
              <a:spLocks noChangeAspect="1" noChangeArrowheads="1"/>
            </p:cNvSpPr>
            <p:nvPr/>
          </p:nvSpPr>
          <p:spPr bwMode="auto">
            <a:xfrm>
              <a:off x="1498" y="4186"/>
              <a:ext cx="51" cy="12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3" name="Rectangle 197"/>
            <p:cNvSpPr>
              <a:spLocks noChangeAspect="1" noChangeArrowheads="1"/>
            </p:cNvSpPr>
            <p:nvPr/>
          </p:nvSpPr>
          <p:spPr bwMode="auto">
            <a:xfrm>
              <a:off x="3850" y="2648"/>
              <a:ext cx="981" cy="769"/>
            </a:xfrm>
            <a:prstGeom prst="rect">
              <a:avLst/>
            </a:prstGeom>
            <a:blipFill dpi="0" rotWithShape="0">
              <a:blip r:embed="rId3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" name="Rectangle 198"/>
            <p:cNvSpPr>
              <a:spLocks noChangeAspect="1" noChangeArrowheads="1"/>
            </p:cNvSpPr>
            <p:nvPr/>
          </p:nvSpPr>
          <p:spPr bwMode="auto">
            <a:xfrm>
              <a:off x="4328" y="2597"/>
              <a:ext cx="13" cy="139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" name="Freeform 199"/>
            <p:cNvSpPr>
              <a:spLocks noChangeAspect="1"/>
            </p:cNvSpPr>
            <p:nvPr/>
          </p:nvSpPr>
          <p:spPr bwMode="auto">
            <a:xfrm>
              <a:off x="4328" y="2597"/>
              <a:ext cx="50" cy="189"/>
            </a:xfrm>
            <a:custGeom>
              <a:avLst/>
              <a:gdLst>
                <a:gd name="T0" fmla="*/ 47 w 47"/>
                <a:gd name="T1" fmla="*/ 0 h 180"/>
                <a:gd name="T2" fmla="*/ 36 w 47"/>
                <a:gd name="T3" fmla="*/ 0 h 180"/>
                <a:gd name="T4" fmla="*/ 0 w 47"/>
                <a:gd name="T5" fmla="*/ 132 h 180"/>
                <a:gd name="T6" fmla="*/ 0 w 47"/>
                <a:gd name="T7" fmla="*/ 132 h 180"/>
                <a:gd name="T8" fmla="*/ 12 w 47"/>
                <a:gd name="T9" fmla="*/ 180 h 180"/>
                <a:gd name="T10" fmla="*/ 12 w 47"/>
                <a:gd name="T11" fmla="*/ 132 h 180"/>
                <a:gd name="T12" fmla="*/ 47 w 47"/>
                <a:gd name="T13" fmla="*/ 0 h 18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7"/>
                <a:gd name="T22" fmla="*/ 0 h 180"/>
                <a:gd name="T23" fmla="*/ 47 w 47"/>
                <a:gd name="T24" fmla="*/ 180 h 18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7" h="180">
                  <a:moveTo>
                    <a:pt x="47" y="0"/>
                  </a:moveTo>
                  <a:lnTo>
                    <a:pt x="36" y="0"/>
                  </a:lnTo>
                  <a:lnTo>
                    <a:pt x="0" y="132"/>
                  </a:lnTo>
                  <a:lnTo>
                    <a:pt x="12" y="180"/>
                  </a:lnTo>
                  <a:lnTo>
                    <a:pt x="12" y="132"/>
                  </a:lnTo>
                  <a:lnTo>
                    <a:pt x="47" y="0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" name="Freeform 200"/>
            <p:cNvSpPr>
              <a:spLocks noChangeAspect="1"/>
            </p:cNvSpPr>
            <p:nvPr/>
          </p:nvSpPr>
          <p:spPr bwMode="auto">
            <a:xfrm>
              <a:off x="4290" y="2597"/>
              <a:ext cx="51" cy="139"/>
            </a:xfrm>
            <a:custGeom>
              <a:avLst/>
              <a:gdLst>
                <a:gd name="T0" fmla="*/ 36 w 48"/>
                <a:gd name="T1" fmla="*/ 132 h 132"/>
                <a:gd name="T2" fmla="*/ 48 w 48"/>
                <a:gd name="T3" fmla="*/ 132 h 132"/>
                <a:gd name="T4" fmla="*/ 12 w 48"/>
                <a:gd name="T5" fmla="*/ 0 h 132"/>
                <a:gd name="T6" fmla="*/ 0 w 48"/>
                <a:gd name="T7" fmla="*/ 0 h 132"/>
                <a:gd name="T8" fmla="*/ 36 w 48"/>
                <a:gd name="T9" fmla="*/ 132 h 1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132"/>
                <a:gd name="T17" fmla="*/ 48 w 48"/>
                <a:gd name="T18" fmla="*/ 132 h 1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132">
                  <a:moveTo>
                    <a:pt x="36" y="132"/>
                  </a:moveTo>
                  <a:lnTo>
                    <a:pt x="48" y="13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36" y="132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" name="Rectangle 203"/>
            <p:cNvSpPr>
              <a:spLocks noChangeAspect="1" noChangeArrowheads="1"/>
            </p:cNvSpPr>
            <p:nvPr/>
          </p:nvSpPr>
          <p:spPr bwMode="auto">
            <a:xfrm>
              <a:off x="2341" y="2157"/>
              <a:ext cx="51" cy="12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8" name="Line 204"/>
            <p:cNvSpPr>
              <a:spLocks noChangeAspect="1" noChangeShapeType="1"/>
            </p:cNvSpPr>
            <p:nvPr/>
          </p:nvSpPr>
          <p:spPr bwMode="auto">
            <a:xfrm>
              <a:off x="2466" y="2157"/>
              <a:ext cx="10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9" name="Line 205"/>
            <p:cNvSpPr>
              <a:spLocks noChangeAspect="1" noChangeShapeType="1"/>
            </p:cNvSpPr>
            <p:nvPr/>
          </p:nvSpPr>
          <p:spPr bwMode="auto">
            <a:xfrm>
              <a:off x="2656" y="2157"/>
              <a:ext cx="10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0" name="Line 206"/>
            <p:cNvSpPr>
              <a:spLocks noChangeAspect="1" noChangeShapeType="1"/>
            </p:cNvSpPr>
            <p:nvPr/>
          </p:nvSpPr>
          <p:spPr bwMode="auto">
            <a:xfrm>
              <a:off x="2831" y="2157"/>
              <a:ext cx="10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1" name="Line 207"/>
            <p:cNvSpPr>
              <a:spLocks noChangeAspect="1" noChangeShapeType="1"/>
            </p:cNvSpPr>
            <p:nvPr/>
          </p:nvSpPr>
          <p:spPr bwMode="auto">
            <a:xfrm>
              <a:off x="3020" y="2157"/>
              <a:ext cx="10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2" name="Line 208"/>
            <p:cNvSpPr>
              <a:spLocks noChangeAspect="1" noChangeShapeType="1"/>
            </p:cNvSpPr>
            <p:nvPr/>
          </p:nvSpPr>
          <p:spPr bwMode="auto">
            <a:xfrm>
              <a:off x="3196" y="2157"/>
              <a:ext cx="10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3" name="Line 209"/>
            <p:cNvSpPr>
              <a:spLocks noChangeAspect="1" noChangeShapeType="1"/>
            </p:cNvSpPr>
            <p:nvPr/>
          </p:nvSpPr>
          <p:spPr bwMode="auto">
            <a:xfrm>
              <a:off x="3385" y="2157"/>
              <a:ext cx="10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4" name="Line 210"/>
            <p:cNvSpPr>
              <a:spLocks noChangeAspect="1" noChangeShapeType="1"/>
            </p:cNvSpPr>
            <p:nvPr/>
          </p:nvSpPr>
          <p:spPr bwMode="auto">
            <a:xfrm>
              <a:off x="3561" y="2157"/>
              <a:ext cx="10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5" name="Line 211"/>
            <p:cNvSpPr>
              <a:spLocks noChangeAspect="1" noChangeShapeType="1"/>
            </p:cNvSpPr>
            <p:nvPr/>
          </p:nvSpPr>
          <p:spPr bwMode="auto">
            <a:xfrm>
              <a:off x="3749" y="2157"/>
              <a:ext cx="10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" name="Line 212"/>
            <p:cNvSpPr>
              <a:spLocks noChangeAspect="1" noChangeShapeType="1"/>
            </p:cNvSpPr>
            <p:nvPr/>
          </p:nvSpPr>
          <p:spPr bwMode="auto">
            <a:xfrm>
              <a:off x="3926" y="2157"/>
              <a:ext cx="10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" name="Line 213"/>
            <p:cNvSpPr>
              <a:spLocks noChangeAspect="1" noChangeShapeType="1"/>
            </p:cNvSpPr>
            <p:nvPr/>
          </p:nvSpPr>
          <p:spPr bwMode="auto">
            <a:xfrm>
              <a:off x="4114" y="2157"/>
              <a:ext cx="10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8" name="Rectangle 215"/>
            <p:cNvSpPr>
              <a:spLocks noChangeAspect="1" noChangeArrowheads="1"/>
            </p:cNvSpPr>
            <p:nvPr/>
          </p:nvSpPr>
          <p:spPr bwMode="auto">
            <a:xfrm>
              <a:off x="4290" y="2157"/>
              <a:ext cx="63" cy="12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9" name="Rectangle 217"/>
            <p:cNvSpPr>
              <a:spLocks noChangeAspect="1" noChangeArrowheads="1"/>
            </p:cNvSpPr>
            <p:nvPr/>
          </p:nvSpPr>
          <p:spPr bwMode="auto">
            <a:xfrm>
              <a:off x="4341" y="2157"/>
              <a:ext cx="12" cy="50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0" name="Line 218"/>
            <p:cNvSpPr>
              <a:spLocks noChangeAspect="1" noChangeShapeType="1"/>
            </p:cNvSpPr>
            <p:nvPr/>
          </p:nvSpPr>
          <p:spPr bwMode="auto">
            <a:xfrm>
              <a:off x="4341" y="2308"/>
              <a:ext cx="1" cy="13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1" name="Rectangle 221"/>
            <p:cNvSpPr>
              <a:spLocks noChangeAspect="1" noChangeArrowheads="1"/>
            </p:cNvSpPr>
            <p:nvPr/>
          </p:nvSpPr>
          <p:spPr bwMode="auto">
            <a:xfrm>
              <a:off x="4341" y="2547"/>
              <a:ext cx="12" cy="50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2" name="Rectangle 222"/>
            <p:cNvSpPr>
              <a:spLocks noChangeAspect="1" noChangeArrowheads="1"/>
            </p:cNvSpPr>
            <p:nvPr/>
          </p:nvSpPr>
          <p:spPr bwMode="auto">
            <a:xfrm>
              <a:off x="644" y="4198"/>
              <a:ext cx="750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u="none">
                  <a:solidFill>
                    <a:srgbClr val="000000"/>
                  </a:solidFill>
                </a:rPr>
                <a:t>&lt;&lt;dequeues&gt;&gt;</a:t>
              </a:r>
              <a:endParaRPr lang="en-US" sz="2000" b="1" u="none"/>
            </a:p>
          </p:txBody>
        </p:sp>
        <p:sp>
          <p:nvSpPr>
            <p:cNvPr id="263" name="Rectangle 223"/>
            <p:cNvSpPr>
              <a:spLocks noChangeAspect="1" noChangeArrowheads="1"/>
            </p:cNvSpPr>
            <p:nvPr/>
          </p:nvSpPr>
          <p:spPr bwMode="auto">
            <a:xfrm>
              <a:off x="367" y="2194"/>
              <a:ext cx="496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u="none">
                  <a:solidFill>
                    <a:srgbClr val="000000"/>
                  </a:solidFill>
                </a:rPr>
                <a:t>&lt;&lt;uses&gt;&gt;</a:t>
              </a:r>
              <a:endParaRPr lang="en-US" sz="2000" b="1" u="none"/>
            </a:p>
          </p:txBody>
        </p:sp>
        <p:sp>
          <p:nvSpPr>
            <p:cNvPr id="264" name="Rectangle 224"/>
            <p:cNvSpPr>
              <a:spLocks noChangeAspect="1" noChangeArrowheads="1"/>
            </p:cNvSpPr>
            <p:nvPr/>
          </p:nvSpPr>
          <p:spPr bwMode="auto">
            <a:xfrm>
              <a:off x="2454" y="2194"/>
              <a:ext cx="496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u="none">
                  <a:solidFill>
                    <a:srgbClr val="000000"/>
                  </a:solidFill>
                </a:rPr>
                <a:t>&lt;&lt;uses&gt;&gt;</a:t>
              </a:r>
              <a:endParaRPr lang="en-US" sz="2000" b="1" u="none"/>
            </a:p>
          </p:txBody>
        </p:sp>
        <p:sp>
          <p:nvSpPr>
            <p:cNvPr id="265" name="Rectangle 225"/>
            <p:cNvSpPr>
              <a:spLocks noChangeAspect="1" noChangeArrowheads="1"/>
            </p:cNvSpPr>
            <p:nvPr/>
          </p:nvSpPr>
          <p:spPr bwMode="auto">
            <a:xfrm>
              <a:off x="870" y="2043"/>
              <a:ext cx="1471" cy="227"/>
            </a:xfrm>
            <a:prstGeom prst="rect">
              <a:avLst/>
            </a:prstGeom>
            <a:blipFill dpi="0" rotWithShape="0">
              <a:blip r:embed="rId3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" name="Rectangle 226"/>
            <p:cNvSpPr>
              <a:spLocks noChangeAspect="1" noChangeArrowheads="1"/>
            </p:cNvSpPr>
            <p:nvPr/>
          </p:nvSpPr>
          <p:spPr bwMode="auto">
            <a:xfrm>
              <a:off x="870" y="2043"/>
              <a:ext cx="1484" cy="13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" name="Rectangle 227"/>
            <p:cNvSpPr>
              <a:spLocks noChangeAspect="1" noChangeArrowheads="1"/>
            </p:cNvSpPr>
            <p:nvPr/>
          </p:nvSpPr>
          <p:spPr bwMode="auto">
            <a:xfrm>
              <a:off x="2341" y="2043"/>
              <a:ext cx="13" cy="240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8" name="Rectangle 228"/>
            <p:cNvSpPr>
              <a:spLocks noChangeAspect="1" noChangeArrowheads="1"/>
            </p:cNvSpPr>
            <p:nvPr/>
          </p:nvSpPr>
          <p:spPr bwMode="auto">
            <a:xfrm>
              <a:off x="870" y="2270"/>
              <a:ext cx="1471" cy="13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9" name="Rectangle 229"/>
            <p:cNvSpPr>
              <a:spLocks noChangeAspect="1" noChangeArrowheads="1"/>
            </p:cNvSpPr>
            <p:nvPr/>
          </p:nvSpPr>
          <p:spPr bwMode="auto">
            <a:xfrm>
              <a:off x="870" y="2043"/>
              <a:ext cx="12" cy="227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0" name="Rectangle 230"/>
            <p:cNvSpPr>
              <a:spLocks noChangeAspect="1" noChangeArrowheads="1"/>
            </p:cNvSpPr>
            <p:nvPr/>
          </p:nvSpPr>
          <p:spPr bwMode="auto">
            <a:xfrm>
              <a:off x="1361" y="2089"/>
              <a:ext cx="47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 u="none">
                  <a:solidFill>
                    <a:srgbClr val="000000"/>
                  </a:solidFill>
                </a:rPr>
                <a:t>Initiator</a:t>
              </a:r>
              <a:endParaRPr lang="en-US" sz="2000" b="1" u="none"/>
            </a:p>
          </p:txBody>
        </p:sp>
        <p:sp>
          <p:nvSpPr>
            <p:cNvPr id="271" name="Rectangle 231"/>
            <p:cNvSpPr>
              <a:spLocks noChangeAspect="1" noChangeArrowheads="1"/>
            </p:cNvSpPr>
            <p:nvPr/>
          </p:nvSpPr>
          <p:spPr bwMode="auto">
            <a:xfrm>
              <a:off x="3133" y="3291"/>
              <a:ext cx="844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u="none">
                  <a:solidFill>
                    <a:srgbClr val="000000"/>
                  </a:solidFill>
                </a:rPr>
                <a:t>&lt;&lt;demultiplexes </a:t>
              </a:r>
              <a:endParaRPr lang="en-US" sz="2000" b="1" u="none"/>
            </a:p>
          </p:txBody>
        </p:sp>
        <p:sp>
          <p:nvSpPr>
            <p:cNvPr id="272" name="Rectangle 232"/>
            <p:cNvSpPr>
              <a:spLocks noChangeAspect="1" noChangeArrowheads="1"/>
            </p:cNvSpPr>
            <p:nvPr/>
          </p:nvSpPr>
          <p:spPr bwMode="auto">
            <a:xfrm>
              <a:off x="3133" y="3404"/>
              <a:ext cx="769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u="none">
                  <a:solidFill>
                    <a:srgbClr val="000000"/>
                  </a:solidFill>
                </a:rPr>
                <a:t>&amp; dispatches&gt;&gt;</a:t>
              </a:r>
              <a:endParaRPr lang="en-US" sz="2000" b="1" u="none"/>
            </a:p>
          </p:txBody>
        </p:sp>
        <p:sp>
          <p:nvSpPr>
            <p:cNvPr id="273" name="Rectangle 233"/>
            <p:cNvSpPr>
              <a:spLocks noChangeAspect="1" noChangeArrowheads="1"/>
            </p:cNvSpPr>
            <p:nvPr/>
          </p:nvSpPr>
          <p:spPr bwMode="auto">
            <a:xfrm>
              <a:off x="1398" y="3594"/>
              <a:ext cx="1207" cy="680"/>
            </a:xfrm>
            <a:prstGeom prst="rect">
              <a:avLst/>
            </a:prstGeom>
            <a:blipFill dpi="0" rotWithShape="0">
              <a:blip r:embed="rId3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4" name="Freeform 234"/>
            <p:cNvSpPr>
              <a:spLocks noChangeAspect="1"/>
            </p:cNvSpPr>
            <p:nvPr/>
          </p:nvSpPr>
          <p:spPr bwMode="auto">
            <a:xfrm>
              <a:off x="4265" y="3316"/>
              <a:ext cx="151" cy="114"/>
            </a:xfrm>
            <a:custGeom>
              <a:avLst/>
              <a:gdLst>
                <a:gd name="T0" fmla="*/ 0 w 143"/>
                <a:gd name="T1" fmla="*/ 108 h 108"/>
                <a:gd name="T2" fmla="*/ 143 w 143"/>
                <a:gd name="T3" fmla="*/ 108 h 108"/>
                <a:gd name="T4" fmla="*/ 72 w 143"/>
                <a:gd name="T5" fmla="*/ 0 h 108"/>
                <a:gd name="T6" fmla="*/ 0 w 143"/>
                <a:gd name="T7" fmla="*/ 108 h 1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3"/>
                <a:gd name="T13" fmla="*/ 0 h 108"/>
                <a:gd name="T14" fmla="*/ 143 w 143"/>
                <a:gd name="T15" fmla="*/ 108 h 1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3" h="108">
                  <a:moveTo>
                    <a:pt x="0" y="108"/>
                  </a:moveTo>
                  <a:lnTo>
                    <a:pt x="143" y="108"/>
                  </a:lnTo>
                  <a:lnTo>
                    <a:pt x="72" y="0"/>
                  </a:lnTo>
                  <a:lnTo>
                    <a:pt x="0" y="108"/>
                  </a:lnTo>
                  <a:close/>
                </a:path>
              </a:pathLst>
            </a:custGeom>
            <a:blipFill dpi="0" rotWithShape="0">
              <a:blip r:embed="rId3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5" name="Freeform 235"/>
            <p:cNvSpPr>
              <a:spLocks noChangeAspect="1"/>
            </p:cNvSpPr>
            <p:nvPr/>
          </p:nvSpPr>
          <p:spPr bwMode="auto">
            <a:xfrm>
              <a:off x="4265" y="3304"/>
              <a:ext cx="176" cy="138"/>
            </a:xfrm>
            <a:custGeom>
              <a:avLst/>
              <a:gdLst>
                <a:gd name="T0" fmla="*/ 0 w 167"/>
                <a:gd name="T1" fmla="*/ 120 h 132"/>
                <a:gd name="T2" fmla="*/ 143 w 167"/>
                <a:gd name="T3" fmla="*/ 120 h 132"/>
                <a:gd name="T4" fmla="*/ 155 w 167"/>
                <a:gd name="T5" fmla="*/ 120 h 132"/>
                <a:gd name="T6" fmla="*/ 143 w 167"/>
                <a:gd name="T7" fmla="*/ 132 h 132"/>
                <a:gd name="T8" fmla="*/ 72 w 167"/>
                <a:gd name="T9" fmla="*/ 24 h 132"/>
                <a:gd name="T10" fmla="*/ 72 w 167"/>
                <a:gd name="T11" fmla="*/ 12 h 132"/>
                <a:gd name="T12" fmla="*/ 84 w 167"/>
                <a:gd name="T13" fmla="*/ 0 h 132"/>
                <a:gd name="T14" fmla="*/ 84 w 167"/>
                <a:gd name="T15" fmla="*/ 12 h 132"/>
                <a:gd name="T16" fmla="*/ 155 w 167"/>
                <a:gd name="T17" fmla="*/ 120 h 132"/>
                <a:gd name="T18" fmla="*/ 167 w 167"/>
                <a:gd name="T19" fmla="*/ 132 h 132"/>
                <a:gd name="T20" fmla="*/ 143 w 167"/>
                <a:gd name="T21" fmla="*/ 132 h 132"/>
                <a:gd name="T22" fmla="*/ 0 w 167"/>
                <a:gd name="T23" fmla="*/ 132 h 132"/>
                <a:gd name="T24" fmla="*/ 0 w 167"/>
                <a:gd name="T25" fmla="*/ 120 h 1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7"/>
                <a:gd name="T40" fmla="*/ 0 h 132"/>
                <a:gd name="T41" fmla="*/ 167 w 167"/>
                <a:gd name="T42" fmla="*/ 132 h 13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7" h="132">
                  <a:moveTo>
                    <a:pt x="0" y="120"/>
                  </a:moveTo>
                  <a:lnTo>
                    <a:pt x="143" y="120"/>
                  </a:lnTo>
                  <a:lnTo>
                    <a:pt x="155" y="120"/>
                  </a:lnTo>
                  <a:lnTo>
                    <a:pt x="143" y="132"/>
                  </a:lnTo>
                  <a:lnTo>
                    <a:pt x="72" y="24"/>
                  </a:lnTo>
                  <a:lnTo>
                    <a:pt x="72" y="12"/>
                  </a:lnTo>
                  <a:lnTo>
                    <a:pt x="84" y="0"/>
                  </a:lnTo>
                  <a:lnTo>
                    <a:pt x="84" y="12"/>
                  </a:lnTo>
                  <a:lnTo>
                    <a:pt x="155" y="120"/>
                  </a:lnTo>
                  <a:lnTo>
                    <a:pt x="167" y="132"/>
                  </a:lnTo>
                  <a:lnTo>
                    <a:pt x="143" y="132"/>
                  </a:lnTo>
                  <a:lnTo>
                    <a:pt x="0" y="132"/>
                  </a:lnTo>
                  <a:lnTo>
                    <a:pt x="0" y="120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" name="Freeform 236"/>
            <p:cNvSpPr>
              <a:spLocks noChangeAspect="1"/>
            </p:cNvSpPr>
            <p:nvPr/>
          </p:nvSpPr>
          <p:spPr bwMode="auto">
            <a:xfrm>
              <a:off x="4253" y="3316"/>
              <a:ext cx="100" cy="126"/>
            </a:xfrm>
            <a:custGeom>
              <a:avLst/>
              <a:gdLst>
                <a:gd name="T0" fmla="*/ 96 w 96"/>
                <a:gd name="T1" fmla="*/ 12 h 120"/>
                <a:gd name="T2" fmla="*/ 24 w 96"/>
                <a:gd name="T3" fmla="*/ 120 h 120"/>
                <a:gd name="T4" fmla="*/ 12 w 96"/>
                <a:gd name="T5" fmla="*/ 120 h 120"/>
                <a:gd name="T6" fmla="*/ 0 w 96"/>
                <a:gd name="T7" fmla="*/ 120 h 120"/>
                <a:gd name="T8" fmla="*/ 12 w 96"/>
                <a:gd name="T9" fmla="*/ 108 h 120"/>
                <a:gd name="T10" fmla="*/ 84 w 96"/>
                <a:gd name="T11" fmla="*/ 0 h 120"/>
                <a:gd name="T12" fmla="*/ 96 w 96"/>
                <a:gd name="T13" fmla="*/ 12 h 12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6"/>
                <a:gd name="T22" fmla="*/ 0 h 120"/>
                <a:gd name="T23" fmla="*/ 96 w 96"/>
                <a:gd name="T24" fmla="*/ 120 h 12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6" h="120">
                  <a:moveTo>
                    <a:pt x="96" y="12"/>
                  </a:moveTo>
                  <a:lnTo>
                    <a:pt x="24" y="120"/>
                  </a:lnTo>
                  <a:lnTo>
                    <a:pt x="12" y="120"/>
                  </a:lnTo>
                  <a:lnTo>
                    <a:pt x="0" y="120"/>
                  </a:lnTo>
                  <a:lnTo>
                    <a:pt x="12" y="108"/>
                  </a:lnTo>
                  <a:lnTo>
                    <a:pt x="84" y="0"/>
                  </a:lnTo>
                  <a:lnTo>
                    <a:pt x="96" y="12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7" name="Rectangle 240"/>
            <p:cNvSpPr>
              <a:spLocks noChangeAspect="1" noChangeArrowheads="1"/>
            </p:cNvSpPr>
            <p:nvPr/>
          </p:nvSpPr>
          <p:spPr bwMode="auto">
            <a:xfrm>
              <a:off x="2114" y="2434"/>
              <a:ext cx="639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u="none">
                  <a:solidFill>
                    <a:srgbClr val="000000"/>
                  </a:solidFill>
                </a:rPr>
                <a:t>&lt;&lt;invokes&gt;&gt;</a:t>
              </a:r>
              <a:endParaRPr lang="en-US" sz="2000" b="1" u="none"/>
            </a:p>
          </p:txBody>
        </p:sp>
        <p:sp>
          <p:nvSpPr>
            <p:cNvPr id="278" name="Rectangle 241"/>
            <p:cNvSpPr>
              <a:spLocks noChangeAspect="1" noChangeArrowheads="1"/>
            </p:cNvSpPr>
            <p:nvPr/>
          </p:nvSpPr>
          <p:spPr bwMode="auto">
            <a:xfrm>
              <a:off x="606" y="4009"/>
              <a:ext cx="12" cy="139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" name="Freeform 242"/>
            <p:cNvSpPr>
              <a:spLocks noChangeAspect="1"/>
            </p:cNvSpPr>
            <p:nvPr/>
          </p:nvSpPr>
          <p:spPr bwMode="auto">
            <a:xfrm>
              <a:off x="568" y="3971"/>
              <a:ext cx="50" cy="164"/>
            </a:xfrm>
            <a:custGeom>
              <a:avLst/>
              <a:gdLst>
                <a:gd name="T0" fmla="*/ 0 w 48"/>
                <a:gd name="T1" fmla="*/ 156 h 156"/>
                <a:gd name="T2" fmla="*/ 12 w 48"/>
                <a:gd name="T3" fmla="*/ 156 h 156"/>
                <a:gd name="T4" fmla="*/ 48 w 48"/>
                <a:gd name="T5" fmla="*/ 36 h 156"/>
                <a:gd name="T6" fmla="*/ 48 w 48"/>
                <a:gd name="T7" fmla="*/ 36 h 156"/>
                <a:gd name="T8" fmla="*/ 36 w 48"/>
                <a:gd name="T9" fmla="*/ 0 h 156"/>
                <a:gd name="T10" fmla="*/ 36 w 48"/>
                <a:gd name="T11" fmla="*/ 36 h 156"/>
                <a:gd name="T12" fmla="*/ 0 w 48"/>
                <a:gd name="T13" fmla="*/ 156 h 1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8"/>
                <a:gd name="T22" fmla="*/ 0 h 156"/>
                <a:gd name="T23" fmla="*/ 48 w 48"/>
                <a:gd name="T24" fmla="*/ 156 h 15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8" h="156">
                  <a:moveTo>
                    <a:pt x="0" y="156"/>
                  </a:moveTo>
                  <a:lnTo>
                    <a:pt x="12" y="156"/>
                  </a:lnTo>
                  <a:lnTo>
                    <a:pt x="48" y="36"/>
                  </a:lnTo>
                  <a:lnTo>
                    <a:pt x="36" y="0"/>
                  </a:lnTo>
                  <a:lnTo>
                    <a:pt x="36" y="36"/>
                  </a:lnTo>
                  <a:lnTo>
                    <a:pt x="0" y="156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" name="Freeform 243"/>
            <p:cNvSpPr>
              <a:spLocks noChangeAspect="1"/>
            </p:cNvSpPr>
            <p:nvPr/>
          </p:nvSpPr>
          <p:spPr bwMode="auto">
            <a:xfrm>
              <a:off x="606" y="4009"/>
              <a:ext cx="50" cy="126"/>
            </a:xfrm>
            <a:custGeom>
              <a:avLst/>
              <a:gdLst>
                <a:gd name="T0" fmla="*/ 12 w 48"/>
                <a:gd name="T1" fmla="*/ 0 h 120"/>
                <a:gd name="T2" fmla="*/ 0 w 48"/>
                <a:gd name="T3" fmla="*/ 0 h 120"/>
                <a:gd name="T4" fmla="*/ 36 w 48"/>
                <a:gd name="T5" fmla="*/ 120 h 120"/>
                <a:gd name="T6" fmla="*/ 48 w 48"/>
                <a:gd name="T7" fmla="*/ 120 h 120"/>
                <a:gd name="T8" fmla="*/ 12 w 48"/>
                <a:gd name="T9" fmla="*/ 0 h 1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120"/>
                <a:gd name="T17" fmla="*/ 48 w 48"/>
                <a:gd name="T18" fmla="*/ 120 h 1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120">
                  <a:moveTo>
                    <a:pt x="12" y="0"/>
                  </a:moveTo>
                  <a:lnTo>
                    <a:pt x="0" y="0"/>
                  </a:lnTo>
                  <a:lnTo>
                    <a:pt x="36" y="120"/>
                  </a:lnTo>
                  <a:lnTo>
                    <a:pt x="48" y="120"/>
                  </a:lnTo>
                  <a:lnTo>
                    <a:pt x="12" y="0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" name="Rectangle 246"/>
            <p:cNvSpPr>
              <a:spLocks noChangeAspect="1" noChangeArrowheads="1"/>
            </p:cNvSpPr>
            <p:nvPr/>
          </p:nvSpPr>
          <p:spPr bwMode="auto">
            <a:xfrm>
              <a:off x="819" y="2144"/>
              <a:ext cx="51" cy="13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2" name="Line 247"/>
            <p:cNvSpPr>
              <a:spLocks noChangeAspect="1" noChangeShapeType="1"/>
            </p:cNvSpPr>
            <p:nvPr/>
          </p:nvSpPr>
          <p:spPr bwMode="auto">
            <a:xfrm flipH="1">
              <a:off x="608" y="2144"/>
              <a:ext cx="11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3" name="Line 248"/>
            <p:cNvSpPr>
              <a:spLocks noChangeAspect="1" noChangeShapeType="1"/>
            </p:cNvSpPr>
            <p:nvPr/>
          </p:nvSpPr>
          <p:spPr bwMode="auto">
            <a:xfrm flipH="1">
              <a:off x="408" y="2144"/>
              <a:ext cx="11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4" name="Line 249"/>
            <p:cNvSpPr>
              <a:spLocks noChangeAspect="1" noChangeShapeType="1"/>
            </p:cNvSpPr>
            <p:nvPr/>
          </p:nvSpPr>
          <p:spPr bwMode="auto">
            <a:xfrm flipH="1">
              <a:off x="216" y="2144"/>
              <a:ext cx="11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5" name="Rectangle 251"/>
            <p:cNvSpPr>
              <a:spLocks noChangeAspect="1" noChangeArrowheads="1"/>
            </p:cNvSpPr>
            <p:nvPr/>
          </p:nvSpPr>
          <p:spPr bwMode="auto">
            <a:xfrm>
              <a:off x="78" y="2144"/>
              <a:ext cx="50" cy="13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" name="Rectangle 253"/>
            <p:cNvSpPr>
              <a:spLocks noChangeAspect="1" noChangeArrowheads="1"/>
            </p:cNvSpPr>
            <p:nvPr/>
          </p:nvSpPr>
          <p:spPr bwMode="auto">
            <a:xfrm>
              <a:off x="78" y="2144"/>
              <a:ext cx="13" cy="50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" name="Line 254"/>
            <p:cNvSpPr>
              <a:spLocks noChangeAspect="1" noChangeShapeType="1"/>
            </p:cNvSpPr>
            <p:nvPr/>
          </p:nvSpPr>
          <p:spPr bwMode="auto">
            <a:xfrm>
              <a:off x="78" y="2270"/>
              <a:ext cx="1" cy="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8" name="Line 255"/>
            <p:cNvSpPr>
              <a:spLocks noChangeAspect="1" noChangeShapeType="1"/>
            </p:cNvSpPr>
            <p:nvPr/>
          </p:nvSpPr>
          <p:spPr bwMode="auto">
            <a:xfrm>
              <a:off x="78" y="2434"/>
              <a:ext cx="1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9" name="Line 256"/>
            <p:cNvSpPr>
              <a:spLocks noChangeAspect="1" noChangeShapeType="1"/>
            </p:cNvSpPr>
            <p:nvPr/>
          </p:nvSpPr>
          <p:spPr bwMode="auto">
            <a:xfrm>
              <a:off x="78" y="2610"/>
              <a:ext cx="1" cy="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0" name="Line 257"/>
            <p:cNvSpPr>
              <a:spLocks noChangeAspect="1" noChangeShapeType="1"/>
            </p:cNvSpPr>
            <p:nvPr/>
          </p:nvSpPr>
          <p:spPr bwMode="auto">
            <a:xfrm>
              <a:off x="78" y="2774"/>
              <a:ext cx="1" cy="1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1" name="Line 258"/>
            <p:cNvSpPr>
              <a:spLocks noChangeAspect="1" noChangeShapeType="1"/>
            </p:cNvSpPr>
            <p:nvPr/>
          </p:nvSpPr>
          <p:spPr bwMode="auto">
            <a:xfrm>
              <a:off x="78" y="2950"/>
              <a:ext cx="1" cy="8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2" name="Line 259"/>
            <p:cNvSpPr>
              <a:spLocks noChangeAspect="1" noChangeShapeType="1"/>
            </p:cNvSpPr>
            <p:nvPr/>
          </p:nvSpPr>
          <p:spPr bwMode="auto">
            <a:xfrm>
              <a:off x="78" y="3114"/>
              <a:ext cx="1" cy="1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3" name="Line 260"/>
            <p:cNvSpPr>
              <a:spLocks noChangeAspect="1" noChangeShapeType="1"/>
            </p:cNvSpPr>
            <p:nvPr/>
          </p:nvSpPr>
          <p:spPr bwMode="auto">
            <a:xfrm>
              <a:off x="78" y="3291"/>
              <a:ext cx="1" cy="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4" name="Line 261"/>
            <p:cNvSpPr>
              <a:spLocks noChangeAspect="1" noChangeShapeType="1"/>
            </p:cNvSpPr>
            <p:nvPr/>
          </p:nvSpPr>
          <p:spPr bwMode="auto">
            <a:xfrm>
              <a:off x="78" y="3455"/>
              <a:ext cx="1" cy="1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5" name="Line 262"/>
            <p:cNvSpPr>
              <a:spLocks noChangeAspect="1" noChangeShapeType="1"/>
            </p:cNvSpPr>
            <p:nvPr/>
          </p:nvSpPr>
          <p:spPr bwMode="auto">
            <a:xfrm>
              <a:off x="78" y="3632"/>
              <a:ext cx="1" cy="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6" name="Line 263"/>
            <p:cNvSpPr>
              <a:spLocks noChangeAspect="1" noChangeShapeType="1"/>
            </p:cNvSpPr>
            <p:nvPr/>
          </p:nvSpPr>
          <p:spPr bwMode="auto">
            <a:xfrm>
              <a:off x="78" y="3795"/>
              <a:ext cx="1" cy="1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" name="Line 264"/>
            <p:cNvSpPr>
              <a:spLocks noChangeAspect="1" noChangeShapeType="1"/>
            </p:cNvSpPr>
            <p:nvPr/>
          </p:nvSpPr>
          <p:spPr bwMode="auto">
            <a:xfrm>
              <a:off x="78" y="3971"/>
              <a:ext cx="1" cy="8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8" name="Rectangle 266"/>
            <p:cNvSpPr>
              <a:spLocks noChangeAspect="1" noChangeArrowheads="1"/>
            </p:cNvSpPr>
            <p:nvPr/>
          </p:nvSpPr>
          <p:spPr bwMode="auto">
            <a:xfrm>
              <a:off x="78" y="4135"/>
              <a:ext cx="13" cy="63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9" name="Rectangle 268"/>
            <p:cNvSpPr>
              <a:spLocks noChangeAspect="1" noChangeArrowheads="1"/>
            </p:cNvSpPr>
            <p:nvPr/>
          </p:nvSpPr>
          <p:spPr bwMode="auto">
            <a:xfrm>
              <a:off x="78" y="4186"/>
              <a:ext cx="50" cy="12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0" name="Line 269"/>
            <p:cNvSpPr>
              <a:spLocks noChangeAspect="1" noChangeShapeType="1"/>
            </p:cNvSpPr>
            <p:nvPr/>
          </p:nvSpPr>
          <p:spPr bwMode="auto">
            <a:xfrm>
              <a:off x="203" y="4186"/>
              <a:ext cx="10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" name="Line 270"/>
            <p:cNvSpPr>
              <a:spLocks noChangeAspect="1" noChangeShapeType="1"/>
            </p:cNvSpPr>
            <p:nvPr/>
          </p:nvSpPr>
          <p:spPr bwMode="auto">
            <a:xfrm>
              <a:off x="380" y="4186"/>
              <a:ext cx="10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2" name="Rectangle 272"/>
            <p:cNvSpPr>
              <a:spLocks noChangeAspect="1" noChangeArrowheads="1"/>
            </p:cNvSpPr>
            <p:nvPr/>
          </p:nvSpPr>
          <p:spPr bwMode="auto">
            <a:xfrm>
              <a:off x="555" y="4186"/>
              <a:ext cx="63" cy="12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" name="Rectangle 274"/>
            <p:cNvSpPr>
              <a:spLocks noChangeAspect="1" noChangeArrowheads="1"/>
            </p:cNvSpPr>
            <p:nvPr/>
          </p:nvSpPr>
          <p:spPr bwMode="auto">
            <a:xfrm>
              <a:off x="606" y="4148"/>
              <a:ext cx="12" cy="38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4" name="Rectangle 275"/>
            <p:cNvSpPr>
              <a:spLocks noChangeAspect="1" noChangeArrowheads="1"/>
            </p:cNvSpPr>
            <p:nvPr/>
          </p:nvSpPr>
          <p:spPr bwMode="auto">
            <a:xfrm>
              <a:off x="418" y="3695"/>
              <a:ext cx="829" cy="302"/>
            </a:xfrm>
            <a:prstGeom prst="rect">
              <a:avLst/>
            </a:prstGeom>
            <a:blipFill dpi="0" rotWithShape="0">
              <a:blip r:embed="rId3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5" name="Rectangle 276"/>
            <p:cNvSpPr>
              <a:spLocks noChangeAspect="1" noChangeArrowheads="1"/>
            </p:cNvSpPr>
            <p:nvPr/>
          </p:nvSpPr>
          <p:spPr bwMode="auto">
            <a:xfrm>
              <a:off x="418" y="3695"/>
              <a:ext cx="842" cy="12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" name="Rectangle 277"/>
            <p:cNvSpPr>
              <a:spLocks noChangeAspect="1" noChangeArrowheads="1"/>
            </p:cNvSpPr>
            <p:nvPr/>
          </p:nvSpPr>
          <p:spPr bwMode="auto">
            <a:xfrm>
              <a:off x="1247" y="3695"/>
              <a:ext cx="13" cy="314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" name="Rectangle 278"/>
            <p:cNvSpPr>
              <a:spLocks noChangeAspect="1" noChangeArrowheads="1"/>
            </p:cNvSpPr>
            <p:nvPr/>
          </p:nvSpPr>
          <p:spPr bwMode="auto">
            <a:xfrm>
              <a:off x="418" y="3997"/>
              <a:ext cx="829" cy="12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" name="Rectangle 279"/>
            <p:cNvSpPr>
              <a:spLocks noChangeAspect="1" noChangeArrowheads="1"/>
            </p:cNvSpPr>
            <p:nvPr/>
          </p:nvSpPr>
          <p:spPr bwMode="auto">
            <a:xfrm>
              <a:off x="418" y="3695"/>
              <a:ext cx="12" cy="302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" name="Rectangle 280"/>
            <p:cNvSpPr>
              <a:spLocks noChangeAspect="1" noChangeArrowheads="1"/>
            </p:cNvSpPr>
            <p:nvPr/>
          </p:nvSpPr>
          <p:spPr bwMode="auto">
            <a:xfrm>
              <a:off x="455" y="3831"/>
              <a:ext cx="78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 u="none">
                  <a:solidFill>
                    <a:srgbClr val="000000"/>
                  </a:solidFill>
                </a:rPr>
                <a:t>Event Queue</a:t>
              </a:r>
              <a:endParaRPr lang="en-US" sz="2000" b="1" u="none"/>
            </a:p>
          </p:txBody>
        </p:sp>
        <p:sp>
          <p:nvSpPr>
            <p:cNvPr id="310" name="Rectangle 281"/>
            <p:cNvSpPr>
              <a:spLocks noChangeAspect="1" noChangeArrowheads="1"/>
            </p:cNvSpPr>
            <p:nvPr/>
          </p:nvSpPr>
          <p:spPr bwMode="auto">
            <a:xfrm>
              <a:off x="492" y="3720"/>
              <a:ext cx="70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 u="none">
                  <a:solidFill>
                    <a:srgbClr val="000000"/>
                  </a:solidFill>
                </a:rPr>
                <a:t>Completion</a:t>
              </a:r>
              <a:endParaRPr lang="en-US" sz="2000" b="1" u="none"/>
            </a:p>
          </p:txBody>
        </p:sp>
        <p:sp>
          <p:nvSpPr>
            <p:cNvPr id="311" name="Rectangle 51"/>
            <p:cNvSpPr>
              <a:spLocks noChangeAspect="1" noChangeArrowheads="1"/>
            </p:cNvSpPr>
            <p:nvPr/>
          </p:nvSpPr>
          <p:spPr bwMode="auto">
            <a:xfrm>
              <a:off x="276" y="2725"/>
              <a:ext cx="1395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tabLst>
                  <a:tab pos="611188" algn="l"/>
                </a:tabLst>
              </a:pPr>
              <a:r>
                <a:rPr lang="en-GB" sz="1600" b="1" u="none">
                  <a:solidFill>
                    <a:srgbClr val="000000"/>
                  </a:solidFill>
                  <a:cs typeface="Times New Roman" pitchFamily="18" charset="0"/>
                </a:rPr>
                <a:t>Asynchronous</a:t>
              </a:r>
            </a:p>
            <a:p>
              <a:pPr algn="ctr">
                <a:tabLst>
                  <a:tab pos="611188" algn="l"/>
                </a:tabLst>
              </a:pPr>
              <a:r>
                <a:rPr lang="en-GB" sz="1600" b="1" u="none">
                  <a:solidFill>
                    <a:srgbClr val="000000"/>
                  </a:solidFill>
                  <a:cs typeface="Times New Roman" pitchFamily="18" charset="0"/>
                </a:rPr>
                <a:t>Operation Processor</a:t>
              </a:r>
              <a:endParaRPr lang="en-US" sz="1600" b="1" u="none">
                <a:cs typeface="Times New Roman" pitchFamily="18" charset="0"/>
              </a:endParaRPr>
            </a:p>
            <a:p>
              <a:pPr algn="ctr">
                <a:tabLst>
                  <a:tab pos="611188" algn="l"/>
                </a:tabLst>
              </a:pPr>
              <a:endParaRPr lang="en-US" sz="1600" u="none"/>
            </a:p>
          </p:txBody>
        </p:sp>
        <p:sp>
          <p:nvSpPr>
            <p:cNvPr id="312" name="Rectangle 53"/>
            <p:cNvSpPr>
              <a:spLocks noChangeAspect="1" noChangeArrowheads="1"/>
            </p:cNvSpPr>
            <p:nvPr/>
          </p:nvSpPr>
          <p:spPr bwMode="auto">
            <a:xfrm>
              <a:off x="306" y="3095"/>
              <a:ext cx="1330" cy="24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95000"/>
                </a:lnSpc>
                <a:tabLst>
                  <a:tab pos="611188" algn="l"/>
                </a:tabLst>
              </a:pPr>
              <a:r>
                <a:rPr lang="en-GB" sz="1600" u="none">
                  <a:solidFill>
                    <a:srgbClr val="000000"/>
                  </a:solidFill>
                  <a:cs typeface="Times New Roman" pitchFamily="18" charset="0"/>
                </a:rPr>
                <a:t>execute_async_op()</a:t>
              </a:r>
              <a:endParaRPr lang="en-US" sz="1600" u="none"/>
            </a:p>
          </p:txBody>
        </p:sp>
        <p:grpSp>
          <p:nvGrpSpPr>
            <p:cNvPr id="5" name="Group 292"/>
            <p:cNvGrpSpPr>
              <a:grpSpLocks/>
            </p:cNvGrpSpPr>
            <p:nvPr/>
          </p:nvGrpSpPr>
          <p:grpSpPr bwMode="auto">
            <a:xfrm>
              <a:off x="315" y="2725"/>
              <a:ext cx="1321" cy="567"/>
              <a:chOff x="315" y="2725"/>
              <a:chExt cx="1260" cy="567"/>
            </a:xfrm>
          </p:grpSpPr>
          <p:sp>
            <p:nvSpPr>
              <p:cNvPr id="332" name="Rectangle 52"/>
              <p:cNvSpPr>
                <a:spLocks noChangeAspect="1" noChangeArrowheads="1"/>
              </p:cNvSpPr>
              <p:nvPr/>
            </p:nvSpPr>
            <p:spPr bwMode="auto">
              <a:xfrm>
                <a:off x="315" y="2725"/>
                <a:ext cx="1260" cy="356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en-US"/>
              </a:p>
            </p:txBody>
          </p:sp>
          <p:sp>
            <p:nvSpPr>
              <p:cNvPr id="333" name="Rectangle 54"/>
              <p:cNvSpPr>
                <a:spLocks noChangeAspect="1" noChangeArrowheads="1"/>
              </p:cNvSpPr>
              <p:nvPr/>
            </p:nvSpPr>
            <p:spPr bwMode="auto">
              <a:xfrm>
                <a:off x="315" y="3078"/>
                <a:ext cx="1260" cy="21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en-US"/>
              </a:p>
            </p:txBody>
          </p:sp>
        </p:grpSp>
        <p:sp>
          <p:nvSpPr>
            <p:cNvPr id="314" name="Rectangle 77"/>
            <p:cNvSpPr>
              <a:spLocks noChangeAspect="1" noChangeArrowheads="1"/>
            </p:cNvSpPr>
            <p:nvPr/>
          </p:nvSpPr>
          <p:spPr bwMode="auto">
            <a:xfrm>
              <a:off x="1660" y="2718"/>
              <a:ext cx="1395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tabLst>
                  <a:tab pos="611188" algn="l"/>
                </a:tabLst>
              </a:pPr>
              <a:r>
                <a:rPr lang="en-GB" sz="1600" b="1" u="none">
                  <a:solidFill>
                    <a:srgbClr val="000000"/>
                  </a:solidFill>
                  <a:cs typeface="Times New Roman" pitchFamily="18" charset="0"/>
                </a:rPr>
                <a:t>Asynchronous</a:t>
              </a:r>
            </a:p>
            <a:p>
              <a:pPr algn="ctr">
                <a:tabLst>
                  <a:tab pos="611188" algn="l"/>
                </a:tabLst>
              </a:pPr>
              <a:r>
                <a:rPr lang="en-GB" sz="1600" b="1" u="none">
                  <a:solidFill>
                    <a:srgbClr val="000000"/>
                  </a:solidFill>
                  <a:cs typeface="Times New Roman" pitchFamily="18" charset="0"/>
                </a:rPr>
                <a:t>Operation</a:t>
              </a:r>
              <a:endParaRPr lang="en-US" sz="1600" b="1" u="none">
                <a:cs typeface="Times New Roman" pitchFamily="18" charset="0"/>
              </a:endParaRPr>
            </a:p>
            <a:p>
              <a:pPr algn="ctr">
                <a:tabLst>
                  <a:tab pos="611188" algn="l"/>
                </a:tabLst>
              </a:pPr>
              <a:endParaRPr lang="en-US" sz="1600" u="none"/>
            </a:p>
          </p:txBody>
        </p:sp>
        <p:sp>
          <p:nvSpPr>
            <p:cNvPr id="315" name="Rectangle 78"/>
            <p:cNvSpPr>
              <a:spLocks noChangeAspect="1" noChangeArrowheads="1"/>
            </p:cNvSpPr>
            <p:nvPr/>
          </p:nvSpPr>
          <p:spPr bwMode="auto">
            <a:xfrm>
              <a:off x="1815" y="2701"/>
              <a:ext cx="1092" cy="37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316" name="Rectangle 79"/>
            <p:cNvSpPr>
              <a:spLocks noChangeAspect="1" noChangeArrowheads="1"/>
            </p:cNvSpPr>
            <p:nvPr/>
          </p:nvSpPr>
          <p:spPr bwMode="auto">
            <a:xfrm>
              <a:off x="1816" y="3109"/>
              <a:ext cx="1216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95000"/>
                </a:lnSpc>
                <a:tabLst>
                  <a:tab pos="611188" algn="l"/>
                </a:tabLst>
              </a:pPr>
              <a:r>
                <a:rPr lang="en-GB" sz="1600" u="none">
                  <a:solidFill>
                    <a:srgbClr val="000000"/>
                  </a:solidFill>
                  <a:cs typeface="Times New Roman" pitchFamily="18" charset="0"/>
                </a:rPr>
                <a:t>async_op()</a:t>
              </a:r>
              <a:endParaRPr lang="en-US" sz="1600" u="none"/>
            </a:p>
          </p:txBody>
        </p:sp>
        <p:sp>
          <p:nvSpPr>
            <p:cNvPr id="317" name="Rectangle 80"/>
            <p:cNvSpPr>
              <a:spLocks noChangeAspect="1" noChangeArrowheads="1"/>
            </p:cNvSpPr>
            <p:nvPr/>
          </p:nvSpPr>
          <p:spPr bwMode="auto">
            <a:xfrm>
              <a:off x="1816" y="3081"/>
              <a:ext cx="1091" cy="22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318" name="Rectangle 81"/>
            <p:cNvSpPr>
              <a:spLocks noChangeAspect="1" noChangeArrowheads="1"/>
            </p:cNvSpPr>
            <p:nvPr/>
          </p:nvSpPr>
          <p:spPr bwMode="auto">
            <a:xfrm>
              <a:off x="1292" y="3606"/>
              <a:ext cx="1395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tabLst>
                  <a:tab pos="611188" algn="l"/>
                </a:tabLst>
              </a:pPr>
              <a:r>
                <a:rPr lang="en-GB" sz="1600" b="1" u="none">
                  <a:solidFill>
                    <a:srgbClr val="000000"/>
                  </a:solidFill>
                  <a:cs typeface="Times New Roman" pitchFamily="18" charset="0"/>
                </a:rPr>
                <a:t>Asynchronous</a:t>
              </a:r>
            </a:p>
            <a:p>
              <a:pPr algn="ctr">
                <a:tabLst>
                  <a:tab pos="611188" algn="l"/>
                </a:tabLst>
              </a:pPr>
              <a:r>
                <a:rPr lang="en-GB" sz="1600" b="1" u="none">
                  <a:solidFill>
                    <a:srgbClr val="000000"/>
                  </a:solidFill>
                  <a:cs typeface="Times New Roman" pitchFamily="18" charset="0"/>
                </a:rPr>
                <a:t>Event Demuxer</a:t>
              </a:r>
              <a:endParaRPr lang="en-US" sz="1600" b="1" u="none">
                <a:cs typeface="Times New Roman" pitchFamily="18" charset="0"/>
              </a:endParaRPr>
            </a:p>
            <a:p>
              <a:pPr algn="ctr">
                <a:tabLst>
                  <a:tab pos="611188" algn="l"/>
                </a:tabLst>
              </a:pPr>
              <a:endParaRPr lang="en-US" sz="1600" u="none"/>
            </a:p>
          </p:txBody>
        </p:sp>
        <p:sp>
          <p:nvSpPr>
            <p:cNvPr id="319" name="Rectangle 82"/>
            <p:cNvSpPr>
              <a:spLocks noChangeAspect="1" noChangeArrowheads="1"/>
            </p:cNvSpPr>
            <p:nvPr/>
          </p:nvSpPr>
          <p:spPr bwMode="auto">
            <a:xfrm>
              <a:off x="1343" y="3607"/>
              <a:ext cx="1356" cy="35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320" name="Rectangle 83"/>
            <p:cNvSpPr>
              <a:spLocks noChangeAspect="1" noChangeArrowheads="1"/>
            </p:cNvSpPr>
            <p:nvPr/>
          </p:nvSpPr>
          <p:spPr bwMode="auto">
            <a:xfrm>
              <a:off x="1306" y="3987"/>
              <a:ext cx="1482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95000"/>
                </a:lnSpc>
                <a:tabLst>
                  <a:tab pos="611188" algn="l"/>
                </a:tabLst>
              </a:pPr>
              <a:r>
                <a:rPr lang="en-GB" sz="1600" u="none">
                  <a:solidFill>
                    <a:srgbClr val="000000"/>
                  </a:solidFill>
                  <a:cs typeface="Times New Roman" pitchFamily="18" charset="0"/>
                </a:rPr>
                <a:t>get_completion_event()</a:t>
              </a:r>
              <a:endParaRPr lang="en-US" sz="1600" u="none"/>
            </a:p>
          </p:txBody>
        </p:sp>
        <p:sp>
          <p:nvSpPr>
            <p:cNvPr id="321" name="Rectangle 84"/>
            <p:cNvSpPr>
              <a:spLocks noChangeAspect="1" noChangeArrowheads="1"/>
            </p:cNvSpPr>
            <p:nvPr/>
          </p:nvSpPr>
          <p:spPr bwMode="auto">
            <a:xfrm>
              <a:off x="1343" y="3963"/>
              <a:ext cx="1356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322" name="Rectangle 89"/>
            <p:cNvSpPr>
              <a:spLocks noChangeAspect="1" noChangeArrowheads="1"/>
            </p:cNvSpPr>
            <p:nvPr/>
          </p:nvSpPr>
          <p:spPr bwMode="auto">
            <a:xfrm>
              <a:off x="2668" y="3621"/>
              <a:ext cx="1395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tabLst>
                  <a:tab pos="611188" algn="l"/>
                </a:tabLst>
              </a:pPr>
              <a:r>
                <a:rPr lang="en-GB" sz="1600" b="1" u="none">
                  <a:solidFill>
                    <a:srgbClr val="000000"/>
                  </a:solidFill>
                  <a:cs typeface="Times New Roman" pitchFamily="18" charset="0"/>
                </a:rPr>
                <a:t>Proactor</a:t>
              </a:r>
              <a:endParaRPr lang="en-US" sz="1600" b="1" u="none">
                <a:cs typeface="Times New Roman" pitchFamily="18" charset="0"/>
              </a:endParaRPr>
            </a:p>
            <a:p>
              <a:pPr algn="ctr">
                <a:tabLst>
                  <a:tab pos="611188" algn="l"/>
                </a:tabLst>
              </a:pPr>
              <a:endParaRPr lang="en-US" sz="1600" u="none"/>
            </a:p>
          </p:txBody>
        </p:sp>
        <p:sp>
          <p:nvSpPr>
            <p:cNvPr id="323" name="Rectangle 90"/>
            <p:cNvSpPr>
              <a:spLocks noChangeAspect="1" noChangeArrowheads="1"/>
            </p:cNvSpPr>
            <p:nvPr/>
          </p:nvSpPr>
          <p:spPr bwMode="auto">
            <a:xfrm>
              <a:off x="2884" y="3610"/>
              <a:ext cx="1044" cy="24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324" name="Rectangle 91"/>
            <p:cNvSpPr>
              <a:spLocks noChangeAspect="1" noChangeArrowheads="1"/>
            </p:cNvSpPr>
            <p:nvPr/>
          </p:nvSpPr>
          <p:spPr bwMode="auto">
            <a:xfrm>
              <a:off x="2875" y="3866"/>
              <a:ext cx="1215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95000"/>
                </a:lnSpc>
                <a:tabLst>
                  <a:tab pos="611188" algn="l"/>
                </a:tabLst>
              </a:pPr>
              <a:r>
                <a:rPr lang="en-GB" sz="1600" u="none">
                  <a:solidFill>
                    <a:srgbClr val="000000"/>
                  </a:solidFill>
                  <a:cs typeface="Times New Roman" pitchFamily="18" charset="0"/>
                </a:rPr>
                <a:t>handle_events()</a:t>
              </a:r>
              <a:endParaRPr lang="en-US" sz="1600" u="none"/>
            </a:p>
          </p:txBody>
        </p:sp>
        <p:sp>
          <p:nvSpPr>
            <p:cNvPr id="325" name="Rectangle 92"/>
            <p:cNvSpPr>
              <a:spLocks noChangeAspect="1" noChangeArrowheads="1"/>
            </p:cNvSpPr>
            <p:nvPr/>
          </p:nvSpPr>
          <p:spPr bwMode="auto">
            <a:xfrm>
              <a:off x="2885" y="3858"/>
              <a:ext cx="1043" cy="21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326" name="Rectangle 93"/>
            <p:cNvSpPr>
              <a:spLocks noChangeAspect="1" noChangeArrowheads="1"/>
            </p:cNvSpPr>
            <p:nvPr/>
          </p:nvSpPr>
          <p:spPr bwMode="auto">
            <a:xfrm>
              <a:off x="3687" y="2759"/>
              <a:ext cx="1395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tabLst>
                  <a:tab pos="611188" algn="l"/>
                </a:tabLst>
              </a:pPr>
              <a:r>
                <a:rPr lang="en-GB" sz="1600" b="1" i="1" u="none">
                  <a:solidFill>
                    <a:srgbClr val="000000"/>
                  </a:solidFill>
                  <a:cs typeface="Times New Roman" pitchFamily="18" charset="0"/>
                </a:rPr>
                <a:t>Completion</a:t>
              </a:r>
            </a:p>
            <a:p>
              <a:pPr algn="ctr">
                <a:tabLst>
                  <a:tab pos="611188" algn="l"/>
                </a:tabLst>
              </a:pPr>
              <a:r>
                <a:rPr lang="en-GB" sz="1600" b="1" i="1" u="none">
                  <a:solidFill>
                    <a:srgbClr val="000000"/>
                  </a:solidFill>
                  <a:cs typeface="Times New Roman" pitchFamily="18" charset="0"/>
                </a:rPr>
                <a:t>Handler</a:t>
              </a:r>
              <a:endParaRPr lang="en-US" sz="1600" b="1" i="1" u="none">
                <a:cs typeface="Times New Roman" pitchFamily="18" charset="0"/>
              </a:endParaRPr>
            </a:p>
            <a:p>
              <a:pPr algn="ctr">
                <a:tabLst>
                  <a:tab pos="611188" algn="l"/>
                </a:tabLst>
              </a:pPr>
              <a:endParaRPr lang="en-US" sz="1600" u="none"/>
            </a:p>
          </p:txBody>
        </p:sp>
        <p:sp>
          <p:nvSpPr>
            <p:cNvPr id="327" name="Rectangle 94"/>
            <p:cNvSpPr>
              <a:spLocks noChangeAspect="1" noChangeArrowheads="1"/>
            </p:cNvSpPr>
            <p:nvPr/>
          </p:nvSpPr>
          <p:spPr bwMode="auto">
            <a:xfrm>
              <a:off x="3843" y="2739"/>
              <a:ext cx="1092" cy="36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328" name="Rectangle 95"/>
            <p:cNvSpPr>
              <a:spLocks noChangeAspect="1" noChangeArrowheads="1"/>
            </p:cNvSpPr>
            <p:nvPr/>
          </p:nvSpPr>
          <p:spPr bwMode="auto">
            <a:xfrm>
              <a:off x="3844" y="3116"/>
              <a:ext cx="1215" cy="24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95000"/>
                </a:lnSpc>
                <a:tabLst>
                  <a:tab pos="611188" algn="l"/>
                </a:tabLst>
              </a:pPr>
              <a:r>
                <a:rPr lang="en-GB" sz="1600" i="1" u="none">
                  <a:solidFill>
                    <a:srgbClr val="000000"/>
                  </a:solidFill>
                  <a:cs typeface="Times New Roman" pitchFamily="18" charset="0"/>
                </a:rPr>
                <a:t>handle_event()</a:t>
              </a:r>
              <a:endParaRPr lang="en-US" sz="1600" i="1" u="none"/>
            </a:p>
          </p:txBody>
        </p:sp>
        <p:sp>
          <p:nvSpPr>
            <p:cNvPr id="329" name="Rectangle 96"/>
            <p:cNvSpPr>
              <a:spLocks noChangeAspect="1" noChangeArrowheads="1"/>
            </p:cNvSpPr>
            <p:nvPr/>
          </p:nvSpPr>
          <p:spPr bwMode="auto">
            <a:xfrm>
              <a:off x="3844" y="3109"/>
              <a:ext cx="1091" cy="16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330" name="Rectangle 97"/>
            <p:cNvSpPr>
              <a:spLocks noChangeAspect="1" noChangeArrowheads="1"/>
            </p:cNvSpPr>
            <p:nvPr/>
          </p:nvSpPr>
          <p:spPr bwMode="auto">
            <a:xfrm>
              <a:off x="4082" y="3692"/>
              <a:ext cx="853" cy="56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tabLst>
                  <a:tab pos="611188" algn="l"/>
                </a:tabLst>
              </a:pPr>
              <a:r>
                <a:rPr lang="en-GB" sz="1600" b="1" u="none">
                  <a:solidFill>
                    <a:srgbClr val="000000"/>
                  </a:solidFill>
                  <a:cs typeface="Times New Roman" pitchFamily="18" charset="0"/>
                </a:rPr>
                <a:t>Concrete</a:t>
              </a:r>
            </a:p>
            <a:p>
              <a:pPr algn="ctr">
                <a:tabLst>
                  <a:tab pos="611188" algn="l"/>
                </a:tabLst>
              </a:pPr>
              <a:r>
                <a:rPr lang="en-GB" sz="1600" b="1" u="none">
                  <a:solidFill>
                    <a:srgbClr val="000000"/>
                  </a:solidFill>
                  <a:cs typeface="Times New Roman" pitchFamily="18" charset="0"/>
                </a:rPr>
                <a:t>Completion</a:t>
              </a:r>
            </a:p>
            <a:p>
              <a:pPr algn="ctr">
                <a:tabLst>
                  <a:tab pos="611188" algn="l"/>
                </a:tabLst>
              </a:pPr>
              <a:r>
                <a:rPr lang="en-GB" sz="1600" b="1" u="none">
                  <a:solidFill>
                    <a:srgbClr val="000000"/>
                  </a:solidFill>
                  <a:cs typeface="Times New Roman" pitchFamily="18" charset="0"/>
                </a:rPr>
                <a:t>Handler</a:t>
              </a:r>
              <a:endParaRPr lang="en-US" sz="1600" b="1" u="none">
                <a:cs typeface="Times New Roman" pitchFamily="18" charset="0"/>
              </a:endParaRPr>
            </a:p>
            <a:p>
              <a:pPr algn="ctr">
                <a:tabLst>
                  <a:tab pos="611188" algn="l"/>
                </a:tabLst>
              </a:pPr>
              <a:endParaRPr lang="en-US" sz="1600" u="none"/>
            </a:p>
          </p:txBody>
        </p:sp>
        <p:sp>
          <p:nvSpPr>
            <p:cNvPr id="331" name="Line 283"/>
            <p:cNvSpPr>
              <a:spLocks noChangeShapeType="1"/>
            </p:cNvSpPr>
            <p:nvPr/>
          </p:nvSpPr>
          <p:spPr bwMode="auto">
            <a:xfrm>
              <a:off x="2703" y="3697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Reactor/</a:t>
            </a:r>
            <a:r>
              <a:rPr lang="en-US" dirty="0" err="1" smtClean="0"/>
              <a:t>Proactor</a:t>
            </a:r>
            <a:r>
              <a:rPr lang="en-US" dirty="0" smtClean="0"/>
              <a:t> – Web server</a:t>
            </a:r>
          </a:p>
        </p:txBody>
      </p:sp>
      <p:sp>
        <p:nvSpPr>
          <p:cNvPr id="168" name="Content Placeholder 167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Concurrency – The server must perform multiple client requests simultaneously;</a:t>
            </a:r>
          </a:p>
          <a:p>
            <a:r>
              <a:rPr lang="en-US" dirty="0" err="1" smtClean="0"/>
              <a:t>Efﬁciency</a:t>
            </a:r>
            <a:r>
              <a:rPr lang="en-US" dirty="0" smtClean="0"/>
              <a:t> – The server must minimize latency, maximize throughput, and avoid utilizing the CPU(s) unnecessarily.</a:t>
            </a:r>
          </a:p>
          <a:p>
            <a:r>
              <a:rPr lang="en-US" dirty="0" smtClean="0"/>
              <a:t>Programming simplicity – The design of the server should simplify the use of </a:t>
            </a:r>
            <a:r>
              <a:rPr lang="en-US" dirty="0" err="1" smtClean="0"/>
              <a:t>efﬁcient</a:t>
            </a:r>
            <a:r>
              <a:rPr lang="en-US" dirty="0" smtClean="0"/>
              <a:t> concurrency strategies;</a:t>
            </a:r>
          </a:p>
          <a:p>
            <a:r>
              <a:rPr lang="en-US" dirty="0" smtClean="0"/>
              <a:t>Adaptability – Integrating new or improved transport protocols (such as HTTP 1.1 [3]) should incur minimal maintenance costs.</a:t>
            </a:r>
          </a:p>
          <a:p>
            <a:endParaRPr lang="en-US" dirty="0" smtClean="0"/>
          </a:p>
          <a:p>
            <a:pPr algn="r">
              <a:buNone/>
            </a:pPr>
            <a:r>
              <a:rPr lang="en-US" sz="2300" dirty="0" smtClean="0"/>
              <a:t>Schmidt, 1997</a:t>
            </a:r>
            <a:endParaRPr lang="en-US" sz="2300" dirty="0"/>
          </a:p>
        </p:txBody>
      </p:sp>
      <p:pic>
        <p:nvPicPr>
          <p:cNvPr id="266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676400"/>
            <a:ext cx="4038600" cy="377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3" name="TextBox 312"/>
          <p:cNvSpPr txBox="1"/>
          <p:nvPr/>
        </p:nvSpPr>
        <p:spPr>
          <a:xfrm>
            <a:off x="6096000" y="5791200"/>
            <a:ext cx="2618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(NOT a </a:t>
            </a:r>
            <a:r>
              <a:rPr lang="en-US" b="1" dirty="0" err="1" smtClean="0"/>
              <a:t>Proactor</a:t>
            </a:r>
            <a:r>
              <a:rPr lang="en-US" b="1" dirty="0" smtClean="0"/>
              <a:t>/Reactor)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Reactor</a:t>
            </a:r>
            <a:endParaRPr lang="en-US" dirty="0"/>
          </a:p>
        </p:txBody>
      </p:sp>
      <p:pic>
        <p:nvPicPr>
          <p:cNvPr id="4301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90192"/>
            <a:ext cx="4038600" cy="2586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2318532"/>
            <a:ext cx="4038600" cy="2529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Reactor – Connection</a:t>
            </a:r>
            <a:endParaRPr lang="en-US" dirty="0"/>
          </a:p>
        </p:txBody>
      </p:sp>
      <p:pic>
        <p:nvPicPr>
          <p:cNvPr id="4301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133600"/>
            <a:ext cx="4038600" cy="2586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>
              <a:buFont typeface="+mj-lt"/>
              <a:buAutoNum type="arabicPeriod"/>
            </a:pPr>
            <a:r>
              <a:rPr lang="en-US" dirty="0" smtClean="0"/>
              <a:t>The Web Server registers an Acceptor with the Initiation Dispatcher to accept new connections;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The Web Server invokes event loop of the Initiation Dispatcher;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A client connects to the Web Server;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The Acceptor is notified by the Initiation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Dispatcher of the new connection request and the Acceptor accepts the new connection;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The Acceptor creates an HTTP Handler to service the new client;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HTTP Handler registers the connection with the Initiation Dispatcher for reading client request data (that is, when the connection becomes “ready for reading”);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The HTTP Handler services the request from the new client.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Reactor – Request Processing</a:t>
            </a:r>
            <a:endParaRPr lang="en-US" dirty="0"/>
          </a:p>
        </p:txBody>
      </p:sp>
      <p:pic>
        <p:nvPicPr>
          <p:cNvPr id="9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318532"/>
            <a:ext cx="4038600" cy="2529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client sends an HTTP GET request;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Initiation Dispatcher notifies the HTTP Handler when client request data arrives at the server;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request is read in a non-blocking manner such that the read operation returns EWOULDBLOCK if the operation would cause the calling thread to block (steps 2 and 3 repeat until the request has been completely read);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HTTP Handler parses the HTTP request;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requested file is synchronously read from the file system;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HTTP Handler registers the connection with the Initiation Dispatcher for sending file data (that is, when the connection becomes “ready for writing”);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Initiation Dispatcher notifies the HTTP Handler when the TCP connection is ready for writing;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HTTP Handler sends the requested file to the client in a non-blocking manner such that the write operation returns EWOULDBLOCK if the operation would cause the calling thread to block (steps 7 and 8 will repeat until the data has been delivered completely).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Proactor</a:t>
            </a:r>
            <a:endParaRPr lang="en-US" dirty="0"/>
          </a:p>
        </p:txBody>
      </p:sp>
      <p:pic>
        <p:nvPicPr>
          <p:cNvPr id="4403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567396"/>
            <a:ext cx="4038600" cy="259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2725102"/>
            <a:ext cx="4038600" cy="2276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Proactor</a:t>
            </a:r>
            <a:r>
              <a:rPr lang="en-US" dirty="0" smtClean="0"/>
              <a:t> - Connection</a:t>
            </a:r>
            <a:endParaRPr lang="en-US" dirty="0"/>
          </a:p>
        </p:txBody>
      </p:sp>
      <p:pic>
        <p:nvPicPr>
          <p:cNvPr id="4403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567396"/>
            <a:ext cx="4038600" cy="259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267200" cy="46482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1400" dirty="0" smtClean="0"/>
              <a:t>The Web Server instructs the Acceptor to initiate an asynchronous accept;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400" dirty="0" smtClean="0"/>
              <a:t>The Acceptor initiates an asynchronous accept with the OS and passes itself as a Completion Handler and a reference to the Completion Dispatcher that will be used to notify the Acceptor upon completion of the asynchronous accept;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400" dirty="0" smtClean="0"/>
              <a:t>The Web Server invokes the event loop of the Completion Dispatcher;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400" dirty="0" smtClean="0"/>
              <a:t>The client connects to the Web Server;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400" dirty="0" smtClean="0"/>
              <a:t>When the asynchronous accept operation completes, the Operating System notifies the Completion Dispatcher;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400" dirty="0" smtClean="0"/>
              <a:t>The Completion Dispatcher notifies the Acceptor;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400" dirty="0" smtClean="0"/>
              <a:t>The Acceptor creates an HTTP Handler;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400" dirty="0" smtClean="0"/>
              <a:t>The HTTP Handler initiates an asynchronous operation to read the request data from the client and passes itself as a Completion Handler and a reference to the Completion Dispatcher that will be used to notify the HTTP Handler upon completion of the asynchronous read.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Proactor</a:t>
            </a:r>
            <a:r>
              <a:rPr lang="en-US" dirty="0" smtClean="0"/>
              <a:t> - Processing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267200" cy="452596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1400" dirty="0" smtClean="0"/>
              <a:t>The client sends an HTTP GET request;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400" dirty="0" smtClean="0"/>
              <a:t>The read operation completes and the Operating System notifies the Completion Dispatcher;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400" dirty="0" smtClean="0"/>
              <a:t>The Completion Dispatcher notifies the HTTP Handler (steps 2 and 3 will repeat until the entire request has been received);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400" dirty="0" smtClean="0"/>
              <a:t>The HTTP Handler parses the request;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400" dirty="0" smtClean="0"/>
              <a:t>The HTTP Handler synchronously reads the requested file;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400" dirty="0" smtClean="0"/>
              <a:t>The HTTP Handler initiates an asynchronous operation to write the file data to the client connection and passes itself as a Completion Handler and a reference to the Completion Dispatcher that will be used to notify the HTTP Handler upon completion of the asynchronous write;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400" dirty="0" smtClean="0"/>
              <a:t>When the write operation completes, the Operating System notifies the Completion Dispatcher;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400" dirty="0" smtClean="0"/>
              <a:t>The Completion Dispatcher then notifies the Completion Handler (steps 6-8 continue until the file has been delivered completely).</a:t>
            </a:r>
            <a:endParaRPr lang="en-US" sz="1400" dirty="0"/>
          </a:p>
        </p:txBody>
      </p:sp>
      <p:pic>
        <p:nvPicPr>
          <p:cNvPr id="4505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725102"/>
            <a:ext cx="4038600" cy="2276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Reactor vs. </a:t>
            </a:r>
            <a:r>
              <a:rPr lang="en-US" dirty="0" err="1" smtClean="0"/>
              <a:t>Proactor</a:t>
            </a:r>
            <a:endParaRPr lang="en-US" dirty="0"/>
          </a:p>
        </p:txBody>
      </p:sp>
      <p:pic>
        <p:nvPicPr>
          <p:cNvPr id="276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598217"/>
            <a:ext cx="4038600" cy="2529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2537829"/>
            <a:ext cx="4038600" cy="2650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143000" y="1676400"/>
            <a:ext cx="6795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Processing connections in web server. Reactor (left) vs. </a:t>
            </a:r>
            <a:r>
              <a:rPr lang="en-US" dirty="0" err="1" smtClean="0"/>
              <a:t>Proactor</a:t>
            </a:r>
            <a:r>
              <a:rPr lang="en-US" dirty="0" smtClean="0"/>
              <a:t> (right)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Paradigm Shift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From local to distributed</a:t>
            </a:r>
          </a:p>
          <a:p>
            <a:r>
              <a:rPr lang="en-US" dirty="0" smtClean="0"/>
              <a:t>Explicit vs. implicit</a:t>
            </a:r>
          </a:p>
          <a:p>
            <a:r>
              <a:rPr lang="en-US" dirty="0" smtClean="0"/>
              <a:t>Latency</a:t>
            </a:r>
          </a:p>
          <a:p>
            <a:r>
              <a:rPr lang="en-US" dirty="0" smtClean="0"/>
              <a:t>Failures</a:t>
            </a:r>
          </a:p>
          <a:p>
            <a:pPr lvl="1"/>
            <a:r>
              <a:rPr lang="en-US" b="1" dirty="0" smtClean="0"/>
              <a:t>Safety</a:t>
            </a:r>
            <a:r>
              <a:rPr lang="en-US" dirty="0" smtClean="0"/>
              <a:t>: a property is a safety property if it can never be restored once it is broken (e.g. </a:t>
            </a:r>
            <a:r>
              <a:rPr lang="en-US" i="1" dirty="0" smtClean="0"/>
              <a:t>the link will never insert a non-existing message into the media</a:t>
            </a:r>
            <a:r>
              <a:rPr lang="en-US" dirty="0" smtClean="0"/>
              <a:t>)</a:t>
            </a:r>
          </a:p>
          <a:p>
            <a:pPr lvl="1"/>
            <a:r>
              <a:rPr lang="en-US" b="1" dirty="0" smtClean="0"/>
              <a:t>Liveliness</a:t>
            </a:r>
            <a:r>
              <a:rPr lang="en-US" dirty="0" smtClean="0"/>
              <a:t>: can be restored anytime in the future (e.g. </a:t>
            </a:r>
            <a:r>
              <a:rPr lang="en-US" i="1" dirty="0" smtClean="0"/>
              <a:t>subsystem will answer the request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Proactor</a:t>
            </a:r>
            <a:r>
              <a:rPr lang="en-US" dirty="0" smtClean="0"/>
              <a:t> (Details)</a:t>
            </a:r>
            <a:endParaRPr lang="en-US" dirty="0"/>
          </a:p>
        </p:txBody>
      </p:sp>
      <p:grpSp>
        <p:nvGrpSpPr>
          <p:cNvPr id="6" name="Group 360"/>
          <p:cNvGrpSpPr>
            <a:grpSpLocks noChangeAspect="1"/>
          </p:cNvGrpSpPr>
          <p:nvPr/>
        </p:nvGrpSpPr>
        <p:grpSpPr bwMode="auto">
          <a:xfrm>
            <a:off x="1138238" y="1295400"/>
            <a:ext cx="8005762" cy="4902200"/>
            <a:chOff x="72" y="659"/>
            <a:chExt cx="5605" cy="3432"/>
          </a:xfrm>
        </p:grpSpPr>
        <p:grpSp>
          <p:nvGrpSpPr>
            <p:cNvPr id="7" name="Group 204"/>
            <p:cNvGrpSpPr>
              <a:grpSpLocks noChangeAspect="1"/>
            </p:cNvGrpSpPr>
            <p:nvPr/>
          </p:nvGrpSpPr>
          <p:grpSpPr bwMode="auto">
            <a:xfrm>
              <a:off x="72" y="659"/>
              <a:ext cx="5605" cy="3432"/>
              <a:chOff x="72" y="659"/>
              <a:chExt cx="5605" cy="3432"/>
            </a:xfrm>
          </p:grpSpPr>
          <p:sp>
            <p:nvSpPr>
              <p:cNvPr id="136" name="Freeform 4"/>
              <p:cNvSpPr>
                <a:spLocks noChangeAspect="1"/>
              </p:cNvSpPr>
              <p:nvPr/>
            </p:nvSpPr>
            <p:spPr bwMode="auto">
              <a:xfrm>
                <a:off x="4441" y="3941"/>
                <a:ext cx="136" cy="82"/>
              </a:xfrm>
              <a:custGeom>
                <a:avLst/>
                <a:gdLst>
                  <a:gd name="T0" fmla="*/ 136 w 136"/>
                  <a:gd name="T1" fmla="*/ 54 h 82"/>
                  <a:gd name="T2" fmla="*/ 136 w 136"/>
                  <a:gd name="T3" fmla="*/ 82 h 82"/>
                  <a:gd name="T4" fmla="*/ 136 w 136"/>
                  <a:gd name="T5" fmla="*/ 82 h 82"/>
                  <a:gd name="T6" fmla="*/ 136 w 136"/>
                  <a:gd name="T7" fmla="*/ 82 h 82"/>
                  <a:gd name="T8" fmla="*/ 0 w 136"/>
                  <a:gd name="T9" fmla="*/ 54 h 82"/>
                  <a:gd name="T10" fmla="*/ 0 w 136"/>
                  <a:gd name="T11" fmla="*/ 41 h 82"/>
                  <a:gd name="T12" fmla="*/ 0 w 136"/>
                  <a:gd name="T13" fmla="*/ 41 h 82"/>
                  <a:gd name="T14" fmla="*/ 123 w 136"/>
                  <a:gd name="T15" fmla="*/ 0 h 82"/>
                  <a:gd name="T16" fmla="*/ 123 w 136"/>
                  <a:gd name="T17" fmla="*/ 0 h 82"/>
                  <a:gd name="T18" fmla="*/ 123 w 136"/>
                  <a:gd name="T19" fmla="*/ 14 h 82"/>
                  <a:gd name="T20" fmla="*/ 123 w 136"/>
                  <a:gd name="T21" fmla="*/ 14 h 82"/>
                  <a:gd name="T22" fmla="*/ 0 w 136"/>
                  <a:gd name="T23" fmla="*/ 54 h 82"/>
                  <a:gd name="T24" fmla="*/ 0 w 136"/>
                  <a:gd name="T25" fmla="*/ 54 h 82"/>
                  <a:gd name="T26" fmla="*/ 0 w 136"/>
                  <a:gd name="T27" fmla="*/ 41 h 82"/>
                  <a:gd name="T28" fmla="*/ 136 w 136"/>
                  <a:gd name="T29" fmla="*/ 68 h 82"/>
                  <a:gd name="T30" fmla="*/ 136 w 136"/>
                  <a:gd name="T31" fmla="*/ 82 h 82"/>
                  <a:gd name="T32" fmla="*/ 123 w 136"/>
                  <a:gd name="T33" fmla="*/ 82 h 82"/>
                  <a:gd name="T34" fmla="*/ 123 w 136"/>
                  <a:gd name="T35" fmla="*/ 54 h 82"/>
                  <a:gd name="T36" fmla="*/ 136 w 136"/>
                  <a:gd name="T37" fmla="*/ 54 h 82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36"/>
                  <a:gd name="T58" fmla="*/ 0 h 82"/>
                  <a:gd name="T59" fmla="*/ 136 w 136"/>
                  <a:gd name="T60" fmla="*/ 82 h 82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36" h="82">
                    <a:moveTo>
                      <a:pt x="136" y="54"/>
                    </a:moveTo>
                    <a:lnTo>
                      <a:pt x="136" y="82"/>
                    </a:lnTo>
                    <a:lnTo>
                      <a:pt x="0" y="54"/>
                    </a:lnTo>
                    <a:lnTo>
                      <a:pt x="0" y="41"/>
                    </a:lnTo>
                    <a:lnTo>
                      <a:pt x="123" y="0"/>
                    </a:lnTo>
                    <a:lnTo>
                      <a:pt x="123" y="14"/>
                    </a:lnTo>
                    <a:lnTo>
                      <a:pt x="0" y="54"/>
                    </a:lnTo>
                    <a:lnTo>
                      <a:pt x="0" y="41"/>
                    </a:lnTo>
                    <a:lnTo>
                      <a:pt x="136" y="68"/>
                    </a:lnTo>
                    <a:lnTo>
                      <a:pt x="136" y="82"/>
                    </a:lnTo>
                    <a:lnTo>
                      <a:pt x="123" y="82"/>
                    </a:lnTo>
                    <a:lnTo>
                      <a:pt x="123" y="54"/>
                    </a:lnTo>
                    <a:lnTo>
                      <a:pt x="136" y="54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" name="Freeform 5"/>
              <p:cNvSpPr>
                <a:spLocks noChangeAspect="1"/>
              </p:cNvSpPr>
              <p:nvPr/>
            </p:nvSpPr>
            <p:spPr bwMode="auto">
              <a:xfrm>
                <a:off x="4550" y="3955"/>
                <a:ext cx="27" cy="40"/>
              </a:xfrm>
              <a:custGeom>
                <a:avLst/>
                <a:gdLst>
                  <a:gd name="T0" fmla="*/ 14 w 27"/>
                  <a:gd name="T1" fmla="*/ 0 h 40"/>
                  <a:gd name="T2" fmla="*/ 27 w 27"/>
                  <a:gd name="T3" fmla="*/ 40 h 40"/>
                  <a:gd name="T4" fmla="*/ 27 w 27"/>
                  <a:gd name="T5" fmla="*/ 40 h 40"/>
                  <a:gd name="T6" fmla="*/ 27 w 27"/>
                  <a:gd name="T7" fmla="*/ 40 h 40"/>
                  <a:gd name="T8" fmla="*/ 14 w 27"/>
                  <a:gd name="T9" fmla="*/ 40 h 40"/>
                  <a:gd name="T10" fmla="*/ 0 w 27"/>
                  <a:gd name="T11" fmla="*/ 0 h 40"/>
                  <a:gd name="T12" fmla="*/ 14 w 27"/>
                  <a:gd name="T13" fmla="*/ 0 h 4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7"/>
                  <a:gd name="T22" fmla="*/ 0 h 40"/>
                  <a:gd name="T23" fmla="*/ 27 w 27"/>
                  <a:gd name="T24" fmla="*/ 40 h 4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7" h="40">
                    <a:moveTo>
                      <a:pt x="14" y="0"/>
                    </a:moveTo>
                    <a:lnTo>
                      <a:pt x="27" y="40"/>
                    </a:lnTo>
                    <a:lnTo>
                      <a:pt x="14" y="40"/>
                    </a:lnTo>
                    <a:lnTo>
                      <a:pt x="0" y="0"/>
                    </a:lnTo>
                    <a:lnTo>
                      <a:pt x="14" y="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" name="Freeform 6"/>
              <p:cNvSpPr>
                <a:spLocks noChangeAspect="1"/>
              </p:cNvSpPr>
              <p:nvPr/>
            </p:nvSpPr>
            <p:spPr bwMode="auto">
              <a:xfrm>
                <a:off x="4441" y="3955"/>
                <a:ext cx="136" cy="68"/>
              </a:xfrm>
              <a:custGeom>
                <a:avLst/>
                <a:gdLst>
                  <a:gd name="T0" fmla="*/ 136 w 136"/>
                  <a:gd name="T1" fmla="*/ 40 h 68"/>
                  <a:gd name="T2" fmla="*/ 136 w 136"/>
                  <a:gd name="T3" fmla="*/ 68 h 68"/>
                  <a:gd name="T4" fmla="*/ 0 w 136"/>
                  <a:gd name="T5" fmla="*/ 40 h 68"/>
                  <a:gd name="T6" fmla="*/ 123 w 136"/>
                  <a:gd name="T7" fmla="*/ 0 h 68"/>
                  <a:gd name="T8" fmla="*/ 136 w 136"/>
                  <a:gd name="T9" fmla="*/ 40 h 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6"/>
                  <a:gd name="T16" fmla="*/ 0 h 68"/>
                  <a:gd name="T17" fmla="*/ 136 w 136"/>
                  <a:gd name="T18" fmla="*/ 68 h 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6" h="68">
                    <a:moveTo>
                      <a:pt x="136" y="40"/>
                    </a:moveTo>
                    <a:lnTo>
                      <a:pt x="136" y="68"/>
                    </a:lnTo>
                    <a:lnTo>
                      <a:pt x="0" y="40"/>
                    </a:lnTo>
                    <a:lnTo>
                      <a:pt x="123" y="0"/>
                    </a:lnTo>
                    <a:lnTo>
                      <a:pt x="136" y="4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9" name="Freeform 7"/>
              <p:cNvSpPr>
                <a:spLocks noChangeAspect="1"/>
              </p:cNvSpPr>
              <p:nvPr/>
            </p:nvSpPr>
            <p:spPr bwMode="auto">
              <a:xfrm>
                <a:off x="4686" y="3928"/>
                <a:ext cx="40" cy="40"/>
              </a:xfrm>
              <a:custGeom>
                <a:avLst/>
                <a:gdLst>
                  <a:gd name="T0" fmla="*/ 40 w 40"/>
                  <a:gd name="T1" fmla="*/ 13 h 40"/>
                  <a:gd name="T2" fmla="*/ 27 w 40"/>
                  <a:gd name="T3" fmla="*/ 0 h 40"/>
                  <a:gd name="T4" fmla="*/ 0 w 40"/>
                  <a:gd name="T5" fmla="*/ 27 h 40"/>
                  <a:gd name="T6" fmla="*/ 13 w 40"/>
                  <a:gd name="T7" fmla="*/ 40 h 40"/>
                  <a:gd name="T8" fmla="*/ 40 w 40"/>
                  <a:gd name="T9" fmla="*/ 13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0"/>
                  <a:gd name="T16" fmla="*/ 0 h 40"/>
                  <a:gd name="T17" fmla="*/ 40 w 40"/>
                  <a:gd name="T18" fmla="*/ 40 h 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0" h="40">
                    <a:moveTo>
                      <a:pt x="40" y="13"/>
                    </a:moveTo>
                    <a:lnTo>
                      <a:pt x="27" y="0"/>
                    </a:lnTo>
                    <a:lnTo>
                      <a:pt x="0" y="27"/>
                    </a:lnTo>
                    <a:lnTo>
                      <a:pt x="13" y="40"/>
                    </a:lnTo>
                    <a:lnTo>
                      <a:pt x="40" y="13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0" name="Freeform 8"/>
              <p:cNvSpPr>
                <a:spLocks noChangeAspect="1"/>
              </p:cNvSpPr>
              <p:nvPr/>
            </p:nvSpPr>
            <p:spPr bwMode="auto">
              <a:xfrm>
                <a:off x="4577" y="3982"/>
                <a:ext cx="41" cy="27"/>
              </a:xfrm>
              <a:custGeom>
                <a:avLst/>
                <a:gdLst>
                  <a:gd name="T0" fmla="*/ 41 w 41"/>
                  <a:gd name="T1" fmla="*/ 13 h 27"/>
                  <a:gd name="T2" fmla="*/ 41 w 41"/>
                  <a:gd name="T3" fmla="*/ 0 h 27"/>
                  <a:gd name="T4" fmla="*/ 0 w 41"/>
                  <a:gd name="T5" fmla="*/ 13 h 27"/>
                  <a:gd name="T6" fmla="*/ 0 w 41"/>
                  <a:gd name="T7" fmla="*/ 27 h 27"/>
                  <a:gd name="T8" fmla="*/ 41 w 41"/>
                  <a:gd name="T9" fmla="*/ 13 h 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"/>
                  <a:gd name="T16" fmla="*/ 0 h 27"/>
                  <a:gd name="T17" fmla="*/ 41 w 41"/>
                  <a:gd name="T18" fmla="*/ 27 h 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" h="27">
                    <a:moveTo>
                      <a:pt x="41" y="13"/>
                    </a:moveTo>
                    <a:lnTo>
                      <a:pt x="41" y="0"/>
                    </a:lnTo>
                    <a:lnTo>
                      <a:pt x="0" y="13"/>
                    </a:lnTo>
                    <a:lnTo>
                      <a:pt x="0" y="27"/>
                    </a:lnTo>
                    <a:lnTo>
                      <a:pt x="41" y="13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1" name="Rectangle 9"/>
              <p:cNvSpPr>
                <a:spLocks noChangeAspect="1" noChangeArrowheads="1"/>
              </p:cNvSpPr>
              <p:nvPr/>
            </p:nvSpPr>
            <p:spPr bwMode="auto">
              <a:xfrm>
                <a:off x="4455" y="3887"/>
                <a:ext cx="81" cy="14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" name="Freeform 10"/>
              <p:cNvSpPr>
                <a:spLocks noChangeAspect="1"/>
              </p:cNvSpPr>
              <p:nvPr/>
            </p:nvSpPr>
            <p:spPr bwMode="auto">
              <a:xfrm>
                <a:off x="4645" y="3901"/>
                <a:ext cx="68" cy="40"/>
              </a:xfrm>
              <a:custGeom>
                <a:avLst/>
                <a:gdLst>
                  <a:gd name="T0" fmla="*/ 0 w 68"/>
                  <a:gd name="T1" fmla="*/ 0 h 40"/>
                  <a:gd name="T2" fmla="*/ 0 w 68"/>
                  <a:gd name="T3" fmla="*/ 13 h 40"/>
                  <a:gd name="T4" fmla="*/ 68 w 68"/>
                  <a:gd name="T5" fmla="*/ 40 h 40"/>
                  <a:gd name="T6" fmla="*/ 68 w 68"/>
                  <a:gd name="T7" fmla="*/ 27 h 40"/>
                  <a:gd name="T8" fmla="*/ 0 w 68"/>
                  <a:gd name="T9" fmla="*/ 0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8"/>
                  <a:gd name="T16" fmla="*/ 0 h 40"/>
                  <a:gd name="T17" fmla="*/ 68 w 68"/>
                  <a:gd name="T18" fmla="*/ 40 h 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8" h="40">
                    <a:moveTo>
                      <a:pt x="0" y="0"/>
                    </a:moveTo>
                    <a:lnTo>
                      <a:pt x="0" y="13"/>
                    </a:lnTo>
                    <a:lnTo>
                      <a:pt x="68" y="40"/>
                    </a:lnTo>
                    <a:lnTo>
                      <a:pt x="68" y="27"/>
                    </a:lnTo>
                    <a:lnTo>
                      <a:pt x="0" y="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" name="Rectangle 11"/>
              <p:cNvSpPr>
                <a:spLocks noChangeAspect="1" noChangeArrowheads="1"/>
              </p:cNvSpPr>
              <p:nvPr/>
            </p:nvSpPr>
            <p:spPr bwMode="auto">
              <a:xfrm>
                <a:off x="4428" y="2951"/>
                <a:ext cx="1" cy="14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" name="Freeform 12"/>
              <p:cNvSpPr>
                <a:spLocks noChangeAspect="1"/>
              </p:cNvSpPr>
              <p:nvPr/>
            </p:nvSpPr>
            <p:spPr bwMode="auto">
              <a:xfrm>
                <a:off x="4428" y="2951"/>
                <a:ext cx="203" cy="27"/>
              </a:xfrm>
              <a:custGeom>
                <a:avLst/>
                <a:gdLst>
                  <a:gd name="T0" fmla="*/ 0 w 203"/>
                  <a:gd name="T1" fmla="*/ 0 h 27"/>
                  <a:gd name="T2" fmla="*/ 203 w 203"/>
                  <a:gd name="T3" fmla="*/ 14 h 27"/>
                  <a:gd name="T4" fmla="*/ 203 w 203"/>
                  <a:gd name="T5" fmla="*/ 14 h 27"/>
                  <a:gd name="T6" fmla="*/ 203 w 203"/>
                  <a:gd name="T7" fmla="*/ 27 h 27"/>
                  <a:gd name="T8" fmla="*/ 203 w 203"/>
                  <a:gd name="T9" fmla="*/ 27 h 27"/>
                  <a:gd name="T10" fmla="*/ 0 w 203"/>
                  <a:gd name="T11" fmla="*/ 14 h 27"/>
                  <a:gd name="T12" fmla="*/ 0 w 203"/>
                  <a:gd name="T13" fmla="*/ 0 h 2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03"/>
                  <a:gd name="T22" fmla="*/ 0 h 27"/>
                  <a:gd name="T23" fmla="*/ 203 w 203"/>
                  <a:gd name="T24" fmla="*/ 27 h 2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03" h="27">
                    <a:moveTo>
                      <a:pt x="0" y="0"/>
                    </a:moveTo>
                    <a:lnTo>
                      <a:pt x="203" y="14"/>
                    </a:lnTo>
                    <a:lnTo>
                      <a:pt x="203" y="27"/>
                    </a:lnTo>
                    <a:lnTo>
                      <a:pt x="0" y="14"/>
                    </a:lnTo>
                    <a:lnTo>
                      <a:pt x="0" y="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5" name="Freeform 13"/>
              <p:cNvSpPr>
                <a:spLocks noChangeAspect="1"/>
              </p:cNvSpPr>
              <p:nvPr/>
            </p:nvSpPr>
            <p:spPr bwMode="auto">
              <a:xfrm>
                <a:off x="4631" y="2965"/>
                <a:ext cx="68" cy="40"/>
              </a:xfrm>
              <a:custGeom>
                <a:avLst/>
                <a:gdLst>
                  <a:gd name="T0" fmla="*/ 0 w 68"/>
                  <a:gd name="T1" fmla="*/ 0 h 40"/>
                  <a:gd name="T2" fmla="*/ 55 w 68"/>
                  <a:gd name="T3" fmla="*/ 27 h 40"/>
                  <a:gd name="T4" fmla="*/ 68 w 68"/>
                  <a:gd name="T5" fmla="*/ 27 h 40"/>
                  <a:gd name="T6" fmla="*/ 55 w 68"/>
                  <a:gd name="T7" fmla="*/ 40 h 40"/>
                  <a:gd name="T8" fmla="*/ 55 w 68"/>
                  <a:gd name="T9" fmla="*/ 40 h 40"/>
                  <a:gd name="T10" fmla="*/ 0 w 68"/>
                  <a:gd name="T11" fmla="*/ 13 h 40"/>
                  <a:gd name="T12" fmla="*/ 0 w 68"/>
                  <a:gd name="T13" fmla="*/ 0 h 4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8"/>
                  <a:gd name="T22" fmla="*/ 0 h 40"/>
                  <a:gd name="T23" fmla="*/ 68 w 68"/>
                  <a:gd name="T24" fmla="*/ 40 h 4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8" h="40">
                    <a:moveTo>
                      <a:pt x="0" y="0"/>
                    </a:moveTo>
                    <a:lnTo>
                      <a:pt x="55" y="27"/>
                    </a:lnTo>
                    <a:lnTo>
                      <a:pt x="68" y="27"/>
                    </a:lnTo>
                    <a:lnTo>
                      <a:pt x="55" y="40"/>
                    </a:lnTo>
                    <a:lnTo>
                      <a:pt x="0" y="13"/>
                    </a:lnTo>
                    <a:lnTo>
                      <a:pt x="0" y="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6" name="Freeform 14"/>
              <p:cNvSpPr>
                <a:spLocks noChangeAspect="1"/>
              </p:cNvSpPr>
              <p:nvPr/>
            </p:nvSpPr>
            <p:spPr bwMode="auto">
              <a:xfrm>
                <a:off x="4713" y="3033"/>
                <a:ext cx="13" cy="13"/>
              </a:xfrm>
              <a:custGeom>
                <a:avLst/>
                <a:gdLst>
                  <a:gd name="T0" fmla="*/ 13 w 13"/>
                  <a:gd name="T1" fmla="*/ 0 h 13"/>
                  <a:gd name="T2" fmla="*/ 13 w 13"/>
                  <a:gd name="T3" fmla="*/ 0 h 13"/>
                  <a:gd name="T4" fmla="*/ 0 w 13"/>
                  <a:gd name="T5" fmla="*/ 13 h 13"/>
                  <a:gd name="T6" fmla="*/ 0 w 13"/>
                  <a:gd name="T7" fmla="*/ 13 h 13"/>
                  <a:gd name="T8" fmla="*/ 13 w 13"/>
                  <a:gd name="T9" fmla="*/ 0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"/>
                  <a:gd name="T16" fmla="*/ 0 h 13"/>
                  <a:gd name="T17" fmla="*/ 13 w 13"/>
                  <a:gd name="T18" fmla="*/ 13 h 1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" h="13">
                    <a:moveTo>
                      <a:pt x="13" y="0"/>
                    </a:moveTo>
                    <a:lnTo>
                      <a:pt x="13" y="0"/>
                    </a:lnTo>
                    <a:lnTo>
                      <a:pt x="0" y="13"/>
                    </a:lnTo>
                    <a:lnTo>
                      <a:pt x="13" y="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7" name="Freeform 15"/>
              <p:cNvSpPr>
                <a:spLocks noChangeAspect="1"/>
              </p:cNvSpPr>
              <p:nvPr/>
            </p:nvSpPr>
            <p:spPr bwMode="auto">
              <a:xfrm>
                <a:off x="4686" y="2992"/>
                <a:ext cx="40" cy="54"/>
              </a:xfrm>
              <a:custGeom>
                <a:avLst/>
                <a:gdLst>
                  <a:gd name="T0" fmla="*/ 13 w 40"/>
                  <a:gd name="T1" fmla="*/ 0 h 54"/>
                  <a:gd name="T2" fmla="*/ 0 w 40"/>
                  <a:gd name="T3" fmla="*/ 13 h 54"/>
                  <a:gd name="T4" fmla="*/ 27 w 40"/>
                  <a:gd name="T5" fmla="*/ 54 h 54"/>
                  <a:gd name="T6" fmla="*/ 40 w 40"/>
                  <a:gd name="T7" fmla="*/ 41 h 54"/>
                  <a:gd name="T8" fmla="*/ 13 w 40"/>
                  <a:gd name="T9" fmla="*/ 0 h 5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0"/>
                  <a:gd name="T16" fmla="*/ 0 h 54"/>
                  <a:gd name="T17" fmla="*/ 40 w 40"/>
                  <a:gd name="T18" fmla="*/ 54 h 5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0" h="54">
                    <a:moveTo>
                      <a:pt x="13" y="0"/>
                    </a:moveTo>
                    <a:lnTo>
                      <a:pt x="0" y="13"/>
                    </a:lnTo>
                    <a:lnTo>
                      <a:pt x="27" y="54"/>
                    </a:lnTo>
                    <a:lnTo>
                      <a:pt x="40" y="41"/>
                    </a:lnTo>
                    <a:lnTo>
                      <a:pt x="13" y="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8" name="Freeform 16"/>
              <p:cNvSpPr>
                <a:spLocks noChangeAspect="1"/>
              </p:cNvSpPr>
              <p:nvPr/>
            </p:nvSpPr>
            <p:spPr bwMode="auto">
              <a:xfrm>
                <a:off x="4482" y="3005"/>
                <a:ext cx="122" cy="95"/>
              </a:xfrm>
              <a:custGeom>
                <a:avLst/>
                <a:gdLst>
                  <a:gd name="T0" fmla="*/ 122 w 122"/>
                  <a:gd name="T1" fmla="*/ 55 h 95"/>
                  <a:gd name="T2" fmla="*/ 122 w 122"/>
                  <a:gd name="T3" fmla="*/ 95 h 95"/>
                  <a:gd name="T4" fmla="*/ 122 w 122"/>
                  <a:gd name="T5" fmla="*/ 95 h 95"/>
                  <a:gd name="T6" fmla="*/ 122 w 122"/>
                  <a:gd name="T7" fmla="*/ 95 h 95"/>
                  <a:gd name="T8" fmla="*/ 0 w 122"/>
                  <a:gd name="T9" fmla="*/ 55 h 95"/>
                  <a:gd name="T10" fmla="*/ 0 w 122"/>
                  <a:gd name="T11" fmla="*/ 41 h 95"/>
                  <a:gd name="T12" fmla="*/ 0 w 122"/>
                  <a:gd name="T13" fmla="*/ 41 h 95"/>
                  <a:gd name="T14" fmla="*/ 122 w 122"/>
                  <a:gd name="T15" fmla="*/ 0 h 95"/>
                  <a:gd name="T16" fmla="*/ 122 w 122"/>
                  <a:gd name="T17" fmla="*/ 0 h 95"/>
                  <a:gd name="T18" fmla="*/ 122 w 122"/>
                  <a:gd name="T19" fmla="*/ 14 h 95"/>
                  <a:gd name="T20" fmla="*/ 122 w 122"/>
                  <a:gd name="T21" fmla="*/ 14 h 95"/>
                  <a:gd name="T22" fmla="*/ 0 w 122"/>
                  <a:gd name="T23" fmla="*/ 55 h 95"/>
                  <a:gd name="T24" fmla="*/ 0 w 122"/>
                  <a:gd name="T25" fmla="*/ 41 h 95"/>
                  <a:gd name="T26" fmla="*/ 0 w 122"/>
                  <a:gd name="T27" fmla="*/ 41 h 95"/>
                  <a:gd name="T28" fmla="*/ 122 w 122"/>
                  <a:gd name="T29" fmla="*/ 82 h 95"/>
                  <a:gd name="T30" fmla="*/ 122 w 122"/>
                  <a:gd name="T31" fmla="*/ 95 h 95"/>
                  <a:gd name="T32" fmla="*/ 109 w 122"/>
                  <a:gd name="T33" fmla="*/ 95 h 95"/>
                  <a:gd name="T34" fmla="*/ 109 w 122"/>
                  <a:gd name="T35" fmla="*/ 55 h 95"/>
                  <a:gd name="T36" fmla="*/ 122 w 122"/>
                  <a:gd name="T37" fmla="*/ 55 h 95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22"/>
                  <a:gd name="T58" fmla="*/ 0 h 95"/>
                  <a:gd name="T59" fmla="*/ 122 w 122"/>
                  <a:gd name="T60" fmla="*/ 95 h 95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22" h="95">
                    <a:moveTo>
                      <a:pt x="122" y="55"/>
                    </a:moveTo>
                    <a:lnTo>
                      <a:pt x="122" y="95"/>
                    </a:lnTo>
                    <a:lnTo>
                      <a:pt x="0" y="55"/>
                    </a:lnTo>
                    <a:lnTo>
                      <a:pt x="0" y="41"/>
                    </a:lnTo>
                    <a:lnTo>
                      <a:pt x="122" y="0"/>
                    </a:lnTo>
                    <a:lnTo>
                      <a:pt x="122" y="14"/>
                    </a:lnTo>
                    <a:lnTo>
                      <a:pt x="0" y="55"/>
                    </a:lnTo>
                    <a:lnTo>
                      <a:pt x="0" y="41"/>
                    </a:lnTo>
                    <a:lnTo>
                      <a:pt x="122" y="82"/>
                    </a:lnTo>
                    <a:lnTo>
                      <a:pt x="122" y="95"/>
                    </a:lnTo>
                    <a:lnTo>
                      <a:pt x="109" y="95"/>
                    </a:lnTo>
                    <a:lnTo>
                      <a:pt x="109" y="55"/>
                    </a:lnTo>
                    <a:lnTo>
                      <a:pt x="122" y="55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9" name="Freeform 17"/>
              <p:cNvSpPr>
                <a:spLocks noChangeAspect="1"/>
              </p:cNvSpPr>
              <p:nvPr/>
            </p:nvSpPr>
            <p:spPr bwMode="auto">
              <a:xfrm>
                <a:off x="4591" y="3019"/>
                <a:ext cx="13" cy="41"/>
              </a:xfrm>
              <a:custGeom>
                <a:avLst/>
                <a:gdLst>
                  <a:gd name="T0" fmla="*/ 13 w 13"/>
                  <a:gd name="T1" fmla="*/ 0 h 41"/>
                  <a:gd name="T2" fmla="*/ 13 w 13"/>
                  <a:gd name="T3" fmla="*/ 41 h 41"/>
                  <a:gd name="T4" fmla="*/ 0 w 13"/>
                  <a:gd name="T5" fmla="*/ 41 h 41"/>
                  <a:gd name="T6" fmla="*/ 0 w 13"/>
                  <a:gd name="T7" fmla="*/ 41 h 41"/>
                  <a:gd name="T8" fmla="*/ 0 w 13"/>
                  <a:gd name="T9" fmla="*/ 41 h 41"/>
                  <a:gd name="T10" fmla="*/ 0 w 13"/>
                  <a:gd name="T11" fmla="*/ 0 h 41"/>
                  <a:gd name="T12" fmla="*/ 13 w 13"/>
                  <a:gd name="T13" fmla="*/ 0 h 4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3"/>
                  <a:gd name="T22" fmla="*/ 0 h 41"/>
                  <a:gd name="T23" fmla="*/ 13 w 13"/>
                  <a:gd name="T24" fmla="*/ 41 h 4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3" h="41">
                    <a:moveTo>
                      <a:pt x="13" y="0"/>
                    </a:moveTo>
                    <a:lnTo>
                      <a:pt x="13" y="41"/>
                    </a:lnTo>
                    <a:lnTo>
                      <a:pt x="0" y="41"/>
                    </a:lnTo>
                    <a:lnTo>
                      <a:pt x="0" y="0"/>
                    </a:lnTo>
                    <a:lnTo>
                      <a:pt x="13" y="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0" name="Freeform 18"/>
              <p:cNvSpPr>
                <a:spLocks noChangeAspect="1"/>
              </p:cNvSpPr>
              <p:nvPr/>
            </p:nvSpPr>
            <p:spPr bwMode="auto">
              <a:xfrm>
                <a:off x="4482" y="3019"/>
                <a:ext cx="122" cy="81"/>
              </a:xfrm>
              <a:custGeom>
                <a:avLst/>
                <a:gdLst>
                  <a:gd name="T0" fmla="*/ 122 w 122"/>
                  <a:gd name="T1" fmla="*/ 41 h 81"/>
                  <a:gd name="T2" fmla="*/ 122 w 122"/>
                  <a:gd name="T3" fmla="*/ 81 h 81"/>
                  <a:gd name="T4" fmla="*/ 0 w 122"/>
                  <a:gd name="T5" fmla="*/ 41 h 81"/>
                  <a:gd name="T6" fmla="*/ 122 w 122"/>
                  <a:gd name="T7" fmla="*/ 0 h 81"/>
                  <a:gd name="T8" fmla="*/ 122 w 122"/>
                  <a:gd name="T9" fmla="*/ 41 h 8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2"/>
                  <a:gd name="T16" fmla="*/ 0 h 81"/>
                  <a:gd name="T17" fmla="*/ 122 w 122"/>
                  <a:gd name="T18" fmla="*/ 81 h 8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2" h="81">
                    <a:moveTo>
                      <a:pt x="122" y="41"/>
                    </a:moveTo>
                    <a:lnTo>
                      <a:pt x="122" y="81"/>
                    </a:lnTo>
                    <a:lnTo>
                      <a:pt x="0" y="41"/>
                    </a:lnTo>
                    <a:lnTo>
                      <a:pt x="122" y="0"/>
                    </a:lnTo>
                    <a:lnTo>
                      <a:pt x="122" y="41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1" name="Rectangle 19"/>
              <p:cNvSpPr>
                <a:spLocks noChangeAspect="1" noChangeArrowheads="1"/>
              </p:cNvSpPr>
              <p:nvPr/>
            </p:nvSpPr>
            <p:spPr bwMode="auto">
              <a:xfrm>
                <a:off x="4713" y="3033"/>
                <a:ext cx="1" cy="13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2" name="Freeform 20"/>
              <p:cNvSpPr>
                <a:spLocks noChangeAspect="1"/>
              </p:cNvSpPr>
              <p:nvPr/>
            </p:nvSpPr>
            <p:spPr bwMode="auto">
              <a:xfrm>
                <a:off x="4686" y="3033"/>
                <a:ext cx="27" cy="27"/>
              </a:xfrm>
              <a:custGeom>
                <a:avLst/>
                <a:gdLst>
                  <a:gd name="T0" fmla="*/ 27 w 27"/>
                  <a:gd name="T1" fmla="*/ 13 h 27"/>
                  <a:gd name="T2" fmla="*/ 27 w 27"/>
                  <a:gd name="T3" fmla="*/ 0 h 27"/>
                  <a:gd name="T4" fmla="*/ 0 w 27"/>
                  <a:gd name="T5" fmla="*/ 13 h 27"/>
                  <a:gd name="T6" fmla="*/ 0 w 27"/>
                  <a:gd name="T7" fmla="*/ 13 h 27"/>
                  <a:gd name="T8" fmla="*/ 0 w 27"/>
                  <a:gd name="T9" fmla="*/ 27 h 27"/>
                  <a:gd name="T10" fmla="*/ 0 w 27"/>
                  <a:gd name="T11" fmla="*/ 27 h 27"/>
                  <a:gd name="T12" fmla="*/ 27 w 27"/>
                  <a:gd name="T13" fmla="*/ 13 h 2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7"/>
                  <a:gd name="T22" fmla="*/ 0 h 27"/>
                  <a:gd name="T23" fmla="*/ 27 w 27"/>
                  <a:gd name="T24" fmla="*/ 27 h 2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7" h="27">
                    <a:moveTo>
                      <a:pt x="27" y="13"/>
                    </a:moveTo>
                    <a:lnTo>
                      <a:pt x="27" y="0"/>
                    </a:lnTo>
                    <a:lnTo>
                      <a:pt x="0" y="13"/>
                    </a:lnTo>
                    <a:lnTo>
                      <a:pt x="0" y="27"/>
                    </a:lnTo>
                    <a:lnTo>
                      <a:pt x="27" y="13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" name="Rectangle 21"/>
              <p:cNvSpPr>
                <a:spLocks noChangeAspect="1" noChangeArrowheads="1"/>
              </p:cNvSpPr>
              <p:nvPr/>
            </p:nvSpPr>
            <p:spPr bwMode="auto">
              <a:xfrm>
                <a:off x="4618" y="3060"/>
                <a:ext cx="1" cy="13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" name="Freeform 22"/>
              <p:cNvSpPr>
                <a:spLocks noChangeAspect="1"/>
              </p:cNvSpPr>
              <p:nvPr/>
            </p:nvSpPr>
            <p:spPr bwMode="auto">
              <a:xfrm>
                <a:off x="4618" y="3046"/>
                <a:ext cx="68" cy="27"/>
              </a:xfrm>
              <a:custGeom>
                <a:avLst/>
                <a:gdLst>
                  <a:gd name="T0" fmla="*/ 68 w 68"/>
                  <a:gd name="T1" fmla="*/ 14 h 27"/>
                  <a:gd name="T2" fmla="*/ 68 w 68"/>
                  <a:gd name="T3" fmla="*/ 0 h 27"/>
                  <a:gd name="T4" fmla="*/ 0 w 68"/>
                  <a:gd name="T5" fmla="*/ 14 h 27"/>
                  <a:gd name="T6" fmla="*/ 0 w 68"/>
                  <a:gd name="T7" fmla="*/ 27 h 27"/>
                  <a:gd name="T8" fmla="*/ 68 w 68"/>
                  <a:gd name="T9" fmla="*/ 14 h 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8"/>
                  <a:gd name="T16" fmla="*/ 0 h 27"/>
                  <a:gd name="T17" fmla="*/ 68 w 68"/>
                  <a:gd name="T18" fmla="*/ 27 h 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8" h="27">
                    <a:moveTo>
                      <a:pt x="68" y="14"/>
                    </a:moveTo>
                    <a:lnTo>
                      <a:pt x="68" y="0"/>
                    </a:lnTo>
                    <a:lnTo>
                      <a:pt x="0" y="14"/>
                    </a:lnTo>
                    <a:lnTo>
                      <a:pt x="0" y="27"/>
                    </a:lnTo>
                    <a:lnTo>
                      <a:pt x="68" y="14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" name="Rectangle 23"/>
              <p:cNvSpPr>
                <a:spLocks noChangeAspect="1" noChangeArrowheads="1"/>
              </p:cNvSpPr>
              <p:nvPr/>
            </p:nvSpPr>
            <p:spPr bwMode="auto">
              <a:xfrm>
                <a:off x="4509" y="3155"/>
                <a:ext cx="530" cy="244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" name="Rectangle 24"/>
              <p:cNvSpPr>
                <a:spLocks noChangeAspect="1" noChangeArrowheads="1"/>
              </p:cNvSpPr>
              <p:nvPr/>
            </p:nvSpPr>
            <p:spPr bwMode="auto">
              <a:xfrm>
                <a:off x="4509" y="3155"/>
                <a:ext cx="543" cy="13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" name="Rectangle 25"/>
              <p:cNvSpPr>
                <a:spLocks noChangeAspect="1" noChangeArrowheads="1"/>
              </p:cNvSpPr>
              <p:nvPr/>
            </p:nvSpPr>
            <p:spPr bwMode="auto">
              <a:xfrm>
                <a:off x="5039" y="3155"/>
                <a:ext cx="13" cy="257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" name="Rectangle 26"/>
              <p:cNvSpPr>
                <a:spLocks noChangeAspect="1" noChangeArrowheads="1"/>
              </p:cNvSpPr>
              <p:nvPr/>
            </p:nvSpPr>
            <p:spPr bwMode="auto">
              <a:xfrm>
                <a:off x="4509" y="3399"/>
                <a:ext cx="530" cy="13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" name="Rectangle 27"/>
              <p:cNvSpPr>
                <a:spLocks noChangeAspect="1" noChangeArrowheads="1"/>
              </p:cNvSpPr>
              <p:nvPr/>
            </p:nvSpPr>
            <p:spPr bwMode="auto">
              <a:xfrm>
                <a:off x="4509" y="3155"/>
                <a:ext cx="14" cy="244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0" name="Rectangle 28"/>
              <p:cNvSpPr>
                <a:spLocks noChangeAspect="1" noChangeArrowheads="1"/>
              </p:cNvSpPr>
              <p:nvPr/>
            </p:nvSpPr>
            <p:spPr bwMode="auto">
              <a:xfrm>
                <a:off x="4591" y="3209"/>
                <a:ext cx="326" cy="1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200" b="1" u="none">
                    <a:solidFill>
                      <a:srgbClr val="000000"/>
                    </a:solidFill>
                  </a:rPr>
                  <a:t>Result</a:t>
                </a:r>
                <a:endParaRPr lang="en-US" sz="1600" b="1" u="none"/>
              </a:p>
            </p:txBody>
          </p:sp>
          <p:sp>
            <p:nvSpPr>
              <p:cNvPr id="161" name="Freeform 29"/>
              <p:cNvSpPr>
                <a:spLocks noChangeAspect="1"/>
              </p:cNvSpPr>
              <p:nvPr/>
            </p:nvSpPr>
            <p:spPr bwMode="auto">
              <a:xfrm>
                <a:off x="5351" y="3697"/>
                <a:ext cx="122" cy="81"/>
              </a:xfrm>
              <a:custGeom>
                <a:avLst/>
                <a:gdLst>
                  <a:gd name="T0" fmla="*/ 122 w 122"/>
                  <a:gd name="T1" fmla="*/ 54 h 81"/>
                  <a:gd name="T2" fmla="*/ 122 w 122"/>
                  <a:gd name="T3" fmla="*/ 81 h 81"/>
                  <a:gd name="T4" fmla="*/ 122 w 122"/>
                  <a:gd name="T5" fmla="*/ 81 h 81"/>
                  <a:gd name="T6" fmla="*/ 122 w 122"/>
                  <a:gd name="T7" fmla="*/ 81 h 81"/>
                  <a:gd name="T8" fmla="*/ 0 w 122"/>
                  <a:gd name="T9" fmla="*/ 54 h 81"/>
                  <a:gd name="T10" fmla="*/ 0 w 122"/>
                  <a:gd name="T11" fmla="*/ 41 h 81"/>
                  <a:gd name="T12" fmla="*/ 0 w 122"/>
                  <a:gd name="T13" fmla="*/ 41 h 81"/>
                  <a:gd name="T14" fmla="*/ 122 w 122"/>
                  <a:gd name="T15" fmla="*/ 0 h 81"/>
                  <a:gd name="T16" fmla="*/ 122 w 122"/>
                  <a:gd name="T17" fmla="*/ 0 h 81"/>
                  <a:gd name="T18" fmla="*/ 122 w 122"/>
                  <a:gd name="T19" fmla="*/ 14 h 81"/>
                  <a:gd name="T20" fmla="*/ 122 w 122"/>
                  <a:gd name="T21" fmla="*/ 14 h 81"/>
                  <a:gd name="T22" fmla="*/ 0 w 122"/>
                  <a:gd name="T23" fmla="*/ 54 h 81"/>
                  <a:gd name="T24" fmla="*/ 0 w 122"/>
                  <a:gd name="T25" fmla="*/ 41 h 81"/>
                  <a:gd name="T26" fmla="*/ 0 w 122"/>
                  <a:gd name="T27" fmla="*/ 41 h 81"/>
                  <a:gd name="T28" fmla="*/ 122 w 122"/>
                  <a:gd name="T29" fmla="*/ 68 h 81"/>
                  <a:gd name="T30" fmla="*/ 122 w 122"/>
                  <a:gd name="T31" fmla="*/ 81 h 81"/>
                  <a:gd name="T32" fmla="*/ 108 w 122"/>
                  <a:gd name="T33" fmla="*/ 81 h 81"/>
                  <a:gd name="T34" fmla="*/ 108 w 122"/>
                  <a:gd name="T35" fmla="*/ 54 h 81"/>
                  <a:gd name="T36" fmla="*/ 122 w 122"/>
                  <a:gd name="T37" fmla="*/ 54 h 8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22"/>
                  <a:gd name="T58" fmla="*/ 0 h 81"/>
                  <a:gd name="T59" fmla="*/ 122 w 122"/>
                  <a:gd name="T60" fmla="*/ 81 h 81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22" h="81">
                    <a:moveTo>
                      <a:pt x="122" y="54"/>
                    </a:moveTo>
                    <a:lnTo>
                      <a:pt x="122" y="81"/>
                    </a:lnTo>
                    <a:lnTo>
                      <a:pt x="0" y="54"/>
                    </a:lnTo>
                    <a:lnTo>
                      <a:pt x="0" y="41"/>
                    </a:lnTo>
                    <a:lnTo>
                      <a:pt x="122" y="0"/>
                    </a:lnTo>
                    <a:lnTo>
                      <a:pt x="122" y="14"/>
                    </a:lnTo>
                    <a:lnTo>
                      <a:pt x="0" y="54"/>
                    </a:lnTo>
                    <a:lnTo>
                      <a:pt x="0" y="41"/>
                    </a:lnTo>
                    <a:lnTo>
                      <a:pt x="122" y="68"/>
                    </a:lnTo>
                    <a:lnTo>
                      <a:pt x="122" y="81"/>
                    </a:lnTo>
                    <a:lnTo>
                      <a:pt x="108" y="81"/>
                    </a:lnTo>
                    <a:lnTo>
                      <a:pt x="108" y="54"/>
                    </a:lnTo>
                    <a:lnTo>
                      <a:pt x="122" y="54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2" name="Freeform 30"/>
              <p:cNvSpPr>
                <a:spLocks noChangeAspect="1"/>
              </p:cNvSpPr>
              <p:nvPr/>
            </p:nvSpPr>
            <p:spPr bwMode="auto">
              <a:xfrm>
                <a:off x="5459" y="3711"/>
                <a:ext cx="14" cy="40"/>
              </a:xfrm>
              <a:custGeom>
                <a:avLst/>
                <a:gdLst>
                  <a:gd name="T0" fmla="*/ 14 w 14"/>
                  <a:gd name="T1" fmla="*/ 0 h 40"/>
                  <a:gd name="T2" fmla="*/ 14 w 14"/>
                  <a:gd name="T3" fmla="*/ 40 h 40"/>
                  <a:gd name="T4" fmla="*/ 0 w 14"/>
                  <a:gd name="T5" fmla="*/ 40 h 40"/>
                  <a:gd name="T6" fmla="*/ 0 w 14"/>
                  <a:gd name="T7" fmla="*/ 40 h 40"/>
                  <a:gd name="T8" fmla="*/ 0 w 14"/>
                  <a:gd name="T9" fmla="*/ 40 h 40"/>
                  <a:gd name="T10" fmla="*/ 0 w 14"/>
                  <a:gd name="T11" fmla="*/ 0 h 40"/>
                  <a:gd name="T12" fmla="*/ 14 w 14"/>
                  <a:gd name="T13" fmla="*/ 0 h 4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4"/>
                  <a:gd name="T22" fmla="*/ 0 h 40"/>
                  <a:gd name="T23" fmla="*/ 14 w 14"/>
                  <a:gd name="T24" fmla="*/ 40 h 4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4" h="40">
                    <a:moveTo>
                      <a:pt x="14" y="0"/>
                    </a:moveTo>
                    <a:lnTo>
                      <a:pt x="14" y="40"/>
                    </a:lnTo>
                    <a:lnTo>
                      <a:pt x="0" y="40"/>
                    </a:lnTo>
                    <a:lnTo>
                      <a:pt x="0" y="0"/>
                    </a:lnTo>
                    <a:lnTo>
                      <a:pt x="14" y="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" name="Freeform 31"/>
              <p:cNvSpPr>
                <a:spLocks noChangeAspect="1"/>
              </p:cNvSpPr>
              <p:nvPr/>
            </p:nvSpPr>
            <p:spPr bwMode="auto">
              <a:xfrm>
                <a:off x="5351" y="3711"/>
                <a:ext cx="122" cy="67"/>
              </a:xfrm>
              <a:custGeom>
                <a:avLst/>
                <a:gdLst>
                  <a:gd name="T0" fmla="*/ 122 w 122"/>
                  <a:gd name="T1" fmla="*/ 40 h 67"/>
                  <a:gd name="T2" fmla="*/ 122 w 122"/>
                  <a:gd name="T3" fmla="*/ 67 h 67"/>
                  <a:gd name="T4" fmla="*/ 0 w 122"/>
                  <a:gd name="T5" fmla="*/ 40 h 67"/>
                  <a:gd name="T6" fmla="*/ 122 w 122"/>
                  <a:gd name="T7" fmla="*/ 0 h 67"/>
                  <a:gd name="T8" fmla="*/ 122 w 122"/>
                  <a:gd name="T9" fmla="*/ 40 h 6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2"/>
                  <a:gd name="T16" fmla="*/ 0 h 67"/>
                  <a:gd name="T17" fmla="*/ 122 w 122"/>
                  <a:gd name="T18" fmla="*/ 67 h 6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2" h="67">
                    <a:moveTo>
                      <a:pt x="122" y="40"/>
                    </a:moveTo>
                    <a:lnTo>
                      <a:pt x="122" y="67"/>
                    </a:lnTo>
                    <a:lnTo>
                      <a:pt x="0" y="40"/>
                    </a:lnTo>
                    <a:lnTo>
                      <a:pt x="122" y="0"/>
                    </a:lnTo>
                    <a:lnTo>
                      <a:pt x="122" y="4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" name="Freeform 32"/>
              <p:cNvSpPr>
                <a:spLocks noChangeAspect="1"/>
              </p:cNvSpPr>
              <p:nvPr/>
            </p:nvSpPr>
            <p:spPr bwMode="auto">
              <a:xfrm>
                <a:off x="5581" y="3684"/>
                <a:ext cx="41" cy="40"/>
              </a:xfrm>
              <a:custGeom>
                <a:avLst/>
                <a:gdLst>
                  <a:gd name="T0" fmla="*/ 41 w 41"/>
                  <a:gd name="T1" fmla="*/ 13 h 40"/>
                  <a:gd name="T2" fmla="*/ 27 w 41"/>
                  <a:gd name="T3" fmla="*/ 0 h 40"/>
                  <a:gd name="T4" fmla="*/ 0 w 41"/>
                  <a:gd name="T5" fmla="*/ 27 h 40"/>
                  <a:gd name="T6" fmla="*/ 14 w 41"/>
                  <a:gd name="T7" fmla="*/ 40 h 40"/>
                  <a:gd name="T8" fmla="*/ 41 w 41"/>
                  <a:gd name="T9" fmla="*/ 13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"/>
                  <a:gd name="T16" fmla="*/ 0 h 40"/>
                  <a:gd name="T17" fmla="*/ 41 w 41"/>
                  <a:gd name="T18" fmla="*/ 40 h 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" h="40">
                    <a:moveTo>
                      <a:pt x="41" y="13"/>
                    </a:moveTo>
                    <a:lnTo>
                      <a:pt x="27" y="0"/>
                    </a:lnTo>
                    <a:lnTo>
                      <a:pt x="0" y="27"/>
                    </a:lnTo>
                    <a:lnTo>
                      <a:pt x="14" y="40"/>
                    </a:lnTo>
                    <a:lnTo>
                      <a:pt x="41" y="13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" name="Freeform 33"/>
              <p:cNvSpPr>
                <a:spLocks noChangeAspect="1"/>
              </p:cNvSpPr>
              <p:nvPr/>
            </p:nvSpPr>
            <p:spPr bwMode="auto">
              <a:xfrm>
                <a:off x="5486" y="3738"/>
                <a:ext cx="41" cy="27"/>
              </a:xfrm>
              <a:custGeom>
                <a:avLst/>
                <a:gdLst>
                  <a:gd name="T0" fmla="*/ 41 w 41"/>
                  <a:gd name="T1" fmla="*/ 13 h 27"/>
                  <a:gd name="T2" fmla="*/ 41 w 41"/>
                  <a:gd name="T3" fmla="*/ 0 h 27"/>
                  <a:gd name="T4" fmla="*/ 0 w 41"/>
                  <a:gd name="T5" fmla="*/ 13 h 27"/>
                  <a:gd name="T6" fmla="*/ 0 w 41"/>
                  <a:gd name="T7" fmla="*/ 27 h 27"/>
                  <a:gd name="T8" fmla="*/ 41 w 41"/>
                  <a:gd name="T9" fmla="*/ 13 h 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"/>
                  <a:gd name="T16" fmla="*/ 0 h 27"/>
                  <a:gd name="T17" fmla="*/ 41 w 41"/>
                  <a:gd name="T18" fmla="*/ 27 h 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" h="27">
                    <a:moveTo>
                      <a:pt x="41" y="13"/>
                    </a:moveTo>
                    <a:lnTo>
                      <a:pt x="41" y="0"/>
                    </a:lnTo>
                    <a:lnTo>
                      <a:pt x="0" y="13"/>
                    </a:lnTo>
                    <a:lnTo>
                      <a:pt x="0" y="27"/>
                    </a:lnTo>
                    <a:lnTo>
                      <a:pt x="41" y="13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" name="Rectangle 34"/>
              <p:cNvSpPr>
                <a:spLocks noChangeAspect="1" noChangeArrowheads="1"/>
              </p:cNvSpPr>
              <p:nvPr/>
            </p:nvSpPr>
            <p:spPr bwMode="auto">
              <a:xfrm>
                <a:off x="5364" y="3643"/>
                <a:ext cx="68" cy="13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" name="Freeform 35"/>
              <p:cNvSpPr>
                <a:spLocks noChangeAspect="1"/>
              </p:cNvSpPr>
              <p:nvPr/>
            </p:nvSpPr>
            <p:spPr bwMode="auto">
              <a:xfrm>
                <a:off x="5541" y="3656"/>
                <a:ext cx="67" cy="41"/>
              </a:xfrm>
              <a:custGeom>
                <a:avLst/>
                <a:gdLst>
                  <a:gd name="T0" fmla="*/ 0 w 67"/>
                  <a:gd name="T1" fmla="*/ 0 h 41"/>
                  <a:gd name="T2" fmla="*/ 0 w 67"/>
                  <a:gd name="T3" fmla="*/ 14 h 41"/>
                  <a:gd name="T4" fmla="*/ 67 w 67"/>
                  <a:gd name="T5" fmla="*/ 41 h 41"/>
                  <a:gd name="T6" fmla="*/ 67 w 67"/>
                  <a:gd name="T7" fmla="*/ 28 h 41"/>
                  <a:gd name="T8" fmla="*/ 0 w 67"/>
                  <a:gd name="T9" fmla="*/ 0 h 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7"/>
                  <a:gd name="T16" fmla="*/ 0 h 41"/>
                  <a:gd name="T17" fmla="*/ 67 w 67"/>
                  <a:gd name="T18" fmla="*/ 41 h 4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7" h="41">
                    <a:moveTo>
                      <a:pt x="0" y="0"/>
                    </a:moveTo>
                    <a:lnTo>
                      <a:pt x="0" y="14"/>
                    </a:lnTo>
                    <a:lnTo>
                      <a:pt x="67" y="41"/>
                    </a:lnTo>
                    <a:lnTo>
                      <a:pt x="67" y="28"/>
                    </a:lnTo>
                    <a:lnTo>
                      <a:pt x="0" y="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" name="Rectangle 36"/>
              <p:cNvSpPr>
                <a:spLocks noChangeAspect="1" noChangeArrowheads="1"/>
              </p:cNvSpPr>
              <p:nvPr/>
            </p:nvSpPr>
            <p:spPr bwMode="auto">
              <a:xfrm>
                <a:off x="601" y="1324"/>
                <a:ext cx="611" cy="244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9" name="Rectangle 37"/>
              <p:cNvSpPr>
                <a:spLocks noChangeAspect="1" noChangeArrowheads="1"/>
              </p:cNvSpPr>
              <p:nvPr/>
            </p:nvSpPr>
            <p:spPr bwMode="auto">
              <a:xfrm>
                <a:off x="601" y="1324"/>
                <a:ext cx="625" cy="13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0" name="Rectangle 38"/>
              <p:cNvSpPr>
                <a:spLocks noChangeAspect="1" noChangeArrowheads="1"/>
              </p:cNvSpPr>
              <p:nvPr/>
            </p:nvSpPr>
            <p:spPr bwMode="auto">
              <a:xfrm>
                <a:off x="1212" y="1324"/>
                <a:ext cx="14" cy="257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1" name="Rectangle 39"/>
              <p:cNvSpPr>
                <a:spLocks noChangeAspect="1" noChangeArrowheads="1"/>
              </p:cNvSpPr>
              <p:nvPr/>
            </p:nvSpPr>
            <p:spPr bwMode="auto">
              <a:xfrm>
                <a:off x="601" y="1568"/>
                <a:ext cx="611" cy="13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2" name="Rectangle 40"/>
              <p:cNvSpPr>
                <a:spLocks noChangeAspect="1" noChangeArrowheads="1"/>
              </p:cNvSpPr>
              <p:nvPr/>
            </p:nvSpPr>
            <p:spPr bwMode="auto">
              <a:xfrm>
                <a:off x="601" y="1324"/>
                <a:ext cx="14" cy="244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3" name="Rectangle 41"/>
              <p:cNvSpPr>
                <a:spLocks noChangeAspect="1" noChangeArrowheads="1"/>
              </p:cNvSpPr>
              <p:nvPr/>
            </p:nvSpPr>
            <p:spPr bwMode="auto">
              <a:xfrm>
                <a:off x="616" y="1324"/>
                <a:ext cx="536" cy="1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200" i="1" u="none">
                    <a:solidFill>
                      <a:srgbClr val="000000"/>
                    </a:solidFill>
                  </a:rPr>
                  <a:t>Completion</a:t>
                </a:r>
                <a:endParaRPr lang="en-US" sz="1600" b="1" u="none"/>
              </a:p>
            </p:txBody>
          </p:sp>
          <p:sp>
            <p:nvSpPr>
              <p:cNvPr id="174" name="Rectangle 42"/>
              <p:cNvSpPr>
                <a:spLocks noChangeAspect="1" noChangeArrowheads="1"/>
              </p:cNvSpPr>
              <p:nvPr/>
            </p:nvSpPr>
            <p:spPr bwMode="auto">
              <a:xfrm>
                <a:off x="696" y="1433"/>
                <a:ext cx="371" cy="1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200" i="1" u="none">
                    <a:solidFill>
                      <a:srgbClr val="000000"/>
                    </a:solidFill>
                  </a:rPr>
                  <a:t>Handler</a:t>
                </a:r>
                <a:endParaRPr lang="en-US" sz="1600" b="1" u="none"/>
              </a:p>
            </p:txBody>
          </p:sp>
          <p:sp>
            <p:nvSpPr>
              <p:cNvPr id="175" name="Rectangle 43"/>
              <p:cNvSpPr>
                <a:spLocks noChangeAspect="1" noChangeArrowheads="1"/>
              </p:cNvSpPr>
              <p:nvPr/>
            </p:nvSpPr>
            <p:spPr bwMode="auto">
              <a:xfrm>
                <a:off x="601" y="1568"/>
                <a:ext cx="611" cy="244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" name="Rectangle 44"/>
              <p:cNvSpPr>
                <a:spLocks noChangeAspect="1" noChangeArrowheads="1"/>
              </p:cNvSpPr>
              <p:nvPr/>
            </p:nvSpPr>
            <p:spPr bwMode="auto">
              <a:xfrm>
                <a:off x="601" y="1568"/>
                <a:ext cx="625" cy="13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7" name="Rectangle 45"/>
              <p:cNvSpPr>
                <a:spLocks noChangeAspect="1" noChangeArrowheads="1"/>
              </p:cNvSpPr>
              <p:nvPr/>
            </p:nvSpPr>
            <p:spPr bwMode="auto">
              <a:xfrm>
                <a:off x="1212" y="1568"/>
                <a:ext cx="14" cy="257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8" name="Rectangle 46"/>
              <p:cNvSpPr>
                <a:spLocks noChangeAspect="1" noChangeArrowheads="1"/>
              </p:cNvSpPr>
              <p:nvPr/>
            </p:nvSpPr>
            <p:spPr bwMode="auto">
              <a:xfrm>
                <a:off x="601" y="1812"/>
                <a:ext cx="611" cy="13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9" name="Rectangle 47"/>
              <p:cNvSpPr>
                <a:spLocks noChangeAspect="1" noChangeArrowheads="1"/>
              </p:cNvSpPr>
              <p:nvPr/>
            </p:nvSpPr>
            <p:spPr bwMode="auto">
              <a:xfrm>
                <a:off x="601" y="1568"/>
                <a:ext cx="14" cy="244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0" name="Rectangle 48"/>
              <p:cNvSpPr>
                <a:spLocks noChangeAspect="1" noChangeArrowheads="1"/>
              </p:cNvSpPr>
              <p:nvPr/>
            </p:nvSpPr>
            <p:spPr bwMode="auto">
              <a:xfrm>
                <a:off x="616" y="1568"/>
                <a:ext cx="536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200" i="1" u="none">
                    <a:solidFill>
                      <a:srgbClr val="000000"/>
                    </a:solidFill>
                  </a:rPr>
                  <a:t>Completion</a:t>
                </a:r>
                <a:endParaRPr lang="en-US" sz="1600" b="1" u="none"/>
              </a:p>
            </p:txBody>
          </p:sp>
          <p:sp>
            <p:nvSpPr>
              <p:cNvPr id="181" name="Rectangle 49"/>
              <p:cNvSpPr>
                <a:spLocks noChangeAspect="1" noChangeArrowheads="1"/>
              </p:cNvSpPr>
              <p:nvPr/>
            </p:nvSpPr>
            <p:spPr bwMode="auto">
              <a:xfrm>
                <a:off x="5323" y="3439"/>
                <a:ext cx="1" cy="14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" name="Freeform 50"/>
              <p:cNvSpPr>
                <a:spLocks noChangeAspect="1"/>
              </p:cNvSpPr>
              <p:nvPr/>
            </p:nvSpPr>
            <p:spPr bwMode="auto">
              <a:xfrm>
                <a:off x="5323" y="3439"/>
                <a:ext cx="204" cy="28"/>
              </a:xfrm>
              <a:custGeom>
                <a:avLst/>
                <a:gdLst>
                  <a:gd name="T0" fmla="*/ 0 w 204"/>
                  <a:gd name="T1" fmla="*/ 0 h 28"/>
                  <a:gd name="T2" fmla="*/ 204 w 204"/>
                  <a:gd name="T3" fmla="*/ 14 h 28"/>
                  <a:gd name="T4" fmla="*/ 204 w 204"/>
                  <a:gd name="T5" fmla="*/ 14 h 28"/>
                  <a:gd name="T6" fmla="*/ 204 w 204"/>
                  <a:gd name="T7" fmla="*/ 28 h 28"/>
                  <a:gd name="T8" fmla="*/ 204 w 204"/>
                  <a:gd name="T9" fmla="*/ 28 h 28"/>
                  <a:gd name="T10" fmla="*/ 0 w 204"/>
                  <a:gd name="T11" fmla="*/ 14 h 28"/>
                  <a:gd name="T12" fmla="*/ 0 w 204"/>
                  <a:gd name="T13" fmla="*/ 0 h 2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04"/>
                  <a:gd name="T22" fmla="*/ 0 h 28"/>
                  <a:gd name="T23" fmla="*/ 204 w 204"/>
                  <a:gd name="T24" fmla="*/ 28 h 2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04" h="28">
                    <a:moveTo>
                      <a:pt x="0" y="0"/>
                    </a:moveTo>
                    <a:lnTo>
                      <a:pt x="204" y="14"/>
                    </a:lnTo>
                    <a:lnTo>
                      <a:pt x="204" y="28"/>
                    </a:lnTo>
                    <a:lnTo>
                      <a:pt x="0" y="14"/>
                    </a:lnTo>
                    <a:lnTo>
                      <a:pt x="0" y="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3" name="Freeform 51"/>
              <p:cNvSpPr>
                <a:spLocks noChangeAspect="1"/>
              </p:cNvSpPr>
              <p:nvPr/>
            </p:nvSpPr>
            <p:spPr bwMode="auto">
              <a:xfrm>
                <a:off x="5527" y="3453"/>
                <a:ext cx="81" cy="41"/>
              </a:xfrm>
              <a:custGeom>
                <a:avLst/>
                <a:gdLst>
                  <a:gd name="T0" fmla="*/ 0 w 81"/>
                  <a:gd name="T1" fmla="*/ 0 h 41"/>
                  <a:gd name="T2" fmla="*/ 68 w 81"/>
                  <a:gd name="T3" fmla="*/ 27 h 41"/>
                  <a:gd name="T4" fmla="*/ 81 w 81"/>
                  <a:gd name="T5" fmla="*/ 27 h 41"/>
                  <a:gd name="T6" fmla="*/ 68 w 81"/>
                  <a:gd name="T7" fmla="*/ 27 h 41"/>
                  <a:gd name="T8" fmla="*/ 68 w 81"/>
                  <a:gd name="T9" fmla="*/ 41 h 41"/>
                  <a:gd name="T10" fmla="*/ 0 w 81"/>
                  <a:gd name="T11" fmla="*/ 14 h 41"/>
                  <a:gd name="T12" fmla="*/ 0 w 81"/>
                  <a:gd name="T13" fmla="*/ 0 h 4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1"/>
                  <a:gd name="T22" fmla="*/ 0 h 41"/>
                  <a:gd name="T23" fmla="*/ 81 w 81"/>
                  <a:gd name="T24" fmla="*/ 41 h 4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1" h="41">
                    <a:moveTo>
                      <a:pt x="0" y="0"/>
                    </a:moveTo>
                    <a:lnTo>
                      <a:pt x="68" y="27"/>
                    </a:lnTo>
                    <a:lnTo>
                      <a:pt x="81" y="27"/>
                    </a:lnTo>
                    <a:lnTo>
                      <a:pt x="68" y="27"/>
                    </a:lnTo>
                    <a:lnTo>
                      <a:pt x="68" y="41"/>
                    </a:lnTo>
                    <a:lnTo>
                      <a:pt x="0" y="14"/>
                    </a:lnTo>
                    <a:lnTo>
                      <a:pt x="0" y="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" name="Rectangle 52"/>
              <p:cNvSpPr>
                <a:spLocks noChangeAspect="1" noChangeArrowheads="1"/>
              </p:cNvSpPr>
              <p:nvPr/>
            </p:nvSpPr>
            <p:spPr bwMode="auto">
              <a:xfrm>
                <a:off x="5608" y="3521"/>
                <a:ext cx="14" cy="1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" name="Freeform 53"/>
              <p:cNvSpPr>
                <a:spLocks noChangeAspect="1"/>
              </p:cNvSpPr>
              <p:nvPr/>
            </p:nvSpPr>
            <p:spPr bwMode="auto">
              <a:xfrm>
                <a:off x="5595" y="3480"/>
                <a:ext cx="27" cy="41"/>
              </a:xfrm>
              <a:custGeom>
                <a:avLst/>
                <a:gdLst>
                  <a:gd name="T0" fmla="*/ 13 w 27"/>
                  <a:gd name="T1" fmla="*/ 0 h 41"/>
                  <a:gd name="T2" fmla="*/ 0 w 27"/>
                  <a:gd name="T3" fmla="*/ 0 h 41"/>
                  <a:gd name="T4" fmla="*/ 13 w 27"/>
                  <a:gd name="T5" fmla="*/ 41 h 41"/>
                  <a:gd name="T6" fmla="*/ 27 w 27"/>
                  <a:gd name="T7" fmla="*/ 41 h 41"/>
                  <a:gd name="T8" fmla="*/ 13 w 27"/>
                  <a:gd name="T9" fmla="*/ 0 h 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"/>
                  <a:gd name="T16" fmla="*/ 0 h 41"/>
                  <a:gd name="T17" fmla="*/ 27 w 27"/>
                  <a:gd name="T18" fmla="*/ 41 h 4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" h="41">
                    <a:moveTo>
                      <a:pt x="13" y="0"/>
                    </a:moveTo>
                    <a:lnTo>
                      <a:pt x="0" y="0"/>
                    </a:lnTo>
                    <a:lnTo>
                      <a:pt x="13" y="41"/>
                    </a:lnTo>
                    <a:lnTo>
                      <a:pt x="27" y="41"/>
                    </a:lnTo>
                    <a:lnTo>
                      <a:pt x="13" y="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" name="Freeform 54"/>
              <p:cNvSpPr>
                <a:spLocks noChangeAspect="1"/>
              </p:cNvSpPr>
              <p:nvPr/>
            </p:nvSpPr>
            <p:spPr bwMode="auto">
              <a:xfrm>
                <a:off x="5378" y="3494"/>
                <a:ext cx="135" cy="95"/>
              </a:xfrm>
              <a:custGeom>
                <a:avLst/>
                <a:gdLst>
                  <a:gd name="T0" fmla="*/ 135 w 135"/>
                  <a:gd name="T1" fmla="*/ 54 h 95"/>
                  <a:gd name="T2" fmla="*/ 135 w 135"/>
                  <a:gd name="T3" fmla="*/ 95 h 95"/>
                  <a:gd name="T4" fmla="*/ 135 w 135"/>
                  <a:gd name="T5" fmla="*/ 95 h 95"/>
                  <a:gd name="T6" fmla="*/ 135 w 135"/>
                  <a:gd name="T7" fmla="*/ 95 h 95"/>
                  <a:gd name="T8" fmla="*/ 0 w 135"/>
                  <a:gd name="T9" fmla="*/ 54 h 95"/>
                  <a:gd name="T10" fmla="*/ 0 w 135"/>
                  <a:gd name="T11" fmla="*/ 40 h 95"/>
                  <a:gd name="T12" fmla="*/ 0 w 135"/>
                  <a:gd name="T13" fmla="*/ 40 h 95"/>
                  <a:gd name="T14" fmla="*/ 135 w 135"/>
                  <a:gd name="T15" fmla="*/ 0 h 95"/>
                  <a:gd name="T16" fmla="*/ 135 w 135"/>
                  <a:gd name="T17" fmla="*/ 0 h 95"/>
                  <a:gd name="T18" fmla="*/ 135 w 135"/>
                  <a:gd name="T19" fmla="*/ 13 h 95"/>
                  <a:gd name="T20" fmla="*/ 135 w 135"/>
                  <a:gd name="T21" fmla="*/ 13 h 95"/>
                  <a:gd name="T22" fmla="*/ 0 w 135"/>
                  <a:gd name="T23" fmla="*/ 54 h 95"/>
                  <a:gd name="T24" fmla="*/ 0 w 135"/>
                  <a:gd name="T25" fmla="*/ 40 h 95"/>
                  <a:gd name="T26" fmla="*/ 0 w 135"/>
                  <a:gd name="T27" fmla="*/ 40 h 95"/>
                  <a:gd name="T28" fmla="*/ 135 w 135"/>
                  <a:gd name="T29" fmla="*/ 81 h 95"/>
                  <a:gd name="T30" fmla="*/ 135 w 135"/>
                  <a:gd name="T31" fmla="*/ 95 h 95"/>
                  <a:gd name="T32" fmla="*/ 122 w 135"/>
                  <a:gd name="T33" fmla="*/ 95 h 95"/>
                  <a:gd name="T34" fmla="*/ 122 w 135"/>
                  <a:gd name="T35" fmla="*/ 54 h 95"/>
                  <a:gd name="T36" fmla="*/ 135 w 135"/>
                  <a:gd name="T37" fmla="*/ 54 h 95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35"/>
                  <a:gd name="T58" fmla="*/ 0 h 95"/>
                  <a:gd name="T59" fmla="*/ 135 w 135"/>
                  <a:gd name="T60" fmla="*/ 95 h 95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35" h="95">
                    <a:moveTo>
                      <a:pt x="135" y="54"/>
                    </a:moveTo>
                    <a:lnTo>
                      <a:pt x="135" y="95"/>
                    </a:lnTo>
                    <a:lnTo>
                      <a:pt x="0" y="54"/>
                    </a:lnTo>
                    <a:lnTo>
                      <a:pt x="0" y="40"/>
                    </a:lnTo>
                    <a:lnTo>
                      <a:pt x="135" y="0"/>
                    </a:lnTo>
                    <a:lnTo>
                      <a:pt x="135" y="13"/>
                    </a:lnTo>
                    <a:lnTo>
                      <a:pt x="0" y="54"/>
                    </a:lnTo>
                    <a:lnTo>
                      <a:pt x="0" y="40"/>
                    </a:lnTo>
                    <a:lnTo>
                      <a:pt x="135" y="81"/>
                    </a:lnTo>
                    <a:lnTo>
                      <a:pt x="135" y="95"/>
                    </a:lnTo>
                    <a:lnTo>
                      <a:pt x="122" y="95"/>
                    </a:lnTo>
                    <a:lnTo>
                      <a:pt x="122" y="54"/>
                    </a:lnTo>
                    <a:lnTo>
                      <a:pt x="135" y="54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7" name="Freeform 55"/>
              <p:cNvSpPr>
                <a:spLocks noChangeAspect="1"/>
              </p:cNvSpPr>
              <p:nvPr/>
            </p:nvSpPr>
            <p:spPr bwMode="auto">
              <a:xfrm>
                <a:off x="5500" y="3507"/>
                <a:ext cx="13" cy="41"/>
              </a:xfrm>
              <a:custGeom>
                <a:avLst/>
                <a:gdLst>
                  <a:gd name="T0" fmla="*/ 13 w 13"/>
                  <a:gd name="T1" fmla="*/ 0 h 41"/>
                  <a:gd name="T2" fmla="*/ 13 w 13"/>
                  <a:gd name="T3" fmla="*/ 41 h 41"/>
                  <a:gd name="T4" fmla="*/ 0 w 13"/>
                  <a:gd name="T5" fmla="*/ 41 h 41"/>
                  <a:gd name="T6" fmla="*/ 0 w 13"/>
                  <a:gd name="T7" fmla="*/ 41 h 41"/>
                  <a:gd name="T8" fmla="*/ 0 w 13"/>
                  <a:gd name="T9" fmla="*/ 41 h 41"/>
                  <a:gd name="T10" fmla="*/ 0 w 13"/>
                  <a:gd name="T11" fmla="*/ 0 h 41"/>
                  <a:gd name="T12" fmla="*/ 13 w 13"/>
                  <a:gd name="T13" fmla="*/ 0 h 4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3"/>
                  <a:gd name="T22" fmla="*/ 0 h 41"/>
                  <a:gd name="T23" fmla="*/ 13 w 13"/>
                  <a:gd name="T24" fmla="*/ 41 h 4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3" h="41">
                    <a:moveTo>
                      <a:pt x="13" y="0"/>
                    </a:moveTo>
                    <a:lnTo>
                      <a:pt x="13" y="41"/>
                    </a:lnTo>
                    <a:lnTo>
                      <a:pt x="0" y="41"/>
                    </a:lnTo>
                    <a:lnTo>
                      <a:pt x="0" y="0"/>
                    </a:lnTo>
                    <a:lnTo>
                      <a:pt x="13" y="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8" name="Freeform 56"/>
              <p:cNvSpPr>
                <a:spLocks noChangeAspect="1"/>
              </p:cNvSpPr>
              <p:nvPr/>
            </p:nvSpPr>
            <p:spPr bwMode="auto">
              <a:xfrm>
                <a:off x="5378" y="3507"/>
                <a:ext cx="135" cy="82"/>
              </a:xfrm>
              <a:custGeom>
                <a:avLst/>
                <a:gdLst>
                  <a:gd name="T0" fmla="*/ 135 w 135"/>
                  <a:gd name="T1" fmla="*/ 41 h 82"/>
                  <a:gd name="T2" fmla="*/ 135 w 135"/>
                  <a:gd name="T3" fmla="*/ 82 h 82"/>
                  <a:gd name="T4" fmla="*/ 0 w 135"/>
                  <a:gd name="T5" fmla="*/ 41 h 82"/>
                  <a:gd name="T6" fmla="*/ 135 w 135"/>
                  <a:gd name="T7" fmla="*/ 0 h 82"/>
                  <a:gd name="T8" fmla="*/ 135 w 135"/>
                  <a:gd name="T9" fmla="*/ 41 h 8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5"/>
                  <a:gd name="T16" fmla="*/ 0 h 82"/>
                  <a:gd name="T17" fmla="*/ 135 w 135"/>
                  <a:gd name="T18" fmla="*/ 82 h 8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5" h="82">
                    <a:moveTo>
                      <a:pt x="135" y="41"/>
                    </a:moveTo>
                    <a:lnTo>
                      <a:pt x="135" y="82"/>
                    </a:lnTo>
                    <a:lnTo>
                      <a:pt x="0" y="41"/>
                    </a:lnTo>
                    <a:lnTo>
                      <a:pt x="135" y="0"/>
                    </a:lnTo>
                    <a:lnTo>
                      <a:pt x="135" y="41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9" name="Rectangle 57"/>
              <p:cNvSpPr>
                <a:spLocks noChangeAspect="1" noChangeArrowheads="1"/>
              </p:cNvSpPr>
              <p:nvPr/>
            </p:nvSpPr>
            <p:spPr bwMode="auto">
              <a:xfrm>
                <a:off x="5608" y="3521"/>
                <a:ext cx="1" cy="13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0" name="Freeform 58"/>
              <p:cNvSpPr>
                <a:spLocks noChangeAspect="1"/>
              </p:cNvSpPr>
              <p:nvPr/>
            </p:nvSpPr>
            <p:spPr bwMode="auto">
              <a:xfrm>
                <a:off x="5581" y="3521"/>
                <a:ext cx="27" cy="27"/>
              </a:xfrm>
              <a:custGeom>
                <a:avLst/>
                <a:gdLst>
                  <a:gd name="T0" fmla="*/ 27 w 27"/>
                  <a:gd name="T1" fmla="*/ 13 h 27"/>
                  <a:gd name="T2" fmla="*/ 27 w 27"/>
                  <a:gd name="T3" fmla="*/ 0 h 27"/>
                  <a:gd name="T4" fmla="*/ 0 w 27"/>
                  <a:gd name="T5" fmla="*/ 13 h 27"/>
                  <a:gd name="T6" fmla="*/ 0 w 27"/>
                  <a:gd name="T7" fmla="*/ 13 h 27"/>
                  <a:gd name="T8" fmla="*/ 0 w 27"/>
                  <a:gd name="T9" fmla="*/ 27 h 27"/>
                  <a:gd name="T10" fmla="*/ 0 w 27"/>
                  <a:gd name="T11" fmla="*/ 27 h 27"/>
                  <a:gd name="T12" fmla="*/ 27 w 27"/>
                  <a:gd name="T13" fmla="*/ 13 h 2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7"/>
                  <a:gd name="T22" fmla="*/ 0 h 27"/>
                  <a:gd name="T23" fmla="*/ 27 w 27"/>
                  <a:gd name="T24" fmla="*/ 27 h 2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7" h="27">
                    <a:moveTo>
                      <a:pt x="27" y="13"/>
                    </a:moveTo>
                    <a:lnTo>
                      <a:pt x="27" y="0"/>
                    </a:lnTo>
                    <a:lnTo>
                      <a:pt x="0" y="13"/>
                    </a:lnTo>
                    <a:lnTo>
                      <a:pt x="0" y="27"/>
                    </a:lnTo>
                    <a:lnTo>
                      <a:pt x="27" y="13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1" name="Rectangle 59"/>
              <p:cNvSpPr>
                <a:spLocks noChangeAspect="1" noChangeArrowheads="1"/>
              </p:cNvSpPr>
              <p:nvPr/>
            </p:nvSpPr>
            <p:spPr bwMode="auto">
              <a:xfrm>
                <a:off x="5513" y="3548"/>
                <a:ext cx="1" cy="13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2" name="Freeform 60"/>
              <p:cNvSpPr>
                <a:spLocks noChangeAspect="1"/>
              </p:cNvSpPr>
              <p:nvPr/>
            </p:nvSpPr>
            <p:spPr bwMode="auto">
              <a:xfrm>
                <a:off x="5513" y="3534"/>
                <a:ext cx="68" cy="27"/>
              </a:xfrm>
              <a:custGeom>
                <a:avLst/>
                <a:gdLst>
                  <a:gd name="T0" fmla="*/ 68 w 68"/>
                  <a:gd name="T1" fmla="*/ 14 h 27"/>
                  <a:gd name="T2" fmla="*/ 68 w 68"/>
                  <a:gd name="T3" fmla="*/ 0 h 27"/>
                  <a:gd name="T4" fmla="*/ 0 w 68"/>
                  <a:gd name="T5" fmla="*/ 14 h 27"/>
                  <a:gd name="T6" fmla="*/ 0 w 68"/>
                  <a:gd name="T7" fmla="*/ 27 h 27"/>
                  <a:gd name="T8" fmla="*/ 68 w 68"/>
                  <a:gd name="T9" fmla="*/ 14 h 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8"/>
                  <a:gd name="T16" fmla="*/ 0 h 27"/>
                  <a:gd name="T17" fmla="*/ 68 w 68"/>
                  <a:gd name="T18" fmla="*/ 27 h 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8" h="27">
                    <a:moveTo>
                      <a:pt x="68" y="14"/>
                    </a:moveTo>
                    <a:lnTo>
                      <a:pt x="68" y="0"/>
                    </a:lnTo>
                    <a:lnTo>
                      <a:pt x="0" y="14"/>
                    </a:lnTo>
                    <a:lnTo>
                      <a:pt x="0" y="27"/>
                    </a:lnTo>
                    <a:lnTo>
                      <a:pt x="68" y="14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3" name="Rectangle 61"/>
              <p:cNvSpPr>
                <a:spLocks noChangeAspect="1" noChangeArrowheads="1"/>
              </p:cNvSpPr>
              <p:nvPr/>
            </p:nvSpPr>
            <p:spPr bwMode="auto">
              <a:xfrm>
                <a:off x="4482" y="3792"/>
                <a:ext cx="136" cy="14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" name="Freeform 62"/>
              <p:cNvSpPr>
                <a:spLocks noChangeAspect="1"/>
              </p:cNvSpPr>
              <p:nvPr/>
            </p:nvSpPr>
            <p:spPr bwMode="auto">
              <a:xfrm>
                <a:off x="4482" y="3792"/>
                <a:ext cx="136" cy="41"/>
              </a:xfrm>
              <a:custGeom>
                <a:avLst/>
                <a:gdLst>
                  <a:gd name="T0" fmla="*/ 136 w 136"/>
                  <a:gd name="T1" fmla="*/ 41 h 41"/>
                  <a:gd name="T2" fmla="*/ 136 w 136"/>
                  <a:gd name="T3" fmla="*/ 27 h 41"/>
                  <a:gd name="T4" fmla="*/ 0 w 136"/>
                  <a:gd name="T5" fmla="*/ 0 h 41"/>
                  <a:gd name="T6" fmla="*/ 0 w 136"/>
                  <a:gd name="T7" fmla="*/ 14 h 41"/>
                  <a:gd name="T8" fmla="*/ 0 w 136"/>
                  <a:gd name="T9" fmla="*/ 0 h 41"/>
                  <a:gd name="T10" fmla="*/ 0 w 136"/>
                  <a:gd name="T11" fmla="*/ 14 h 41"/>
                  <a:gd name="T12" fmla="*/ 136 w 136"/>
                  <a:gd name="T13" fmla="*/ 41 h 4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36"/>
                  <a:gd name="T22" fmla="*/ 0 h 41"/>
                  <a:gd name="T23" fmla="*/ 136 w 136"/>
                  <a:gd name="T24" fmla="*/ 41 h 4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36" h="41">
                    <a:moveTo>
                      <a:pt x="136" y="41"/>
                    </a:moveTo>
                    <a:lnTo>
                      <a:pt x="136" y="27"/>
                    </a:lnTo>
                    <a:lnTo>
                      <a:pt x="0" y="0"/>
                    </a:lnTo>
                    <a:lnTo>
                      <a:pt x="0" y="14"/>
                    </a:lnTo>
                    <a:lnTo>
                      <a:pt x="0" y="0"/>
                    </a:lnTo>
                    <a:lnTo>
                      <a:pt x="0" y="14"/>
                    </a:lnTo>
                    <a:lnTo>
                      <a:pt x="136" y="41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" name="Freeform 63"/>
              <p:cNvSpPr>
                <a:spLocks noChangeAspect="1"/>
              </p:cNvSpPr>
              <p:nvPr/>
            </p:nvSpPr>
            <p:spPr bwMode="auto">
              <a:xfrm>
                <a:off x="4482" y="3751"/>
                <a:ext cx="136" cy="55"/>
              </a:xfrm>
              <a:custGeom>
                <a:avLst/>
                <a:gdLst>
                  <a:gd name="T0" fmla="*/ 0 w 136"/>
                  <a:gd name="T1" fmla="*/ 41 h 55"/>
                  <a:gd name="T2" fmla="*/ 0 w 136"/>
                  <a:gd name="T3" fmla="*/ 55 h 55"/>
                  <a:gd name="T4" fmla="*/ 136 w 136"/>
                  <a:gd name="T5" fmla="*/ 14 h 55"/>
                  <a:gd name="T6" fmla="*/ 136 w 136"/>
                  <a:gd name="T7" fmla="*/ 0 h 55"/>
                  <a:gd name="T8" fmla="*/ 0 w 136"/>
                  <a:gd name="T9" fmla="*/ 41 h 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6"/>
                  <a:gd name="T16" fmla="*/ 0 h 55"/>
                  <a:gd name="T17" fmla="*/ 136 w 136"/>
                  <a:gd name="T18" fmla="*/ 55 h 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6" h="55">
                    <a:moveTo>
                      <a:pt x="0" y="41"/>
                    </a:moveTo>
                    <a:lnTo>
                      <a:pt x="0" y="55"/>
                    </a:lnTo>
                    <a:lnTo>
                      <a:pt x="136" y="14"/>
                    </a:lnTo>
                    <a:lnTo>
                      <a:pt x="136" y="0"/>
                    </a:lnTo>
                    <a:lnTo>
                      <a:pt x="0" y="41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" name="Rectangle 64"/>
              <p:cNvSpPr>
                <a:spLocks noChangeAspect="1" noChangeArrowheads="1"/>
              </p:cNvSpPr>
              <p:nvPr/>
            </p:nvSpPr>
            <p:spPr bwMode="auto">
              <a:xfrm>
                <a:off x="5079" y="3806"/>
                <a:ext cx="1" cy="13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" name="Rectangle 65"/>
              <p:cNvSpPr>
                <a:spLocks noChangeAspect="1" noChangeArrowheads="1"/>
              </p:cNvSpPr>
              <p:nvPr/>
            </p:nvSpPr>
            <p:spPr bwMode="auto">
              <a:xfrm>
                <a:off x="5025" y="3806"/>
                <a:ext cx="1" cy="13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8" name="Rectangle 66"/>
              <p:cNvSpPr>
                <a:spLocks noChangeAspect="1" noChangeArrowheads="1"/>
              </p:cNvSpPr>
              <p:nvPr/>
            </p:nvSpPr>
            <p:spPr bwMode="auto">
              <a:xfrm>
                <a:off x="5025" y="3806"/>
                <a:ext cx="54" cy="13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" name="Line 67"/>
              <p:cNvSpPr>
                <a:spLocks noChangeAspect="1" noChangeShapeType="1"/>
              </p:cNvSpPr>
              <p:nvPr/>
            </p:nvSpPr>
            <p:spPr bwMode="auto">
              <a:xfrm flipH="1">
                <a:off x="4781" y="3806"/>
                <a:ext cx="135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" name="Rectangle 68"/>
              <p:cNvSpPr>
                <a:spLocks noChangeAspect="1" noChangeArrowheads="1"/>
              </p:cNvSpPr>
              <p:nvPr/>
            </p:nvSpPr>
            <p:spPr bwMode="auto">
              <a:xfrm>
                <a:off x="4672" y="3806"/>
                <a:ext cx="1" cy="13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" name="Rectangle 69"/>
              <p:cNvSpPr>
                <a:spLocks noChangeAspect="1" noChangeArrowheads="1"/>
              </p:cNvSpPr>
              <p:nvPr/>
            </p:nvSpPr>
            <p:spPr bwMode="auto">
              <a:xfrm>
                <a:off x="4618" y="3806"/>
                <a:ext cx="1" cy="13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2" name="Rectangle 70"/>
              <p:cNvSpPr>
                <a:spLocks noChangeAspect="1" noChangeArrowheads="1"/>
              </p:cNvSpPr>
              <p:nvPr/>
            </p:nvSpPr>
            <p:spPr bwMode="auto">
              <a:xfrm>
                <a:off x="4618" y="3806"/>
                <a:ext cx="54" cy="13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3" name="Rectangle 71"/>
              <p:cNvSpPr>
                <a:spLocks noChangeAspect="1" noChangeArrowheads="1"/>
              </p:cNvSpPr>
              <p:nvPr/>
            </p:nvSpPr>
            <p:spPr bwMode="auto">
              <a:xfrm>
                <a:off x="1945" y="740"/>
                <a:ext cx="977" cy="285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" name="Rectangle 72"/>
              <p:cNvSpPr>
                <a:spLocks noChangeAspect="1" noChangeArrowheads="1"/>
              </p:cNvSpPr>
              <p:nvPr/>
            </p:nvSpPr>
            <p:spPr bwMode="auto">
              <a:xfrm>
                <a:off x="1945" y="713"/>
                <a:ext cx="883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1" u="none">
                    <a:solidFill>
                      <a:srgbClr val="000000"/>
                    </a:solidFill>
                  </a:rPr>
                  <a:t>: Asynchronous</a:t>
                </a:r>
                <a:endParaRPr lang="en-US" sz="1600" b="1" u="none"/>
              </a:p>
            </p:txBody>
          </p:sp>
          <p:sp>
            <p:nvSpPr>
              <p:cNvPr id="205" name="Rectangle 73"/>
              <p:cNvSpPr>
                <a:spLocks noChangeAspect="1" noChangeArrowheads="1"/>
              </p:cNvSpPr>
              <p:nvPr/>
            </p:nvSpPr>
            <p:spPr bwMode="auto">
              <a:xfrm>
                <a:off x="1945" y="835"/>
                <a:ext cx="977" cy="14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" name="Rectangle 74"/>
              <p:cNvSpPr>
                <a:spLocks noChangeAspect="1" noChangeArrowheads="1"/>
              </p:cNvSpPr>
              <p:nvPr/>
            </p:nvSpPr>
            <p:spPr bwMode="auto">
              <a:xfrm>
                <a:off x="2108" y="862"/>
                <a:ext cx="548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1" u="none">
                    <a:solidFill>
                      <a:srgbClr val="000000"/>
                    </a:solidFill>
                  </a:rPr>
                  <a:t>Operation</a:t>
                </a:r>
                <a:endParaRPr lang="en-US" sz="1600" b="1" u="none"/>
              </a:p>
            </p:txBody>
          </p:sp>
          <p:sp>
            <p:nvSpPr>
              <p:cNvPr id="207" name="Rectangle 75"/>
              <p:cNvSpPr>
                <a:spLocks noChangeAspect="1" noChangeArrowheads="1"/>
              </p:cNvSpPr>
              <p:nvPr/>
            </p:nvSpPr>
            <p:spPr bwMode="auto">
              <a:xfrm>
                <a:off x="2108" y="985"/>
                <a:ext cx="637" cy="13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" name="Rectangle 76"/>
              <p:cNvSpPr>
                <a:spLocks noChangeAspect="1" noChangeArrowheads="1"/>
              </p:cNvSpPr>
              <p:nvPr/>
            </p:nvSpPr>
            <p:spPr bwMode="auto">
              <a:xfrm>
                <a:off x="1945" y="659"/>
                <a:ext cx="990" cy="14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" name="Rectangle 77"/>
              <p:cNvSpPr>
                <a:spLocks noChangeAspect="1" noChangeArrowheads="1"/>
              </p:cNvSpPr>
              <p:nvPr/>
            </p:nvSpPr>
            <p:spPr bwMode="auto">
              <a:xfrm>
                <a:off x="2922" y="659"/>
                <a:ext cx="13" cy="461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" name="Rectangle 78"/>
              <p:cNvSpPr>
                <a:spLocks noChangeAspect="1" noChangeArrowheads="1"/>
              </p:cNvSpPr>
              <p:nvPr/>
            </p:nvSpPr>
            <p:spPr bwMode="auto">
              <a:xfrm>
                <a:off x="1945" y="1107"/>
                <a:ext cx="977" cy="13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" name="Rectangle 79"/>
              <p:cNvSpPr>
                <a:spLocks noChangeAspect="1" noChangeArrowheads="1"/>
              </p:cNvSpPr>
              <p:nvPr/>
            </p:nvSpPr>
            <p:spPr bwMode="auto">
              <a:xfrm>
                <a:off x="1945" y="659"/>
                <a:ext cx="13" cy="448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" name="Rectangle 80"/>
              <p:cNvSpPr>
                <a:spLocks noChangeAspect="1" noChangeArrowheads="1"/>
              </p:cNvSpPr>
              <p:nvPr/>
            </p:nvSpPr>
            <p:spPr bwMode="auto">
              <a:xfrm>
                <a:off x="3899" y="740"/>
                <a:ext cx="814" cy="299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" name="Rectangle 81"/>
              <p:cNvSpPr>
                <a:spLocks noChangeAspect="1" noChangeArrowheads="1"/>
              </p:cNvSpPr>
              <p:nvPr/>
            </p:nvSpPr>
            <p:spPr bwMode="auto">
              <a:xfrm>
                <a:off x="3994" y="713"/>
                <a:ext cx="547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1" u="none">
                    <a:solidFill>
                      <a:srgbClr val="000000"/>
                    </a:solidFill>
                  </a:rPr>
                  <a:t>: Proactor</a:t>
                </a:r>
                <a:endParaRPr lang="en-US" sz="1600" b="1" u="none"/>
              </a:p>
            </p:txBody>
          </p:sp>
          <p:sp>
            <p:nvSpPr>
              <p:cNvPr id="214" name="Rectangle 82"/>
              <p:cNvSpPr>
                <a:spLocks noChangeAspect="1" noChangeArrowheads="1"/>
              </p:cNvSpPr>
              <p:nvPr/>
            </p:nvSpPr>
            <p:spPr bwMode="auto">
              <a:xfrm>
                <a:off x="3994" y="835"/>
                <a:ext cx="624" cy="14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" name="Rectangle 83"/>
              <p:cNvSpPr>
                <a:spLocks noChangeAspect="1" noChangeArrowheads="1"/>
              </p:cNvSpPr>
              <p:nvPr/>
            </p:nvSpPr>
            <p:spPr bwMode="auto">
              <a:xfrm>
                <a:off x="3899" y="673"/>
                <a:ext cx="827" cy="13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" name="Rectangle 84"/>
              <p:cNvSpPr>
                <a:spLocks noChangeAspect="1" noChangeArrowheads="1"/>
              </p:cNvSpPr>
              <p:nvPr/>
            </p:nvSpPr>
            <p:spPr bwMode="auto">
              <a:xfrm>
                <a:off x="4713" y="673"/>
                <a:ext cx="13" cy="461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7" name="Rectangle 85"/>
              <p:cNvSpPr>
                <a:spLocks noChangeAspect="1" noChangeArrowheads="1"/>
              </p:cNvSpPr>
              <p:nvPr/>
            </p:nvSpPr>
            <p:spPr bwMode="auto">
              <a:xfrm>
                <a:off x="3899" y="1120"/>
                <a:ext cx="814" cy="14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8" name="Rectangle 86"/>
              <p:cNvSpPr>
                <a:spLocks noChangeAspect="1" noChangeArrowheads="1"/>
              </p:cNvSpPr>
              <p:nvPr/>
            </p:nvSpPr>
            <p:spPr bwMode="auto">
              <a:xfrm>
                <a:off x="3899" y="673"/>
                <a:ext cx="13" cy="447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9" name="Rectangle 87"/>
              <p:cNvSpPr>
                <a:spLocks noChangeAspect="1" noChangeArrowheads="1"/>
              </p:cNvSpPr>
              <p:nvPr/>
            </p:nvSpPr>
            <p:spPr bwMode="auto">
              <a:xfrm>
                <a:off x="4794" y="713"/>
                <a:ext cx="855" cy="366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0" name="Rectangle 88"/>
              <p:cNvSpPr>
                <a:spLocks noChangeAspect="1" noChangeArrowheads="1"/>
              </p:cNvSpPr>
              <p:nvPr/>
            </p:nvSpPr>
            <p:spPr bwMode="auto">
              <a:xfrm>
                <a:off x="4849" y="686"/>
                <a:ext cx="638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1" u="none">
                    <a:solidFill>
                      <a:srgbClr val="000000"/>
                    </a:solidFill>
                  </a:rPr>
                  <a:t>Completion</a:t>
                </a:r>
                <a:endParaRPr lang="en-US" sz="1600" b="1" u="none"/>
              </a:p>
            </p:txBody>
          </p:sp>
          <p:sp>
            <p:nvSpPr>
              <p:cNvPr id="221" name="Rectangle 89"/>
              <p:cNvSpPr>
                <a:spLocks noChangeAspect="1" noChangeArrowheads="1"/>
              </p:cNvSpPr>
              <p:nvPr/>
            </p:nvSpPr>
            <p:spPr bwMode="auto">
              <a:xfrm>
                <a:off x="4849" y="808"/>
                <a:ext cx="732" cy="14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" name="Rectangle 90"/>
              <p:cNvSpPr>
                <a:spLocks noChangeAspect="1" noChangeArrowheads="1"/>
              </p:cNvSpPr>
              <p:nvPr/>
            </p:nvSpPr>
            <p:spPr bwMode="auto">
              <a:xfrm>
                <a:off x="4971" y="835"/>
                <a:ext cx="432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1" u="none">
                    <a:solidFill>
                      <a:srgbClr val="000000"/>
                    </a:solidFill>
                  </a:rPr>
                  <a:t>Handler</a:t>
                </a:r>
                <a:endParaRPr lang="en-US" sz="1600" b="1" u="none"/>
              </a:p>
            </p:txBody>
          </p:sp>
          <p:sp>
            <p:nvSpPr>
              <p:cNvPr id="223" name="Rectangle 91"/>
              <p:cNvSpPr>
                <a:spLocks noChangeAspect="1" noChangeArrowheads="1"/>
              </p:cNvSpPr>
              <p:nvPr/>
            </p:nvSpPr>
            <p:spPr bwMode="auto">
              <a:xfrm>
                <a:off x="4971" y="957"/>
                <a:ext cx="502" cy="14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4" name="Rectangle 92"/>
              <p:cNvSpPr>
                <a:spLocks noChangeAspect="1" noChangeArrowheads="1"/>
              </p:cNvSpPr>
              <p:nvPr/>
            </p:nvSpPr>
            <p:spPr bwMode="auto">
              <a:xfrm>
                <a:off x="4794" y="673"/>
                <a:ext cx="869" cy="13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" name="Rectangle 93"/>
              <p:cNvSpPr>
                <a:spLocks noChangeAspect="1" noChangeArrowheads="1"/>
              </p:cNvSpPr>
              <p:nvPr/>
            </p:nvSpPr>
            <p:spPr bwMode="auto">
              <a:xfrm>
                <a:off x="5649" y="673"/>
                <a:ext cx="14" cy="461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" name="Rectangle 94"/>
              <p:cNvSpPr>
                <a:spLocks noChangeAspect="1" noChangeArrowheads="1"/>
              </p:cNvSpPr>
              <p:nvPr/>
            </p:nvSpPr>
            <p:spPr bwMode="auto">
              <a:xfrm>
                <a:off x="4794" y="1120"/>
                <a:ext cx="855" cy="14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7" name="Rectangle 95"/>
              <p:cNvSpPr>
                <a:spLocks noChangeAspect="1" noChangeArrowheads="1"/>
              </p:cNvSpPr>
              <p:nvPr/>
            </p:nvSpPr>
            <p:spPr bwMode="auto">
              <a:xfrm>
                <a:off x="4794" y="673"/>
                <a:ext cx="14" cy="447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8" name="Rectangle 96"/>
              <p:cNvSpPr>
                <a:spLocks noChangeAspect="1" noChangeArrowheads="1"/>
              </p:cNvSpPr>
              <p:nvPr/>
            </p:nvSpPr>
            <p:spPr bwMode="auto">
              <a:xfrm>
                <a:off x="2433" y="1120"/>
                <a:ext cx="14" cy="1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9" name="Rectangle 97"/>
              <p:cNvSpPr>
                <a:spLocks noChangeAspect="1" noChangeArrowheads="1"/>
              </p:cNvSpPr>
              <p:nvPr/>
            </p:nvSpPr>
            <p:spPr bwMode="auto">
              <a:xfrm>
                <a:off x="2433" y="4090"/>
                <a:ext cx="14" cy="1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0" name="Rectangle 98"/>
              <p:cNvSpPr>
                <a:spLocks noChangeAspect="1" noChangeArrowheads="1"/>
              </p:cNvSpPr>
              <p:nvPr/>
            </p:nvSpPr>
            <p:spPr bwMode="auto">
              <a:xfrm>
                <a:off x="2433" y="1120"/>
                <a:ext cx="14" cy="297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1" name="Rectangle 99"/>
              <p:cNvSpPr>
                <a:spLocks noChangeAspect="1" noChangeArrowheads="1"/>
              </p:cNvSpPr>
              <p:nvPr/>
            </p:nvSpPr>
            <p:spPr bwMode="auto">
              <a:xfrm>
                <a:off x="1375" y="1202"/>
                <a:ext cx="13" cy="1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2" name="Rectangle 100"/>
              <p:cNvSpPr>
                <a:spLocks noChangeAspect="1" noChangeArrowheads="1"/>
              </p:cNvSpPr>
              <p:nvPr/>
            </p:nvSpPr>
            <p:spPr bwMode="auto">
              <a:xfrm>
                <a:off x="1375" y="4090"/>
                <a:ext cx="13" cy="1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" name="Rectangle 101"/>
              <p:cNvSpPr>
                <a:spLocks noChangeAspect="1" noChangeArrowheads="1"/>
              </p:cNvSpPr>
              <p:nvPr/>
            </p:nvSpPr>
            <p:spPr bwMode="auto">
              <a:xfrm>
                <a:off x="1375" y="1202"/>
                <a:ext cx="13" cy="2888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4" name="Rectangle 102"/>
              <p:cNvSpPr>
                <a:spLocks noChangeAspect="1" noChangeArrowheads="1"/>
              </p:cNvSpPr>
              <p:nvPr/>
            </p:nvSpPr>
            <p:spPr bwMode="auto">
              <a:xfrm>
                <a:off x="439" y="1107"/>
                <a:ext cx="13" cy="1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" name="Rectangle 103"/>
              <p:cNvSpPr>
                <a:spLocks noChangeAspect="1" noChangeArrowheads="1"/>
              </p:cNvSpPr>
              <p:nvPr/>
            </p:nvSpPr>
            <p:spPr bwMode="auto">
              <a:xfrm>
                <a:off x="439" y="4090"/>
                <a:ext cx="13" cy="1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" name="Rectangle 104"/>
              <p:cNvSpPr>
                <a:spLocks noChangeAspect="1" noChangeArrowheads="1"/>
              </p:cNvSpPr>
              <p:nvPr/>
            </p:nvSpPr>
            <p:spPr bwMode="auto">
              <a:xfrm>
                <a:off x="439" y="1107"/>
                <a:ext cx="13" cy="2983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7" name="Rectangle 105"/>
              <p:cNvSpPr>
                <a:spLocks noChangeAspect="1" noChangeArrowheads="1"/>
              </p:cNvSpPr>
              <p:nvPr/>
            </p:nvSpPr>
            <p:spPr bwMode="auto">
              <a:xfrm>
                <a:off x="642" y="1825"/>
                <a:ext cx="620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200" u="none">
                    <a:solidFill>
                      <a:srgbClr val="000000"/>
                    </a:solidFill>
                  </a:rPr>
                  <a:t>exec_async_</a:t>
                </a:r>
                <a:endParaRPr lang="en-US" sz="1600" b="1" u="none"/>
              </a:p>
            </p:txBody>
          </p:sp>
          <p:sp>
            <p:nvSpPr>
              <p:cNvPr id="238" name="Freeform 106"/>
              <p:cNvSpPr>
                <a:spLocks noChangeAspect="1"/>
              </p:cNvSpPr>
              <p:nvPr/>
            </p:nvSpPr>
            <p:spPr bwMode="auto">
              <a:xfrm>
                <a:off x="4930" y="3358"/>
                <a:ext cx="122" cy="81"/>
              </a:xfrm>
              <a:custGeom>
                <a:avLst/>
                <a:gdLst>
                  <a:gd name="T0" fmla="*/ 0 w 122"/>
                  <a:gd name="T1" fmla="*/ 41 h 81"/>
                  <a:gd name="T2" fmla="*/ 0 w 122"/>
                  <a:gd name="T3" fmla="*/ 0 h 81"/>
                  <a:gd name="T4" fmla="*/ 0 w 122"/>
                  <a:gd name="T5" fmla="*/ 0 h 81"/>
                  <a:gd name="T6" fmla="*/ 0 w 122"/>
                  <a:gd name="T7" fmla="*/ 0 h 81"/>
                  <a:gd name="T8" fmla="*/ 122 w 122"/>
                  <a:gd name="T9" fmla="*/ 41 h 81"/>
                  <a:gd name="T10" fmla="*/ 122 w 122"/>
                  <a:gd name="T11" fmla="*/ 54 h 81"/>
                  <a:gd name="T12" fmla="*/ 122 w 122"/>
                  <a:gd name="T13" fmla="*/ 54 h 81"/>
                  <a:gd name="T14" fmla="*/ 0 w 122"/>
                  <a:gd name="T15" fmla="*/ 81 h 81"/>
                  <a:gd name="T16" fmla="*/ 0 w 122"/>
                  <a:gd name="T17" fmla="*/ 81 h 81"/>
                  <a:gd name="T18" fmla="*/ 0 w 122"/>
                  <a:gd name="T19" fmla="*/ 68 h 81"/>
                  <a:gd name="T20" fmla="*/ 0 w 122"/>
                  <a:gd name="T21" fmla="*/ 68 h 81"/>
                  <a:gd name="T22" fmla="*/ 122 w 122"/>
                  <a:gd name="T23" fmla="*/ 41 h 81"/>
                  <a:gd name="T24" fmla="*/ 122 w 122"/>
                  <a:gd name="T25" fmla="*/ 54 h 81"/>
                  <a:gd name="T26" fmla="*/ 122 w 122"/>
                  <a:gd name="T27" fmla="*/ 54 h 81"/>
                  <a:gd name="T28" fmla="*/ 0 w 122"/>
                  <a:gd name="T29" fmla="*/ 14 h 81"/>
                  <a:gd name="T30" fmla="*/ 0 w 122"/>
                  <a:gd name="T31" fmla="*/ 0 h 81"/>
                  <a:gd name="T32" fmla="*/ 14 w 122"/>
                  <a:gd name="T33" fmla="*/ 0 h 81"/>
                  <a:gd name="T34" fmla="*/ 14 w 122"/>
                  <a:gd name="T35" fmla="*/ 41 h 81"/>
                  <a:gd name="T36" fmla="*/ 0 w 122"/>
                  <a:gd name="T37" fmla="*/ 41 h 8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22"/>
                  <a:gd name="T58" fmla="*/ 0 h 81"/>
                  <a:gd name="T59" fmla="*/ 122 w 122"/>
                  <a:gd name="T60" fmla="*/ 81 h 81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22" h="81">
                    <a:moveTo>
                      <a:pt x="0" y="41"/>
                    </a:moveTo>
                    <a:lnTo>
                      <a:pt x="0" y="0"/>
                    </a:lnTo>
                    <a:lnTo>
                      <a:pt x="122" y="41"/>
                    </a:lnTo>
                    <a:lnTo>
                      <a:pt x="122" y="54"/>
                    </a:lnTo>
                    <a:lnTo>
                      <a:pt x="0" y="81"/>
                    </a:lnTo>
                    <a:lnTo>
                      <a:pt x="0" y="68"/>
                    </a:lnTo>
                    <a:lnTo>
                      <a:pt x="122" y="41"/>
                    </a:lnTo>
                    <a:lnTo>
                      <a:pt x="122" y="54"/>
                    </a:lnTo>
                    <a:lnTo>
                      <a:pt x="0" y="14"/>
                    </a:lnTo>
                    <a:lnTo>
                      <a:pt x="0" y="0"/>
                    </a:lnTo>
                    <a:lnTo>
                      <a:pt x="14" y="0"/>
                    </a:lnTo>
                    <a:lnTo>
                      <a:pt x="14" y="41"/>
                    </a:lnTo>
                    <a:lnTo>
                      <a:pt x="0" y="41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9" name="Freeform 107"/>
              <p:cNvSpPr>
                <a:spLocks noChangeAspect="1"/>
              </p:cNvSpPr>
              <p:nvPr/>
            </p:nvSpPr>
            <p:spPr bwMode="auto">
              <a:xfrm>
                <a:off x="4930" y="3399"/>
                <a:ext cx="14" cy="27"/>
              </a:xfrm>
              <a:custGeom>
                <a:avLst/>
                <a:gdLst>
                  <a:gd name="T0" fmla="*/ 0 w 14"/>
                  <a:gd name="T1" fmla="*/ 27 h 27"/>
                  <a:gd name="T2" fmla="*/ 0 w 14"/>
                  <a:gd name="T3" fmla="*/ 0 h 27"/>
                  <a:gd name="T4" fmla="*/ 14 w 14"/>
                  <a:gd name="T5" fmla="*/ 0 h 27"/>
                  <a:gd name="T6" fmla="*/ 14 w 14"/>
                  <a:gd name="T7" fmla="*/ 0 h 27"/>
                  <a:gd name="T8" fmla="*/ 14 w 14"/>
                  <a:gd name="T9" fmla="*/ 0 h 27"/>
                  <a:gd name="T10" fmla="*/ 14 w 14"/>
                  <a:gd name="T11" fmla="*/ 27 h 27"/>
                  <a:gd name="T12" fmla="*/ 0 w 14"/>
                  <a:gd name="T13" fmla="*/ 27 h 2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4"/>
                  <a:gd name="T22" fmla="*/ 0 h 27"/>
                  <a:gd name="T23" fmla="*/ 14 w 14"/>
                  <a:gd name="T24" fmla="*/ 27 h 2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4" h="27">
                    <a:moveTo>
                      <a:pt x="0" y="27"/>
                    </a:moveTo>
                    <a:lnTo>
                      <a:pt x="0" y="0"/>
                    </a:lnTo>
                    <a:lnTo>
                      <a:pt x="14" y="0"/>
                    </a:lnTo>
                    <a:lnTo>
                      <a:pt x="14" y="27"/>
                    </a:lnTo>
                    <a:lnTo>
                      <a:pt x="0" y="27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0" name="Freeform 108"/>
              <p:cNvSpPr>
                <a:spLocks noChangeAspect="1"/>
              </p:cNvSpPr>
              <p:nvPr/>
            </p:nvSpPr>
            <p:spPr bwMode="auto">
              <a:xfrm>
                <a:off x="4930" y="3358"/>
                <a:ext cx="122" cy="68"/>
              </a:xfrm>
              <a:custGeom>
                <a:avLst/>
                <a:gdLst>
                  <a:gd name="T0" fmla="*/ 0 w 122"/>
                  <a:gd name="T1" fmla="*/ 41 h 68"/>
                  <a:gd name="T2" fmla="*/ 0 w 122"/>
                  <a:gd name="T3" fmla="*/ 0 h 68"/>
                  <a:gd name="T4" fmla="*/ 122 w 122"/>
                  <a:gd name="T5" fmla="*/ 41 h 68"/>
                  <a:gd name="T6" fmla="*/ 0 w 122"/>
                  <a:gd name="T7" fmla="*/ 68 h 68"/>
                  <a:gd name="T8" fmla="*/ 0 w 122"/>
                  <a:gd name="T9" fmla="*/ 41 h 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2"/>
                  <a:gd name="T16" fmla="*/ 0 h 68"/>
                  <a:gd name="T17" fmla="*/ 122 w 122"/>
                  <a:gd name="T18" fmla="*/ 68 h 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2" h="68">
                    <a:moveTo>
                      <a:pt x="0" y="41"/>
                    </a:moveTo>
                    <a:lnTo>
                      <a:pt x="0" y="0"/>
                    </a:lnTo>
                    <a:lnTo>
                      <a:pt x="122" y="41"/>
                    </a:lnTo>
                    <a:lnTo>
                      <a:pt x="0" y="68"/>
                    </a:lnTo>
                    <a:lnTo>
                      <a:pt x="0" y="41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1" name="Rectangle 109"/>
              <p:cNvSpPr>
                <a:spLocks noChangeAspect="1" noChangeArrowheads="1"/>
              </p:cNvSpPr>
              <p:nvPr/>
            </p:nvSpPr>
            <p:spPr bwMode="auto">
              <a:xfrm>
                <a:off x="4428" y="3399"/>
                <a:ext cx="1" cy="13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2" name="Rectangle 110"/>
              <p:cNvSpPr>
                <a:spLocks noChangeAspect="1" noChangeArrowheads="1"/>
              </p:cNvSpPr>
              <p:nvPr/>
            </p:nvSpPr>
            <p:spPr bwMode="auto">
              <a:xfrm>
                <a:off x="4916" y="3399"/>
                <a:ext cx="1" cy="13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3" name="Rectangle 111"/>
              <p:cNvSpPr>
                <a:spLocks noChangeAspect="1" noChangeArrowheads="1"/>
              </p:cNvSpPr>
              <p:nvPr/>
            </p:nvSpPr>
            <p:spPr bwMode="auto">
              <a:xfrm>
                <a:off x="4428" y="3399"/>
                <a:ext cx="488" cy="13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" name="Rectangle 112"/>
              <p:cNvSpPr>
                <a:spLocks noChangeAspect="1" noChangeArrowheads="1"/>
              </p:cNvSpPr>
              <p:nvPr/>
            </p:nvSpPr>
            <p:spPr bwMode="auto">
              <a:xfrm>
                <a:off x="1510" y="2409"/>
                <a:ext cx="136" cy="13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" name="Freeform 113"/>
              <p:cNvSpPr>
                <a:spLocks noChangeAspect="1"/>
              </p:cNvSpPr>
              <p:nvPr/>
            </p:nvSpPr>
            <p:spPr bwMode="auto">
              <a:xfrm>
                <a:off x="1470" y="2409"/>
                <a:ext cx="176" cy="54"/>
              </a:xfrm>
              <a:custGeom>
                <a:avLst/>
                <a:gdLst>
                  <a:gd name="T0" fmla="*/ 176 w 176"/>
                  <a:gd name="T1" fmla="*/ 54 h 54"/>
                  <a:gd name="T2" fmla="*/ 176 w 176"/>
                  <a:gd name="T3" fmla="*/ 40 h 54"/>
                  <a:gd name="T4" fmla="*/ 40 w 176"/>
                  <a:gd name="T5" fmla="*/ 0 h 54"/>
                  <a:gd name="T6" fmla="*/ 40 w 176"/>
                  <a:gd name="T7" fmla="*/ 0 h 54"/>
                  <a:gd name="T8" fmla="*/ 0 w 176"/>
                  <a:gd name="T9" fmla="*/ 13 h 54"/>
                  <a:gd name="T10" fmla="*/ 40 w 176"/>
                  <a:gd name="T11" fmla="*/ 13 h 54"/>
                  <a:gd name="T12" fmla="*/ 176 w 176"/>
                  <a:gd name="T13" fmla="*/ 54 h 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76"/>
                  <a:gd name="T22" fmla="*/ 0 h 54"/>
                  <a:gd name="T23" fmla="*/ 176 w 176"/>
                  <a:gd name="T24" fmla="*/ 54 h 5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76" h="54">
                    <a:moveTo>
                      <a:pt x="176" y="54"/>
                    </a:moveTo>
                    <a:lnTo>
                      <a:pt x="176" y="40"/>
                    </a:lnTo>
                    <a:lnTo>
                      <a:pt x="40" y="0"/>
                    </a:lnTo>
                    <a:lnTo>
                      <a:pt x="0" y="13"/>
                    </a:lnTo>
                    <a:lnTo>
                      <a:pt x="40" y="13"/>
                    </a:lnTo>
                    <a:lnTo>
                      <a:pt x="176" y="54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" name="Freeform 114"/>
              <p:cNvSpPr>
                <a:spLocks noChangeAspect="1"/>
              </p:cNvSpPr>
              <p:nvPr/>
            </p:nvSpPr>
            <p:spPr bwMode="auto">
              <a:xfrm>
                <a:off x="1510" y="2368"/>
                <a:ext cx="136" cy="54"/>
              </a:xfrm>
              <a:custGeom>
                <a:avLst/>
                <a:gdLst>
                  <a:gd name="T0" fmla="*/ 0 w 136"/>
                  <a:gd name="T1" fmla="*/ 41 h 54"/>
                  <a:gd name="T2" fmla="*/ 0 w 136"/>
                  <a:gd name="T3" fmla="*/ 54 h 54"/>
                  <a:gd name="T4" fmla="*/ 136 w 136"/>
                  <a:gd name="T5" fmla="*/ 14 h 54"/>
                  <a:gd name="T6" fmla="*/ 136 w 136"/>
                  <a:gd name="T7" fmla="*/ 0 h 54"/>
                  <a:gd name="T8" fmla="*/ 0 w 136"/>
                  <a:gd name="T9" fmla="*/ 41 h 5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6"/>
                  <a:gd name="T16" fmla="*/ 0 h 54"/>
                  <a:gd name="T17" fmla="*/ 136 w 136"/>
                  <a:gd name="T18" fmla="*/ 54 h 5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6" h="54">
                    <a:moveTo>
                      <a:pt x="0" y="41"/>
                    </a:moveTo>
                    <a:lnTo>
                      <a:pt x="0" y="54"/>
                    </a:lnTo>
                    <a:lnTo>
                      <a:pt x="136" y="14"/>
                    </a:lnTo>
                    <a:lnTo>
                      <a:pt x="136" y="0"/>
                    </a:lnTo>
                    <a:lnTo>
                      <a:pt x="0" y="41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" name="Rectangle 115"/>
              <p:cNvSpPr>
                <a:spLocks noChangeAspect="1" noChangeArrowheads="1"/>
              </p:cNvSpPr>
              <p:nvPr/>
            </p:nvSpPr>
            <p:spPr bwMode="auto">
              <a:xfrm>
                <a:off x="2311" y="2422"/>
                <a:ext cx="1" cy="14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" name="Rectangle 116"/>
              <p:cNvSpPr>
                <a:spLocks noChangeAspect="1" noChangeArrowheads="1"/>
              </p:cNvSpPr>
              <p:nvPr/>
            </p:nvSpPr>
            <p:spPr bwMode="auto">
              <a:xfrm>
                <a:off x="2257" y="2422"/>
                <a:ext cx="1" cy="14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" name="Rectangle 117"/>
              <p:cNvSpPr>
                <a:spLocks noChangeAspect="1" noChangeArrowheads="1"/>
              </p:cNvSpPr>
              <p:nvPr/>
            </p:nvSpPr>
            <p:spPr bwMode="auto">
              <a:xfrm>
                <a:off x="2257" y="2422"/>
                <a:ext cx="54" cy="14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0" name="Line 118"/>
              <p:cNvSpPr>
                <a:spLocks noChangeAspect="1" noChangeShapeType="1"/>
              </p:cNvSpPr>
              <p:nvPr/>
            </p:nvSpPr>
            <p:spPr bwMode="auto">
              <a:xfrm flipH="1">
                <a:off x="2026" y="2422"/>
                <a:ext cx="12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1" name="Line 119"/>
              <p:cNvSpPr>
                <a:spLocks noChangeAspect="1" noChangeShapeType="1"/>
              </p:cNvSpPr>
              <p:nvPr/>
            </p:nvSpPr>
            <p:spPr bwMode="auto">
              <a:xfrm flipH="1">
                <a:off x="1809" y="2422"/>
                <a:ext cx="12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2" name="Rectangle 120"/>
              <p:cNvSpPr>
                <a:spLocks noChangeAspect="1" noChangeArrowheads="1"/>
              </p:cNvSpPr>
              <p:nvPr/>
            </p:nvSpPr>
            <p:spPr bwMode="auto">
              <a:xfrm>
                <a:off x="1700" y="2422"/>
                <a:ext cx="1" cy="14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3" name="Rectangle 121"/>
              <p:cNvSpPr>
                <a:spLocks noChangeAspect="1" noChangeArrowheads="1"/>
              </p:cNvSpPr>
              <p:nvPr/>
            </p:nvSpPr>
            <p:spPr bwMode="auto">
              <a:xfrm>
                <a:off x="1646" y="2422"/>
                <a:ext cx="1" cy="14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4" name="Rectangle 122"/>
              <p:cNvSpPr>
                <a:spLocks noChangeAspect="1" noChangeArrowheads="1"/>
              </p:cNvSpPr>
              <p:nvPr/>
            </p:nvSpPr>
            <p:spPr bwMode="auto">
              <a:xfrm>
                <a:off x="1646" y="2422"/>
                <a:ext cx="54" cy="14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5" name="Rectangle 123"/>
              <p:cNvSpPr>
                <a:spLocks noChangeAspect="1" noChangeArrowheads="1"/>
              </p:cNvSpPr>
              <p:nvPr/>
            </p:nvSpPr>
            <p:spPr bwMode="auto">
              <a:xfrm>
                <a:off x="4577" y="3412"/>
                <a:ext cx="37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200" u="none">
                    <a:solidFill>
                      <a:srgbClr val="000000"/>
                    </a:solidFill>
                  </a:rPr>
                  <a:t>handle_</a:t>
                </a:r>
                <a:endParaRPr lang="en-US" sz="1600" b="1" u="none"/>
              </a:p>
            </p:txBody>
          </p:sp>
          <p:sp>
            <p:nvSpPr>
              <p:cNvPr id="256" name="Rectangle 124"/>
              <p:cNvSpPr>
                <a:spLocks noChangeAspect="1" noChangeArrowheads="1"/>
              </p:cNvSpPr>
              <p:nvPr/>
            </p:nvSpPr>
            <p:spPr bwMode="auto">
              <a:xfrm>
                <a:off x="1660" y="2422"/>
                <a:ext cx="570" cy="244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" name="Rectangle 125"/>
              <p:cNvSpPr>
                <a:spLocks noChangeAspect="1" noChangeArrowheads="1"/>
              </p:cNvSpPr>
              <p:nvPr/>
            </p:nvSpPr>
            <p:spPr bwMode="auto">
              <a:xfrm>
                <a:off x="1660" y="2422"/>
                <a:ext cx="583" cy="14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8" name="Rectangle 126"/>
              <p:cNvSpPr>
                <a:spLocks noChangeAspect="1" noChangeArrowheads="1"/>
              </p:cNvSpPr>
              <p:nvPr/>
            </p:nvSpPr>
            <p:spPr bwMode="auto">
              <a:xfrm>
                <a:off x="2230" y="2422"/>
                <a:ext cx="13" cy="258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9" name="Rectangle 127"/>
              <p:cNvSpPr>
                <a:spLocks noChangeAspect="1" noChangeArrowheads="1"/>
              </p:cNvSpPr>
              <p:nvPr/>
            </p:nvSpPr>
            <p:spPr bwMode="auto">
              <a:xfrm>
                <a:off x="1660" y="2666"/>
                <a:ext cx="570" cy="14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0" name="Rectangle 128"/>
              <p:cNvSpPr>
                <a:spLocks noChangeAspect="1" noChangeArrowheads="1"/>
              </p:cNvSpPr>
              <p:nvPr/>
            </p:nvSpPr>
            <p:spPr bwMode="auto">
              <a:xfrm>
                <a:off x="1660" y="2422"/>
                <a:ext cx="13" cy="244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1" name="Rectangle 129"/>
              <p:cNvSpPr>
                <a:spLocks noChangeAspect="1" noChangeArrowheads="1"/>
              </p:cNvSpPr>
              <p:nvPr/>
            </p:nvSpPr>
            <p:spPr bwMode="auto">
              <a:xfrm>
                <a:off x="1755" y="2476"/>
                <a:ext cx="325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200" b="1" u="none">
                    <a:solidFill>
                      <a:srgbClr val="000000"/>
                    </a:solidFill>
                  </a:rPr>
                  <a:t>Result</a:t>
                </a:r>
                <a:endParaRPr lang="en-US" sz="1600" b="1" u="none"/>
              </a:p>
            </p:txBody>
          </p:sp>
          <p:sp>
            <p:nvSpPr>
              <p:cNvPr id="262" name="Rectangle 130"/>
              <p:cNvSpPr>
                <a:spLocks noChangeAspect="1" noChangeArrowheads="1"/>
              </p:cNvSpPr>
              <p:nvPr/>
            </p:nvSpPr>
            <p:spPr bwMode="auto">
              <a:xfrm>
                <a:off x="5269" y="3169"/>
                <a:ext cx="408" cy="1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200" u="none">
                    <a:solidFill>
                      <a:srgbClr val="000000"/>
                    </a:solidFill>
                  </a:rPr>
                  <a:t>service()</a:t>
                </a:r>
                <a:endParaRPr lang="en-US" sz="1600" b="1" u="none"/>
              </a:p>
            </p:txBody>
          </p:sp>
          <p:sp>
            <p:nvSpPr>
              <p:cNvPr id="263" name="Rectangle 131"/>
              <p:cNvSpPr>
                <a:spLocks noChangeAspect="1" noChangeArrowheads="1"/>
              </p:cNvSpPr>
              <p:nvPr/>
            </p:nvSpPr>
            <p:spPr bwMode="auto">
              <a:xfrm>
                <a:off x="316" y="1242"/>
                <a:ext cx="245" cy="1248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4" name="Rectangle 132"/>
              <p:cNvSpPr>
                <a:spLocks noChangeAspect="1" noChangeArrowheads="1"/>
              </p:cNvSpPr>
              <p:nvPr/>
            </p:nvSpPr>
            <p:spPr bwMode="auto">
              <a:xfrm>
                <a:off x="316" y="1242"/>
                <a:ext cx="258" cy="14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5" name="Rectangle 133"/>
              <p:cNvSpPr>
                <a:spLocks noChangeAspect="1" noChangeArrowheads="1"/>
              </p:cNvSpPr>
              <p:nvPr/>
            </p:nvSpPr>
            <p:spPr bwMode="auto">
              <a:xfrm>
                <a:off x="561" y="1242"/>
                <a:ext cx="13" cy="1262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" name="Rectangle 134"/>
              <p:cNvSpPr>
                <a:spLocks noChangeAspect="1" noChangeArrowheads="1"/>
              </p:cNvSpPr>
              <p:nvPr/>
            </p:nvSpPr>
            <p:spPr bwMode="auto">
              <a:xfrm>
                <a:off x="316" y="2490"/>
                <a:ext cx="245" cy="14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" name="Rectangle 135"/>
              <p:cNvSpPr>
                <a:spLocks noChangeAspect="1" noChangeArrowheads="1"/>
              </p:cNvSpPr>
              <p:nvPr/>
            </p:nvSpPr>
            <p:spPr bwMode="auto">
              <a:xfrm>
                <a:off x="316" y="1242"/>
                <a:ext cx="14" cy="1248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8" name="Freeform 136"/>
              <p:cNvSpPr>
                <a:spLocks noChangeAspect="1"/>
              </p:cNvSpPr>
              <p:nvPr/>
            </p:nvSpPr>
            <p:spPr bwMode="auto">
              <a:xfrm>
                <a:off x="316" y="2463"/>
                <a:ext cx="245" cy="122"/>
              </a:xfrm>
              <a:custGeom>
                <a:avLst/>
                <a:gdLst>
                  <a:gd name="T0" fmla="*/ 0 w 245"/>
                  <a:gd name="T1" fmla="*/ 0 h 122"/>
                  <a:gd name="T2" fmla="*/ 0 w 245"/>
                  <a:gd name="T3" fmla="*/ 122 h 122"/>
                  <a:gd name="T4" fmla="*/ 55 w 245"/>
                  <a:gd name="T5" fmla="*/ 54 h 122"/>
                  <a:gd name="T6" fmla="*/ 55 w 245"/>
                  <a:gd name="T7" fmla="*/ 122 h 122"/>
                  <a:gd name="T8" fmla="*/ 123 w 245"/>
                  <a:gd name="T9" fmla="*/ 54 h 122"/>
                  <a:gd name="T10" fmla="*/ 123 w 245"/>
                  <a:gd name="T11" fmla="*/ 122 h 122"/>
                  <a:gd name="T12" fmla="*/ 177 w 245"/>
                  <a:gd name="T13" fmla="*/ 54 h 122"/>
                  <a:gd name="T14" fmla="*/ 177 w 245"/>
                  <a:gd name="T15" fmla="*/ 122 h 122"/>
                  <a:gd name="T16" fmla="*/ 245 w 245"/>
                  <a:gd name="T17" fmla="*/ 54 h 122"/>
                  <a:gd name="T18" fmla="*/ 245 w 245"/>
                  <a:gd name="T19" fmla="*/ 0 h 122"/>
                  <a:gd name="T20" fmla="*/ 0 w 245"/>
                  <a:gd name="T21" fmla="*/ 0 h 12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45"/>
                  <a:gd name="T34" fmla="*/ 0 h 122"/>
                  <a:gd name="T35" fmla="*/ 245 w 245"/>
                  <a:gd name="T36" fmla="*/ 122 h 12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45" h="122">
                    <a:moveTo>
                      <a:pt x="0" y="0"/>
                    </a:moveTo>
                    <a:lnTo>
                      <a:pt x="0" y="122"/>
                    </a:lnTo>
                    <a:lnTo>
                      <a:pt x="55" y="54"/>
                    </a:lnTo>
                    <a:lnTo>
                      <a:pt x="55" y="122"/>
                    </a:lnTo>
                    <a:lnTo>
                      <a:pt x="123" y="54"/>
                    </a:lnTo>
                    <a:lnTo>
                      <a:pt x="123" y="122"/>
                    </a:lnTo>
                    <a:lnTo>
                      <a:pt x="177" y="54"/>
                    </a:lnTo>
                    <a:lnTo>
                      <a:pt x="177" y="122"/>
                    </a:lnTo>
                    <a:lnTo>
                      <a:pt x="245" y="54"/>
                    </a:lnTo>
                    <a:lnTo>
                      <a:pt x="245" y="0"/>
                    </a:lnTo>
                    <a:lnTo>
                      <a:pt x="0" y="0"/>
                    </a:lnTo>
                    <a:close/>
                  </a:path>
                </a:pathLst>
              </a:cu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9" name="Rectangle 137"/>
              <p:cNvSpPr>
                <a:spLocks noChangeAspect="1" noChangeArrowheads="1"/>
              </p:cNvSpPr>
              <p:nvPr/>
            </p:nvSpPr>
            <p:spPr bwMode="auto">
              <a:xfrm>
                <a:off x="316" y="2463"/>
                <a:ext cx="14" cy="1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0" name="Freeform 138"/>
              <p:cNvSpPr>
                <a:spLocks noChangeAspect="1"/>
              </p:cNvSpPr>
              <p:nvPr/>
            </p:nvSpPr>
            <p:spPr bwMode="auto">
              <a:xfrm>
                <a:off x="316" y="2463"/>
                <a:ext cx="190" cy="149"/>
              </a:xfrm>
              <a:custGeom>
                <a:avLst/>
                <a:gdLst>
                  <a:gd name="T0" fmla="*/ 14 w 190"/>
                  <a:gd name="T1" fmla="*/ 0 h 149"/>
                  <a:gd name="T2" fmla="*/ 14 w 190"/>
                  <a:gd name="T3" fmla="*/ 122 h 149"/>
                  <a:gd name="T4" fmla="*/ 14 w 190"/>
                  <a:gd name="T5" fmla="*/ 136 h 149"/>
                  <a:gd name="T6" fmla="*/ 0 w 190"/>
                  <a:gd name="T7" fmla="*/ 122 h 149"/>
                  <a:gd name="T8" fmla="*/ 55 w 190"/>
                  <a:gd name="T9" fmla="*/ 54 h 149"/>
                  <a:gd name="T10" fmla="*/ 68 w 190"/>
                  <a:gd name="T11" fmla="*/ 41 h 149"/>
                  <a:gd name="T12" fmla="*/ 68 w 190"/>
                  <a:gd name="T13" fmla="*/ 54 h 149"/>
                  <a:gd name="T14" fmla="*/ 68 w 190"/>
                  <a:gd name="T15" fmla="*/ 122 h 149"/>
                  <a:gd name="T16" fmla="*/ 68 w 190"/>
                  <a:gd name="T17" fmla="*/ 136 h 149"/>
                  <a:gd name="T18" fmla="*/ 55 w 190"/>
                  <a:gd name="T19" fmla="*/ 122 h 149"/>
                  <a:gd name="T20" fmla="*/ 123 w 190"/>
                  <a:gd name="T21" fmla="*/ 54 h 149"/>
                  <a:gd name="T22" fmla="*/ 136 w 190"/>
                  <a:gd name="T23" fmla="*/ 41 h 149"/>
                  <a:gd name="T24" fmla="*/ 136 w 190"/>
                  <a:gd name="T25" fmla="*/ 54 h 149"/>
                  <a:gd name="T26" fmla="*/ 136 w 190"/>
                  <a:gd name="T27" fmla="*/ 122 h 149"/>
                  <a:gd name="T28" fmla="*/ 136 w 190"/>
                  <a:gd name="T29" fmla="*/ 136 h 149"/>
                  <a:gd name="T30" fmla="*/ 123 w 190"/>
                  <a:gd name="T31" fmla="*/ 122 h 149"/>
                  <a:gd name="T32" fmla="*/ 177 w 190"/>
                  <a:gd name="T33" fmla="*/ 54 h 149"/>
                  <a:gd name="T34" fmla="*/ 190 w 190"/>
                  <a:gd name="T35" fmla="*/ 41 h 149"/>
                  <a:gd name="T36" fmla="*/ 190 w 190"/>
                  <a:gd name="T37" fmla="*/ 54 h 149"/>
                  <a:gd name="T38" fmla="*/ 190 w 190"/>
                  <a:gd name="T39" fmla="*/ 122 h 149"/>
                  <a:gd name="T40" fmla="*/ 190 w 190"/>
                  <a:gd name="T41" fmla="*/ 136 h 149"/>
                  <a:gd name="T42" fmla="*/ 177 w 190"/>
                  <a:gd name="T43" fmla="*/ 149 h 149"/>
                  <a:gd name="T44" fmla="*/ 177 w 190"/>
                  <a:gd name="T45" fmla="*/ 122 h 149"/>
                  <a:gd name="T46" fmla="*/ 177 w 190"/>
                  <a:gd name="T47" fmla="*/ 54 h 149"/>
                  <a:gd name="T48" fmla="*/ 190 w 190"/>
                  <a:gd name="T49" fmla="*/ 54 h 149"/>
                  <a:gd name="T50" fmla="*/ 190 w 190"/>
                  <a:gd name="T51" fmla="*/ 68 h 149"/>
                  <a:gd name="T52" fmla="*/ 136 w 190"/>
                  <a:gd name="T53" fmla="*/ 136 h 149"/>
                  <a:gd name="T54" fmla="*/ 123 w 190"/>
                  <a:gd name="T55" fmla="*/ 149 h 149"/>
                  <a:gd name="T56" fmla="*/ 123 w 190"/>
                  <a:gd name="T57" fmla="*/ 122 h 149"/>
                  <a:gd name="T58" fmla="*/ 123 w 190"/>
                  <a:gd name="T59" fmla="*/ 54 h 149"/>
                  <a:gd name="T60" fmla="*/ 136 w 190"/>
                  <a:gd name="T61" fmla="*/ 54 h 149"/>
                  <a:gd name="T62" fmla="*/ 136 w 190"/>
                  <a:gd name="T63" fmla="*/ 68 h 149"/>
                  <a:gd name="T64" fmla="*/ 68 w 190"/>
                  <a:gd name="T65" fmla="*/ 136 h 149"/>
                  <a:gd name="T66" fmla="*/ 55 w 190"/>
                  <a:gd name="T67" fmla="*/ 149 h 149"/>
                  <a:gd name="T68" fmla="*/ 55 w 190"/>
                  <a:gd name="T69" fmla="*/ 122 h 149"/>
                  <a:gd name="T70" fmla="*/ 55 w 190"/>
                  <a:gd name="T71" fmla="*/ 54 h 149"/>
                  <a:gd name="T72" fmla="*/ 68 w 190"/>
                  <a:gd name="T73" fmla="*/ 54 h 149"/>
                  <a:gd name="T74" fmla="*/ 68 w 190"/>
                  <a:gd name="T75" fmla="*/ 68 h 149"/>
                  <a:gd name="T76" fmla="*/ 14 w 190"/>
                  <a:gd name="T77" fmla="*/ 136 h 149"/>
                  <a:gd name="T78" fmla="*/ 0 w 190"/>
                  <a:gd name="T79" fmla="*/ 149 h 149"/>
                  <a:gd name="T80" fmla="*/ 0 w 190"/>
                  <a:gd name="T81" fmla="*/ 122 h 149"/>
                  <a:gd name="T82" fmla="*/ 0 w 190"/>
                  <a:gd name="T83" fmla="*/ 0 h 149"/>
                  <a:gd name="T84" fmla="*/ 14 w 190"/>
                  <a:gd name="T85" fmla="*/ 0 h 149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190"/>
                  <a:gd name="T130" fmla="*/ 0 h 149"/>
                  <a:gd name="T131" fmla="*/ 190 w 190"/>
                  <a:gd name="T132" fmla="*/ 149 h 149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190" h="149">
                    <a:moveTo>
                      <a:pt x="14" y="0"/>
                    </a:moveTo>
                    <a:lnTo>
                      <a:pt x="14" y="122"/>
                    </a:lnTo>
                    <a:lnTo>
                      <a:pt x="14" y="136"/>
                    </a:lnTo>
                    <a:lnTo>
                      <a:pt x="0" y="122"/>
                    </a:lnTo>
                    <a:lnTo>
                      <a:pt x="55" y="54"/>
                    </a:lnTo>
                    <a:lnTo>
                      <a:pt x="68" y="41"/>
                    </a:lnTo>
                    <a:lnTo>
                      <a:pt x="68" y="54"/>
                    </a:lnTo>
                    <a:lnTo>
                      <a:pt x="68" y="122"/>
                    </a:lnTo>
                    <a:lnTo>
                      <a:pt x="68" y="136"/>
                    </a:lnTo>
                    <a:lnTo>
                      <a:pt x="55" y="122"/>
                    </a:lnTo>
                    <a:lnTo>
                      <a:pt x="123" y="54"/>
                    </a:lnTo>
                    <a:lnTo>
                      <a:pt x="136" y="41"/>
                    </a:lnTo>
                    <a:lnTo>
                      <a:pt x="136" y="54"/>
                    </a:lnTo>
                    <a:lnTo>
                      <a:pt x="136" y="122"/>
                    </a:lnTo>
                    <a:lnTo>
                      <a:pt x="136" y="136"/>
                    </a:lnTo>
                    <a:lnTo>
                      <a:pt x="123" y="122"/>
                    </a:lnTo>
                    <a:lnTo>
                      <a:pt x="177" y="54"/>
                    </a:lnTo>
                    <a:lnTo>
                      <a:pt x="190" y="41"/>
                    </a:lnTo>
                    <a:lnTo>
                      <a:pt x="190" y="54"/>
                    </a:lnTo>
                    <a:lnTo>
                      <a:pt x="190" y="122"/>
                    </a:lnTo>
                    <a:lnTo>
                      <a:pt x="190" y="136"/>
                    </a:lnTo>
                    <a:lnTo>
                      <a:pt x="177" y="149"/>
                    </a:lnTo>
                    <a:lnTo>
                      <a:pt x="177" y="122"/>
                    </a:lnTo>
                    <a:lnTo>
                      <a:pt x="177" y="54"/>
                    </a:lnTo>
                    <a:lnTo>
                      <a:pt x="190" y="54"/>
                    </a:lnTo>
                    <a:lnTo>
                      <a:pt x="190" y="68"/>
                    </a:lnTo>
                    <a:lnTo>
                      <a:pt x="136" y="136"/>
                    </a:lnTo>
                    <a:lnTo>
                      <a:pt x="123" y="149"/>
                    </a:lnTo>
                    <a:lnTo>
                      <a:pt x="123" y="122"/>
                    </a:lnTo>
                    <a:lnTo>
                      <a:pt x="123" y="54"/>
                    </a:lnTo>
                    <a:lnTo>
                      <a:pt x="136" y="54"/>
                    </a:lnTo>
                    <a:lnTo>
                      <a:pt x="136" y="68"/>
                    </a:lnTo>
                    <a:lnTo>
                      <a:pt x="68" y="136"/>
                    </a:lnTo>
                    <a:lnTo>
                      <a:pt x="55" y="149"/>
                    </a:lnTo>
                    <a:lnTo>
                      <a:pt x="55" y="122"/>
                    </a:lnTo>
                    <a:lnTo>
                      <a:pt x="55" y="54"/>
                    </a:lnTo>
                    <a:lnTo>
                      <a:pt x="68" y="54"/>
                    </a:lnTo>
                    <a:lnTo>
                      <a:pt x="68" y="68"/>
                    </a:lnTo>
                    <a:lnTo>
                      <a:pt x="14" y="136"/>
                    </a:lnTo>
                    <a:lnTo>
                      <a:pt x="0" y="149"/>
                    </a:lnTo>
                    <a:lnTo>
                      <a:pt x="0" y="122"/>
                    </a:lnTo>
                    <a:lnTo>
                      <a:pt x="0" y="0"/>
                    </a:lnTo>
                    <a:lnTo>
                      <a:pt x="14" y="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1" name="Freeform 139"/>
              <p:cNvSpPr>
                <a:spLocks noChangeAspect="1"/>
              </p:cNvSpPr>
              <p:nvPr/>
            </p:nvSpPr>
            <p:spPr bwMode="auto">
              <a:xfrm>
                <a:off x="493" y="2517"/>
                <a:ext cx="81" cy="82"/>
              </a:xfrm>
              <a:custGeom>
                <a:avLst/>
                <a:gdLst>
                  <a:gd name="T0" fmla="*/ 0 w 81"/>
                  <a:gd name="T1" fmla="*/ 68 h 82"/>
                  <a:gd name="T2" fmla="*/ 68 w 81"/>
                  <a:gd name="T3" fmla="*/ 0 h 82"/>
                  <a:gd name="T4" fmla="*/ 81 w 81"/>
                  <a:gd name="T5" fmla="*/ 0 h 82"/>
                  <a:gd name="T6" fmla="*/ 81 w 81"/>
                  <a:gd name="T7" fmla="*/ 14 h 82"/>
                  <a:gd name="T8" fmla="*/ 81 w 81"/>
                  <a:gd name="T9" fmla="*/ 14 h 82"/>
                  <a:gd name="T10" fmla="*/ 13 w 81"/>
                  <a:gd name="T11" fmla="*/ 82 h 82"/>
                  <a:gd name="T12" fmla="*/ 0 w 81"/>
                  <a:gd name="T13" fmla="*/ 68 h 8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1"/>
                  <a:gd name="T22" fmla="*/ 0 h 82"/>
                  <a:gd name="T23" fmla="*/ 81 w 81"/>
                  <a:gd name="T24" fmla="*/ 82 h 8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1" h="82">
                    <a:moveTo>
                      <a:pt x="0" y="68"/>
                    </a:moveTo>
                    <a:lnTo>
                      <a:pt x="68" y="0"/>
                    </a:lnTo>
                    <a:lnTo>
                      <a:pt x="81" y="0"/>
                    </a:lnTo>
                    <a:lnTo>
                      <a:pt x="81" y="14"/>
                    </a:lnTo>
                    <a:lnTo>
                      <a:pt x="13" y="82"/>
                    </a:lnTo>
                    <a:lnTo>
                      <a:pt x="0" y="68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2" name="Rectangle 140"/>
              <p:cNvSpPr>
                <a:spLocks noChangeAspect="1" noChangeArrowheads="1"/>
              </p:cNvSpPr>
              <p:nvPr/>
            </p:nvSpPr>
            <p:spPr bwMode="auto">
              <a:xfrm>
                <a:off x="561" y="2463"/>
                <a:ext cx="13" cy="1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3" name="Rectangle 141"/>
              <p:cNvSpPr>
                <a:spLocks noChangeAspect="1" noChangeArrowheads="1"/>
              </p:cNvSpPr>
              <p:nvPr/>
            </p:nvSpPr>
            <p:spPr bwMode="auto">
              <a:xfrm>
                <a:off x="561" y="2463"/>
                <a:ext cx="13" cy="54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4" name="Rectangle 142"/>
              <p:cNvSpPr>
                <a:spLocks noChangeAspect="1" noChangeArrowheads="1"/>
              </p:cNvSpPr>
              <p:nvPr/>
            </p:nvSpPr>
            <p:spPr bwMode="auto">
              <a:xfrm>
                <a:off x="2189" y="2422"/>
                <a:ext cx="1" cy="14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5" name="Rectangle 143"/>
              <p:cNvSpPr>
                <a:spLocks noChangeAspect="1" noChangeArrowheads="1"/>
              </p:cNvSpPr>
              <p:nvPr/>
            </p:nvSpPr>
            <p:spPr bwMode="auto">
              <a:xfrm>
                <a:off x="2108" y="2422"/>
                <a:ext cx="1" cy="14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" name="Rectangle 144"/>
              <p:cNvSpPr>
                <a:spLocks noChangeAspect="1" noChangeArrowheads="1"/>
              </p:cNvSpPr>
              <p:nvPr/>
            </p:nvSpPr>
            <p:spPr bwMode="auto">
              <a:xfrm>
                <a:off x="2108" y="2422"/>
                <a:ext cx="81" cy="14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" name="Rectangle 145"/>
              <p:cNvSpPr>
                <a:spLocks noChangeAspect="1" noChangeArrowheads="1"/>
              </p:cNvSpPr>
              <p:nvPr/>
            </p:nvSpPr>
            <p:spPr bwMode="auto">
              <a:xfrm>
                <a:off x="1999" y="2422"/>
                <a:ext cx="1" cy="14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8" name="Rectangle 146"/>
              <p:cNvSpPr>
                <a:spLocks noChangeAspect="1" noChangeArrowheads="1"/>
              </p:cNvSpPr>
              <p:nvPr/>
            </p:nvSpPr>
            <p:spPr bwMode="auto">
              <a:xfrm>
                <a:off x="1918" y="2422"/>
                <a:ext cx="1" cy="14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9" name="Rectangle 147"/>
              <p:cNvSpPr>
                <a:spLocks noChangeAspect="1" noChangeArrowheads="1"/>
              </p:cNvSpPr>
              <p:nvPr/>
            </p:nvSpPr>
            <p:spPr bwMode="auto">
              <a:xfrm>
                <a:off x="1918" y="2422"/>
                <a:ext cx="81" cy="14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0" name="Rectangle 148"/>
              <p:cNvSpPr>
                <a:spLocks noChangeAspect="1" noChangeArrowheads="1"/>
              </p:cNvSpPr>
              <p:nvPr/>
            </p:nvSpPr>
            <p:spPr bwMode="auto">
              <a:xfrm>
                <a:off x="1809" y="2422"/>
                <a:ext cx="1" cy="14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1" name="Rectangle 149"/>
              <p:cNvSpPr>
                <a:spLocks noChangeAspect="1" noChangeArrowheads="1"/>
              </p:cNvSpPr>
              <p:nvPr/>
            </p:nvSpPr>
            <p:spPr bwMode="auto">
              <a:xfrm>
                <a:off x="1728" y="2422"/>
                <a:ext cx="1" cy="14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2" name="Rectangle 150"/>
              <p:cNvSpPr>
                <a:spLocks noChangeAspect="1" noChangeArrowheads="1"/>
              </p:cNvSpPr>
              <p:nvPr/>
            </p:nvSpPr>
            <p:spPr bwMode="auto">
              <a:xfrm>
                <a:off x="1728" y="2422"/>
                <a:ext cx="81" cy="14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3" name="Rectangle 151"/>
              <p:cNvSpPr>
                <a:spLocks noChangeAspect="1" noChangeArrowheads="1"/>
              </p:cNvSpPr>
              <p:nvPr/>
            </p:nvSpPr>
            <p:spPr bwMode="auto">
              <a:xfrm>
                <a:off x="2311" y="1839"/>
                <a:ext cx="244" cy="176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4" name="Rectangle 152"/>
              <p:cNvSpPr>
                <a:spLocks noChangeAspect="1" noChangeArrowheads="1"/>
              </p:cNvSpPr>
              <p:nvPr/>
            </p:nvSpPr>
            <p:spPr bwMode="auto">
              <a:xfrm>
                <a:off x="2311" y="1839"/>
                <a:ext cx="258" cy="14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5" name="Rectangle 153"/>
              <p:cNvSpPr>
                <a:spLocks noChangeAspect="1" noChangeArrowheads="1"/>
              </p:cNvSpPr>
              <p:nvPr/>
            </p:nvSpPr>
            <p:spPr bwMode="auto">
              <a:xfrm>
                <a:off x="2555" y="1839"/>
                <a:ext cx="14" cy="19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" name="Rectangle 154"/>
              <p:cNvSpPr>
                <a:spLocks noChangeAspect="1" noChangeArrowheads="1"/>
              </p:cNvSpPr>
              <p:nvPr/>
            </p:nvSpPr>
            <p:spPr bwMode="auto">
              <a:xfrm>
                <a:off x="2311" y="2015"/>
                <a:ext cx="244" cy="14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" name="Rectangle 155"/>
              <p:cNvSpPr>
                <a:spLocks noChangeAspect="1" noChangeArrowheads="1"/>
              </p:cNvSpPr>
              <p:nvPr/>
            </p:nvSpPr>
            <p:spPr bwMode="auto">
              <a:xfrm>
                <a:off x="2311" y="1839"/>
                <a:ext cx="14" cy="176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8" name="Rectangle 156"/>
              <p:cNvSpPr>
                <a:spLocks noChangeAspect="1" noChangeArrowheads="1"/>
              </p:cNvSpPr>
              <p:nvPr/>
            </p:nvSpPr>
            <p:spPr bwMode="auto">
              <a:xfrm>
                <a:off x="886" y="754"/>
                <a:ext cx="977" cy="434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9" name="Rectangle 157"/>
              <p:cNvSpPr>
                <a:spLocks noChangeAspect="1" noChangeArrowheads="1"/>
              </p:cNvSpPr>
              <p:nvPr/>
            </p:nvSpPr>
            <p:spPr bwMode="auto">
              <a:xfrm>
                <a:off x="886" y="727"/>
                <a:ext cx="883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1" u="none">
                    <a:solidFill>
                      <a:srgbClr val="000000"/>
                    </a:solidFill>
                  </a:rPr>
                  <a:t>: Asynchronous</a:t>
                </a:r>
                <a:endParaRPr lang="en-US" sz="1600" b="1" u="none"/>
              </a:p>
            </p:txBody>
          </p:sp>
          <p:sp>
            <p:nvSpPr>
              <p:cNvPr id="290" name="Rectangle 158"/>
              <p:cNvSpPr>
                <a:spLocks noChangeAspect="1" noChangeArrowheads="1"/>
              </p:cNvSpPr>
              <p:nvPr/>
            </p:nvSpPr>
            <p:spPr bwMode="auto">
              <a:xfrm>
                <a:off x="886" y="849"/>
                <a:ext cx="977" cy="13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1" name="Rectangle 159"/>
              <p:cNvSpPr>
                <a:spLocks noChangeAspect="1" noChangeArrowheads="1"/>
              </p:cNvSpPr>
              <p:nvPr/>
            </p:nvSpPr>
            <p:spPr bwMode="auto">
              <a:xfrm>
                <a:off x="1049" y="876"/>
                <a:ext cx="548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1" u="none">
                    <a:solidFill>
                      <a:srgbClr val="000000"/>
                    </a:solidFill>
                  </a:rPr>
                  <a:t>Operation</a:t>
                </a:r>
                <a:endParaRPr lang="en-US" sz="1600" b="1" u="none"/>
              </a:p>
            </p:txBody>
          </p:sp>
          <p:sp>
            <p:nvSpPr>
              <p:cNvPr id="292" name="Rectangle 160"/>
              <p:cNvSpPr>
                <a:spLocks noChangeAspect="1" noChangeArrowheads="1"/>
              </p:cNvSpPr>
              <p:nvPr/>
            </p:nvSpPr>
            <p:spPr bwMode="auto">
              <a:xfrm>
                <a:off x="1049" y="998"/>
                <a:ext cx="638" cy="14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3" name="Rectangle 161"/>
              <p:cNvSpPr>
                <a:spLocks noChangeAspect="1" noChangeArrowheads="1"/>
              </p:cNvSpPr>
              <p:nvPr/>
            </p:nvSpPr>
            <p:spPr bwMode="auto">
              <a:xfrm>
                <a:off x="1063" y="1025"/>
                <a:ext cx="566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1" u="none">
                    <a:solidFill>
                      <a:srgbClr val="000000"/>
                    </a:solidFill>
                  </a:rPr>
                  <a:t>Processor</a:t>
                </a:r>
                <a:endParaRPr lang="en-US" sz="1600" b="1" u="none"/>
              </a:p>
            </p:txBody>
          </p:sp>
          <p:sp>
            <p:nvSpPr>
              <p:cNvPr id="294" name="Rectangle 162"/>
              <p:cNvSpPr>
                <a:spLocks noChangeAspect="1" noChangeArrowheads="1"/>
              </p:cNvSpPr>
              <p:nvPr/>
            </p:nvSpPr>
            <p:spPr bwMode="auto">
              <a:xfrm>
                <a:off x="1063" y="1147"/>
                <a:ext cx="610" cy="14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5" name="Rectangle 163"/>
              <p:cNvSpPr>
                <a:spLocks noChangeAspect="1" noChangeArrowheads="1"/>
              </p:cNvSpPr>
              <p:nvPr/>
            </p:nvSpPr>
            <p:spPr bwMode="auto">
              <a:xfrm>
                <a:off x="886" y="659"/>
                <a:ext cx="991" cy="14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6" name="Rectangle 164"/>
              <p:cNvSpPr>
                <a:spLocks noChangeAspect="1" noChangeArrowheads="1"/>
              </p:cNvSpPr>
              <p:nvPr/>
            </p:nvSpPr>
            <p:spPr bwMode="auto">
              <a:xfrm>
                <a:off x="1863" y="659"/>
                <a:ext cx="14" cy="543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" name="Rectangle 165"/>
              <p:cNvSpPr>
                <a:spLocks noChangeAspect="1" noChangeArrowheads="1"/>
              </p:cNvSpPr>
              <p:nvPr/>
            </p:nvSpPr>
            <p:spPr bwMode="auto">
              <a:xfrm>
                <a:off x="886" y="1188"/>
                <a:ext cx="977" cy="14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8" name="Rectangle 166"/>
              <p:cNvSpPr>
                <a:spLocks noChangeAspect="1" noChangeArrowheads="1"/>
              </p:cNvSpPr>
              <p:nvPr/>
            </p:nvSpPr>
            <p:spPr bwMode="auto">
              <a:xfrm>
                <a:off x="886" y="659"/>
                <a:ext cx="14" cy="529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9" name="Rectangle 167"/>
              <p:cNvSpPr>
                <a:spLocks noChangeAspect="1" noChangeArrowheads="1"/>
              </p:cNvSpPr>
              <p:nvPr/>
            </p:nvSpPr>
            <p:spPr bwMode="auto">
              <a:xfrm>
                <a:off x="72" y="740"/>
                <a:ext cx="733" cy="299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0" name="Rectangle 168"/>
              <p:cNvSpPr>
                <a:spLocks noChangeAspect="1" noChangeArrowheads="1"/>
              </p:cNvSpPr>
              <p:nvPr/>
            </p:nvSpPr>
            <p:spPr bwMode="auto">
              <a:xfrm>
                <a:off x="126" y="713"/>
                <a:ext cx="497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1" u="none">
                    <a:solidFill>
                      <a:srgbClr val="000000"/>
                    </a:solidFill>
                  </a:rPr>
                  <a:t>: Initiator</a:t>
                </a:r>
                <a:endParaRPr lang="en-US" sz="1600" b="1" u="none"/>
              </a:p>
            </p:txBody>
          </p:sp>
          <p:sp>
            <p:nvSpPr>
              <p:cNvPr id="301" name="Rectangle 169"/>
              <p:cNvSpPr>
                <a:spLocks noChangeAspect="1" noChangeArrowheads="1"/>
              </p:cNvSpPr>
              <p:nvPr/>
            </p:nvSpPr>
            <p:spPr bwMode="auto">
              <a:xfrm>
                <a:off x="126" y="835"/>
                <a:ext cx="611" cy="14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" name="Rectangle 170"/>
              <p:cNvSpPr>
                <a:spLocks noChangeAspect="1" noChangeArrowheads="1"/>
              </p:cNvSpPr>
              <p:nvPr/>
            </p:nvSpPr>
            <p:spPr bwMode="auto">
              <a:xfrm>
                <a:off x="72" y="673"/>
                <a:ext cx="746" cy="13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" name="Rectangle 171"/>
              <p:cNvSpPr>
                <a:spLocks noChangeAspect="1" noChangeArrowheads="1"/>
              </p:cNvSpPr>
              <p:nvPr/>
            </p:nvSpPr>
            <p:spPr bwMode="auto">
              <a:xfrm>
                <a:off x="805" y="673"/>
                <a:ext cx="13" cy="447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" name="Rectangle 172"/>
              <p:cNvSpPr>
                <a:spLocks noChangeAspect="1" noChangeArrowheads="1"/>
              </p:cNvSpPr>
              <p:nvPr/>
            </p:nvSpPr>
            <p:spPr bwMode="auto">
              <a:xfrm>
                <a:off x="72" y="1107"/>
                <a:ext cx="733" cy="13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5" name="Rectangle 173"/>
              <p:cNvSpPr>
                <a:spLocks noChangeAspect="1" noChangeArrowheads="1"/>
              </p:cNvSpPr>
              <p:nvPr/>
            </p:nvSpPr>
            <p:spPr bwMode="auto">
              <a:xfrm>
                <a:off x="72" y="673"/>
                <a:ext cx="14" cy="434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6" name="Rectangle 174"/>
              <p:cNvSpPr>
                <a:spLocks noChangeAspect="1" noChangeArrowheads="1"/>
              </p:cNvSpPr>
              <p:nvPr/>
            </p:nvSpPr>
            <p:spPr bwMode="auto">
              <a:xfrm>
                <a:off x="4306" y="1120"/>
                <a:ext cx="13" cy="1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" name="Rectangle 175"/>
              <p:cNvSpPr>
                <a:spLocks noChangeAspect="1" noChangeArrowheads="1"/>
              </p:cNvSpPr>
              <p:nvPr/>
            </p:nvSpPr>
            <p:spPr bwMode="auto">
              <a:xfrm>
                <a:off x="4306" y="4090"/>
                <a:ext cx="13" cy="1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" name="Rectangle 176"/>
              <p:cNvSpPr>
                <a:spLocks noChangeAspect="1" noChangeArrowheads="1"/>
              </p:cNvSpPr>
              <p:nvPr/>
            </p:nvSpPr>
            <p:spPr bwMode="auto">
              <a:xfrm>
                <a:off x="4306" y="1120"/>
                <a:ext cx="13" cy="297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" name="Rectangle 177"/>
              <p:cNvSpPr>
                <a:spLocks noChangeAspect="1" noChangeArrowheads="1"/>
              </p:cNvSpPr>
              <p:nvPr/>
            </p:nvSpPr>
            <p:spPr bwMode="auto">
              <a:xfrm>
                <a:off x="5201" y="1120"/>
                <a:ext cx="14" cy="1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" name="Rectangle 178"/>
              <p:cNvSpPr>
                <a:spLocks noChangeAspect="1" noChangeArrowheads="1"/>
              </p:cNvSpPr>
              <p:nvPr/>
            </p:nvSpPr>
            <p:spPr bwMode="auto">
              <a:xfrm>
                <a:off x="5201" y="4090"/>
                <a:ext cx="14" cy="1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" name="Rectangle 179"/>
              <p:cNvSpPr>
                <a:spLocks noChangeAspect="1" noChangeArrowheads="1"/>
              </p:cNvSpPr>
              <p:nvPr/>
            </p:nvSpPr>
            <p:spPr bwMode="auto">
              <a:xfrm>
                <a:off x="5201" y="1120"/>
                <a:ext cx="14" cy="297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" name="Rectangle 180"/>
              <p:cNvSpPr>
                <a:spLocks noChangeAspect="1" noChangeArrowheads="1"/>
              </p:cNvSpPr>
              <p:nvPr/>
            </p:nvSpPr>
            <p:spPr bwMode="auto">
              <a:xfrm>
                <a:off x="1497" y="1703"/>
                <a:ext cx="850" cy="1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200" u="none">
                    <a:solidFill>
                      <a:srgbClr val="000000"/>
                    </a:solidFill>
                  </a:rPr>
                  <a:t>async_operation()</a:t>
                </a:r>
                <a:endParaRPr lang="en-US" sz="1600" b="1" u="none"/>
              </a:p>
            </p:txBody>
          </p:sp>
          <p:sp>
            <p:nvSpPr>
              <p:cNvPr id="313" name="Rectangle 181"/>
              <p:cNvSpPr>
                <a:spLocks noChangeAspect="1" noChangeArrowheads="1"/>
              </p:cNvSpPr>
              <p:nvPr/>
            </p:nvSpPr>
            <p:spPr bwMode="auto">
              <a:xfrm>
                <a:off x="4184" y="2097"/>
                <a:ext cx="244" cy="1953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" name="Rectangle 182"/>
              <p:cNvSpPr>
                <a:spLocks noChangeAspect="1" noChangeArrowheads="1"/>
              </p:cNvSpPr>
              <p:nvPr/>
            </p:nvSpPr>
            <p:spPr bwMode="auto">
              <a:xfrm>
                <a:off x="4184" y="2097"/>
                <a:ext cx="257" cy="13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5" name="Rectangle 183"/>
              <p:cNvSpPr>
                <a:spLocks noChangeAspect="1" noChangeArrowheads="1"/>
              </p:cNvSpPr>
              <p:nvPr/>
            </p:nvSpPr>
            <p:spPr bwMode="auto">
              <a:xfrm>
                <a:off x="4428" y="2097"/>
                <a:ext cx="13" cy="1966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6" name="Rectangle 184"/>
              <p:cNvSpPr>
                <a:spLocks noChangeAspect="1" noChangeArrowheads="1"/>
              </p:cNvSpPr>
              <p:nvPr/>
            </p:nvSpPr>
            <p:spPr bwMode="auto">
              <a:xfrm>
                <a:off x="4184" y="4050"/>
                <a:ext cx="244" cy="13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" name="Rectangle 185"/>
              <p:cNvSpPr>
                <a:spLocks noChangeAspect="1" noChangeArrowheads="1"/>
              </p:cNvSpPr>
              <p:nvPr/>
            </p:nvSpPr>
            <p:spPr bwMode="auto">
              <a:xfrm>
                <a:off x="4184" y="2097"/>
                <a:ext cx="13" cy="1953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" name="Rectangle 186"/>
              <p:cNvSpPr>
                <a:spLocks noChangeAspect="1" noChangeArrowheads="1"/>
              </p:cNvSpPr>
              <p:nvPr/>
            </p:nvSpPr>
            <p:spPr bwMode="auto">
              <a:xfrm>
                <a:off x="2352" y="2626"/>
                <a:ext cx="570" cy="244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9" name="Rectangle 187"/>
              <p:cNvSpPr>
                <a:spLocks noChangeAspect="1" noChangeArrowheads="1"/>
              </p:cNvSpPr>
              <p:nvPr/>
            </p:nvSpPr>
            <p:spPr bwMode="auto">
              <a:xfrm>
                <a:off x="2352" y="2626"/>
                <a:ext cx="583" cy="13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0" name="Rectangle 188"/>
              <p:cNvSpPr>
                <a:spLocks noChangeAspect="1" noChangeArrowheads="1"/>
              </p:cNvSpPr>
              <p:nvPr/>
            </p:nvSpPr>
            <p:spPr bwMode="auto">
              <a:xfrm>
                <a:off x="2922" y="2626"/>
                <a:ext cx="13" cy="257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1" name="Rectangle 189"/>
              <p:cNvSpPr>
                <a:spLocks noChangeAspect="1" noChangeArrowheads="1"/>
              </p:cNvSpPr>
              <p:nvPr/>
            </p:nvSpPr>
            <p:spPr bwMode="auto">
              <a:xfrm>
                <a:off x="2352" y="2870"/>
                <a:ext cx="570" cy="13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2" name="Rectangle 190"/>
              <p:cNvSpPr>
                <a:spLocks noChangeAspect="1" noChangeArrowheads="1"/>
              </p:cNvSpPr>
              <p:nvPr/>
            </p:nvSpPr>
            <p:spPr bwMode="auto">
              <a:xfrm>
                <a:off x="2352" y="2626"/>
                <a:ext cx="13" cy="244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3" name="Rectangle 191"/>
              <p:cNvSpPr>
                <a:spLocks noChangeAspect="1" noChangeArrowheads="1"/>
              </p:cNvSpPr>
              <p:nvPr/>
            </p:nvSpPr>
            <p:spPr bwMode="auto">
              <a:xfrm>
                <a:off x="2447" y="2693"/>
                <a:ext cx="326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200" b="1" u="none">
                    <a:solidFill>
                      <a:srgbClr val="000000"/>
                    </a:solidFill>
                  </a:rPr>
                  <a:t>Result</a:t>
                </a:r>
                <a:endParaRPr lang="en-US" sz="1600" b="1" u="none"/>
              </a:p>
            </p:txBody>
          </p:sp>
          <p:sp>
            <p:nvSpPr>
              <p:cNvPr id="324" name="Rectangle 192"/>
              <p:cNvSpPr>
                <a:spLocks noChangeAspect="1" noChangeArrowheads="1"/>
              </p:cNvSpPr>
              <p:nvPr/>
            </p:nvSpPr>
            <p:spPr bwMode="auto">
              <a:xfrm>
                <a:off x="5079" y="3331"/>
                <a:ext cx="244" cy="515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" name="Rectangle 193"/>
              <p:cNvSpPr>
                <a:spLocks noChangeAspect="1" noChangeArrowheads="1"/>
              </p:cNvSpPr>
              <p:nvPr/>
            </p:nvSpPr>
            <p:spPr bwMode="auto">
              <a:xfrm>
                <a:off x="5079" y="3331"/>
                <a:ext cx="258" cy="13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6" name="Rectangle 194"/>
              <p:cNvSpPr>
                <a:spLocks noChangeAspect="1" noChangeArrowheads="1"/>
              </p:cNvSpPr>
              <p:nvPr/>
            </p:nvSpPr>
            <p:spPr bwMode="auto">
              <a:xfrm>
                <a:off x="5323" y="3331"/>
                <a:ext cx="14" cy="529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" name="Rectangle 195"/>
              <p:cNvSpPr>
                <a:spLocks noChangeAspect="1" noChangeArrowheads="1"/>
              </p:cNvSpPr>
              <p:nvPr/>
            </p:nvSpPr>
            <p:spPr bwMode="auto">
              <a:xfrm>
                <a:off x="5079" y="3846"/>
                <a:ext cx="244" cy="14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" name="Rectangle 196"/>
              <p:cNvSpPr>
                <a:spLocks noChangeAspect="1" noChangeArrowheads="1"/>
              </p:cNvSpPr>
              <p:nvPr/>
            </p:nvSpPr>
            <p:spPr bwMode="auto">
              <a:xfrm>
                <a:off x="5079" y="3331"/>
                <a:ext cx="14" cy="515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" name="Rectangle 197"/>
              <p:cNvSpPr>
                <a:spLocks noChangeAspect="1" noChangeArrowheads="1"/>
              </p:cNvSpPr>
              <p:nvPr/>
            </p:nvSpPr>
            <p:spPr bwMode="auto">
              <a:xfrm>
                <a:off x="5120" y="3521"/>
                <a:ext cx="244" cy="163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0" name="Rectangle 198"/>
              <p:cNvSpPr>
                <a:spLocks noChangeAspect="1" noChangeArrowheads="1"/>
              </p:cNvSpPr>
              <p:nvPr/>
            </p:nvSpPr>
            <p:spPr bwMode="auto">
              <a:xfrm>
                <a:off x="5120" y="3521"/>
                <a:ext cx="258" cy="13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1" name="Rectangle 199"/>
              <p:cNvSpPr>
                <a:spLocks noChangeAspect="1" noChangeArrowheads="1"/>
              </p:cNvSpPr>
              <p:nvPr/>
            </p:nvSpPr>
            <p:spPr bwMode="auto">
              <a:xfrm>
                <a:off x="5364" y="3521"/>
                <a:ext cx="14" cy="176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2" name="Rectangle 200"/>
              <p:cNvSpPr>
                <a:spLocks noChangeAspect="1" noChangeArrowheads="1"/>
              </p:cNvSpPr>
              <p:nvPr/>
            </p:nvSpPr>
            <p:spPr bwMode="auto">
              <a:xfrm>
                <a:off x="5120" y="3684"/>
                <a:ext cx="244" cy="13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3" name="Rectangle 201"/>
              <p:cNvSpPr>
                <a:spLocks noChangeAspect="1" noChangeArrowheads="1"/>
              </p:cNvSpPr>
              <p:nvPr/>
            </p:nvSpPr>
            <p:spPr bwMode="auto">
              <a:xfrm>
                <a:off x="5120" y="3521"/>
                <a:ext cx="14" cy="163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4" name="Rectangle 202"/>
              <p:cNvSpPr>
                <a:spLocks noChangeAspect="1" noChangeArrowheads="1"/>
              </p:cNvSpPr>
              <p:nvPr/>
            </p:nvSpPr>
            <p:spPr bwMode="auto">
              <a:xfrm>
                <a:off x="561" y="1812"/>
                <a:ext cx="1" cy="13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5" name="Rectangle 203"/>
              <p:cNvSpPr>
                <a:spLocks noChangeAspect="1" noChangeArrowheads="1"/>
              </p:cNvSpPr>
              <p:nvPr/>
            </p:nvSpPr>
            <p:spPr bwMode="auto">
              <a:xfrm>
                <a:off x="1253" y="1812"/>
                <a:ext cx="1" cy="13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" name="Rectangle 205"/>
            <p:cNvSpPr>
              <a:spLocks noChangeAspect="1" noChangeArrowheads="1"/>
            </p:cNvSpPr>
            <p:nvPr/>
          </p:nvSpPr>
          <p:spPr bwMode="auto">
            <a:xfrm>
              <a:off x="561" y="1812"/>
              <a:ext cx="692" cy="13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206"/>
            <p:cNvSpPr>
              <a:spLocks noChangeAspect="1"/>
            </p:cNvSpPr>
            <p:nvPr/>
          </p:nvSpPr>
          <p:spPr bwMode="auto">
            <a:xfrm>
              <a:off x="1131" y="1812"/>
              <a:ext cx="122" cy="41"/>
            </a:xfrm>
            <a:custGeom>
              <a:avLst/>
              <a:gdLst>
                <a:gd name="T0" fmla="*/ 0 w 122"/>
                <a:gd name="T1" fmla="*/ 0 h 41"/>
                <a:gd name="T2" fmla="*/ 0 w 122"/>
                <a:gd name="T3" fmla="*/ 41 h 41"/>
                <a:gd name="T4" fmla="*/ 122 w 122"/>
                <a:gd name="T5" fmla="*/ 0 h 41"/>
                <a:gd name="T6" fmla="*/ 0 w 122"/>
                <a:gd name="T7" fmla="*/ 0 h 4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2"/>
                <a:gd name="T13" fmla="*/ 0 h 41"/>
                <a:gd name="T14" fmla="*/ 122 w 122"/>
                <a:gd name="T15" fmla="*/ 41 h 4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2" h="41">
                  <a:moveTo>
                    <a:pt x="0" y="0"/>
                  </a:moveTo>
                  <a:lnTo>
                    <a:pt x="0" y="41"/>
                  </a:lnTo>
                  <a:lnTo>
                    <a:pt x="122" y="0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207"/>
            <p:cNvSpPr>
              <a:spLocks noChangeAspect="1"/>
            </p:cNvSpPr>
            <p:nvPr/>
          </p:nvSpPr>
          <p:spPr bwMode="auto">
            <a:xfrm>
              <a:off x="1131" y="1812"/>
              <a:ext cx="122" cy="54"/>
            </a:xfrm>
            <a:custGeom>
              <a:avLst/>
              <a:gdLst>
                <a:gd name="T0" fmla="*/ 13 w 122"/>
                <a:gd name="T1" fmla="*/ 0 h 54"/>
                <a:gd name="T2" fmla="*/ 13 w 122"/>
                <a:gd name="T3" fmla="*/ 41 h 54"/>
                <a:gd name="T4" fmla="*/ 0 w 122"/>
                <a:gd name="T5" fmla="*/ 54 h 54"/>
                <a:gd name="T6" fmla="*/ 0 w 122"/>
                <a:gd name="T7" fmla="*/ 41 h 54"/>
                <a:gd name="T8" fmla="*/ 122 w 122"/>
                <a:gd name="T9" fmla="*/ 0 h 54"/>
                <a:gd name="T10" fmla="*/ 122 w 122"/>
                <a:gd name="T11" fmla="*/ 13 h 54"/>
                <a:gd name="T12" fmla="*/ 122 w 122"/>
                <a:gd name="T13" fmla="*/ 0 h 54"/>
                <a:gd name="T14" fmla="*/ 122 w 122"/>
                <a:gd name="T15" fmla="*/ 13 h 54"/>
                <a:gd name="T16" fmla="*/ 0 w 122"/>
                <a:gd name="T17" fmla="*/ 54 h 54"/>
                <a:gd name="T18" fmla="*/ 0 w 122"/>
                <a:gd name="T19" fmla="*/ 54 h 54"/>
                <a:gd name="T20" fmla="*/ 0 w 122"/>
                <a:gd name="T21" fmla="*/ 41 h 54"/>
                <a:gd name="T22" fmla="*/ 0 w 122"/>
                <a:gd name="T23" fmla="*/ 0 h 54"/>
                <a:gd name="T24" fmla="*/ 13 w 122"/>
                <a:gd name="T25" fmla="*/ 0 h 5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2"/>
                <a:gd name="T40" fmla="*/ 0 h 54"/>
                <a:gd name="T41" fmla="*/ 122 w 122"/>
                <a:gd name="T42" fmla="*/ 54 h 5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2" h="54">
                  <a:moveTo>
                    <a:pt x="13" y="0"/>
                  </a:moveTo>
                  <a:lnTo>
                    <a:pt x="13" y="41"/>
                  </a:lnTo>
                  <a:lnTo>
                    <a:pt x="0" y="54"/>
                  </a:lnTo>
                  <a:lnTo>
                    <a:pt x="0" y="41"/>
                  </a:lnTo>
                  <a:lnTo>
                    <a:pt x="122" y="0"/>
                  </a:lnTo>
                  <a:lnTo>
                    <a:pt x="122" y="13"/>
                  </a:lnTo>
                  <a:lnTo>
                    <a:pt x="122" y="0"/>
                  </a:lnTo>
                  <a:lnTo>
                    <a:pt x="122" y="13"/>
                  </a:lnTo>
                  <a:lnTo>
                    <a:pt x="0" y="54"/>
                  </a:lnTo>
                  <a:lnTo>
                    <a:pt x="0" y="41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Rectangle 208"/>
            <p:cNvSpPr>
              <a:spLocks noChangeAspect="1" noChangeArrowheads="1"/>
            </p:cNvSpPr>
            <p:nvPr/>
          </p:nvSpPr>
          <p:spPr bwMode="auto">
            <a:xfrm>
              <a:off x="1131" y="1812"/>
              <a:ext cx="122" cy="13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Rectangle 209"/>
            <p:cNvSpPr>
              <a:spLocks noChangeAspect="1" noChangeArrowheads="1"/>
            </p:cNvSpPr>
            <p:nvPr/>
          </p:nvSpPr>
          <p:spPr bwMode="auto">
            <a:xfrm>
              <a:off x="3451" y="1947"/>
              <a:ext cx="761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u="none">
                  <a:solidFill>
                    <a:srgbClr val="000000"/>
                  </a:solidFill>
                </a:rPr>
                <a:t>handle_events()</a:t>
              </a:r>
              <a:endParaRPr lang="en-US" sz="1600" b="1" u="none"/>
            </a:p>
          </p:txBody>
        </p:sp>
        <p:sp>
          <p:nvSpPr>
            <p:cNvPr id="13" name="Freeform 210"/>
            <p:cNvSpPr>
              <a:spLocks noChangeAspect="1"/>
            </p:cNvSpPr>
            <p:nvPr/>
          </p:nvSpPr>
          <p:spPr bwMode="auto">
            <a:xfrm>
              <a:off x="4034" y="2097"/>
              <a:ext cx="123" cy="81"/>
            </a:xfrm>
            <a:custGeom>
              <a:avLst/>
              <a:gdLst>
                <a:gd name="T0" fmla="*/ 0 w 123"/>
                <a:gd name="T1" fmla="*/ 40 h 81"/>
                <a:gd name="T2" fmla="*/ 0 w 123"/>
                <a:gd name="T3" fmla="*/ 0 h 81"/>
                <a:gd name="T4" fmla="*/ 0 w 123"/>
                <a:gd name="T5" fmla="*/ 0 h 81"/>
                <a:gd name="T6" fmla="*/ 0 w 123"/>
                <a:gd name="T7" fmla="*/ 0 h 81"/>
                <a:gd name="T8" fmla="*/ 123 w 123"/>
                <a:gd name="T9" fmla="*/ 40 h 81"/>
                <a:gd name="T10" fmla="*/ 123 w 123"/>
                <a:gd name="T11" fmla="*/ 54 h 81"/>
                <a:gd name="T12" fmla="*/ 123 w 123"/>
                <a:gd name="T13" fmla="*/ 54 h 81"/>
                <a:gd name="T14" fmla="*/ 0 w 123"/>
                <a:gd name="T15" fmla="*/ 81 h 81"/>
                <a:gd name="T16" fmla="*/ 0 w 123"/>
                <a:gd name="T17" fmla="*/ 81 h 81"/>
                <a:gd name="T18" fmla="*/ 0 w 123"/>
                <a:gd name="T19" fmla="*/ 67 h 81"/>
                <a:gd name="T20" fmla="*/ 0 w 123"/>
                <a:gd name="T21" fmla="*/ 67 h 81"/>
                <a:gd name="T22" fmla="*/ 123 w 123"/>
                <a:gd name="T23" fmla="*/ 40 h 81"/>
                <a:gd name="T24" fmla="*/ 123 w 123"/>
                <a:gd name="T25" fmla="*/ 54 h 81"/>
                <a:gd name="T26" fmla="*/ 123 w 123"/>
                <a:gd name="T27" fmla="*/ 54 h 81"/>
                <a:gd name="T28" fmla="*/ 0 w 123"/>
                <a:gd name="T29" fmla="*/ 13 h 81"/>
                <a:gd name="T30" fmla="*/ 0 w 123"/>
                <a:gd name="T31" fmla="*/ 0 h 81"/>
                <a:gd name="T32" fmla="*/ 14 w 123"/>
                <a:gd name="T33" fmla="*/ 0 h 81"/>
                <a:gd name="T34" fmla="*/ 14 w 123"/>
                <a:gd name="T35" fmla="*/ 40 h 81"/>
                <a:gd name="T36" fmla="*/ 0 w 123"/>
                <a:gd name="T37" fmla="*/ 40 h 8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23"/>
                <a:gd name="T58" fmla="*/ 0 h 81"/>
                <a:gd name="T59" fmla="*/ 123 w 123"/>
                <a:gd name="T60" fmla="*/ 81 h 8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23" h="81">
                  <a:moveTo>
                    <a:pt x="0" y="40"/>
                  </a:moveTo>
                  <a:lnTo>
                    <a:pt x="0" y="0"/>
                  </a:lnTo>
                  <a:lnTo>
                    <a:pt x="123" y="40"/>
                  </a:lnTo>
                  <a:lnTo>
                    <a:pt x="123" y="54"/>
                  </a:lnTo>
                  <a:lnTo>
                    <a:pt x="0" y="81"/>
                  </a:lnTo>
                  <a:lnTo>
                    <a:pt x="0" y="67"/>
                  </a:lnTo>
                  <a:lnTo>
                    <a:pt x="123" y="40"/>
                  </a:lnTo>
                  <a:lnTo>
                    <a:pt x="123" y="54"/>
                  </a:lnTo>
                  <a:lnTo>
                    <a:pt x="0" y="13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40"/>
                  </a:lnTo>
                  <a:lnTo>
                    <a:pt x="0" y="40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211"/>
            <p:cNvSpPr>
              <a:spLocks noChangeAspect="1"/>
            </p:cNvSpPr>
            <p:nvPr/>
          </p:nvSpPr>
          <p:spPr bwMode="auto">
            <a:xfrm>
              <a:off x="4034" y="2137"/>
              <a:ext cx="14" cy="27"/>
            </a:xfrm>
            <a:custGeom>
              <a:avLst/>
              <a:gdLst>
                <a:gd name="T0" fmla="*/ 0 w 14"/>
                <a:gd name="T1" fmla="*/ 27 h 27"/>
                <a:gd name="T2" fmla="*/ 0 w 14"/>
                <a:gd name="T3" fmla="*/ 0 h 27"/>
                <a:gd name="T4" fmla="*/ 14 w 14"/>
                <a:gd name="T5" fmla="*/ 0 h 27"/>
                <a:gd name="T6" fmla="*/ 14 w 14"/>
                <a:gd name="T7" fmla="*/ 0 h 27"/>
                <a:gd name="T8" fmla="*/ 14 w 14"/>
                <a:gd name="T9" fmla="*/ 0 h 27"/>
                <a:gd name="T10" fmla="*/ 14 w 14"/>
                <a:gd name="T11" fmla="*/ 27 h 27"/>
                <a:gd name="T12" fmla="*/ 0 w 14"/>
                <a:gd name="T13" fmla="*/ 27 h 2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"/>
                <a:gd name="T22" fmla="*/ 0 h 27"/>
                <a:gd name="T23" fmla="*/ 14 w 14"/>
                <a:gd name="T24" fmla="*/ 27 h 2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" h="27">
                  <a:moveTo>
                    <a:pt x="0" y="27"/>
                  </a:moveTo>
                  <a:lnTo>
                    <a:pt x="0" y="0"/>
                  </a:lnTo>
                  <a:lnTo>
                    <a:pt x="14" y="0"/>
                  </a:lnTo>
                  <a:lnTo>
                    <a:pt x="14" y="27"/>
                  </a:lnTo>
                  <a:lnTo>
                    <a:pt x="0" y="27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212"/>
            <p:cNvSpPr>
              <a:spLocks noChangeAspect="1"/>
            </p:cNvSpPr>
            <p:nvPr/>
          </p:nvSpPr>
          <p:spPr bwMode="auto">
            <a:xfrm>
              <a:off x="4034" y="2097"/>
              <a:ext cx="123" cy="67"/>
            </a:xfrm>
            <a:custGeom>
              <a:avLst/>
              <a:gdLst>
                <a:gd name="T0" fmla="*/ 0 w 123"/>
                <a:gd name="T1" fmla="*/ 40 h 67"/>
                <a:gd name="T2" fmla="*/ 0 w 123"/>
                <a:gd name="T3" fmla="*/ 0 h 67"/>
                <a:gd name="T4" fmla="*/ 123 w 123"/>
                <a:gd name="T5" fmla="*/ 40 h 67"/>
                <a:gd name="T6" fmla="*/ 0 w 123"/>
                <a:gd name="T7" fmla="*/ 67 h 67"/>
                <a:gd name="T8" fmla="*/ 0 w 123"/>
                <a:gd name="T9" fmla="*/ 40 h 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3"/>
                <a:gd name="T16" fmla="*/ 0 h 67"/>
                <a:gd name="T17" fmla="*/ 123 w 123"/>
                <a:gd name="T18" fmla="*/ 67 h 6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3" h="67">
                  <a:moveTo>
                    <a:pt x="0" y="40"/>
                  </a:moveTo>
                  <a:lnTo>
                    <a:pt x="0" y="0"/>
                  </a:lnTo>
                  <a:lnTo>
                    <a:pt x="123" y="40"/>
                  </a:lnTo>
                  <a:lnTo>
                    <a:pt x="0" y="67"/>
                  </a:lnTo>
                  <a:lnTo>
                    <a:pt x="0" y="40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Rectangle 215"/>
            <p:cNvSpPr>
              <a:spLocks noChangeAspect="1" noChangeArrowheads="1"/>
            </p:cNvSpPr>
            <p:nvPr/>
          </p:nvSpPr>
          <p:spPr bwMode="auto">
            <a:xfrm>
              <a:off x="561" y="2137"/>
              <a:ext cx="3460" cy="14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216"/>
            <p:cNvSpPr>
              <a:spLocks noChangeAspect="1"/>
            </p:cNvSpPr>
            <p:nvPr/>
          </p:nvSpPr>
          <p:spPr bwMode="auto">
            <a:xfrm>
              <a:off x="2311" y="1947"/>
              <a:ext cx="244" cy="123"/>
            </a:xfrm>
            <a:custGeom>
              <a:avLst/>
              <a:gdLst>
                <a:gd name="T0" fmla="*/ 0 w 244"/>
                <a:gd name="T1" fmla="*/ 0 h 123"/>
                <a:gd name="T2" fmla="*/ 0 w 244"/>
                <a:gd name="T3" fmla="*/ 123 h 123"/>
                <a:gd name="T4" fmla="*/ 54 w 244"/>
                <a:gd name="T5" fmla="*/ 68 h 123"/>
                <a:gd name="T6" fmla="*/ 54 w 244"/>
                <a:gd name="T7" fmla="*/ 123 h 123"/>
                <a:gd name="T8" fmla="*/ 122 w 244"/>
                <a:gd name="T9" fmla="*/ 68 h 123"/>
                <a:gd name="T10" fmla="*/ 122 w 244"/>
                <a:gd name="T11" fmla="*/ 123 h 123"/>
                <a:gd name="T12" fmla="*/ 176 w 244"/>
                <a:gd name="T13" fmla="*/ 68 h 123"/>
                <a:gd name="T14" fmla="*/ 176 w 244"/>
                <a:gd name="T15" fmla="*/ 123 h 123"/>
                <a:gd name="T16" fmla="*/ 244 w 244"/>
                <a:gd name="T17" fmla="*/ 68 h 123"/>
                <a:gd name="T18" fmla="*/ 244 w 244"/>
                <a:gd name="T19" fmla="*/ 0 h 123"/>
                <a:gd name="T20" fmla="*/ 0 w 244"/>
                <a:gd name="T21" fmla="*/ 0 h 12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44"/>
                <a:gd name="T34" fmla="*/ 0 h 123"/>
                <a:gd name="T35" fmla="*/ 244 w 244"/>
                <a:gd name="T36" fmla="*/ 123 h 12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44" h="123">
                  <a:moveTo>
                    <a:pt x="0" y="0"/>
                  </a:moveTo>
                  <a:lnTo>
                    <a:pt x="0" y="123"/>
                  </a:lnTo>
                  <a:lnTo>
                    <a:pt x="54" y="68"/>
                  </a:lnTo>
                  <a:lnTo>
                    <a:pt x="54" y="123"/>
                  </a:lnTo>
                  <a:lnTo>
                    <a:pt x="122" y="68"/>
                  </a:lnTo>
                  <a:lnTo>
                    <a:pt x="122" y="123"/>
                  </a:lnTo>
                  <a:lnTo>
                    <a:pt x="176" y="68"/>
                  </a:lnTo>
                  <a:lnTo>
                    <a:pt x="176" y="123"/>
                  </a:lnTo>
                  <a:lnTo>
                    <a:pt x="244" y="68"/>
                  </a:lnTo>
                  <a:lnTo>
                    <a:pt x="244" y="0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Rectangle 217"/>
            <p:cNvSpPr>
              <a:spLocks noChangeAspect="1" noChangeArrowheads="1"/>
            </p:cNvSpPr>
            <p:nvPr/>
          </p:nvSpPr>
          <p:spPr bwMode="auto">
            <a:xfrm>
              <a:off x="2311" y="1947"/>
              <a:ext cx="14" cy="1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218"/>
            <p:cNvSpPr>
              <a:spLocks noChangeAspect="1"/>
            </p:cNvSpPr>
            <p:nvPr/>
          </p:nvSpPr>
          <p:spPr bwMode="auto">
            <a:xfrm>
              <a:off x="2311" y="1947"/>
              <a:ext cx="190" cy="150"/>
            </a:xfrm>
            <a:custGeom>
              <a:avLst/>
              <a:gdLst>
                <a:gd name="T0" fmla="*/ 14 w 190"/>
                <a:gd name="T1" fmla="*/ 0 h 150"/>
                <a:gd name="T2" fmla="*/ 14 w 190"/>
                <a:gd name="T3" fmla="*/ 123 h 150"/>
                <a:gd name="T4" fmla="*/ 14 w 190"/>
                <a:gd name="T5" fmla="*/ 136 h 150"/>
                <a:gd name="T6" fmla="*/ 0 w 190"/>
                <a:gd name="T7" fmla="*/ 123 h 150"/>
                <a:gd name="T8" fmla="*/ 54 w 190"/>
                <a:gd name="T9" fmla="*/ 68 h 150"/>
                <a:gd name="T10" fmla="*/ 68 w 190"/>
                <a:gd name="T11" fmla="*/ 55 h 150"/>
                <a:gd name="T12" fmla="*/ 68 w 190"/>
                <a:gd name="T13" fmla="*/ 68 h 150"/>
                <a:gd name="T14" fmla="*/ 68 w 190"/>
                <a:gd name="T15" fmla="*/ 123 h 150"/>
                <a:gd name="T16" fmla="*/ 68 w 190"/>
                <a:gd name="T17" fmla="*/ 136 h 150"/>
                <a:gd name="T18" fmla="*/ 54 w 190"/>
                <a:gd name="T19" fmla="*/ 123 h 150"/>
                <a:gd name="T20" fmla="*/ 122 w 190"/>
                <a:gd name="T21" fmla="*/ 68 h 150"/>
                <a:gd name="T22" fmla="*/ 136 w 190"/>
                <a:gd name="T23" fmla="*/ 55 h 150"/>
                <a:gd name="T24" fmla="*/ 136 w 190"/>
                <a:gd name="T25" fmla="*/ 68 h 150"/>
                <a:gd name="T26" fmla="*/ 136 w 190"/>
                <a:gd name="T27" fmla="*/ 123 h 150"/>
                <a:gd name="T28" fmla="*/ 136 w 190"/>
                <a:gd name="T29" fmla="*/ 136 h 150"/>
                <a:gd name="T30" fmla="*/ 122 w 190"/>
                <a:gd name="T31" fmla="*/ 123 h 150"/>
                <a:gd name="T32" fmla="*/ 176 w 190"/>
                <a:gd name="T33" fmla="*/ 68 h 150"/>
                <a:gd name="T34" fmla="*/ 190 w 190"/>
                <a:gd name="T35" fmla="*/ 55 h 150"/>
                <a:gd name="T36" fmla="*/ 190 w 190"/>
                <a:gd name="T37" fmla="*/ 68 h 150"/>
                <a:gd name="T38" fmla="*/ 190 w 190"/>
                <a:gd name="T39" fmla="*/ 123 h 150"/>
                <a:gd name="T40" fmla="*/ 190 w 190"/>
                <a:gd name="T41" fmla="*/ 136 h 150"/>
                <a:gd name="T42" fmla="*/ 176 w 190"/>
                <a:gd name="T43" fmla="*/ 150 h 150"/>
                <a:gd name="T44" fmla="*/ 176 w 190"/>
                <a:gd name="T45" fmla="*/ 123 h 150"/>
                <a:gd name="T46" fmla="*/ 176 w 190"/>
                <a:gd name="T47" fmla="*/ 68 h 150"/>
                <a:gd name="T48" fmla="*/ 190 w 190"/>
                <a:gd name="T49" fmla="*/ 68 h 150"/>
                <a:gd name="T50" fmla="*/ 190 w 190"/>
                <a:gd name="T51" fmla="*/ 82 h 150"/>
                <a:gd name="T52" fmla="*/ 136 w 190"/>
                <a:gd name="T53" fmla="*/ 136 h 150"/>
                <a:gd name="T54" fmla="*/ 122 w 190"/>
                <a:gd name="T55" fmla="*/ 150 h 150"/>
                <a:gd name="T56" fmla="*/ 122 w 190"/>
                <a:gd name="T57" fmla="*/ 123 h 150"/>
                <a:gd name="T58" fmla="*/ 122 w 190"/>
                <a:gd name="T59" fmla="*/ 68 h 150"/>
                <a:gd name="T60" fmla="*/ 136 w 190"/>
                <a:gd name="T61" fmla="*/ 68 h 150"/>
                <a:gd name="T62" fmla="*/ 136 w 190"/>
                <a:gd name="T63" fmla="*/ 82 h 150"/>
                <a:gd name="T64" fmla="*/ 68 w 190"/>
                <a:gd name="T65" fmla="*/ 136 h 150"/>
                <a:gd name="T66" fmla="*/ 54 w 190"/>
                <a:gd name="T67" fmla="*/ 150 h 150"/>
                <a:gd name="T68" fmla="*/ 54 w 190"/>
                <a:gd name="T69" fmla="*/ 123 h 150"/>
                <a:gd name="T70" fmla="*/ 54 w 190"/>
                <a:gd name="T71" fmla="*/ 68 h 150"/>
                <a:gd name="T72" fmla="*/ 68 w 190"/>
                <a:gd name="T73" fmla="*/ 68 h 150"/>
                <a:gd name="T74" fmla="*/ 68 w 190"/>
                <a:gd name="T75" fmla="*/ 82 h 150"/>
                <a:gd name="T76" fmla="*/ 14 w 190"/>
                <a:gd name="T77" fmla="*/ 136 h 150"/>
                <a:gd name="T78" fmla="*/ 0 w 190"/>
                <a:gd name="T79" fmla="*/ 150 h 150"/>
                <a:gd name="T80" fmla="*/ 0 w 190"/>
                <a:gd name="T81" fmla="*/ 123 h 150"/>
                <a:gd name="T82" fmla="*/ 0 w 190"/>
                <a:gd name="T83" fmla="*/ 0 h 150"/>
                <a:gd name="T84" fmla="*/ 14 w 190"/>
                <a:gd name="T85" fmla="*/ 0 h 15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90"/>
                <a:gd name="T130" fmla="*/ 0 h 150"/>
                <a:gd name="T131" fmla="*/ 190 w 190"/>
                <a:gd name="T132" fmla="*/ 150 h 150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90" h="150">
                  <a:moveTo>
                    <a:pt x="14" y="0"/>
                  </a:moveTo>
                  <a:lnTo>
                    <a:pt x="14" y="123"/>
                  </a:lnTo>
                  <a:lnTo>
                    <a:pt x="14" y="136"/>
                  </a:lnTo>
                  <a:lnTo>
                    <a:pt x="0" y="123"/>
                  </a:lnTo>
                  <a:lnTo>
                    <a:pt x="54" y="68"/>
                  </a:lnTo>
                  <a:lnTo>
                    <a:pt x="68" y="55"/>
                  </a:lnTo>
                  <a:lnTo>
                    <a:pt x="68" y="68"/>
                  </a:lnTo>
                  <a:lnTo>
                    <a:pt x="68" y="123"/>
                  </a:lnTo>
                  <a:lnTo>
                    <a:pt x="68" y="136"/>
                  </a:lnTo>
                  <a:lnTo>
                    <a:pt x="54" y="123"/>
                  </a:lnTo>
                  <a:lnTo>
                    <a:pt x="122" y="68"/>
                  </a:lnTo>
                  <a:lnTo>
                    <a:pt x="136" y="55"/>
                  </a:lnTo>
                  <a:lnTo>
                    <a:pt x="136" y="68"/>
                  </a:lnTo>
                  <a:lnTo>
                    <a:pt x="136" y="123"/>
                  </a:lnTo>
                  <a:lnTo>
                    <a:pt x="136" y="136"/>
                  </a:lnTo>
                  <a:lnTo>
                    <a:pt x="122" y="123"/>
                  </a:lnTo>
                  <a:lnTo>
                    <a:pt x="176" y="68"/>
                  </a:lnTo>
                  <a:lnTo>
                    <a:pt x="190" y="55"/>
                  </a:lnTo>
                  <a:lnTo>
                    <a:pt x="190" y="68"/>
                  </a:lnTo>
                  <a:lnTo>
                    <a:pt x="190" y="123"/>
                  </a:lnTo>
                  <a:lnTo>
                    <a:pt x="190" y="136"/>
                  </a:lnTo>
                  <a:lnTo>
                    <a:pt x="176" y="150"/>
                  </a:lnTo>
                  <a:lnTo>
                    <a:pt x="176" y="123"/>
                  </a:lnTo>
                  <a:lnTo>
                    <a:pt x="176" y="68"/>
                  </a:lnTo>
                  <a:lnTo>
                    <a:pt x="190" y="68"/>
                  </a:lnTo>
                  <a:lnTo>
                    <a:pt x="190" y="82"/>
                  </a:lnTo>
                  <a:lnTo>
                    <a:pt x="136" y="136"/>
                  </a:lnTo>
                  <a:lnTo>
                    <a:pt x="122" y="150"/>
                  </a:lnTo>
                  <a:lnTo>
                    <a:pt x="122" y="123"/>
                  </a:lnTo>
                  <a:lnTo>
                    <a:pt x="122" y="68"/>
                  </a:lnTo>
                  <a:lnTo>
                    <a:pt x="136" y="68"/>
                  </a:lnTo>
                  <a:lnTo>
                    <a:pt x="136" y="82"/>
                  </a:lnTo>
                  <a:lnTo>
                    <a:pt x="68" y="136"/>
                  </a:lnTo>
                  <a:lnTo>
                    <a:pt x="54" y="150"/>
                  </a:lnTo>
                  <a:lnTo>
                    <a:pt x="54" y="123"/>
                  </a:lnTo>
                  <a:lnTo>
                    <a:pt x="54" y="68"/>
                  </a:lnTo>
                  <a:lnTo>
                    <a:pt x="68" y="68"/>
                  </a:lnTo>
                  <a:lnTo>
                    <a:pt x="68" y="82"/>
                  </a:lnTo>
                  <a:lnTo>
                    <a:pt x="14" y="136"/>
                  </a:lnTo>
                  <a:lnTo>
                    <a:pt x="0" y="150"/>
                  </a:lnTo>
                  <a:lnTo>
                    <a:pt x="0" y="123"/>
                  </a:lnTo>
                  <a:lnTo>
                    <a:pt x="0" y="0"/>
                  </a:lnTo>
                  <a:lnTo>
                    <a:pt x="14" y="0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219"/>
            <p:cNvSpPr>
              <a:spLocks noChangeAspect="1"/>
            </p:cNvSpPr>
            <p:nvPr/>
          </p:nvSpPr>
          <p:spPr bwMode="auto">
            <a:xfrm>
              <a:off x="2487" y="2015"/>
              <a:ext cx="82" cy="68"/>
            </a:xfrm>
            <a:custGeom>
              <a:avLst/>
              <a:gdLst>
                <a:gd name="T0" fmla="*/ 0 w 82"/>
                <a:gd name="T1" fmla="*/ 55 h 68"/>
                <a:gd name="T2" fmla="*/ 68 w 82"/>
                <a:gd name="T3" fmla="*/ 0 h 68"/>
                <a:gd name="T4" fmla="*/ 82 w 82"/>
                <a:gd name="T5" fmla="*/ 0 h 68"/>
                <a:gd name="T6" fmla="*/ 82 w 82"/>
                <a:gd name="T7" fmla="*/ 14 h 68"/>
                <a:gd name="T8" fmla="*/ 82 w 82"/>
                <a:gd name="T9" fmla="*/ 14 h 68"/>
                <a:gd name="T10" fmla="*/ 14 w 82"/>
                <a:gd name="T11" fmla="*/ 68 h 68"/>
                <a:gd name="T12" fmla="*/ 0 w 82"/>
                <a:gd name="T13" fmla="*/ 55 h 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2"/>
                <a:gd name="T22" fmla="*/ 0 h 68"/>
                <a:gd name="T23" fmla="*/ 82 w 82"/>
                <a:gd name="T24" fmla="*/ 68 h 6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2" h="68">
                  <a:moveTo>
                    <a:pt x="0" y="55"/>
                  </a:moveTo>
                  <a:lnTo>
                    <a:pt x="68" y="0"/>
                  </a:lnTo>
                  <a:lnTo>
                    <a:pt x="82" y="0"/>
                  </a:lnTo>
                  <a:lnTo>
                    <a:pt x="82" y="14"/>
                  </a:lnTo>
                  <a:lnTo>
                    <a:pt x="14" y="68"/>
                  </a:lnTo>
                  <a:lnTo>
                    <a:pt x="0" y="55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Rectangle 220"/>
            <p:cNvSpPr>
              <a:spLocks noChangeAspect="1" noChangeArrowheads="1"/>
            </p:cNvSpPr>
            <p:nvPr/>
          </p:nvSpPr>
          <p:spPr bwMode="auto">
            <a:xfrm>
              <a:off x="2555" y="1947"/>
              <a:ext cx="14" cy="1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21"/>
            <p:cNvSpPr>
              <a:spLocks noChangeAspect="1" noChangeArrowheads="1"/>
            </p:cNvSpPr>
            <p:nvPr/>
          </p:nvSpPr>
          <p:spPr bwMode="auto">
            <a:xfrm>
              <a:off x="2555" y="1947"/>
              <a:ext cx="14" cy="68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Rectangle 222"/>
            <p:cNvSpPr>
              <a:spLocks noChangeAspect="1" noChangeArrowheads="1"/>
            </p:cNvSpPr>
            <p:nvPr/>
          </p:nvSpPr>
          <p:spPr bwMode="auto">
            <a:xfrm>
              <a:off x="2311" y="2259"/>
              <a:ext cx="244" cy="204"/>
            </a:xfrm>
            <a:prstGeom prst="rect">
              <a:avLst/>
            </a:prstGeom>
            <a:blipFill dpi="0" rotWithShape="0">
              <a:blip r:embed="rId3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Rectangle 223"/>
            <p:cNvSpPr>
              <a:spLocks noChangeAspect="1" noChangeArrowheads="1"/>
            </p:cNvSpPr>
            <p:nvPr/>
          </p:nvSpPr>
          <p:spPr bwMode="auto">
            <a:xfrm>
              <a:off x="2311" y="2259"/>
              <a:ext cx="258" cy="14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Rectangle 224"/>
            <p:cNvSpPr>
              <a:spLocks noChangeAspect="1" noChangeArrowheads="1"/>
            </p:cNvSpPr>
            <p:nvPr/>
          </p:nvSpPr>
          <p:spPr bwMode="auto">
            <a:xfrm>
              <a:off x="2555" y="2259"/>
              <a:ext cx="14" cy="217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Rectangle 225"/>
            <p:cNvSpPr>
              <a:spLocks noChangeAspect="1" noChangeArrowheads="1"/>
            </p:cNvSpPr>
            <p:nvPr/>
          </p:nvSpPr>
          <p:spPr bwMode="auto">
            <a:xfrm>
              <a:off x="2311" y="2463"/>
              <a:ext cx="244" cy="13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26"/>
            <p:cNvSpPr>
              <a:spLocks noChangeAspect="1" noChangeArrowheads="1"/>
            </p:cNvSpPr>
            <p:nvPr/>
          </p:nvSpPr>
          <p:spPr bwMode="auto">
            <a:xfrm>
              <a:off x="2311" y="2259"/>
              <a:ext cx="14" cy="204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227"/>
            <p:cNvSpPr>
              <a:spLocks noChangeAspect="1"/>
            </p:cNvSpPr>
            <p:nvPr/>
          </p:nvSpPr>
          <p:spPr bwMode="auto">
            <a:xfrm>
              <a:off x="2311" y="2178"/>
              <a:ext cx="244" cy="122"/>
            </a:xfrm>
            <a:custGeom>
              <a:avLst/>
              <a:gdLst>
                <a:gd name="T0" fmla="*/ 244 w 244"/>
                <a:gd name="T1" fmla="*/ 122 h 122"/>
                <a:gd name="T2" fmla="*/ 244 w 244"/>
                <a:gd name="T3" fmla="*/ 0 h 122"/>
                <a:gd name="T4" fmla="*/ 176 w 244"/>
                <a:gd name="T5" fmla="*/ 54 h 122"/>
                <a:gd name="T6" fmla="*/ 176 w 244"/>
                <a:gd name="T7" fmla="*/ 0 h 122"/>
                <a:gd name="T8" fmla="*/ 122 w 244"/>
                <a:gd name="T9" fmla="*/ 54 h 122"/>
                <a:gd name="T10" fmla="*/ 122 w 244"/>
                <a:gd name="T11" fmla="*/ 0 h 122"/>
                <a:gd name="T12" fmla="*/ 54 w 244"/>
                <a:gd name="T13" fmla="*/ 54 h 122"/>
                <a:gd name="T14" fmla="*/ 54 w 244"/>
                <a:gd name="T15" fmla="*/ 0 h 122"/>
                <a:gd name="T16" fmla="*/ 0 w 244"/>
                <a:gd name="T17" fmla="*/ 54 h 122"/>
                <a:gd name="T18" fmla="*/ 0 w 244"/>
                <a:gd name="T19" fmla="*/ 122 h 122"/>
                <a:gd name="T20" fmla="*/ 244 w 244"/>
                <a:gd name="T21" fmla="*/ 122 h 12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44"/>
                <a:gd name="T34" fmla="*/ 0 h 122"/>
                <a:gd name="T35" fmla="*/ 244 w 244"/>
                <a:gd name="T36" fmla="*/ 122 h 12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44" h="122">
                  <a:moveTo>
                    <a:pt x="244" y="122"/>
                  </a:moveTo>
                  <a:lnTo>
                    <a:pt x="244" y="0"/>
                  </a:lnTo>
                  <a:lnTo>
                    <a:pt x="176" y="54"/>
                  </a:lnTo>
                  <a:lnTo>
                    <a:pt x="176" y="0"/>
                  </a:lnTo>
                  <a:lnTo>
                    <a:pt x="122" y="54"/>
                  </a:lnTo>
                  <a:lnTo>
                    <a:pt x="122" y="0"/>
                  </a:lnTo>
                  <a:lnTo>
                    <a:pt x="54" y="54"/>
                  </a:lnTo>
                  <a:lnTo>
                    <a:pt x="54" y="0"/>
                  </a:lnTo>
                  <a:lnTo>
                    <a:pt x="0" y="54"/>
                  </a:lnTo>
                  <a:lnTo>
                    <a:pt x="0" y="122"/>
                  </a:lnTo>
                  <a:lnTo>
                    <a:pt x="244" y="122"/>
                  </a:lnTo>
                  <a:close/>
                </a:path>
              </a:pathLst>
            </a:custGeom>
            <a:blipFill dpi="0" rotWithShape="0">
              <a:blip r:embed="rId3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Rectangle 228"/>
            <p:cNvSpPr>
              <a:spLocks noChangeAspect="1" noChangeArrowheads="1"/>
            </p:cNvSpPr>
            <p:nvPr/>
          </p:nvSpPr>
          <p:spPr bwMode="auto">
            <a:xfrm>
              <a:off x="2555" y="2300"/>
              <a:ext cx="14" cy="1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229"/>
            <p:cNvSpPr>
              <a:spLocks noChangeAspect="1"/>
            </p:cNvSpPr>
            <p:nvPr/>
          </p:nvSpPr>
          <p:spPr bwMode="auto">
            <a:xfrm>
              <a:off x="2365" y="2164"/>
              <a:ext cx="204" cy="136"/>
            </a:xfrm>
            <a:custGeom>
              <a:avLst/>
              <a:gdLst>
                <a:gd name="T0" fmla="*/ 190 w 204"/>
                <a:gd name="T1" fmla="*/ 136 h 136"/>
                <a:gd name="T2" fmla="*/ 190 w 204"/>
                <a:gd name="T3" fmla="*/ 14 h 136"/>
                <a:gd name="T4" fmla="*/ 190 w 204"/>
                <a:gd name="T5" fmla="*/ 14 h 136"/>
                <a:gd name="T6" fmla="*/ 204 w 204"/>
                <a:gd name="T7" fmla="*/ 28 h 136"/>
                <a:gd name="T8" fmla="*/ 136 w 204"/>
                <a:gd name="T9" fmla="*/ 82 h 136"/>
                <a:gd name="T10" fmla="*/ 122 w 204"/>
                <a:gd name="T11" fmla="*/ 95 h 136"/>
                <a:gd name="T12" fmla="*/ 122 w 204"/>
                <a:gd name="T13" fmla="*/ 68 h 136"/>
                <a:gd name="T14" fmla="*/ 122 w 204"/>
                <a:gd name="T15" fmla="*/ 14 h 136"/>
                <a:gd name="T16" fmla="*/ 122 w 204"/>
                <a:gd name="T17" fmla="*/ 14 h 136"/>
                <a:gd name="T18" fmla="*/ 136 w 204"/>
                <a:gd name="T19" fmla="*/ 28 h 136"/>
                <a:gd name="T20" fmla="*/ 82 w 204"/>
                <a:gd name="T21" fmla="*/ 82 h 136"/>
                <a:gd name="T22" fmla="*/ 68 w 204"/>
                <a:gd name="T23" fmla="*/ 95 h 136"/>
                <a:gd name="T24" fmla="*/ 68 w 204"/>
                <a:gd name="T25" fmla="*/ 68 h 136"/>
                <a:gd name="T26" fmla="*/ 68 w 204"/>
                <a:gd name="T27" fmla="*/ 14 h 136"/>
                <a:gd name="T28" fmla="*/ 68 w 204"/>
                <a:gd name="T29" fmla="*/ 14 h 136"/>
                <a:gd name="T30" fmla="*/ 82 w 204"/>
                <a:gd name="T31" fmla="*/ 28 h 136"/>
                <a:gd name="T32" fmla="*/ 14 w 204"/>
                <a:gd name="T33" fmla="*/ 82 h 136"/>
                <a:gd name="T34" fmla="*/ 0 w 204"/>
                <a:gd name="T35" fmla="*/ 95 h 136"/>
                <a:gd name="T36" fmla="*/ 0 w 204"/>
                <a:gd name="T37" fmla="*/ 68 h 136"/>
                <a:gd name="T38" fmla="*/ 0 w 204"/>
                <a:gd name="T39" fmla="*/ 14 h 136"/>
                <a:gd name="T40" fmla="*/ 0 w 204"/>
                <a:gd name="T41" fmla="*/ 14 h 136"/>
                <a:gd name="T42" fmla="*/ 14 w 204"/>
                <a:gd name="T43" fmla="*/ 0 h 136"/>
                <a:gd name="T44" fmla="*/ 14 w 204"/>
                <a:gd name="T45" fmla="*/ 14 h 136"/>
                <a:gd name="T46" fmla="*/ 14 w 204"/>
                <a:gd name="T47" fmla="*/ 68 h 136"/>
                <a:gd name="T48" fmla="*/ 0 w 204"/>
                <a:gd name="T49" fmla="*/ 68 h 136"/>
                <a:gd name="T50" fmla="*/ 0 w 204"/>
                <a:gd name="T51" fmla="*/ 68 h 136"/>
                <a:gd name="T52" fmla="*/ 68 w 204"/>
                <a:gd name="T53" fmla="*/ 14 h 136"/>
                <a:gd name="T54" fmla="*/ 82 w 204"/>
                <a:gd name="T55" fmla="*/ 0 h 136"/>
                <a:gd name="T56" fmla="*/ 82 w 204"/>
                <a:gd name="T57" fmla="*/ 14 h 136"/>
                <a:gd name="T58" fmla="*/ 82 w 204"/>
                <a:gd name="T59" fmla="*/ 68 h 136"/>
                <a:gd name="T60" fmla="*/ 68 w 204"/>
                <a:gd name="T61" fmla="*/ 68 h 136"/>
                <a:gd name="T62" fmla="*/ 68 w 204"/>
                <a:gd name="T63" fmla="*/ 68 h 136"/>
                <a:gd name="T64" fmla="*/ 122 w 204"/>
                <a:gd name="T65" fmla="*/ 14 h 136"/>
                <a:gd name="T66" fmla="*/ 136 w 204"/>
                <a:gd name="T67" fmla="*/ 0 h 136"/>
                <a:gd name="T68" fmla="*/ 136 w 204"/>
                <a:gd name="T69" fmla="*/ 14 h 136"/>
                <a:gd name="T70" fmla="*/ 136 w 204"/>
                <a:gd name="T71" fmla="*/ 68 h 136"/>
                <a:gd name="T72" fmla="*/ 122 w 204"/>
                <a:gd name="T73" fmla="*/ 68 h 136"/>
                <a:gd name="T74" fmla="*/ 122 w 204"/>
                <a:gd name="T75" fmla="*/ 68 h 136"/>
                <a:gd name="T76" fmla="*/ 190 w 204"/>
                <a:gd name="T77" fmla="*/ 14 h 136"/>
                <a:gd name="T78" fmla="*/ 204 w 204"/>
                <a:gd name="T79" fmla="*/ 0 h 136"/>
                <a:gd name="T80" fmla="*/ 204 w 204"/>
                <a:gd name="T81" fmla="*/ 14 h 136"/>
                <a:gd name="T82" fmla="*/ 204 w 204"/>
                <a:gd name="T83" fmla="*/ 136 h 136"/>
                <a:gd name="T84" fmla="*/ 190 w 204"/>
                <a:gd name="T85" fmla="*/ 136 h 1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04"/>
                <a:gd name="T130" fmla="*/ 0 h 136"/>
                <a:gd name="T131" fmla="*/ 204 w 204"/>
                <a:gd name="T132" fmla="*/ 136 h 1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04" h="136">
                  <a:moveTo>
                    <a:pt x="190" y="136"/>
                  </a:moveTo>
                  <a:lnTo>
                    <a:pt x="190" y="14"/>
                  </a:lnTo>
                  <a:lnTo>
                    <a:pt x="204" y="28"/>
                  </a:lnTo>
                  <a:lnTo>
                    <a:pt x="136" y="82"/>
                  </a:lnTo>
                  <a:lnTo>
                    <a:pt x="122" y="95"/>
                  </a:lnTo>
                  <a:lnTo>
                    <a:pt x="122" y="68"/>
                  </a:lnTo>
                  <a:lnTo>
                    <a:pt x="122" y="14"/>
                  </a:lnTo>
                  <a:lnTo>
                    <a:pt x="136" y="28"/>
                  </a:lnTo>
                  <a:lnTo>
                    <a:pt x="82" y="82"/>
                  </a:lnTo>
                  <a:lnTo>
                    <a:pt x="68" y="95"/>
                  </a:lnTo>
                  <a:lnTo>
                    <a:pt x="68" y="68"/>
                  </a:lnTo>
                  <a:lnTo>
                    <a:pt x="68" y="14"/>
                  </a:lnTo>
                  <a:lnTo>
                    <a:pt x="82" y="28"/>
                  </a:lnTo>
                  <a:lnTo>
                    <a:pt x="14" y="82"/>
                  </a:lnTo>
                  <a:lnTo>
                    <a:pt x="0" y="95"/>
                  </a:lnTo>
                  <a:lnTo>
                    <a:pt x="0" y="68"/>
                  </a:lnTo>
                  <a:lnTo>
                    <a:pt x="0" y="14"/>
                  </a:lnTo>
                  <a:lnTo>
                    <a:pt x="14" y="0"/>
                  </a:lnTo>
                  <a:lnTo>
                    <a:pt x="14" y="14"/>
                  </a:lnTo>
                  <a:lnTo>
                    <a:pt x="14" y="68"/>
                  </a:lnTo>
                  <a:lnTo>
                    <a:pt x="0" y="68"/>
                  </a:lnTo>
                  <a:lnTo>
                    <a:pt x="68" y="14"/>
                  </a:lnTo>
                  <a:lnTo>
                    <a:pt x="82" y="0"/>
                  </a:lnTo>
                  <a:lnTo>
                    <a:pt x="82" y="14"/>
                  </a:lnTo>
                  <a:lnTo>
                    <a:pt x="82" y="68"/>
                  </a:lnTo>
                  <a:lnTo>
                    <a:pt x="68" y="68"/>
                  </a:lnTo>
                  <a:lnTo>
                    <a:pt x="122" y="14"/>
                  </a:lnTo>
                  <a:lnTo>
                    <a:pt x="136" y="0"/>
                  </a:lnTo>
                  <a:lnTo>
                    <a:pt x="136" y="14"/>
                  </a:lnTo>
                  <a:lnTo>
                    <a:pt x="136" y="68"/>
                  </a:lnTo>
                  <a:lnTo>
                    <a:pt x="122" y="68"/>
                  </a:lnTo>
                  <a:lnTo>
                    <a:pt x="190" y="14"/>
                  </a:lnTo>
                  <a:lnTo>
                    <a:pt x="204" y="0"/>
                  </a:lnTo>
                  <a:lnTo>
                    <a:pt x="204" y="14"/>
                  </a:lnTo>
                  <a:lnTo>
                    <a:pt x="204" y="136"/>
                  </a:lnTo>
                  <a:lnTo>
                    <a:pt x="190" y="136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230"/>
            <p:cNvSpPr>
              <a:spLocks noChangeAspect="1"/>
            </p:cNvSpPr>
            <p:nvPr/>
          </p:nvSpPr>
          <p:spPr bwMode="auto">
            <a:xfrm>
              <a:off x="2311" y="2178"/>
              <a:ext cx="68" cy="68"/>
            </a:xfrm>
            <a:custGeom>
              <a:avLst/>
              <a:gdLst>
                <a:gd name="T0" fmla="*/ 68 w 68"/>
                <a:gd name="T1" fmla="*/ 14 h 68"/>
                <a:gd name="T2" fmla="*/ 14 w 68"/>
                <a:gd name="T3" fmla="*/ 68 h 68"/>
                <a:gd name="T4" fmla="*/ 0 w 68"/>
                <a:gd name="T5" fmla="*/ 54 h 68"/>
                <a:gd name="T6" fmla="*/ 0 w 68"/>
                <a:gd name="T7" fmla="*/ 54 h 68"/>
                <a:gd name="T8" fmla="*/ 0 w 68"/>
                <a:gd name="T9" fmla="*/ 54 h 68"/>
                <a:gd name="T10" fmla="*/ 54 w 68"/>
                <a:gd name="T11" fmla="*/ 0 h 68"/>
                <a:gd name="T12" fmla="*/ 68 w 68"/>
                <a:gd name="T13" fmla="*/ 14 h 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8"/>
                <a:gd name="T22" fmla="*/ 0 h 68"/>
                <a:gd name="T23" fmla="*/ 68 w 68"/>
                <a:gd name="T24" fmla="*/ 68 h 6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8" h="68">
                  <a:moveTo>
                    <a:pt x="68" y="14"/>
                  </a:moveTo>
                  <a:lnTo>
                    <a:pt x="14" y="68"/>
                  </a:lnTo>
                  <a:lnTo>
                    <a:pt x="0" y="54"/>
                  </a:lnTo>
                  <a:lnTo>
                    <a:pt x="54" y="0"/>
                  </a:lnTo>
                  <a:lnTo>
                    <a:pt x="68" y="14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231"/>
            <p:cNvSpPr>
              <a:spLocks noChangeAspect="1" noChangeArrowheads="1"/>
            </p:cNvSpPr>
            <p:nvPr/>
          </p:nvSpPr>
          <p:spPr bwMode="auto">
            <a:xfrm>
              <a:off x="2311" y="2300"/>
              <a:ext cx="14" cy="1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Rectangle 232"/>
            <p:cNvSpPr>
              <a:spLocks noChangeAspect="1" noChangeArrowheads="1"/>
            </p:cNvSpPr>
            <p:nvPr/>
          </p:nvSpPr>
          <p:spPr bwMode="auto">
            <a:xfrm>
              <a:off x="2311" y="2232"/>
              <a:ext cx="14" cy="68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Rectangle 233"/>
            <p:cNvSpPr>
              <a:spLocks noChangeAspect="1" noChangeArrowheads="1"/>
            </p:cNvSpPr>
            <p:nvPr/>
          </p:nvSpPr>
          <p:spPr bwMode="auto">
            <a:xfrm>
              <a:off x="1253" y="2300"/>
              <a:ext cx="244" cy="692"/>
            </a:xfrm>
            <a:prstGeom prst="rect">
              <a:avLst/>
            </a:prstGeom>
            <a:blipFill dpi="0" rotWithShape="0">
              <a:blip r:embed="rId3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Rectangle 234"/>
            <p:cNvSpPr>
              <a:spLocks noChangeAspect="1" noChangeArrowheads="1"/>
            </p:cNvSpPr>
            <p:nvPr/>
          </p:nvSpPr>
          <p:spPr bwMode="auto">
            <a:xfrm>
              <a:off x="1253" y="2300"/>
              <a:ext cx="257" cy="14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Rectangle 235"/>
            <p:cNvSpPr>
              <a:spLocks noChangeAspect="1" noChangeArrowheads="1"/>
            </p:cNvSpPr>
            <p:nvPr/>
          </p:nvSpPr>
          <p:spPr bwMode="auto">
            <a:xfrm>
              <a:off x="1497" y="2300"/>
              <a:ext cx="13" cy="705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Rectangle 236"/>
            <p:cNvSpPr>
              <a:spLocks noChangeAspect="1" noChangeArrowheads="1"/>
            </p:cNvSpPr>
            <p:nvPr/>
          </p:nvSpPr>
          <p:spPr bwMode="auto">
            <a:xfrm>
              <a:off x="1253" y="2992"/>
              <a:ext cx="244" cy="13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Rectangle 237"/>
            <p:cNvSpPr>
              <a:spLocks noChangeAspect="1" noChangeArrowheads="1"/>
            </p:cNvSpPr>
            <p:nvPr/>
          </p:nvSpPr>
          <p:spPr bwMode="auto">
            <a:xfrm>
              <a:off x="1253" y="2300"/>
              <a:ext cx="13" cy="692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238"/>
            <p:cNvSpPr>
              <a:spLocks noChangeAspect="1"/>
            </p:cNvSpPr>
            <p:nvPr/>
          </p:nvSpPr>
          <p:spPr bwMode="auto">
            <a:xfrm>
              <a:off x="1253" y="2219"/>
              <a:ext cx="244" cy="122"/>
            </a:xfrm>
            <a:custGeom>
              <a:avLst/>
              <a:gdLst>
                <a:gd name="T0" fmla="*/ 244 w 244"/>
                <a:gd name="T1" fmla="*/ 122 h 122"/>
                <a:gd name="T2" fmla="*/ 244 w 244"/>
                <a:gd name="T3" fmla="*/ 0 h 122"/>
                <a:gd name="T4" fmla="*/ 176 w 244"/>
                <a:gd name="T5" fmla="*/ 54 h 122"/>
                <a:gd name="T6" fmla="*/ 176 w 244"/>
                <a:gd name="T7" fmla="*/ 0 h 122"/>
                <a:gd name="T8" fmla="*/ 122 w 244"/>
                <a:gd name="T9" fmla="*/ 54 h 122"/>
                <a:gd name="T10" fmla="*/ 122 w 244"/>
                <a:gd name="T11" fmla="*/ 0 h 122"/>
                <a:gd name="T12" fmla="*/ 54 w 244"/>
                <a:gd name="T13" fmla="*/ 54 h 122"/>
                <a:gd name="T14" fmla="*/ 54 w 244"/>
                <a:gd name="T15" fmla="*/ 0 h 122"/>
                <a:gd name="T16" fmla="*/ 0 w 244"/>
                <a:gd name="T17" fmla="*/ 54 h 122"/>
                <a:gd name="T18" fmla="*/ 0 w 244"/>
                <a:gd name="T19" fmla="*/ 122 h 122"/>
                <a:gd name="T20" fmla="*/ 244 w 244"/>
                <a:gd name="T21" fmla="*/ 122 h 12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44"/>
                <a:gd name="T34" fmla="*/ 0 h 122"/>
                <a:gd name="T35" fmla="*/ 244 w 244"/>
                <a:gd name="T36" fmla="*/ 122 h 12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44" h="122">
                  <a:moveTo>
                    <a:pt x="244" y="122"/>
                  </a:moveTo>
                  <a:lnTo>
                    <a:pt x="244" y="0"/>
                  </a:lnTo>
                  <a:lnTo>
                    <a:pt x="176" y="54"/>
                  </a:lnTo>
                  <a:lnTo>
                    <a:pt x="176" y="0"/>
                  </a:lnTo>
                  <a:lnTo>
                    <a:pt x="122" y="54"/>
                  </a:lnTo>
                  <a:lnTo>
                    <a:pt x="122" y="0"/>
                  </a:lnTo>
                  <a:lnTo>
                    <a:pt x="54" y="54"/>
                  </a:lnTo>
                  <a:lnTo>
                    <a:pt x="54" y="0"/>
                  </a:lnTo>
                  <a:lnTo>
                    <a:pt x="0" y="54"/>
                  </a:lnTo>
                  <a:lnTo>
                    <a:pt x="0" y="122"/>
                  </a:lnTo>
                  <a:lnTo>
                    <a:pt x="244" y="122"/>
                  </a:lnTo>
                  <a:close/>
                </a:path>
              </a:pathLst>
            </a:custGeom>
            <a:blipFill dpi="0" rotWithShape="0">
              <a:blip r:embed="rId3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240"/>
            <p:cNvSpPr>
              <a:spLocks noChangeAspect="1"/>
            </p:cNvSpPr>
            <p:nvPr/>
          </p:nvSpPr>
          <p:spPr bwMode="auto">
            <a:xfrm>
              <a:off x="1307" y="2205"/>
              <a:ext cx="203" cy="136"/>
            </a:xfrm>
            <a:custGeom>
              <a:avLst/>
              <a:gdLst>
                <a:gd name="T0" fmla="*/ 190 w 203"/>
                <a:gd name="T1" fmla="*/ 136 h 136"/>
                <a:gd name="T2" fmla="*/ 190 w 203"/>
                <a:gd name="T3" fmla="*/ 14 h 136"/>
                <a:gd name="T4" fmla="*/ 190 w 203"/>
                <a:gd name="T5" fmla="*/ 14 h 136"/>
                <a:gd name="T6" fmla="*/ 203 w 203"/>
                <a:gd name="T7" fmla="*/ 27 h 136"/>
                <a:gd name="T8" fmla="*/ 136 w 203"/>
                <a:gd name="T9" fmla="*/ 82 h 136"/>
                <a:gd name="T10" fmla="*/ 122 w 203"/>
                <a:gd name="T11" fmla="*/ 95 h 136"/>
                <a:gd name="T12" fmla="*/ 122 w 203"/>
                <a:gd name="T13" fmla="*/ 68 h 136"/>
                <a:gd name="T14" fmla="*/ 122 w 203"/>
                <a:gd name="T15" fmla="*/ 14 h 136"/>
                <a:gd name="T16" fmla="*/ 122 w 203"/>
                <a:gd name="T17" fmla="*/ 14 h 136"/>
                <a:gd name="T18" fmla="*/ 136 w 203"/>
                <a:gd name="T19" fmla="*/ 27 h 136"/>
                <a:gd name="T20" fmla="*/ 81 w 203"/>
                <a:gd name="T21" fmla="*/ 82 h 136"/>
                <a:gd name="T22" fmla="*/ 68 w 203"/>
                <a:gd name="T23" fmla="*/ 95 h 136"/>
                <a:gd name="T24" fmla="*/ 68 w 203"/>
                <a:gd name="T25" fmla="*/ 68 h 136"/>
                <a:gd name="T26" fmla="*/ 68 w 203"/>
                <a:gd name="T27" fmla="*/ 14 h 136"/>
                <a:gd name="T28" fmla="*/ 68 w 203"/>
                <a:gd name="T29" fmla="*/ 14 h 136"/>
                <a:gd name="T30" fmla="*/ 81 w 203"/>
                <a:gd name="T31" fmla="*/ 27 h 136"/>
                <a:gd name="T32" fmla="*/ 14 w 203"/>
                <a:gd name="T33" fmla="*/ 82 h 136"/>
                <a:gd name="T34" fmla="*/ 0 w 203"/>
                <a:gd name="T35" fmla="*/ 95 h 136"/>
                <a:gd name="T36" fmla="*/ 0 w 203"/>
                <a:gd name="T37" fmla="*/ 68 h 136"/>
                <a:gd name="T38" fmla="*/ 0 w 203"/>
                <a:gd name="T39" fmla="*/ 14 h 136"/>
                <a:gd name="T40" fmla="*/ 0 w 203"/>
                <a:gd name="T41" fmla="*/ 14 h 136"/>
                <a:gd name="T42" fmla="*/ 14 w 203"/>
                <a:gd name="T43" fmla="*/ 0 h 136"/>
                <a:gd name="T44" fmla="*/ 14 w 203"/>
                <a:gd name="T45" fmla="*/ 14 h 136"/>
                <a:gd name="T46" fmla="*/ 14 w 203"/>
                <a:gd name="T47" fmla="*/ 68 h 136"/>
                <a:gd name="T48" fmla="*/ 0 w 203"/>
                <a:gd name="T49" fmla="*/ 68 h 136"/>
                <a:gd name="T50" fmla="*/ 0 w 203"/>
                <a:gd name="T51" fmla="*/ 68 h 136"/>
                <a:gd name="T52" fmla="*/ 68 w 203"/>
                <a:gd name="T53" fmla="*/ 14 h 136"/>
                <a:gd name="T54" fmla="*/ 81 w 203"/>
                <a:gd name="T55" fmla="*/ 0 h 136"/>
                <a:gd name="T56" fmla="*/ 81 w 203"/>
                <a:gd name="T57" fmla="*/ 14 h 136"/>
                <a:gd name="T58" fmla="*/ 81 w 203"/>
                <a:gd name="T59" fmla="*/ 68 h 136"/>
                <a:gd name="T60" fmla="*/ 68 w 203"/>
                <a:gd name="T61" fmla="*/ 68 h 136"/>
                <a:gd name="T62" fmla="*/ 68 w 203"/>
                <a:gd name="T63" fmla="*/ 68 h 136"/>
                <a:gd name="T64" fmla="*/ 122 w 203"/>
                <a:gd name="T65" fmla="*/ 14 h 136"/>
                <a:gd name="T66" fmla="*/ 136 w 203"/>
                <a:gd name="T67" fmla="*/ 0 h 136"/>
                <a:gd name="T68" fmla="*/ 136 w 203"/>
                <a:gd name="T69" fmla="*/ 14 h 136"/>
                <a:gd name="T70" fmla="*/ 136 w 203"/>
                <a:gd name="T71" fmla="*/ 68 h 136"/>
                <a:gd name="T72" fmla="*/ 122 w 203"/>
                <a:gd name="T73" fmla="*/ 68 h 136"/>
                <a:gd name="T74" fmla="*/ 122 w 203"/>
                <a:gd name="T75" fmla="*/ 68 h 136"/>
                <a:gd name="T76" fmla="*/ 190 w 203"/>
                <a:gd name="T77" fmla="*/ 14 h 136"/>
                <a:gd name="T78" fmla="*/ 203 w 203"/>
                <a:gd name="T79" fmla="*/ 0 h 136"/>
                <a:gd name="T80" fmla="*/ 203 w 203"/>
                <a:gd name="T81" fmla="*/ 14 h 136"/>
                <a:gd name="T82" fmla="*/ 203 w 203"/>
                <a:gd name="T83" fmla="*/ 136 h 136"/>
                <a:gd name="T84" fmla="*/ 190 w 203"/>
                <a:gd name="T85" fmla="*/ 136 h 1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03"/>
                <a:gd name="T130" fmla="*/ 0 h 136"/>
                <a:gd name="T131" fmla="*/ 203 w 203"/>
                <a:gd name="T132" fmla="*/ 136 h 1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03" h="136">
                  <a:moveTo>
                    <a:pt x="190" y="136"/>
                  </a:moveTo>
                  <a:lnTo>
                    <a:pt x="190" y="14"/>
                  </a:lnTo>
                  <a:lnTo>
                    <a:pt x="203" y="27"/>
                  </a:lnTo>
                  <a:lnTo>
                    <a:pt x="136" y="82"/>
                  </a:lnTo>
                  <a:lnTo>
                    <a:pt x="122" y="95"/>
                  </a:lnTo>
                  <a:lnTo>
                    <a:pt x="122" y="68"/>
                  </a:lnTo>
                  <a:lnTo>
                    <a:pt x="122" y="14"/>
                  </a:lnTo>
                  <a:lnTo>
                    <a:pt x="136" y="27"/>
                  </a:lnTo>
                  <a:lnTo>
                    <a:pt x="81" y="82"/>
                  </a:lnTo>
                  <a:lnTo>
                    <a:pt x="68" y="95"/>
                  </a:lnTo>
                  <a:lnTo>
                    <a:pt x="68" y="68"/>
                  </a:lnTo>
                  <a:lnTo>
                    <a:pt x="68" y="14"/>
                  </a:lnTo>
                  <a:lnTo>
                    <a:pt x="81" y="27"/>
                  </a:lnTo>
                  <a:lnTo>
                    <a:pt x="14" y="82"/>
                  </a:lnTo>
                  <a:lnTo>
                    <a:pt x="0" y="95"/>
                  </a:lnTo>
                  <a:lnTo>
                    <a:pt x="0" y="68"/>
                  </a:lnTo>
                  <a:lnTo>
                    <a:pt x="0" y="14"/>
                  </a:lnTo>
                  <a:lnTo>
                    <a:pt x="14" y="0"/>
                  </a:lnTo>
                  <a:lnTo>
                    <a:pt x="14" y="14"/>
                  </a:lnTo>
                  <a:lnTo>
                    <a:pt x="14" y="68"/>
                  </a:lnTo>
                  <a:lnTo>
                    <a:pt x="0" y="68"/>
                  </a:lnTo>
                  <a:lnTo>
                    <a:pt x="68" y="14"/>
                  </a:lnTo>
                  <a:lnTo>
                    <a:pt x="81" y="0"/>
                  </a:lnTo>
                  <a:lnTo>
                    <a:pt x="81" y="14"/>
                  </a:lnTo>
                  <a:lnTo>
                    <a:pt x="81" y="68"/>
                  </a:lnTo>
                  <a:lnTo>
                    <a:pt x="68" y="68"/>
                  </a:lnTo>
                  <a:lnTo>
                    <a:pt x="122" y="14"/>
                  </a:lnTo>
                  <a:lnTo>
                    <a:pt x="136" y="0"/>
                  </a:lnTo>
                  <a:lnTo>
                    <a:pt x="136" y="14"/>
                  </a:lnTo>
                  <a:lnTo>
                    <a:pt x="136" y="68"/>
                  </a:lnTo>
                  <a:lnTo>
                    <a:pt x="122" y="68"/>
                  </a:lnTo>
                  <a:lnTo>
                    <a:pt x="190" y="14"/>
                  </a:lnTo>
                  <a:lnTo>
                    <a:pt x="203" y="0"/>
                  </a:lnTo>
                  <a:lnTo>
                    <a:pt x="203" y="14"/>
                  </a:lnTo>
                  <a:lnTo>
                    <a:pt x="203" y="136"/>
                  </a:lnTo>
                  <a:lnTo>
                    <a:pt x="190" y="136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241"/>
            <p:cNvSpPr>
              <a:spLocks noChangeAspect="1"/>
            </p:cNvSpPr>
            <p:nvPr/>
          </p:nvSpPr>
          <p:spPr bwMode="auto">
            <a:xfrm>
              <a:off x="1253" y="2219"/>
              <a:ext cx="68" cy="68"/>
            </a:xfrm>
            <a:custGeom>
              <a:avLst/>
              <a:gdLst>
                <a:gd name="T0" fmla="*/ 68 w 68"/>
                <a:gd name="T1" fmla="*/ 13 h 68"/>
                <a:gd name="T2" fmla="*/ 13 w 68"/>
                <a:gd name="T3" fmla="*/ 68 h 68"/>
                <a:gd name="T4" fmla="*/ 0 w 68"/>
                <a:gd name="T5" fmla="*/ 54 h 68"/>
                <a:gd name="T6" fmla="*/ 0 w 68"/>
                <a:gd name="T7" fmla="*/ 54 h 68"/>
                <a:gd name="T8" fmla="*/ 0 w 68"/>
                <a:gd name="T9" fmla="*/ 54 h 68"/>
                <a:gd name="T10" fmla="*/ 54 w 68"/>
                <a:gd name="T11" fmla="*/ 0 h 68"/>
                <a:gd name="T12" fmla="*/ 68 w 68"/>
                <a:gd name="T13" fmla="*/ 13 h 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8"/>
                <a:gd name="T22" fmla="*/ 0 h 68"/>
                <a:gd name="T23" fmla="*/ 68 w 68"/>
                <a:gd name="T24" fmla="*/ 68 h 6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8" h="68">
                  <a:moveTo>
                    <a:pt x="68" y="13"/>
                  </a:moveTo>
                  <a:lnTo>
                    <a:pt x="13" y="68"/>
                  </a:lnTo>
                  <a:lnTo>
                    <a:pt x="0" y="54"/>
                  </a:lnTo>
                  <a:lnTo>
                    <a:pt x="54" y="0"/>
                  </a:lnTo>
                  <a:lnTo>
                    <a:pt x="68" y="13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Rectangle 243"/>
            <p:cNvSpPr>
              <a:spLocks noChangeAspect="1" noChangeArrowheads="1"/>
            </p:cNvSpPr>
            <p:nvPr/>
          </p:nvSpPr>
          <p:spPr bwMode="auto">
            <a:xfrm>
              <a:off x="1253" y="2273"/>
              <a:ext cx="13" cy="68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244"/>
            <p:cNvSpPr>
              <a:spLocks noChangeAspect="1"/>
            </p:cNvSpPr>
            <p:nvPr/>
          </p:nvSpPr>
          <p:spPr bwMode="auto">
            <a:xfrm>
              <a:off x="3139" y="2829"/>
              <a:ext cx="122" cy="81"/>
            </a:xfrm>
            <a:custGeom>
              <a:avLst/>
              <a:gdLst>
                <a:gd name="T0" fmla="*/ 0 w 122"/>
                <a:gd name="T1" fmla="*/ 41 h 81"/>
                <a:gd name="T2" fmla="*/ 0 w 122"/>
                <a:gd name="T3" fmla="*/ 0 h 81"/>
                <a:gd name="T4" fmla="*/ 0 w 122"/>
                <a:gd name="T5" fmla="*/ 0 h 81"/>
                <a:gd name="T6" fmla="*/ 0 w 122"/>
                <a:gd name="T7" fmla="*/ 0 h 81"/>
                <a:gd name="T8" fmla="*/ 122 w 122"/>
                <a:gd name="T9" fmla="*/ 41 h 81"/>
                <a:gd name="T10" fmla="*/ 122 w 122"/>
                <a:gd name="T11" fmla="*/ 54 h 81"/>
                <a:gd name="T12" fmla="*/ 122 w 122"/>
                <a:gd name="T13" fmla="*/ 54 h 81"/>
                <a:gd name="T14" fmla="*/ 0 w 122"/>
                <a:gd name="T15" fmla="*/ 81 h 81"/>
                <a:gd name="T16" fmla="*/ 0 w 122"/>
                <a:gd name="T17" fmla="*/ 81 h 81"/>
                <a:gd name="T18" fmla="*/ 0 w 122"/>
                <a:gd name="T19" fmla="*/ 68 h 81"/>
                <a:gd name="T20" fmla="*/ 0 w 122"/>
                <a:gd name="T21" fmla="*/ 68 h 81"/>
                <a:gd name="T22" fmla="*/ 122 w 122"/>
                <a:gd name="T23" fmla="*/ 41 h 81"/>
                <a:gd name="T24" fmla="*/ 122 w 122"/>
                <a:gd name="T25" fmla="*/ 54 h 81"/>
                <a:gd name="T26" fmla="*/ 122 w 122"/>
                <a:gd name="T27" fmla="*/ 54 h 81"/>
                <a:gd name="T28" fmla="*/ 0 w 122"/>
                <a:gd name="T29" fmla="*/ 14 h 81"/>
                <a:gd name="T30" fmla="*/ 0 w 122"/>
                <a:gd name="T31" fmla="*/ 0 h 81"/>
                <a:gd name="T32" fmla="*/ 13 w 122"/>
                <a:gd name="T33" fmla="*/ 0 h 81"/>
                <a:gd name="T34" fmla="*/ 13 w 122"/>
                <a:gd name="T35" fmla="*/ 41 h 81"/>
                <a:gd name="T36" fmla="*/ 0 w 122"/>
                <a:gd name="T37" fmla="*/ 41 h 8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22"/>
                <a:gd name="T58" fmla="*/ 0 h 81"/>
                <a:gd name="T59" fmla="*/ 122 w 122"/>
                <a:gd name="T60" fmla="*/ 81 h 8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22" h="81">
                  <a:moveTo>
                    <a:pt x="0" y="41"/>
                  </a:moveTo>
                  <a:lnTo>
                    <a:pt x="0" y="0"/>
                  </a:lnTo>
                  <a:lnTo>
                    <a:pt x="122" y="41"/>
                  </a:lnTo>
                  <a:lnTo>
                    <a:pt x="122" y="54"/>
                  </a:lnTo>
                  <a:lnTo>
                    <a:pt x="0" y="81"/>
                  </a:lnTo>
                  <a:lnTo>
                    <a:pt x="0" y="68"/>
                  </a:lnTo>
                  <a:lnTo>
                    <a:pt x="122" y="41"/>
                  </a:lnTo>
                  <a:lnTo>
                    <a:pt x="122" y="54"/>
                  </a:lnTo>
                  <a:lnTo>
                    <a:pt x="0" y="14"/>
                  </a:lnTo>
                  <a:lnTo>
                    <a:pt x="0" y="0"/>
                  </a:lnTo>
                  <a:lnTo>
                    <a:pt x="13" y="0"/>
                  </a:lnTo>
                  <a:lnTo>
                    <a:pt x="13" y="41"/>
                  </a:lnTo>
                  <a:lnTo>
                    <a:pt x="0" y="41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245"/>
            <p:cNvSpPr>
              <a:spLocks noChangeAspect="1"/>
            </p:cNvSpPr>
            <p:nvPr/>
          </p:nvSpPr>
          <p:spPr bwMode="auto">
            <a:xfrm>
              <a:off x="3139" y="2870"/>
              <a:ext cx="13" cy="27"/>
            </a:xfrm>
            <a:custGeom>
              <a:avLst/>
              <a:gdLst>
                <a:gd name="T0" fmla="*/ 0 w 13"/>
                <a:gd name="T1" fmla="*/ 27 h 27"/>
                <a:gd name="T2" fmla="*/ 0 w 13"/>
                <a:gd name="T3" fmla="*/ 0 h 27"/>
                <a:gd name="T4" fmla="*/ 13 w 13"/>
                <a:gd name="T5" fmla="*/ 0 h 27"/>
                <a:gd name="T6" fmla="*/ 13 w 13"/>
                <a:gd name="T7" fmla="*/ 0 h 27"/>
                <a:gd name="T8" fmla="*/ 13 w 13"/>
                <a:gd name="T9" fmla="*/ 0 h 27"/>
                <a:gd name="T10" fmla="*/ 13 w 13"/>
                <a:gd name="T11" fmla="*/ 27 h 27"/>
                <a:gd name="T12" fmla="*/ 0 w 13"/>
                <a:gd name="T13" fmla="*/ 27 h 2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3"/>
                <a:gd name="T22" fmla="*/ 0 h 27"/>
                <a:gd name="T23" fmla="*/ 13 w 13"/>
                <a:gd name="T24" fmla="*/ 27 h 2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3" h="27">
                  <a:moveTo>
                    <a:pt x="0" y="27"/>
                  </a:moveTo>
                  <a:lnTo>
                    <a:pt x="0" y="0"/>
                  </a:lnTo>
                  <a:lnTo>
                    <a:pt x="13" y="0"/>
                  </a:lnTo>
                  <a:lnTo>
                    <a:pt x="13" y="27"/>
                  </a:lnTo>
                  <a:lnTo>
                    <a:pt x="0" y="27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246"/>
            <p:cNvSpPr>
              <a:spLocks noChangeAspect="1"/>
            </p:cNvSpPr>
            <p:nvPr/>
          </p:nvSpPr>
          <p:spPr bwMode="auto">
            <a:xfrm>
              <a:off x="3139" y="2829"/>
              <a:ext cx="122" cy="68"/>
            </a:xfrm>
            <a:custGeom>
              <a:avLst/>
              <a:gdLst>
                <a:gd name="T0" fmla="*/ 0 w 122"/>
                <a:gd name="T1" fmla="*/ 41 h 68"/>
                <a:gd name="T2" fmla="*/ 0 w 122"/>
                <a:gd name="T3" fmla="*/ 0 h 68"/>
                <a:gd name="T4" fmla="*/ 122 w 122"/>
                <a:gd name="T5" fmla="*/ 41 h 68"/>
                <a:gd name="T6" fmla="*/ 0 w 122"/>
                <a:gd name="T7" fmla="*/ 68 h 68"/>
                <a:gd name="T8" fmla="*/ 0 w 122"/>
                <a:gd name="T9" fmla="*/ 41 h 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2"/>
                <a:gd name="T16" fmla="*/ 0 h 68"/>
                <a:gd name="T17" fmla="*/ 122 w 122"/>
                <a:gd name="T18" fmla="*/ 68 h 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2" h="68">
                  <a:moveTo>
                    <a:pt x="0" y="41"/>
                  </a:moveTo>
                  <a:lnTo>
                    <a:pt x="0" y="0"/>
                  </a:lnTo>
                  <a:lnTo>
                    <a:pt x="122" y="41"/>
                  </a:lnTo>
                  <a:lnTo>
                    <a:pt x="0" y="68"/>
                  </a:lnTo>
                  <a:lnTo>
                    <a:pt x="0" y="41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Rectangle 249"/>
            <p:cNvSpPr>
              <a:spLocks noChangeAspect="1" noChangeArrowheads="1"/>
            </p:cNvSpPr>
            <p:nvPr/>
          </p:nvSpPr>
          <p:spPr bwMode="auto">
            <a:xfrm>
              <a:off x="1497" y="2870"/>
              <a:ext cx="1628" cy="13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250"/>
            <p:cNvSpPr>
              <a:spLocks noChangeAspect="1"/>
            </p:cNvSpPr>
            <p:nvPr/>
          </p:nvSpPr>
          <p:spPr bwMode="auto">
            <a:xfrm>
              <a:off x="2569" y="2246"/>
              <a:ext cx="136" cy="81"/>
            </a:xfrm>
            <a:custGeom>
              <a:avLst/>
              <a:gdLst>
                <a:gd name="T0" fmla="*/ 136 w 136"/>
                <a:gd name="T1" fmla="*/ 54 h 81"/>
                <a:gd name="T2" fmla="*/ 136 w 136"/>
                <a:gd name="T3" fmla="*/ 81 h 81"/>
                <a:gd name="T4" fmla="*/ 136 w 136"/>
                <a:gd name="T5" fmla="*/ 81 h 81"/>
                <a:gd name="T6" fmla="*/ 136 w 136"/>
                <a:gd name="T7" fmla="*/ 81 h 81"/>
                <a:gd name="T8" fmla="*/ 0 w 136"/>
                <a:gd name="T9" fmla="*/ 54 h 81"/>
                <a:gd name="T10" fmla="*/ 0 w 136"/>
                <a:gd name="T11" fmla="*/ 41 h 81"/>
                <a:gd name="T12" fmla="*/ 0 w 136"/>
                <a:gd name="T13" fmla="*/ 41 h 81"/>
                <a:gd name="T14" fmla="*/ 136 w 136"/>
                <a:gd name="T15" fmla="*/ 0 h 81"/>
                <a:gd name="T16" fmla="*/ 136 w 136"/>
                <a:gd name="T17" fmla="*/ 0 h 81"/>
                <a:gd name="T18" fmla="*/ 136 w 136"/>
                <a:gd name="T19" fmla="*/ 13 h 81"/>
                <a:gd name="T20" fmla="*/ 136 w 136"/>
                <a:gd name="T21" fmla="*/ 13 h 81"/>
                <a:gd name="T22" fmla="*/ 0 w 136"/>
                <a:gd name="T23" fmla="*/ 54 h 81"/>
                <a:gd name="T24" fmla="*/ 0 w 136"/>
                <a:gd name="T25" fmla="*/ 54 h 81"/>
                <a:gd name="T26" fmla="*/ 0 w 136"/>
                <a:gd name="T27" fmla="*/ 41 h 81"/>
                <a:gd name="T28" fmla="*/ 136 w 136"/>
                <a:gd name="T29" fmla="*/ 68 h 81"/>
                <a:gd name="T30" fmla="*/ 136 w 136"/>
                <a:gd name="T31" fmla="*/ 81 h 81"/>
                <a:gd name="T32" fmla="*/ 122 w 136"/>
                <a:gd name="T33" fmla="*/ 81 h 81"/>
                <a:gd name="T34" fmla="*/ 122 w 136"/>
                <a:gd name="T35" fmla="*/ 54 h 81"/>
                <a:gd name="T36" fmla="*/ 136 w 136"/>
                <a:gd name="T37" fmla="*/ 54 h 8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36"/>
                <a:gd name="T58" fmla="*/ 0 h 81"/>
                <a:gd name="T59" fmla="*/ 136 w 136"/>
                <a:gd name="T60" fmla="*/ 81 h 8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36" h="81">
                  <a:moveTo>
                    <a:pt x="136" y="54"/>
                  </a:moveTo>
                  <a:lnTo>
                    <a:pt x="136" y="81"/>
                  </a:lnTo>
                  <a:lnTo>
                    <a:pt x="0" y="54"/>
                  </a:lnTo>
                  <a:lnTo>
                    <a:pt x="0" y="41"/>
                  </a:lnTo>
                  <a:lnTo>
                    <a:pt x="136" y="0"/>
                  </a:lnTo>
                  <a:lnTo>
                    <a:pt x="136" y="13"/>
                  </a:lnTo>
                  <a:lnTo>
                    <a:pt x="0" y="54"/>
                  </a:lnTo>
                  <a:lnTo>
                    <a:pt x="0" y="41"/>
                  </a:lnTo>
                  <a:lnTo>
                    <a:pt x="136" y="68"/>
                  </a:lnTo>
                  <a:lnTo>
                    <a:pt x="136" y="81"/>
                  </a:lnTo>
                  <a:lnTo>
                    <a:pt x="122" y="81"/>
                  </a:lnTo>
                  <a:lnTo>
                    <a:pt x="122" y="54"/>
                  </a:lnTo>
                  <a:lnTo>
                    <a:pt x="136" y="54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251"/>
            <p:cNvSpPr>
              <a:spLocks noChangeAspect="1"/>
            </p:cNvSpPr>
            <p:nvPr/>
          </p:nvSpPr>
          <p:spPr bwMode="auto">
            <a:xfrm>
              <a:off x="2691" y="2259"/>
              <a:ext cx="14" cy="41"/>
            </a:xfrm>
            <a:custGeom>
              <a:avLst/>
              <a:gdLst>
                <a:gd name="T0" fmla="*/ 14 w 14"/>
                <a:gd name="T1" fmla="*/ 0 h 41"/>
                <a:gd name="T2" fmla="*/ 14 w 14"/>
                <a:gd name="T3" fmla="*/ 41 h 41"/>
                <a:gd name="T4" fmla="*/ 0 w 14"/>
                <a:gd name="T5" fmla="*/ 41 h 41"/>
                <a:gd name="T6" fmla="*/ 0 w 14"/>
                <a:gd name="T7" fmla="*/ 41 h 41"/>
                <a:gd name="T8" fmla="*/ 0 w 14"/>
                <a:gd name="T9" fmla="*/ 41 h 41"/>
                <a:gd name="T10" fmla="*/ 0 w 14"/>
                <a:gd name="T11" fmla="*/ 0 h 41"/>
                <a:gd name="T12" fmla="*/ 14 w 14"/>
                <a:gd name="T13" fmla="*/ 0 h 4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"/>
                <a:gd name="T22" fmla="*/ 0 h 41"/>
                <a:gd name="T23" fmla="*/ 14 w 14"/>
                <a:gd name="T24" fmla="*/ 41 h 4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" h="41">
                  <a:moveTo>
                    <a:pt x="14" y="0"/>
                  </a:moveTo>
                  <a:lnTo>
                    <a:pt x="14" y="41"/>
                  </a:lnTo>
                  <a:lnTo>
                    <a:pt x="0" y="41"/>
                  </a:lnTo>
                  <a:lnTo>
                    <a:pt x="0" y="0"/>
                  </a:lnTo>
                  <a:lnTo>
                    <a:pt x="14" y="0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252"/>
            <p:cNvSpPr>
              <a:spLocks noChangeAspect="1"/>
            </p:cNvSpPr>
            <p:nvPr/>
          </p:nvSpPr>
          <p:spPr bwMode="auto">
            <a:xfrm>
              <a:off x="2569" y="2259"/>
              <a:ext cx="136" cy="68"/>
            </a:xfrm>
            <a:custGeom>
              <a:avLst/>
              <a:gdLst>
                <a:gd name="T0" fmla="*/ 136 w 136"/>
                <a:gd name="T1" fmla="*/ 41 h 68"/>
                <a:gd name="T2" fmla="*/ 136 w 136"/>
                <a:gd name="T3" fmla="*/ 68 h 68"/>
                <a:gd name="T4" fmla="*/ 0 w 136"/>
                <a:gd name="T5" fmla="*/ 41 h 68"/>
                <a:gd name="T6" fmla="*/ 136 w 136"/>
                <a:gd name="T7" fmla="*/ 0 h 68"/>
                <a:gd name="T8" fmla="*/ 136 w 136"/>
                <a:gd name="T9" fmla="*/ 41 h 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6"/>
                <a:gd name="T16" fmla="*/ 0 h 68"/>
                <a:gd name="T17" fmla="*/ 136 w 136"/>
                <a:gd name="T18" fmla="*/ 68 h 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6" h="68">
                  <a:moveTo>
                    <a:pt x="136" y="41"/>
                  </a:moveTo>
                  <a:lnTo>
                    <a:pt x="136" y="68"/>
                  </a:lnTo>
                  <a:lnTo>
                    <a:pt x="0" y="41"/>
                  </a:lnTo>
                  <a:lnTo>
                    <a:pt x="136" y="0"/>
                  </a:lnTo>
                  <a:lnTo>
                    <a:pt x="136" y="41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Rectangle 253"/>
            <p:cNvSpPr>
              <a:spLocks noChangeAspect="1" noChangeArrowheads="1"/>
            </p:cNvSpPr>
            <p:nvPr/>
          </p:nvSpPr>
          <p:spPr bwMode="auto">
            <a:xfrm>
              <a:off x="3003" y="2300"/>
              <a:ext cx="1" cy="14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Rectangle 255"/>
            <p:cNvSpPr>
              <a:spLocks noChangeAspect="1" noChangeArrowheads="1"/>
            </p:cNvSpPr>
            <p:nvPr/>
          </p:nvSpPr>
          <p:spPr bwMode="auto">
            <a:xfrm>
              <a:off x="2705" y="2300"/>
              <a:ext cx="298" cy="14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Rectangle 258"/>
            <p:cNvSpPr>
              <a:spLocks noChangeAspect="1" noChangeArrowheads="1"/>
            </p:cNvSpPr>
            <p:nvPr/>
          </p:nvSpPr>
          <p:spPr bwMode="auto">
            <a:xfrm>
              <a:off x="1497" y="1893"/>
              <a:ext cx="814" cy="14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Freeform 259"/>
            <p:cNvSpPr>
              <a:spLocks noChangeAspect="1"/>
            </p:cNvSpPr>
            <p:nvPr/>
          </p:nvSpPr>
          <p:spPr bwMode="auto">
            <a:xfrm>
              <a:off x="2189" y="1893"/>
              <a:ext cx="122" cy="41"/>
            </a:xfrm>
            <a:custGeom>
              <a:avLst/>
              <a:gdLst>
                <a:gd name="T0" fmla="*/ 0 w 122"/>
                <a:gd name="T1" fmla="*/ 0 h 41"/>
                <a:gd name="T2" fmla="*/ 0 w 122"/>
                <a:gd name="T3" fmla="*/ 41 h 41"/>
                <a:gd name="T4" fmla="*/ 122 w 122"/>
                <a:gd name="T5" fmla="*/ 0 h 41"/>
                <a:gd name="T6" fmla="*/ 0 w 122"/>
                <a:gd name="T7" fmla="*/ 0 h 4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2"/>
                <a:gd name="T13" fmla="*/ 0 h 41"/>
                <a:gd name="T14" fmla="*/ 122 w 122"/>
                <a:gd name="T15" fmla="*/ 41 h 4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2" h="41">
                  <a:moveTo>
                    <a:pt x="0" y="0"/>
                  </a:moveTo>
                  <a:lnTo>
                    <a:pt x="0" y="41"/>
                  </a:lnTo>
                  <a:lnTo>
                    <a:pt x="122" y="0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260"/>
            <p:cNvSpPr>
              <a:spLocks noChangeAspect="1"/>
            </p:cNvSpPr>
            <p:nvPr/>
          </p:nvSpPr>
          <p:spPr bwMode="auto">
            <a:xfrm>
              <a:off x="2189" y="1893"/>
              <a:ext cx="122" cy="54"/>
            </a:xfrm>
            <a:custGeom>
              <a:avLst/>
              <a:gdLst>
                <a:gd name="T0" fmla="*/ 14 w 122"/>
                <a:gd name="T1" fmla="*/ 0 h 54"/>
                <a:gd name="T2" fmla="*/ 14 w 122"/>
                <a:gd name="T3" fmla="*/ 41 h 54"/>
                <a:gd name="T4" fmla="*/ 0 w 122"/>
                <a:gd name="T5" fmla="*/ 54 h 54"/>
                <a:gd name="T6" fmla="*/ 0 w 122"/>
                <a:gd name="T7" fmla="*/ 41 h 54"/>
                <a:gd name="T8" fmla="*/ 122 w 122"/>
                <a:gd name="T9" fmla="*/ 0 h 54"/>
                <a:gd name="T10" fmla="*/ 122 w 122"/>
                <a:gd name="T11" fmla="*/ 14 h 54"/>
                <a:gd name="T12" fmla="*/ 122 w 122"/>
                <a:gd name="T13" fmla="*/ 0 h 54"/>
                <a:gd name="T14" fmla="*/ 122 w 122"/>
                <a:gd name="T15" fmla="*/ 14 h 54"/>
                <a:gd name="T16" fmla="*/ 0 w 122"/>
                <a:gd name="T17" fmla="*/ 54 h 54"/>
                <a:gd name="T18" fmla="*/ 0 w 122"/>
                <a:gd name="T19" fmla="*/ 54 h 54"/>
                <a:gd name="T20" fmla="*/ 0 w 122"/>
                <a:gd name="T21" fmla="*/ 41 h 54"/>
                <a:gd name="T22" fmla="*/ 0 w 122"/>
                <a:gd name="T23" fmla="*/ 0 h 54"/>
                <a:gd name="T24" fmla="*/ 14 w 122"/>
                <a:gd name="T25" fmla="*/ 0 h 5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2"/>
                <a:gd name="T40" fmla="*/ 0 h 54"/>
                <a:gd name="T41" fmla="*/ 122 w 122"/>
                <a:gd name="T42" fmla="*/ 54 h 5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2" h="54">
                  <a:moveTo>
                    <a:pt x="14" y="0"/>
                  </a:moveTo>
                  <a:lnTo>
                    <a:pt x="14" y="41"/>
                  </a:lnTo>
                  <a:lnTo>
                    <a:pt x="0" y="54"/>
                  </a:lnTo>
                  <a:lnTo>
                    <a:pt x="0" y="41"/>
                  </a:lnTo>
                  <a:lnTo>
                    <a:pt x="122" y="0"/>
                  </a:lnTo>
                  <a:lnTo>
                    <a:pt x="122" y="14"/>
                  </a:lnTo>
                  <a:lnTo>
                    <a:pt x="122" y="0"/>
                  </a:lnTo>
                  <a:lnTo>
                    <a:pt x="122" y="14"/>
                  </a:lnTo>
                  <a:lnTo>
                    <a:pt x="0" y="54"/>
                  </a:lnTo>
                  <a:lnTo>
                    <a:pt x="0" y="41"/>
                  </a:lnTo>
                  <a:lnTo>
                    <a:pt x="0" y="0"/>
                  </a:lnTo>
                  <a:lnTo>
                    <a:pt x="14" y="0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Rectangle 261"/>
            <p:cNvSpPr>
              <a:spLocks noChangeAspect="1" noChangeArrowheads="1"/>
            </p:cNvSpPr>
            <p:nvPr/>
          </p:nvSpPr>
          <p:spPr bwMode="auto">
            <a:xfrm>
              <a:off x="2189" y="1893"/>
              <a:ext cx="122" cy="14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262"/>
            <p:cNvSpPr>
              <a:spLocks noChangeAspect="1" noChangeArrowheads="1"/>
            </p:cNvSpPr>
            <p:nvPr/>
          </p:nvSpPr>
          <p:spPr bwMode="auto">
            <a:xfrm>
              <a:off x="2759" y="2314"/>
              <a:ext cx="261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i="1" u="none">
                  <a:solidFill>
                    <a:srgbClr val="000000"/>
                  </a:solidFill>
                </a:rPr>
                <a:t>event</a:t>
              </a:r>
              <a:endParaRPr lang="en-US" sz="1600" b="1" u="none"/>
            </a:p>
          </p:txBody>
        </p:sp>
        <p:sp>
          <p:nvSpPr>
            <p:cNvPr id="57" name="Rectangle 263"/>
            <p:cNvSpPr>
              <a:spLocks noChangeAspect="1" noChangeArrowheads="1"/>
            </p:cNvSpPr>
            <p:nvPr/>
          </p:nvSpPr>
          <p:spPr bwMode="auto">
            <a:xfrm>
              <a:off x="3778" y="2721"/>
              <a:ext cx="260" cy="1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i="1" u="none">
                  <a:solidFill>
                    <a:srgbClr val="000000"/>
                  </a:solidFill>
                </a:rPr>
                <a:t>event</a:t>
              </a:r>
              <a:endParaRPr lang="en-US" sz="1600" b="1" u="none"/>
            </a:p>
          </p:txBody>
        </p:sp>
        <p:sp>
          <p:nvSpPr>
            <p:cNvPr id="58" name="Rectangle 264"/>
            <p:cNvSpPr>
              <a:spLocks noChangeAspect="1" noChangeArrowheads="1"/>
            </p:cNvSpPr>
            <p:nvPr/>
          </p:nvSpPr>
          <p:spPr bwMode="auto">
            <a:xfrm>
              <a:off x="628" y="1676"/>
              <a:ext cx="503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i="1" u="none">
                  <a:solidFill>
                    <a:srgbClr val="000000"/>
                  </a:solidFill>
                </a:rPr>
                <a:t>Ev. Queue</a:t>
              </a:r>
              <a:endParaRPr lang="en-US" sz="1600" b="1" u="none"/>
            </a:p>
          </p:txBody>
        </p:sp>
        <p:sp>
          <p:nvSpPr>
            <p:cNvPr id="59" name="Rectangle 265"/>
            <p:cNvSpPr>
              <a:spLocks noChangeAspect="1" noChangeArrowheads="1"/>
            </p:cNvSpPr>
            <p:nvPr/>
          </p:nvSpPr>
          <p:spPr bwMode="auto">
            <a:xfrm>
              <a:off x="642" y="1934"/>
              <a:ext cx="544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u="none">
                  <a:solidFill>
                    <a:srgbClr val="000000"/>
                  </a:solidFill>
                </a:rPr>
                <a:t>operation ()</a:t>
              </a:r>
              <a:endParaRPr lang="en-US" sz="1600" b="1" u="none"/>
            </a:p>
          </p:txBody>
        </p:sp>
        <p:sp>
          <p:nvSpPr>
            <p:cNvPr id="60" name="Rectangle 266"/>
            <p:cNvSpPr>
              <a:spLocks noChangeAspect="1" noChangeArrowheads="1"/>
            </p:cNvSpPr>
            <p:nvPr/>
          </p:nvSpPr>
          <p:spPr bwMode="auto">
            <a:xfrm>
              <a:off x="3003" y="740"/>
              <a:ext cx="814" cy="380"/>
            </a:xfrm>
            <a:prstGeom prst="rect">
              <a:avLst/>
            </a:prstGeom>
            <a:blipFill dpi="0" rotWithShape="0">
              <a:blip r:embed="rId3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Rectangle 267"/>
            <p:cNvSpPr>
              <a:spLocks noChangeAspect="1" noChangeArrowheads="1"/>
            </p:cNvSpPr>
            <p:nvPr/>
          </p:nvSpPr>
          <p:spPr bwMode="auto">
            <a:xfrm>
              <a:off x="3003" y="713"/>
              <a:ext cx="709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 u="none">
                  <a:solidFill>
                    <a:srgbClr val="000000"/>
                  </a:solidFill>
                </a:rPr>
                <a:t>: Completion</a:t>
              </a:r>
              <a:endParaRPr lang="en-US" sz="1600" b="1" u="none"/>
            </a:p>
          </p:txBody>
        </p:sp>
        <p:sp>
          <p:nvSpPr>
            <p:cNvPr id="62" name="Rectangle 268"/>
            <p:cNvSpPr>
              <a:spLocks noChangeAspect="1" noChangeArrowheads="1"/>
            </p:cNvSpPr>
            <p:nvPr/>
          </p:nvSpPr>
          <p:spPr bwMode="auto">
            <a:xfrm>
              <a:off x="3003" y="835"/>
              <a:ext cx="814" cy="14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Rectangle 269"/>
            <p:cNvSpPr>
              <a:spLocks noChangeAspect="1" noChangeArrowheads="1"/>
            </p:cNvSpPr>
            <p:nvPr/>
          </p:nvSpPr>
          <p:spPr bwMode="auto">
            <a:xfrm>
              <a:off x="3003" y="890"/>
              <a:ext cx="709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 u="none">
                  <a:solidFill>
                    <a:srgbClr val="000000"/>
                  </a:solidFill>
                </a:rPr>
                <a:t>Event Queue</a:t>
              </a:r>
              <a:endParaRPr lang="en-US" sz="1600" b="1" u="none"/>
            </a:p>
          </p:txBody>
        </p:sp>
        <p:sp>
          <p:nvSpPr>
            <p:cNvPr id="64" name="Rectangle 270"/>
            <p:cNvSpPr>
              <a:spLocks noChangeAspect="1" noChangeArrowheads="1"/>
            </p:cNvSpPr>
            <p:nvPr/>
          </p:nvSpPr>
          <p:spPr bwMode="auto">
            <a:xfrm>
              <a:off x="3003" y="1012"/>
              <a:ext cx="814" cy="13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Rectangle 271"/>
            <p:cNvSpPr>
              <a:spLocks noChangeAspect="1" noChangeArrowheads="1"/>
            </p:cNvSpPr>
            <p:nvPr/>
          </p:nvSpPr>
          <p:spPr bwMode="auto">
            <a:xfrm>
              <a:off x="3003" y="673"/>
              <a:ext cx="828" cy="13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Rectangle 272"/>
            <p:cNvSpPr>
              <a:spLocks noChangeAspect="1" noChangeArrowheads="1"/>
            </p:cNvSpPr>
            <p:nvPr/>
          </p:nvSpPr>
          <p:spPr bwMode="auto">
            <a:xfrm>
              <a:off x="3817" y="673"/>
              <a:ext cx="14" cy="461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Rectangle 273"/>
            <p:cNvSpPr>
              <a:spLocks noChangeAspect="1" noChangeArrowheads="1"/>
            </p:cNvSpPr>
            <p:nvPr/>
          </p:nvSpPr>
          <p:spPr bwMode="auto">
            <a:xfrm>
              <a:off x="3003" y="1120"/>
              <a:ext cx="814" cy="14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274"/>
            <p:cNvSpPr>
              <a:spLocks noChangeAspect="1" noChangeArrowheads="1"/>
            </p:cNvSpPr>
            <p:nvPr/>
          </p:nvSpPr>
          <p:spPr bwMode="auto">
            <a:xfrm>
              <a:off x="3003" y="673"/>
              <a:ext cx="14" cy="447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Rectangle 277"/>
            <p:cNvSpPr>
              <a:spLocks noChangeAspect="1" noChangeArrowheads="1"/>
            </p:cNvSpPr>
            <p:nvPr/>
          </p:nvSpPr>
          <p:spPr bwMode="auto">
            <a:xfrm>
              <a:off x="3410" y="1120"/>
              <a:ext cx="14" cy="2970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Rectangle 278"/>
            <p:cNvSpPr>
              <a:spLocks noChangeAspect="1" noChangeArrowheads="1"/>
            </p:cNvSpPr>
            <p:nvPr/>
          </p:nvSpPr>
          <p:spPr bwMode="auto">
            <a:xfrm>
              <a:off x="3288" y="2829"/>
              <a:ext cx="244" cy="163"/>
            </a:xfrm>
            <a:prstGeom prst="rect">
              <a:avLst/>
            </a:prstGeom>
            <a:blipFill dpi="0" rotWithShape="0">
              <a:blip r:embed="rId3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Rectangle 279"/>
            <p:cNvSpPr>
              <a:spLocks noChangeAspect="1" noChangeArrowheads="1"/>
            </p:cNvSpPr>
            <p:nvPr/>
          </p:nvSpPr>
          <p:spPr bwMode="auto">
            <a:xfrm>
              <a:off x="3288" y="2829"/>
              <a:ext cx="258" cy="14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280"/>
            <p:cNvSpPr>
              <a:spLocks noChangeAspect="1" noChangeArrowheads="1"/>
            </p:cNvSpPr>
            <p:nvPr/>
          </p:nvSpPr>
          <p:spPr bwMode="auto">
            <a:xfrm>
              <a:off x="3532" y="2829"/>
              <a:ext cx="14" cy="176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Rectangle 281"/>
            <p:cNvSpPr>
              <a:spLocks noChangeAspect="1" noChangeArrowheads="1"/>
            </p:cNvSpPr>
            <p:nvPr/>
          </p:nvSpPr>
          <p:spPr bwMode="auto">
            <a:xfrm>
              <a:off x="3288" y="2992"/>
              <a:ext cx="244" cy="13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Rectangle 282"/>
            <p:cNvSpPr>
              <a:spLocks noChangeAspect="1" noChangeArrowheads="1"/>
            </p:cNvSpPr>
            <p:nvPr/>
          </p:nvSpPr>
          <p:spPr bwMode="auto">
            <a:xfrm>
              <a:off x="3288" y="2829"/>
              <a:ext cx="14" cy="163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Rectangle 283"/>
            <p:cNvSpPr>
              <a:spLocks noChangeAspect="1" noChangeArrowheads="1"/>
            </p:cNvSpPr>
            <p:nvPr/>
          </p:nvSpPr>
          <p:spPr bwMode="auto">
            <a:xfrm>
              <a:off x="1510" y="2938"/>
              <a:ext cx="136" cy="13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284"/>
            <p:cNvSpPr>
              <a:spLocks noChangeAspect="1"/>
            </p:cNvSpPr>
            <p:nvPr/>
          </p:nvSpPr>
          <p:spPr bwMode="auto">
            <a:xfrm>
              <a:off x="1470" y="2938"/>
              <a:ext cx="176" cy="54"/>
            </a:xfrm>
            <a:custGeom>
              <a:avLst/>
              <a:gdLst>
                <a:gd name="T0" fmla="*/ 176 w 176"/>
                <a:gd name="T1" fmla="*/ 54 h 54"/>
                <a:gd name="T2" fmla="*/ 176 w 176"/>
                <a:gd name="T3" fmla="*/ 40 h 54"/>
                <a:gd name="T4" fmla="*/ 40 w 176"/>
                <a:gd name="T5" fmla="*/ 0 h 54"/>
                <a:gd name="T6" fmla="*/ 40 w 176"/>
                <a:gd name="T7" fmla="*/ 0 h 54"/>
                <a:gd name="T8" fmla="*/ 0 w 176"/>
                <a:gd name="T9" fmla="*/ 13 h 54"/>
                <a:gd name="T10" fmla="*/ 40 w 176"/>
                <a:gd name="T11" fmla="*/ 13 h 54"/>
                <a:gd name="T12" fmla="*/ 176 w 176"/>
                <a:gd name="T13" fmla="*/ 54 h 5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6"/>
                <a:gd name="T22" fmla="*/ 0 h 54"/>
                <a:gd name="T23" fmla="*/ 176 w 176"/>
                <a:gd name="T24" fmla="*/ 54 h 5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6" h="54">
                  <a:moveTo>
                    <a:pt x="176" y="54"/>
                  </a:moveTo>
                  <a:lnTo>
                    <a:pt x="176" y="40"/>
                  </a:lnTo>
                  <a:lnTo>
                    <a:pt x="40" y="0"/>
                  </a:lnTo>
                  <a:lnTo>
                    <a:pt x="0" y="13"/>
                  </a:lnTo>
                  <a:lnTo>
                    <a:pt x="40" y="13"/>
                  </a:lnTo>
                  <a:lnTo>
                    <a:pt x="176" y="54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285"/>
            <p:cNvSpPr>
              <a:spLocks noChangeAspect="1"/>
            </p:cNvSpPr>
            <p:nvPr/>
          </p:nvSpPr>
          <p:spPr bwMode="auto">
            <a:xfrm>
              <a:off x="1510" y="2897"/>
              <a:ext cx="136" cy="54"/>
            </a:xfrm>
            <a:custGeom>
              <a:avLst/>
              <a:gdLst>
                <a:gd name="T0" fmla="*/ 0 w 136"/>
                <a:gd name="T1" fmla="*/ 41 h 54"/>
                <a:gd name="T2" fmla="*/ 0 w 136"/>
                <a:gd name="T3" fmla="*/ 54 h 54"/>
                <a:gd name="T4" fmla="*/ 136 w 136"/>
                <a:gd name="T5" fmla="*/ 13 h 54"/>
                <a:gd name="T6" fmla="*/ 136 w 136"/>
                <a:gd name="T7" fmla="*/ 0 h 54"/>
                <a:gd name="T8" fmla="*/ 0 w 136"/>
                <a:gd name="T9" fmla="*/ 41 h 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6"/>
                <a:gd name="T16" fmla="*/ 0 h 54"/>
                <a:gd name="T17" fmla="*/ 136 w 136"/>
                <a:gd name="T18" fmla="*/ 54 h 5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6" h="54">
                  <a:moveTo>
                    <a:pt x="0" y="41"/>
                  </a:moveTo>
                  <a:lnTo>
                    <a:pt x="0" y="54"/>
                  </a:lnTo>
                  <a:lnTo>
                    <a:pt x="136" y="13"/>
                  </a:lnTo>
                  <a:lnTo>
                    <a:pt x="136" y="0"/>
                  </a:lnTo>
                  <a:lnTo>
                    <a:pt x="0" y="41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Rectangle 288"/>
            <p:cNvSpPr>
              <a:spLocks noChangeAspect="1" noChangeArrowheads="1"/>
            </p:cNvSpPr>
            <p:nvPr/>
          </p:nvSpPr>
          <p:spPr bwMode="auto">
            <a:xfrm>
              <a:off x="3234" y="2951"/>
              <a:ext cx="54" cy="14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Line 289"/>
            <p:cNvSpPr>
              <a:spLocks noChangeAspect="1" noChangeShapeType="1"/>
            </p:cNvSpPr>
            <p:nvPr/>
          </p:nvSpPr>
          <p:spPr bwMode="auto">
            <a:xfrm flipH="1">
              <a:off x="3057" y="2951"/>
              <a:ext cx="9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Line 290"/>
            <p:cNvSpPr>
              <a:spLocks noChangeAspect="1" noChangeShapeType="1"/>
            </p:cNvSpPr>
            <p:nvPr/>
          </p:nvSpPr>
          <p:spPr bwMode="auto">
            <a:xfrm flipH="1">
              <a:off x="2867" y="2951"/>
              <a:ext cx="9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Line 291"/>
            <p:cNvSpPr>
              <a:spLocks noChangeAspect="1" noChangeShapeType="1"/>
            </p:cNvSpPr>
            <p:nvPr/>
          </p:nvSpPr>
          <p:spPr bwMode="auto">
            <a:xfrm flipH="1">
              <a:off x="2691" y="2951"/>
              <a:ext cx="9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Line 292"/>
            <p:cNvSpPr>
              <a:spLocks noChangeAspect="1" noChangeShapeType="1"/>
            </p:cNvSpPr>
            <p:nvPr/>
          </p:nvSpPr>
          <p:spPr bwMode="auto">
            <a:xfrm flipH="1">
              <a:off x="2515" y="2951"/>
              <a:ext cx="9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Line 293"/>
            <p:cNvSpPr>
              <a:spLocks noChangeAspect="1" noChangeShapeType="1"/>
            </p:cNvSpPr>
            <p:nvPr/>
          </p:nvSpPr>
          <p:spPr bwMode="auto">
            <a:xfrm flipH="1">
              <a:off x="2325" y="2951"/>
              <a:ext cx="9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Line 294"/>
            <p:cNvSpPr>
              <a:spLocks noChangeAspect="1" noChangeShapeType="1"/>
            </p:cNvSpPr>
            <p:nvPr/>
          </p:nvSpPr>
          <p:spPr bwMode="auto">
            <a:xfrm flipH="1">
              <a:off x="2148" y="2951"/>
              <a:ext cx="9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Line 295"/>
            <p:cNvSpPr>
              <a:spLocks noChangeAspect="1" noChangeShapeType="1"/>
            </p:cNvSpPr>
            <p:nvPr/>
          </p:nvSpPr>
          <p:spPr bwMode="auto">
            <a:xfrm flipH="1">
              <a:off x="1972" y="2951"/>
              <a:ext cx="9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296"/>
            <p:cNvSpPr>
              <a:spLocks noChangeAspect="1" noChangeShapeType="1"/>
            </p:cNvSpPr>
            <p:nvPr/>
          </p:nvSpPr>
          <p:spPr bwMode="auto">
            <a:xfrm flipH="1">
              <a:off x="1782" y="2951"/>
              <a:ext cx="9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Rectangle 297"/>
            <p:cNvSpPr>
              <a:spLocks noChangeAspect="1" noChangeArrowheads="1"/>
            </p:cNvSpPr>
            <p:nvPr/>
          </p:nvSpPr>
          <p:spPr bwMode="auto">
            <a:xfrm>
              <a:off x="1700" y="2951"/>
              <a:ext cx="1" cy="14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Rectangle 299"/>
            <p:cNvSpPr>
              <a:spLocks noChangeAspect="1" noChangeArrowheads="1"/>
            </p:cNvSpPr>
            <p:nvPr/>
          </p:nvSpPr>
          <p:spPr bwMode="auto">
            <a:xfrm>
              <a:off x="1646" y="2951"/>
              <a:ext cx="54" cy="14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Freeform 300"/>
            <p:cNvSpPr>
              <a:spLocks noChangeAspect="1"/>
            </p:cNvSpPr>
            <p:nvPr/>
          </p:nvSpPr>
          <p:spPr bwMode="auto">
            <a:xfrm>
              <a:off x="4034" y="2870"/>
              <a:ext cx="123" cy="81"/>
            </a:xfrm>
            <a:custGeom>
              <a:avLst/>
              <a:gdLst>
                <a:gd name="T0" fmla="*/ 0 w 123"/>
                <a:gd name="T1" fmla="*/ 40 h 81"/>
                <a:gd name="T2" fmla="*/ 0 w 123"/>
                <a:gd name="T3" fmla="*/ 0 h 81"/>
                <a:gd name="T4" fmla="*/ 0 w 123"/>
                <a:gd name="T5" fmla="*/ 0 h 81"/>
                <a:gd name="T6" fmla="*/ 0 w 123"/>
                <a:gd name="T7" fmla="*/ 0 h 81"/>
                <a:gd name="T8" fmla="*/ 123 w 123"/>
                <a:gd name="T9" fmla="*/ 40 h 81"/>
                <a:gd name="T10" fmla="*/ 123 w 123"/>
                <a:gd name="T11" fmla="*/ 54 h 81"/>
                <a:gd name="T12" fmla="*/ 123 w 123"/>
                <a:gd name="T13" fmla="*/ 54 h 81"/>
                <a:gd name="T14" fmla="*/ 0 w 123"/>
                <a:gd name="T15" fmla="*/ 81 h 81"/>
                <a:gd name="T16" fmla="*/ 0 w 123"/>
                <a:gd name="T17" fmla="*/ 81 h 81"/>
                <a:gd name="T18" fmla="*/ 0 w 123"/>
                <a:gd name="T19" fmla="*/ 68 h 81"/>
                <a:gd name="T20" fmla="*/ 0 w 123"/>
                <a:gd name="T21" fmla="*/ 68 h 81"/>
                <a:gd name="T22" fmla="*/ 123 w 123"/>
                <a:gd name="T23" fmla="*/ 40 h 81"/>
                <a:gd name="T24" fmla="*/ 123 w 123"/>
                <a:gd name="T25" fmla="*/ 54 h 81"/>
                <a:gd name="T26" fmla="*/ 123 w 123"/>
                <a:gd name="T27" fmla="*/ 54 h 81"/>
                <a:gd name="T28" fmla="*/ 0 w 123"/>
                <a:gd name="T29" fmla="*/ 13 h 81"/>
                <a:gd name="T30" fmla="*/ 0 w 123"/>
                <a:gd name="T31" fmla="*/ 0 h 81"/>
                <a:gd name="T32" fmla="*/ 14 w 123"/>
                <a:gd name="T33" fmla="*/ 0 h 81"/>
                <a:gd name="T34" fmla="*/ 14 w 123"/>
                <a:gd name="T35" fmla="*/ 40 h 81"/>
                <a:gd name="T36" fmla="*/ 0 w 123"/>
                <a:gd name="T37" fmla="*/ 40 h 8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23"/>
                <a:gd name="T58" fmla="*/ 0 h 81"/>
                <a:gd name="T59" fmla="*/ 123 w 123"/>
                <a:gd name="T60" fmla="*/ 81 h 8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23" h="81">
                  <a:moveTo>
                    <a:pt x="0" y="40"/>
                  </a:moveTo>
                  <a:lnTo>
                    <a:pt x="0" y="0"/>
                  </a:lnTo>
                  <a:lnTo>
                    <a:pt x="123" y="40"/>
                  </a:lnTo>
                  <a:lnTo>
                    <a:pt x="123" y="54"/>
                  </a:lnTo>
                  <a:lnTo>
                    <a:pt x="0" y="81"/>
                  </a:lnTo>
                  <a:lnTo>
                    <a:pt x="0" y="68"/>
                  </a:lnTo>
                  <a:lnTo>
                    <a:pt x="123" y="40"/>
                  </a:lnTo>
                  <a:lnTo>
                    <a:pt x="123" y="54"/>
                  </a:lnTo>
                  <a:lnTo>
                    <a:pt x="0" y="13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40"/>
                  </a:lnTo>
                  <a:lnTo>
                    <a:pt x="0" y="40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Freeform 301"/>
            <p:cNvSpPr>
              <a:spLocks noChangeAspect="1"/>
            </p:cNvSpPr>
            <p:nvPr/>
          </p:nvSpPr>
          <p:spPr bwMode="auto">
            <a:xfrm>
              <a:off x="4034" y="2910"/>
              <a:ext cx="14" cy="28"/>
            </a:xfrm>
            <a:custGeom>
              <a:avLst/>
              <a:gdLst>
                <a:gd name="T0" fmla="*/ 0 w 14"/>
                <a:gd name="T1" fmla="*/ 28 h 28"/>
                <a:gd name="T2" fmla="*/ 0 w 14"/>
                <a:gd name="T3" fmla="*/ 0 h 28"/>
                <a:gd name="T4" fmla="*/ 14 w 14"/>
                <a:gd name="T5" fmla="*/ 0 h 28"/>
                <a:gd name="T6" fmla="*/ 14 w 14"/>
                <a:gd name="T7" fmla="*/ 0 h 28"/>
                <a:gd name="T8" fmla="*/ 14 w 14"/>
                <a:gd name="T9" fmla="*/ 0 h 28"/>
                <a:gd name="T10" fmla="*/ 14 w 14"/>
                <a:gd name="T11" fmla="*/ 28 h 28"/>
                <a:gd name="T12" fmla="*/ 0 w 14"/>
                <a:gd name="T13" fmla="*/ 28 h 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"/>
                <a:gd name="T22" fmla="*/ 0 h 28"/>
                <a:gd name="T23" fmla="*/ 14 w 14"/>
                <a:gd name="T24" fmla="*/ 28 h 2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" h="28">
                  <a:moveTo>
                    <a:pt x="0" y="28"/>
                  </a:moveTo>
                  <a:lnTo>
                    <a:pt x="0" y="0"/>
                  </a:lnTo>
                  <a:lnTo>
                    <a:pt x="14" y="0"/>
                  </a:lnTo>
                  <a:lnTo>
                    <a:pt x="14" y="28"/>
                  </a:lnTo>
                  <a:lnTo>
                    <a:pt x="0" y="28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Freeform 302"/>
            <p:cNvSpPr>
              <a:spLocks noChangeAspect="1"/>
            </p:cNvSpPr>
            <p:nvPr/>
          </p:nvSpPr>
          <p:spPr bwMode="auto">
            <a:xfrm>
              <a:off x="4034" y="2870"/>
              <a:ext cx="123" cy="68"/>
            </a:xfrm>
            <a:custGeom>
              <a:avLst/>
              <a:gdLst>
                <a:gd name="T0" fmla="*/ 0 w 123"/>
                <a:gd name="T1" fmla="*/ 40 h 68"/>
                <a:gd name="T2" fmla="*/ 0 w 123"/>
                <a:gd name="T3" fmla="*/ 0 h 68"/>
                <a:gd name="T4" fmla="*/ 123 w 123"/>
                <a:gd name="T5" fmla="*/ 40 h 68"/>
                <a:gd name="T6" fmla="*/ 0 w 123"/>
                <a:gd name="T7" fmla="*/ 68 h 68"/>
                <a:gd name="T8" fmla="*/ 0 w 123"/>
                <a:gd name="T9" fmla="*/ 40 h 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3"/>
                <a:gd name="T16" fmla="*/ 0 h 68"/>
                <a:gd name="T17" fmla="*/ 123 w 123"/>
                <a:gd name="T18" fmla="*/ 68 h 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3" h="68">
                  <a:moveTo>
                    <a:pt x="0" y="40"/>
                  </a:moveTo>
                  <a:lnTo>
                    <a:pt x="0" y="0"/>
                  </a:lnTo>
                  <a:lnTo>
                    <a:pt x="123" y="40"/>
                  </a:lnTo>
                  <a:lnTo>
                    <a:pt x="0" y="68"/>
                  </a:lnTo>
                  <a:lnTo>
                    <a:pt x="0" y="40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Rectangle 303"/>
            <p:cNvSpPr>
              <a:spLocks noChangeAspect="1" noChangeArrowheads="1"/>
            </p:cNvSpPr>
            <p:nvPr/>
          </p:nvSpPr>
          <p:spPr bwMode="auto">
            <a:xfrm>
              <a:off x="3532" y="2910"/>
              <a:ext cx="1" cy="14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Rectangle 305"/>
            <p:cNvSpPr>
              <a:spLocks noChangeAspect="1" noChangeArrowheads="1"/>
            </p:cNvSpPr>
            <p:nvPr/>
          </p:nvSpPr>
          <p:spPr bwMode="auto">
            <a:xfrm>
              <a:off x="3532" y="2910"/>
              <a:ext cx="489" cy="14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Rectangle 306"/>
            <p:cNvSpPr>
              <a:spLocks noChangeAspect="1" noChangeArrowheads="1"/>
            </p:cNvSpPr>
            <p:nvPr/>
          </p:nvSpPr>
          <p:spPr bwMode="auto">
            <a:xfrm>
              <a:off x="3288" y="3073"/>
              <a:ext cx="244" cy="163"/>
            </a:xfrm>
            <a:prstGeom prst="rect">
              <a:avLst/>
            </a:prstGeom>
            <a:blipFill dpi="0" rotWithShape="0">
              <a:blip r:embed="rId3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Rectangle 307"/>
            <p:cNvSpPr>
              <a:spLocks noChangeAspect="1" noChangeArrowheads="1"/>
            </p:cNvSpPr>
            <p:nvPr/>
          </p:nvSpPr>
          <p:spPr bwMode="auto">
            <a:xfrm>
              <a:off x="3288" y="3073"/>
              <a:ext cx="258" cy="14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Rectangle 308"/>
            <p:cNvSpPr>
              <a:spLocks noChangeAspect="1" noChangeArrowheads="1"/>
            </p:cNvSpPr>
            <p:nvPr/>
          </p:nvSpPr>
          <p:spPr bwMode="auto">
            <a:xfrm>
              <a:off x="3532" y="3073"/>
              <a:ext cx="14" cy="177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Rectangle 309"/>
            <p:cNvSpPr>
              <a:spLocks noChangeAspect="1" noChangeArrowheads="1"/>
            </p:cNvSpPr>
            <p:nvPr/>
          </p:nvSpPr>
          <p:spPr bwMode="auto">
            <a:xfrm>
              <a:off x="3288" y="3236"/>
              <a:ext cx="244" cy="14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Rectangle 310"/>
            <p:cNvSpPr>
              <a:spLocks noChangeAspect="1" noChangeArrowheads="1"/>
            </p:cNvSpPr>
            <p:nvPr/>
          </p:nvSpPr>
          <p:spPr bwMode="auto">
            <a:xfrm>
              <a:off x="3288" y="3073"/>
              <a:ext cx="14" cy="163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Rectangle 311"/>
            <p:cNvSpPr>
              <a:spLocks noChangeAspect="1" noChangeArrowheads="1"/>
            </p:cNvSpPr>
            <p:nvPr/>
          </p:nvSpPr>
          <p:spPr bwMode="auto">
            <a:xfrm>
              <a:off x="3573" y="3195"/>
              <a:ext cx="529" cy="244"/>
            </a:xfrm>
            <a:prstGeom prst="rect">
              <a:avLst/>
            </a:prstGeom>
            <a:blipFill dpi="0" rotWithShape="0">
              <a:blip r:embed="rId3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Rectangle 312"/>
            <p:cNvSpPr>
              <a:spLocks noChangeAspect="1" noChangeArrowheads="1"/>
            </p:cNvSpPr>
            <p:nvPr/>
          </p:nvSpPr>
          <p:spPr bwMode="auto">
            <a:xfrm>
              <a:off x="3573" y="3195"/>
              <a:ext cx="543" cy="14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Rectangle 313"/>
            <p:cNvSpPr>
              <a:spLocks noChangeAspect="1" noChangeArrowheads="1"/>
            </p:cNvSpPr>
            <p:nvPr/>
          </p:nvSpPr>
          <p:spPr bwMode="auto">
            <a:xfrm>
              <a:off x="4102" y="3195"/>
              <a:ext cx="14" cy="258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Rectangle 314"/>
            <p:cNvSpPr>
              <a:spLocks noChangeAspect="1" noChangeArrowheads="1"/>
            </p:cNvSpPr>
            <p:nvPr/>
          </p:nvSpPr>
          <p:spPr bwMode="auto">
            <a:xfrm>
              <a:off x="3573" y="3439"/>
              <a:ext cx="529" cy="14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Rectangle 315"/>
            <p:cNvSpPr>
              <a:spLocks noChangeAspect="1" noChangeArrowheads="1"/>
            </p:cNvSpPr>
            <p:nvPr/>
          </p:nvSpPr>
          <p:spPr bwMode="auto">
            <a:xfrm>
              <a:off x="3573" y="3195"/>
              <a:ext cx="14" cy="244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Rectangle 316"/>
            <p:cNvSpPr>
              <a:spLocks noChangeAspect="1" noChangeArrowheads="1"/>
            </p:cNvSpPr>
            <p:nvPr/>
          </p:nvSpPr>
          <p:spPr bwMode="auto">
            <a:xfrm>
              <a:off x="3654" y="3250"/>
              <a:ext cx="326" cy="1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 u="none">
                  <a:solidFill>
                    <a:srgbClr val="000000"/>
                  </a:solidFill>
                </a:rPr>
                <a:t>Result</a:t>
              </a:r>
              <a:endParaRPr lang="en-US" sz="1600" b="1" u="none"/>
            </a:p>
          </p:txBody>
        </p:sp>
        <p:sp>
          <p:nvSpPr>
            <p:cNvPr id="105" name="Freeform 317"/>
            <p:cNvSpPr>
              <a:spLocks noChangeAspect="1"/>
            </p:cNvSpPr>
            <p:nvPr/>
          </p:nvSpPr>
          <p:spPr bwMode="auto">
            <a:xfrm>
              <a:off x="3546" y="3060"/>
              <a:ext cx="136" cy="81"/>
            </a:xfrm>
            <a:custGeom>
              <a:avLst/>
              <a:gdLst>
                <a:gd name="T0" fmla="*/ 136 w 136"/>
                <a:gd name="T1" fmla="*/ 54 h 81"/>
                <a:gd name="T2" fmla="*/ 136 w 136"/>
                <a:gd name="T3" fmla="*/ 81 h 81"/>
                <a:gd name="T4" fmla="*/ 136 w 136"/>
                <a:gd name="T5" fmla="*/ 81 h 81"/>
                <a:gd name="T6" fmla="*/ 136 w 136"/>
                <a:gd name="T7" fmla="*/ 81 h 81"/>
                <a:gd name="T8" fmla="*/ 0 w 136"/>
                <a:gd name="T9" fmla="*/ 54 h 81"/>
                <a:gd name="T10" fmla="*/ 0 w 136"/>
                <a:gd name="T11" fmla="*/ 40 h 81"/>
                <a:gd name="T12" fmla="*/ 0 w 136"/>
                <a:gd name="T13" fmla="*/ 40 h 81"/>
                <a:gd name="T14" fmla="*/ 136 w 136"/>
                <a:gd name="T15" fmla="*/ 0 h 81"/>
                <a:gd name="T16" fmla="*/ 136 w 136"/>
                <a:gd name="T17" fmla="*/ 0 h 81"/>
                <a:gd name="T18" fmla="*/ 136 w 136"/>
                <a:gd name="T19" fmla="*/ 13 h 81"/>
                <a:gd name="T20" fmla="*/ 136 w 136"/>
                <a:gd name="T21" fmla="*/ 13 h 81"/>
                <a:gd name="T22" fmla="*/ 0 w 136"/>
                <a:gd name="T23" fmla="*/ 54 h 81"/>
                <a:gd name="T24" fmla="*/ 0 w 136"/>
                <a:gd name="T25" fmla="*/ 54 h 81"/>
                <a:gd name="T26" fmla="*/ 0 w 136"/>
                <a:gd name="T27" fmla="*/ 40 h 81"/>
                <a:gd name="T28" fmla="*/ 136 w 136"/>
                <a:gd name="T29" fmla="*/ 67 h 81"/>
                <a:gd name="T30" fmla="*/ 136 w 136"/>
                <a:gd name="T31" fmla="*/ 81 h 81"/>
                <a:gd name="T32" fmla="*/ 122 w 136"/>
                <a:gd name="T33" fmla="*/ 81 h 81"/>
                <a:gd name="T34" fmla="*/ 122 w 136"/>
                <a:gd name="T35" fmla="*/ 54 h 81"/>
                <a:gd name="T36" fmla="*/ 136 w 136"/>
                <a:gd name="T37" fmla="*/ 54 h 8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36"/>
                <a:gd name="T58" fmla="*/ 0 h 81"/>
                <a:gd name="T59" fmla="*/ 136 w 136"/>
                <a:gd name="T60" fmla="*/ 81 h 8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36" h="81">
                  <a:moveTo>
                    <a:pt x="136" y="54"/>
                  </a:moveTo>
                  <a:lnTo>
                    <a:pt x="136" y="81"/>
                  </a:lnTo>
                  <a:lnTo>
                    <a:pt x="0" y="54"/>
                  </a:lnTo>
                  <a:lnTo>
                    <a:pt x="0" y="40"/>
                  </a:lnTo>
                  <a:lnTo>
                    <a:pt x="136" y="0"/>
                  </a:lnTo>
                  <a:lnTo>
                    <a:pt x="136" y="13"/>
                  </a:lnTo>
                  <a:lnTo>
                    <a:pt x="0" y="54"/>
                  </a:lnTo>
                  <a:lnTo>
                    <a:pt x="0" y="40"/>
                  </a:lnTo>
                  <a:lnTo>
                    <a:pt x="136" y="67"/>
                  </a:lnTo>
                  <a:lnTo>
                    <a:pt x="136" y="81"/>
                  </a:lnTo>
                  <a:lnTo>
                    <a:pt x="122" y="81"/>
                  </a:lnTo>
                  <a:lnTo>
                    <a:pt x="122" y="54"/>
                  </a:lnTo>
                  <a:lnTo>
                    <a:pt x="136" y="54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Freeform 318"/>
            <p:cNvSpPr>
              <a:spLocks noChangeAspect="1"/>
            </p:cNvSpPr>
            <p:nvPr/>
          </p:nvSpPr>
          <p:spPr bwMode="auto">
            <a:xfrm>
              <a:off x="3668" y="3073"/>
              <a:ext cx="14" cy="41"/>
            </a:xfrm>
            <a:custGeom>
              <a:avLst/>
              <a:gdLst>
                <a:gd name="T0" fmla="*/ 14 w 14"/>
                <a:gd name="T1" fmla="*/ 0 h 41"/>
                <a:gd name="T2" fmla="*/ 14 w 14"/>
                <a:gd name="T3" fmla="*/ 41 h 41"/>
                <a:gd name="T4" fmla="*/ 0 w 14"/>
                <a:gd name="T5" fmla="*/ 41 h 41"/>
                <a:gd name="T6" fmla="*/ 0 w 14"/>
                <a:gd name="T7" fmla="*/ 41 h 41"/>
                <a:gd name="T8" fmla="*/ 0 w 14"/>
                <a:gd name="T9" fmla="*/ 41 h 41"/>
                <a:gd name="T10" fmla="*/ 0 w 14"/>
                <a:gd name="T11" fmla="*/ 0 h 41"/>
                <a:gd name="T12" fmla="*/ 14 w 14"/>
                <a:gd name="T13" fmla="*/ 0 h 4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"/>
                <a:gd name="T22" fmla="*/ 0 h 41"/>
                <a:gd name="T23" fmla="*/ 14 w 14"/>
                <a:gd name="T24" fmla="*/ 41 h 4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" h="41">
                  <a:moveTo>
                    <a:pt x="14" y="0"/>
                  </a:moveTo>
                  <a:lnTo>
                    <a:pt x="14" y="41"/>
                  </a:lnTo>
                  <a:lnTo>
                    <a:pt x="0" y="41"/>
                  </a:lnTo>
                  <a:lnTo>
                    <a:pt x="0" y="0"/>
                  </a:lnTo>
                  <a:lnTo>
                    <a:pt x="14" y="0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Freeform 319"/>
            <p:cNvSpPr>
              <a:spLocks noChangeAspect="1"/>
            </p:cNvSpPr>
            <p:nvPr/>
          </p:nvSpPr>
          <p:spPr bwMode="auto">
            <a:xfrm>
              <a:off x="3546" y="3073"/>
              <a:ext cx="136" cy="68"/>
            </a:xfrm>
            <a:custGeom>
              <a:avLst/>
              <a:gdLst>
                <a:gd name="T0" fmla="*/ 136 w 136"/>
                <a:gd name="T1" fmla="*/ 41 h 68"/>
                <a:gd name="T2" fmla="*/ 136 w 136"/>
                <a:gd name="T3" fmla="*/ 68 h 68"/>
                <a:gd name="T4" fmla="*/ 0 w 136"/>
                <a:gd name="T5" fmla="*/ 41 h 68"/>
                <a:gd name="T6" fmla="*/ 136 w 136"/>
                <a:gd name="T7" fmla="*/ 0 h 68"/>
                <a:gd name="T8" fmla="*/ 136 w 136"/>
                <a:gd name="T9" fmla="*/ 41 h 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6"/>
                <a:gd name="T16" fmla="*/ 0 h 68"/>
                <a:gd name="T17" fmla="*/ 136 w 136"/>
                <a:gd name="T18" fmla="*/ 68 h 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6" h="68">
                  <a:moveTo>
                    <a:pt x="136" y="41"/>
                  </a:moveTo>
                  <a:lnTo>
                    <a:pt x="136" y="68"/>
                  </a:lnTo>
                  <a:lnTo>
                    <a:pt x="0" y="41"/>
                  </a:lnTo>
                  <a:lnTo>
                    <a:pt x="136" y="0"/>
                  </a:lnTo>
                  <a:lnTo>
                    <a:pt x="136" y="41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Rectangle 322"/>
            <p:cNvSpPr>
              <a:spLocks noChangeAspect="1" noChangeArrowheads="1"/>
            </p:cNvSpPr>
            <p:nvPr/>
          </p:nvSpPr>
          <p:spPr bwMode="auto">
            <a:xfrm>
              <a:off x="3682" y="3114"/>
              <a:ext cx="542" cy="13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Rectangle 323"/>
            <p:cNvSpPr>
              <a:spLocks noChangeAspect="1" noChangeArrowheads="1"/>
            </p:cNvSpPr>
            <p:nvPr/>
          </p:nvSpPr>
          <p:spPr bwMode="auto">
            <a:xfrm>
              <a:off x="4062" y="3195"/>
              <a:ext cx="149" cy="14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324"/>
            <p:cNvSpPr>
              <a:spLocks noChangeAspect="1"/>
            </p:cNvSpPr>
            <p:nvPr/>
          </p:nvSpPr>
          <p:spPr bwMode="auto">
            <a:xfrm>
              <a:off x="4062" y="3155"/>
              <a:ext cx="203" cy="54"/>
            </a:xfrm>
            <a:custGeom>
              <a:avLst/>
              <a:gdLst>
                <a:gd name="T0" fmla="*/ 0 w 203"/>
                <a:gd name="T1" fmla="*/ 0 h 54"/>
                <a:gd name="T2" fmla="*/ 0 w 203"/>
                <a:gd name="T3" fmla="*/ 13 h 54"/>
                <a:gd name="T4" fmla="*/ 149 w 203"/>
                <a:gd name="T5" fmla="*/ 54 h 54"/>
                <a:gd name="T6" fmla="*/ 149 w 203"/>
                <a:gd name="T7" fmla="*/ 54 h 54"/>
                <a:gd name="T8" fmla="*/ 203 w 203"/>
                <a:gd name="T9" fmla="*/ 40 h 54"/>
                <a:gd name="T10" fmla="*/ 149 w 203"/>
                <a:gd name="T11" fmla="*/ 40 h 54"/>
                <a:gd name="T12" fmla="*/ 0 w 203"/>
                <a:gd name="T13" fmla="*/ 0 h 5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03"/>
                <a:gd name="T22" fmla="*/ 0 h 54"/>
                <a:gd name="T23" fmla="*/ 203 w 203"/>
                <a:gd name="T24" fmla="*/ 54 h 5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03" h="54">
                  <a:moveTo>
                    <a:pt x="0" y="0"/>
                  </a:moveTo>
                  <a:lnTo>
                    <a:pt x="0" y="13"/>
                  </a:lnTo>
                  <a:lnTo>
                    <a:pt x="149" y="54"/>
                  </a:lnTo>
                  <a:lnTo>
                    <a:pt x="203" y="40"/>
                  </a:lnTo>
                  <a:lnTo>
                    <a:pt x="149" y="40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325"/>
            <p:cNvSpPr>
              <a:spLocks noChangeAspect="1"/>
            </p:cNvSpPr>
            <p:nvPr/>
          </p:nvSpPr>
          <p:spPr bwMode="auto">
            <a:xfrm>
              <a:off x="4062" y="3195"/>
              <a:ext cx="149" cy="55"/>
            </a:xfrm>
            <a:custGeom>
              <a:avLst/>
              <a:gdLst>
                <a:gd name="T0" fmla="*/ 149 w 149"/>
                <a:gd name="T1" fmla="*/ 14 h 55"/>
                <a:gd name="T2" fmla="*/ 149 w 149"/>
                <a:gd name="T3" fmla="*/ 0 h 55"/>
                <a:gd name="T4" fmla="*/ 0 w 149"/>
                <a:gd name="T5" fmla="*/ 41 h 55"/>
                <a:gd name="T6" fmla="*/ 0 w 149"/>
                <a:gd name="T7" fmla="*/ 55 h 55"/>
                <a:gd name="T8" fmla="*/ 149 w 149"/>
                <a:gd name="T9" fmla="*/ 14 h 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9"/>
                <a:gd name="T16" fmla="*/ 0 h 55"/>
                <a:gd name="T17" fmla="*/ 149 w 149"/>
                <a:gd name="T18" fmla="*/ 55 h 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9" h="55">
                  <a:moveTo>
                    <a:pt x="149" y="14"/>
                  </a:moveTo>
                  <a:lnTo>
                    <a:pt x="149" y="0"/>
                  </a:lnTo>
                  <a:lnTo>
                    <a:pt x="0" y="41"/>
                  </a:lnTo>
                  <a:lnTo>
                    <a:pt x="0" y="55"/>
                  </a:lnTo>
                  <a:lnTo>
                    <a:pt x="149" y="14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Rectangle 326"/>
            <p:cNvSpPr>
              <a:spLocks noChangeAspect="1" noChangeArrowheads="1"/>
            </p:cNvSpPr>
            <p:nvPr/>
          </p:nvSpPr>
          <p:spPr bwMode="auto">
            <a:xfrm>
              <a:off x="3532" y="3195"/>
              <a:ext cx="1" cy="14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Rectangle 328"/>
            <p:cNvSpPr>
              <a:spLocks noChangeAspect="1" noChangeArrowheads="1"/>
            </p:cNvSpPr>
            <p:nvPr/>
          </p:nvSpPr>
          <p:spPr bwMode="auto">
            <a:xfrm>
              <a:off x="3532" y="3195"/>
              <a:ext cx="41" cy="14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Line 329"/>
            <p:cNvSpPr>
              <a:spLocks noChangeAspect="1" noChangeShapeType="1"/>
            </p:cNvSpPr>
            <p:nvPr/>
          </p:nvSpPr>
          <p:spPr bwMode="auto">
            <a:xfrm>
              <a:off x="3654" y="3195"/>
              <a:ext cx="9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Line 330"/>
            <p:cNvSpPr>
              <a:spLocks noChangeAspect="1" noChangeShapeType="1"/>
            </p:cNvSpPr>
            <p:nvPr/>
          </p:nvSpPr>
          <p:spPr bwMode="auto">
            <a:xfrm>
              <a:off x="3831" y="3195"/>
              <a:ext cx="9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Rectangle 333"/>
            <p:cNvSpPr>
              <a:spLocks noChangeAspect="1" noChangeArrowheads="1"/>
            </p:cNvSpPr>
            <p:nvPr/>
          </p:nvSpPr>
          <p:spPr bwMode="auto">
            <a:xfrm>
              <a:off x="4007" y="3195"/>
              <a:ext cx="55" cy="14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Rectangle 335"/>
            <p:cNvSpPr>
              <a:spLocks noChangeAspect="1" noChangeArrowheads="1"/>
            </p:cNvSpPr>
            <p:nvPr/>
          </p:nvSpPr>
          <p:spPr bwMode="auto">
            <a:xfrm>
              <a:off x="3980" y="3195"/>
              <a:ext cx="1" cy="14"/>
            </a:xfrm>
            <a:prstGeom prst="rect">
              <a:avLst/>
            </a:prstGeom>
            <a:blipFill dpi="0" rotWithShape="0">
              <a:blip r:embed="rId3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Rectangle 336"/>
            <p:cNvSpPr>
              <a:spLocks noChangeAspect="1" noChangeArrowheads="1"/>
            </p:cNvSpPr>
            <p:nvPr/>
          </p:nvSpPr>
          <p:spPr bwMode="auto">
            <a:xfrm>
              <a:off x="3980" y="3195"/>
              <a:ext cx="82" cy="14"/>
            </a:xfrm>
            <a:prstGeom prst="rect">
              <a:avLst/>
            </a:prstGeom>
            <a:blipFill dpi="0" rotWithShape="0">
              <a:blip r:embed="rId3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Rectangle 339"/>
            <p:cNvSpPr>
              <a:spLocks noChangeAspect="1" noChangeArrowheads="1"/>
            </p:cNvSpPr>
            <p:nvPr/>
          </p:nvSpPr>
          <p:spPr bwMode="auto">
            <a:xfrm>
              <a:off x="3790" y="3195"/>
              <a:ext cx="82" cy="14"/>
            </a:xfrm>
            <a:prstGeom prst="rect">
              <a:avLst/>
            </a:prstGeom>
            <a:blipFill dpi="0" rotWithShape="0">
              <a:blip r:embed="rId3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Rectangle 342"/>
            <p:cNvSpPr>
              <a:spLocks noChangeAspect="1" noChangeArrowheads="1"/>
            </p:cNvSpPr>
            <p:nvPr/>
          </p:nvSpPr>
          <p:spPr bwMode="auto">
            <a:xfrm>
              <a:off x="3600" y="3195"/>
              <a:ext cx="82" cy="14"/>
            </a:xfrm>
            <a:prstGeom prst="rect">
              <a:avLst/>
            </a:prstGeom>
            <a:blipFill dpi="0" rotWithShape="0">
              <a:blip r:embed="rId3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Rectangle 343"/>
            <p:cNvSpPr>
              <a:spLocks noChangeAspect="1" noChangeArrowheads="1"/>
            </p:cNvSpPr>
            <p:nvPr/>
          </p:nvSpPr>
          <p:spPr bwMode="auto">
            <a:xfrm>
              <a:off x="4224" y="2992"/>
              <a:ext cx="245" cy="936"/>
            </a:xfrm>
            <a:prstGeom prst="rect">
              <a:avLst/>
            </a:prstGeom>
            <a:blipFill dpi="0" rotWithShape="0">
              <a:blip r:embed="rId3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Rectangle 344"/>
            <p:cNvSpPr>
              <a:spLocks noChangeAspect="1" noChangeArrowheads="1"/>
            </p:cNvSpPr>
            <p:nvPr/>
          </p:nvSpPr>
          <p:spPr bwMode="auto">
            <a:xfrm>
              <a:off x="4224" y="2992"/>
              <a:ext cx="258" cy="13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Rectangle 345"/>
            <p:cNvSpPr>
              <a:spLocks noChangeAspect="1" noChangeArrowheads="1"/>
            </p:cNvSpPr>
            <p:nvPr/>
          </p:nvSpPr>
          <p:spPr bwMode="auto">
            <a:xfrm>
              <a:off x="4469" y="2992"/>
              <a:ext cx="13" cy="949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Rectangle 346"/>
            <p:cNvSpPr>
              <a:spLocks noChangeAspect="1" noChangeArrowheads="1"/>
            </p:cNvSpPr>
            <p:nvPr/>
          </p:nvSpPr>
          <p:spPr bwMode="auto">
            <a:xfrm>
              <a:off x="4224" y="3928"/>
              <a:ext cx="245" cy="13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Rectangle 347"/>
            <p:cNvSpPr>
              <a:spLocks noChangeAspect="1" noChangeArrowheads="1"/>
            </p:cNvSpPr>
            <p:nvPr/>
          </p:nvSpPr>
          <p:spPr bwMode="auto">
            <a:xfrm>
              <a:off x="4224" y="2992"/>
              <a:ext cx="14" cy="936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Rectangle 348"/>
            <p:cNvSpPr>
              <a:spLocks noChangeAspect="1" noChangeArrowheads="1"/>
            </p:cNvSpPr>
            <p:nvPr/>
          </p:nvSpPr>
          <p:spPr bwMode="auto">
            <a:xfrm>
              <a:off x="4577" y="3521"/>
              <a:ext cx="331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u="none">
                  <a:solidFill>
                    <a:srgbClr val="000000"/>
                  </a:solidFill>
                </a:rPr>
                <a:t>event()</a:t>
              </a:r>
              <a:endParaRPr lang="en-US" sz="1600" b="1" u="none"/>
            </a:p>
          </p:txBody>
        </p:sp>
        <p:sp>
          <p:nvSpPr>
            <p:cNvPr id="127" name="Rectangle 349"/>
            <p:cNvSpPr>
              <a:spLocks noChangeAspect="1" noChangeArrowheads="1"/>
            </p:cNvSpPr>
            <p:nvPr/>
          </p:nvSpPr>
          <p:spPr bwMode="auto">
            <a:xfrm>
              <a:off x="1253" y="1717"/>
              <a:ext cx="244" cy="258"/>
            </a:xfrm>
            <a:prstGeom prst="rect">
              <a:avLst/>
            </a:prstGeom>
            <a:blipFill dpi="0" rotWithShape="0">
              <a:blip r:embed="rId3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Rectangle 350"/>
            <p:cNvSpPr>
              <a:spLocks noChangeAspect="1" noChangeArrowheads="1"/>
            </p:cNvSpPr>
            <p:nvPr/>
          </p:nvSpPr>
          <p:spPr bwMode="auto">
            <a:xfrm>
              <a:off x="1253" y="1717"/>
              <a:ext cx="257" cy="13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Rectangle 351"/>
            <p:cNvSpPr>
              <a:spLocks noChangeAspect="1" noChangeArrowheads="1"/>
            </p:cNvSpPr>
            <p:nvPr/>
          </p:nvSpPr>
          <p:spPr bwMode="auto">
            <a:xfrm>
              <a:off x="1497" y="1717"/>
              <a:ext cx="13" cy="271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Rectangle 352"/>
            <p:cNvSpPr>
              <a:spLocks noChangeAspect="1" noChangeArrowheads="1"/>
            </p:cNvSpPr>
            <p:nvPr/>
          </p:nvSpPr>
          <p:spPr bwMode="auto">
            <a:xfrm>
              <a:off x="1253" y="1975"/>
              <a:ext cx="244" cy="13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Rectangle 353"/>
            <p:cNvSpPr>
              <a:spLocks noChangeAspect="1" noChangeArrowheads="1"/>
            </p:cNvSpPr>
            <p:nvPr/>
          </p:nvSpPr>
          <p:spPr bwMode="auto">
            <a:xfrm>
              <a:off x="1253" y="1717"/>
              <a:ext cx="13" cy="258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Freeform 354"/>
            <p:cNvSpPr>
              <a:spLocks noChangeAspect="1"/>
            </p:cNvSpPr>
            <p:nvPr/>
          </p:nvSpPr>
          <p:spPr bwMode="auto">
            <a:xfrm>
              <a:off x="1253" y="1893"/>
              <a:ext cx="244" cy="163"/>
            </a:xfrm>
            <a:custGeom>
              <a:avLst/>
              <a:gdLst>
                <a:gd name="T0" fmla="*/ 0 w 244"/>
                <a:gd name="T1" fmla="*/ 0 h 163"/>
                <a:gd name="T2" fmla="*/ 0 w 244"/>
                <a:gd name="T3" fmla="*/ 163 h 163"/>
                <a:gd name="T4" fmla="*/ 54 w 244"/>
                <a:gd name="T5" fmla="*/ 82 h 163"/>
                <a:gd name="T6" fmla="*/ 54 w 244"/>
                <a:gd name="T7" fmla="*/ 163 h 163"/>
                <a:gd name="T8" fmla="*/ 122 w 244"/>
                <a:gd name="T9" fmla="*/ 82 h 163"/>
                <a:gd name="T10" fmla="*/ 122 w 244"/>
                <a:gd name="T11" fmla="*/ 163 h 163"/>
                <a:gd name="T12" fmla="*/ 176 w 244"/>
                <a:gd name="T13" fmla="*/ 82 h 163"/>
                <a:gd name="T14" fmla="*/ 176 w 244"/>
                <a:gd name="T15" fmla="*/ 163 h 163"/>
                <a:gd name="T16" fmla="*/ 244 w 244"/>
                <a:gd name="T17" fmla="*/ 82 h 163"/>
                <a:gd name="T18" fmla="*/ 244 w 244"/>
                <a:gd name="T19" fmla="*/ 0 h 163"/>
                <a:gd name="T20" fmla="*/ 0 w 244"/>
                <a:gd name="T21" fmla="*/ 0 h 16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44"/>
                <a:gd name="T34" fmla="*/ 0 h 163"/>
                <a:gd name="T35" fmla="*/ 244 w 244"/>
                <a:gd name="T36" fmla="*/ 163 h 16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44" h="163">
                  <a:moveTo>
                    <a:pt x="0" y="0"/>
                  </a:moveTo>
                  <a:lnTo>
                    <a:pt x="0" y="163"/>
                  </a:lnTo>
                  <a:lnTo>
                    <a:pt x="54" y="82"/>
                  </a:lnTo>
                  <a:lnTo>
                    <a:pt x="54" y="163"/>
                  </a:lnTo>
                  <a:lnTo>
                    <a:pt x="122" y="82"/>
                  </a:lnTo>
                  <a:lnTo>
                    <a:pt x="122" y="163"/>
                  </a:lnTo>
                  <a:lnTo>
                    <a:pt x="176" y="82"/>
                  </a:lnTo>
                  <a:lnTo>
                    <a:pt x="176" y="163"/>
                  </a:lnTo>
                  <a:lnTo>
                    <a:pt x="244" y="82"/>
                  </a:lnTo>
                  <a:lnTo>
                    <a:pt x="244" y="0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356"/>
            <p:cNvSpPr>
              <a:spLocks noChangeAspect="1"/>
            </p:cNvSpPr>
            <p:nvPr/>
          </p:nvSpPr>
          <p:spPr bwMode="auto">
            <a:xfrm>
              <a:off x="1253" y="1893"/>
              <a:ext cx="190" cy="204"/>
            </a:xfrm>
            <a:custGeom>
              <a:avLst/>
              <a:gdLst>
                <a:gd name="T0" fmla="*/ 13 w 190"/>
                <a:gd name="T1" fmla="*/ 0 h 204"/>
                <a:gd name="T2" fmla="*/ 13 w 190"/>
                <a:gd name="T3" fmla="*/ 163 h 204"/>
                <a:gd name="T4" fmla="*/ 13 w 190"/>
                <a:gd name="T5" fmla="*/ 177 h 204"/>
                <a:gd name="T6" fmla="*/ 0 w 190"/>
                <a:gd name="T7" fmla="*/ 163 h 204"/>
                <a:gd name="T8" fmla="*/ 54 w 190"/>
                <a:gd name="T9" fmla="*/ 82 h 204"/>
                <a:gd name="T10" fmla="*/ 68 w 190"/>
                <a:gd name="T11" fmla="*/ 54 h 204"/>
                <a:gd name="T12" fmla="*/ 68 w 190"/>
                <a:gd name="T13" fmla="*/ 82 h 204"/>
                <a:gd name="T14" fmla="*/ 68 w 190"/>
                <a:gd name="T15" fmla="*/ 163 h 204"/>
                <a:gd name="T16" fmla="*/ 68 w 190"/>
                <a:gd name="T17" fmla="*/ 177 h 204"/>
                <a:gd name="T18" fmla="*/ 54 w 190"/>
                <a:gd name="T19" fmla="*/ 163 h 204"/>
                <a:gd name="T20" fmla="*/ 122 w 190"/>
                <a:gd name="T21" fmla="*/ 82 h 204"/>
                <a:gd name="T22" fmla="*/ 135 w 190"/>
                <a:gd name="T23" fmla="*/ 68 h 204"/>
                <a:gd name="T24" fmla="*/ 135 w 190"/>
                <a:gd name="T25" fmla="*/ 82 h 204"/>
                <a:gd name="T26" fmla="*/ 135 w 190"/>
                <a:gd name="T27" fmla="*/ 163 h 204"/>
                <a:gd name="T28" fmla="*/ 135 w 190"/>
                <a:gd name="T29" fmla="*/ 177 h 204"/>
                <a:gd name="T30" fmla="*/ 122 w 190"/>
                <a:gd name="T31" fmla="*/ 163 h 204"/>
                <a:gd name="T32" fmla="*/ 176 w 190"/>
                <a:gd name="T33" fmla="*/ 82 h 204"/>
                <a:gd name="T34" fmla="*/ 190 w 190"/>
                <a:gd name="T35" fmla="*/ 54 h 204"/>
                <a:gd name="T36" fmla="*/ 190 w 190"/>
                <a:gd name="T37" fmla="*/ 82 h 204"/>
                <a:gd name="T38" fmla="*/ 190 w 190"/>
                <a:gd name="T39" fmla="*/ 163 h 204"/>
                <a:gd name="T40" fmla="*/ 190 w 190"/>
                <a:gd name="T41" fmla="*/ 177 h 204"/>
                <a:gd name="T42" fmla="*/ 176 w 190"/>
                <a:gd name="T43" fmla="*/ 190 h 204"/>
                <a:gd name="T44" fmla="*/ 176 w 190"/>
                <a:gd name="T45" fmla="*/ 163 h 204"/>
                <a:gd name="T46" fmla="*/ 176 w 190"/>
                <a:gd name="T47" fmla="*/ 82 h 204"/>
                <a:gd name="T48" fmla="*/ 190 w 190"/>
                <a:gd name="T49" fmla="*/ 82 h 204"/>
                <a:gd name="T50" fmla="*/ 190 w 190"/>
                <a:gd name="T51" fmla="*/ 95 h 204"/>
                <a:gd name="T52" fmla="*/ 135 w 190"/>
                <a:gd name="T53" fmla="*/ 177 h 204"/>
                <a:gd name="T54" fmla="*/ 122 w 190"/>
                <a:gd name="T55" fmla="*/ 204 h 204"/>
                <a:gd name="T56" fmla="*/ 122 w 190"/>
                <a:gd name="T57" fmla="*/ 163 h 204"/>
                <a:gd name="T58" fmla="*/ 122 w 190"/>
                <a:gd name="T59" fmla="*/ 82 h 204"/>
                <a:gd name="T60" fmla="*/ 135 w 190"/>
                <a:gd name="T61" fmla="*/ 82 h 204"/>
                <a:gd name="T62" fmla="*/ 135 w 190"/>
                <a:gd name="T63" fmla="*/ 95 h 204"/>
                <a:gd name="T64" fmla="*/ 68 w 190"/>
                <a:gd name="T65" fmla="*/ 177 h 204"/>
                <a:gd name="T66" fmla="*/ 54 w 190"/>
                <a:gd name="T67" fmla="*/ 190 h 204"/>
                <a:gd name="T68" fmla="*/ 54 w 190"/>
                <a:gd name="T69" fmla="*/ 163 h 204"/>
                <a:gd name="T70" fmla="*/ 54 w 190"/>
                <a:gd name="T71" fmla="*/ 82 h 204"/>
                <a:gd name="T72" fmla="*/ 68 w 190"/>
                <a:gd name="T73" fmla="*/ 82 h 204"/>
                <a:gd name="T74" fmla="*/ 68 w 190"/>
                <a:gd name="T75" fmla="*/ 95 h 204"/>
                <a:gd name="T76" fmla="*/ 13 w 190"/>
                <a:gd name="T77" fmla="*/ 177 h 204"/>
                <a:gd name="T78" fmla="*/ 0 w 190"/>
                <a:gd name="T79" fmla="*/ 204 h 204"/>
                <a:gd name="T80" fmla="*/ 0 w 190"/>
                <a:gd name="T81" fmla="*/ 163 h 204"/>
                <a:gd name="T82" fmla="*/ 0 w 190"/>
                <a:gd name="T83" fmla="*/ 0 h 204"/>
                <a:gd name="T84" fmla="*/ 13 w 190"/>
                <a:gd name="T85" fmla="*/ 0 h 20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90"/>
                <a:gd name="T130" fmla="*/ 0 h 204"/>
                <a:gd name="T131" fmla="*/ 190 w 190"/>
                <a:gd name="T132" fmla="*/ 204 h 204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90" h="204">
                  <a:moveTo>
                    <a:pt x="13" y="0"/>
                  </a:moveTo>
                  <a:lnTo>
                    <a:pt x="13" y="163"/>
                  </a:lnTo>
                  <a:lnTo>
                    <a:pt x="13" y="177"/>
                  </a:lnTo>
                  <a:lnTo>
                    <a:pt x="0" y="163"/>
                  </a:lnTo>
                  <a:lnTo>
                    <a:pt x="54" y="82"/>
                  </a:lnTo>
                  <a:lnTo>
                    <a:pt x="68" y="54"/>
                  </a:lnTo>
                  <a:lnTo>
                    <a:pt x="68" y="82"/>
                  </a:lnTo>
                  <a:lnTo>
                    <a:pt x="68" y="163"/>
                  </a:lnTo>
                  <a:lnTo>
                    <a:pt x="68" y="177"/>
                  </a:lnTo>
                  <a:lnTo>
                    <a:pt x="54" y="163"/>
                  </a:lnTo>
                  <a:lnTo>
                    <a:pt x="122" y="82"/>
                  </a:lnTo>
                  <a:lnTo>
                    <a:pt x="135" y="68"/>
                  </a:lnTo>
                  <a:lnTo>
                    <a:pt x="135" y="82"/>
                  </a:lnTo>
                  <a:lnTo>
                    <a:pt x="135" y="163"/>
                  </a:lnTo>
                  <a:lnTo>
                    <a:pt x="135" y="177"/>
                  </a:lnTo>
                  <a:lnTo>
                    <a:pt x="122" y="163"/>
                  </a:lnTo>
                  <a:lnTo>
                    <a:pt x="176" y="82"/>
                  </a:lnTo>
                  <a:lnTo>
                    <a:pt x="190" y="54"/>
                  </a:lnTo>
                  <a:lnTo>
                    <a:pt x="190" y="82"/>
                  </a:lnTo>
                  <a:lnTo>
                    <a:pt x="190" y="163"/>
                  </a:lnTo>
                  <a:lnTo>
                    <a:pt x="190" y="177"/>
                  </a:lnTo>
                  <a:lnTo>
                    <a:pt x="176" y="190"/>
                  </a:lnTo>
                  <a:lnTo>
                    <a:pt x="176" y="163"/>
                  </a:lnTo>
                  <a:lnTo>
                    <a:pt x="176" y="82"/>
                  </a:lnTo>
                  <a:lnTo>
                    <a:pt x="190" y="82"/>
                  </a:lnTo>
                  <a:lnTo>
                    <a:pt x="190" y="95"/>
                  </a:lnTo>
                  <a:lnTo>
                    <a:pt x="135" y="177"/>
                  </a:lnTo>
                  <a:lnTo>
                    <a:pt x="122" y="204"/>
                  </a:lnTo>
                  <a:lnTo>
                    <a:pt x="122" y="163"/>
                  </a:lnTo>
                  <a:lnTo>
                    <a:pt x="122" y="82"/>
                  </a:lnTo>
                  <a:lnTo>
                    <a:pt x="135" y="82"/>
                  </a:lnTo>
                  <a:lnTo>
                    <a:pt x="135" y="95"/>
                  </a:lnTo>
                  <a:lnTo>
                    <a:pt x="68" y="177"/>
                  </a:lnTo>
                  <a:lnTo>
                    <a:pt x="54" y="190"/>
                  </a:lnTo>
                  <a:lnTo>
                    <a:pt x="54" y="163"/>
                  </a:lnTo>
                  <a:lnTo>
                    <a:pt x="54" y="82"/>
                  </a:lnTo>
                  <a:lnTo>
                    <a:pt x="68" y="82"/>
                  </a:lnTo>
                  <a:lnTo>
                    <a:pt x="68" y="95"/>
                  </a:lnTo>
                  <a:lnTo>
                    <a:pt x="13" y="177"/>
                  </a:lnTo>
                  <a:lnTo>
                    <a:pt x="0" y="204"/>
                  </a:lnTo>
                  <a:lnTo>
                    <a:pt x="0" y="163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357"/>
            <p:cNvSpPr>
              <a:spLocks noChangeAspect="1"/>
            </p:cNvSpPr>
            <p:nvPr/>
          </p:nvSpPr>
          <p:spPr bwMode="auto">
            <a:xfrm>
              <a:off x="1429" y="1975"/>
              <a:ext cx="81" cy="95"/>
            </a:xfrm>
            <a:custGeom>
              <a:avLst/>
              <a:gdLst>
                <a:gd name="T0" fmla="*/ 0 w 81"/>
                <a:gd name="T1" fmla="*/ 81 h 95"/>
                <a:gd name="T2" fmla="*/ 68 w 81"/>
                <a:gd name="T3" fmla="*/ 0 h 95"/>
                <a:gd name="T4" fmla="*/ 81 w 81"/>
                <a:gd name="T5" fmla="*/ 0 h 95"/>
                <a:gd name="T6" fmla="*/ 81 w 81"/>
                <a:gd name="T7" fmla="*/ 13 h 95"/>
                <a:gd name="T8" fmla="*/ 81 w 81"/>
                <a:gd name="T9" fmla="*/ 13 h 95"/>
                <a:gd name="T10" fmla="*/ 14 w 81"/>
                <a:gd name="T11" fmla="*/ 95 h 95"/>
                <a:gd name="T12" fmla="*/ 0 w 81"/>
                <a:gd name="T13" fmla="*/ 81 h 9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1"/>
                <a:gd name="T22" fmla="*/ 0 h 95"/>
                <a:gd name="T23" fmla="*/ 81 w 81"/>
                <a:gd name="T24" fmla="*/ 95 h 9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1" h="95">
                  <a:moveTo>
                    <a:pt x="0" y="81"/>
                  </a:moveTo>
                  <a:lnTo>
                    <a:pt x="68" y="0"/>
                  </a:lnTo>
                  <a:lnTo>
                    <a:pt x="81" y="0"/>
                  </a:lnTo>
                  <a:lnTo>
                    <a:pt x="81" y="13"/>
                  </a:lnTo>
                  <a:lnTo>
                    <a:pt x="14" y="95"/>
                  </a:lnTo>
                  <a:lnTo>
                    <a:pt x="0" y="81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Rectangle 359"/>
            <p:cNvSpPr>
              <a:spLocks noChangeAspect="1" noChangeArrowheads="1"/>
            </p:cNvSpPr>
            <p:nvPr/>
          </p:nvSpPr>
          <p:spPr bwMode="auto">
            <a:xfrm>
              <a:off x="1497" y="1893"/>
              <a:ext cx="13" cy="82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6" name="Text Box 361"/>
          <p:cNvSpPr txBox="1">
            <a:spLocks noChangeArrowheads="1"/>
          </p:cNvSpPr>
          <p:nvPr/>
        </p:nvSpPr>
        <p:spPr bwMode="auto">
          <a:xfrm>
            <a:off x="-92075" y="2114550"/>
            <a:ext cx="1568450" cy="4760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buFontTx/>
              <a:buAutoNum type="arabicPeriod"/>
            </a:pPr>
            <a:r>
              <a:rPr lang="en-US" i="1" u="none" dirty="0"/>
              <a:t>Initiate operation</a:t>
            </a:r>
          </a:p>
          <a:p>
            <a:pPr marL="228600" indent="-228600">
              <a:buFontTx/>
              <a:buAutoNum type="arabicPeriod"/>
            </a:pPr>
            <a:r>
              <a:rPr lang="en-US" i="1" u="none" dirty="0"/>
              <a:t>Process operation</a:t>
            </a:r>
          </a:p>
          <a:p>
            <a:pPr marL="228600" indent="-228600">
              <a:buFontTx/>
              <a:buAutoNum type="arabicPeriod"/>
            </a:pPr>
            <a:r>
              <a:rPr lang="en-US" i="1" u="none" dirty="0"/>
              <a:t>Run event loop</a:t>
            </a:r>
          </a:p>
          <a:p>
            <a:pPr marL="228600" indent="-228600">
              <a:buFontTx/>
              <a:buAutoNum type="arabicPeriod"/>
            </a:pPr>
            <a:r>
              <a:rPr lang="en-US" i="1" u="none" dirty="0"/>
              <a:t>Generate &amp; queue completion event</a:t>
            </a:r>
          </a:p>
          <a:p>
            <a:pPr marL="228600" indent="-228600">
              <a:buFontTx/>
              <a:buAutoNum type="arabicPeriod"/>
            </a:pPr>
            <a:r>
              <a:rPr lang="en-US" i="1" u="none" dirty="0" err="1"/>
              <a:t>Dequeue</a:t>
            </a:r>
            <a:r>
              <a:rPr lang="en-US" i="1" u="none" dirty="0"/>
              <a:t> completion event &amp; perform completion processing</a:t>
            </a:r>
          </a:p>
          <a:p>
            <a:pPr marL="228600" indent="-228600">
              <a:buFontTx/>
              <a:buAutoNum type="arabicPeriod"/>
            </a:pPr>
            <a:endParaRPr lang="en-US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1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HalfSync</a:t>
            </a:r>
            <a:r>
              <a: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/Half </a:t>
            </a:r>
            <a:r>
              <a:rPr lang="en-US" sz="4400" kern="1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Async</a:t>
            </a:r>
            <a:endParaRPr lang="en-US" sz="4400" kern="1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133600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i="1" dirty="0" smtClean="0"/>
              <a:t>Half-Sync/Half-</a:t>
            </a:r>
            <a:r>
              <a:rPr lang="en-US" i="1" dirty="0" err="1" smtClean="0"/>
              <a:t>Async</a:t>
            </a:r>
            <a:r>
              <a:rPr lang="en-US" dirty="0" smtClean="0"/>
              <a:t> architectural pattern decouples </a:t>
            </a:r>
            <a:r>
              <a:rPr lang="en-US" dirty="0" err="1" smtClean="0"/>
              <a:t>async</a:t>
            </a:r>
            <a:r>
              <a:rPr lang="en-US" dirty="0" smtClean="0"/>
              <a:t> &amp; sync service processing in concurrent systems, to simplify programming without unduly reducing performance</a:t>
            </a:r>
          </a:p>
          <a:p>
            <a:endParaRPr lang="en-US" dirty="0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2736850" y="4144962"/>
            <a:ext cx="22225" cy="1588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2736850" y="4211637"/>
            <a:ext cx="22225" cy="1588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2736850" y="4702175"/>
            <a:ext cx="22225" cy="1587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2825750" y="4792662"/>
            <a:ext cx="1587" cy="222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3871912" y="4792662"/>
            <a:ext cx="1588" cy="222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Rectangle 20"/>
          <p:cNvSpPr>
            <a:spLocks noChangeArrowheads="1"/>
          </p:cNvSpPr>
          <p:nvPr/>
        </p:nvSpPr>
        <p:spPr bwMode="auto">
          <a:xfrm>
            <a:off x="3938587" y="4792662"/>
            <a:ext cx="1588" cy="222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Rectangle 25"/>
          <p:cNvSpPr>
            <a:spLocks noChangeArrowheads="1"/>
          </p:cNvSpPr>
          <p:nvPr/>
        </p:nvSpPr>
        <p:spPr bwMode="auto">
          <a:xfrm>
            <a:off x="7345362" y="4144962"/>
            <a:ext cx="22225" cy="1588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Rectangle 26"/>
          <p:cNvSpPr>
            <a:spLocks noChangeArrowheads="1"/>
          </p:cNvSpPr>
          <p:nvPr/>
        </p:nvSpPr>
        <p:spPr bwMode="auto">
          <a:xfrm>
            <a:off x="7345362" y="4211637"/>
            <a:ext cx="22225" cy="1588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Rectangle 29"/>
          <p:cNvSpPr>
            <a:spLocks noChangeArrowheads="1"/>
          </p:cNvSpPr>
          <p:nvPr/>
        </p:nvSpPr>
        <p:spPr bwMode="auto">
          <a:xfrm>
            <a:off x="7345362" y="4702175"/>
            <a:ext cx="22225" cy="1587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Rectangle 31"/>
          <p:cNvSpPr>
            <a:spLocks noChangeArrowheads="1"/>
          </p:cNvSpPr>
          <p:nvPr/>
        </p:nvSpPr>
        <p:spPr bwMode="auto">
          <a:xfrm>
            <a:off x="7256462" y="4792662"/>
            <a:ext cx="1588" cy="222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Rectangle 36"/>
          <p:cNvSpPr>
            <a:spLocks noChangeArrowheads="1"/>
          </p:cNvSpPr>
          <p:nvPr/>
        </p:nvSpPr>
        <p:spPr bwMode="auto">
          <a:xfrm>
            <a:off x="6276975" y="4792662"/>
            <a:ext cx="1587" cy="222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Rectangle 37"/>
          <p:cNvSpPr>
            <a:spLocks noChangeArrowheads="1"/>
          </p:cNvSpPr>
          <p:nvPr/>
        </p:nvSpPr>
        <p:spPr bwMode="auto">
          <a:xfrm>
            <a:off x="6210300" y="4792662"/>
            <a:ext cx="1587" cy="222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Rectangle 42"/>
          <p:cNvSpPr>
            <a:spLocks noChangeArrowheads="1"/>
          </p:cNvSpPr>
          <p:nvPr/>
        </p:nvSpPr>
        <p:spPr bwMode="auto">
          <a:xfrm>
            <a:off x="5073650" y="4121150"/>
            <a:ext cx="22225" cy="1587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" name="Rectangle 43"/>
          <p:cNvSpPr>
            <a:spLocks noChangeArrowheads="1"/>
          </p:cNvSpPr>
          <p:nvPr/>
        </p:nvSpPr>
        <p:spPr bwMode="auto">
          <a:xfrm>
            <a:off x="5073650" y="4211637"/>
            <a:ext cx="22225" cy="1588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" name="Rectangle 45"/>
          <p:cNvSpPr>
            <a:spLocks noChangeArrowheads="1"/>
          </p:cNvSpPr>
          <p:nvPr/>
        </p:nvSpPr>
        <p:spPr bwMode="auto">
          <a:xfrm>
            <a:off x="5073650" y="4278312"/>
            <a:ext cx="22225" cy="1588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Rectangle 46"/>
          <p:cNvSpPr>
            <a:spLocks noChangeArrowheads="1"/>
          </p:cNvSpPr>
          <p:nvPr/>
        </p:nvSpPr>
        <p:spPr bwMode="auto">
          <a:xfrm>
            <a:off x="5073650" y="4367212"/>
            <a:ext cx="22225" cy="1588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" name="Rectangle 53"/>
          <p:cNvSpPr>
            <a:spLocks noChangeArrowheads="1"/>
          </p:cNvSpPr>
          <p:nvPr/>
        </p:nvSpPr>
        <p:spPr bwMode="auto">
          <a:xfrm>
            <a:off x="5073650" y="5395912"/>
            <a:ext cx="22225" cy="1588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Rectangle 54"/>
          <p:cNvSpPr>
            <a:spLocks noChangeArrowheads="1"/>
          </p:cNvSpPr>
          <p:nvPr/>
        </p:nvSpPr>
        <p:spPr bwMode="auto">
          <a:xfrm>
            <a:off x="5073650" y="5305425"/>
            <a:ext cx="22225" cy="1587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Rectangle 56"/>
          <p:cNvSpPr>
            <a:spLocks noChangeArrowheads="1"/>
          </p:cNvSpPr>
          <p:nvPr/>
        </p:nvSpPr>
        <p:spPr bwMode="auto">
          <a:xfrm>
            <a:off x="5073650" y="5305425"/>
            <a:ext cx="22225" cy="1587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57"/>
          <p:cNvSpPr>
            <a:spLocks noChangeArrowheads="1"/>
          </p:cNvSpPr>
          <p:nvPr/>
        </p:nvSpPr>
        <p:spPr bwMode="auto">
          <a:xfrm>
            <a:off x="5073650" y="5216525"/>
            <a:ext cx="22225" cy="1587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Rectangle 63"/>
          <p:cNvSpPr>
            <a:spLocks noChangeArrowheads="1"/>
          </p:cNvSpPr>
          <p:nvPr/>
        </p:nvSpPr>
        <p:spPr bwMode="auto">
          <a:xfrm>
            <a:off x="7545387" y="6176962"/>
            <a:ext cx="1588" cy="222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" name="Rectangle 64"/>
          <p:cNvSpPr>
            <a:spLocks noChangeArrowheads="1"/>
          </p:cNvSpPr>
          <p:nvPr/>
        </p:nvSpPr>
        <p:spPr bwMode="auto">
          <a:xfrm>
            <a:off x="7456487" y="6176962"/>
            <a:ext cx="1588" cy="222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Rectangle 69"/>
          <p:cNvSpPr>
            <a:spLocks noChangeArrowheads="1"/>
          </p:cNvSpPr>
          <p:nvPr/>
        </p:nvSpPr>
        <p:spPr bwMode="auto">
          <a:xfrm>
            <a:off x="6210300" y="6176962"/>
            <a:ext cx="1587" cy="222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" name="Rectangle 70"/>
          <p:cNvSpPr>
            <a:spLocks noChangeArrowheads="1"/>
          </p:cNvSpPr>
          <p:nvPr/>
        </p:nvSpPr>
        <p:spPr bwMode="auto">
          <a:xfrm>
            <a:off x="6143625" y="6176962"/>
            <a:ext cx="1587" cy="222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" name="Rectangle 101"/>
          <p:cNvSpPr>
            <a:spLocks noChangeArrowheads="1"/>
          </p:cNvSpPr>
          <p:nvPr/>
        </p:nvSpPr>
        <p:spPr bwMode="auto">
          <a:xfrm>
            <a:off x="2581275" y="4233862"/>
            <a:ext cx="1587" cy="222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" name="Rectangle 104"/>
          <p:cNvSpPr>
            <a:spLocks noChangeArrowheads="1"/>
          </p:cNvSpPr>
          <p:nvPr/>
        </p:nvSpPr>
        <p:spPr bwMode="auto">
          <a:xfrm>
            <a:off x="2470150" y="4524375"/>
            <a:ext cx="1587" cy="222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" name="Rectangle 109"/>
          <p:cNvSpPr>
            <a:spLocks noChangeArrowheads="1"/>
          </p:cNvSpPr>
          <p:nvPr/>
        </p:nvSpPr>
        <p:spPr bwMode="auto">
          <a:xfrm>
            <a:off x="2268537" y="4233862"/>
            <a:ext cx="1588" cy="222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" name="Rectangle 110"/>
          <p:cNvSpPr>
            <a:spLocks noChangeArrowheads="1"/>
          </p:cNvSpPr>
          <p:nvPr/>
        </p:nvSpPr>
        <p:spPr bwMode="auto">
          <a:xfrm>
            <a:off x="2290762" y="4233862"/>
            <a:ext cx="1588" cy="222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" name="Rectangle 113"/>
          <p:cNvSpPr>
            <a:spLocks noChangeArrowheads="1"/>
          </p:cNvSpPr>
          <p:nvPr/>
        </p:nvSpPr>
        <p:spPr bwMode="auto">
          <a:xfrm>
            <a:off x="4540250" y="4233862"/>
            <a:ext cx="1587" cy="222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" name="Rectangle 121"/>
          <p:cNvSpPr>
            <a:spLocks noChangeArrowheads="1"/>
          </p:cNvSpPr>
          <p:nvPr/>
        </p:nvSpPr>
        <p:spPr bwMode="auto">
          <a:xfrm>
            <a:off x="4227512" y="4233862"/>
            <a:ext cx="1588" cy="222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" name="Rectangle 122"/>
          <p:cNvSpPr>
            <a:spLocks noChangeArrowheads="1"/>
          </p:cNvSpPr>
          <p:nvPr/>
        </p:nvSpPr>
        <p:spPr bwMode="auto">
          <a:xfrm>
            <a:off x="4251325" y="4233862"/>
            <a:ext cx="1587" cy="222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" name="Rectangle 125"/>
          <p:cNvSpPr>
            <a:spLocks noChangeArrowheads="1"/>
          </p:cNvSpPr>
          <p:nvPr/>
        </p:nvSpPr>
        <p:spPr bwMode="auto">
          <a:xfrm>
            <a:off x="8058150" y="4300537"/>
            <a:ext cx="1587" cy="222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" name="Rectangle 128"/>
          <p:cNvSpPr>
            <a:spLocks noChangeArrowheads="1"/>
          </p:cNvSpPr>
          <p:nvPr/>
        </p:nvSpPr>
        <p:spPr bwMode="auto">
          <a:xfrm>
            <a:off x="7947025" y="4591050"/>
            <a:ext cx="1587" cy="222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" name="Rectangle 133"/>
          <p:cNvSpPr>
            <a:spLocks noChangeArrowheads="1"/>
          </p:cNvSpPr>
          <p:nvPr/>
        </p:nvSpPr>
        <p:spPr bwMode="auto">
          <a:xfrm>
            <a:off x="7745412" y="4300537"/>
            <a:ext cx="1588" cy="222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Rectangle 134"/>
          <p:cNvSpPr>
            <a:spLocks noChangeArrowheads="1"/>
          </p:cNvSpPr>
          <p:nvPr/>
        </p:nvSpPr>
        <p:spPr bwMode="auto">
          <a:xfrm>
            <a:off x="7767637" y="4300537"/>
            <a:ext cx="1588" cy="222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" name="Rectangle 137"/>
          <p:cNvSpPr>
            <a:spLocks noChangeArrowheads="1"/>
          </p:cNvSpPr>
          <p:nvPr/>
        </p:nvSpPr>
        <p:spPr bwMode="auto">
          <a:xfrm>
            <a:off x="4049712" y="6043612"/>
            <a:ext cx="1588" cy="222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" name="Rectangle 140"/>
          <p:cNvSpPr>
            <a:spLocks noChangeArrowheads="1"/>
          </p:cNvSpPr>
          <p:nvPr/>
        </p:nvSpPr>
        <p:spPr bwMode="auto">
          <a:xfrm>
            <a:off x="3938587" y="6334125"/>
            <a:ext cx="1588" cy="222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" name="Rectangle 145"/>
          <p:cNvSpPr>
            <a:spLocks noChangeArrowheads="1"/>
          </p:cNvSpPr>
          <p:nvPr/>
        </p:nvSpPr>
        <p:spPr bwMode="auto">
          <a:xfrm>
            <a:off x="3738562" y="6043612"/>
            <a:ext cx="1588" cy="222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" name="Rectangle 146"/>
          <p:cNvSpPr>
            <a:spLocks noChangeArrowheads="1"/>
          </p:cNvSpPr>
          <p:nvPr/>
        </p:nvSpPr>
        <p:spPr bwMode="auto">
          <a:xfrm>
            <a:off x="3760787" y="6043612"/>
            <a:ext cx="1588" cy="222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" name="Rectangle 167"/>
          <p:cNvSpPr>
            <a:spLocks noChangeArrowheads="1"/>
          </p:cNvSpPr>
          <p:nvPr/>
        </p:nvSpPr>
        <p:spPr bwMode="auto">
          <a:xfrm>
            <a:off x="5073650" y="5999162"/>
            <a:ext cx="22225" cy="1588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" name="Rectangle 168"/>
          <p:cNvSpPr>
            <a:spLocks noChangeArrowheads="1"/>
          </p:cNvSpPr>
          <p:nvPr/>
        </p:nvSpPr>
        <p:spPr bwMode="auto">
          <a:xfrm>
            <a:off x="5073650" y="5730875"/>
            <a:ext cx="22225" cy="1587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" name="Rectangle 4"/>
          <p:cNvSpPr>
            <a:spLocks noChangeArrowheads="1"/>
          </p:cNvSpPr>
          <p:nvPr/>
        </p:nvSpPr>
        <p:spPr bwMode="auto">
          <a:xfrm>
            <a:off x="2814637" y="4524375"/>
            <a:ext cx="6588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u="none">
                <a:solidFill>
                  <a:srgbClr val="000000"/>
                </a:solidFill>
              </a:rPr>
              <a:t>&lt;&lt;get&gt;&gt;</a:t>
            </a:r>
            <a:endParaRPr lang="en-US" b="1" u="none"/>
          </a:p>
        </p:txBody>
      </p:sp>
      <p:sp>
        <p:nvSpPr>
          <p:cNvPr id="49" name="Rectangle 5"/>
          <p:cNvSpPr>
            <a:spLocks noChangeArrowheads="1"/>
          </p:cNvSpPr>
          <p:nvPr/>
        </p:nvSpPr>
        <p:spPr bwMode="auto">
          <a:xfrm>
            <a:off x="3771900" y="4792662"/>
            <a:ext cx="244475" cy="222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" name="Freeform 6"/>
          <p:cNvSpPr>
            <a:spLocks/>
          </p:cNvSpPr>
          <p:nvPr/>
        </p:nvSpPr>
        <p:spPr bwMode="auto">
          <a:xfrm>
            <a:off x="3794125" y="4724400"/>
            <a:ext cx="290512" cy="90487"/>
          </a:xfrm>
          <a:custGeom>
            <a:avLst/>
            <a:gdLst>
              <a:gd name="T0" fmla="*/ 0 w 183"/>
              <a:gd name="T1" fmla="*/ 0 h 57"/>
              <a:gd name="T2" fmla="*/ 0 w 183"/>
              <a:gd name="T3" fmla="*/ 15 h 57"/>
              <a:gd name="T4" fmla="*/ 140 w 183"/>
              <a:gd name="T5" fmla="*/ 57 h 57"/>
              <a:gd name="T6" fmla="*/ 140 w 183"/>
              <a:gd name="T7" fmla="*/ 57 h 57"/>
              <a:gd name="T8" fmla="*/ 183 w 183"/>
              <a:gd name="T9" fmla="*/ 43 h 57"/>
              <a:gd name="T10" fmla="*/ 140 w 183"/>
              <a:gd name="T11" fmla="*/ 43 h 57"/>
              <a:gd name="T12" fmla="*/ 0 w 183"/>
              <a:gd name="T13" fmla="*/ 0 h 5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83"/>
              <a:gd name="T22" fmla="*/ 0 h 57"/>
              <a:gd name="T23" fmla="*/ 183 w 183"/>
              <a:gd name="T24" fmla="*/ 57 h 5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83" h="57">
                <a:moveTo>
                  <a:pt x="0" y="0"/>
                </a:moveTo>
                <a:lnTo>
                  <a:pt x="0" y="15"/>
                </a:lnTo>
                <a:lnTo>
                  <a:pt x="140" y="57"/>
                </a:lnTo>
                <a:lnTo>
                  <a:pt x="183" y="43"/>
                </a:lnTo>
                <a:lnTo>
                  <a:pt x="140" y="43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" name="Freeform 7"/>
          <p:cNvSpPr>
            <a:spLocks/>
          </p:cNvSpPr>
          <p:nvPr/>
        </p:nvSpPr>
        <p:spPr bwMode="auto">
          <a:xfrm>
            <a:off x="3794125" y="4792662"/>
            <a:ext cx="222250" cy="88900"/>
          </a:xfrm>
          <a:custGeom>
            <a:avLst/>
            <a:gdLst>
              <a:gd name="T0" fmla="*/ 140 w 140"/>
              <a:gd name="T1" fmla="*/ 14 h 56"/>
              <a:gd name="T2" fmla="*/ 140 w 140"/>
              <a:gd name="T3" fmla="*/ 0 h 56"/>
              <a:gd name="T4" fmla="*/ 0 w 140"/>
              <a:gd name="T5" fmla="*/ 42 h 56"/>
              <a:gd name="T6" fmla="*/ 0 w 140"/>
              <a:gd name="T7" fmla="*/ 56 h 56"/>
              <a:gd name="T8" fmla="*/ 140 w 140"/>
              <a:gd name="T9" fmla="*/ 14 h 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0"/>
              <a:gd name="T16" fmla="*/ 0 h 56"/>
              <a:gd name="T17" fmla="*/ 140 w 140"/>
              <a:gd name="T18" fmla="*/ 56 h 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0" h="56">
                <a:moveTo>
                  <a:pt x="140" y="14"/>
                </a:moveTo>
                <a:lnTo>
                  <a:pt x="140" y="0"/>
                </a:lnTo>
                <a:lnTo>
                  <a:pt x="0" y="42"/>
                </a:lnTo>
                <a:lnTo>
                  <a:pt x="0" y="56"/>
                </a:lnTo>
                <a:lnTo>
                  <a:pt x="140" y="14"/>
                </a:lnTo>
                <a:close/>
              </a:path>
            </a:pathLst>
          </a:cu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" name="Rectangle 10"/>
          <p:cNvSpPr>
            <a:spLocks noChangeArrowheads="1"/>
          </p:cNvSpPr>
          <p:nvPr/>
        </p:nvSpPr>
        <p:spPr bwMode="auto">
          <a:xfrm>
            <a:off x="2570162" y="4144962"/>
            <a:ext cx="22225" cy="6667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" name="Line 11"/>
          <p:cNvSpPr>
            <a:spLocks noChangeShapeType="1"/>
          </p:cNvSpPr>
          <p:nvPr/>
        </p:nvSpPr>
        <p:spPr bwMode="auto">
          <a:xfrm>
            <a:off x="2570162" y="4367212"/>
            <a:ext cx="1588" cy="1793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" name="Rectangle 13"/>
          <p:cNvSpPr>
            <a:spLocks noChangeArrowheads="1"/>
          </p:cNvSpPr>
          <p:nvPr/>
        </p:nvSpPr>
        <p:spPr bwMode="auto">
          <a:xfrm>
            <a:off x="2570162" y="4702175"/>
            <a:ext cx="22225" cy="112712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" name="Rectangle 15"/>
          <p:cNvSpPr>
            <a:spLocks noChangeArrowheads="1"/>
          </p:cNvSpPr>
          <p:nvPr/>
        </p:nvSpPr>
        <p:spPr bwMode="auto">
          <a:xfrm>
            <a:off x="2570162" y="4792662"/>
            <a:ext cx="88900" cy="222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" name="Line 16"/>
          <p:cNvSpPr>
            <a:spLocks noChangeShapeType="1"/>
          </p:cNvSpPr>
          <p:nvPr/>
        </p:nvSpPr>
        <p:spPr bwMode="auto">
          <a:xfrm>
            <a:off x="2792412" y="4792662"/>
            <a:ext cx="15557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" name="Line 17"/>
          <p:cNvSpPr>
            <a:spLocks noChangeShapeType="1"/>
          </p:cNvSpPr>
          <p:nvPr/>
        </p:nvSpPr>
        <p:spPr bwMode="auto">
          <a:xfrm>
            <a:off x="3081337" y="4792662"/>
            <a:ext cx="1793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" name="Line 18"/>
          <p:cNvSpPr>
            <a:spLocks noChangeShapeType="1"/>
          </p:cNvSpPr>
          <p:nvPr/>
        </p:nvSpPr>
        <p:spPr bwMode="auto">
          <a:xfrm>
            <a:off x="3394075" y="4792662"/>
            <a:ext cx="15557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" name="Rectangle 21"/>
          <p:cNvSpPr>
            <a:spLocks noChangeArrowheads="1"/>
          </p:cNvSpPr>
          <p:nvPr/>
        </p:nvSpPr>
        <p:spPr bwMode="auto">
          <a:xfrm>
            <a:off x="3705225" y="4792662"/>
            <a:ext cx="66675" cy="222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" name="Rectangle 22"/>
          <p:cNvSpPr>
            <a:spLocks noChangeArrowheads="1"/>
          </p:cNvSpPr>
          <p:nvPr/>
        </p:nvSpPr>
        <p:spPr bwMode="auto">
          <a:xfrm>
            <a:off x="5797550" y="4770437"/>
            <a:ext cx="246062" cy="222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" name="Freeform 23"/>
          <p:cNvSpPr>
            <a:spLocks/>
          </p:cNvSpPr>
          <p:nvPr/>
        </p:nvSpPr>
        <p:spPr bwMode="auto">
          <a:xfrm>
            <a:off x="5730875" y="4770437"/>
            <a:ext cx="290512" cy="88900"/>
          </a:xfrm>
          <a:custGeom>
            <a:avLst/>
            <a:gdLst>
              <a:gd name="T0" fmla="*/ 183 w 183"/>
              <a:gd name="T1" fmla="*/ 56 h 56"/>
              <a:gd name="T2" fmla="*/ 183 w 183"/>
              <a:gd name="T3" fmla="*/ 42 h 56"/>
              <a:gd name="T4" fmla="*/ 42 w 183"/>
              <a:gd name="T5" fmla="*/ 0 h 56"/>
              <a:gd name="T6" fmla="*/ 42 w 183"/>
              <a:gd name="T7" fmla="*/ 0 h 56"/>
              <a:gd name="T8" fmla="*/ 0 w 183"/>
              <a:gd name="T9" fmla="*/ 14 h 56"/>
              <a:gd name="T10" fmla="*/ 42 w 183"/>
              <a:gd name="T11" fmla="*/ 14 h 56"/>
              <a:gd name="T12" fmla="*/ 183 w 183"/>
              <a:gd name="T13" fmla="*/ 56 h 5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83"/>
              <a:gd name="T22" fmla="*/ 0 h 56"/>
              <a:gd name="T23" fmla="*/ 183 w 183"/>
              <a:gd name="T24" fmla="*/ 56 h 5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83" h="56">
                <a:moveTo>
                  <a:pt x="183" y="56"/>
                </a:moveTo>
                <a:lnTo>
                  <a:pt x="183" y="42"/>
                </a:lnTo>
                <a:lnTo>
                  <a:pt x="42" y="0"/>
                </a:lnTo>
                <a:lnTo>
                  <a:pt x="0" y="14"/>
                </a:lnTo>
                <a:lnTo>
                  <a:pt x="42" y="14"/>
                </a:lnTo>
                <a:lnTo>
                  <a:pt x="183" y="56"/>
                </a:lnTo>
                <a:close/>
              </a:path>
            </a:pathLst>
          </a:cu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" name="Freeform 24"/>
          <p:cNvSpPr>
            <a:spLocks/>
          </p:cNvSpPr>
          <p:nvPr/>
        </p:nvSpPr>
        <p:spPr bwMode="auto">
          <a:xfrm>
            <a:off x="5797550" y="4702175"/>
            <a:ext cx="223837" cy="90487"/>
          </a:xfrm>
          <a:custGeom>
            <a:avLst/>
            <a:gdLst>
              <a:gd name="T0" fmla="*/ 0 w 141"/>
              <a:gd name="T1" fmla="*/ 43 h 57"/>
              <a:gd name="T2" fmla="*/ 0 w 141"/>
              <a:gd name="T3" fmla="*/ 57 h 57"/>
              <a:gd name="T4" fmla="*/ 141 w 141"/>
              <a:gd name="T5" fmla="*/ 14 h 57"/>
              <a:gd name="T6" fmla="*/ 141 w 141"/>
              <a:gd name="T7" fmla="*/ 0 h 57"/>
              <a:gd name="T8" fmla="*/ 0 w 141"/>
              <a:gd name="T9" fmla="*/ 43 h 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"/>
              <a:gd name="T16" fmla="*/ 0 h 57"/>
              <a:gd name="T17" fmla="*/ 141 w 141"/>
              <a:gd name="T18" fmla="*/ 57 h 5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" h="57">
                <a:moveTo>
                  <a:pt x="0" y="43"/>
                </a:moveTo>
                <a:lnTo>
                  <a:pt x="0" y="57"/>
                </a:lnTo>
                <a:lnTo>
                  <a:pt x="141" y="14"/>
                </a:lnTo>
                <a:lnTo>
                  <a:pt x="141" y="0"/>
                </a:lnTo>
                <a:lnTo>
                  <a:pt x="0" y="43"/>
                </a:lnTo>
                <a:close/>
              </a:path>
            </a:pathLst>
          </a:cu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" name="Rectangle 27"/>
          <p:cNvSpPr>
            <a:spLocks noChangeArrowheads="1"/>
          </p:cNvSpPr>
          <p:nvPr/>
        </p:nvSpPr>
        <p:spPr bwMode="auto">
          <a:xfrm>
            <a:off x="7178675" y="4144962"/>
            <a:ext cx="22225" cy="6667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" name="Line 28"/>
          <p:cNvSpPr>
            <a:spLocks noChangeShapeType="1"/>
          </p:cNvSpPr>
          <p:nvPr/>
        </p:nvSpPr>
        <p:spPr bwMode="auto">
          <a:xfrm>
            <a:off x="7178675" y="4367212"/>
            <a:ext cx="1587" cy="1793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" name="Rectangle 30"/>
          <p:cNvSpPr>
            <a:spLocks noChangeArrowheads="1"/>
          </p:cNvSpPr>
          <p:nvPr/>
        </p:nvSpPr>
        <p:spPr bwMode="auto">
          <a:xfrm>
            <a:off x="7178675" y="4702175"/>
            <a:ext cx="22225" cy="112712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" name="Rectangle 32"/>
          <p:cNvSpPr>
            <a:spLocks noChangeArrowheads="1"/>
          </p:cNvSpPr>
          <p:nvPr/>
        </p:nvSpPr>
        <p:spPr bwMode="auto">
          <a:xfrm>
            <a:off x="7089775" y="4792662"/>
            <a:ext cx="88900" cy="222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" name="Line 33"/>
          <p:cNvSpPr>
            <a:spLocks noChangeShapeType="1"/>
          </p:cNvSpPr>
          <p:nvPr/>
        </p:nvSpPr>
        <p:spPr bwMode="auto">
          <a:xfrm flipH="1">
            <a:off x="6800850" y="4792662"/>
            <a:ext cx="15557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" name="Line 34"/>
          <p:cNvSpPr>
            <a:spLocks noChangeShapeType="1"/>
          </p:cNvSpPr>
          <p:nvPr/>
        </p:nvSpPr>
        <p:spPr bwMode="auto">
          <a:xfrm flipH="1">
            <a:off x="6532562" y="4792662"/>
            <a:ext cx="15557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" name="Line 35"/>
          <p:cNvSpPr>
            <a:spLocks noChangeShapeType="1"/>
          </p:cNvSpPr>
          <p:nvPr/>
        </p:nvSpPr>
        <p:spPr bwMode="auto">
          <a:xfrm flipH="1">
            <a:off x="6243637" y="4792662"/>
            <a:ext cx="15557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" name="Rectangle 38"/>
          <p:cNvSpPr>
            <a:spLocks noChangeArrowheads="1"/>
          </p:cNvSpPr>
          <p:nvPr/>
        </p:nvSpPr>
        <p:spPr bwMode="auto">
          <a:xfrm>
            <a:off x="6043612" y="4792662"/>
            <a:ext cx="66675" cy="222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" name="Rectangle 39"/>
          <p:cNvSpPr>
            <a:spLocks noChangeArrowheads="1"/>
          </p:cNvSpPr>
          <p:nvPr/>
        </p:nvSpPr>
        <p:spPr bwMode="auto">
          <a:xfrm>
            <a:off x="4884737" y="4367212"/>
            <a:ext cx="22225" cy="223838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" name="Freeform 40"/>
          <p:cNvSpPr>
            <a:spLocks/>
          </p:cNvSpPr>
          <p:nvPr/>
        </p:nvSpPr>
        <p:spPr bwMode="auto">
          <a:xfrm>
            <a:off x="4884737" y="4367212"/>
            <a:ext cx="88900" cy="290513"/>
          </a:xfrm>
          <a:custGeom>
            <a:avLst/>
            <a:gdLst>
              <a:gd name="T0" fmla="*/ 56 w 56"/>
              <a:gd name="T1" fmla="*/ 0 h 183"/>
              <a:gd name="T2" fmla="*/ 42 w 56"/>
              <a:gd name="T3" fmla="*/ 0 h 183"/>
              <a:gd name="T4" fmla="*/ 0 w 56"/>
              <a:gd name="T5" fmla="*/ 141 h 183"/>
              <a:gd name="T6" fmla="*/ 0 w 56"/>
              <a:gd name="T7" fmla="*/ 141 h 183"/>
              <a:gd name="T8" fmla="*/ 14 w 56"/>
              <a:gd name="T9" fmla="*/ 183 h 183"/>
              <a:gd name="T10" fmla="*/ 14 w 56"/>
              <a:gd name="T11" fmla="*/ 141 h 183"/>
              <a:gd name="T12" fmla="*/ 56 w 56"/>
              <a:gd name="T13" fmla="*/ 0 h 18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6"/>
              <a:gd name="T22" fmla="*/ 0 h 183"/>
              <a:gd name="T23" fmla="*/ 56 w 56"/>
              <a:gd name="T24" fmla="*/ 183 h 18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6" h="183">
                <a:moveTo>
                  <a:pt x="56" y="0"/>
                </a:moveTo>
                <a:lnTo>
                  <a:pt x="42" y="0"/>
                </a:lnTo>
                <a:lnTo>
                  <a:pt x="0" y="141"/>
                </a:lnTo>
                <a:lnTo>
                  <a:pt x="14" y="183"/>
                </a:lnTo>
                <a:lnTo>
                  <a:pt x="14" y="141"/>
                </a:lnTo>
                <a:lnTo>
                  <a:pt x="56" y="0"/>
                </a:lnTo>
                <a:close/>
              </a:path>
            </a:pathLst>
          </a:cu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3" name="Freeform 41"/>
          <p:cNvSpPr>
            <a:spLocks/>
          </p:cNvSpPr>
          <p:nvPr/>
        </p:nvSpPr>
        <p:spPr bwMode="auto">
          <a:xfrm>
            <a:off x="4818062" y="4367212"/>
            <a:ext cx="88900" cy="223838"/>
          </a:xfrm>
          <a:custGeom>
            <a:avLst/>
            <a:gdLst>
              <a:gd name="T0" fmla="*/ 42 w 56"/>
              <a:gd name="T1" fmla="*/ 141 h 141"/>
              <a:gd name="T2" fmla="*/ 56 w 56"/>
              <a:gd name="T3" fmla="*/ 141 h 141"/>
              <a:gd name="T4" fmla="*/ 14 w 56"/>
              <a:gd name="T5" fmla="*/ 0 h 141"/>
              <a:gd name="T6" fmla="*/ 0 w 56"/>
              <a:gd name="T7" fmla="*/ 0 h 141"/>
              <a:gd name="T8" fmla="*/ 42 w 56"/>
              <a:gd name="T9" fmla="*/ 141 h 1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6"/>
              <a:gd name="T16" fmla="*/ 0 h 141"/>
              <a:gd name="T17" fmla="*/ 56 w 56"/>
              <a:gd name="T18" fmla="*/ 141 h 1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6" h="141">
                <a:moveTo>
                  <a:pt x="42" y="141"/>
                </a:moveTo>
                <a:lnTo>
                  <a:pt x="56" y="141"/>
                </a:lnTo>
                <a:lnTo>
                  <a:pt x="14" y="0"/>
                </a:lnTo>
                <a:lnTo>
                  <a:pt x="0" y="0"/>
                </a:lnTo>
                <a:lnTo>
                  <a:pt x="42" y="141"/>
                </a:lnTo>
                <a:close/>
              </a:path>
            </a:pathLst>
          </a:cu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" name="Rectangle 44"/>
          <p:cNvSpPr>
            <a:spLocks noChangeArrowheads="1"/>
          </p:cNvSpPr>
          <p:nvPr/>
        </p:nvSpPr>
        <p:spPr bwMode="auto">
          <a:xfrm>
            <a:off x="4906962" y="4121150"/>
            <a:ext cx="22225" cy="90487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" name="Rectangle 47"/>
          <p:cNvSpPr>
            <a:spLocks noChangeArrowheads="1"/>
          </p:cNvSpPr>
          <p:nvPr/>
        </p:nvSpPr>
        <p:spPr bwMode="auto">
          <a:xfrm>
            <a:off x="4906962" y="4278312"/>
            <a:ext cx="22225" cy="889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" name="Rectangle 48"/>
          <p:cNvSpPr>
            <a:spLocks noChangeArrowheads="1"/>
          </p:cNvSpPr>
          <p:nvPr/>
        </p:nvSpPr>
        <p:spPr bwMode="auto">
          <a:xfrm>
            <a:off x="5108575" y="4300537"/>
            <a:ext cx="658812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u="none">
                <a:solidFill>
                  <a:srgbClr val="000000"/>
                </a:solidFill>
              </a:rPr>
              <a:t>&lt;&lt;get&gt;&gt;</a:t>
            </a:r>
            <a:endParaRPr lang="en-US" b="1" u="none"/>
          </a:p>
        </p:txBody>
      </p:sp>
      <p:sp>
        <p:nvSpPr>
          <p:cNvPr id="77" name="Rectangle 49"/>
          <p:cNvSpPr>
            <a:spLocks noChangeArrowheads="1"/>
          </p:cNvSpPr>
          <p:nvPr/>
        </p:nvSpPr>
        <p:spPr bwMode="auto">
          <a:xfrm>
            <a:off x="6154737" y="4524375"/>
            <a:ext cx="6588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u="none">
                <a:solidFill>
                  <a:srgbClr val="000000"/>
                </a:solidFill>
              </a:rPr>
              <a:t>&lt;&lt;get&gt;&gt;</a:t>
            </a:r>
            <a:endParaRPr lang="en-US" b="1" u="none"/>
          </a:p>
        </p:txBody>
      </p:sp>
      <p:sp>
        <p:nvSpPr>
          <p:cNvPr id="78" name="Rectangle 50"/>
          <p:cNvSpPr>
            <a:spLocks noChangeArrowheads="1"/>
          </p:cNvSpPr>
          <p:nvPr/>
        </p:nvSpPr>
        <p:spPr bwMode="auto">
          <a:xfrm>
            <a:off x="4906962" y="4970462"/>
            <a:ext cx="22225" cy="246063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" name="Freeform 51"/>
          <p:cNvSpPr>
            <a:spLocks/>
          </p:cNvSpPr>
          <p:nvPr/>
        </p:nvSpPr>
        <p:spPr bwMode="auto">
          <a:xfrm>
            <a:off x="4840287" y="4881562"/>
            <a:ext cx="88900" cy="334963"/>
          </a:xfrm>
          <a:custGeom>
            <a:avLst/>
            <a:gdLst>
              <a:gd name="T0" fmla="*/ 0 w 56"/>
              <a:gd name="T1" fmla="*/ 211 h 211"/>
              <a:gd name="T2" fmla="*/ 14 w 56"/>
              <a:gd name="T3" fmla="*/ 211 h 211"/>
              <a:gd name="T4" fmla="*/ 56 w 56"/>
              <a:gd name="T5" fmla="*/ 56 h 211"/>
              <a:gd name="T6" fmla="*/ 56 w 56"/>
              <a:gd name="T7" fmla="*/ 56 h 211"/>
              <a:gd name="T8" fmla="*/ 42 w 56"/>
              <a:gd name="T9" fmla="*/ 0 h 211"/>
              <a:gd name="T10" fmla="*/ 42 w 56"/>
              <a:gd name="T11" fmla="*/ 56 h 211"/>
              <a:gd name="T12" fmla="*/ 0 w 56"/>
              <a:gd name="T13" fmla="*/ 211 h 2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6"/>
              <a:gd name="T22" fmla="*/ 0 h 211"/>
              <a:gd name="T23" fmla="*/ 56 w 56"/>
              <a:gd name="T24" fmla="*/ 211 h 21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6" h="211">
                <a:moveTo>
                  <a:pt x="0" y="211"/>
                </a:moveTo>
                <a:lnTo>
                  <a:pt x="14" y="211"/>
                </a:lnTo>
                <a:lnTo>
                  <a:pt x="56" y="56"/>
                </a:lnTo>
                <a:lnTo>
                  <a:pt x="42" y="0"/>
                </a:lnTo>
                <a:lnTo>
                  <a:pt x="42" y="56"/>
                </a:lnTo>
                <a:lnTo>
                  <a:pt x="0" y="211"/>
                </a:lnTo>
                <a:close/>
              </a:path>
            </a:pathLst>
          </a:cu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" name="Freeform 52"/>
          <p:cNvSpPr>
            <a:spLocks/>
          </p:cNvSpPr>
          <p:nvPr/>
        </p:nvSpPr>
        <p:spPr bwMode="auto">
          <a:xfrm>
            <a:off x="4906962" y="4970462"/>
            <a:ext cx="90488" cy="246063"/>
          </a:xfrm>
          <a:custGeom>
            <a:avLst/>
            <a:gdLst>
              <a:gd name="T0" fmla="*/ 14 w 57"/>
              <a:gd name="T1" fmla="*/ 0 h 155"/>
              <a:gd name="T2" fmla="*/ 0 w 57"/>
              <a:gd name="T3" fmla="*/ 0 h 155"/>
              <a:gd name="T4" fmla="*/ 42 w 57"/>
              <a:gd name="T5" fmla="*/ 155 h 155"/>
              <a:gd name="T6" fmla="*/ 57 w 57"/>
              <a:gd name="T7" fmla="*/ 155 h 155"/>
              <a:gd name="T8" fmla="*/ 14 w 57"/>
              <a:gd name="T9" fmla="*/ 0 h 1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"/>
              <a:gd name="T16" fmla="*/ 0 h 155"/>
              <a:gd name="T17" fmla="*/ 57 w 57"/>
              <a:gd name="T18" fmla="*/ 155 h 1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" h="155">
                <a:moveTo>
                  <a:pt x="14" y="0"/>
                </a:moveTo>
                <a:lnTo>
                  <a:pt x="0" y="0"/>
                </a:lnTo>
                <a:lnTo>
                  <a:pt x="42" y="155"/>
                </a:lnTo>
                <a:lnTo>
                  <a:pt x="57" y="155"/>
                </a:lnTo>
                <a:lnTo>
                  <a:pt x="14" y="0"/>
                </a:lnTo>
                <a:close/>
              </a:path>
            </a:pathLst>
          </a:cu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" name="Rectangle 55"/>
          <p:cNvSpPr>
            <a:spLocks noChangeArrowheads="1"/>
          </p:cNvSpPr>
          <p:nvPr/>
        </p:nvSpPr>
        <p:spPr bwMode="auto">
          <a:xfrm>
            <a:off x="4906962" y="5305425"/>
            <a:ext cx="22225" cy="90487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" name="Rectangle 58"/>
          <p:cNvSpPr>
            <a:spLocks noChangeArrowheads="1"/>
          </p:cNvSpPr>
          <p:nvPr/>
        </p:nvSpPr>
        <p:spPr bwMode="auto">
          <a:xfrm>
            <a:off x="4906962" y="5216525"/>
            <a:ext cx="22225" cy="889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" name="Rectangle 59"/>
          <p:cNvSpPr>
            <a:spLocks noChangeArrowheads="1"/>
          </p:cNvSpPr>
          <p:nvPr/>
        </p:nvSpPr>
        <p:spPr bwMode="auto">
          <a:xfrm>
            <a:off x="3971925" y="5037137"/>
            <a:ext cx="658812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u="none">
                <a:solidFill>
                  <a:srgbClr val="000000"/>
                </a:solidFill>
              </a:rPr>
              <a:t>&lt;&lt;put&gt;&gt;</a:t>
            </a:r>
            <a:endParaRPr lang="en-US" b="1" u="none"/>
          </a:p>
        </p:txBody>
      </p:sp>
      <p:sp>
        <p:nvSpPr>
          <p:cNvPr id="84" name="Rectangle 60"/>
          <p:cNvSpPr>
            <a:spLocks noChangeArrowheads="1"/>
          </p:cNvSpPr>
          <p:nvPr/>
        </p:nvSpPr>
        <p:spPr bwMode="auto">
          <a:xfrm>
            <a:off x="5730875" y="6154737"/>
            <a:ext cx="246062" cy="222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5" name="Freeform 61"/>
          <p:cNvSpPr>
            <a:spLocks/>
          </p:cNvSpPr>
          <p:nvPr/>
        </p:nvSpPr>
        <p:spPr bwMode="auto">
          <a:xfrm>
            <a:off x="5664200" y="6154737"/>
            <a:ext cx="290512" cy="88900"/>
          </a:xfrm>
          <a:custGeom>
            <a:avLst/>
            <a:gdLst>
              <a:gd name="T0" fmla="*/ 183 w 183"/>
              <a:gd name="T1" fmla="*/ 56 h 56"/>
              <a:gd name="T2" fmla="*/ 183 w 183"/>
              <a:gd name="T3" fmla="*/ 42 h 56"/>
              <a:gd name="T4" fmla="*/ 42 w 183"/>
              <a:gd name="T5" fmla="*/ 0 h 56"/>
              <a:gd name="T6" fmla="*/ 42 w 183"/>
              <a:gd name="T7" fmla="*/ 0 h 56"/>
              <a:gd name="T8" fmla="*/ 0 w 183"/>
              <a:gd name="T9" fmla="*/ 14 h 56"/>
              <a:gd name="T10" fmla="*/ 42 w 183"/>
              <a:gd name="T11" fmla="*/ 14 h 56"/>
              <a:gd name="T12" fmla="*/ 183 w 183"/>
              <a:gd name="T13" fmla="*/ 56 h 5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83"/>
              <a:gd name="T22" fmla="*/ 0 h 56"/>
              <a:gd name="T23" fmla="*/ 183 w 183"/>
              <a:gd name="T24" fmla="*/ 56 h 5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83" h="56">
                <a:moveTo>
                  <a:pt x="183" y="56"/>
                </a:moveTo>
                <a:lnTo>
                  <a:pt x="183" y="42"/>
                </a:lnTo>
                <a:lnTo>
                  <a:pt x="42" y="0"/>
                </a:lnTo>
                <a:lnTo>
                  <a:pt x="0" y="14"/>
                </a:lnTo>
                <a:lnTo>
                  <a:pt x="42" y="14"/>
                </a:lnTo>
                <a:lnTo>
                  <a:pt x="183" y="56"/>
                </a:lnTo>
                <a:close/>
              </a:path>
            </a:pathLst>
          </a:cu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6" name="Freeform 62"/>
          <p:cNvSpPr>
            <a:spLocks/>
          </p:cNvSpPr>
          <p:nvPr/>
        </p:nvSpPr>
        <p:spPr bwMode="auto">
          <a:xfrm>
            <a:off x="5730875" y="6088062"/>
            <a:ext cx="223837" cy="88900"/>
          </a:xfrm>
          <a:custGeom>
            <a:avLst/>
            <a:gdLst>
              <a:gd name="T0" fmla="*/ 0 w 141"/>
              <a:gd name="T1" fmla="*/ 42 h 56"/>
              <a:gd name="T2" fmla="*/ 0 w 141"/>
              <a:gd name="T3" fmla="*/ 56 h 56"/>
              <a:gd name="T4" fmla="*/ 141 w 141"/>
              <a:gd name="T5" fmla="*/ 14 h 56"/>
              <a:gd name="T6" fmla="*/ 141 w 141"/>
              <a:gd name="T7" fmla="*/ 0 h 56"/>
              <a:gd name="T8" fmla="*/ 0 w 141"/>
              <a:gd name="T9" fmla="*/ 42 h 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"/>
              <a:gd name="T16" fmla="*/ 0 h 56"/>
              <a:gd name="T17" fmla="*/ 141 w 141"/>
              <a:gd name="T18" fmla="*/ 56 h 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" h="56">
                <a:moveTo>
                  <a:pt x="0" y="42"/>
                </a:moveTo>
                <a:lnTo>
                  <a:pt x="0" y="56"/>
                </a:lnTo>
                <a:lnTo>
                  <a:pt x="141" y="14"/>
                </a:lnTo>
                <a:lnTo>
                  <a:pt x="141" y="0"/>
                </a:lnTo>
                <a:lnTo>
                  <a:pt x="0" y="42"/>
                </a:lnTo>
                <a:close/>
              </a:path>
            </a:pathLst>
          </a:cu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7" name="Rectangle 65"/>
          <p:cNvSpPr>
            <a:spLocks noChangeArrowheads="1"/>
          </p:cNvSpPr>
          <p:nvPr/>
        </p:nvSpPr>
        <p:spPr bwMode="auto">
          <a:xfrm>
            <a:off x="7289800" y="6176962"/>
            <a:ext cx="88900" cy="222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" name="Line 66"/>
          <p:cNvSpPr>
            <a:spLocks noChangeShapeType="1"/>
          </p:cNvSpPr>
          <p:nvPr/>
        </p:nvSpPr>
        <p:spPr bwMode="auto">
          <a:xfrm flipH="1">
            <a:off x="6934200" y="6176962"/>
            <a:ext cx="20002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9" name="Line 67"/>
          <p:cNvSpPr>
            <a:spLocks noChangeShapeType="1"/>
          </p:cNvSpPr>
          <p:nvPr/>
        </p:nvSpPr>
        <p:spPr bwMode="auto">
          <a:xfrm flipH="1">
            <a:off x="6577012" y="6176962"/>
            <a:ext cx="20161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" name="Line 68"/>
          <p:cNvSpPr>
            <a:spLocks noChangeShapeType="1"/>
          </p:cNvSpPr>
          <p:nvPr/>
        </p:nvSpPr>
        <p:spPr bwMode="auto">
          <a:xfrm flipH="1">
            <a:off x="6221412" y="6176962"/>
            <a:ext cx="17780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1" name="Rectangle 71"/>
          <p:cNvSpPr>
            <a:spLocks noChangeArrowheads="1"/>
          </p:cNvSpPr>
          <p:nvPr/>
        </p:nvSpPr>
        <p:spPr bwMode="auto">
          <a:xfrm>
            <a:off x="5976937" y="6176962"/>
            <a:ext cx="66675" cy="222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" name="Rectangle 72"/>
          <p:cNvSpPr>
            <a:spLocks noChangeArrowheads="1"/>
          </p:cNvSpPr>
          <p:nvPr/>
        </p:nvSpPr>
        <p:spPr bwMode="auto">
          <a:xfrm>
            <a:off x="5753100" y="5886450"/>
            <a:ext cx="145573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u="none">
                <a:solidFill>
                  <a:srgbClr val="000000"/>
                </a:solidFill>
              </a:rPr>
              <a:t>&lt;&lt;ready to read&gt;&gt;</a:t>
            </a:r>
            <a:endParaRPr lang="en-US" b="1" u="none"/>
          </a:p>
        </p:txBody>
      </p:sp>
      <p:sp>
        <p:nvSpPr>
          <p:cNvPr id="93" name="Rectangle 73"/>
          <p:cNvSpPr>
            <a:spLocks noChangeArrowheads="1"/>
          </p:cNvSpPr>
          <p:nvPr/>
        </p:nvSpPr>
        <p:spPr bwMode="auto">
          <a:xfrm>
            <a:off x="187325" y="3675062"/>
            <a:ext cx="11842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u="none">
                <a:solidFill>
                  <a:srgbClr val="000000"/>
                </a:solidFill>
              </a:rPr>
              <a:t>Synchronous</a:t>
            </a:r>
            <a:endParaRPr lang="en-US" b="1" u="none"/>
          </a:p>
        </p:txBody>
      </p:sp>
      <p:sp>
        <p:nvSpPr>
          <p:cNvPr id="94" name="Rectangle 74"/>
          <p:cNvSpPr>
            <a:spLocks noChangeArrowheads="1"/>
          </p:cNvSpPr>
          <p:nvPr/>
        </p:nvSpPr>
        <p:spPr bwMode="auto">
          <a:xfrm>
            <a:off x="187325" y="3876675"/>
            <a:ext cx="12414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u="none" dirty="0">
                <a:solidFill>
                  <a:srgbClr val="000000"/>
                </a:solidFill>
              </a:rPr>
              <a:t>Service Layer</a:t>
            </a:r>
            <a:endParaRPr lang="en-US" b="1" u="none" dirty="0"/>
          </a:p>
        </p:txBody>
      </p:sp>
      <p:sp>
        <p:nvSpPr>
          <p:cNvPr id="95" name="Rectangle 75"/>
          <p:cNvSpPr>
            <a:spLocks noChangeArrowheads="1"/>
          </p:cNvSpPr>
          <p:nvPr/>
        </p:nvSpPr>
        <p:spPr bwMode="auto">
          <a:xfrm>
            <a:off x="187325" y="5551487"/>
            <a:ext cx="12858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u="none">
                <a:solidFill>
                  <a:srgbClr val="000000"/>
                </a:solidFill>
              </a:rPr>
              <a:t>Asynchronous</a:t>
            </a:r>
            <a:endParaRPr lang="en-US" b="1" u="none"/>
          </a:p>
        </p:txBody>
      </p:sp>
      <p:sp>
        <p:nvSpPr>
          <p:cNvPr id="96" name="Rectangle 76"/>
          <p:cNvSpPr>
            <a:spLocks noChangeArrowheads="1"/>
          </p:cNvSpPr>
          <p:nvPr/>
        </p:nvSpPr>
        <p:spPr bwMode="auto">
          <a:xfrm>
            <a:off x="187325" y="5753100"/>
            <a:ext cx="12414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u="none">
                <a:solidFill>
                  <a:srgbClr val="000000"/>
                </a:solidFill>
              </a:rPr>
              <a:t>Service Layer</a:t>
            </a:r>
            <a:endParaRPr lang="en-US" b="1" u="none"/>
          </a:p>
        </p:txBody>
      </p:sp>
      <p:sp>
        <p:nvSpPr>
          <p:cNvPr id="97" name="Rectangle 77"/>
          <p:cNvSpPr>
            <a:spLocks noChangeArrowheads="1"/>
          </p:cNvSpPr>
          <p:nvPr/>
        </p:nvSpPr>
        <p:spPr bwMode="auto">
          <a:xfrm>
            <a:off x="187325" y="4546600"/>
            <a:ext cx="879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u="none">
                <a:solidFill>
                  <a:srgbClr val="000000"/>
                </a:solidFill>
              </a:rPr>
              <a:t>Queueing</a:t>
            </a:r>
            <a:endParaRPr lang="en-US" b="1" u="none"/>
          </a:p>
        </p:txBody>
      </p:sp>
      <p:sp>
        <p:nvSpPr>
          <p:cNvPr id="98" name="Rectangle 78"/>
          <p:cNvSpPr>
            <a:spLocks noChangeArrowheads="1"/>
          </p:cNvSpPr>
          <p:nvPr/>
        </p:nvSpPr>
        <p:spPr bwMode="auto">
          <a:xfrm>
            <a:off x="187325" y="4748212"/>
            <a:ext cx="508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u="none">
                <a:solidFill>
                  <a:srgbClr val="000000"/>
                </a:solidFill>
              </a:rPr>
              <a:t>Layer</a:t>
            </a:r>
            <a:endParaRPr lang="en-US" b="1" u="none"/>
          </a:p>
        </p:txBody>
      </p:sp>
      <p:sp>
        <p:nvSpPr>
          <p:cNvPr id="99" name="Rectangle 79"/>
          <p:cNvSpPr>
            <a:spLocks noChangeArrowheads="1"/>
          </p:cNvSpPr>
          <p:nvPr/>
        </p:nvSpPr>
        <p:spPr bwMode="auto">
          <a:xfrm>
            <a:off x="1635125" y="3719512"/>
            <a:ext cx="1892300" cy="222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0" name="Rectangle 80"/>
          <p:cNvSpPr>
            <a:spLocks noChangeArrowheads="1"/>
          </p:cNvSpPr>
          <p:nvPr/>
        </p:nvSpPr>
        <p:spPr bwMode="auto">
          <a:xfrm>
            <a:off x="3505200" y="3719512"/>
            <a:ext cx="22225" cy="42545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1" name="Rectangle 81"/>
          <p:cNvSpPr>
            <a:spLocks noChangeArrowheads="1"/>
          </p:cNvSpPr>
          <p:nvPr/>
        </p:nvSpPr>
        <p:spPr bwMode="auto">
          <a:xfrm>
            <a:off x="1635125" y="4121150"/>
            <a:ext cx="1870075" cy="23812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" name="Rectangle 82"/>
          <p:cNvSpPr>
            <a:spLocks noChangeArrowheads="1"/>
          </p:cNvSpPr>
          <p:nvPr/>
        </p:nvSpPr>
        <p:spPr bwMode="auto">
          <a:xfrm>
            <a:off x="1635125" y="3719512"/>
            <a:ext cx="22225" cy="401638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" name="Rectangle 83"/>
          <p:cNvSpPr>
            <a:spLocks noChangeArrowheads="1"/>
          </p:cNvSpPr>
          <p:nvPr/>
        </p:nvSpPr>
        <p:spPr bwMode="auto">
          <a:xfrm>
            <a:off x="1701800" y="3832225"/>
            <a:ext cx="16033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 u="none">
                <a:solidFill>
                  <a:srgbClr val="000000"/>
                </a:solidFill>
              </a:rPr>
              <a:t>Worker Thread 1</a:t>
            </a:r>
            <a:endParaRPr lang="en-US" b="1" u="none"/>
          </a:p>
        </p:txBody>
      </p:sp>
      <p:sp>
        <p:nvSpPr>
          <p:cNvPr id="104" name="Rectangle 84"/>
          <p:cNvSpPr>
            <a:spLocks noChangeArrowheads="1"/>
          </p:cNvSpPr>
          <p:nvPr/>
        </p:nvSpPr>
        <p:spPr bwMode="auto">
          <a:xfrm>
            <a:off x="6243637" y="3719512"/>
            <a:ext cx="1892300" cy="222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" name="Rectangle 85"/>
          <p:cNvSpPr>
            <a:spLocks noChangeArrowheads="1"/>
          </p:cNvSpPr>
          <p:nvPr/>
        </p:nvSpPr>
        <p:spPr bwMode="auto">
          <a:xfrm>
            <a:off x="8113712" y="3719512"/>
            <a:ext cx="22225" cy="42545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" name="Rectangle 86"/>
          <p:cNvSpPr>
            <a:spLocks noChangeArrowheads="1"/>
          </p:cNvSpPr>
          <p:nvPr/>
        </p:nvSpPr>
        <p:spPr bwMode="auto">
          <a:xfrm>
            <a:off x="6243637" y="4121150"/>
            <a:ext cx="1870075" cy="23812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" name="Rectangle 87"/>
          <p:cNvSpPr>
            <a:spLocks noChangeArrowheads="1"/>
          </p:cNvSpPr>
          <p:nvPr/>
        </p:nvSpPr>
        <p:spPr bwMode="auto">
          <a:xfrm>
            <a:off x="6243637" y="3719512"/>
            <a:ext cx="22225" cy="401638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" name="Rectangle 88"/>
          <p:cNvSpPr>
            <a:spLocks noChangeArrowheads="1"/>
          </p:cNvSpPr>
          <p:nvPr/>
        </p:nvSpPr>
        <p:spPr bwMode="auto">
          <a:xfrm>
            <a:off x="6310312" y="3808412"/>
            <a:ext cx="16033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 u="none">
                <a:solidFill>
                  <a:srgbClr val="000000"/>
                </a:solidFill>
              </a:rPr>
              <a:t>Worker Thread 3</a:t>
            </a:r>
            <a:endParaRPr lang="en-US" b="1" u="none"/>
          </a:p>
        </p:txBody>
      </p:sp>
      <p:sp>
        <p:nvSpPr>
          <p:cNvPr id="109" name="Rectangle 89"/>
          <p:cNvSpPr>
            <a:spLocks noChangeArrowheads="1"/>
          </p:cNvSpPr>
          <p:nvPr/>
        </p:nvSpPr>
        <p:spPr bwMode="auto">
          <a:xfrm>
            <a:off x="4084637" y="5999162"/>
            <a:ext cx="1624013" cy="222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0" name="Rectangle 90"/>
          <p:cNvSpPr>
            <a:spLocks noChangeArrowheads="1"/>
          </p:cNvSpPr>
          <p:nvPr/>
        </p:nvSpPr>
        <p:spPr bwMode="auto">
          <a:xfrm>
            <a:off x="5686425" y="5999162"/>
            <a:ext cx="22225" cy="357188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" name="Rectangle 91"/>
          <p:cNvSpPr>
            <a:spLocks noChangeArrowheads="1"/>
          </p:cNvSpPr>
          <p:nvPr/>
        </p:nvSpPr>
        <p:spPr bwMode="auto">
          <a:xfrm>
            <a:off x="4084637" y="6334125"/>
            <a:ext cx="1601788" cy="222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" name="Rectangle 92"/>
          <p:cNvSpPr>
            <a:spLocks noChangeArrowheads="1"/>
          </p:cNvSpPr>
          <p:nvPr/>
        </p:nvSpPr>
        <p:spPr bwMode="auto">
          <a:xfrm>
            <a:off x="4084637" y="5999162"/>
            <a:ext cx="22225" cy="334963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3" name="Rectangle 93"/>
          <p:cNvSpPr>
            <a:spLocks noChangeArrowheads="1"/>
          </p:cNvSpPr>
          <p:nvPr/>
        </p:nvSpPr>
        <p:spPr bwMode="auto">
          <a:xfrm>
            <a:off x="4252912" y="6043612"/>
            <a:ext cx="1295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 u="none" dirty="0" err="1">
                <a:solidFill>
                  <a:srgbClr val="000000"/>
                </a:solidFill>
              </a:rPr>
              <a:t>ACE_Reactor</a:t>
            </a:r>
            <a:endParaRPr lang="en-US" b="1" u="none" dirty="0"/>
          </a:p>
        </p:txBody>
      </p:sp>
      <p:sp>
        <p:nvSpPr>
          <p:cNvPr id="114" name="Rectangle 94"/>
          <p:cNvSpPr>
            <a:spLocks noChangeArrowheads="1"/>
          </p:cNvSpPr>
          <p:nvPr/>
        </p:nvSpPr>
        <p:spPr bwMode="auto">
          <a:xfrm>
            <a:off x="7378700" y="5775325"/>
            <a:ext cx="1625600" cy="222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5" name="Rectangle 95"/>
          <p:cNvSpPr>
            <a:spLocks noChangeArrowheads="1"/>
          </p:cNvSpPr>
          <p:nvPr/>
        </p:nvSpPr>
        <p:spPr bwMode="auto">
          <a:xfrm>
            <a:off x="8982075" y="5775325"/>
            <a:ext cx="22225" cy="62547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6" name="Rectangle 96"/>
          <p:cNvSpPr>
            <a:spLocks noChangeArrowheads="1"/>
          </p:cNvSpPr>
          <p:nvPr/>
        </p:nvSpPr>
        <p:spPr bwMode="auto">
          <a:xfrm>
            <a:off x="7378700" y="6378575"/>
            <a:ext cx="1603375" cy="222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" name="Rectangle 97"/>
          <p:cNvSpPr>
            <a:spLocks noChangeArrowheads="1"/>
          </p:cNvSpPr>
          <p:nvPr/>
        </p:nvSpPr>
        <p:spPr bwMode="auto">
          <a:xfrm>
            <a:off x="7378700" y="5775325"/>
            <a:ext cx="22225" cy="60325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8" name="Rectangle 98"/>
          <p:cNvSpPr>
            <a:spLocks noChangeArrowheads="1"/>
          </p:cNvSpPr>
          <p:nvPr/>
        </p:nvSpPr>
        <p:spPr bwMode="auto">
          <a:xfrm>
            <a:off x="7847012" y="5819775"/>
            <a:ext cx="6651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 u="none">
                <a:solidFill>
                  <a:srgbClr val="000000"/>
                </a:solidFill>
              </a:rPr>
              <a:t>Socket</a:t>
            </a:r>
            <a:endParaRPr lang="en-US" b="1" u="none"/>
          </a:p>
        </p:txBody>
      </p:sp>
      <p:sp>
        <p:nvSpPr>
          <p:cNvPr id="119" name="Rectangle 99"/>
          <p:cNvSpPr>
            <a:spLocks noChangeArrowheads="1"/>
          </p:cNvSpPr>
          <p:nvPr/>
        </p:nvSpPr>
        <p:spPr bwMode="auto">
          <a:xfrm>
            <a:off x="7445375" y="6021387"/>
            <a:ext cx="14097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 u="none">
                <a:solidFill>
                  <a:srgbClr val="000000"/>
                </a:solidFill>
              </a:rPr>
              <a:t>Event Sources</a:t>
            </a:r>
            <a:endParaRPr lang="en-US" b="1" u="none"/>
          </a:p>
        </p:txBody>
      </p:sp>
      <p:sp>
        <p:nvSpPr>
          <p:cNvPr id="120" name="Freeform 100"/>
          <p:cNvSpPr>
            <a:spLocks/>
          </p:cNvSpPr>
          <p:nvPr/>
        </p:nvSpPr>
        <p:spPr bwMode="auto">
          <a:xfrm>
            <a:off x="2257425" y="4233862"/>
            <a:ext cx="157162" cy="290513"/>
          </a:xfrm>
          <a:custGeom>
            <a:avLst/>
            <a:gdLst>
              <a:gd name="T0" fmla="*/ 99 w 99"/>
              <a:gd name="T1" fmla="*/ 0 h 183"/>
              <a:gd name="T2" fmla="*/ 15 w 99"/>
              <a:gd name="T3" fmla="*/ 42 h 183"/>
              <a:gd name="T4" fmla="*/ 0 w 99"/>
              <a:gd name="T5" fmla="*/ 56 h 183"/>
              <a:gd name="T6" fmla="*/ 0 w 99"/>
              <a:gd name="T7" fmla="*/ 56 h 183"/>
              <a:gd name="T8" fmla="*/ 43 w 99"/>
              <a:gd name="T9" fmla="*/ 70 h 183"/>
              <a:gd name="T10" fmla="*/ 85 w 99"/>
              <a:gd name="T11" fmla="*/ 84 h 183"/>
              <a:gd name="T12" fmla="*/ 85 w 99"/>
              <a:gd name="T13" fmla="*/ 98 h 183"/>
              <a:gd name="T14" fmla="*/ 85 w 99"/>
              <a:gd name="T15" fmla="*/ 98 h 183"/>
              <a:gd name="T16" fmla="*/ 43 w 99"/>
              <a:gd name="T17" fmla="*/ 112 h 183"/>
              <a:gd name="T18" fmla="*/ 15 w 99"/>
              <a:gd name="T19" fmla="*/ 126 h 183"/>
              <a:gd name="T20" fmla="*/ 15 w 99"/>
              <a:gd name="T21" fmla="*/ 141 h 183"/>
              <a:gd name="T22" fmla="*/ 15 w 99"/>
              <a:gd name="T23" fmla="*/ 141 h 183"/>
              <a:gd name="T24" fmla="*/ 43 w 99"/>
              <a:gd name="T25" fmla="*/ 155 h 183"/>
              <a:gd name="T26" fmla="*/ 71 w 99"/>
              <a:gd name="T27" fmla="*/ 155 h 183"/>
              <a:gd name="T28" fmla="*/ 71 w 99"/>
              <a:gd name="T29" fmla="*/ 169 h 183"/>
              <a:gd name="T30" fmla="*/ 71 w 99"/>
              <a:gd name="T31" fmla="*/ 169 h 183"/>
              <a:gd name="T32" fmla="*/ 29 w 99"/>
              <a:gd name="T33" fmla="*/ 183 h 183"/>
              <a:gd name="T34" fmla="*/ 99 w 99"/>
              <a:gd name="T35" fmla="*/ 0 h 183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99"/>
              <a:gd name="T55" fmla="*/ 0 h 183"/>
              <a:gd name="T56" fmla="*/ 99 w 99"/>
              <a:gd name="T57" fmla="*/ 183 h 183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99" h="183">
                <a:moveTo>
                  <a:pt x="99" y="0"/>
                </a:moveTo>
                <a:lnTo>
                  <a:pt x="15" y="42"/>
                </a:lnTo>
                <a:lnTo>
                  <a:pt x="0" y="56"/>
                </a:lnTo>
                <a:lnTo>
                  <a:pt x="43" y="70"/>
                </a:lnTo>
                <a:lnTo>
                  <a:pt x="85" y="84"/>
                </a:lnTo>
                <a:lnTo>
                  <a:pt x="85" y="98"/>
                </a:lnTo>
                <a:lnTo>
                  <a:pt x="43" y="112"/>
                </a:lnTo>
                <a:lnTo>
                  <a:pt x="15" y="126"/>
                </a:lnTo>
                <a:lnTo>
                  <a:pt x="15" y="141"/>
                </a:lnTo>
                <a:lnTo>
                  <a:pt x="43" y="155"/>
                </a:lnTo>
                <a:lnTo>
                  <a:pt x="71" y="155"/>
                </a:lnTo>
                <a:lnTo>
                  <a:pt x="71" y="169"/>
                </a:lnTo>
                <a:lnTo>
                  <a:pt x="29" y="183"/>
                </a:lnTo>
                <a:lnTo>
                  <a:pt x="99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" name="Freeform 102"/>
          <p:cNvSpPr>
            <a:spLocks/>
          </p:cNvSpPr>
          <p:nvPr/>
        </p:nvSpPr>
        <p:spPr bwMode="auto">
          <a:xfrm>
            <a:off x="2257425" y="4233862"/>
            <a:ext cx="157162" cy="268288"/>
          </a:xfrm>
          <a:custGeom>
            <a:avLst/>
            <a:gdLst>
              <a:gd name="T0" fmla="*/ 15 w 99"/>
              <a:gd name="T1" fmla="*/ 56 h 169"/>
              <a:gd name="T2" fmla="*/ 29 w 99"/>
              <a:gd name="T3" fmla="*/ 56 h 169"/>
              <a:gd name="T4" fmla="*/ 15 w 99"/>
              <a:gd name="T5" fmla="*/ 70 h 169"/>
              <a:gd name="T6" fmla="*/ 15 w 99"/>
              <a:gd name="T7" fmla="*/ 70 h 169"/>
              <a:gd name="T8" fmla="*/ 0 w 99"/>
              <a:gd name="T9" fmla="*/ 56 h 169"/>
              <a:gd name="T10" fmla="*/ 43 w 99"/>
              <a:gd name="T11" fmla="*/ 70 h 169"/>
              <a:gd name="T12" fmla="*/ 85 w 99"/>
              <a:gd name="T13" fmla="*/ 84 h 169"/>
              <a:gd name="T14" fmla="*/ 99 w 99"/>
              <a:gd name="T15" fmla="*/ 84 h 169"/>
              <a:gd name="T16" fmla="*/ 99 w 99"/>
              <a:gd name="T17" fmla="*/ 98 h 169"/>
              <a:gd name="T18" fmla="*/ 99 w 99"/>
              <a:gd name="T19" fmla="*/ 98 h 169"/>
              <a:gd name="T20" fmla="*/ 85 w 99"/>
              <a:gd name="T21" fmla="*/ 112 h 169"/>
              <a:gd name="T22" fmla="*/ 43 w 99"/>
              <a:gd name="T23" fmla="*/ 126 h 169"/>
              <a:gd name="T24" fmla="*/ 15 w 99"/>
              <a:gd name="T25" fmla="*/ 141 h 169"/>
              <a:gd name="T26" fmla="*/ 29 w 99"/>
              <a:gd name="T27" fmla="*/ 126 h 169"/>
              <a:gd name="T28" fmla="*/ 29 w 99"/>
              <a:gd name="T29" fmla="*/ 141 h 169"/>
              <a:gd name="T30" fmla="*/ 29 w 99"/>
              <a:gd name="T31" fmla="*/ 141 h 169"/>
              <a:gd name="T32" fmla="*/ 15 w 99"/>
              <a:gd name="T33" fmla="*/ 141 h 169"/>
              <a:gd name="T34" fmla="*/ 43 w 99"/>
              <a:gd name="T35" fmla="*/ 155 h 169"/>
              <a:gd name="T36" fmla="*/ 71 w 99"/>
              <a:gd name="T37" fmla="*/ 155 h 169"/>
              <a:gd name="T38" fmla="*/ 85 w 99"/>
              <a:gd name="T39" fmla="*/ 155 h 169"/>
              <a:gd name="T40" fmla="*/ 85 w 99"/>
              <a:gd name="T41" fmla="*/ 169 h 169"/>
              <a:gd name="T42" fmla="*/ 71 w 99"/>
              <a:gd name="T43" fmla="*/ 169 h 169"/>
              <a:gd name="T44" fmla="*/ 71 w 99"/>
              <a:gd name="T45" fmla="*/ 155 h 169"/>
              <a:gd name="T46" fmla="*/ 43 w 99"/>
              <a:gd name="T47" fmla="*/ 169 h 169"/>
              <a:gd name="T48" fmla="*/ 43 w 99"/>
              <a:gd name="T49" fmla="*/ 169 h 169"/>
              <a:gd name="T50" fmla="*/ 15 w 99"/>
              <a:gd name="T51" fmla="*/ 155 h 169"/>
              <a:gd name="T52" fmla="*/ 15 w 99"/>
              <a:gd name="T53" fmla="*/ 141 h 169"/>
              <a:gd name="T54" fmla="*/ 15 w 99"/>
              <a:gd name="T55" fmla="*/ 141 h 169"/>
              <a:gd name="T56" fmla="*/ 15 w 99"/>
              <a:gd name="T57" fmla="*/ 126 h 169"/>
              <a:gd name="T58" fmla="*/ 43 w 99"/>
              <a:gd name="T59" fmla="*/ 112 h 169"/>
              <a:gd name="T60" fmla="*/ 43 w 99"/>
              <a:gd name="T61" fmla="*/ 112 h 169"/>
              <a:gd name="T62" fmla="*/ 85 w 99"/>
              <a:gd name="T63" fmla="*/ 98 h 169"/>
              <a:gd name="T64" fmla="*/ 85 w 99"/>
              <a:gd name="T65" fmla="*/ 98 h 169"/>
              <a:gd name="T66" fmla="*/ 85 w 99"/>
              <a:gd name="T67" fmla="*/ 98 h 169"/>
              <a:gd name="T68" fmla="*/ 85 w 99"/>
              <a:gd name="T69" fmla="*/ 84 h 169"/>
              <a:gd name="T70" fmla="*/ 43 w 99"/>
              <a:gd name="T71" fmla="*/ 84 h 169"/>
              <a:gd name="T72" fmla="*/ 43 w 99"/>
              <a:gd name="T73" fmla="*/ 84 h 169"/>
              <a:gd name="T74" fmla="*/ 0 w 99"/>
              <a:gd name="T75" fmla="*/ 70 h 169"/>
              <a:gd name="T76" fmla="*/ 0 w 99"/>
              <a:gd name="T77" fmla="*/ 56 h 169"/>
              <a:gd name="T78" fmla="*/ 0 w 99"/>
              <a:gd name="T79" fmla="*/ 56 h 169"/>
              <a:gd name="T80" fmla="*/ 15 w 99"/>
              <a:gd name="T81" fmla="*/ 42 h 169"/>
              <a:gd name="T82" fmla="*/ 99 w 99"/>
              <a:gd name="T83" fmla="*/ 0 h 169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99"/>
              <a:gd name="T127" fmla="*/ 0 h 169"/>
              <a:gd name="T128" fmla="*/ 99 w 99"/>
              <a:gd name="T129" fmla="*/ 169 h 169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99" h="169">
                <a:moveTo>
                  <a:pt x="99" y="14"/>
                </a:moveTo>
                <a:lnTo>
                  <a:pt x="15" y="56"/>
                </a:lnTo>
                <a:lnTo>
                  <a:pt x="29" y="56"/>
                </a:lnTo>
                <a:lnTo>
                  <a:pt x="15" y="70"/>
                </a:lnTo>
                <a:lnTo>
                  <a:pt x="0" y="56"/>
                </a:lnTo>
                <a:lnTo>
                  <a:pt x="43" y="70"/>
                </a:lnTo>
                <a:lnTo>
                  <a:pt x="85" y="84"/>
                </a:lnTo>
                <a:lnTo>
                  <a:pt x="99" y="84"/>
                </a:lnTo>
                <a:lnTo>
                  <a:pt x="99" y="98"/>
                </a:lnTo>
                <a:lnTo>
                  <a:pt x="85" y="112"/>
                </a:lnTo>
                <a:lnTo>
                  <a:pt x="43" y="126"/>
                </a:lnTo>
                <a:lnTo>
                  <a:pt x="15" y="141"/>
                </a:lnTo>
                <a:lnTo>
                  <a:pt x="29" y="126"/>
                </a:lnTo>
                <a:lnTo>
                  <a:pt x="29" y="141"/>
                </a:lnTo>
                <a:lnTo>
                  <a:pt x="15" y="141"/>
                </a:lnTo>
                <a:lnTo>
                  <a:pt x="43" y="155"/>
                </a:lnTo>
                <a:lnTo>
                  <a:pt x="71" y="155"/>
                </a:lnTo>
                <a:lnTo>
                  <a:pt x="85" y="155"/>
                </a:lnTo>
                <a:lnTo>
                  <a:pt x="85" y="169"/>
                </a:lnTo>
                <a:lnTo>
                  <a:pt x="71" y="169"/>
                </a:lnTo>
                <a:lnTo>
                  <a:pt x="71" y="155"/>
                </a:lnTo>
                <a:lnTo>
                  <a:pt x="71" y="169"/>
                </a:lnTo>
                <a:lnTo>
                  <a:pt x="43" y="169"/>
                </a:lnTo>
                <a:lnTo>
                  <a:pt x="15" y="155"/>
                </a:lnTo>
                <a:lnTo>
                  <a:pt x="15" y="141"/>
                </a:lnTo>
                <a:lnTo>
                  <a:pt x="15" y="126"/>
                </a:lnTo>
                <a:lnTo>
                  <a:pt x="43" y="112"/>
                </a:lnTo>
                <a:lnTo>
                  <a:pt x="85" y="98"/>
                </a:lnTo>
                <a:lnTo>
                  <a:pt x="85" y="84"/>
                </a:lnTo>
                <a:lnTo>
                  <a:pt x="85" y="98"/>
                </a:lnTo>
                <a:lnTo>
                  <a:pt x="43" y="84"/>
                </a:lnTo>
                <a:lnTo>
                  <a:pt x="0" y="70"/>
                </a:lnTo>
                <a:lnTo>
                  <a:pt x="0" y="56"/>
                </a:lnTo>
                <a:lnTo>
                  <a:pt x="15" y="42"/>
                </a:lnTo>
                <a:lnTo>
                  <a:pt x="99" y="0"/>
                </a:lnTo>
                <a:lnTo>
                  <a:pt x="99" y="14"/>
                </a:lnTo>
                <a:close/>
              </a:path>
            </a:pathLst>
          </a:cu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" name="Freeform 103"/>
          <p:cNvSpPr>
            <a:spLocks/>
          </p:cNvSpPr>
          <p:nvPr/>
        </p:nvSpPr>
        <p:spPr bwMode="auto">
          <a:xfrm>
            <a:off x="2370137" y="4502150"/>
            <a:ext cx="22225" cy="22225"/>
          </a:xfrm>
          <a:custGeom>
            <a:avLst/>
            <a:gdLst>
              <a:gd name="T0" fmla="*/ 14 w 14"/>
              <a:gd name="T1" fmla="*/ 0 h 14"/>
              <a:gd name="T2" fmla="*/ 14 w 14"/>
              <a:gd name="T3" fmla="*/ 0 h 14"/>
              <a:gd name="T4" fmla="*/ 0 w 14"/>
              <a:gd name="T5" fmla="*/ 14 h 14"/>
              <a:gd name="T6" fmla="*/ 0 w 14"/>
              <a:gd name="T7" fmla="*/ 0 h 14"/>
              <a:gd name="T8" fmla="*/ 0 w 14"/>
              <a:gd name="T9" fmla="*/ 0 h 14"/>
              <a:gd name="T10" fmla="*/ 0 w 14"/>
              <a:gd name="T11" fmla="*/ 0 h 14"/>
              <a:gd name="T12" fmla="*/ 14 w 14"/>
              <a:gd name="T13" fmla="*/ 0 h 1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"/>
              <a:gd name="T22" fmla="*/ 0 h 14"/>
              <a:gd name="T23" fmla="*/ 14 w 14"/>
              <a:gd name="T24" fmla="*/ 14 h 1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" h="14">
                <a:moveTo>
                  <a:pt x="14" y="0"/>
                </a:moveTo>
                <a:lnTo>
                  <a:pt x="14" y="0"/>
                </a:lnTo>
                <a:lnTo>
                  <a:pt x="0" y="14"/>
                </a:lnTo>
                <a:lnTo>
                  <a:pt x="0" y="0"/>
                </a:lnTo>
                <a:lnTo>
                  <a:pt x="14" y="0"/>
                </a:lnTo>
                <a:close/>
              </a:path>
            </a:pathLst>
          </a:cu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" name="Freeform 105"/>
          <p:cNvSpPr>
            <a:spLocks/>
          </p:cNvSpPr>
          <p:nvPr/>
        </p:nvSpPr>
        <p:spPr bwMode="auto">
          <a:xfrm>
            <a:off x="2303462" y="4502150"/>
            <a:ext cx="66675" cy="44450"/>
          </a:xfrm>
          <a:custGeom>
            <a:avLst/>
            <a:gdLst>
              <a:gd name="T0" fmla="*/ 42 w 42"/>
              <a:gd name="T1" fmla="*/ 14 h 28"/>
              <a:gd name="T2" fmla="*/ 42 w 42"/>
              <a:gd name="T3" fmla="*/ 0 h 28"/>
              <a:gd name="T4" fmla="*/ 0 w 42"/>
              <a:gd name="T5" fmla="*/ 14 h 28"/>
              <a:gd name="T6" fmla="*/ 0 w 42"/>
              <a:gd name="T7" fmla="*/ 28 h 28"/>
              <a:gd name="T8" fmla="*/ 42 w 42"/>
              <a:gd name="T9" fmla="*/ 14 h 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2"/>
              <a:gd name="T16" fmla="*/ 0 h 28"/>
              <a:gd name="T17" fmla="*/ 42 w 42"/>
              <a:gd name="T18" fmla="*/ 28 h 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2" h="28">
                <a:moveTo>
                  <a:pt x="42" y="14"/>
                </a:moveTo>
                <a:lnTo>
                  <a:pt x="42" y="0"/>
                </a:lnTo>
                <a:lnTo>
                  <a:pt x="0" y="14"/>
                </a:lnTo>
                <a:lnTo>
                  <a:pt x="0" y="28"/>
                </a:lnTo>
                <a:lnTo>
                  <a:pt x="42" y="14"/>
                </a:lnTo>
                <a:close/>
              </a:path>
            </a:pathLst>
          </a:cu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" name="Freeform 106"/>
          <p:cNvSpPr>
            <a:spLocks/>
          </p:cNvSpPr>
          <p:nvPr/>
        </p:nvSpPr>
        <p:spPr bwMode="auto">
          <a:xfrm>
            <a:off x="2146300" y="4211637"/>
            <a:ext cx="88900" cy="66675"/>
          </a:xfrm>
          <a:custGeom>
            <a:avLst/>
            <a:gdLst>
              <a:gd name="T0" fmla="*/ 0 w 56"/>
              <a:gd name="T1" fmla="*/ 14 h 42"/>
              <a:gd name="T2" fmla="*/ 0 w 56"/>
              <a:gd name="T3" fmla="*/ 0 h 42"/>
              <a:gd name="T4" fmla="*/ 0 w 56"/>
              <a:gd name="T5" fmla="*/ 0 h 42"/>
              <a:gd name="T6" fmla="*/ 0 w 56"/>
              <a:gd name="T7" fmla="*/ 0 h 42"/>
              <a:gd name="T8" fmla="*/ 56 w 56"/>
              <a:gd name="T9" fmla="*/ 14 h 42"/>
              <a:gd name="T10" fmla="*/ 56 w 56"/>
              <a:gd name="T11" fmla="*/ 28 h 42"/>
              <a:gd name="T12" fmla="*/ 56 w 56"/>
              <a:gd name="T13" fmla="*/ 28 h 42"/>
              <a:gd name="T14" fmla="*/ 0 w 56"/>
              <a:gd name="T15" fmla="*/ 42 h 42"/>
              <a:gd name="T16" fmla="*/ 0 w 56"/>
              <a:gd name="T17" fmla="*/ 42 h 42"/>
              <a:gd name="T18" fmla="*/ 0 w 56"/>
              <a:gd name="T19" fmla="*/ 28 h 42"/>
              <a:gd name="T20" fmla="*/ 0 w 56"/>
              <a:gd name="T21" fmla="*/ 28 h 42"/>
              <a:gd name="T22" fmla="*/ 56 w 56"/>
              <a:gd name="T23" fmla="*/ 14 h 42"/>
              <a:gd name="T24" fmla="*/ 56 w 56"/>
              <a:gd name="T25" fmla="*/ 14 h 42"/>
              <a:gd name="T26" fmla="*/ 56 w 56"/>
              <a:gd name="T27" fmla="*/ 28 h 42"/>
              <a:gd name="T28" fmla="*/ 0 w 56"/>
              <a:gd name="T29" fmla="*/ 14 h 42"/>
              <a:gd name="T30" fmla="*/ 0 w 56"/>
              <a:gd name="T31" fmla="*/ 0 h 42"/>
              <a:gd name="T32" fmla="*/ 14 w 56"/>
              <a:gd name="T33" fmla="*/ 0 h 42"/>
              <a:gd name="T34" fmla="*/ 14 w 56"/>
              <a:gd name="T35" fmla="*/ 14 h 42"/>
              <a:gd name="T36" fmla="*/ 0 w 56"/>
              <a:gd name="T37" fmla="*/ 14 h 4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56"/>
              <a:gd name="T58" fmla="*/ 0 h 42"/>
              <a:gd name="T59" fmla="*/ 56 w 56"/>
              <a:gd name="T60" fmla="*/ 42 h 4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56" h="42">
                <a:moveTo>
                  <a:pt x="0" y="14"/>
                </a:moveTo>
                <a:lnTo>
                  <a:pt x="0" y="0"/>
                </a:lnTo>
                <a:lnTo>
                  <a:pt x="56" y="14"/>
                </a:lnTo>
                <a:lnTo>
                  <a:pt x="56" y="28"/>
                </a:lnTo>
                <a:lnTo>
                  <a:pt x="0" y="42"/>
                </a:lnTo>
                <a:lnTo>
                  <a:pt x="0" y="28"/>
                </a:lnTo>
                <a:lnTo>
                  <a:pt x="56" y="14"/>
                </a:lnTo>
                <a:lnTo>
                  <a:pt x="56" y="28"/>
                </a:lnTo>
                <a:lnTo>
                  <a:pt x="0" y="14"/>
                </a:lnTo>
                <a:lnTo>
                  <a:pt x="0" y="0"/>
                </a:lnTo>
                <a:lnTo>
                  <a:pt x="14" y="0"/>
                </a:lnTo>
                <a:lnTo>
                  <a:pt x="14" y="14"/>
                </a:lnTo>
                <a:lnTo>
                  <a:pt x="0" y="14"/>
                </a:lnTo>
                <a:close/>
              </a:path>
            </a:pathLst>
          </a:cu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" name="Freeform 107"/>
          <p:cNvSpPr>
            <a:spLocks/>
          </p:cNvSpPr>
          <p:nvPr/>
        </p:nvSpPr>
        <p:spPr bwMode="auto">
          <a:xfrm>
            <a:off x="2146300" y="4233862"/>
            <a:ext cx="22225" cy="22225"/>
          </a:xfrm>
          <a:custGeom>
            <a:avLst/>
            <a:gdLst>
              <a:gd name="T0" fmla="*/ 0 w 14"/>
              <a:gd name="T1" fmla="*/ 14 h 14"/>
              <a:gd name="T2" fmla="*/ 0 w 14"/>
              <a:gd name="T3" fmla="*/ 0 h 14"/>
              <a:gd name="T4" fmla="*/ 14 w 14"/>
              <a:gd name="T5" fmla="*/ 0 h 14"/>
              <a:gd name="T6" fmla="*/ 14 w 14"/>
              <a:gd name="T7" fmla="*/ 0 h 14"/>
              <a:gd name="T8" fmla="*/ 14 w 14"/>
              <a:gd name="T9" fmla="*/ 0 h 14"/>
              <a:gd name="T10" fmla="*/ 14 w 14"/>
              <a:gd name="T11" fmla="*/ 14 h 14"/>
              <a:gd name="T12" fmla="*/ 0 w 14"/>
              <a:gd name="T13" fmla="*/ 14 h 1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"/>
              <a:gd name="T22" fmla="*/ 0 h 14"/>
              <a:gd name="T23" fmla="*/ 14 w 14"/>
              <a:gd name="T24" fmla="*/ 14 h 1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" h="14">
                <a:moveTo>
                  <a:pt x="0" y="14"/>
                </a:moveTo>
                <a:lnTo>
                  <a:pt x="0" y="0"/>
                </a:lnTo>
                <a:lnTo>
                  <a:pt x="14" y="0"/>
                </a:lnTo>
                <a:lnTo>
                  <a:pt x="14" y="14"/>
                </a:lnTo>
                <a:lnTo>
                  <a:pt x="0" y="14"/>
                </a:lnTo>
                <a:close/>
              </a:path>
            </a:pathLst>
          </a:cu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6" name="Freeform 108"/>
          <p:cNvSpPr>
            <a:spLocks/>
          </p:cNvSpPr>
          <p:nvPr/>
        </p:nvSpPr>
        <p:spPr bwMode="auto">
          <a:xfrm>
            <a:off x="2146300" y="4211637"/>
            <a:ext cx="88900" cy="44450"/>
          </a:xfrm>
          <a:custGeom>
            <a:avLst/>
            <a:gdLst>
              <a:gd name="T0" fmla="*/ 0 w 56"/>
              <a:gd name="T1" fmla="*/ 14 h 28"/>
              <a:gd name="T2" fmla="*/ 0 w 56"/>
              <a:gd name="T3" fmla="*/ 0 h 28"/>
              <a:gd name="T4" fmla="*/ 56 w 56"/>
              <a:gd name="T5" fmla="*/ 14 h 28"/>
              <a:gd name="T6" fmla="*/ 0 w 56"/>
              <a:gd name="T7" fmla="*/ 28 h 28"/>
              <a:gd name="T8" fmla="*/ 0 w 56"/>
              <a:gd name="T9" fmla="*/ 14 h 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6"/>
              <a:gd name="T16" fmla="*/ 0 h 28"/>
              <a:gd name="T17" fmla="*/ 56 w 56"/>
              <a:gd name="T18" fmla="*/ 28 h 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6" h="28">
                <a:moveTo>
                  <a:pt x="0" y="14"/>
                </a:moveTo>
                <a:lnTo>
                  <a:pt x="0" y="0"/>
                </a:lnTo>
                <a:lnTo>
                  <a:pt x="56" y="14"/>
                </a:lnTo>
                <a:lnTo>
                  <a:pt x="0" y="28"/>
                </a:lnTo>
                <a:lnTo>
                  <a:pt x="0" y="14"/>
                </a:lnTo>
                <a:close/>
              </a:path>
            </a:pathLst>
          </a:cu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7" name="Rectangle 111"/>
          <p:cNvSpPr>
            <a:spLocks noChangeArrowheads="1"/>
          </p:cNvSpPr>
          <p:nvPr/>
        </p:nvSpPr>
        <p:spPr bwMode="auto">
          <a:xfrm>
            <a:off x="2101850" y="4233862"/>
            <a:ext cx="22225" cy="222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" name="Freeform 112"/>
          <p:cNvSpPr>
            <a:spLocks/>
          </p:cNvSpPr>
          <p:nvPr/>
        </p:nvSpPr>
        <p:spPr bwMode="auto">
          <a:xfrm>
            <a:off x="4195762" y="4233862"/>
            <a:ext cx="177800" cy="290513"/>
          </a:xfrm>
          <a:custGeom>
            <a:avLst/>
            <a:gdLst>
              <a:gd name="T0" fmla="*/ 112 w 112"/>
              <a:gd name="T1" fmla="*/ 0 h 183"/>
              <a:gd name="T2" fmla="*/ 14 w 112"/>
              <a:gd name="T3" fmla="*/ 42 h 183"/>
              <a:gd name="T4" fmla="*/ 0 w 112"/>
              <a:gd name="T5" fmla="*/ 56 h 183"/>
              <a:gd name="T6" fmla="*/ 14 w 112"/>
              <a:gd name="T7" fmla="*/ 56 h 183"/>
              <a:gd name="T8" fmla="*/ 42 w 112"/>
              <a:gd name="T9" fmla="*/ 70 h 183"/>
              <a:gd name="T10" fmla="*/ 84 w 112"/>
              <a:gd name="T11" fmla="*/ 84 h 183"/>
              <a:gd name="T12" fmla="*/ 98 w 112"/>
              <a:gd name="T13" fmla="*/ 98 h 183"/>
              <a:gd name="T14" fmla="*/ 84 w 112"/>
              <a:gd name="T15" fmla="*/ 98 h 183"/>
              <a:gd name="T16" fmla="*/ 56 w 112"/>
              <a:gd name="T17" fmla="*/ 112 h 183"/>
              <a:gd name="T18" fmla="*/ 28 w 112"/>
              <a:gd name="T19" fmla="*/ 126 h 183"/>
              <a:gd name="T20" fmla="*/ 28 w 112"/>
              <a:gd name="T21" fmla="*/ 141 h 183"/>
              <a:gd name="T22" fmla="*/ 28 w 112"/>
              <a:gd name="T23" fmla="*/ 141 h 183"/>
              <a:gd name="T24" fmla="*/ 56 w 112"/>
              <a:gd name="T25" fmla="*/ 155 h 183"/>
              <a:gd name="T26" fmla="*/ 84 w 112"/>
              <a:gd name="T27" fmla="*/ 155 h 183"/>
              <a:gd name="T28" fmla="*/ 84 w 112"/>
              <a:gd name="T29" fmla="*/ 169 h 183"/>
              <a:gd name="T30" fmla="*/ 70 w 112"/>
              <a:gd name="T31" fmla="*/ 169 h 183"/>
              <a:gd name="T32" fmla="*/ 42 w 112"/>
              <a:gd name="T33" fmla="*/ 183 h 183"/>
              <a:gd name="T34" fmla="*/ 112 w 112"/>
              <a:gd name="T35" fmla="*/ 0 h 183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12"/>
              <a:gd name="T55" fmla="*/ 0 h 183"/>
              <a:gd name="T56" fmla="*/ 112 w 112"/>
              <a:gd name="T57" fmla="*/ 183 h 183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12" h="183">
                <a:moveTo>
                  <a:pt x="112" y="0"/>
                </a:moveTo>
                <a:lnTo>
                  <a:pt x="14" y="42"/>
                </a:lnTo>
                <a:lnTo>
                  <a:pt x="0" y="56"/>
                </a:lnTo>
                <a:lnTo>
                  <a:pt x="14" y="56"/>
                </a:lnTo>
                <a:lnTo>
                  <a:pt x="42" y="70"/>
                </a:lnTo>
                <a:lnTo>
                  <a:pt x="84" y="84"/>
                </a:lnTo>
                <a:lnTo>
                  <a:pt x="98" y="98"/>
                </a:lnTo>
                <a:lnTo>
                  <a:pt x="84" y="98"/>
                </a:lnTo>
                <a:lnTo>
                  <a:pt x="56" y="112"/>
                </a:lnTo>
                <a:lnTo>
                  <a:pt x="28" y="126"/>
                </a:lnTo>
                <a:lnTo>
                  <a:pt x="28" y="141"/>
                </a:lnTo>
                <a:lnTo>
                  <a:pt x="56" y="155"/>
                </a:lnTo>
                <a:lnTo>
                  <a:pt x="84" y="155"/>
                </a:lnTo>
                <a:lnTo>
                  <a:pt x="84" y="169"/>
                </a:lnTo>
                <a:lnTo>
                  <a:pt x="70" y="169"/>
                </a:lnTo>
                <a:lnTo>
                  <a:pt x="42" y="183"/>
                </a:lnTo>
                <a:lnTo>
                  <a:pt x="112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9" name="Freeform 114"/>
          <p:cNvSpPr>
            <a:spLocks/>
          </p:cNvSpPr>
          <p:nvPr/>
        </p:nvSpPr>
        <p:spPr bwMode="auto">
          <a:xfrm>
            <a:off x="4195762" y="4233862"/>
            <a:ext cx="177800" cy="290513"/>
          </a:xfrm>
          <a:custGeom>
            <a:avLst/>
            <a:gdLst>
              <a:gd name="T0" fmla="*/ 14 w 112"/>
              <a:gd name="T1" fmla="*/ 56 h 183"/>
              <a:gd name="T2" fmla="*/ 28 w 112"/>
              <a:gd name="T3" fmla="*/ 56 h 183"/>
              <a:gd name="T4" fmla="*/ 0 w 112"/>
              <a:gd name="T5" fmla="*/ 56 h 183"/>
              <a:gd name="T6" fmla="*/ 14 w 112"/>
              <a:gd name="T7" fmla="*/ 56 h 183"/>
              <a:gd name="T8" fmla="*/ 14 w 112"/>
              <a:gd name="T9" fmla="*/ 56 h 183"/>
              <a:gd name="T10" fmla="*/ 42 w 112"/>
              <a:gd name="T11" fmla="*/ 70 h 183"/>
              <a:gd name="T12" fmla="*/ 84 w 112"/>
              <a:gd name="T13" fmla="*/ 84 h 183"/>
              <a:gd name="T14" fmla="*/ 98 w 112"/>
              <a:gd name="T15" fmla="*/ 84 h 183"/>
              <a:gd name="T16" fmla="*/ 98 w 112"/>
              <a:gd name="T17" fmla="*/ 112 h 183"/>
              <a:gd name="T18" fmla="*/ 84 w 112"/>
              <a:gd name="T19" fmla="*/ 112 h 183"/>
              <a:gd name="T20" fmla="*/ 84 w 112"/>
              <a:gd name="T21" fmla="*/ 112 h 183"/>
              <a:gd name="T22" fmla="*/ 56 w 112"/>
              <a:gd name="T23" fmla="*/ 126 h 183"/>
              <a:gd name="T24" fmla="*/ 28 w 112"/>
              <a:gd name="T25" fmla="*/ 141 h 183"/>
              <a:gd name="T26" fmla="*/ 42 w 112"/>
              <a:gd name="T27" fmla="*/ 126 h 183"/>
              <a:gd name="T28" fmla="*/ 42 w 112"/>
              <a:gd name="T29" fmla="*/ 141 h 183"/>
              <a:gd name="T30" fmla="*/ 42 w 112"/>
              <a:gd name="T31" fmla="*/ 141 h 183"/>
              <a:gd name="T32" fmla="*/ 28 w 112"/>
              <a:gd name="T33" fmla="*/ 141 h 183"/>
              <a:gd name="T34" fmla="*/ 56 w 112"/>
              <a:gd name="T35" fmla="*/ 155 h 183"/>
              <a:gd name="T36" fmla="*/ 84 w 112"/>
              <a:gd name="T37" fmla="*/ 155 h 183"/>
              <a:gd name="T38" fmla="*/ 98 w 112"/>
              <a:gd name="T39" fmla="*/ 155 h 183"/>
              <a:gd name="T40" fmla="*/ 84 w 112"/>
              <a:gd name="T41" fmla="*/ 183 h 183"/>
              <a:gd name="T42" fmla="*/ 84 w 112"/>
              <a:gd name="T43" fmla="*/ 169 h 183"/>
              <a:gd name="T44" fmla="*/ 84 w 112"/>
              <a:gd name="T45" fmla="*/ 155 h 183"/>
              <a:gd name="T46" fmla="*/ 56 w 112"/>
              <a:gd name="T47" fmla="*/ 169 h 183"/>
              <a:gd name="T48" fmla="*/ 56 w 112"/>
              <a:gd name="T49" fmla="*/ 169 h 183"/>
              <a:gd name="T50" fmla="*/ 28 w 112"/>
              <a:gd name="T51" fmla="*/ 155 h 183"/>
              <a:gd name="T52" fmla="*/ 28 w 112"/>
              <a:gd name="T53" fmla="*/ 141 h 183"/>
              <a:gd name="T54" fmla="*/ 28 w 112"/>
              <a:gd name="T55" fmla="*/ 141 h 183"/>
              <a:gd name="T56" fmla="*/ 28 w 112"/>
              <a:gd name="T57" fmla="*/ 126 h 183"/>
              <a:gd name="T58" fmla="*/ 56 w 112"/>
              <a:gd name="T59" fmla="*/ 112 h 183"/>
              <a:gd name="T60" fmla="*/ 56 w 112"/>
              <a:gd name="T61" fmla="*/ 112 h 183"/>
              <a:gd name="T62" fmla="*/ 84 w 112"/>
              <a:gd name="T63" fmla="*/ 98 h 183"/>
              <a:gd name="T64" fmla="*/ 98 w 112"/>
              <a:gd name="T65" fmla="*/ 98 h 183"/>
              <a:gd name="T66" fmla="*/ 98 w 112"/>
              <a:gd name="T67" fmla="*/ 112 h 183"/>
              <a:gd name="T68" fmla="*/ 84 w 112"/>
              <a:gd name="T69" fmla="*/ 98 h 183"/>
              <a:gd name="T70" fmla="*/ 42 w 112"/>
              <a:gd name="T71" fmla="*/ 84 h 183"/>
              <a:gd name="T72" fmla="*/ 42 w 112"/>
              <a:gd name="T73" fmla="*/ 84 h 183"/>
              <a:gd name="T74" fmla="*/ 14 w 112"/>
              <a:gd name="T75" fmla="*/ 70 h 183"/>
              <a:gd name="T76" fmla="*/ 0 w 112"/>
              <a:gd name="T77" fmla="*/ 70 h 183"/>
              <a:gd name="T78" fmla="*/ 0 w 112"/>
              <a:gd name="T79" fmla="*/ 56 h 183"/>
              <a:gd name="T80" fmla="*/ 14 w 112"/>
              <a:gd name="T81" fmla="*/ 42 h 183"/>
              <a:gd name="T82" fmla="*/ 112 w 112"/>
              <a:gd name="T83" fmla="*/ 0 h 183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112"/>
              <a:gd name="T127" fmla="*/ 0 h 183"/>
              <a:gd name="T128" fmla="*/ 112 w 112"/>
              <a:gd name="T129" fmla="*/ 183 h 183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112" h="183">
                <a:moveTo>
                  <a:pt x="112" y="14"/>
                </a:moveTo>
                <a:lnTo>
                  <a:pt x="14" y="56"/>
                </a:lnTo>
                <a:lnTo>
                  <a:pt x="28" y="56"/>
                </a:lnTo>
                <a:lnTo>
                  <a:pt x="14" y="70"/>
                </a:lnTo>
                <a:lnTo>
                  <a:pt x="0" y="56"/>
                </a:lnTo>
                <a:lnTo>
                  <a:pt x="14" y="56"/>
                </a:lnTo>
                <a:lnTo>
                  <a:pt x="42" y="70"/>
                </a:lnTo>
                <a:lnTo>
                  <a:pt x="84" y="84"/>
                </a:lnTo>
                <a:lnTo>
                  <a:pt x="98" y="84"/>
                </a:lnTo>
                <a:lnTo>
                  <a:pt x="112" y="98"/>
                </a:lnTo>
                <a:lnTo>
                  <a:pt x="98" y="112"/>
                </a:lnTo>
                <a:lnTo>
                  <a:pt x="84" y="112"/>
                </a:lnTo>
                <a:lnTo>
                  <a:pt x="56" y="126"/>
                </a:lnTo>
                <a:lnTo>
                  <a:pt x="28" y="141"/>
                </a:lnTo>
                <a:lnTo>
                  <a:pt x="42" y="126"/>
                </a:lnTo>
                <a:lnTo>
                  <a:pt x="42" y="141"/>
                </a:lnTo>
                <a:lnTo>
                  <a:pt x="28" y="141"/>
                </a:lnTo>
                <a:lnTo>
                  <a:pt x="56" y="155"/>
                </a:lnTo>
                <a:lnTo>
                  <a:pt x="84" y="155"/>
                </a:lnTo>
                <a:lnTo>
                  <a:pt x="98" y="155"/>
                </a:lnTo>
                <a:lnTo>
                  <a:pt x="98" y="169"/>
                </a:lnTo>
                <a:lnTo>
                  <a:pt x="84" y="183"/>
                </a:lnTo>
                <a:lnTo>
                  <a:pt x="84" y="169"/>
                </a:lnTo>
                <a:lnTo>
                  <a:pt x="84" y="155"/>
                </a:lnTo>
                <a:lnTo>
                  <a:pt x="84" y="169"/>
                </a:lnTo>
                <a:lnTo>
                  <a:pt x="56" y="169"/>
                </a:lnTo>
                <a:lnTo>
                  <a:pt x="28" y="155"/>
                </a:lnTo>
                <a:lnTo>
                  <a:pt x="28" y="141"/>
                </a:lnTo>
                <a:lnTo>
                  <a:pt x="28" y="126"/>
                </a:lnTo>
                <a:lnTo>
                  <a:pt x="56" y="112"/>
                </a:lnTo>
                <a:lnTo>
                  <a:pt x="84" y="98"/>
                </a:lnTo>
                <a:lnTo>
                  <a:pt x="98" y="98"/>
                </a:lnTo>
                <a:lnTo>
                  <a:pt x="98" y="112"/>
                </a:lnTo>
                <a:lnTo>
                  <a:pt x="84" y="98"/>
                </a:lnTo>
                <a:lnTo>
                  <a:pt x="42" y="84"/>
                </a:lnTo>
                <a:lnTo>
                  <a:pt x="14" y="70"/>
                </a:lnTo>
                <a:lnTo>
                  <a:pt x="0" y="70"/>
                </a:lnTo>
                <a:lnTo>
                  <a:pt x="0" y="56"/>
                </a:lnTo>
                <a:lnTo>
                  <a:pt x="14" y="42"/>
                </a:lnTo>
                <a:lnTo>
                  <a:pt x="112" y="0"/>
                </a:lnTo>
                <a:lnTo>
                  <a:pt x="112" y="14"/>
                </a:lnTo>
                <a:close/>
              </a:path>
            </a:pathLst>
          </a:cu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0" name="Freeform 115"/>
          <p:cNvSpPr>
            <a:spLocks/>
          </p:cNvSpPr>
          <p:nvPr/>
        </p:nvSpPr>
        <p:spPr bwMode="auto">
          <a:xfrm>
            <a:off x="4306887" y="4502150"/>
            <a:ext cx="22225" cy="22225"/>
          </a:xfrm>
          <a:custGeom>
            <a:avLst/>
            <a:gdLst>
              <a:gd name="T0" fmla="*/ 14 w 14"/>
              <a:gd name="T1" fmla="*/ 14 h 14"/>
              <a:gd name="T2" fmla="*/ 0 w 14"/>
              <a:gd name="T3" fmla="*/ 14 h 14"/>
              <a:gd name="T4" fmla="*/ 0 w 14"/>
              <a:gd name="T5" fmla="*/ 14 h 14"/>
              <a:gd name="T6" fmla="*/ 0 w 14"/>
              <a:gd name="T7" fmla="*/ 0 h 14"/>
              <a:gd name="T8" fmla="*/ 0 w 14"/>
              <a:gd name="T9" fmla="*/ 0 h 14"/>
              <a:gd name="T10" fmla="*/ 14 w 14"/>
              <a:gd name="T11" fmla="*/ 0 h 14"/>
              <a:gd name="T12" fmla="*/ 14 w 14"/>
              <a:gd name="T13" fmla="*/ 14 h 1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"/>
              <a:gd name="T22" fmla="*/ 0 h 14"/>
              <a:gd name="T23" fmla="*/ 14 w 14"/>
              <a:gd name="T24" fmla="*/ 14 h 1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" h="14">
                <a:moveTo>
                  <a:pt x="14" y="14"/>
                </a:moveTo>
                <a:lnTo>
                  <a:pt x="0" y="14"/>
                </a:lnTo>
                <a:lnTo>
                  <a:pt x="0" y="0"/>
                </a:lnTo>
                <a:lnTo>
                  <a:pt x="14" y="0"/>
                </a:lnTo>
                <a:lnTo>
                  <a:pt x="14" y="14"/>
                </a:lnTo>
                <a:close/>
              </a:path>
            </a:pathLst>
          </a:cu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1" name="Rectangle 116"/>
          <p:cNvSpPr>
            <a:spLocks noChangeArrowheads="1"/>
          </p:cNvSpPr>
          <p:nvPr/>
        </p:nvSpPr>
        <p:spPr bwMode="auto">
          <a:xfrm>
            <a:off x="4262437" y="4524375"/>
            <a:ext cx="1588" cy="222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2" name="Freeform 117"/>
          <p:cNvSpPr>
            <a:spLocks/>
          </p:cNvSpPr>
          <p:nvPr/>
        </p:nvSpPr>
        <p:spPr bwMode="auto">
          <a:xfrm>
            <a:off x="4262437" y="4502150"/>
            <a:ext cx="44450" cy="44450"/>
          </a:xfrm>
          <a:custGeom>
            <a:avLst/>
            <a:gdLst>
              <a:gd name="T0" fmla="*/ 28 w 28"/>
              <a:gd name="T1" fmla="*/ 14 h 28"/>
              <a:gd name="T2" fmla="*/ 28 w 28"/>
              <a:gd name="T3" fmla="*/ 0 h 28"/>
              <a:gd name="T4" fmla="*/ 0 w 28"/>
              <a:gd name="T5" fmla="*/ 14 h 28"/>
              <a:gd name="T6" fmla="*/ 0 w 28"/>
              <a:gd name="T7" fmla="*/ 28 h 28"/>
              <a:gd name="T8" fmla="*/ 28 w 28"/>
              <a:gd name="T9" fmla="*/ 14 h 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"/>
              <a:gd name="T16" fmla="*/ 0 h 28"/>
              <a:gd name="T17" fmla="*/ 28 w 28"/>
              <a:gd name="T18" fmla="*/ 28 h 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" h="28">
                <a:moveTo>
                  <a:pt x="28" y="14"/>
                </a:moveTo>
                <a:lnTo>
                  <a:pt x="28" y="0"/>
                </a:lnTo>
                <a:lnTo>
                  <a:pt x="0" y="14"/>
                </a:lnTo>
                <a:lnTo>
                  <a:pt x="0" y="28"/>
                </a:lnTo>
                <a:lnTo>
                  <a:pt x="28" y="14"/>
                </a:lnTo>
                <a:close/>
              </a:path>
            </a:pathLst>
          </a:cu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" name="Freeform 118"/>
          <p:cNvSpPr>
            <a:spLocks/>
          </p:cNvSpPr>
          <p:nvPr/>
        </p:nvSpPr>
        <p:spPr bwMode="auto">
          <a:xfrm>
            <a:off x="4084637" y="4211637"/>
            <a:ext cx="111125" cy="66675"/>
          </a:xfrm>
          <a:custGeom>
            <a:avLst/>
            <a:gdLst>
              <a:gd name="T0" fmla="*/ 0 w 70"/>
              <a:gd name="T1" fmla="*/ 14 h 42"/>
              <a:gd name="T2" fmla="*/ 0 w 70"/>
              <a:gd name="T3" fmla="*/ 0 h 42"/>
              <a:gd name="T4" fmla="*/ 0 w 70"/>
              <a:gd name="T5" fmla="*/ 0 h 42"/>
              <a:gd name="T6" fmla="*/ 0 w 70"/>
              <a:gd name="T7" fmla="*/ 0 h 42"/>
              <a:gd name="T8" fmla="*/ 70 w 70"/>
              <a:gd name="T9" fmla="*/ 14 h 42"/>
              <a:gd name="T10" fmla="*/ 70 w 70"/>
              <a:gd name="T11" fmla="*/ 28 h 42"/>
              <a:gd name="T12" fmla="*/ 70 w 70"/>
              <a:gd name="T13" fmla="*/ 28 h 42"/>
              <a:gd name="T14" fmla="*/ 0 w 70"/>
              <a:gd name="T15" fmla="*/ 42 h 42"/>
              <a:gd name="T16" fmla="*/ 0 w 70"/>
              <a:gd name="T17" fmla="*/ 42 h 42"/>
              <a:gd name="T18" fmla="*/ 0 w 70"/>
              <a:gd name="T19" fmla="*/ 28 h 42"/>
              <a:gd name="T20" fmla="*/ 0 w 70"/>
              <a:gd name="T21" fmla="*/ 28 h 42"/>
              <a:gd name="T22" fmla="*/ 70 w 70"/>
              <a:gd name="T23" fmla="*/ 14 h 42"/>
              <a:gd name="T24" fmla="*/ 70 w 70"/>
              <a:gd name="T25" fmla="*/ 14 h 42"/>
              <a:gd name="T26" fmla="*/ 70 w 70"/>
              <a:gd name="T27" fmla="*/ 28 h 42"/>
              <a:gd name="T28" fmla="*/ 0 w 70"/>
              <a:gd name="T29" fmla="*/ 14 h 42"/>
              <a:gd name="T30" fmla="*/ 0 w 70"/>
              <a:gd name="T31" fmla="*/ 0 h 42"/>
              <a:gd name="T32" fmla="*/ 14 w 70"/>
              <a:gd name="T33" fmla="*/ 0 h 42"/>
              <a:gd name="T34" fmla="*/ 14 w 70"/>
              <a:gd name="T35" fmla="*/ 14 h 42"/>
              <a:gd name="T36" fmla="*/ 0 w 70"/>
              <a:gd name="T37" fmla="*/ 14 h 4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70"/>
              <a:gd name="T58" fmla="*/ 0 h 42"/>
              <a:gd name="T59" fmla="*/ 70 w 70"/>
              <a:gd name="T60" fmla="*/ 42 h 4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70" h="42">
                <a:moveTo>
                  <a:pt x="0" y="14"/>
                </a:moveTo>
                <a:lnTo>
                  <a:pt x="0" y="0"/>
                </a:lnTo>
                <a:lnTo>
                  <a:pt x="70" y="14"/>
                </a:lnTo>
                <a:lnTo>
                  <a:pt x="70" y="28"/>
                </a:lnTo>
                <a:lnTo>
                  <a:pt x="0" y="42"/>
                </a:lnTo>
                <a:lnTo>
                  <a:pt x="0" y="28"/>
                </a:lnTo>
                <a:lnTo>
                  <a:pt x="70" y="14"/>
                </a:lnTo>
                <a:lnTo>
                  <a:pt x="70" y="28"/>
                </a:lnTo>
                <a:lnTo>
                  <a:pt x="0" y="14"/>
                </a:lnTo>
                <a:lnTo>
                  <a:pt x="0" y="0"/>
                </a:lnTo>
                <a:lnTo>
                  <a:pt x="14" y="0"/>
                </a:lnTo>
                <a:lnTo>
                  <a:pt x="14" y="14"/>
                </a:lnTo>
                <a:lnTo>
                  <a:pt x="0" y="14"/>
                </a:lnTo>
                <a:close/>
              </a:path>
            </a:pathLst>
          </a:cu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" name="Freeform 119"/>
          <p:cNvSpPr>
            <a:spLocks/>
          </p:cNvSpPr>
          <p:nvPr/>
        </p:nvSpPr>
        <p:spPr bwMode="auto">
          <a:xfrm>
            <a:off x="4084637" y="4233862"/>
            <a:ext cx="22225" cy="22225"/>
          </a:xfrm>
          <a:custGeom>
            <a:avLst/>
            <a:gdLst>
              <a:gd name="T0" fmla="*/ 0 w 14"/>
              <a:gd name="T1" fmla="*/ 14 h 14"/>
              <a:gd name="T2" fmla="*/ 0 w 14"/>
              <a:gd name="T3" fmla="*/ 0 h 14"/>
              <a:gd name="T4" fmla="*/ 14 w 14"/>
              <a:gd name="T5" fmla="*/ 0 h 14"/>
              <a:gd name="T6" fmla="*/ 14 w 14"/>
              <a:gd name="T7" fmla="*/ 0 h 14"/>
              <a:gd name="T8" fmla="*/ 14 w 14"/>
              <a:gd name="T9" fmla="*/ 0 h 14"/>
              <a:gd name="T10" fmla="*/ 14 w 14"/>
              <a:gd name="T11" fmla="*/ 14 h 14"/>
              <a:gd name="T12" fmla="*/ 0 w 14"/>
              <a:gd name="T13" fmla="*/ 14 h 1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"/>
              <a:gd name="T22" fmla="*/ 0 h 14"/>
              <a:gd name="T23" fmla="*/ 14 w 14"/>
              <a:gd name="T24" fmla="*/ 14 h 1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" h="14">
                <a:moveTo>
                  <a:pt x="0" y="14"/>
                </a:moveTo>
                <a:lnTo>
                  <a:pt x="0" y="0"/>
                </a:lnTo>
                <a:lnTo>
                  <a:pt x="14" y="0"/>
                </a:lnTo>
                <a:lnTo>
                  <a:pt x="14" y="14"/>
                </a:lnTo>
                <a:lnTo>
                  <a:pt x="0" y="14"/>
                </a:lnTo>
                <a:close/>
              </a:path>
            </a:pathLst>
          </a:cu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5" name="Freeform 120"/>
          <p:cNvSpPr>
            <a:spLocks/>
          </p:cNvSpPr>
          <p:nvPr/>
        </p:nvSpPr>
        <p:spPr bwMode="auto">
          <a:xfrm>
            <a:off x="4084637" y="4211637"/>
            <a:ext cx="111125" cy="44450"/>
          </a:xfrm>
          <a:custGeom>
            <a:avLst/>
            <a:gdLst>
              <a:gd name="T0" fmla="*/ 0 w 70"/>
              <a:gd name="T1" fmla="*/ 14 h 28"/>
              <a:gd name="T2" fmla="*/ 0 w 70"/>
              <a:gd name="T3" fmla="*/ 0 h 28"/>
              <a:gd name="T4" fmla="*/ 70 w 70"/>
              <a:gd name="T5" fmla="*/ 14 h 28"/>
              <a:gd name="T6" fmla="*/ 0 w 70"/>
              <a:gd name="T7" fmla="*/ 28 h 28"/>
              <a:gd name="T8" fmla="*/ 0 w 70"/>
              <a:gd name="T9" fmla="*/ 14 h 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"/>
              <a:gd name="T16" fmla="*/ 0 h 28"/>
              <a:gd name="T17" fmla="*/ 70 w 70"/>
              <a:gd name="T18" fmla="*/ 28 h 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" h="28">
                <a:moveTo>
                  <a:pt x="0" y="14"/>
                </a:moveTo>
                <a:lnTo>
                  <a:pt x="0" y="0"/>
                </a:lnTo>
                <a:lnTo>
                  <a:pt x="70" y="14"/>
                </a:lnTo>
                <a:lnTo>
                  <a:pt x="0" y="28"/>
                </a:lnTo>
                <a:lnTo>
                  <a:pt x="0" y="14"/>
                </a:lnTo>
                <a:close/>
              </a:path>
            </a:pathLst>
          </a:cu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6" name="Rectangle 123"/>
          <p:cNvSpPr>
            <a:spLocks noChangeArrowheads="1"/>
          </p:cNvSpPr>
          <p:nvPr/>
        </p:nvSpPr>
        <p:spPr bwMode="auto">
          <a:xfrm>
            <a:off x="4060825" y="4233862"/>
            <a:ext cx="23812" cy="222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7" name="Freeform 124"/>
          <p:cNvSpPr>
            <a:spLocks/>
          </p:cNvSpPr>
          <p:nvPr/>
        </p:nvSpPr>
        <p:spPr bwMode="auto">
          <a:xfrm>
            <a:off x="7735887" y="4300537"/>
            <a:ext cx="155575" cy="290513"/>
          </a:xfrm>
          <a:custGeom>
            <a:avLst/>
            <a:gdLst>
              <a:gd name="T0" fmla="*/ 98 w 98"/>
              <a:gd name="T1" fmla="*/ 0 h 183"/>
              <a:gd name="T2" fmla="*/ 14 w 98"/>
              <a:gd name="T3" fmla="*/ 42 h 183"/>
              <a:gd name="T4" fmla="*/ 0 w 98"/>
              <a:gd name="T5" fmla="*/ 56 h 183"/>
              <a:gd name="T6" fmla="*/ 0 w 98"/>
              <a:gd name="T7" fmla="*/ 56 h 183"/>
              <a:gd name="T8" fmla="*/ 42 w 98"/>
              <a:gd name="T9" fmla="*/ 70 h 183"/>
              <a:gd name="T10" fmla="*/ 84 w 98"/>
              <a:gd name="T11" fmla="*/ 84 h 183"/>
              <a:gd name="T12" fmla="*/ 84 w 98"/>
              <a:gd name="T13" fmla="*/ 99 h 183"/>
              <a:gd name="T14" fmla="*/ 84 w 98"/>
              <a:gd name="T15" fmla="*/ 99 h 183"/>
              <a:gd name="T16" fmla="*/ 42 w 98"/>
              <a:gd name="T17" fmla="*/ 113 h 183"/>
              <a:gd name="T18" fmla="*/ 14 w 98"/>
              <a:gd name="T19" fmla="*/ 127 h 183"/>
              <a:gd name="T20" fmla="*/ 14 w 98"/>
              <a:gd name="T21" fmla="*/ 141 h 183"/>
              <a:gd name="T22" fmla="*/ 14 w 98"/>
              <a:gd name="T23" fmla="*/ 141 h 183"/>
              <a:gd name="T24" fmla="*/ 42 w 98"/>
              <a:gd name="T25" fmla="*/ 155 h 183"/>
              <a:gd name="T26" fmla="*/ 70 w 98"/>
              <a:gd name="T27" fmla="*/ 155 h 183"/>
              <a:gd name="T28" fmla="*/ 70 w 98"/>
              <a:gd name="T29" fmla="*/ 169 h 183"/>
              <a:gd name="T30" fmla="*/ 70 w 98"/>
              <a:gd name="T31" fmla="*/ 169 h 183"/>
              <a:gd name="T32" fmla="*/ 28 w 98"/>
              <a:gd name="T33" fmla="*/ 183 h 183"/>
              <a:gd name="T34" fmla="*/ 98 w 98"/>
              <a:gd name="T35" fmla="*/ 0 h 183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98"/>
              <a:gd name="T55" fmla="*/ 0 h 183"/>
              <a:gd name="T56" fmla="*/ 98 w 98"/>
              <a:gd name="T57" fmla="*/ 183 h 183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98" h="183">
                <a:moveTo>
                  <a:pt x="98" y="0"/>
                </a:moveTo>
                <a:lnTo>
                  <a:pt x="14" y="42"/>
                </a:lnTo>
                <a:lnTo>
                  <a:pt x="0" y="56"/>
                </a:lnTo>
                <a:lnTo>
                  <a:pt x="42" y="70"/>
                </a:lnTo>
                <a:lnTo>
                  <a:pt x="84" y="84"/>
                </a:lnTo>
                <a:lnTo>
                  <a:pt x="84" y="99"/>
                </a:lnTo>
                <a:lnTo>
                  <a:pt x="42" y="113"/>
                </a:lnTo>
                <a:lnTo>
                  <a:pt x="14" y="127"/>
                </a:lnTo>
                <a:lnTo>
                  <a:pt x="14" y="141"/>
                </a:lnTo>
                <a:lnTo>
                  <a:pt x="42" y="155"/>
                </a:lnTo>
                <a:lnTo>
                  <a:pt x="70" y="155"/>
                </a:lnTo>
                <a:lnTo>
                  <a:pt x="70" y="169"/>
                </a:lnTo>
                <a:lnTo>
                  <a:pt x="28" y="183"/>
                </a:lnTo>
                <a:lnTo>
                  <a:pt x="98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8" name="Freeform 126"/>
          <p:cNvSpPr>
            <a:spLocks/>
          </p:cNvSpPr>
          <p:nvPr/>
        </p:nvSpPr>
        <p:spPr bwMode="auto">
          <a:xfrm>
            <a:off x="7735887" y="4300537"/>
            <a:ext cx="155575" cy="268288"/>
          </a:xfrm>
          <a:custGeom>
            <a:avLst/>
            <a:gdLst>
              <a:gd name="T0" fmla="*/ 14 w 98"/>
              <a:gd name="T1" fmla="*/ 56 h 169"/>
              <a:gd name="T2" fmla="*/ 28 w 98"/>
              <a:gd name="T3" fmla="*/ 56 h 169"/>
              <a:gd name="T4" fmla="*/ 14 w 98"/>
              <a:gd name="T5" fmla="*/ 70 h 169"/>
              <a:gd name="T6" fmla="*/ 14 w 98"/>
              <a:gd name="T7" fmla="*/ 70 h 169"/>
              <a:gd name="T8" fmla="*/ 0 w 98"/>
              <a:gd name="T9" fmla="*/ 56 h 169"/>
              <a:gd name="T10" fmla="*/ 42 w 98"/>
              <a:gd name="T11" fmla="*/ 70 h 169"/>
              <a:gd name="T12" fmla="*/ 84 w 98"/>
              <a:gd name="T13" fmla="*/ 84 h 169"/>
              <a:gd name="T14" fmla="*/ 98 w 98"/>
              <a:gd name="T15" fmla="*/ 84 h 169"/>
              <a:gd name="T16" fmla="*/ 98 w 98"/>
              <a:gd name="T17" fmla="*/ 99 h 169"/>
              <a:gd name="T18" fmla="*/ 98 w 98"/>
              <a:gd name="T19" fmla="*/ 99 h 169"/>
              <a:gd name="T20" fmla="*/ 84 w 98"/>
              <a:gd name="T21" fmla="*/ 113 h 169"/>
              <a:gd name="T22" fmla="*/ 42 w 98"/>
              <a:gd name="T23" fmla="*/ 127 h 169"/>
              <a:gd name="T24" fmla="*/ 14 w 98"/>
              <a:gd name="T25" fmla="*/ 141 h 169"/>
              <a:gd name="T26" fmla="*/ 28 w 98"/>
              <a:gd name="T27" fmla="*/ 127 h 169"/>
              <a:gd name="T28" fmla="*/ 28 w 98"/>
              <a:gd name="T29" fmla="*/ 141 h 169"/>
              <a:gd name="T30" fmla="*/ 28 w 98"/>
              <a:gd name="T31" fmla="*/ 141 h 169"/>
              <a:gd name="T32" fmla="*/ 14 w 98"/>
              <a:gd name="T33" fmla="*/ 141 h 169"/>
              <a:gd name="T34" fmla="*/ 42 w 98"/>
              <a:gd name="T35" fmla="*/ 155 h 169"/>
              <a:gd name="T36" fmla="*/ 70 w 98"/>
              <a:gd name="T37" fmla="*/ 155 h 169"/>
              <a:gd name="T38" fmla="*/ 84 w 98"/>
              <a:gd name="T39" fmla="*/ 155 h 169"/>
              <a:gd name="T40" fmla="*/ 84 w 98"/>
              <a:gd name="T41" fmla="*/ 169 h 169"/>
              <a:gd name="T42" fmla="*/ 70 w 98"/>
              <a:gd name="T43" fmla="*/ 169 h 169"/>
              <a:gd name="T44" fmla="*/ 70 w 98"/>
              <a:gd name="T45" fmla="*/ 155 h 169"/>
              <a:gd name="T46" fmla="*/ 42 w 98"/>
              <a:gd name="T47" fmla="*/ 169 h 169"/>
              <a:gd name="T48" fmla="*/ 42 w 98"/>
              <a:gd name="T49" fmla="*/ 169 h 169"/>
              <a:gd name="T50" fmla="*/ 14 w 98"/>
              <a:gd name="T51" fmla="*/ 155 h 169"/>
              <a:gd name="T52" fmla="*/ 14 w 98"/>
              <a:gd name="T53" fmla="*/ 141 h 169"/>
              <a:gd name="T54" fmla="*/ 14 w 98"/>
              <a:gd name="T55" fmla="*/ 141 h 169"/>
              <a:gd name="T56" fmla="*/ 14 w 98"/>
              <a:gd name="T57" fmla="*/ 127 h 169"/>
              <a:gd name="T58" fmla="*/ 42 w 98"/>
              <a:gd name="T59" fmla="*/ 113 h 169"/>
              <a:gd name="T60" fmla="*/ 42 w 98"/>
              <a:gd name="T61" fmla="*/ 113 h 169"/>
              <a:gd name="T62" fmla="*/ 84 w 98"/>
              <a:gd name="T63" fmla="*/ 99 h 169"/>
              <a:gd name="T64" fmla="*/ 84 w 98"/>
              <a:gd name="T65" fmla="*/ 99 h 169"/>
              <a:gd name="T66" fmla="*/ 84 w 98"/>
              <a:gd name="T67" fmla="*/ 99 h 169"/>
              <a:gd name="T68" fmla="*/ 84 w 98"/>
              <a:gd name="T69" fmla="*/ 84 h 169"/>
              <a:gd name="T70" fmla="*/ 42 w 98"/>
              <a:gd name="T71" fmla="*/ 84 h 169"/>
              <a:gd name="T72" fmla="*/ 42 w 98"/>
              <a:gd name="T73" fmla="*/ 84 h 169"/>
              <a:gd name="T74" fmla="*/ 0 w 98"/>
              <a:gd name="T75" fmla="*/ 70 h 169"/>
              <a:gd name="T76" fmla="*/ 0 w 98"/>
              <a:gd name="T77" fmla="*/ 56 h 169"/>
              <a:gd name="T78" fmla="*/ 0 w 98"/>
              <a:gd name="T79" fmla="*/ 56 h 169"/>
              <a:gd name="T80" fmla="*/ 14 w 98"/>
              <a:gd name="T81" fmla="*/ 42 h 169"/>
              <a:gd name="T82" fmla="*/ 98 w 98"/>
              <a:gd name="T83" fmla="*/ 0 h 169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98"/>
              <a:gd name="T127" fmla="*/ 0 h 169"/>
              <a:gd name="T128" fmla="*/ 98 w 98"/>
              <a:gd name="T129" fmla="*/ 169 h 169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98" h="169">
                <a:moveTo>
                  <a:pt x="98" y="14"/>
                </a:moveTo>
                <a:lnTo>
                  <a:pt x="14" y="56"/>
                </a:lnTo>
                <a:lnTo>
                  <a:pt x="28" y="56"/>
                </a:lnTo>
                <a:lnTo>
                  <a:pt x="14" y="70"/>
                </a:lnTo>
                <a:lnTo>
                  <a:pt x="0" y="56"/>
                </a:lnTo>
                <a:lnTo>
                  <a:pt x="42" y="70"/>
                </a:lnTo>
                <a:lnTo>
                  <a:pt x="84" y="84"/>
                </a:lnTo>
                <a:lnTo>
                  <a:pt x="98" y="84"/>
                </a:lnTo>
                <a:lnTo>
                  <a:pt x="98" y="99"/>
                </a:lnTo>
                <a:lnTo>
                  <a:pt x="84" y="113"/>
                </a:lnTo>
                <a:lnTo>
                  <a:pt x="42" y="127"/>
                </a:lnTo>
                <a:lnTo>
                  <a:pt x="14" y="141"/>
                </a:lnTo>
                <a:lnTo>
                  <a:pt x="28" y="127"/>
                </a:lnTo>
                <a:lnTo>
                  <a:pt x="28" y="141"/>
                </a:lnTo>
                <a:lnTo>
                  <a:pt x="14" y="141"/>
                </a:lnTo>
                <a:lnTo>
                  <a:pt x="42" y="155"/>
                </a:lnTo>
                <a:lnTo>
                  <a:pt x="70" y="155"/>
                </a:lnTo>
                <a:lnTo>
                  <a:pt x="84" y="155"/>
                </a:lnTo>
                <a:lnTo>
                  <a:pt x="84" y="169"/>
                </a:lnTo>
                <a:lnTo>
                  <a:pt x="70" y="169"/>
                </a:lnTo>
                <a:lnTo>
                  <a:pt x="70" y="155"/>
                </a:lnTo>
                <a:lnTo>
                  <a:pt x="70" y="169"/>
                </a:lnTo>
                <a:lnTo>
                  <a:pt x="42" y="169"/>
                </a:lnTo>
                <a:lnTo>
                  <a:pt x="14" y="155"/>
                </a:lnTo>
                <a:lnTo>
                  <a:pt x="14" y="141"/>
                </a:lnTo>
                <a:lnTo>
                  <a:pt x="14" y="127"/>
                </a:lnTo>
                <a:lnTo>
                  <a:pt x="42" y="113"/>
                </a:lnTo>
                <a:lnTo>
                  <a:pt x="84" y="99"/>
                </a:lnTo>
                <a:lnTo>
                  <a:pt x="84" y="84"/>
                </a:lnTo>
                <a:lnTo>
                  <a:pt x="84" y="99"/>
                </a:lnTo>
                <a:lnTo>
                  <a:pt x="42" y="84"/>
                </a:lnTo>
                <a:lnTo>
                  <a:pt x="0" y="70"/>
                </a:lnTo>
                <a:lnTo>
                  <a:pt x="0" y="56"/>
                </a:lnTo>
                <a:lnTo>
                  <a:pt x="14" y="42"/>
                </a:lnTo>
                <a:lnTo>
                  <a:pt x="98" y="0"/>
                </a:lnTo>
                <a:lnTo>
                  <a:pt x="98" y="14"/>
                </a:lnTo>
                <a:close/>
              </a:path>
            </a:pathLst>
          </a:cu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9" name="Freeform 127"/>
          <p:cNvSpPr>
            <a:spLocks/>
          </p:cNvSpPr>
          <p:nvPr/>
        </p:nvSpPr>
        <p:spPr bwMode="auto">
          <a:xfrm>
            <a:off x="7847012" y="4568825"/>
            <a:ext cx="22225" cy="22225"/>
          </a:xfrm>
          <a:custGeom>
            <a:avLst/>
            <a:gdLst>
              <a:gd name="T0" fmla="*/ 14 w 14"/>
              <a:gd name="T1" fmla="*/ 0 h 14"/>
              <a:gd name="T2" fmla="*/ 14 w 14"/>
              <a:gd name="T3" fmla="*/ 0 h 14"/>
              <a:gd name="T4" fmla="*/ 0 w 14"/>
              <a:gd name="T5" fmla="*/ 14 h 14"/>
              <a:gd name="T6" fmla="*/ 0 w 14"/>
              <a:gd name="T7" fmla="*/ 0 h 14"/>
              <a:gd name="T8" fmla="*/ 0 w 14"/>
              <a:gd name="T9" fmla="*/ 0 h 14"/>
              <a:gd name="T10" fmla="*/ 0 w 14"/>
              <a:gd name="T11" fmla="*/ 0 h 14"/>
              <a:gd name="T12" fmla="*/ 14 w 14"/>
              <a:gd name="T13" fmla="*/ 0 h 1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"/>
              <a:gd name="T22" fmla="*/ 0 h 14"/>
              <a:gd name="T23" fmla="*/ 14 w 14"/>
              <a:gd name="T24" fmla="*/ 14 h 1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" h="14">
                <a:moveTo>
                  <a:pt x="14" y="0"/>
                </a:moveTo>
                <a:lnTo>
                  <a:pt x="14" y="0"/>
                </a:lnTo>
                <a:lnTo>
                  <a:pt x="0" y="14"/>
                </a:lnTo>
                <a:lnTo>
                  <a:pt x="0" y="0"/>
                </a:lnTo>
                <a:lnTo>
                  <a:pt x="14" y="0"/>
                </a:lnTo>
                <a:close/>
              </a:path>
            </a:pathLst>
          </a:cu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0" name="Freeform 129"/>
          <p:cNvSpPr>
            <a:spLocks/>
          </p:cNvSpPr>
          <p:nvPr/>
        </p:nvSpPr>
        <p:spPr bwMode="auto">
          <a:xfrm>
            <a:off x="7780337" y="4568825"/>
            <a:ext cx="66675" cy="44450"/>
          </a:xfrm>
          <a:custGeom>
            <a:avLst/>
            <a:gdLst>
              <a:gd name="T0" fmla="*/ 42 w 42"/>
              <a:gd name="T1" fmla="*/ 14 h 28"/>
              <a:gd name="T2" fmla="*/ 42 w 42"/>
              <a:gd name="T3" fmla="*/ 0 h 28"/>
              <a:gd name="T4" fmla="*/ 0 w 42"/>
              <a:gd name="T5" fmla="*/ 14 h 28"/>
              <a:gd name="T6" fmla="*/ 0 w 42"/>
              <a:gd name="T7" fmla="*/ 28 h 28"/>
              <a:gd name="T8" fmla="*/ 42 w 42"/>
              <a:gd name="T9" fmla="*/ 14 h 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2"/>
              <a:gd name="T16" fmla="*/ 0 h 28"/>
              <a:gd name="T17" fmla="*/ 42 w 42"/>
              <a:gd name="T18" fmla="*/ 28 h 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2" h="28">
                <a:moveTo>
                  <a:pt x="42" y="14"/>
                </a:moveTo>
                <a:lnTo>
                  <a:pt x="42" y="0"/>
                </a:lnTo>
                <a:lnTo>
                  <a:pt x="0" y="14"/>
                </a:lnTo>
                <a:lnTo>
                  <a:pt x="0" y="28"/>
                </a:lnTo>
                <a:lnTo>
                  <a:pt x="42" y="14"/>
                </a:lnTo>
                <a:close/>
              </a:path>
            </a:pathLst>
          </a:cu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1" name="Freeform 130"/>
          <p:cNvSpPr>
            <a:spLocks/>
          </p:cNvSpPr>
          <p:nvPr/>
        </p:nvSpPr>
        <p:spPr bwMode="auto">
          <a:xfrm>
            <a:off x="7623175" y="4278312"/>
            <a:ext cx="90487" cy="66675"/>
          </a:xfrm>
          <a:custGeom>
            <a:avLst/>
            <a:gdLst>
              <a:gd name="T0" fmla="*/ 0 w 57"/>
              <a:gd name="T1" fmla="*/ 14 h 42"/>
              <a:gd name="T2" fmla="*/ 0 w 57"/>
              <a:gd name="T3" fmla="*/ 0 h 42"/>
              <a:gd name="T4" fmla="*/ 0 w 57"/>
              <a:gd name="T5" fmla="*/ 0 h 42"/>
              <a:gd name="T6" fmla="*/ 0 w 57"/>
              <a:gd name="T7" fmla="*/ 0 h 42"/>
              <a:gd name="T8" fmla="*/ 57 w 57"/>
              <a:gd name="T9" fmla="*/ 14 h 42"/>
              <a:gd name="T10" fmla="*/ 57 w 57"/>
              <a:gd name="T11" fmla="*/ 28 h 42"/>
              <a:gd name="T12" fmla="*/ 57 w 57"/>
              <a:gd name="T13" fmla="*/ 28 h 42"/>
              <a:gd name="T14" fmla="*/ 0 w 57"/>
              <a:gd name="T15" fmla="*/ 42 h 42"/>
              <a:gd name="T16" fmla="*/ 0 w 57"/>
              <a:gd name="T17" fmla="*/ 42 h 42"/>
              <a:gd name="T18" fmla="*/ 0 w 57"/>
              <a:gd name="T19" fmla="*/ 28 h 42"/>
              <a:gd name="T20" fmla="*/ 0 w 57"/>
              <a:gd name="T21" fmla="*/ 28 h 42"/>
              <a:gd name="T22" fmla="*/ 57 w 57"/>
              <a:gd name="T23" fmla="*/ 14 h 42"/>
              <a:gd name="T24" fmla="*/ 57 w 57"/>
              <a:gd name="T25" fmla="*/ 14 h 42"/>
              <a:gd name="T26" fmla="*/ 57 w 57"/>
              <a:gd name="T27" fmla="*/ 28 h 42"/>
              <a:gd name="T28" fmla="*/ 0 w 57"/>
              <a:gd name="T29" fmla="*/ 14 h 42"/>
              <a:gd name="T30" fmla="*/ 0 w 57"/>
              <a:gd name="T31" fmla="*/ 0 h 42"/>
              <a:gd name="T32" fmla="*/ 14 w 57"/>
              <a:gd name="T33" fmla="*/ 0 h 42"/>
              <a:gd name="T34" fmla="*/ 14 w 57"/>
              <a:gd name="T35" fmla="*/ 14 h 42"/>
              <a:gd name="T36" fmla="*/ 0 w 57"/>
              <a:gd name="T37" fmla="*/ 14 h 4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57"/>
              <a:gd name="T58" fmla="*/ 0 h 42"/>
              <a:gd name="T59" fmla="*/ 57 w 57"/>
              <a:gd name="T60" fmla="*/ 42 h 4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57" h="42">
                <a:moveTo>
                  <a:pt x="0" y="14"/>
                </a:moveTo>
                <a:lnTo>
                  <a:pt x="0" y="0"/>
                </a:lnTo>
                <a:lnTo>
                  <a:pt x="57" y="14"/>
                </a:lnTo>
                <a:lnTo>
                  <a:pt x="57" y="28"/>
                </a:lnTo>
                <a:lnTo>
                  <a:pt x="0" y="42"/>
                </a:lnTo>
                <a:lnTo>
                  <a:pt x="0" y="28"/>
                </a:lnTo>
                <a:lnTo>
                  <a:pt x="57" y="14"/>
                </a:lnTo>
                <a:lnTo>
                  <a:pt x="57" y="28"/>
                </a:lnTo>
                <a:lnTo>
                  <a:pt x="0" y="14"/>
                </a:lnTo>
                <a:lnTo>
                  <a:pt x="0" y="0"/>
                </a:lnTo>
                <a:lnTo>
                  <a:pt x="14" y="0"/>
                </a:lnTo>
                <a:lnTo>
                  <a:pt x="14" y="14"/>
                </a:lnTo>
                <a:lnTo>
                  <a:pt x="0" y="14"/>
                </a:lnTo>
                <a:close/>
              </a:path>
            </a:pathLst>
          </a:cu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2" name="Freeform 131"/>
          <p:cNvSpPr>
            <a:spLocks/>
          </p:cNvSpPr>
          <p:nvPr/>
        </p:nvSpPr>
        <p:spPr bwMode="auto">
          <a:xfrm>
            <a:off x="7623175" y="4300537"/>
            <a:ext cx="22225" cy="22225"/>
          </a:xfrm>
          <a:custGeom>
            <a:avLst/>
            <a:gdLst>
              <a:gd name="T0" fmla="*/ 0 w 14"/>
              <a:gd name="T1" fmla="*/ 14 h 14"/>
              <a:gd name="T2" fmla="*/ 0 w 14"/>
              <a:gd name="T3" fmla="*/ 0 h 14"/>
              <a:gd name="T4" fmla="*/ 14 w 14"/>
              <a:gd name="T5" fmla="*/ 0 h 14"/>
              <a:gd name="T6" fmla="*/ 14 w 14"/>
              <a:gd name="T7" fmla="*/ 0 h 14"/>
              <a:gd name="T8" fmla="*/ 14 w 14"/>
              <a:gd name="T9" fmla="*/ 0 h 14"/>
              <a:gd name="T10" fmla="*/ 14 w 14"/>
              <a:gd name="T11" fmla="*/ 14 h 14"/>
              <a:gd name="T12" fmla="*/ 0 w 14"/>
              <a:gd name="T13" fmla="*/ 14 h 1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"/>
              <a:gd name="T22" fmla="*/ 0 h 14"/>
              <a:gd name="T23" fmla="*/ 14 w 14"/>
              <a:gd name="T24" fmla="*/ 14 h 1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" h="14">
                <a:moveTo>
                  <a:pt x="0" y="14"/>
                </a:moveTo>
                <a:lnTo>
                  <a:pt x="0" y="0"/>
                </a:lnTo>
                <a:lnTo>
                  <a:pt x="14" y="0"/>
                </a:lnTo>
                <a:lnTo>
                  <a:pt x="14" y="14"/>
                </a:lnTo>
                <a:lnTo>
                  <a:pt x="0" y="14"/>
                </a:lnTo>
                <a:close/>
              </a:path>
            </a:pathLst>
          </a:cu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" name="Freeform 132"/>
          <p:cNvSpPr>
            <a:spLocks/>
          </p:cNvSpPr>
          <p:nvPr/>
        </p:nvSpPr>
        <p:spPr bwMode="auto">
          <a:xfrm>
            <a:off x="7623175" y="4278312"/>
            <a:ext cx="90487" cy="44450"/>
          </a:xfrm>
          <a:custGeom>
            <a:avLst/>
            <a:gdLst>
              <a:gd name="T0" fmla="*/ 0 w 57"/>
              <a:gd name="T1" fmla="*/ 14 h 28"/>
              <a:gd name="T2" fmla="*/ 0 w 57"/>
              <a:gd name="T3" fmla="*/ 0 h 28"/>
              <a:gd name="T4" fmla="*/ 57 w 57"/>
              <a:gd name="T5" fmla="*/ 14 h 28"/>
              <a:gd name="T6" fmla="*/ 0 w 57"/>
              <a:gd name="T7" fmla="*/ 28 h 28"/>
              <a:gd name="T8" fmla="*/ 0 w 57"/>
              <a:gd name="T9" fmla="*/ 14 h 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"/>
              <a:gd name="T16" fmla="*/ 0 h 28"/>
              <a:gd name="T17" fmla="*/ 57 w 57"/>
              <a:gd name="T18" fmla="*/ 28 h 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" h="28">
                <a:moveTo>
                  <a:pt x="0" y="14"/>
                </a:moveTo>
                <a:lnTo>
                  <a:pt x="0" y="0"/>
                </a:lnTo>
                <a:lnTo>
                  <a:pt x="57" y="14"/>
                </a:lnTo>
                <a:lnTo>
                  <a:pt x="0" y="28"/>
                </a:lnTo>
                <a:lnTo>
                  <a:pt x="0" y="14"/>
                </a:lnTo>
                <a:close/>
              </a:path>
            </a:pathLst>
          </a:cu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" name="Rectangle 135"/>
          <p:cNvSpPr>
            <a:spLocks noChangeArrowheads="1"/>
          </p:cNvSpPr>
          <p:nvPr/>
        </p:nvSpPr>
        <p:spPr bwMode="auto">
          <a:xfrm>
            <a:off x="7578725" y="4300537"/>
            <a:ext cx="22225" cy="222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5" name="Freeform 136"/>
          <p:cNvSpPr>
            <a:spLocks/>
          </p:cNvSpPr>
          <p:nvPr/>
        </p:nvSpPr>
        <p:spPr bwMode="auto">
          <a:xfrm>
            <a:off x="3727450" y="6043612"/>
            <a:ext cx="155575" cy="290513"/>
          </a:xfrm>
          <a:custGeom>
            <a:avLst/>
            <a:gdLst>
              <a:gd name="T0" fmla="*/ 98 w 98"/>
              <a:gd name="T1" fmla="*/ 0 h 183"/>
              <a:gd name="T2" fmla="*/ 14 w 98"/>
              <a:gd name="T3" fmla="*/ 42 h 183"/>
              <a:gd name="T4" fmla="*/ 0 w 98"/>
              <a:gd name="T5" fmla="*/ 42 h 183"/>
              <a:gd name="T6" fmla="*/ 0 w 98"/>
              <a:gd name="T7" fmla="*/ 56 h 183"/>
              <a:gd name="T8" fmla="*/ 42 w 98"/>
              <a:gd name="T9" fmla="*/ 70 h 183"/>
              <a:gd name="T10" fmla="*/ 84 w 98"/>
              <a:gd name="T11" fmla="*/ 84 h 183"/>
              <a:gd name="T12" fmla="*/ 84 w 98"/>
              <a:gd name="T13" fmla="*/ 84 h 183"/>
              <a:gd name="T14" fmla="*/ 84 w 98"/>
              <a:gd name="T15" fmla="*/ 98 h 183"/>
              <a:gd name="T16" fmla="*/ 42 w 98"/>
              <a:gd name="T17" fmla="*/ 112 h 183"/>
              <a:gd name="T18" fmla="*/ 14 w 98"/>
              <a:gd name="T19" fmla="*/ 126 h 183"/>
              <a:gd name="T20" fmla="*/ 14 w 98"/>
              <a:gd name="T21" fmla="*/ 126 h 183"/>
              <a:gd name="T22" fmla="*/ 14 w 98"/>
              <a:gd name="T23" fmla="*/ 140 h 183"/>
              <a:gd name="T24" fmla="*/ 42 w 98"/>
              <a:gd name="T25" fmla="*/ 140 h 183"/>
              <a:gd name="T26" fmla="*/ 70 w 98"/>
              <a:gd name="T27" fmla="*/ 155 h 183"/>
              <a:gd name="T28" fmla="*/ 70 w 98"/>
              <a:gd name="T29" fmla="*/ 155 h 183"/>
              <a:gd name="T30" fmla="*/ 70 w 98"/>
              <a:gd name="T31" fmla="*/ 169 h 183"/>
              <a:gd name="T32" fmla="*/ 28 w 98"/>
              <a:gd name="T33" fmla="*/ 183 h 183"/>
              <a:gd name="T34" fmla="*/ 98 w 98"/>
              <a:gd name="T35" fmla="*/ 0 h 183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98"/>
              <a:gd name="T55" fmla="*/ 0 h 183"/>
              <a:gd name="T56" fmla="*/ 98 w 98"/>
              <a:gd name="T57" fmla="*/ 183 h 183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98" h="183">
                <a:moveTo>
                  <a:pt x="98" y="0"/>
                </a:moveTo>
                <a:lnTo>
                  <a:pt x="14" y="42"/>
                </a:lnTo>
                <a:lnTo>
                  <a:pt x="0" y="42"/>
                </a:lnTo>
                <a:lnTo>
                  <a:pt x="0" y="56"/>
                </a:lnTo>
                <a:lnTo>
                  <a:pt x="42" y="70"/>
                </a:lnTo>
                <a:lnTo>
                  <a:pt x="84" y="84"/>
                </a:lnTo>
                <a:lnTo>
                  <a:pt x="84" y="98"/>
                </a:lnTo>
                <a:lnTo>
                  <a:pt x="42" y="112"/>
                </a:lnTo>
                <a:lnTo>
                  <a:pt x="14" y="126"/>
                </a:lnTo>
                <a:lnTo>
                  <a:pt x="14" y="140"/>
                </a:lnTo>
                <a:lnTo>
                  <a:pt x="42" y="140"/>
                </a:lnTo>
                <a:lnTo>
                  <a:pt x="70" y="155"/>
                </a:lnTo>
                <a:lnTo>
                  <a:pt x="70" y="169"/>
                </a:lnTo>
                <a:lnTo>
                  <a:pt x="28" y="183"/>
                </a:lnTo>
                <a:lnTo>
                  <a:pt x="98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6" name="Freeform 138"/>
          <p:cNvSpPr>
            <a:spLocks/>
          </p:cNvSpPr>
          <p:nvPr/>
        </p:nvSpPr>
        <p:spPr bwMode="auto">
          <a:xfrm>
            <a:off x="3727450" y="6043612"/>
            <a:ext cx="155575" cy="268288"/>
          </a:xfrm>
          <a:custGeom>
            <a:avLst/>
            <a:gdLst>
              <a:gd name="T0" fmla="*/ 14 w 98"/>
              <a:gd name="T1" fmla="*/ 56 h 169"/>
              <a:gd name="T2" fmla="*/ 14 w 98"/>
              <a:gd name="T3" fmla="*/ 56 h 169"/>
              <a:gd name="T4" fmla="*/ 14 w 98"/>
              <a:gd name="T5" fmla="*/ 42 h 169"/>
              <a:gd name="T6" fmla="*/ 14 w 98"/>
              <a:gd name="T7" fmla="*/ 56 h 169"/>
              <a:gd name="T8" fmla="*/ 0 w 98"/>
              <a:gd name="T9" fmla="*/ 56 h 169"/>
              <a:gd name="T10" fmla="*/ 42 w 98"/>
              <a:gd name="T11" fmla="*/ 70 h 169"/>
              <a:gd name="T12" fmla="*/ 84 w 98"/>
              <a:gd name="T13" fmla="*/ 84 h 169"/>
              <a:gd name="T14" fmla="*/ 84 w 98"/>
              <a:gd name="T15" fmla="*/ 84 h 169"/>
              <a:gd name="T16" fmla="*/ 98 w 98"/>
              <a:gd name="T17" fmla="*/ 84 h 169"/>
              <a:gd name="T18" fmla="*/ 98 w 98"/>
              <a:gd name="T19" fmla="*/ 98 h 169"/>
              <a:gd name="T20" fmla="*/ 84 w 98"/>
              <a:gd name="T21" fmla="*/ 112 h 169"/>
              <a:gd name="T22" fmla="*/ 42 w 98"/>
              <a:gd name="T23" fmla="*/ 126 h 169"/>
              <a:gd name="T24" fmla="*/ 14 w 98"/>
              <a:gd name="T25" fmla="*/ 140 h 169"/>
              <a:gd name="T26" fmla="*/ 14 w 98"/>
              <a:gd name="T27" fmla="*/ 140 h 169"/>
              <a:gd name="T28" fmla="*/ 28 w 98"/>
              <a:gd name="T29" fmla="*/ 126 h 169"/>
              <a:gd name="T30" fmla="*/ 28 w 98"/>
              <a:gd name="T31" fmla="*/ 140 h 169"/>
              <a:gd name="T32" fmla="*/ 14 w 98"/>
              <a:gd name="T33" fmla="*/ 140 h 169"/>
              <a:gd name="T34" fmla="*/ 42 w 98"/>
              <a:gd name="T35" fmla="*/ 140 h 169"/>
              <a:gd name="T36" fmla="*/ 70 w 98"/>
              <a:gd name="T37" fmla="*/ 155 h 169"/>
              <a:gd name="T38" fmla="*/ 70 w 98"/>
              <a:gd name="T39" fmla="*/ 155 h 169"/>
              <a:gd name="T40" fmla="*/ 84 w 98"/>
              <a:gd name="T41" fmla="*/ 155 h 169"/>
              <a:gd name="T42" fmla="*/ 70 w 98"/>
              <a:gd name="T43" fmla="*/ 169 h 169"/>
              <a:gd name="T44" fmla="*/ 70 w 98"/>
              <a:gd name="T45" fmla="*/ 169 h 169"/>
              <a:gd name="T46" fmla="*/ 42 w 98"/>
              <a:gd name="T47" fmla="*/ 155 h 169"/>
              <a:gd name="T48" fmla="*/ 42 w 98"/>
              <a:gd name="T49" fmla="*/ 155 h 169"/>
              <a:gd name="T50" fmla="*/ 14 w 98"/>
              <a:gd name="T51" fmla="*/ 155 h 169"/>
              <a:gd name="T52" fmla="*/ 14 w 98"/>
              <a:gd name="T53" fmla="*/ 126 h 169"/>
              <a:gd name="T54" fmla="*/ 14 w 98"/>
              <a:gd name="T55" fmla="*/ 126 h 169"/>
              <a:gd name="T56" fmla="*/ 14 w 98"/>
              <a:gd name="T57" fmla="*/ 126 h 169"/>
              <a:gd name="T58" fmla="*/ 42 w 98"/>
              <a:gd name="T59" fmla="*/ 112 h 169"/>
              <a:gd name="T60" fmla="*/ 42 w 98"/>
              <a:gd name="T61" fmla="*/ 112 h 169"/>
              <a:gd name="T62" fmla="*/ 84 w 98"/>
              <a:gd name="T63" fmla="*/ 98 h 169"/>
              <a:gd name="T64" fmla="*/ 84 w 98"/>
              <a:gd name="T65" fmla="*/ 84 h 169"/>
              <a:gd name="T66" fmla="*/ 84 w 98"/>
              <a:gd name="T67" fmla="*/ 98 h 169"/>
              <a:gd name="T68" fmla="*/ 84 w 98"/>
              <a:gd name="T69" fmla="*/ 98 h 169"/>
              <a:gd name="T70" fmla="*/ 42 w 98"/>
              <a:gd name="T71" fmla="*/ 84 h 169"/>
              <a:gd name="T72" fmla="*/ 42 w 98"/>
              <a:gd name="T73" fmla="*/ 84 h 169"/>
              <a:gd name="T74" fmla="*/ 0 w 98"/>
              <a:gd name="T75" fmla="*/ 70 h 169"/>
              <a:gd name="T76" fmla="*/ 0 w 98"/>
              <a:gd name="T77" fmla="*/ 42 h 169"/>
              <a:gd name="T78" fmla="*/ 0 w 98"/>
              <a:gd name="T79" fmla="*/ 42 h 169"/>
              <a:gd name="T80" fmla="*/ 14 w 98"/>
              <a:gd name="T81" fmla="*/ 42 h 169"/>
              <a:gd name="T82" fmla="*/ 98 w 98"/>
              <a:gd name="T83" fmla="*/ 0 h 169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98"/>
              <a:gd name="T127" fmla="*/ 0 h 169"/>
              <a:gd name="T128" fmla="*/ 98 w 98"/>
              <a:gd name="T129" fmla="*/ 169 h 169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98" h="169">
                <a:moveTo>
                  <a:pt x="98" y="14"/>
                </a:moveTo>
                <a:lnTo>
                  <a:pt x="14" y="56"/>
                </a:lnTo>
                <a:lnTo>
                  <a:pt x="0" y="56"/>
                </a:lnTo>
                <a:lnTo>
                  <a:pt x="14" y="42"/>
                </a:lnTo>
                <a:lnTo>
                  <a:pt x="14" y="56"/>
                </a:lnTo>
                <a:lnTo>
                  <a:pt x="0" y="56"/>
                </a:lnTo>
                <a:lnTo>
                  <a:pt x="42" y="70"/>
                </a:lnTo>
                <a:lnTo>
                  <a:pt x="84" y="84"/>
                </a:lnTo>
                <a:lnTo>
                  <a:pt x="98" y="84"/>
                </a:lnTo>
                <a:lnTo>
                  <a:pt x="98" y="98"/>
                </a:lnTo>
                <a:lnTo>
                  <a:pt x="84" y="112"/>
                </a:lnTo>
                <a:lnTo>
                  <a:pt x="42" y="126"/>
                </a:lnTo>
                <a:lnTo>
                  <a:pt x="14" y="140"/>
                </a:lnTo>
                <a:lnTo>
                  <a:pt x="28" y="126"/>
                </a:lnTo>
                <a:lnTo>
                  <a:pt x="28" y="140"/>
                </a:lnTo>
                <a:lnTo>
                  <a:pt x="14" y="140"/>
                </a:lnTo>
                <a:lnTo>
                  <a:pt x="42" y="140"/>
                </a:lnTo>
                <a:lnTo>
                  <a:pt x="70" y="155"/>
                </a:lnTo>
                <a:lnTo>
                  <a:pt x="84" y="155"/>
                </a:lnTo>
                <a:lnTo>
                  <a:pt x="70" y="155"/>
                </a:lnTo>
                <a:lnTo>
                  <a:pt x="70" y="169"/>
                </a:lnTo>
                <a:lnTo>
                  <a:pt x="42" y="155"/>
                </a:lnTo>
                <a:lnTo>
                  <a:pt x="14" y="155"/>
                </a:lnTo>
                <a:lnTo>
                  <a:pt x="14" y="140"/>
                </a:lnTo>
                <a:lnTo>
                  <a:pt x="14" y="126"/>
                </a:lnTo>
                <a:lnTo>
                  <a:pt x="42" y="112"/>
                </a:lnTo>
                <a:lnTo>
                  <a:pt x="84" y="98"/>
                </a:lnTo>
                <a:lnTo>
                  <a:pt x="84" y="84"/>
                </a:lnTo>
                <a:lnTo>
                  <a:pt x="84" y="98"/>
                </a:lnTo>
                <a:lnTo>
                  <a:pt x="42" y="84"/>
                </a:lnTo>
                <a:lnTo>
                  <a:pt x="0" y="70"/>
                </a:lnTo>
                <a:lnTo>
                  <a:pt x="0" y="56"/>
                </a:lnTo>
                <a:lnTo>
                  <a:pt x="0" y="42"/>
                </a:lnTo>
                <a:lnTo>
                  <a:pt x="14" y="42"/>
                </a:lnTo>
                <a:lnTo>
                  <a:pt x="98" y="0"/>
                </a:lnTo>
                <a:lnTo>
                  <a:pt x="98" y="14"/>
                </a:lnTo>
                <a:close/>
              </a:path>
            </a:pathLst>
          </a:cu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7" name="Freeform 139"/>
          <p:cNvSpPr>
            <a:spLocks/>
          </p:cNvSpPr>
          <p:nvPr/>
        </p:nvSpPr>
        <p:spPr bwMode="auto">
          <a:xfrm>
            <a:off x="3838575" y="6289675"/>
            <a:ext cx="22225" cy="44450"/>
          </a:xfrm>
          <a:custGeom>
            <a:avLst/>
            <a:gdLst>
              <a:gd name="T0" fmla="*/ 14 w 14"/>
              <a:gd name="T1" fmla="*/ 0 h 28"/>
              <a:gd name="T2" fmla="*/ 14 w 14"/>
              <a:gd name="T3" fmla="*/ 14 h 28"/>
              <a:gd name="T4" fmla="*/ 0 w 14"/>
              <a:gd name="T5" fmla="*/ 28 h 28"/>
              <a:gd name="T6" fmla="*/ 0 w 14"/>
              <a:gd name="T7" fmla="*/ 14 h 28"/>
              <a:gd name="T8" fmla="*/ 0 w 14"/>
              <a:gd name="T9" fmla="*/ 14 h 28"/>
              <a:gd name="T10" fmla="*/ 0 w 14"/>
              <a:gd name="T11" fmla="*/ 0 h 28"/>
              <a:gd name="T12" fmla="*/ 14 w 14"/>
              <a:gd name="T13" fmla="*/ 0 h 2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"/>
              <a:gd name="T22" fmla="*/ 0 h 28"/>
              <a:gd name="T23" fmla="*/ 14 w 14"/>
              <a:gd name="T24" fmla="*/ 28 h 2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" h="28">
                <a:moveTo>
                  <a:pt x="14" y="0"/>
                </a:moveTo>
                <a:lnTo>
                  <a:pt x="14" y="14"/>
                </a:lnTo>
                <a:lnTo>
                  <a:pt x="0" y="28"/>
                </a:lnTo>
                <a:lnTo>
                  <a:pt x="0" y="14"/>
                </a:lnTo>
                <a:lnTo>
                  <a:pt x="0" y="0"/>
                </a:lnTo>
                <a:lnTo>
                  <a:pt x="14" y="0"/>
                </a:lnTo>
                <a:close/>
              </a:path>
            </a:pathLst>
          </a:cu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8" name="Freeform 141"/>
          <p:cNvSpPr>
            <a:spLocks/>
          </p:cNvSpPr>
          <p:nvPr/>
        </p:nvSpPr>
        <p:spPr bwMode="auto">
          <a:xfrm>
            <a:off x="3771900" y="6311900"/>
            <a:ext cx="66675" cy="44450"/>
          </a:xfrm>
          <a:custGeom>
            <a:avLst/>
            <a:gdLst>
              <a:gd name="T0" fmla="*/ 42 w 42"/>
              <a:gd name="T1" fmla="*/ 14 h 28"/>
              <a:gd name="T2" fmla="*/ 42 w 42"/>
              <a:gd name="T3" fmla="*/ 0 h 28"/>
              <a:gd name="T4" fmla="*/ 0 w 42"/>
              <a:gd name="T5" fmla="*/ 14 h 28"/>
              <a:gd name="T6" fmla="*/ 0 w 42"/>
              <a:gd name="T7" fmla="*/ 28 h 28"/>
              <a:gd name="T8" fmla="*/ 42 w 42"/>
              <a:gd name="T9" fmla="*/ 14 h 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2"/>
              <a:gd name="T16" fmla="*/ 0 h 28"/>
              <a:gd name="T17" fmla="*/ 42 w 42"/>
              <a:gd name="T18" fmla="*/ 28 h 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2" h="28">
                <a:moveTo>
                  <a:pt x="42" y="14"/>
                </a:moveTo>
                <a:lnTo>
                  <a:pt x="42" y="0"/>
                </a:lnTo>
                <a:lnTo>
                  <a:pt x="0" y="14"/>
                </a:lnTo>
                <a:lnTo>
                  <a:pt x="0" y="28"/>
                </a:lnTo>
                <a:lnTo>
                  <a:pt x="42" y="14"/>
                </a:lnTo>
                <a:close/>
              </a:path>
            </a:pathLst>
          </a:cu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9" name="Freeform 142"/>
          <p:cNvSpPr>
            <a:spLocks/>
          </p:cNvSpPr>
          <p:nvPr/>
        </p:nvSpPr>
        <p:spPr bwMode="auto">
          <a:xfrm>
            <a:off x="3616325" y="6021387"/>
            <a:ext cx="88900" cy="66675"/>
          </a:xfrm>
          <a:custGeom>
            <a:avLst/>
            <a:gdLst>
              <a:gd name="T0" fmla="*/ 0 w 56"/>
              <a:gd name="T1" fmla="*/ 14 h 42"/>
              <a:gd name="T2" fmla="*/ 0 w 56"/>
              <a:gd name="T3" fmla="*/ 0 h 42"/>
              <a:gd name="T4" fmla="*/ 0 w 56"/>
              <a:gd name="T5" fmla="*/ 0 h 42"/>
              <a:gd name="T6" fmla="*/ 0 w 56"/>
              <a:gd name="T7" fmla="*/ 0 h 42"/>
              <a:gd name="T8" fmla="*/ 56 w 56"/>
              <a:gd name="T9" fmla="*/ 14 h 42"/>
              <a:gd name="T10" fmla="*/ 56 w 56"/>
              <a:gd name="T11" fmla="*/ 28 h 42"/>
              <a:gd name="T12" fmla="*/ 56 w 56"/>
              <a:gd name="T13" fmla="*/ 28 h 42"/>
              <a:gd name="T14" fmla="*/ 0 w 56"/>
              <a:gd name="T15" fmla="*/ 42 h 42"/>
              <a:gd name="T16" fmla="*/ 0 w 56"/>
              <a:gd name="T17" fmla="*/ 42 h 42"/>
              <a:gd name="T18" fmla="*/ 0 w 56"/>
              <a:gd name="T19" fmla="*/ 28 h 42"/>
              <a:gd name="T20" fmla="*/ 0 w 56"/>
              <a:gd name="T21" fmla="*/ 28 h 42"/>
              <a:gd name="T22" fmla="*/ 56 w 56"/>
              <a:gd name="T23" fmla="*/ 14 h 42"/>
              <a:gd name="T24" fmla="*/ 56 w 56"/>
              <a:gd name="T25" fmla="*/ 14 h 42"/>
              <a:gd name="T26" fmla="*/ 56 w 56"/>
              <a:gd name="T27" fmla="*/ 28 h 42"/>
              <a:gd name="T28" fmla="*/ 0 w 56"/>
              <a:gd name="T29" fmla="*/ 14 h 42"/>
              <a:gd name="T30" fmla="*/ 0 w 56"/>
              <a:gd name="T31" fmla="*/ 0 h 42"/>
              <a:gd name="T32" fmla="*/ 14 w 56"/>
              <a:gd name="T33" fmla="*/ 0 h 42"/>
              <a:gd name="T34" fmla="*/ 14 w 56"/>
              <a:gd name="T35" fmla="*/ 14 h 42"/>
              <a:gd name="T36" fmla="*/ 0 w 56"/>
              <a:gd name="T37" fmla="*/ 14 h 4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56"/>
              <a:gd name="T58" fmla="*/ 0 h 42"/>
              <a:gd name="T59" fmla="*/ 56 w 56"/>
              <a:gd name="T60" fmla="*/ 42 h 4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56" h="42">
                <a:moveTo>
                  <a:pt x="0" y="14"/>
                </a:moveTo>
                <a:lnTo>
                  <a:pt x="0" y="0"/>
                </a:lnTo>
                <a:lnTo>
                  <a:pt x="56" y="14"/>
                </a:lnTo>
                <a:lnTo>
                  <a:pt x="56" y="28"/>
                </a:lnTo>
                <a:lnTo>
                  <a:pt x="0" y="42"/>
                </a:lnTo>
                <a:lnTo>
                  <a:pt x="0" y="28"/>
                </a:lnTo>
                <a:lnTo>
                  <a:pt x="56" y="14"/>
                </a:lnTo>
                <a:lnTo>
                  <a:pt x="56" y="28"/>
                </a:lnTo>
                <a:lnTo>
                  <a:pt x="0" y="14"/>
                </a:lnTo>
                <a:lnTo>
                  <a:pt x="0" y="0"/>
                </a:lnTo>
                <a:lnTo>
                  <a:pt x="14" y="0"/>
                </a:lnTo>
                <a:lnTo>
                  <a:pt x="14" y="14"/>
                </a:lnTo>
                <a:lnTo>
                  <a:pt x="0" y="14"/>
                </a:lnTo>
                <a:close/>
              </a:path>
            </a:pathLst>
          </a:cu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0" name="Freeform 143"/>
          <p:cNvSpPr>
            <a:spLocks/>
          </p:cNvSpPr>
          <p:nvPr/>
        </p:nvSpPr>
        <p:spPr bwMode="auto">
          <a:xfrm>
            <a:off x="3616325" y="6043612"/>
            <a:ext cx="22225" cy="22225"/>
          </a:xfrm>
          <a:custGeom>
            <a:avLst/>
            <a:gdLst>
              <a:gd name="T0" fmla="*/ 0 w 14"/>
              <a:gd name="T1" fmla="*/ 14 h 14"/>
              <a:gd name="T2" fmla="*/ 0 w 14"/>
              <a:gd name="T3" fmla="*/ 0 h 14"/>
              <a:gd name="T4" fmla="*/ 14 w 14"/>
              <a:gd name="T5" fmla="*/ 0 h 14"/>
              <a:gd name="T6" fmla="*/ 14 w 14"/>
              <a:gd name="T7" fmla="*/ 0 h 14"/>
              <a:gd name="T8" fmla="*/ 14 w 14"/>
              <a:gd name="T9" fmla="*/ 0 h 14"/>
              <a:gd name="T10" fmla="*/ 14 w 14"/>
              <a:gd name="T11" fmla="*/ 14 h 14"/>
              <a:gd name="T12" fmla="*/ 0 w 14"/>
              <a:gd name="T13" fmla="*/ 14 h 1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"/>
              <a:gd name="T22" fmla="*/ 0 h 14"/>
              <a:gd name="T23" fmla="*/ 14 w 14"/>
              <a:gd name="T24" fmla="*/ 14 h 1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" h="14">
                <a:moveTo>
                  <a:pt x="0" y="14"/>
                </a:moveTo>
                <a:lnTo>
                  <a:pt x="0" y="0"/>
                </a:lnTo>
                <a:lnTo>
                  <a:pt x="14" y="0"/>
                </a:lnTo>
                <a:lnTo>
                  <a:pt x="14" y="14"/>
                </a:lnTo>
                <a:lnTo>
                  <a:pt x="0" y="14"/>
                </a:lnTo>
                <a:close/>
              </a:path>
            </a:pathLst>
          </a:cu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1" name="Freeform 144"/>
          <p:cNvSpPr>
            <a:spLocks/>
          </p:cNvSpPr>
          <p:nvPr/>
        </p:nvSpPr>
        <p:spPr bwMode="auto">
          <a:xfrm>
            <a:off x="3616325" y="6021387"/>
            <a:ext cx="88900" cy="44450"/>
          </a:xfrm>
          <a:custGeom>
            <a:avLst/>
            <a:gdLst>
              <a:gd name="T0" fmla="*/ 0 w 56"/>
              <a:gd name="T1" fmla="*/ 14 h 28"/>
              <a:gd name="T2" fmla="*/ 0 w 56"/>
              <a:gd name="T3" fmla="*/ 0 h 28"/>
              <a:gd name="T4" fmla="*/ 56 w 56"/>
              <a:gd name="T5" fmla="*/ 14 h 28"/>
              <a:gd name="T6" fmla="*/ 0 w 56"/>
              <a:gd name="T7" fmla="*/ 28 h 28"/>
              <a:gd name="T8" fmla="*/ 0 w 56"/>
              <a:gd name="T9" fmla="*/ 14 h 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6"/>
              <a:gd name="T16" fmla="*/ 0 h 28"/>
              <a:gd name="T17" fmla="*/ 56 w 56"/>
              <a:gd name="T18" fmla="*/ 28 h 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6" h="28">
                <a:moveTo>
                  <a:pt x="0" y="14"/>
                </a:moveTo>
                <a:lnTo>
                  <a:pt x="0" y="0"/>
                </a:lnTo>
                <a:lnTo>
                  <a:pt x="56" y="14"/>
                </a:lnTo>
                <a:lnTo>
                  <a:pt x="0" y="28"/>
                </a:lnTo>
                <a:lnTo>
                  <a:pt x="0" y="14"/>
                </a:lnTo>
                <a:close/>
              </a:path>
            </a:pathLst>
          </a:cu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2" name="Rectangle 147"/>
          <p:cNvSpPr>
            <a:spLocks noChangeArrowheads="1"/>
          </p:cNvSpPr>
          <p:nvPr/>
        </p:nvSpPr>
        <p:spPr bwMode="auto">
          <a:xfrm>
            <a:off x="3571875" y="6043612"/>
            <a:ext cx="22225" cy="222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" name="Rectangle 148"/>
          <p:cNvSpPr>
            <a:spLocks noChangeArrowheads="1"/>
          </p:cNvSpPr>
          <p:nvPr/>
        </p:nvSpPr>
        <p:spPr bwMode="auto">
          <a:xfrm>
            <a:off x="4038600" y="4591050"/>
            <a:ext cx="1736725" cy="401637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" name="Rectangle 149"/>
          <p:cNvSpPr>
            <a:spLocks noChangeArrowheads="1"/>
          </p:cNvSpPr>
          <p:nvPr/>
        </p:nvSpPr>
        <p:spPr bwMode="auto">
          <a:xfrm>
            <a:off x="4038600" y="4591050"/>
            <a:ext cx="1758950" cy="222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5" name="Rectangle 150"/>
          <p:cNvSpPr>
            <a:spLocks noChangeArrowheads="1"/>
          </p:cNvSpPr>
          <p:nvPr/>
        </p:nvSpPr>
        <p:spPr bwMode="auto">
          <a:xfrm>
            <a:off x="5775325" y="4591050"/>
            <a:ext cx="22225" cy="423862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6" name="Rectangle 151"/>
          <p:cNvSpPr>
            <a:spLocks noChangeArrowheads="1"/>
          </p:cNvSpPr>
          <p:nvPr/>
        </p:nvSpPr>
        <p:spPr bwMode="auto">
          <a:xfrm>
            <a:off x="4038600" y="4992687"/>
            <a:ext cx="1736725" cy="222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7" name="Rectangle 152"/>
          <p:cNvSpPr>
            <a:spLocks noChangeArrowheads="1"/>
          </p:cNvSpPr>
          <p:nvPr/>
        </p:nvSpPr>
        <p:spPr bwMode="auto">
          <a:xfrm>
            <a:off x="4038600" y="4591050"/>
            <a:ext cx="22225" cy="401637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8" name="Rectangle 153"/>
          <p:cNvSpPr>
            <a:spLocks noChangeArrowheads="1"/>
          </p:cNvSpPr>
          <p:nvPr/>
        </p:nvSpPr>
        <p:spPr bwMode="auto">
          <a:xfrm>
            <a:off x="4129087" y="4657725"/>
            <a:ext cx="14890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 u="none">
                <a:solidFill>
                  <a:srgbClr val="000000"/>
                </a:solidFill>
              </a:rPr>
              <a:t>Request Queue</a:t>
            </a:r>
            <a:endParaRPr lang="en-US" b="1" u="none"/>
          </a:p>
        </p:txBody>
      </p:sp>
      <p:sp>
        <p:nvSpPr>
          <p:cNvPr id="159" name="Rectangle 154"/>
          <p:cNvSpPr>
            <a:spLocks noChangeArrowheads="1"/>
          </p:cNvSpPr>
          <p:nvPr/>
        </p:nvSpPr>
        <p:spPr bwMode="auto">
          <a:xfrm>
            <a:off x="3438525" y="5395912"/>
            <a:ext cx="2938462" cy="334963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0" name="Rectangle 155"/>
          <p:cNvSpPr>
            <a:spLocks noChangeArrowheads="1"/>
          </p:cNvSpPr>
          <p:nvPr/>
        </p:nvSpPr>
        <p:spPr bwMode="auto">
          <a:xfrm>
            <a:off x="3438525" y="5395912"/>
            <a:ext cx="2960687" cy="222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1" name="Rectangle 156"/>
          <p:cNvSpPr>
            <a:spLocks noChangeArrowheads="1"/>
          </p:cNvSpPr>
          <p:nvPr/>
        </p:nvSpPr>
        <p:spPr bwMode="auto">
          <a:xfrm>
            <a:off x="6376987" y="5395912"/>
            <a:ext cx="22225" cy="357188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2" name="Rectangle 157"/>
          <p:cNvSpPr>
            <a:spLocks noChangeArrowheads="1"/>
          </p:cNvSpPr>
          <p:nvPr/>
        </p:nvSpPr>
        <p:spPr bwMode="auto">
          <a:xfrm>
            <a:off x="3438525" y="5730875"/>
            <a:ext cx="2938462" cy="222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" name="Rectangle 158"/>
          <p:cNvSpPr>
            <a:spLocks noChangeArrowheads="1"/>
          </p:cNvSpPr>
          <p:nvPr/>
        </p:nvSpPr>
        <p:spPr bwMode="auto">
          <a:xfrm>
            <a:off x="3438525" y="5395912"/>
            <a:ext cx="22225" cy="334963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" name="Rectangle 159"/>
          <p:cNvSpPr>
            <a:spLocks noChangeArrowheads="1"/>
          </p:cNvSpPr>
          <p:nvPr/>
        </p:nvSpPr>
        <p:spPr bwMode="auto">
          <a:xfrm>
            <a:off x="4951412" y="5462587"/>
            <a:ext cx="11001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 u="none">
                <a:solidFill>
                  <a:srgbClr val="000000"/>
                </a:solidFill>
              </a:rPr>
              <a:t>HTTP Acceptor</a:t>
            </a:r>
            <a:endParaRPr lang="en-US" b="1" u="none"/>
          </a:p>
        </p:txBody>
      </p:sp>
      <p:sp>
        <p:nvSpPr>
          <p:cNvPr id="165" name="Rectangle 160"/>
          <p:cNvSpPr>
            <a:spLocks noChangeArrowheads="1"/>
          </p:cNvSpPr>
          <p:nvPr/>
        </p:nvSpPr>
        <p:spPr bwMode="auto">
          <a:xfrm>
            <a:off x="3616325" y="5462587"/>
            <a:ext cx="1177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 u="none">
                <a:solidFill>
                  <a:srgbClr val="000000"/>
                </a:solidFill>
              </a:rPr>
              <a:t>HTTP Handlers, </a:t>
            </a:r>
            <a:endParaRPr lang="en-US" b="1" u="none"/>
          </a:p>
        </p:txBody>
      </p:sp>
      <p:sp>
        <p:nvSpPr>
          <p:cNvPr id="166" name="Rectangle 161"/>
          <p:cNvSpPr>
            <a:spLocks noChangeArrowheads="1"/>
          </p:cNvSpPr>
          <p:nvPr/>
        </p:nvSpPr>
        <p:spPr bwMode="auto">
          <a:xfrm>
            <a:off x="3971925" y="3719512"/>
            <a:ext cx="1870075" cy="401638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7" name="Rectangle 162"/>
          <p:cNvSpPr>
            <a:spLocks noChangeArrowheads="1"/>
          </p:cNvSpPr>
          <p:nvPr/>
        </p:nvSpPr>
        <p:spPr bwMode="auto">
          <a:xfrm>
            <a:off x="3971925" y="3719512"/>
            <a:ext cx="1892300" cy="222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8" name="Rectangle 163"/>
          <p:cNvSpPr>
            <a:spLocks noChangeArrowheads="1"/>
          </p:cNvSpPr>
          <p:nvPr/>
        </p:nvSpPr>
        <p:spPr bwMode="auto">
          <a:xfrm>
            <a:off x="5842000" y="3719512"/>
            <a:ext cx="22225" cy="42545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9" name="Rectangle 164"/>
          <p:cNvSpPr>
            <a:spLocks noChangeArrowheads="1"/>
          </p:cNvSpPr>
          <p:nvPr/>
        </p:nvSpPr>
        <p:spPr bwMode="auto">
          <a:xfrm>
            <a:off x="3971925" y="4121150"/>
            <a:ext cx="1870075" cy="23812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0" name="Rectangle 165"/>
          <p:cNvSpPr>
            <a:spLocks noChangeArrowheads="1"/>
          </p:cNvSpPr>
          <p:nvPr/>
        </p:nvSpPr>
        <p:spPr bwMode="auto">
          <a:xfrm>
            <a:off x="3971925" y="3719512"/>
            <a:ext cx="22225" cy="401638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1" name="Rectangle 166"/>
          <p:cNvSpPr>
            <a:spLocks noChangeArrowheads="1"/>
          </p:cNvSpPr>
          <p:nvPr/>
        </p:nvSpPr>
        <p:spPr bwMode="auto">
          <a:xfrm>
            <a:off x="4038600" y="3808412"/>
            <a:ext cx="16033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 u="none">
                <a:solidFill>
                  <a:srgbClr val="000000"/>
                </a:solidFill>
              </a:rPr>
              <a:t>Worker Thread 2</a:t>
            </a:r>
            <a:endParaRPr lang="en-US" b="1" u="none"/>
          </a:p>
        </p:txBody>
      </p:sp>
      <p:sp>
        <p:nvSpPr>
          <p:cNvPr id="172" name="Rectangle 169"/>
          <p:cNvSpPr>
            <a:spLocks noChangeArrowheads="1"/>
          </p:cNvSpPr>
          <p:nvPr/>
        </p:nvSpPr>
        <p:spPr bwMode="auto">
          <a:xfrm>
            <a:off x="4906962" y="5730875"/>
            <a:ext cx="22225" cy="268287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1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HalfSync</a:t>
            </a:r>
            <a:r>
              <a: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/Half </a:t>
            </a:r>
            <a:r>
              <a:rPr lang="en-US" sz="4400" kern="1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Async</a:t>
            </a:r>
            <a:endParaRPr lang="en-US" sz="4400" kern="1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endParaRPr lang="en-US" dirty="0"/>
          </a:p>
        </p:txBody>
      </p:sp>
      <p:grpSp>
        <p:nvGrpSpPr>
          <p:cNvPr id="4" name="Group 340"/>
          <p:cNvGrpSpPr>
            <a:grpSpLocks noGrp="1"/>
          </p:cNvGrpSpPr>
          <p:nvPr>
            <p:ph idx="1"/>
          </p:nvPr>
        </p:nvGrpSpPr>
        <p:grpSpPr bwMode="auto">
          <a:xfrm>
            <a:off x="457200" y="1600200"/>
            <a:ext cx="8229600" cy="4525963"/>
            <a:chOff x="2247" y="2318"/>
            <a:chExt cx="3517" cy="2004"/>
          </a:xfrm>
        </p:grpSpPr>
        <p:sp>
          <p:nvSpPr>
            <p:cNvPr id="5" name="Rectangle 103"/>
            <p:cNvSpPr>
              <a:spLocks noChangeArrowheads="1"/>
            </p:cNvSpPr>
            <p:nvPr/>
          </p:nvSpPr>
          <p:spPr bwMode="auto">
            <a:xfrm>
              <a:off x="5694" y="4072"/>
              <a:ext cx="1" cy="10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Rectangle 104"/>
            <p:cNvSpPr>
              <a:spLocks noChangeArrowheads="1"/>
            </p:cNvSpPr>
            <p:nvPr/>
          </p:nvSpPr>
          <p:spPr bwMode="auto">
            <a:xfrm>
              <a:off x="5624" y="4092"/>
              <a:ext cx="1" cy="10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" name="Group 109"/>
            <p:cNvGrpSpPr>
              <a:grpSpLocks/>
            </p:cNvGrpSpPr>
            <p:nvPr/>
          </p:nvGrpSpPr>
          <p:grpSpPr bwMode="auto">
            <a:xfrm>
              <a:off x="2247" y="2318"/>
              <a:ext cx="3517" cy="2004"/>
              <a:chOff x="2247" y="2318"/>
              <a:chExt cx="3517" cy="2004"/>
            </a:xfrm>
          </p:grpSpPr>
          <p:sp>
            <p:nvSpPr>
              <p:cNvPr id="35" name="Freeform 110"/>
              <p:cNvSpPr>
                <a:spLocks/>
              </p:cNvSpPr>
              <p:nvPr/>
            </p:nvSpPr>
            <p:spPr bwMode="auto">
              <a:xfrm>
                <a:off x="5504" y="4201"/>
                <a:ext cx="90" cy="60"/>
              </a:xfrm>
              <a:custGeom>
                <a:avLst/>
                <a:gdLst>
                  <a:gd name="T0" fmla="*/ 90 w 90"/>
                  <a:gd name="T1" fmla="*/ 40 h 60"/>
                  <a:gd name="T2" fmla="*/ 90 w 90"/>
                  <a:gd name="T3" fmla="*/ 60 h 60"/>
                  <a:gd name="T4" fmla="*/ 90 w 90"/>
                  <a:gd name="T5" fmla="*/ 60 h 60"/>
                  <a:gd name="T6" fmla="*/ 90 w 90"/>
                  <a:gd name="T7" fmla="*/ 60 h 60"/>
                  <a:gd name="T8" fmla="*/ 0 w 90"/>
                  <a:gd name="T9" fmla="*/ 40 h 60"/>
                  <a:gd name="T10" fmla="*/ 0 w 90"/>
                  <a:gd name="T11" fmla="*/ 30 h 60"/>
                  <a:gd name="T12" fmla="*/ 0 w 90"/>
                  <a:gd name="T13" fmla="*/ 30 h 60"/>
                  <a:gd name="T14" fmla="*/ 90 w 90"/>
                  <a:gd name="T15" fmla="*/ 0 h 60"/>
                  <a:gd name="T16" fmla="*/ 90 w 90"/>
                  <a:gd name="T17" fmla="*/ 0 h 60"/>
                  <a:gd name="T18" fmla="*/ 90 w 90"/>
                  <a:gd name="T19" fmla="*/ 10 h 60"/>
                  <a:gd name="T20" fmla="*/ 90 w 90"/>
                  <a:gd name="T21" fmla="*/ 10 h 60"/>
                  <a:gd name="T22" fmla="*/ 0 w 90"/>
                  <a:gd name="T23" fmla="*/ 40 h 60"/>
                  <a:gd name="T24" fmla="*/ 0 w 90"/>
                  <a:gd name="T25" fmla="*/ 30 h 60"/>
                  <a:gd name="T26" fmla="*/ 0 w 90"/>
                  <a:gd name="T27" fmla="*/ 30 h 60"/>
                  <a:gd name="T28" fmla="*/ 90 w 90"/>
                  <a:gd name="T29" fmla="*/ 50 h 60"/>
                  <a:gd name="T30" fmla="*/ 90 w 90"/>
                  <a:gd name="T31" fmla="*/ 60 h 60"/>
                  <a:gd name="T32" fmla="*/ 80 w 90"/>
                  <a:gd name="T33" fmla="*/ 60 h 60"/>
                  <a:gd name="T34" fmla="*/ 80 w 90"/>
                  <a:gd name="T35" fmla="*/ 40 h 60"/>
                  <a:gd name="T36" fmla="*/ 90 w 90"/>
                  <a:gd name="T37" fmla="*/ 40 h 6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90"/>
                  <a:gd name="T58" fmla="*/ 0 h 60"/>
                  <a:gd name="T59" fmla="*/ 90 w 90"/>
                  <a:gd name="T60" fmla="*/ 60 h 60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90" h="60">
                    <a:moveTo>
                      <a:pt x="90" y="40"/>
                    </a:moveTo>
                    <a:lnTo>
                      <a:pt x="90" y="60"/>
                    </a:lnTo>
                    <a:lnTo>
                      <a:pt x="0" y="40"/>
                    </a:lnTo>
                    <a:lnTo>
                      <a:pt x="0" y="30"/>
                    </a:lnTo>
                    <a:lnTo>
                      <a:pt x="90" y="0"/>
                    </a:lnTo>
                    <a:lnTo>
                      <a:pt x="90" y="10"/>
                    </a:lnTo>
                    <a:lnTo>
                      <a:pt x="0" y="40"/>
                    </a:lnTo>
                    <a:lnTo>
                      <a:pt x="0" y="30"/>
                    </a:lnTo>
                    <a:lnTo>
                      <a:pt x="90" y="50"/>
                    </a:lnTo>
                    <a:lnTo>
                      <a:pt x="90" y="60"/>
                    </a:lnTo>
                    <a:lnTo>
                      <a:pt x="80" y="60"/>
                    </a:lnTo>
                    <a:lnTo>
                      <a:pt x="80" y="40"/>
                    </a:lnTo>
                    <a:lnTo>
                      <a:pt x="90" y="4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Freeform 111"/>
              <p:cNvSpPr>
                <a:spLocks/>
              </p:cNvSpPr>
              <p:nvPr/>
            </p:nvSpPr>
            <p:spPr bwMode="auto">
              <a:xfrm>
                <a:off x="5584" y="4211"/>
                <a:ext cx="10" cy="30"/>
              </a:xfrm>
              <a:custGeom>
                <a:avLst/>
                <a:gdLst>
                  <a:gd name="T0" fmla="*/ 10 w 10"/>
                  <a:gd name="T1" fmla="*/ 0 h 30"/>
                  <a:gd name="T2" fmla="*/ 10 w 10"/>
                  <a:gd name="T3" fmla="*/ 30 h 30"/>
                  <a:gd name="T4" fmla="*/ 0 w 10"/>
                  <a:gd name="T5" fmla="*/ 30 h 30"/>
                  <a:gd name="T6" fmla="*/ 0 w 10"/>
                  <a:gd name="T7" fmla="*/ 30 h 30"/>
                  <a:gd name="T8" fmla="*/ 0 w 10"/>
                  <a:gd name="T9" fmla="*/ 30 h 30"/>
                  <a:gd name="T10" fmla="*/ 0 w 10"/>
                  <a:gd name="T11" fmla="*/ 0 h 30"/>
                  <a:gd name="T12" fmla="*/ 10 w 10"/>
                  <a:gd name="T13" fmla="*/ 0 h 3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0"/>
                  <a:gd name="T22" fmla="*/ 0 h 30"/>
                  <a:gd name="T23" fmla="*/ 10 w 10"/>
                  <a:gd name="T24" fmla="*/ 30 h 3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0" h="30">
                    <a:moveTo>
                      <a:pt x="10" y="0"/>
                    </a:moveTo>
                    <a:lnTo>
                      <a:pt x="10" y="30"/>
                    </a:lnTo>
                    <a:lnTo>
                      <a:pt x="0" y="30"/>
                    </a:lnTo>
                    <a:lnTo>
                      <a:pt x="0" y="0"/>
                    </a:lnTo>
                    <a:lnTo>
                      <a:pt x="10" y="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Freeform 112"/>
              <p:cNvSpPr>
                <a:spLocks/>
              </p:cNvSpPr>
              <p:nvPr/>
            </p:nvSpPr>
            <p:spPr bwMode="auto">
              <a:xfrm>
                <a:off x="5504" y="4211"/>
                <a:ext cx="90" cy="50"/>
              </a:xfrm>
              <a:custGeom>
                <a:avLst/>
                <a:gdLst>
                  <a:gd name="T0" fmla="*/ 90 w 90"/>
                  <a:gd name="T1" fmla="*/ 30 h 50"/>
                  <a:gd name="T2" fmla="*/ 90 w 90"/>
                  <a:gd name="T3" fmla="*/ 50 h 50"/>
                  <a:gd name="T4" fmla="*/ 0 w 90"/>
                  <a:gd name="T5" fmla="*/ 30 h 50"/>
                  <a:gd name="T6" fmla="*/ 90 w 90"/>
                  <a:gd name="T7" fmla="*/ 0 h 50"/>
                  <a:gd name="T8" fmla="*/ 90 w 90"/>
                  <a:gd name="T9" fmla="*/ 30 h 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0"/>
                  <a:gd name="T16" fmla="*/ 0 h 50"/>
                  <a:gd name="T17" fmla="*/ 90 w 90"/>
                  <a:gd name="T18" fmla="*/ 50 h 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0" h="50">
                    <a:moveTo>
                      <a:pt x="90" y="30"/>
                    </a:moveTo>
                    <a:lnTo>
                      <a:pt x="90" y="50"/>
                    </a:lnTo>
                    <a:lnTo>
                      <a:pt x="0" y="30"/>
                    </a:lnTo>
                    <a:lnTo>
                      <a:pt x="90" y="0"/>
                    </a:lnTo>
                    <a:lnTo>
                      <a:pt x="90" y="3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Freeform 113"/>
              <p:cNvSpPr>
                <a:spLocks/>
              </p:cNvSpPr>
              <p:nvPr/>
            </p:nvSpPr>
            <p:spPr bwMode="auto">
              <a:xfrm>
                <a:off x="5674" y="4192"/>
                <a:ext cx="30" cy="29"/>
              </a:xfrm>
              <a:custGeom>
                <a:avLst/>
                <a:gdLst>
                  <a:gd name="T0" fmla="*/ 30 w 30"/>
                  <a:gd name="T1" fmla="*/ 9 h 29"/>
                  <a:gd name="T2" fmla="*/ 20 w 30"/>
                  <a:gd name="T3" fmla="*/ 0 h 29"/>
                  <a:gd name="T4" fmla="*/ 0 w 30"/>
                  <a:gd name="T5" fmla="*/ 19 h 29"/>
                  <a:gd name="T6" fmla="*/ 10 w 30"/>
                  <a:gd name="T7" fmla="*/ 29 h 29"/>
                  <a:gd name="T8" fmla="*/ 30 w 30"/>
                  <a:gd name="T9" fmla="*/ 9 h 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"/>
                  <a:gd name="T16" fmla="*/ 0 h 29"/>
                  <a:gd name="T17" fmla="*/ 30 w 30"/>
                  <a:gd name="T18" fmla="*/ 29 h 2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" h="29">
                    <a:moveTo>
                      <a:pt x="30" y="9"/>
                    </a:moveTo>
                    <a:lnTo>
                      <a:pt x="20" y="0"/>
                    </a:lnTo>
                    <a:lnTo>
                      <a:pt x="0" y="19"/>
                    </a:lnTo>
                    <a:lnTo>
                      <a:pt x="10" y="29"/>
                    </a:lnTo>
                    <a:lnTo>
                      <a:pt x="30" y="9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Freeform 114"/>
              <p:cNvSpPr>
                <a:spLocks/>
              </p:cNvSpPr>
              <p:nvPr/>
            </p:nvSpPr>
            <p:spPr bwMode="auto">
              <a:xfrm>
                <a:off x="5594" y="4231"/>
                <a:ext cx="40" cy="20"/>
              </a:xfrm>
              <a:custGeom>
                <a:avLst/>
                <a:gdLst>
                  <a:gd name="T0" fmla="*/ 40 w 40"/>
                  <a:gd name="T1" fmla="*/ 10 h 20"/>
                  <a:gd name="T2" fmla="*/ 40 w 40"/>
                  <a:gd name="T3" fmla="*/ 0 h 20"/>
                  <a:gd name="T4" fmla="*/ 0 w 40"/>
                  <a:gd name="T5" fmla="*/ 10 h 20"/>
                  <a:gd name="T6" fmla="*/ 0 w 40"/>
                  <a:gd name="T7" fmla="*/ 20 h 20"/>
                  <a:gd name="T8" fmla="*/ 40 w 40"/>
                  <a:gd name="T9" fmla="*/ 10 h 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0"/>
                  <a:gd name="T16" fmla="*/ 0 h 20"/>
                  <a:gd name="T17" fmla="*/ 40 w 40"/>
                  <a:gd name="T18" fmla="*/ 20 h 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0" h="20">
                    <a:moveTo>
                      <a:pt x="40" y="10"/>
                    </a:moveTo>
                    <a:lnTo>
                      <a:pt x="40" y="0"/>
                    </a:lnTo>
                    <a:lnTo>
                      <a:pt x="0" y="10"/>
                    </a:lnTo>
                    <a:lnTo>
                      <a:pt x="0" y="20"/>
                    </a:lnTo>
                    <a:lnTo>
                      <a:pt x="40" y="1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Rectangle 115"/>
              <p:cNvSpPr>
                <a:spLocks noChangeArrowheads="1"/>
              </p:cNvSpPr>
              <p:nvPr/>
            </p:nvSpPr>
            <p:spPr bwMode="auto">
              <a:xfrm>
                <a:off x="5504" y="4162"/>
                <a:ext cx="60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Freeform 116"/>
              <p:cNvSpPr>
                <a:spLocks/>
              </p:cNvSpPr>
              <p:nvPr/>
            </p:nvSpPr>
            <p:spPr bwMode="auto">
              <a:xfrm>
                <a:off x="5644" y="4172"/>
                <a:ext cx="50" cy="29"/>
              </a:xfrm>
              <a:custGeom>
                <a:avLst/>
                <a:gdLst>
                  <a:gd name="T0" fmla="*/ 0 w 50"/>
                  <a:gd name="T1" fmla="*/ 0 h 29"/>
                  <a:gd name="T2" fmla="*/ 0 w 50"/>
                  <a:gd name="T3" fmla="*/ 10 h 29"/>
                  <a:gd name="T4" fmla="*/ 50 w 50"/>
                  <a:gd name="T5" fmla="*/ 29 h 29"/>
                  <a:gd name="T6" fmla="*/ 50 w 50"/>
                  <a:gd name="T7" fmla="*/ 20 h 29"/>
                  <a:gd name="T8" fmla="*/ 0 w 50"/>
                  <a:gd name="T9" fmla="*/ 0 h 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0"/>
                  <a:gd name="T16" fmla="*/ 0 h 29"/>
                  <a:gd name="T17" fmla="*/ 50 w 50"/>
                  <a:gd name="T18" fmla="*/ 29 h 2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0" h="29">
                    <a:moveTo>
                      <a:pt x="0" y="0"/>
                    </a:moveTo>
                    <a:lnTo>
                      <a:pt x="0" y="10"/>
                    </a:lnTo>
                    <a:lnTo>
                      <a:pt x="50" y="29"/>
                    </a:lnTo>
                    <a:lnTo>
                      <a:pt x="50" y="20"/>
                    </a:lnTo>
                    <a:lnTo>
                      <a:pt x="0" y="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Rectangle 117"/>
              <p:cNvSpPr>
                <a:spLocks noChangeArrowheads="1"/>
              </p:cNvSpPr>
              <p:nvPr/>
            </p:nvSpPr>
            <p:spPr bwMode="auto">
              <a:xfrm>
                <a:off x="3696" y="3703"/>
                <a:ext cx="110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Freeform 118"/>
              <p:cNvSpPr>
                <a:spLocks/>
              </p:cNvSpPr>
              <p:nvPr/>
            </p:nvSpPr>
            <p:spPr bwMode="auto">
              <a:xfrm>
                <a:off x="3666" y="3703"/>
                <a:ext cx="130" cy="40"/>
              </a:xfrm>
              <a:custGeom>
                <a:avLst/>
                <a:gdLst>
                  <a:gd name="T0" fmla="*/ 130 w 130"/>
                  <a:gd name="T1" fmla="*/ 40 h 40"/>
                  <a:gd name="T2" fmla="*/ 130 w 130"/>
                  <a:gd name="T3" fmla="*/ 30 h 40"/>
                  <a:gd name="T4" fmla="*/ 30 w 130"/>
                  <a:gd name="T5" fmla="*/ 0 h 40"/>
                  <a:gd name="T6" fmla="*/ 30 w 130"/>
                  <a:gd name="T7" fmla="*/ 0 h 40"/>
                  <a:gd name="T8" fmla="*/ 0 w 130"/>
                  <a:gd name="T9" fmla="*/ 10 h 40"/>
                  <a:gd name="T10" fmla="*/ 30 w 130"/>
                  <a:gd name="T11" fmla="*/ 10 h 40"/>
                  <a:gd name="T12" fmla="*/ 130 w 130"/>
                  <a:gd name="T13" fmla="*/ 40 h 4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30"/>
                  <a:gd name="T22" fmla="*/ 0 h 40"/>
                  <a:gd name="T23" fmla="*/ 130 w 130"/>
                  <a:gd name="T24" fmla="*/ 40 h 4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30" h="40">
                    <a:moveTo>
                      <a:pt x="130" y="40"/>
                    </a:moveTo>
                    <a:lnTo>
                      <a:pt x="130" y="30"/>
                    </a:lnTo>
                    <a:lnTo>
                      <a:pt x="30" y="0"/>
                    </a:lnTo>
                    <a:lnTo>
                      <a:pt x="0" y="10"/>
                    </a:lnTo>
                    <a:lnTo>
                      <a:pt x="30" y="10"/>
                    </a:lnTo>
                    <a:lnTo>
                      <a:pt x="130" y="4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" name="Freeform 119"/>
              <p:cNvSpPr>
                <a:spLocks/>
              </p:cNvSpPr>
              <p:nvPr/>
            </p:nvSpPr>
            <p:spPr bwMode="auto">
              <a:xfrm>
                <a:off x="3696" y="3673"/>
                <a:ext cx="100" cy="40"/>
              </a:xfrm>
              <a:custGeom>
                <a:avLst/>
                <a:gdLst>
                  <a:gd name="T0" fmla="*/ 0 w 100"/>
                  <a:gd name="T1" fmla="*/ 30 h 40"/>
                  <a:gd name="T2" fmla="*/ 0 w 100"/>
                  <a:gd name="T3" fmla="*/ 40 h 40"/>
                  <a:gd name="T4" fmla="*/ 100 w 100"/>
                  <a:gd name="T5" fmla="*/ 10 h 40"/>
                  <a:gd name="T6" fmla="*/ 100 w 100"/>
                  <a:gd name="T7" fmla="*/ 0 h 40"/>
                  <a:gd name="T8" fmla="*/ 0 w 100"/>
                  <a:gd name="T9" fmla="*/ 30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0"/>
                  <a:gd name="T16" fmla="*/ 0 h 40"/>
                  <a:gd name="T17" fmla="*/ 100 w 100"/>
                  <a:gd name="T18" fmla="*/ 40 h 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0" h="40">
                    <a:moveTo>
                      <a:pt x="0" y="30"/>
                    </a:moveTo>
                    <a:lnTo>
                      <a:pt x="0" y="40"/>
                    </a:lnTo>
                    <a:lnTo>
                      <a:pt x="100" y="10"/>
                    </a:lnTo>
                    <a:lnTo>
                      <a:pt x="100" y="0"/>
                    </a:lnTo>
                    <a:lnTo>
                      <a:pt x="0" y="3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" name="Rectangle 120"/>
              <p:cNvSpPr>
                <a:spLocks noChangeArrowheads="1"/>
              </p:cNvSpPr>
              <p:nvPr/>
            </p:nvSpPr>
            <p:spPr bwMode="auto">
              <a:xfrm>
                <a:off x="4435" y="3713"/>
                <a:ext cx="1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Rectangle 121"/>
              <p:cNvSpPr>
                <a:spLocks noChangeArrowheads="1"/>
              </p:cNvSpPr>
              <p:nvPr/>
            </p:nvSpPr>
            <p:spPr bwMode="auto">
              <a:xfrm>
                <a:off x="4395" y="3713"/>
                <a:ext cx="1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" name="Rectangle 122"/>
              <p:cNvSpPr>
                <a:spLocks noChangeArrowheads="1"/>
              </p:cNvSpPr>
              <p:nvPr/>
            </p:nvSpPr>
            <p:spPr bwMode="auto">
              <a:xfrm>
                <a:off x="4395" y="3713"/>
                <a:ext cx="40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" name="Line 123"/>
              <p:cNvSpPr>
                <a:spLocks noChangeShapeType="1"/>
              </p:cNvSpPr>
              <p:nvPr/>
            </p:nvSpPr>
            <p:spPr bwMode="auto">
              <a:xfrm flipH="1">
                <a:off x="4235" y="3713"/>
                <a:ext cx="90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Line 124"/>
              <p:cNvSpPr>
                <a:spLocks noChangeShapeType="1"/>
              </p:cNvSpPr>
              <p:nvPr/>
            </p:nvSpPr>
            <p:spPr bwMode="auto">
              <a:xfrm flipH="1">
                <a:off x="4075" y="3713"/>
                <a:ext cx="90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Line 125"/>
              <p:cNvSpPr>
                <a:spLocks noChangeShapeType="1"/>
              </p:cNvSpPr>
              <p:nvPr/>
            </p:nvSpPr>
            <p:spPr bwMode="auto">
              <a:xfrm flipH="1">
                <a:off x="3916" y="3713"/>
                <a:ext cx="80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Rectangle 126"/>
              <p:cNvSpPr>
                <a:spLocks noChangeArrowheads="1"/>
              </p:cNvSpPr>
              <p:nvPr/>
            </p:nvSpPr>
            <p:spPr bwMode="auto">
              <a:xfrm>
                <a:off x="3836" y="3713"/>
                <a:ext cx="1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Rectangle 127"/>
              <p:cNvSpPr>
                <a:spLocks noChangeArrowheads="1"/>
              </p:cNvSpPr>
              <p:nvPr/>
            </p:nvSpPr>
            <p:spPr bwMode="auto">
              <a:xfrm>
                <a:off x="3806" y="3713"/>
                <a:ext cx="1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Rectangle 128"/>
              <p:cNvSpPr>
                <a:spLocks noChangeArrowheads="1"/>
              </p:cNvSpPr>
              <p:nvPr/>
            </p:nvSpPr>
            <p:spPr bwMode="auto">
              <a:xfrm>
                <a:off x="3806" y="3713"/>
                <a:ext cx="30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" name="Rectangle 129"/>
              <p:cNvSpPr>
                <a:spLocks noChangeArrowheads="1"/>
              </p:cNvSpPr>
              <p:nvPr/>
            </p:nvSpPr>
            <p:spPr bwMode="auto">
              <a:xfrm>
                <a:off x="2247" y="2368"/>
                <a:ext cx="779" cy="199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Rectangle 130"/>
              <p:cNvSpPr>
                <a:spLocks noChangeArrowheads="1"/>
              </p:cNvSpPr>
              <p:nvPr/>
            </p:nvSpPr>
            <p:spPr bwMode="auto">
              <a:xfrm>
                <a:off x="2257" y="2348"/>
                <a:ext cx="638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1" u="none">
                    <a:solidFill>
                      <a:srgbClr val="000000"/>
                    </a:solidFill>
                  </a:rPr>
                  <a:t>: External Event</a:t>
                </a:r>
                <a:endParaRPr lang="en-US" b="1" u="none"/>
              </a:p>
            </p:txBody>
          </p:sp>
          <p:sp>
            <p:nvSpPr>
              <p:cNvPr id="56" name="Rectangle 131"/>
              <p:cNvSpPr>
                <a:spLocks noChangeArrowheads="1"/>
              </p:cNvSpPr>
              <p:nvPr/>
            </p:nvSpPr>
            <p:spPr bwMode="auto">
              <a:xfrm>
                <a:off x="2257" y="2438"/>
                <a:ext cx="759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Rectangle 132"/>
              <p:cNvSpPr>
                <a:spLocks noChangeArrowheads="1"/>
              </p:cNvSpPr>
              <p:nvPr/>
            </p:nvSpPr>
            <p:spPr bwMode="auto">
              <a:xfrm>
                <a:off x="2477" y="2458"/>
                <a:ext cx="287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1" u="none" dirty="0">
                    <a:solidFill>
                      <a:srgbClr val="000000"/>
                    </a:solidFill>
                  </a:rPr>
                  <a:t>Source</a:t>
                </a:r>
                <a:endParaRPr lang="en-US" b="1" u="none" dirty="0"/>
              </a:p>
            </p:txBody>
          </p:sp>
          <p:sp>
            <p:nvSpPr>
              <p:cNvPr id="58" name="Rectangle 133"/>
              <p:cNvSpPr>
                <a:spLocks noChangeArrowheads="1"/>
              </p:cNvSpPr>
              <p:nvPr/>
            </p:nvSpPr>
            <p:spPr bwMode="auto">
              <a:xfrm>
                <a:off x="2477" y="2547"/>
                <a:ext cx="320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Rectangle 134"/>
              <p:cNvSpPr>
                <a:spLocks noChangeArrowheads="1"/>
              </p:cNvSpPr>
              <p:nvPr/>
            </p:nvSpPr>
            <p:spPr bwMode="auto">
              <a:xfrm>
                <a:off x="2247" y="2318"/>
                <a:ext cx="789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" name="Rectangle 135"/>
              <p:cNvSpPr>
                <a:spLocks noChangeArrowheads="1"/>
              </p:cNvSpPr>
              <p:nvPr/>
            </p:nvSpPr>
            <p:spPr bwMode="auto">
              <a:xfrm>
                <a:off x="3026" y="2318"/>
                <a:ext cx="10" cy="309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Rectangle 136"/>
              <p:cNvSpPr>
                <a:spLocks noChangeArrowheads="1"/>
              </p:cNvSpPr>
              <p:nvPr/>
            </p:nvSpPr>
            <p:spPr bwMode="auto">
              <a:xfrm>
                <a:off x="2247" y="2617"/>
                <a:ext cx="779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Rectangle 137"/>
              <p:cNvSpPr>
                <a:spLocks noChangeArrowheads="1"/>
              </p:cNvSpPr>
              <p:nvPr/>
            </p:nvSpPr>
            <p:spPr bwMode="auto">
              <a:xfrm>
                <a:off x="2247" y="2318"/>
                <a:ext cx="10" cy="299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Rectangle 138"/>
              <p:cNvSpPr>
                <a:spLocks noChangeArrowheads="1"/>
              </p:cNvSpPr>
              <p:nvPr/>
            </p:nvSpPr>
            <p:spPr bwMode="auto">
              <a:xfrm>
                <a:off x="3206" y="2368"/>
                <a:ext cx="780" cy="199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Rectangle 139"/>
              <p:cNvSpPr>
                <a:spLocks noChangeArrowheads="1"/>
              </p:cNvSpPr>
              <p:nvPr/>
            </p:nvSpPr>
            <p:spPr bwMode="auto">
              <a:xfrm>
                <a:off x="3236" y="2348"/>
                <a:ext cx="630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1" u="none">
                    <a:solidFill>
                      <a:srgbClr val="000000"/>
                    </a:solidFill>
                  </a:rPr>
                  <a:t>: Async Service</a:t>
                </a:r>
                <a:endParaRPr lang="en-US" b="1" u="none"/>
              </a:p>
            </p:txBody>
          </p:sp>
          <p:sp>
            <p:nvSpPr>
              <p:cNvPr id="65" name="Rectangle 140"/>
              <p:cNvSpPr>
                <a:spLocks noChangeArrowheads="1"/>
              </p:cNvSpPr>
              <p:nvPr/>
            </p:nvSpPr>
            <p:spPr bwMode="auto">
              <a:xfrm>
                <a:off x="3236" y="2438"/>
                <a:ext cx="720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Rectangle 141"/>
              <p:cNvSpPr>
                <a:spLocks noChangeArrowheads="1"/>
              </p:cNvSpPr>
              <p:nvPr/>
            </p:nvSpPr>
            <p:spPr bwMode="auto">
              <a:xfrm>
                <a:off x="3206" y="2318"/>
                <a:ext cx="790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Rectangle 142"/>
              <p:cNvSpPr>
                <a:spLocks noChangeArrowheads="1"/>
              </p:cNvSpPr>
              <p:nvPr/>
            </p:nvSpPr>
            <p:spPr bwMode="auto">
              <a:xfrm>
                <a:off x="3986" y="2318"/>
                <a:ext cx="10" cy="309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" name="Rectangle 143"/>
              <p:cNvSpPr>
                <a:spLocks noChangeArrowheads="1"/>
              </p:cNvSpPr>
              <p:nvPr/>
            </p:nvSpPr>
            <p:spPr bwMode="auto">
              <a:xfrm>
                <a:off x="3206" y="2617"/>
                <a:ext cx="780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" name="Rectangle 144"/>
              <p:cNvSpPr>
                <a:spLocks noChangeArrowheads="1"/>
              </p:cNvSpPr>
              <p:nvPr/>
            </p:nvSpPr>
            <p:spPr bwMode="auto">
              <a:xfrm>
                <a:off x="3206" y="2318"/>
                <a:ext cx="10" cy="299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" name="Rectangle 145"/>
              <p:cNvSpPr>
                <a:spLocks noChangeArrowheads="1"/>
              </p:cNvSpPr>
              <p:nvPr/>
            </p:nvSpPr>
            <p:spPr bwMode="auto">
              <a:xfrm>
                <a:off x="4165" y="2368"/>
                <a:ext cx="720" cy="199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Rectangle 146"/>
              <p:cNvSpPr>
                <a:spLocks noChangeArrowheads="1"/>
              </p:cNvSpPr>
              <p:nvPr/>
            </p:nvSpPr>
            <p:spPr bwMode="auto">
              <a:xfrm>
                <a:off x="4345" y="2348"/>
                <a:ext cx="315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1" u="none">
                    <a:solidFill>
                      <a:srgbClr val="000000"/>
                    </a:solidFill>
                  </a:rPr>
                  <a:t>: Queue</a:t>
                </a:r>
                <a:endParaRPr lang="en-US" b="1" u="none"/>
              </a:p>
            </p:txBody>
          </p:sp>
          <p:sp>
            <p:nvSpPr>
              <p:cNvPr id="72" name="Rectangle 147"/>
              <p:cNvSpPr>
                <a:spLocks noChangeArrowheads="1"/>
              </p:cNvSpPr>
              <p:nvPr/>
            </p:nvSpPr>
            <p:spPr bwMode="auto">
              <a:xfrm>
                <a:off x="4345" y="2438"/>
                <a:ext cx="360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Rectangle 148"/>
              <p:cNvSpPr>
                <a:spLocks noChangeArrowheads="1"/>
              </p:cNvSpPr>
              <p:nvPr/>
            </p:nvSpPr>
            <p:spPr bwMode="auto">
              <a:xfrm>
                <a:off x="4165" y="2318"/>
                <a:ext cx="730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Rectangle 149"/>
              <p:cNvSpPr>
                <a:spLocks noChangeArrowheads="1"/>
              </p:cNvSpPr>
              <p:nvPr/>
            </p:nvSpPr>
            <p:spPr bwMode="auto">
              <a:xfrm>
                <a:off x="4885" y="2318"/>
                <a:ext cx="10" cy="309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Rectangle 150"/>
              <p:cNvSpPr>
                <a:spLocks noChangeArrowheads="1"/>
              </p:cNvSpPr>
              <p:nvPr/>
            </p:nvSpPr>
            <p:spPr bwMode="auto">
              <a:xfrm>
                <a:off x="4165" y="2617"/>
                <a:ext cx="720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Rectangle 151"/>
              <p:cNvSpPr>
                <a:spLocks noChangeArrowheads="1"/>
              </p:cNvSpPr>
              <p:nvPr/>
            </p:nvSpPr>
            <p:spPr bwMode="auto">
              <a:xfrm>
                <a:off x="4165" y="2318"/>
                <a:ext cx="10" cy="299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Rectangle 152"/>
              <p:cNvSpPr>
                <a:spLocks noChangeArrowheads="1"/>
              </p:cNvSpPr>
              <p:nvPr/>
            </p:nvSpPr>
            <p:spPr bwMode="auto">
              <a:xfrm>
                <a:off x="5394" y="2617"/>
                <a:ext cx="10" cy="1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Rectangle 153"/>
              <p:cNvSpPr>
                <a:spLocks noChangeArrowheads="1"/>
              </p:cNvSpPr>
              <p:nvPr/>
            </p:nvSpPr>
            <p:spPr bwMode="auto">
              <a:xfrm>
                <a:off x="5394" y="4321"/>
                <a:ext cx="10" cy="1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" name="Rectangle 154"/>
              <p:cNvSpPr>
                <a:spLocks noChangeArrowheads="1"/>
              </p:cNvSpPr>
              <p:nvPr/>
            </p:nvSpPr>
            <p:spPr bwMode="auto">
              <a:xfrm>
                <a:off x="5394" y="2617"/>
                <a:ext cx="10" cy="1704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Rectangle 155"/>
              <p:cNvSpPr>
                <a:spLocks noChangeArrowheads="1"/>
              </p:cNvSpPr>
              <p:nvPr/>
            </p:nvSpPr>
            <p:spPr bwMode="auto">
              <a:xfrm>
                <a:off x="4525" y="2617"/>
                <a:ext cx="10" cy="1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Rectangle 156"/>
              <p:cNvSpPr>
                <a:spLocks noChangeArrowheads="1"/>
              </p:cNvSpPr>
              <p:nvPr/>
            </p:nvSpPr>
            <p:spPr bwMode="auto">
              <a:xfrm>
                <a:off x="4525" y="4321"/>
                <a:ext cx="10" cy="1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Rectangle 157"/>
              <p:cNvSpPr>
                <a:spLocks noChangeArrowheads="1"/>
              </p:cNvSpPr>
              <p:nvPr/>
            </p:nvSpPr>
            <p:spPr bwMode="auto">
              <a:xfrm>
                <a:off x="4525" y="2617"/>
                <a:ext cx="10" cy="1704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Rectangle 158"/>
              <p:cNvSpPr>
                <a:spLocks noChangeArrowheads="1"/>
              </p:cNvSpPr>
              <p:nvPr/>
            </p:nvSpPr>
            <p:spPr bwMode="auto">
              <a:xfrm>
                <a:off x="3596" y="2617"/>
                <a:ext cx="10" cy="1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Rectangle 159"/>
              <p:cNvSpPr>
                <a:spLocks noChangeArrowheads="1"/>
              </p:cNvSpPr>
              <p:nvPr/>
            </p:nvSpPr>
            <p:spPr bwMode="auto">
              <a:xfrm>
                <a:off x="3596" y="4321"/>
                <a:ext cx="10" cy="1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Rectangle 160"/>
              <p:cNvSpPr>
                <a:spLocks noChangeArrowheads="1"/>
              </p:cNvSpPr>
              <p:nvPr/>
            </p:nvSpPr>
            <p:spPr bwMode="auto">
              <a:xfrm>
                <a:off x="3596" y="2617"/>
                <a:ext cx="10" cy="1704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Rectangle 161"/>
              <p:cNvSpPr>
                <a:spLocks noChangeArrowheads="1"/>
              </p:cNvSpPr>
              <p:nvPr/>
            </p:nvSpPr>
            <p:spPr bwMode="auto">
              <a:xfrm>
                <a:off x="2637" y="2617"/>
                <a:ext cx="10" cy="1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Rectangle 162"/>
              <p:cNvSpPr>
                <a:spLocks noChangeArrowheads="1"/>
              </p:cNvSpPr>
              <p:nvPr/>
            </p:nvSpPr>
            <p:spPr bwMode="auto">
              <a:xfrm>
                <a:off x="2637" y="4321"/>
                <a:ext cx="10" cy="1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Rectangle 163"/>
              <p:cNvSpPr>
                <a:spLocks noChangeArrowheads="1"/>
              </p:cNvSpPr>
              <p:nvPr/>
            </p:nvSpPr>
            <p:spPr bwMode="auto">
              <a:xfrm>
                <a:off x="2637" y="2617"/>
                <a:ext cx="10" cy="1704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Rectangle 164"/>
              <p:cNvSpPr>
                <a:spLocks noChangeArrowheads="1"/>
              </p:cNvSpPr>
              <p:nvPr/>
            </p:nvSpPr>
            <p:spPr bwMode="auto">
              <a:xfrm>
                <a:off x="3036" y="2637"/>
                <a:ext cx="365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000" u="none">
                    <a:solidFill>
                      <a:srgbClr val="000000"/>
                    </a:solidFill>
                  </a:rPr>
                  <a:t>notification</a:t>
                </a:r>
                <a:endParaRPr lang="en-US" b="1" u="none"/>
              </a:p>
            </p:txBody>
          </p:sp>
          <p:sp>
            <p:nvSpPr>
              <p:cNvPr id="90" name="Rectangle 165"/>
              <p:cNvSpPr>
                <a:spLocks noChangeArrowheads="1"/>
              </p:cNvSpPr>
              <p:nvPr/>
            </p:nvSpPr>
            <p:spPr bwMode="auto">
              <a:xfrm>
                <a:off x="2856" y="2856"/>
                <a:ext cx="205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000" u="none">
                    <a:solidFill>
                      <a:srgbClr val="000000"/>
                    </a:solidFill>
                  </a:rPr>
                  <a:t>read()</a:t>
                </a:r>
                <a:endParaRPr lang="en-US" b="1" u="none"/>
              </a:p>
            </p:txBody>
          </p:sp>
          <p:sp>
            <p:nvSpPr>
              <p:cNvPr id="91" name="Freeform 166"/>
              <p:cNvSpPr>
                <a:spLocks/>
              </p:cNvSpPr>
              <p:nvPr/>
            </p:nvSpPr>
            <p:spPr bwMode="auto">
              <a:xfrm>
                <a:off x="2747" y="2956"/>
                <a:ext cx="89" cy="60"/>
              </a:xfrm>
              <a:custGeom>
                <a:avLst/>
                <a:gdLst>
                  <a:gd name="T0" fmla="*/ 89 w 89"/>
                  <a:gd name="T1" fmla="*/ 30 h 60"/>
                  <a:gd name="T2" fmla="*/ 89 w 89"/>
                  <a:gd name="T3" fmla="*/ 60 h 60"/>
                  <a:gd name="T4" fmla="*/ 89 w 89"/>
                  <a:gd name="T5" fmla="*/ 60 h 60"/>
                  <a:gd name="T6" fmla="*/ 89 w 89"/>
                  <a:gd name="T7" fmla="*/ 60 h 60"/>
                  <a:gd name="T8" fmla="*/ 0 w 89"/>
                  <a:gd name="T9" fmla="*/ 30 h 60"/>
                  <a:gd name="T10" fmla="*/ 0 w 89"/>
                  <a:gd name="T11" fmla="*/ 20 h 60"/>
                  <a:gd name="T12" fmla="*/ 0 w 89"/>
                  <a:gd name="T13" fmla="*/ 20 h 60"/>
                  <a:gd name="T14" fmla="*/ 89 w 89"/>
                  <a:gd name="T15" fmla="*/ 0 h 60"/>
                  <a:gd name="T16" fmla="*/ 89 w 89"/>
                  <a:gd name="T17" fmla="*/ 0 h 60"/>
                  <a:gd name="T18" fmla="*/ 89 w 89"/>
                  <a:gd name="T19" fmla="*/ 10 h 60"/>
                  <a:gd name="T20" fmla="*/ 89 w 89"/>
                  <a:gd name="T21" fmla="*/ 10 h 60"/>
                  <a:gd name="T22" fmla="*/ 0 w 89"/>
                  <a:gd name="T23" fmla="*/ 30 h 60"/>
                  <a:gd name="T24" fmla="*/ 0 w 89"/>
                  <a:gd name="T25" fmla="*/ 20 h 60"/>
                  <a:gd name="T26" fmla="*/ 0 w 89"/>
                  <a:gd name="T27" fmla="*/ 20 h 60"/>
                  <a:gd name="T28" fmla="*/ 89 w 89"/>
                  <a:gd name="T29" fmla="*/ 50 h 60"/>
                  <a:gd name="T30" fmla="*/ 89 w 89"/>
                  <a:gd name="T31" fmla="*/ 60 h 60"/>
                  <a:gd name="T32" fmla="*/ 79 w 89"/>
                  <a:gd name="T33" fmla="*/ 60 h 60"/>
                  <a:gd name="T34" fmla="*/ 79 w 89"/>
                  <a:gd name="T35" fmla="*/ 30 h 60"/>
                  <a:gd name="T36" fmla="*/ 89 w 89"/>
                  <a:gd name="T37" fmla="*/ 30 h 6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89"/>
                  <a:gd name="T58" fmla="*/ 0 h 60"/>
                  <a:gd name="T59" fmla="*/ 89 w 89"/>
                  <a:gd name="T60" fmla="*/ 60 h 60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89" h="60">
                    <a:moveTo>
                      <a:pt x="89" y="30"/>
                    </a:moveTo>
                    <a:lnTo>
                      <a:pt x="89" y="60"/>
                    </a:lnTo>
                    <a:lnTo>
                      <a:pt x="0" y="30"/>
                    </a:lnTo>
                    <a:lnTo>
                      <a:pt x="0" y="20"/>
                    </a:lnTo>
                    <a:lnTo>
                      <a:pt x="89" y="0"/>
                    </a:lnTo>
                    <a:lnTo>
                      <a:pt x="89" y="10"/>
                    </a:lnTo>
                    <a:lnTo>
                      <a:pt x="0" y="30"/>
                    </a:lnTo>
                    <a:lnTo>
                      <a:pt x="0" y="20"/>
                    </a:lnTo>
                    <a:lnTo>
                      <a:pt x="89" y="50"/>
                    </a:lnTo>
                    <a:lnTo>
                      <a:pt x="89" y="60"/>
                    </a:lnTo>
                    <a:lnTo>
                      <a:pt x="79" y="60"/>
                    </a:lnTo>
                    <a:lnTo>
                      <a:pt x="79" y="30"/>
                    </a:lnTo>
                    <a:lnTo>
                      <a:pt x="89" y="3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" name="Freeform 167"/>
              <p:cNvSpPr>
                <a:spLocks/>
              </p:cNvSpPr>
              <p:nvPr/>
            </p:nvSpPr>
            <p:spPr bwMode="auto">
              <a:xfrm>
                <a:off x="2826" y="2966"/>
                <a:ext cx="10" cy="20"/>
              </a:xfrm>
              <a:custGeom>
                <a:avLst/>
                <a:gdLst>
                  <a:gd name="T0" fmla="*/ 10 w 10"/>
                  <a:gd name="T1" fmla="*/ 0 h 20"/>
                  <a:gd name="T2" fmla="*/ 10 w 10"/>
                  <a:gd name="T3" fmla="*/ 20 h 20"/>
                  <a:gd name="T4" fmla="*/ 0 w 10"/>
                  <a:gd name="T5" fmla="*/ 20 h 20"/>
                  <a:gd name="T6" fmla="*/ 0 w 10"/>
                  <a:gd name="T7" fmla="*/ 20 h 20"/>
                  <a:gd name="T8" fmla="*/ 0 w 10"/>
                  <a:gd name="T9" fmla="*/ 20 h 20"/>
                  <a:gd name="T10" fmla="*/ 0 w 10"/>
                  <a:gd name="T11" fmla="*/ 0 h 20"/>
                  <a:gd name="T12" fmla="*/ 10 w 10"/>
                  <a:gd name="T13" fmla="*/ 0 h 2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0"/>
                  <a:gd name="T22" fmla="*/ 0 h 20"/>
                  <a:gd name="T23" fmla="*/ 10 w 10"/>
                  <a:gd name="T24" fmla="*/ 20 h 2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0" h="20">
                    <a:moveTo>
                      <a:pt x="10" y="0"/>
                    </a:moveTo>
                    <a:lnTo>
                      <a:pt x="10" y="20"/>
                    </a:lnTo>
                    <a:lnTo>
                      <a:pt x="0" y="20"/>
                    </a:lnTo>
                    <a:lnTo>
                      <a:pt x="0" y="0"/>
                    </a:lnTo>
                    <a:lnTo>
                      <a:pt x="10" y="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Freeform 168"/>
              <p:cNvSpPr>
                <a:spLocks/>
              </p:cNvSpPr>
              <p:nvPr/>
            </p:nvSpPr>
            <p:spPr bwMode="auto">
              <a:xfrm>
                <a:off x="2747" y="2966"/>
                <a:ext cx="89" cy="50"/>
              </a:xfrm>
              <a:custGeom>
                <a:avLst/>
                <a:gdLst>
                  <a:gd name="T0" fmla="*/ 89 w 89"/>
                  <a:gd name="T1" fmla="*/ 20 h 50"/>
                  <a:gd name="T2" fmla="*/ 89 w 89"/>
                  <a:gd name="T3" fmla="*/ 50 h 50"/>
                  <a:gd name="T4" fmla="*/ 0 w 89"/>
                  <a:gd name="T5" fmla="*/ 20 h 50"/>
                  <a:gd name="T6" fmla="*/ 89 w 89"/>
                  <a:gd name="T7" fmla="*/ 0 h 50"/>
                  <a:gd name="T8" fmla="*/ 89 w 89"/>
                  <a:gd name="T9" fmla="*/ 20 h 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9"/>
                  <a:gd name="T16" fmla="*/ 0 h 50"/>
                  <a:gd name="T17" fmla="*/ 89 w 89"/>
                  <a:gd name="T18" fmla="*/ 50 h 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9" h="50">
                    <a:moveTo>
                      <a:pt x="89" y="20"/>
                    </a:moveTo>
                    <a:lnTo>
                      <a:pt x="89" y="50"/>
                    </a:lnTo>
                    <a:lnTo>
                      <a:pt x="0" y="20"/>
                    </a:lnTo>
                    <a:lnTo>
                      <a:pt x="89" y="0"/>
                    </a:lnTo>
                    <a:lnTo>
                      <a:pt x="89" y="2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" name="Rectangle 169"/>
              <p:cNvSpPr>
                <a:spLocks noChangeArrowheads="1"/>
              </p:cNvSpPr>
              <p:nvPr/>
            </p:nvSpPr>
            <p:spPr bwMode="auto">
              <a:xfrm>
                <a:off x="3506" y="2986"/>
                <a:ext cx="1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" name="Rectangle 170"/>
              <p:cNvSpPr>
                <a:spLocks noChangeArrowheads="1"/>
              </p:cNvSpPr>
              <p:nvPr/>
            </p:nvSpPr>
            <p:spPr bwMode="auto">
              <a:xfrm>
                <a:off x="2846" y="2986"/>
                <a:ext cx="1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" name="Rectangle 171"/>
              <p:cNvSpPr>
                <a:spLocks noChangeArrowheads="1"/>
              </p:cNvSpPr>
              <p:nvPr/>
            </p:nvSpPr>
            <p:spPr bwMode="auto">
              <a:xfrm>
                <a:off x="2846" y="2986"/>
                <a:ext cx="660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" name="Rectangle 172"/>
              <p:cNvSpPr>
                <a:spLocks noChangeArrowheads="1"/>
              </p:cNvSpPr>
              <p:nvPr/>
            </p:nvSpPr>
            <p:spPr bwMode="auto">
              <a:xfrm>
                <a:off x="3396" y="3065"/>
                <a:ext cx="100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" name="Freeform 173"/>
              <p:cNvSpPr>
                <a:spLocks/>
              </p:cNvSpPr>
              <p:nvPr/>
            </p:nvSpPr>
            <p:spPr bwMode="auto">
              <a:xfrm>
                <a:off x="3396" y="3036"/>
                <a:ext cx="130" cy="39"/>
              </a:xfrm>
              <a:custGeom>
                <a:avLst/>
                <a:gdLst>
                  <a:gd name="T0" fmla="*/ 0 w 130"/>
                  <a:gd name="T1" fmla="*/ 0 h 39"/>
                  <a:gd name="T2" fmla="*/ 0 w 130"/>
                  <a:gd name="T3" fmla="*/ 9 h 39"/>
                  <a:gd name="T4" fmla="*/ 100 w 130"/>
                  <a:gd name="T5" fmla="*/ 39 h 39"/>
                  <a:gd name="T6" fmla="*/ 100 w 130"/>
                  <a:gd name="T7" fmla="*/ 39 h 39"/>
                  <a:gd name="T8" fmla="*/ 130 w 130"/>
                  <a:gd name="T9" fmla="*/ 29 h 39"/>
                  <a:gd name="T10" fmla="*/ 100 w 130"/>
                  <a:gd name="T11" fmla="*/ 29 h 39"/>
                  <a:gd name="T12" fmla="*/ 0 w 130"/>
                  <a:gd name="T13" fmla="*/ 0 h 3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30"/>
                  <a:gd name="T22" fmla="*/ 0 h 39"/>
                  <a:gd name="T23" fmla="*/ 130 w 130"/>
                  <a:gd name="T24" fmla="*/ 39 h 3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30" h="39">
                    <a:moveTo>
                      <a:pt x="0" y="0"/>
                    </a:moveTo>
                    <a:lnTo>
                      <a:pt x="0" y="9"/>
                    </a:lnTo>
                    <a:lnTo>
                      <a:pt x="100" y="39"/>
                    </a:lnTo>
                    <a:lnTo>
                      <a:pt x="130" y="29"/>
                    </a:lnTo>
                    <a:lnTo>
                      <a:pt x="100" y="29"/>
                    </a:lnTo>
                    <a:lnTo>
                      <a:pt x="0" y="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" name="Freeform 174"/>
              <p:cNvSpPr>
                <a:spLocks/>
              </p:cNvSpPr>
              <p:nvPr/>
            </p:nvSpPr>
            <p:spPr bwMode="auto">
              <a:xfrm>
                <a:off x="3396" y="3065"/>
                <a:ext cx="100" cy="40"/>
              </a:xfrm>
              <a:custGeom>
                <a:avLst/>
                <a:gdLst>
                  <a:gd name="T0" fmla="*/ 100 w 100"/>
                  <a:gd name="T1" fmla="*/ 10 h 40"/>
                  <a:gd name="T2" fmla="*/ 100 w 100"/>
                  <a:gd name="T3" fmla="*/ 0 h 40"/>
                  <a:gd name="T4" fmla="*/ 0 w 100"/>
                  <a:gd name="T5" fmla="*/ 30 h 40"/>
                  <a:gd name="T6" fmla="*/ 0 w 100"/>
                  <a:gd name="T7" fmla="*/ 40 h 40"/>
                  <a:gd name="T8" fmla="*/ 100 w 100"/>
                  <a:gd name="T9" fmla="*/ 10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0"/>
                  <a:gd name="T16" fmla="*/ 0 h 40"/>
                  <a:gd name="T17" fmla="*/ 100 w 100"/>
                  <a:gd name="T18" fmla="*/ 40 h 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0" h="40">
                    <a:moveTo>
                      <a:pt x="100" y="10"/>
                    </a:moveTo>
                    <a:lnTo>
                      <a:pt x="100" y="0"/>
                    </a:lnTo>
                    <a:lnTo>
                      <a:pt x="0" y="30"/>
                    </a:lnTo>
                    <a:lnTo>
                      <a:pt x="0" y="40"/>
                    </a:lnTo>
                    <a:lnTo>
                      <a:pt x="100" y="1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" name="Rectangle 175"/>
              <p:cNvSpPr>
                <a:spLocks noChangeArrowheads="1"/>
              </p:cNvSpPr>
              <p:nvPr/>
            </p:nvSpPr>
            <p:spPr bwMode="auto">
              <a:xfrm>
                <a:off x="2727" y="3065"/>
                <a:ext cx="1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" name="Rectangle 176"/>
              <p:cNvSpPr>
                <a:spLocks noChangeArrowheads="1"/>
              </p:cNvSpPr>
              <p:nvPr/>
            </p:nvSpPr>
            <p:spPr bwMode="auto">
              <a:xfrm>
                <a:off x="2767" y="3065"/>
                <a:ext cx="1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Rectangle 177"/>
              <p:cNvSpPr>
                <a:spLocks noChangeArrowheads="1"/>
              </p:cNvSpPr>
              <p:nvPr/>
            </p:nvSpPr>
            <p:spPr bwMode="auto">
              <a:xfrm>
                <a:off x="2727" y="3065"/>
                <a:ext cx="40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" name="Line 178"/>
              <p:cNvSpPr>
                <a:spLocks noChangeShapeType="1"/>
              </p:cNvSpPr>
              <p:nvPr/>
            </p:nvSpPr>
            <p:spPr bwMode="auto">
              <a:xfrm>
                <a:off x="2826" y="3065"/>
                <a:ext cx="70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" name="Line 179"/>
              <p:cNvSpPr>
                <a:spLocks noChangeShapeType="1"/>
              </p:cNvSpPr>
              <p:nvPr/>
            </p:nvSpPr>
            <p:spPr bwMode="auto">
              <a:xfrm>
                <a:off x="2956" y="3065"/>
                <a:ext cx="70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" name="Line 180"/>
              <p:cNvSpPr>
                <a:spLocks noChangeShapeType="1"/>
              </p:cNvSpPr>
              <p:nvPr/>
            </p:nvSpPr>
            <p:spPr bwMode="auto">
              <a:xfrm>
                <a:off x="3086" y="3065"/>
                <a:ext cx="70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" name="Line 181"/>
              <p:cNvSpPr>
                <a:spLocks noChangeShapeType="1"/>
              </p:cNvSpPr>
              <p:nvPr/>
            </p:nvSpPr>
            <p:spPr bwMode="auto">
              <a:xfrm>
                <a:off x="3226" y="3065"/>
                <a:ext cx="70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" name="Rectangle 182"/>
              <p:cNvSpPr>
                <a:spLocks noChangeArrowheads="1"/>
              </p:cNvSpPr>
              <p:nvPr/>
            </p:nvSpPr>
            <p:spPr bwMode="auto">
              <a:xfrm>
                <a:off x="3356" y="3065"/>
                <a:ext cx="1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" name="Rectangle 183"/>
              <p:cNvSpPr>
                <a:spLocks noChangeArrowheads="1"/>
              </p:cNvSpPr>
              <p:nvPr/>
            </p:nvSpPr>
            <p:spPr bwMode="auto">
              <a:xfrm>
                <a:off x="3396" y="3065"/>
                <a:ext cx="1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" name="Rectangle 184"/>
              <p:cNvSpPr>
                <a:spLocks noChangeArrowheads="1"/>
              </p:cNvSpPr>
              <p:nvPr/>
            </p:nvSpPr>
            <p:spPr bwMode="auto">
              <a:xfrm>
                <a:off x="3356" y="3065"/>
                <a:ext cx="40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" name="Rectangle 185"/>
              <p:cNvSpPr>
                <a:spLocks noChangeArrowheads="1"/>
              </p:cNvSpPr>
              <p:nvPr/>
            </p:nvSpPr>
            <p:spPr bwMode="auto">
              <a:xfrm>
                <a:off x="4025" y="3574"/>
                <a:ext cx="348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000" u="none">
                    <a:solidFill>
                      <a:srgbClr val="000000"/>
                    </a:solidFill>
                  </a:rPr>
                  <a:t>enqueue()</a:t>
                </a:r>
                <a:endParaRPr lang="en-US" b="1" u="none"/>
              </a:p>
            </p:txBody>
          </p:sp>
          <p:sp>
            <p:nvSpPr>
              <p:cNvPr id="111" name="Rectangle 186"/>
              <p:cNvSpPr>
                <a:spLocks noChangeArrowheads="1"/>
              </p:cNvSpPr>
              <p:nvPr/>
            </p:nvSpPr>
            <p:spPr bwMode="auto">
              <a:xfrm>
                <a:off x="2906" y="3065"/>
                <a:ext cx="420" cy="180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" name="Rectangle 187"/>
              <p:cNvSpPr>
                <a:spLocks noChangeArrowheads="1"/>
              </p:cNvSpPr>
              <p:nvPr/>
            </p:nvSpPr>
            <p:spPr bwMode="auto">
              <a:xfrm>
                <a:off x="2906" y="3065"/>
                <a:ext cx="430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" name="Rectangle 188"/>
              <p:cNvSpPr>
                <a:spLocks noChangeArrowheads="1"/>
              </p:cNvSpPr>
              <p:nvPr/>
            </p:nvSpPr>
            <p:spPr bwMode="auto">
              <a:xfrm>
                <a:off x="3326" y="3065"/>
                <a:ext cx="10" cy="19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" name="Rectangle 189"/>
              <p:cNvSpPr>
                <a:spLocks noChangeArrowheads="1"/>
              </p:cNvSpPr>
              <p:nvPr/>
            </p:nvSpPr>
            <p:spPr bwMode="auto">
              <a:xfrm>
                <a:off x="2906" y="3245"/>
                <a:ext cx="420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" name="Rectangle 190"/>
              <p:cNvSpPr>
                <a:spLocks noChangeArrowheads="1"/>
              </p:cNvSpPr>
              <p:nvPr/>
            </p:nvSpPr>
            <p:spPr bwMode="auto">
              <a:xfrm>
                <a:off x="2906" y="3065"/>
                <a:ext cx="10" cy="18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" name="Rectangle 191"/>
              <p:cNvSpPr>
                <a:spLocks noChangeArrowheads="1"/>
              </p:cNvSpPr>
              <p:nvPr/>
            </p:nvSpPr>
            <p:spPr bwMode="auto">
              <a:xfrm>
                <a:off x="2936" y="3105"/>
                <a:ext cx="327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000" b="1" u="none">
                    <a:solidFill>
                      <a:srgbClr val="000000"/>
                    </a:solidFill>
                  </a:rPr>
                  <a:t>message</a:t>
                </a:r>
                <a:endParaRPr lang="en-US" b="1" u="none"/>
              </a:p>
            </p:txBody>
          </p:sp>
          <p:sp>
            <p:nvSpPr>
              <p:cNvPr id="117" name="Rectangle 192"/>
              <p:cNvSpPr>
                <a:spLocks noChangeArrowheads="1"/>
              </p:cNvSpPr>
              <p:nvPr/>
            </p:nvSpPr>
            <p:spPr bwMode="auto">
              <a:xfrm>
                <a:off x="3506" y="2717"/>
                <a:ext cx="180" cy="1016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" name="Rectangle 193"/>
              <p:cNvSpPr>
                <a:spLocks noChangeArrowheads="1"/>
              </p:cNvSpPr>
              <p:nvPr/>
            </p:nvSpPr>
            <p:spPr bwMode="auto">
              <a:xfrm>
                <a:off x="3506" y="2717"/>
                <a:ext cx="190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" name="Rectangle 194"/>
              <p:cNvSpPr>
                <a:spLocks noChangeArrowheads="1"/>
              </p:cNvSpPr>
              <p:nvPr/>
            </p:nvSpPr>
            <p:spPr bwMode="auto">
              <a:xfrm>
                <a:off x="3686" y="2717"/>
                <a:ext cx="10" cy="1026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" name="Rectangle 195"/>
              <p:cNvSpPr>
                <a:spLocks noChangeArrowheads="1"/>
              </p:cNvSpPr>
              <p:nvPr/>
            </p:nvSpPr>
            <p:spPr bwMode="auto">
              <a:xfrm>
                <a:off x="3506" y="3733"/>
                <a:ext cx="180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" name="Rectangle 196"/>
              <p:cNvSpPr>
                <a:spLocks noChangeArrowheads="1"/>
              </p:cNvSpPr>
              <p:nvPr/>
            </p:nvSpPr>
            <p:spPr bwMode="auto">
              <a:xfrm>
                <a:off x="3506" y="2717"/>
                <a:ext cx="10" cy="1016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" name="Rectangle 197"/>
              <p:cNvSpPr>
                <a:spLocks noChangeArrowheads="1"/>
              </p:cNvSpPr>
              <p:nvPr/>
            </p:nvSpPr>
            <p:spPr bwMode="auto">
              <a:xfrm>
                <a:off x="2547" y="2727"/>
                <a:ext cx="180" cy="109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" name="Rectangle 198"/>
              <p:cNvSpPr>
                <a:spLocks noChangeArrowheads="1"/>
              </p:cNvSpPr>
              <p:nvPr/>
            </p:nvSpPr>
            <p:spPr bwMode="auto">
              <a:xfrm>
                <a:off x="2547" y="2727"/>
                <a:ext cx="190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" name="Rectangle 199"/>
              <p:cNvSpPr>
                <a:spLocks noChangeArrowheads="1"/>
              </p:cNvSpPr>
              <p:nvPr/>
            </p:nvSpPr>
            <p:spPr bwMode="auto">
              <a:xfrm>
                <a:off x="2727" y="2727"/>
                <a:ext cx="10" cy="119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5" name="Rectangle 200"/>
              <p:cNvSpPr>
                <a:spLocks noChangeArrowheads="1"/>
              </p:cNvSpPr>
              <p:nvPr/>
            </p:nvSpPr>
            <p:spPr bwMode="auto">
              <a:xfrm>
                <a:off x="2547" y="2836"/>
                <a:ext cx="180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6" name="Rectangle 201"/>
              <p:cNvSpPr>
                <a:spLocks noChangeArrowheads="1"/>
              </p:cNvSpPr>
              <p:nvPr/>
            </p:nvSpPr>
            <p:spPr bwMode="auto">
              <a:xfrm>
                <a:off x="2547" y="2727"/>
                <a:ext cx="10" cy="109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7" name="Rectangle 202"/>
              <p:cNvSpPr>
                <a:spLocks noChangeArrowheads="1"/>
              </p:cNvSpPr>
              <p:nvPr/>
            </p:nvSpPr>
            <p:spPr bwMode="auto">
              <a:xfrm>
                <a:off x="2906" y="3065"/>
                <a:ext cx="1" cy="10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8" name="Rectangle 203"/>
              <p:cNvSpPr>
                <a:spLocks noChangeArrowheads="1"/>
              </p:cNvSpPr>
              <p:nvPr/>
            </p:nvSpPr>
            <p:spPr bwMode="auto">
              <a:xfrm>
                <a:off x="2966" y="3065"/>
                <a:ext cx="1" cy="10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9" name="Rectangle 204"/>
              <p:cNvSpPr>
                <a:spLocks noChangeArrowheads="1"/>
              </p:cNvSpPr>
              <p:nvPr/>
            </p:nvSpPr>
            <p:spPr bwMode="auto">
              <a:xfrm>
                <a:off x="2906" y="3065"/>
                <a:ext cx="60" cy="10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0" name="Rectangle 205"/>
              <p:cNvSpPr>
                <a:spLocks noChangeArrowheads="1"/>
              </p:cNvSpPr>
              <p:nvPr/>
            </p:nvSpPr>
            <p:spPr bwMode="auto">
              <a:xfrm>
                <a:off x="3056" y="3065"/>
                <a:ext cx="1" cy="10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1" name="Rectangle 206"/>
              <p:cNvSpPr>
                <a:spLocks noChangeArrowheads="1"/>
              </p:cNvSpPr>
              <p:nvPr/>
            </p:nvSpPr>
            <p:spPr bwMode="auto">
              <a:xfrm>
                <a:off x="3116" y="3065"/>
                <a:ext cx="1" cy="10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2" name="Rectangle 207"/>
              <p:cNvSpPr>
                <a:spLocks noChangeArrowheads="1"/>
              </p:cNvSpPr>
              <p:nvPr/>
            </p:nvSpPr>
            <p:spPr bwMode="auto">
              <a:xfrm>
                <a:off x="3056" y="3065"/>
                <a:ext cx="60" cy="10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" name="Rectangle 208"/>
              <p:cNvSpPr>
                <a:spLocks noChangeArrowheads="1"/>
              </p:cNvSpPr>
              <p:nvPr/>
            </p:nvSpPr>
            <p:spPr bwMode="auto">
              <a:xfrm>
                <a:off x="3206" y="3065"/>
                <a:ext cx="1" cy="10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" name="Rectangle 209"/>
              <p:cNvSpPr>
                <a:spLocks noChangeArrowheads="1"/>
              </p:cNvSpPr>
              <p:nvPr/>
            </p:nvSpPr>
            <p:spPr bwMode="auto">
              <a:xfrm>
                <a:off x="3266" y="3065"/>
                <a:ext cx="1" cy="10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" name="Rectangle 210"/>
              <p:cNvSpPr>
                <a:spLocks noChangeArrowheads="1"/>
              </p:cNvSpPr>
              <p:nvPr/>
            </p:nvSpPr>
            <p:spPr bwMode="auto">
              <a:xfrm>
                <a:off x="3206" y="3065"/>
                <a:ext cx="60" cy="10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6" name="Rectangle 211"/>
              <p:cNvSpPr>
                <a:spLocks noChangeArrowheads="1"/>
              </p:cNvSpPr>
              <p:nvPr/>
            </p:nvSpPr>
            <p:spPr bwMode="auto">
              <a:xfrm>
                <a:off x="2547" y="2956"/>
                <a:ext cx="180" cy="119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" name="Rectangle 212"/>
              <p:cNvSpPr>
                <a:spLocks noChangeArrowheads="1"/>
              </p:cNvSpPr>
              <p:nvPr/>
            </p:nvSpPr>
            <p:spPr bwMode="auto">
              <a:xfrm>
                <a:off x="2547" y="2956"/>
                <a:ext cx="190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" name="Rectangle 213"/>
              <p:cNvSpPr>
                <a:spLocks noChangeArrowheads="1"/>
              </p:cNvSpPr>
              <p:nvPr/>
            </p:nvSpPr>
            <p:spPr bwMode="auto">
              <a:xfrm>
                <a:off x="2727" y="2956"/>
                <a:ext cx="10" cy="129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9" name="Rectangle 214"/>
              <p:cNvSpPr>
                <a:spLocks noChangeArrowheads="1"/>
              </p:cNvSpPr>
              <p:nvPr/>
            </p:nvSpPr>
            <p:spPr bwMode="auto">
              <a:xfrm>
                <a:off x="2547" y="3075"/>
                <a:ext cx="180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0" name="Rectangle 215"/>
              <p:cNvSpPr>
                <a:spLocks noChangeArrowheads="1"/>
              </p:cNvSpPr>
              <p:nvPr/>
            </p:nvSpPr>
            <p:spPr bwMode="auto">
              <a:xfrm>
                <a:off x="2547" y="2956"/>
                <a:ext cx="10" cy="119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1" name="Rectangle 216"/>
              <p:cNvSpPr>
                <a:spLocks noChangeArrowheads="1"/>
              </p:cNvSpPr>
              <p:nvPr/>
            </p:nvSpPr>
            <p:spPr bwMode="auto">
              <a:xfrm>
                <a:off x="5035" y="2368"/>
                <a:ext cx="719" cy="199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" name="Rectangle 217"/>
              <p:cNvSpPr>
                <a:spLocks noChangeArrowheads="1"/>
              </p:cNvSpPr>
              <p:nvPr/>
            </p:nvSpPr>
            <p:spPr bwMode="auto">
              <a:xfrm>
                <a:off x="5065" y="2348"/>
                <a:ext cx="578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1" u="none">
                    <a:solidFill>
                      <a:srgbClr val="000000"/>
                    </a:solidFill>
                  </a:rPr>
                  <a:t>: Sync Service</a:t>
                </a:r>
                <a:endParaRPr lang="en-US" b="1" u="none"/>
              </a:p>
            </p:txBody>
          </p:sp>
          <p:sp>
            <p:nvSpPr>
              <p:cNvPr id="143" name="Rectangle 218"/>
              <p:cNvSpPr>
                <a:spLocks noChangeArrowheads="1"/>
              </p:cNvSpPr>
              <p:nvPr/>
            </p:nvSpPr>
            <p:spPr bwMode="auto">
              <a:xfrm>
                <a:off x="5065" y="2438"/>
                <a:ext cx="659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" name="Rectangle 219"/>
              <p:cNvSpPr>
                <a:spLocks noChangeArrowheads="1"/>
              </p:cNvSpPr>
              <p:nvPr/>
            </p:nvSpPr>
            <p:spPr bwMode="auto">
              <a:xfrm>
                <a:off x="5035" y="2318"/>
                <a:ext cx="729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5" name="Rectangle 220"/>
              <p:cNvSpPr>
                <a:spLocks noChangeArrowheads="1"/>
              </p:cNvSpPr>
              <p:nvPr/>
            </p:nvSpPr>
            <p:spPr bwMode="auto">
              <a:xfrm>
                <a:off x="5754" y="2318"/>
                <a:ext cx="10" cy="309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6" name="Rectangle 221"/>
              <p:cNvSpPr>
                <a:spLocks noChangeArrowheads="1"/>
              </p:cNvSpPr>
              <p:nvPr/>
            </p:nvSpPr>
            <p:spPr bwMode="auto">
              <a:xfrm>
                <a:off x="5035" y="2617"/>
                <a:ext cx="719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7" name="Rectangle 222"/>
              <p:cNvSpPr>
                <a:spLocks noChangeArrowheads="1"/>
              </p:cNvSpPr>
              <p:nvPr/>
            </p:nvSpPr>
            <p:spPr bwMode="auto">
              <a:xfrm>
                <a:off x="5035" y="2318"/>
                <a:ext cx="10" cy="299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8" name="Freeform 223"/>
              <p:cNvSpPr>
                <a:spLocks/>
              </p:cNvSpPr>
              <p:nvPr/>
            </p:nvSpPr>
            <p:spPr bwMode="auto">
              <a:xfrm>
                <a:off x="3706" y="3285"/>
                <a:ext cx="90" cy="59"/>
              </a:xfrm>
              <a:custGeom>
                <a:avLst/>
                <a:gdLst>
                  <a:gd name="T0" fmla="*/ 90 w 90"/>
                  <a:gd name="T1" fmla="*/ 40 h 59"/>
                  <a:gd name="T2" fmla="*/ 90 w 90"/>
                  <a:gd name="T3" fmla="*/ 59 h 59"/>
                  <a:gd name="T4" fmla="*/ 90 w 90"/>
                  <a:gd name="T5" fmla="*/ 59 h 59"/>
                  <a:gd name="T6" fmla="*/ 90 w 90"/>
                  <a:gd name="T7" fmla="*/ 59 h 59"/>
                  <a:gd name="T8" fmla="*/ 0 w 90"/>
                  <a:gd name="T9" fmla="*/ 40 h 59"/>
                  <a:gd name="T10" fmla="*/ 0 w 90"/>
                  <a:gd name="T11" fmla="*/ 30 h 59"/>
                  <a:gd name="T12" fmla="*/ 0 w 90"/>
                  <a:gd name="T13" fmla="*/ 30 h 59"/>
                  <a:gd name="T14" fmla="*/ 90 w 90"/>
                  <a:gd name="T15" fmla="*/ 0 h 59"/>
                  <a:gd name="T16" fmla="*/ 90 w 90"/>
                  <a:gd name="T17" fmla="*/ 0 h 59"/>
                  <a:gd name="T18" fmla="*/ 90 w 90"/>
                  <a:gd name="T19" fmla="*/ 10 h 59"/>
                  <a:gd name="T20" fmla="*/ 90 w 90"/>
                  <a:gd name="T21" fmla="*/ 10 h 59"/>
                  <a:gd name="T22" fmla="*/ 0 w 90"/>
                  <a:gd name="T23" fmla="*/ 40 h 59"/>
                  <a:gd name="T24" fmla="*/ 0 w 90"/>
                  <a:gd name="T25" fmla="*/ 30 h 59"/>
                  <a:gd name="T26" fmla="*/ 0 w 90"/>
                  <a:gd name="T27" fmla="*/ 30 h 59"/>
                  <a:gd name="T28" fmla="*/ 90 w 90"/>
                  <a:gd name="T29" fmla="*/ 49 h 59"/>
                  <a:gd name="T30" fmla="*/ 90 w 90"/>
                  <a:gd name="T31" fmla="*/ 59 h 59"/>
                  <a:gd name="T32" fmla="*/ 80 w 90"/>
                  <a:gd name="T33" fmla="*/ 59 h 59"/>
                  <a:gd name="T34" fmla="*/ 80 w 90"/>
                  <a:gd name="T35" fmla="*/ 40 h 59"/>
                  <a:gd name="T36" fmla="*/ 90 w 90"/>
                  <a:gd name="T37" fmla="*/ 40 h 59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90"/>
                  <a:gd name="T58" fmla="*/ 0 h 59"/>
                  <a:gd name="T59" fmla="*/ 90 w 90"/>
                  <a:gd name="T60" fmla="*/ 59 h 59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90" h="59">
                    <a:moveTo>
                      <a:pt x="90" y="40"/>
                    </a:moveTo>
                    <a:lnTo>
                      <a:pt x="90" y="59"/>
                    </a:lnTo>
                    <a:lnTo>
                      <a:pt x="0" y="40"/>
                    </a:lnTo>
                    <a:lnTo>
                      <a:pt x="0" y="30"/>
                    </a:lnTo>
                    <a:lnTo>
                      <a:pt x="90" y="0"/>
                    </a:lnTo>
                    <a:lnTo>
                      <a:pt x="90" y="10"/>
                    </a:lnTo>
                    <a:lnTo>
                      <a:pt x="0" y="40"/>
                    </a:lnTo>
                    <a:lnTo>
                      <a:pt x="0" y="30"/>
                    </a:lnTo>
                    <a:lnTo>
                      <a:pt x="90" y="49"/>
                    </a:lnTo>
                    <a:lnTo>
                      <a:pt x="90" y="59"/>
                    </a:lnTo>
                    <a:lnTo>
                      <a:pt x="80" y="59"/>
                    </a:lnTo>
                    <a:lnTo>
                      <a:pt x="80" y="40"/>
                    </a:lnTo>
                    <a:lnTo>
                      <a:pt x="90" y="4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9" name="Freeform 224"/>
              <p:cNvSpPr>
                <a:spLocks/>
              </p:cNvSpPr>
              <p:nvPr/>
            </p:nvSpPr>
            <p:spPr bwMode="auto">
              <a:xfrm>
                <a:off x="3786" y="3295"/>
                <a:ext cx="10" cy="30"/>
              </a:xfrm>
              <a:custGeom>
                <a:avLst/>
                <a:gdLst>
                  <a:gd name="T0" fmla="*/ 10 w 10"/>
                  <a:gd name="T1" fmla="*/ 0 h 30"/>
                  <a:gd name="T2" fmla="*/ 10 w 10"/>
                  <a:gd name="T3" fmla="*/ 30 h 30"/>
                  <a:gd name="T4" fmla="*/ 0 w 10"/>
                  <a:gd name="T5" fmla="*/ 30 h 30"/>
                  <a:gd name="T6" fmla="*/ 0 w 10"/>
                  <a:gd name="T7" fmla="*/ 30 h 30"/>
                  <a:gd name="T8" fmla="*/ 0 w 10"/>
                  <a:gd name="T9" fmla="*/ 30 h 30"/>
                  <a:gd name="T10" fmla="*/ 0 w 10"/>
                  <a:gd name="T11" fmla="*/ 0 h 30"/>
                  <a:gd name="T12" fmla="*/ 10 w 10"/>
                  <a:gd name="T13" fmla="*/ 0 h 3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0"/>
                  <a:gd name="T22" fmla="*/ 0 h 30"/>
                  <a:gd name="T23" fmla="*/ 10 w 10"/>
                  <a:gd name="T24" fmla="*/ 30 h 3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0" h="30">
                    <a:moveTo>
                      <a:pt x="10" y="0"/>
                    </a:moveTo>
                    <a:lnTo>
                      <a:pt x="10" y="30"/>
                    </a:lnTo>
                    <a:lnTo>
                      <a:pt x="0" y="30"/>
                    </a:lnTo>
                    <a:lnTo>
                      <a:pt x="0" y="0"/>
                    </a:lnTo>
                    <a:lnTo>
                      <a:pt x="10" y="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0" name="Freeform 225"/>
              <p:cNvSpPr>
                <a:spLocks/>
              </p:cNvSpPr>
              <p:nvPr/>
            </p:nvSpPr>
            <p:spPr bwMode="auto">
              <a:xfrm>
                <a:off x="3706" y="3295"/>
                <a:ext cx="90" cy="49"/>
              </a:xfrm>
              <a:custGeom>
                <a:avLst/>
                <a:gdLst>
                  <a:gd name="T0" fmla="*/ 90 w 90"/>
                  <a:gd name="T1" fmla="*/ 30 h 49"/>
                  <a:gd name="T2" fmla="*/ 90 w 90"/>
                  <a:gd name="T3" fmla="*/ 49 h 49"/>
                  <a:gd name="T4" fmla="*/ 0 w 90"/>
                  <a:gd name="T5" fmla="*/ 30 h 49"/>
                  <a:gd name="T6" fmla="*/ 90 w 90"/>
                  <a:gd name="T7" fmla="*/ 0 h 49"/>
                  <a:gd name="T8" fmla="*/ 90 w 90"/>
                  <a:gd name="T9" fmla="*/ 30 h 4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0"/>
                  <a:gd name="T16" fmla="*/ 0 h 49"/>
                  <a:gd name="T17" fmla="*/ 90 w 90"/>
                  <a:gd name="T18" fmla="*/ 49 h 4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0" h="49">
                    <a:moveTo>
                      <a:pt x="90" y="30"/>
                    </a:moveTo>
                    <a:lnTo>
                      <a:pt x="90" y="49"/>
                    </a:lnTo>
                    <a:lnTo>
                      <a:pt x="0" y="30"/>
                    </a:lnTo>
                    <a:lnTo>
                      <a:pt x="90" y="0"/>
                    </a:lnTo>
                    <a:lnTo>
                      <a:pt x="90" y="3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1" name="Freeform 226"/>
              <p:cNvSpPr>
                <a:spLocks/>
              </p:cNvSpPr>
              <p:nvPr/>
            </p:nvSpPr>
            <p:spPr bwMode="auto">
              <a:xfrm>
                <a:off x="3876" y="3275"/>
                <a:ext cx="30" cy="30"/>
              </a:xfrm>
              <a:custGeom>
                <a:avLst/>
                <a:gdLst>
                  <a:gd name="T0" fmla="*/ 30 w 30"/>
                  <a:gd name="T1" fmla="*/ 10 h 30"/>
                  <a:gd name="T2" fmla="*/ 20 w 30"/>
                  <a:gd name="T3" fmla="*/ 0 h 30"/>
                  <a:gd name="T4" fmla="*/ 0 w 30"/>
                  <a:gd name="T5" fmla="*/ 20 h 30"/>
                  <a:gd name="T6" fmla="*/ 10 w 30"/>
                  <a:gd name="T7" fmla="*/ 30 h 30"/>
                  <a:gd name="T8" fmla="*/ 30 w 30"/>
                  <a:gd name="T9" fmla="*/ 10 h 3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"/>
                  <a:gd name="T16" fmla="*/ 0 h 30"/>
                  <a:gd name="T17" fmla="*/ 30 w 30"/>
                  <a:gd name="T18" fmla="*/ 30 h 3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" h="30">
                    <a:moveTo>
                      <a:pt x="30" y="10"/>
                    </a:moveTo>
                    <a:lnTo>
                      <a:pt x="20" y="0"/>
                    </a:lnTo>
                    <a:lnTo>
                      <a:pt x="0" y="20"/>
                    </a:lnTo>
                    <a:lnTo>
                      <a:pt x="10" y="30"/>
                    </a:lnTo>
                    <a:lnTo>
                      <a:pt x="30" y="1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2" name="Freeform 227"/>
              <p:cNvSpPr>
                <a:spLocks/>
              </p:cNvSpPr>
              <p:nvPr/>
            </p:nvSpPr>
            <p:spPr bwMode="auto">
              <a:xfrm>
                <a:off x="3796" y="3315"/>
                <a:ext cx="40" cy="19"/>
              </a:xfrm>
              <a:custGeom>
                <a:avLst/>
                <a:gdLst>
                  <a:gd name="T0" fmla="*/ 40 w 40"/>
                  <a:gd name="T1" fmla="*/ 10 h 19"/>
                  <a:gd name="T2" fmla="*/ 40 w 40"/>
                  <a:gd name="T3" fmla="*/ 0 h 19"/>
                  <a:gd name="T4" fmla="*/ 0 w 40"/>
                  <a:gd name="T5" fmla="*/ 10 h 19"/>
                  <a:gd name="T6" fmla="*/ 0 w 40"/>
                  <a:gd name="T7" fmla="*/ 19 h 19"/>
                  <a:gd name="T8" fmla="*/ 40 w 40"/>
                  <a:gd name="T9" fmla="*/ 10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0"/>
                  <a:gd name="T16" fmla="*/ 0 h 19"/>
                  <a:gd name="T17" fmla="*/ 40 w 40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0" h="19">
                    <a:moveTo>
                      <a:pt x="40" y="10"/>
                    </a:moveTo>
                    <a:lnTo>
                      <a:pt x="40" y="0"/>
                    </a:lnTo>
                    <a:lnTo>
                      <a:pt x="0" y="10"/>
                    </a:lnTo>
                    <a:lnTo>
                      <a:pt x="0" y="19"/>
                    </a:lnTo>
                    <a:lnTo>
                      <a:pt x="40" y="1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" name="Rectangle 228"/>
              <p:cNvSpPr>
                <a:spLocks noChangeArrowheads="1"/>
              </p:cNvSpPr>
              <p:nvPr/>
            </p:nvSpPr>
            <p:spPr bwMode="auto">
              <a:xfrm>
                <a:off x="3706" y="3245"/>
                <a:ext cx="60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" name="Freeform 229"/>
              <p:cNvSpPr>
                <a:spLocks/>
              </p:cNvSpPr>
              <p:nvPr/>
            </p:nvSpPr>
            <p:spPr bwMode="auto">
              <a:xfrm>
                <a:off x="3846" y="3255"/>
                <a:ext cx="50" cy="30"/>
              </a:xfrm>
              <a:custGeom>
                <a:avLst/>
                <a:gdLst>
                  <a:gd name="T0" fmla="*/ 0 w 50"/>
                  <a:gd name="T1" fmla="*/ 0 h 30"/>
                  <a:gd name="T2" fmla="*/ 0 w 50"/>
                  <a:gd name="T3" fmla="*/ 10 h 30"/>
                  <a:gd name="T4" fmla="*/ 50 w 50"/>
                  <a:gd name="T5" fmla="*/ 30 h 30"/>
                  <a:gd name="T6" fmla="*/ 50 w 50"/>
                  <a:gd name="T7" fmla="*/ 20 h 30"/>
                  <a:gd name="T8" fmla="*/ 0 w 50"/>
                  <a:gd name="T9" fmla="*/ 0 h 3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0"/>
                  <a:gd name="T16" fmla="*/ 0 h 30"/>
                  <a:gd name="T17" fmla="*/ 50 w 50"/>
                  <a:gd name="T18" fmla="*/ 30 h 3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0" h="30">
                    <a:moveTo>
                      <a:pt x="0" y="0"/>
                    </a:moveTo>
                    <a:lnTo>
                      <a:pt x="0" y="10"/>
                    </a:lnTo>
                    <a:lnTo>
                      <a:pt x="50" y="30"/>
                    </a:lnTo>
                    <a:lnTo>
                      <a:pt x="50" y="20"/>
                    </a:lnTo>
                    <a:lnTo>
                      <a:pt x="0" y="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" name="Rectangle 230"/>
              <p:cNvSpPr>
                <a:spLocks noChangeArrowheads="1"/>
              </p:cNvSpPr>
              <p:nvPr/>
            </p:nvSpPr>
            <p:spPr bwMode="auto">
              <a:xfrm>
                <a:off x="3686" y="3095"/>
                <a:ext cx="1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" name="Freeform 231"/>
              <p:cNvSpPr>
                <a:spLocks/>
              </p:cNvSpPr>
              <p:nvPr/>
            </p:nvSpPr>
            <p:spPr bwMode="auto">
              <a:xfrm>
                <a:off x="3686" y="3095"/>
                <a:ext cx="150" cy="30"/>
              </a:xfrm>
              <a:custGeom>
                <a:avLst/>
                <a:gdLst>
                  <a:gd name="T0" fmla="*/ 0 w 150"/>
                  <a:gd name="T1" fmla="*/ 0 h 30"/>
                  <a:gd name="T2" fmla="*/ 150 w 150"/>
                  <a:gd name="T3" fmla="*/ 20 h 30"/>
                  <a:gd name="T4" fmla="*/ 150 w 150"/>
                  <a:gd name="T5" fmla="*/ 20 h 30"/>
                  <a:gd name="T6" fmla="*/ 150 w 150"/>
                  <a:gd name="T7" fmla="*/ 30 h 30"/>
                  <a:gd name="T8" fmla="*/ 150 w 150"/>
                  <a:gd name="T9" fmla="*/ 30 h 30"/>
                  <a:gd name="T10" fmla="*/ 0 w 150"/>
                  <a:gd name="T11" fmla="*/ 10 h 30"/>
                  <a:gd name="T12" fmla="*/ 0 w 150"/>
                  <a:gd name="T13" fmla="*/ 0 h 3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50"/>
                  <a:gd name="T22" fmla="*/ 0 h 30"/>
                  <a:gd name="T23" fmla="*/ 150 w 150"/>
                  <a:gd name="T24" fmla="*/ 30 h 3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50" h="30">
                    <a:moveTo>
                      <a:pt x="0" y="0"/>
                    </a:moveTo>
                    <a:lnTo>
                      <a:pt x="150" y="20"/>
                    </a:lnTo>
                    <a:lnTo>
                      <a:pt x="150" y="30"/>
                    </a:lnTo>
                    <a:lnTo>
                      <a:pt x="0" y="10"/>
                    </a:lnTo>
                    <a:lnTo>
                      <a:pt x="0" y="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" name="Freeform 232"/>
              <p:cNvSpPr>
                <a:spLocks/>
              </p:cNvSpPr>
              <p:nvPr/>
            </p:nvSpPr>
            <p:spPr bwMode="auto">
              <a:xfrm>
                <a:off x="3836" y="3115"/>
                <a:ext cx="50" cy="30"/>
              </a:xfrm>
              <a:custGeom>
                <a:avLst/>
                <a:gdLst>
                  <a:gd name="T0" fmla="*/ 0 w 50"/>
                  <a:gd name="T1" fmla="*/ 0 h 30"/>
                  <a:gd name="T2" fmla="*/ 40 w 50"/>
                  <a:gd name="T3" fmla="*/ 20 h 30"/>
                  <a:gd name="T4" fmla="*/ 50 w 50"/>
                  <a:gd name="T5" fmla="*/ 20 h 30"/>
                  <a:gd name="T6" fmla="*/ 40 w 50"/>
                  <a:gd name="T7" fmla="*/ 30 h 30"/>
                  <a:gd name="T8" fmla="*/ 40 w 50"/>
                  <a:gd name="T9" fmla="*/ 30 h 30"/>
                  <a:gd name="T10" fmla="*/ 0 w 50"/>
                  <a:gd name="T11" fmla="*/ 10 h 30"/>
                  <a:gd name="T12" fmla="*/ 0 w 50"/>
                  <a:gd name="T13" fmla="*/ 0 h 3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0"/>
                  <a:gd name="T22" fmla="*/ 0 h 30"/>
                  <a:gd name="T23" fmla="*/ 50 w 50"/>
                  <a:gd name="T24" fmla="*/ 30 h 3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0" h="30">
                    <a:moveTo>
                      <a:pt x="0" y="0"/>
                    </a:moveTo>
                    <a:lnTo>
                      <a:pt x="40" y="20"/>
                    </a:lnTo>
                    <a:lnTo>
                      <a:pt x="50" y="20"/>
                    </a:lnTo>
                    <a:lnTo>
                      <a:pt x="40" y="30"/>
                    </a:lnTo>
                    <a:lnTo>
                      <a:pt x="0" y="10"/>
                    </a:lnTo>
                    <a:lnTo>
                      <a:pt x="0" y="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" name="Freeform 233"/>
              <p:cNvSpPr>
                <a:spLocks/>
              </p:cNvSpPr>
              <p:nvPr/>
            </p:nvSpPr>
            <p:spPr bwMode="auto">
              <a:xfrm>
                <a:off x="3896" y="3155"/>
                <a:ext cx="10" cy="10"/>
              </a:xfrm>
              <a:custGeom>
                <a:avLst/>
                <a:gdLst>
                  <a:gd name="T0" fmla="*/ 10 w 10"/>
                  <a:gd name="T1" fmla="*/ 0 h 10"/>
                  <a:gd name="T2" fmla="*/ 10 w 10"/>
                  <a:gd name="T3" fmla="*/ 0 h 10"/>
                  <a:gd name="T4" fmla="*/ 0 w 10"/>
                  <a:gd name="T5" fmla="*/ 10 h 10"/>
                  <a:gd name="T6" fmla="*/ 0 w 10"/>
                  <a:gd name="T7" fmla="*/ 10 h 10"/>
                  <a:gd name="T8" fmla="*/ 10 w 10"/>
                  <a:gd name="T9" fmla="*/ 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"/>
                  <a:gd name="T16" fmla="*/ 0 h 10"/>
                  <a:gd name="T17" fmla="*/ 10 w 10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" h="10">
                    <a:moveTo>
                      <a:pt x="10" y="0"/>
                    </a:moveTo>
                    <a:lnTo>
                      <a:pt x="10" y="0"/>
                    </a:lnTo>
                    <a:lnTo>
                      <a:pt x="0" y="10"/>
                    </a:lnTo>
                    <a:lnTo>
                      <a:pt x="10" y="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" name="Freeform 234"/>
              <p:cNvSpPr>
                <a:spLocks/>
              </p:cNvSpPr>
              <p:nvPr/>
            </p:nvSpPr>
            <p:spPr bwMode="auto">
              <a:xfrm>
                <a:off x="3876" y="3135"/>
                <a:ext cx="30" cy="30"/>
              </a:xfrm>
              <a:custGeom>
                <a:avLst/>
                <a:gdLst>
                  <a:gd name="T0" fmla="*/ 10 w 30"/>
                  <a:gd name="T1" fmla="*/ 0 h 30"/>
                  <a:gd name="T2" fmla="*/ 0 w 30"/>
                  <a:gd name="T3" fmla="*/ 10 h 30"/>
                  <a:gd name="T4" fmla="*/ 20 w 30"/>
                  <a:gd name="T5" fmla="*/ 30 h 30"/>
                  <a:gd name="T6" fmla="*/ 30 w 30"/>
                  <a:gd name="T7" fmla="*/ 20 h 30"/>
                  <a:gd name="T8" fmla="*/ 10 w 30"/>
                  <a:gd name="T9" fmla="*/ 0 h 3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"/>
                  <a:gd name="T16" fmla="*/ 0 h 30"/>
                  <a:gd name="T17" fmla="*/ 30 w 30"/>
                  <a:gd name="T18" fmla="*/ 30 h 3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" h="30">
                    <a:moveTo>
                      <a:pt x="10" y="0"/>
                    </a:moveTo>
                    <a:lnTo>
                      <a:pt x="0" y="10"/>
                    </a:lnTo>
                    <a:lnTo>
                      <a:pt x="20" y="30"/>
                    </a:lnTo>
                    <a:lnTo>
                      <a:pt x="30" y="20"/>
                    </a:lnTo>
                    <a:lnTo>
                      <a:pt x="10" y="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0" name="Freeform 235"/>
              <p:cNvSpPr>
                <a:spLocks/>
              </p:cNvSpPr>
              <p:nvPr/>
            </p:nvSpPr>
            <p:spPr bwMode="auto">
              <a:xfrm>
                <a:off x="3726" y="3145"/>
                <a:ext cx="100" cy="60"/>
              </a:xfrm>
              <a:custGeom>
                <a:avLst/>
                <a:gdLst>
                  <a:gd name="T0" fmla="*/ 90 w 100"/>
                  <a:gd name="T1" fmla="*/ 30 h 60"/>
                  <a:gd name="T2" fmla="*/ 100 w 100"/>
                  <a:gd name="T3" fmla="*/ 60 h 60"/>
                  <a:gd name="T4" fmla="*/ 100 w 100"/>
                  <a:gd name="T5" fmla="*/ 60 h 60"/>
                  <a:gd name="T6" fmla="*/ 100 w 100"/>
                  <a:gd name="T7" fmla="*/ 60 h 60"/>
                  <a:gd name="T8" fmla="*/ 0 w 100"/>
                  <a:gd name="T9" fmla="*/ 40 h 60"/>
                  <a:gd name="T10" fmla="*/ 0 w 100"/>
                  <a:gd name="T11" fmla="*/ 30 h 60"/>
                  <a:gd name="T12" fmla="*/ 0 w 100"/>
                  <a:gd name="T13" fmla="*/ 30 h 60"/>
                  <a:gd name="T14" fmla="*/ 90 w 100"/>
                  <a:gd name="T15" fmla="*/ 0 h 60"/>
                  <a:gd name="T16" fmla="*/ 90 w 100"/>
                  <a:gd name="T17" fmla="*/ 0 h 60"/>
                  <a:gd name="T18" fmla="*/ 90 w 100"/>
                  <a:gd name="T19" fmla="*/ 10 h 60"/>
                  <a:gd name="T20" fmla="*/ 90 w 100"/>
                  <a:gd name="T21" fmla="*/ 10 h 60"/>
                  <a:gd name="T22" fmla="*/ 0 w 100"/>
                  <a:gd name="T23" fmla="*/ 40 h 60"/>
                  <a:gd name="T24" fmla="*/ 0 w 100"/>
                  <a:gd name="T25" fmla="*/ 40 h 60"/>
                  <a:gd name="T26" fmla="*/ 0 w 100"/>
                  <a:gd name="T27" fmla="*/ 30 h 60"/>
                  <a:gd name="T28" fmla="*/ 100 w 100"/>
                  <a:gd name="T29" fmla="*/ 50 h 60"/>
                  <a:gd name="T30" fmla="*/ 100 w 100"/>
                  <a:gd name="T31" fmla="*/ 60 h 60"/>
                  <a:gd name="T32" fmla="*/ 90 w 100"/>
                  <a:gd name="T33" fmla="*/ 60 h 60"/>
                  <a:gd name="T34" fmla="*/ 80 w 100"/>
                  <a:gd name="T35" fmla="*/ 30 h 60"/>
                  <a:gd name="T36" fmla="*/ 90 w 100"/>
                  <a:gd name="T37" fmla="*/ 30 h 6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00"/>
                  <a:gd name="T58" fmla="*/ 0 h 60"/>
                  <a:gd name="T59" fmla="*/ 100 w 100"/>
                  <a:gd name="T60" fmla="*/ 60 h 60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00" h="60">
                    <a:moveTo>
                      <a:pt x="90" y="30"/>
                    </a:moveTo>
                    <a:lnTo>
                      <a:pt x="100" y="60"/>
                    </a:lnTo>
                    <a:lnTo>
                      <a:pt x="0" y="40"/>
                    </a:lnTo>
                    <a:lnTo>
                      <a:pt x="0" y="30"/>
                    </a:lnTo>
                    <a:lnTo>
                      <a:pt x="90" y="0"/>
                    </a:lnTo>
                    <a:lnTo>
                      <a:pt x="90" y="10"/>
                    </a:lnTo>
                    <a:lnTo>
                      <a:pt x="0" y="40"/>
                    </a:lnTo>
                    <a:lnTo>
                      <a:pt x="0" y="30"/>
                    </a:lnTo>
                    <a:lnTo>
                      <a:pt x="100" y="50"/>
                    </a:lnTo>
                    <a:lnTo>
                      <a:pt x="100" y="60"/>
                    </a:lnTo>
                    <a:lnTo>
                      <a:pt x="90" y="60"/>
                    </a:lnTo>
                    <a:lnTo>
                      <a:pt x="80" y="30"/>
                    </a:lnTo>
                    <a:lnTo>
                      <a:pt x="90" y="3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" name="Freeform 236"/>
              <p:cNvSpPr>
                <a:spLocks/>
              </p:cNvSpPr>
              <p:nvPr/>
            </p:nvSpPr>
            <p:spPr bwMode="auto">
              <a:xfrm>
                <a:off x="3806" y="3155"/>
                <a:ext cx="10" cy="20"/>
              </a:xfrm>
              <a:custGeom>
                <a:avLst/>
                <a:gdLst>
                  <a:gd name="T0" fmla="*/ 10 w 10"/>
                  <a:gd name="T1" fmla="*/ 0 h 20"/>
                  <a:gd name="T2" fmla="*/ 10 w 10"/>
                  <a:gd name="T3" fmla="*/ 20 h 20"/>
                  <a:gd name="T4" fmla="*/ 0 w 10"/>
                  <a:gd name="T5" fmla="*/ 20 h 20"/>
                  <a:gd name="T6" fmla="*/ 0 w 10"/>
                  <a:gd name="T7" fmla="*/ 20 h 20"/>
                  <a:gd name="T8" fmla="*/ 0 w 10"/>
                  <a:gd name="T9" fmla="*/ 20 h 20"/>
                  <a:gd name="T10" fmla="*/ 0 w 10"/>
                  <a:gd name="T11" fmla="*/ 0 h 20"/>
                  <a:gd name="T12" fmla="*/ 10 w 10"/>
                  <a:gd name="T13" fmla="*/ 0 h 2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0"/>
                  <a:gd name="T22" fmla="*/ 0 h 20"/>
                  <a:gd name="T23" fmla="*/ 10 w 10"/>
                  <a:gd name="T24" fmla="*/ 20 h 2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0" h="20">
                    <a:moveTo>
                      <a:pt x="10" y="0"/>
                    </a:moveTo>
                    <a:lnTo>
                      <a:pt x="10" y="20"/>
                    </a:lnTo>
                    <a:lnTo>
                      <a:pt x="0" y="20"/>
                    </a:lnTo>
                    <a:lnTo>
                      <a:pt x="0" y="0"/>
                    </a:lnTo>
                    <a:lnTo>
                      <a:pt x="10" y="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2" name="Freeform 237"/>
              <p:cNvSpPr>
                <a:spLocks/>
              </p:cNvSpPr>
              <p:nvPr/>
            </p:nvSpPr>
            <p:spPr bwMode="auto">
              <a:xfrm>
                <a:off x="3726" y="3155"/>
                <a:ext cx="100" cy="50"/>
              </a:xfrm>
              <a:custGeom>
                <a:avLst/>
                <a:gdLst>
                  <a:gd name="T0" fmla="*/ 90 w 100"/>
                  <a:gd name="T1" fmla="*/ 20 h 50"/>
                  <a:gd name="T2" fmla="*/ 100 w 100"/>
                  <a:gd name="T3" fmla="*/ 50 h 50"/>
                  <a:gd name="T4" fmla="*/ 0 w 100"/>
                  <a:gd name="T5" fmla="*/ 30 h 50"/>
                  <a:gd name="T6" fmla="*/ 90 w 100"/>
                  <a:gd name="T7" fmla="*/ 0 h 50"/>
                  <a:gd name="T8" fmla="*/ 90 w 100"/>
                  <a:gd name="T9" fmla="*/ 20 h 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0"/>
                  <a:gd name="T16" fmla="*/ 0 h 50"/>
                  <a:gd name="T17" fmla="*/ 100 w 100"/>
                  <a:gd name="T18" fmla="*/ 50 h 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0" h="50">
                    <a:moveTo>
                      <a:pt x="90" y="20"/>
                    </a:moveTo>
                    <a:lnTo>
                      <a:pt x="100" y="50"/>
                    </a:lnTo>
                    <a:lnTo>
                      <a:pt x="0" y="30"/>
                    </a:lnTo>
                    <a:lnTo>
                      <a:pt x="90" y="0"/>
                    </a:lnTo>
                    <a:lnTo>
                      <a:pt x="90" y="2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" name="Rectangle 238"/>
              <p:cNvSpPr>
                <a:spLocks noChangeArrowheads="1"/>
              </p:cNvSpPr>
              <p:nvPr/>
            </p:nvSpPr>
            <p:spPr bwMode="auto">
              <a:xfrm>
                <a:off x="3896" y="3155"/>
                <a:ext cx="1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" name="Freeform 239"/>
              <p:cNvSpPr>
                <a:spLocks/>
              </p:cNvSpPr>
              <p:nvPr/>
            </p:nvSpPr>
            <p:spPr bwMode="auto">
              <a:xfrm>
                <a:off x="3876" y="3155"/>
                <a:ext cx="20" cy="20"/>
              </a:xfrm>
              <a:custGeom>
                <a:avLst/>
                <a:gdLst>
                  <a:gd name="T0" fmla="*/ 20 w 20"/>
                  <a:gd name="T1" fmla="*/ 10 h 20"/>
                  <a:gd name="T2" fmla="*/ 20 w 20"/>
                  <a:gd name="T3" fmla="*/ 0 h 20"/>
                  <a:gd name="T4" fmla="*/ 0 w 20"/>
                  <a:gd name="T5" fmla="*/ 10 h 20"/>
                  <a:gd name="T6" fmla="*/ 0 w 20"/>
                  <a:gd name="T7" fmla="*/ 10 h 20"/>
                  <a:gd name="T8" fmla="*/ 0 w 20"/>
                  <a:gd name="T9" fmla="*/ 20 h 20"/>
                  <a:gd name="T10" fmla="*/ 0 w 20"/>
                  <a:gd name="T11" fmla="*/ 20 h 20"/>
                  <a:gd name="T12" fmla="*/ 20 w 20"/>
                  <a:gd name="T13" fmla="*/ 10 h 2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0"/>
                  <a:gd name="T22" fmla="*/ 0 h 20"/>
                  <a:gd name="T23" fmla="*/ 20 w 20"/>
                  <a:gd name="T24" fmla="*/ 20 h 2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0" h="20">
                    <a:moveTo>
                      <a:pt x="20" y="10"/>
                    </a:moveTo>
                    <a:lnTo>
                      <a:pt x="20" y="0"/>
                    </a:lnTo>
                    <a:lnTo>
                      <a:pt x="0" y="10"/>
                    </a:lnTo>
                    <a:lnTo>
                      <a:pt x="0" y="20"/>
                    </a:lnTo>
                    <a:lnTo>
                      <a:pt x="20" y="1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" name="Rectangle 240"/>
              <p:cNvSpPr>
                <a:spLocks noChangeArrowheads="1"/>
              </p:cNvSpPr>
              <p:nvPr/>
            </p:nvSpPr>
            <p:spPr bwMode="auto">
              <a:xfrm>
                <a:off x="3826" y="3175"/>
                <a:ext cx="1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" name="Freeform 241"/>
              <p:cNvSpPr>
                <a:spLocks/>
              </p:cNvSpPr>
              <p:nvPr/>
            </p:nvSpPr>
            <p:spPr bwMode="auto">
              <a:xfrm>
                <a:off x="3826" y="3165"/>
                <a:ext cx="50" cy="20"/>
              </a:xfrm>
              <a:custGeom>
                <a:avLst/>
                <a:gdLst>
                  <a:gd name="T0" fmla="*/ 50 w 50"/>
                  <a:gd name="T1" fmla="*/ 10 h 20"/>
                  <a:gd name="T2" fmla="*/ 50 w 50"/>
                  <a:gd name="T3" fmla="*/ 0 h 20"/>
                  <a:gd name="T4" fmla="*/ 0 w 50"/>
                  <a:gd name="T5" fmla="*/ 10 h 20"/>
                  <a:gd name="T6" fmla="*/ 0 w 50"/>
                  <a:gd name="T7" fmla="*/ 20 h 20"/>
                  <a:gd name="T8" fmla="*/ 50 w 50"/>
                  <a:gd name="T9" fmla="*/ 10 h 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0"/>
                  <a:gd name="T16" fmla="*/ 0 h 20"/>
                  <a:gd name="T17" fmla="*/ 50 w 50"/>
                  <a:gd name="T18" fmla="*/ 20 h 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0" h="20">
                    <a:moveTo>
                      <a:pt x="50" y="10"/>
                    </a:moveTo>
                    <a:lnTo>
                      <a:pt x="50" y="0"/>
                    </a:lnTo>
                    <a:lnTo>
                      <a:pt x="0" y="10"/>
                    </a:lnTo>
                    <a:lnTo>
                      <a:pt x="0" y="20"/>
                    </a:lnTo>
                    <a:lnTo>
                      <a:pt x="50" y="1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" name="Rectangle 242"/>
              <p:cNvSpPr>
                <a:spLocks noChangeArrowheads="1"/>
              </p:cNvSpPr>
              <p:nvPr/>
            </p:nvSpPr>
            <p:spPr bwMode="auto">
              <a:xfrm>
                <a:off x="3716" y="2996"/>
                <a:ext cx="214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000" u="none">
                    <a:solidFill>
                      <a:srgbClr val="000000"/>
                    </a:solidFill>
                  </a:rPr>
                  <a:t>work()</a:t>
                </a:r>
                <a:endParaRPr lang="en-US" b="1" u="none"/>
              </a:p>
            </p:txBody>
          </p:sp>
          <p:sp>
            <p:nvSpPr>
              <p:cNvPr id="168" name="Rectangle 243"/>
              <p:cNvSpPr>
                <a:spLocks noChangeArrowheads="1"/>
              </p:cNvSpPr>
              <p:nvPr/>
            </p:nvSpPr>
            <p:spPr bwMode="auto">
              <a:xfrm>
                <a:off x="4435" y="3524"/>
                <a:ext cx="180" cy="209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9" name="Rectangle 244"/>
              <p:cNvSpPr>
                <a:spLocks noChangeArrowheads="1"/>
              </p:cNvSpPr>
              <p:nvPr/>
            </p:nvSpPr>
            <p:spPr bwMode="auto">
              <a:xfrm>
                <a:off x="4435" y="3524"/>
                <a:ext cx="190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0" name="Rectangle 245"/>
              <p:cNvSpPr>
                <a:spLocks noChangeArrowheads="1"/>
              </p:cNvSpPr>
              <p:nvPr/>
            </p:nvSpPr>
            <p:spPr bwMode="auto">
              <a:xfrm>
                <a:off x="4615" y="3524"/>
                <a:ext cx="10" cy="219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1" name="Rectangle 246"/>
              <p:cNvSpPr>
                <a:spLocks noChangeArrowheads="1"/>
              </p:cNvSpPr>
              <p:nvPr/>
            </p:nvSpPr>
            <p:spPr bwMode="auto">
              <a:xfrm>
                <a:off x="4435" y="3733"/>
                <a:ext cx="180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2" name="Rectangle 247"/>
              <p:cNvSpPr>
                <a:spLocks noChangeArrowheads="1"/>
              </p:cNvSpPr>
              <p:nvPr/>
            </p:nvSpPr>
            <p:spPr bwMode="auto">
              <a:xfrm>
                <a:off x="4435" y="3524"/>
                <a:ext cx="10" cy="209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3" name="Rectangle 248"/>
              <p:cNvSpPr>
                <a:spLocks noChangeArrowheads="1"/>
              </p:cNvSpPr>
              <p:nvPr/>
            </p:nvSpPr>
            <p:spPr bwMode="auto">
              <a:xfrm>
                <a:off x="3536" y="3155"/>
                <a:ext cx="180" cy="120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" name="Rectangle 249"/>
              <p:cNvSpPr>
                <a:spLocks noChangeArrowheads="1"/>
              </p:cNvSpPr>
              <p:nvPr/>
            </p:nvSpPr>
            <p:spPr bwMode="auto">
              <a:xfrm>
                <a:off x="3536" y="3155"/>
                <a:ext cx="190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" name="Rectangle 250"/>
              <p:cNvSpPr>
                <a:spLocks noChangeArrowheads="1"/>
              </p:cNvSpPr>
              <p:nvPr/>
            </p:nvSpPr>
            <p:spPr bwMode="auto">
              <a:xfrm>
                <a:off x="3716" y="3155"/>
                <a:ext cx="10" cy="13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" name="Rectangle 251"/>
              <p:cNvSpPr>
                <a:spLocks noChangeArrowheads="1"/>
              </p:cNvSpPr>
              <p:nvPr/>
            </p:nvSpPr>
            <p:spPr bwMode="auto">
              <a:xfrm>
                <a:off x="3536" y="3275"/>
                <a:ext cx="180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7" name="Rectangle 252"/>
              <p:cNvSpPr>
                <a:spLocks noChangeArrowheads="1"/>
              </p:cNvSpPr>
              <p:nvPr/>
            </p:nvSpPr>
            <p:spPr bwMode="auto">
              <a:xfrm>
                <a:off x="3536" y="3155"/>
                <a:ext cx="10" cy="12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8" name="Freeform 253"/>
              <p:cNvSpPr>
                <a:spLocks/>
              </p:cNvSpPr>
              <p:nvPr/>
            </p:nvSpPr>
            <p:spPr bwMode="auto">
              <a:xfrm>
                <a:off x="4325" y="3514"/>
                <a:ext cx="90" cy="60"/>
              </a:xfrm>
              <a:custGeom>
                <a:avLst/>
                <a:gdLst>
                  <a:gd name="T0" fmla="*/ 0 w 90"/>
                  <a:gd name="T1" fmla="*/ 30 h 60"/>
                  <a:gd name="T2" fmla="*/ 0 w 90"/>
                  <a:gd name="T3" fmla="*/ 0 h 60"/>
                  <a:gd name="T4" fmla="*/ 0 w 90"/>
                  <a:gd name="T5" fmla="*/ 0 h 60"/>
                  <a:gd name="T6" fmla="*/ 0 w 90"/>
                  <a:gd name="T7" fmla="*/ 0 h 60"/>
                  <a:gd name="T8" fmla="*/ 90 w 90"/>
                  <a:gd name="T9" fmla="*/ 30 h 60"/>
                  <a:gd name="T10" fmla="*/ 90 w 90"/>
                  <a:gd name="T11" fmla="*/ 40 h 60"/>
                  <a:gd name="T12" fmla="*/ 90 w 90"/>
                  <a:gd name="T13" fmla="*/ 40 h 60"/>
                  <a:gd name="T14" fmla="*/ 0 w 90"/>
                  <a:gd name="T15" fmla="*/ 60 h 60"/>
                  <a:gd name="T16" fmla="*/ 0 w 90"/>
                  <a:gd name="T17" fmla="*/ 60 h 60"/>
                  <a:gd name="T18" fmla="*/ 0 w 90"/>
                  <a:gd name="T19" fmla="*/ 50 h 60"/>
                  <a:gd name="T20" fmla="*/ 0 w 90"/>
                  <a:gd name="T21" fmla="*/ 50 h 60"/>
                  <a:gd name="T22" fmla="*/ 90 w 90"/>
                  <a:gd name="T23" fmla="*/ 30 h 60"/>
                  <a:gd name="T24" fmla="*/ 90 w 90"/>
                  <a:gd name="T25" fmla="*/ 40 h 60"/>
                  <a:gd name="T26" fmla="*/ 90 w 90"/>
                  <a:gd name="T27" fmla="*/ 40 h 60"/>
                  <a:gd name="T28" fmla="*/ 0 w 90"/>
                  <a:gd name="T29" fmla="*/ 10 h 60"/>
                  <a:gd name="T30" fmla="*/ 0 w 90"/>
                  <a:gd name="T31" fmla="*/ 0 h 60"/>
                  <a:gd name="T32" fmla="*/ 10 w 90"/>
                  <a:gd name="T33" fmla="*/ 0 h 60"/>
                  <a:gd name="T34" fmla="*/ 10 w 90"/>
                  <a:gd name="T35" fmla="*/ 30 h 60"/>
                  <a:gd name="T36" fmla="*/ 0 w 90"/>
                  <a:gd name="T37" fmla="*/ 30 h 6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90"/>
                  <a:gd name="T58" fmla="*/ 0 h 60"/>
                  <a:gd name="T59" fmla="*/ 90 w 90"/>
                  <a:gd name="T60" fmla="*/ 60 h 60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90" h="60">
                    <a:moveTo>
                      <a:pt x="0" y="30"/>
                    </a:moveTo>
                    <a:lnTo>
                      <a:pt x="0" y="0"/>
                    </a:lnTo>
                    <a:lnTo>
                      <a:pt x="90" y="30"/>
                    </a:lnTo>
                    <a:lnTo>
                      <a:pt x="90" y="40"/>
                    </a:lnTo>
                    <a:lnTo>
                      <a:pt x="0" y="60"/>
                    </a:lnTo>
                    <a:lnTo>
                      <a:pt x="0" y="50"/>
                    </a:lnTo>
                    <a:lnTo>
                      <a:pt x="90" y="30"/>
                    </a:lnTo>
                    <a:lnTo>
                      <a:pt x="90" y="40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10" y="0"/>
                    </a:lnTo>
                    <a:lnTo>
                      <a:pt x="10" y="30"/>
                    </a:lnTo>
                    <a:lnTo>
                      <a:pt x="0" y="3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9" name="Freeform 254"/>
              <p:cNvSpPr>
                <a:spLocks/>
              </p:cNvSpPr>
              <p:nvPr/>
            </p:nvSpPr>
            <p:spPr bwMode="auto">
              <a:xfrm>
                <a:off x="4325" y="3544"/>
                <a:ext cx="10" cy="20"/>
              </a:xfrm>
              <a:custGeom>
                <a:avLst/>
                <a:gdLst>
                  <a:gd name="T0" fmla="*/ 0 w 10"/>
                  <a:gd name="T1" fmla="*/ 20 h 20"/>
                  <a:gd name="T2" fmla="*/ 0 w 10"/>
                  <a:gd name="T3" fmla="*/ 0 h 20"/>
                  <a:gd name="T4" fmla="*/ 10 w 10"/>
                  <a:gd name="T5" fmla="*/ 0 h 20"/>
                  <a:gd name="T6" fmla="*/ 10 w 10"/>
                  <a:gd name="T7" fmla="*/ 0 h 20"/>
                  <a:gd name="T8" fmla="*/ 10 w 10"/>
                  <a:gd name="T9" fmla="*/ 0 h 20"/>
                  <a:gd name="T10" fmla="*/ 10 w 10"/>
                  <a:gd name="T11" fmla="*/ 20 h 20"/>
                  <a:gd name="T12" fmla="*/ 0 w 10"/>
                  <a:gd name="T13" fmla="*/ 20 h 2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0"/>
                  <a:gd name="T22" fmla="*/ 0 h 20"/>
                  <a:gd name="T23" fmla="*/ 10 w 10"/>
                  <a:gd name="T24" fmla="*/ 20 h 2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0" h="20">
                    <a:moveTo>
                      <a:pt x="0" y="20"/>
                    </a:moveTo>
                    <a:lnTo>
                      <a:pt x="0" y="0"/>
                    </a:lnTo>
                    <a:lnTo>
                      <a:pt x="10" y="0"/>
                    </a:lnTo>
                    <a:lnTo>
                      <a:pt x="10" y="20"/>
                    </a:lnTo>
                    <a:lnTo>
                      <a:pt x="0" y="2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0" name="Freeform 255"/>
              <p:cNvSpPr>
                <a:spLocks/>
              </p:cNvSpPr>
              <p:nvPr/>
            </p:nvSpPr>
            <p:spPr bwMode="auto">
              <a:xfrm>
                <a:off x="4325" y="3514"/>
                <a:ext cx="90" cy="50"/>
              </a:xfrm>
              <a:custGeom>
                <a:avLst/>
                <a:gdLst>
                  <a:gd name="T0" fmla="*/ 0 w 90"/>
                  <a:gd name="T1" fmla="*/ 30 h 50"/>
                  <a:gd name="T2" fmla="*/ 0 w 90"/>
                  <a:gd name="T3" fmla="*/ 0 h 50"/>
                  <a:gd name="T4" fmla="*/ 90 w 90"/>
                  <a:gd name="T5" fmla="*/ 30 h 50"/>
                  <a:gd name="T6" fmla="*/ 0 w 90"/>
                  <a:gd name="T7" fmla="*/ 50 h 50"/>
                  <a:gd name="T8" fmla="*/ 0 w 90"/>
                  <a:gd name="T9" fmla="*/ 30 h 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0"/>
                  <a:gd name="T16" fmla="*/ 0 h 50"/>
                  <a:gd name="T17" fmla="*/ 90 w 90"/>
                  <a:gd name="T18" fmla="*/ 50 h 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0" h="50">
                    <a:moveTo>
                      <a:pt x="0" y="30"/>
                    </a:moveTo>
                    <a:lnTo>
                      <a:pt x="0" y="0"/>
                    </a:lnTo>
                    <a:lnTo>
                      <a:pt x="90" y="30"/>
                    </a:lnTo>
                    <a:lnTo>
                      <a:pt x="0" y="50"/>
                    </a:lnTo>
                    <a:lnTo>
                      <a:pt x="0" y="3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1" name="Rectangle 256"/>
              <p:cNvSpPr>
                <a:spLocks noChangeArrowheads="1"/>
              </p:cNvSpPr>
              <p:nvPr/>
            </p:nvSpPr>
            <p:spPr bwMode="auto">
              <a:xfrm>
                <a:off x="3686" y="3544"/>
                <a:ext cx="1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" name="Rectangle 257"/>
              <p:cNvSpPr>
                <a:spLocks noChangeArrowheads="1"/>
              </p:cNvSpPr>
              <p:nvPr/>
            </p:nvSpPr>
            <p:spPr bwMode="auto">
              <a:xfrm>
                <a:off x="4315" y="3544"/>
                <a:ext cx="1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3" name="Rectangle 258"/>
              <p:cNvSpPr>
                <a:spLocks noChangeArrowheads="1"/>
              </p:cNvSpPr>
              <p:nvPr/>
            </p:nvSpPr>
            <p:spPr bwMode="auto">
              <a:xfrm>
                <a:off x="3686" y="3544"/>
                <a:ext cx="629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" name="Rectangle 259"/>
              <p:cNvSpPr>
                <a:spLocks noChangeArrowheads="1"/>
              </p:cNvSpPr>
              <p:nvPr/>
            </p:nvSpPr>
            <p:spPr bwMode="auto">
              <a:xfrm>
                <a:off x="3836" y="3374"/>
                <a:ext cx="419" cy="170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" name="Rectangle 260"/>
              <p:cNvSpPr>
                <a:spLocks noChangeArrowheads="1"/>
              </p:cNvSpPr>
              <p:nvPr/>
            </p:nvSpPr>
            <p:spPr bwMode="auto">
              <a:xfrm>
                <a:off x="3836" y="3374"/>
                <a:ext cx="429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" name="Rectangle 261"/>
              <p:cNvSpPr>
                <a:spLocks noChangeArrowheads="1"/>
              </p:cNvSpPr>
              <p:nvPr/>
            </p:nvSpPr>
            <p:spPr bwMode="auto">
              <a:xfrm>
                <a:off x="4255" y="3374"/>
                <a:ext cx="10" cy="18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7" name="Rectangle 262"/>
              <p:cNvSpPr>
                <a:spLocks noChangeArrowheads="1"/>
              </p:cNvSpPr>
              <p:nvPr/>
            </p:nvSpPr>
            <p:spPr bwMode="auto">
              <a:xfrm>
                <a:off x="3836" y="3544"/>
                <a:ext cx="419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8" name="Rectangle 263"/>
              <p:cNvSpPr>
                <a:spLocks noChangeArrowheads="1"/>
              </p:cNvSpPr>
              <p:nvPr/>
            </p:nvSpPr>
            <p:spPr bwMode="auto">
              <a:xfrm>
                <a:off x="3836" y="3374"/>
                <a:ext cx="10" cy="17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9" name="Rectangle 264"/>
              <p:cNvSpPr>
                <a:spLocks noChangeArrowheads="1"/>
              </p:cNvSpPr>
              <p:nvPr/>
            </p:nvSpPr>
            <p:spPr bwMode="auto">
              <a:xfrm>
                <a:off x="3866" y="3414"/>
                <a:ext cx="326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000" b="1" u="none">
                    <a:solidFill>
                      <a:srgbClr val="000000"/>
                    </a:solidFill>
                  </a:rPr>
                  <a:t>message</a:t>
                </a:r>
                <a:endParaRPr lang="en-US" b="1" u="none"/>
              </a:p>
            </p:txBody>
          </p:sp>
          <p:sp>
            <p:nvSpPr>
              <p:cNvPr id="190" name="Rectangle 265"/>
              <p:cNvSpPr>
                <a:spLocks noChangeArrowheads="1"/>
              </p:cNvSpPr>
              <p:nvPr/>
            </p:nvSpPr>
            <p:spPr bwMode="auto">
              <a:xfrm>
                <a:off x="2727" y="2776"/>
                <a:ext cx="1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1" name="Rectangle 266"/>
              <p:cNvSpPr>
                <a:spLocks noChangeArrowheads="1"/>
              </p:cNvSpPr>
              <p:nvPr/>
            </p:nvSpPr>
            <p:spPr bwMode="auto">
              <a:xfrm>
                <a:off x="3506" y="2776"/>
                <a:ext cx="1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2" name="Rectangle 267"/>
              <p:cNvSpPr>
                <a:spLocks noChangeArrowheads="1"/>
              </p:cNvSpPr>
              <p:nvPr/>
            </p:nvSpPr>
            <p:spPr bwMode="auto">
              <a:xfrm>
                <a:off x="2727" y="2776"/>
                <a:ext cx="779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3" name="Freeform 268"/>
              <p:cNvSpPr>
                <a:spLocks/>
              </p:cNvSpPr>
              <p:nvPr/>
            </p:nvSpPr>
            <p:spPr bwMode="auto">
              <a:xfrm>
                <a:off x="3416" y="2776"/>
                <a:ext cx="90" cy="30"/>
              </a:xfrm>
              <a:custGeom>
                <a:avLst/>
                <a:gdLst>
                  <a:gd name="T0" fmla="*/ 0 w 90"/>
                  <a:gd name="T1" fmla="*/ 30 h 30"/>
                  <a:gd name="T2" fmla="*/ 90 w 90"/>
                  <a:gd name="T3" fmla="*/ 0 h 30"/>
                  <a:gd name="T4" fmla="*/ 0 w 90"/>
                  <a:gd name="T5" fmla="*/ 0 h 30"/>
                  <a:gd name="T6" fmla="*/ 0 w 90"/>
                  <a:gd name="T7" fmla="*/ 30 h 3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0"/>
                  <a:gd name="T13" fmla="*/ 0 h 30"/>
                  <a:gd name="T14" fmla="*/ 90 w 90"/>
                  <a:gd name="T15" fmla="*/ 30 h 3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0" h="30">
                    <a:moveTo>
                      <a:pt x="0" y="30"/>
                    </a:moveTo>
                    <a:lnTo>
                      <a:pt x="90" y="0"/>
                    </a:lnTo>
                    <a:lnTo>
                      <a:pt x="0" y="0"/>
                    </a:lnTo>
                    <a:lnTo>
                      <a:pt x="0" y="3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" name="Freeform 269"/>
              <p:cNvSpPr>
                <a:spLocks/>
              </p:cNvSpPr>
              <p:nvPr/>
            </p:nvSpPr>
            <p:spPr bwMode="auto">
              <a:xfrm>
                <a:off x="3416" y="2776"/>
                <a:ext cx="90" cy="40"/>
              </a:xfrm>
              <a:custGeom>
                <a:avLst/>
                <a:gdLst>
                  <a:gd name="T0" fmla="*/ 0 w 90"/>
                  <a:gd name="T1" fmla="*/ 30 h 40"/>
                  <a:gd name="T2" fmla="*/ 90 w 90"/>
                  <a:gd name="T3" fmla="*/ 0 h 40"/>
                  <a:gd name="T4" fmla="*/ 90 w 90"/>
                  <a:gd name="T5" fmla="*/ 10 h 40"/>
                  <a:gd name="T6" fmla="*/ 90 w 90"/>
                  <a:gd name="T7" fmla="*/ 0 h 40"/>
                  <a:gd name="T8" fmla="*/ 90 w 90"/>
                  <a:gd name="T9" fmla="*/ 10 h 40"/>
                  <a:gd name="T10" fmla="*/ 0 w 90"/>
                  <a:gd name="T11" fmla="*/ 40 h 40"/>
                  <a:gd name="T12" fmla="*/ 0 w 90"/>
                  <a:gd name="T13" fmla="*/ 30 h 4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90"/>
                  <a:gd name="T22" fmla="*/ 0 h 40"/>
                  <a:gd name="T23" fmla="*/ 90 w 90"/>
                  <a:gd name="T24" fmla="*/ 40 h 4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90" h="40">
                    <a:moveTo>
                      <a:pt x="0" y="30"/>
                    </a:moveTo>
                    <a:lnTo>
                      <a:pt x="90" y="0"/>
                    </a:lnTo>
                    <a:lnTo>
                      <a:pt x="90" y="10"/>
                    </a:lnTo>
                    <a:lnTo>
                      <a:pt x="90" y="0"/>
                    </a:lnTo>
                    <a:lnTo>
                      <a:pt x="90" y="10"/>
                    </a:lnTo>
                    <a:lnTo>
                      <a:pt x="0" y="40"/>
                    </a:lnTo>
                    <a:lnTo>
                      <a:pt x="0" y="3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" name="Rectangle 270"/>
              <p:cNvSpPr>
                <a:spLocks noChangeArrowheads="1"/>
              </p:cNvSpPr>
              <p:nvPr/>
            </p:nvSpPr>
            <p:spPr bwMode="auto">
              <a:xfrm>
                <a:off x="3416" y="2776"/>
                <a:ext cx="90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" name="Freeform 271"/>
              <p:cNvSpPr>
                <a:spLocks/>
              </p:cNvSpPr>
              <p:nvPr/>
            </p:nvSpPr>
            <p:spPr bwMode="auto">
              <a:xfrm>
                <a:off x="3416" y="2776"/>
                <a:ext cx="10" cy="40"/>
              </a:xfrm>
              <a:custGeom>
                <a:avLst/>
                <a:gdLst>
                  <a:gd name="T0" fmla="*/ 10 w 10"/>
                  <a:gd name="T1" fmla="*/ 0 h 40"/>
                  <a:gd name="T2" fmla="*/ 10 w 10"/>
                  <a:gd name="T3" fmla="*/ 30 h 40"/>
                  <a:gd name="T4" fmla="*/ 0 w 10"/>
                  <a:gd name="T5" fmla="*/ 40 h 40"/>
                  <a:gd name="T6" fmla="*/ 0 w 10"/>
                  <a:gd name="T7" fmla="*/ 40 h 40"/>
                  <a:gd name="T8" fmla="*/ 0 w 10"/>
                  <a:gd name="T9" fmla="*/ 30 h 40"/>
                  <a:gd name="T10" fmla="*/ 0 w 10"/>
                  <a:gd name="T11" fmla="*/ 0 h 40"/>
                  <a:gd name="T12" fmla="*/ 10 w 10"/>
                  <a:gd name="T13" fmla="*/ 0 h 4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0"/>
                  <a:gd name="T22" fmla="*/ 0 h 40"/>
                  <a:gd name="T23" fmla="*/ 10 w 10"/>
                  <a:gd name="T24" fmla="*/ 40 h 4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0" h="40">
                    <a:moveTo>
                      <a:pt x="10" y="0"/>
                    </a:moveTo>
                    <a:lnTo>
                      <a:pt x="10" y="30"/>
                    </a:lnTo>
                    <a:lnTo>
                      <a:pt x="0" y="40"/>
                    </a:lnTo>
                    <a:lnTo>
                      <a:pt x="0" y="30"/>
                    </a:lnTo>
                    <a:lnTo>
                      <a:pt x="0" y="0"/>
                    </a:lnTo>
                    <a:lnTo>
                      <a:pt x="10" y="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" name="Rectangle 272"/>
              <p:cNvSpPr>
                <a:spLocks noChangeArrowheads="1"/>
              </p:cNvSpPr>
              <p:nvPr/>
            </p:nvSpPr>
            <p:spPr bwMode="auto">
              <a:xfrm>
                <a:off x="5184" y="3982"/>
                <a:ext cx="110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8" name="Freeform 273"/>
              <p:cNvSpPr>
                <a:spLocks/>
              </p:cNvSpPr>
              <p:nvPr/>
            </p:nvSpPr>
            <p:spPr bwMode="auto">
              <a:xfrm>
                <a:off x="5194" y="3952"/>
                <a:ext cx="130" cy="40"/>
              </a:xfrm>
              <a:custGeom>
                <a:avLst/>
                <a:gdLst>
                  <a:gd name="T0" fmla="*/ 0 w 130"/>
                  <a:gd name="T1" fmla="*/ 0 h 40"/>
                  <a:gd name="T2" fmla="*/ 0 w 130"/>
                  <a:gd name="T3" fmla="*/ 10 h 40"/>
                  <a:gd name="T4" fmla="*/ 100 w 130"/>
                  <a:gd name="T5" fmla="*/ 40 h 40"/>
                  <a:gd name="T6" fmla="*/ 100 w 130"/>
                  <a:gd name="T7" fmla="*/ 40 h 40"/>
                  <a:gd name="T8" fmla="*/ 130 w 130"/>
                  <a:gd name="T9" fmla="*/ 30 h 40"/>
                  <a:gd name="T10" fmla="*/ 100 w 130"/>
                  <a:gd name="T11" fmla="*/ 30 h 40"/>
                  <a:gd name="T12" fmla="*/ 0 w 130"/>
                  <a:gd name="T13" fmla="*/ 0 h 4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30"/>
                  <a:gd name="T22" fmla="*/ 0 h 40"/>
                  <a:gd name="T23" fmla="*/ 130 w 130"/>
                  <a:gd name="T24" fmla="*/ 40 h 4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30" h="40">
                    <a:moveTo>
                      <a:pt x="0" y="0"/>
                    </a:moveTo>
                    <a:lnTo>
                      <a:pt x="0" y="10"/>
                    </a:lnTo>
                    <a:lnTo>
                      <a:pt x="100" y="40"/>
                    </a:lnTo>
                    <a:lnTo>
                      <a:pt x="130" y="30"/>
                    </a:lnTo>
                    <a:lnTo>
                      <a:pt x="100" y="30"/>
                    </a:lnTo>
                    <a:lnTo>
                      <a:pt x="0" y="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" name="Freeform 274"/>
              <p:cNvSpPr>
                <a:spLocks/>
              </p:cNvSpPr>
              <p:nvPr/>
            </p:nvSpPr>
            <p:spPr bwMode="auto">
              <a:xfrm>
                <a:off x="5194" y="3982"/>
                <a:ext cx="100" cy="40"/>
              </a:xfrm>
              <a:custGeom>
                <a:avLst/>
                <a:gdLst>
                  <a:gd name="T0" fmla="*/ 100 w 100"/>
                  <a:gd name="T1" fmla="*/ 10 h 40"/>
                  <a:gd name="T2" fmla="*/ 100 w 100"/>
                  <a:gd name="T3" fmla="*/ 0 h 40"/>
                  <a:gd name="T4" fmla="*/ 0 w 100"/>
                  <a:gd name="T5" fmla="*/ 30 h 40"/>
                  <a:gd name="T6" fmla="*/ 0 w 100"/>
                  <a:gd name="T7" fmla="*/ 40 h 40"/>
                  <a:gd name="T8" fmla="*/ 100 w 100"/>
                  <a:gd name="T9" fmla="*/ 10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0"/>
                  <a:gd name="T16" fmla="*/ 0 h 40"/>
                  <a:gd name="T17" fmla="*/ 100 w 100"/>
                  <a:gd name="T18" fmla="*/ 40 h 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0" h="40">
                    <a:moveTo>
                      <a:pt x="100" y="10"/>
                    </a:moveTo>
                    <a:lnTo>
                      <a:pt x="100" y="0"/>
                    </a:lnTo>
                    <a:lnTo>
                      <a:pt x="0" y="30"/>
                    </a:lnTo>
                    <a:lnTo>
                      <a:pt x="0" y="40"/>
                    </a:lnTo>
                    <a:lnTo>
                      <a:pt x="100" y="1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" name="Rectangle 275"/>
              <p:cNvSpPr>
                <a:spLocks noChangeArrowheads="1"/>
              </p:cNvSpPr>
              <p:nvPr/>
            </p:nvSpPr>
            <p:spPr bwMode="auto">
              <a:xfrm>
                <a:off x="4615" y="3982"/>
                <a:ext cx="1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" name="Rectangle 276"/>
              <p:cNvSpPr>
                <a:spLocks noChangeArrowheads="1"/>
              </p:cNvSpPr>
              <p:nvPr/>
            </p:nvSpPr>
            <p:spPr bwMode="auto">
              <a:xfrm>
                <a:off x="4655" y="3982"/>
                <a:ext cx="1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2" name="Rectangle 277"/>
              <p:cNvSpPr>
                <a:spLocks noChangeArrowheads="1"/>
              </p:cNvSpPr>
              <p:nvPr/>
            </p:nvSpPr>
            <p:spPr bwMode="auto">
              <a:xfrm>
                <a:off x="4615" y="3982"/>
                <a:ext cx="40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3" name="Line 278"/>
              <p:cNvSpPr>
                <a:spLocks noChangeShapeType="1"/>
              </p:cNvSpPr>
              <p:nvPr/>
            </p:nvSpPr>
            <p:spPr bwMode="auto">
              <a:xfrm>
                <a:off x="4715" y="3982"/>
                <a:ext cx="80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" name="Line 279"/>
              <p:cNvSpPr>
                <a:spLocks noChangeShapeType="1"/>
              </p:cNvSpPr>
              <p:nvPr/>
            </p:nvSpPr>
            <p:spPr bwMode="auto">
              <a:xfrm>
                <a:off x="4865" y="3982"/>
                <a:ext cx="80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" name="Line 280"/>
              <p:cNvSpPr>
                <a:spLocks noChangeShapeType="1"/>
              </p:cNvSpPr>
              <p:nvPr/>
            </p:nvSpPr>
            <p:spPr bwMode="auto">
              <a:xfrm>
                <a:off x="5005" y="3982"/>
                <a:ext cx="80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" name="Rectangle 281"/>
              <p:cNvSpPr>
                <a:spLocks noChangeArrowheads="1"/>
              </p:cNvSpPr>
              <p:nvPr/>
            </p:nvSpPr>
            <p:spPr bwMode="auto">
              <a:xfrm>
                <a:off x="5155" y="3982"/>
                <a:ext cx="1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" name="Rectangle 282"/>
              <p:cNvSpPr>
                <a:spLocks noChangeArrowheads="1"/>
              </p:cNvSpPr>
              <p:nvPr/>
            </p:nvSpPr>
            <p:spPr bwMode="auto">
              <a:xfrm>
                <a:off x="5184" y="3982"/>
                <a:ext cx="1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" name="Rectangle 283"/>
              <p:cNvSpPr>
                <a:spLocks noChangeArrowheads="1"/>
              </p:cNvSpPr>
              <p:nvPr/>
            </p:nvSpPr>
            <p:spPr bwMode="auto">
              <a:xfrm>
                <a:off x="5155" y="3982"/>
                <a:ext cx="29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" name="Rectangle 284"/>
              <p:cNvSpPr>
                <a:spLocks noChangeArrowheads="1"/>
              </p:cNvSpPr>
              <p:nvPr/>
            </p:nvSpPr>
            <p:spPr bwMode="auto">
              <a:xfrm>
                <a:off x="4695" y="3713"/>
                <a:ext cx="205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000" u="none">
                    <a:solidFill>
                      <a:srgbClr val="000000"/>
                    </a:solidFill>
                  </a:rPr>
                  <a:t>read()</a:t>
                </a:r>
                <a:endParaRPr lang="en-US" b="1" u="none"/>
              </a:p>
            </p:txBody>
          </p:sp>
          <p:sp>
            <p:nvSpPr>
              <p:cNvPr id="210" name="Freeform 285"/>
              <p:cNvSpPr>
                <a:spLocks/>
              </p:cNvSpPr>
              <p:nvPr/>
            </p:nvSpPr>
            <p:spPr bwMode="auto">
              <a:xfrm>
                <a:off x="4605" y="3793"/>
                <a:ext cx="120" cy="60"/>
              </a:xfrm>
              <a:custGeom>
                <a:avLst/>
                <a:gdLst>
                  <a:gd name="T0" fmla="*/ 120 w 120"/>
                  <a:gd name="T1" fmla="*/ 40 h 60"/>
                  <a:gd name="T2" fmla="*/ 120 w 120"/>
                  <a:gd name="T3" fmla="*/ 60 h 60"/>
                  <a:gd name="T4" fmla="*/ 120 w 120"/>
                  <a:gd name="T5" fmla="*/ 60 h 60"/>
                  <a:gd name="T6" fmla="*/ 120 w 120"/>
                  <a:gd name="T7" fmla="*/ 60 h 60"/>
                  <a:gd name="T8" fmla="*/ 30 w 120"/>
                  <a:gd name="T9" fmla="*/ 40 h 60"/>
                  <a:gd name="T10" fmla="*/ 0 w 120"/>
                  <a:gd name="T11" fmla="*/ 40 h 60"/>
                  <a:gd name="T12" fmla="*/ 30 w 120"/>
                  <a:gd name="T13" fmla="*/ 30 h 60"/>
                  <a:gd name="T14" fmla="*/ 120 w 120"/>
                  <a:gd name="T15" fmla="*/ 0 h 60"/>
                  <a:gd name="T16" fmla="*/ 120 w 120"/>
                  <a:gd name="T17" fmla="*/ 0 h 60"/>
                  <a:gd name="T18" fmla="*/ 120 w 120"/>
                  <a:gd name="T19" fmla="*/ 10 h 60"/>
                  <a:gd name="T20" fmla="*/ 120 w 120"/>
                  <a:gd name="T21" fmla="*/ 10 h 60"/>
                  <a:gd name="T22" fmla="*/ 30 w 120"/>
                  <a:gd name="T23" fmla="*/ 40 h 60"/>
                  <a:gd name="T24" fmla="*/ 30 w 120"/>
                  <a:gd name="T25" fmla="*/ 30 h 60"/>
                  <a:gd name="T26" fmla="*/ 30 w 120"/>
                  <a:gd name="T27" fmla="*/ 30 h 60"/>
                  <a:gd name="T28" fmla="*/ 120 w 120"/>
                  <a:gd name="T29" fmla="*/ 50 h 60"/>
                  <a:gd name="T30" fmla="*/ 120 w 120"/>
                  <a:gd name="T31" fmla="*/ 60 h 60"/>
                  <a:gd name="T32" fmla="*/ 110 w 120"/>
                  <a:gd name="T33" fmla="*/ 60 h 60"/>
                  <a:gd name="T34" fmla="*/ 110 w 120"/>
                  <a:gd name="T35" fmla="*/ 40 h 60"/>
                  <a:gd name="T36" fmla="*/ 120 w 120"/>
                  <a:gd name="T37" fmla="*/ 40 h 6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20"/>
                  <a:gd name="T58" fmla="*/ 0 h 60"/>
                  <a:gd name="T59" fmla="*/ 120 w 120"/>
                  <a:gd name="T60" fmla="*/ 60 h 60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20" h="60">
                    <a:moveTo>
                      <a:pt x="120" y="40"/>
                    </a:moveTo>
                    <a:lnTo>
                      <a:pt x="120" y="60"/>
                    </a:lnTo>
                    <a:lnTo>
                      <a:pt x="30" y="40"/>
                    </a:lnTo>
                    <a:lnTo>
                      <a:pt x="0" y="40"/>
                    </a:lnTo>
                    <a:lnTo>
                      <a:pt x="30" y="30"/>
                    </a:lnTo>
                    <a:lnTo>
                      <a:pt x="120" y="0"/>
                    </a:lnTo>
                    <a:lnTo>
                      <a:pt x="120" y="10"/>
                    </a:lnTo>
                    <a:lnTo>
                      <a:pt x="30" y="40"/>
                    </a:lnTo>
                    <a:lnTo>
                      <a:pt x="30" y="30"/>
                    </a:lnTo>
                    <a:lnTo>
                      <a:pt x="120" y="50"/>
                    </a:lnTo>
                    <a:lnTo>
                      <a:pt x="120" y="60"/>
                    </a:lnTo>
                    <a:lnTo>
                      <a:pt x="110" y="60"/>
                    </a:lnTo>
                    <a:lnTo>
                      <a:pt x="110" y="40"/>
                    </a:lnTo>
                    <a:lnTo>
                      <a:pt x="120" y="4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" name="Freeform 286"/>
              <p:cNvSpPr>
                <a:spLocks/>
              </p:cNvSpPr>
              <p:nvPr/>
            </p:nvSpPr>
            <p:spPr bwMode="auto">
              <a:xfrm>
                <a:off x="4715" y="3803"/>
                <a:ext cx="10" cy="30"/>
              </a:xfrm>
              <a:custGeom>
                <a:avLst/>
                <a:gdLst>
                  <a:gd name="T0" fmla="*/ 10 w 10"/>
                  <a:gd name="T1" fmla="*/ 0 h 30"/>
                  <a:gd name="T2" fmla="*/ 10 w 10"/>
                  <a:gd name="T3" fmla="*/ 30 h 30"/>
                  <a:gd name="T4" fmla="*/ 0 w 10"/>
                  <a:gd name="T5" fmla="*/ 30 h 30"/>
                  <a:gd name="T6" fmla="*/ 0 w 10"/>
                  <a:gd name="T7" fmla="*/ 30 h 30"/>
                  <a:gd name="T8" fmla="*/ 0 w 10"/>
                  <a:gd name="T9" fmla="*/ 30 h 30"/>
                  <a:gd name="T10" fmla="*/ 0 w 10"/>
                  <a:gd name="T11" fmla="*/ 0 h 30"/>
                  <a:gd name="T12" fmla="*/ 10 w 10"/>
                  <a:gd name="T13" fmla="*/ 0 h 3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0"/>
                  <a:gd name="T22" fmla="*/ 0 h 30"/>
                  <a:gd name="T23" fmla="*/ 10 w 10"/>
                  <a:gd name="T24" fmla="*/ 30 h 3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0" h="30">
                    <a:moveTo>
                      <a:pt x="10" y="0"/>
                    </a:moveTo>
                    <a:lnTo>
                      <a:pt x="10" y="30"/>
                    </a:lnTo>
                    <a:lnTo>
                      <a:pt x="0" y="30"/>
                    </a:lnTo>
                    <a:lnTo>
                      <a:pt x="0" y="0"/>
                    </a:lnTo>
                    <a:lnTo>
                      <a:pt x="10" y="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" name="Freeform 287"/>
              <p:cNvSpPr>
                <a:spLocks/>
              </p:cNvSpPr>
              <p:nvPr/>
            </p:nvSpPr>
            <p:spPr bwMode="auto">
              <a:xfrm>
                <a:off x="4635" y="3803"/>
                <a:ext cx="90" cy="50"/>
              </a:xfrm>
              <a:custGeom>
                <a:avLst/>
                <a:gdLst>
                  <a:gd name="T0" fmla="*/ 90 w 90"/>
                  <a:gd name="T1" fmla="*/ 30 h 50"/>
                  <a:gd name="T2" fmla="*/ 90 w 90"/>
                  <a:gd name="T3" fmla="*/ 50 h 50"/>
                  <a:gd name="T4" fmla="*/ 0 w 90"/>
                  <a:gd name="T5" fmla="*/ 30 h 50"/>
                  <a:gd name="T6" fmla="*/ 90 w 90"/>
                  <a:gd name="T7" fmla="*/ 0 h 50"/>
                  <a:gd name="T8" fmla="*/ 90 w 90"/>
                  <a:gd name="T9" fmla="*/ 30 h 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0"/>
                  <a:gd name="T16" fmla="*/ 0 h 50"/>
                  <a:gd name="T17" fmla="*/ 90 w 90"/>
                  <a:gd name="T18" fmla="*/ 50 h 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0" h="50">
                    <a:moveTo>
                      <a:pt x="90" y="30"/>
                    </a:moveTo>
                    <a:lnTo>
                      <a:pt x="90" y="50"/>
                    </a:lnTo>
                    <a:lnTo>
                      <a:pt x="0" y="30"/>
                    </a:lnTo>
                    <a:lnTo>
                      <a:pt x="90" y="0"/>
                    </a:lnTo>
                    <a:lnTo>
                      <a:pt x="90" y="30"/>
                    </a:lnTo>
                    <a:close/>
                  </a:path>
                </a:pathLst>
              </a:cu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" name="Rectangle 288"/>
              <p:cNvSpPr>
                <a:spLocks noChangeArrowheads="1"/>
              </p:cNvSpPr>
              <p:nvPr/>
            </p:nvSpPr>
            <p:spPr bwMode="auto">
              <a:xfrm>
                <a:off x="5304" y="3833"/>
                <a:ext cx="1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" name="Rectangle 289"/>
              <p:cNvSpPr>
                <a:spLocks noChangeArrowheads="1"/>
              </p:cNvSpPr>
              <p:nvPr/>
            </p:nvSpPr>
            <p:spPr bwMode="auto">
              <a:xfrm>
                <a:off x="4735" y="3833"/>
                <a:ext cx="1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" name="Rectangle 290"/>
              <p:cNvSpPr>
                <a:spLocks noChangeArrowheads="1"/>
              </p:cNvSpPr>
              <p:nvPr/>
            </p:nvSpPr>
            <p:spPr bwMode="auto">
              <a:xfrm>
                <a:off x="4735" y="3833"/>
                <a:ext cx="569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" name="Rectangle 291"/>
              <p:cNvSpPr>
                <a:spLocks noChangeArrowheads="1"/>
              </p:cNvSpPr>
              <p:nvPr/>
            </p:nvSpPr>
            <p:spPr bwMode="auto">
              <a:xfrm>
                <a:off x="4735" y="3982"/>
                <a:ext cx="420" cy="170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7" name="Rectangle 292"/>
              <p:cNvSpPr>
                <a:spLocks noChangeArrowheads="1"/>
              </p:cNvSpPr>
              <p:nvPr/>
            </p:nvSpPr>
            <p:spPr bwMode="auto">
              <a:xfrm>
                <a:off x="4735" y="3982"/>
                <a:ext cx="430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8" name="Rectangle 293"/>
              <p:cNvSpPr>
                <a:spLocks noChangeArrowheads="1"/>
              </p:cNvSpPr>
              <p:nvPr/>
            </p:nvSpPr>
            <p:spPr bwMode="auto">
              <a:xfrm>
                <a:off x="5155" y="3982"/>
                <a:ext cx="10" cy="18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9" name="Rectangle 294"/>
              <p:cNvSpPr>
                <a:spLocks noChangeArrowheads="1"/>
              </p:cNvSpPr>
              <p:nvPr/>
            </p:nvSpPr>
            <p:spPr bwMode="auto">
              <a:xfrm>
                <a:off x="4735" y="4152"/>
                <a:ext cx="420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0" name="Rectangle 295"/>
              <p:cNvSpPr>
                <a:spLocks noChangeArrowheads="1"/>
              </p:cNvSpPr>
              <p:nvPr/>
            </p:nvSpPr>
            <p:spPr bwMode="auto">
              <a:xfrm>
                <a:off x="4735" y="3982"/>
                <a:ext cx="10" cy="17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1" name="Rectangle 296"/>
              <p:cNvSpPr>
                <a:spLocks noChangeArrowheads="1"/>
              </p:cNvSpPr>
              <p:nvPr/>
            </p:nvSpPr>
            <p:spPr bwMode="auto">
              <a:xfrm>
                <a:off x="4765" y="4022"/>
                <a:ext cx="327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000" b="1" u="none">
                    <a:solidFill>
                      <a:srgbClr val="000000"/>
                    </a:solidFill>
                  </a:rPr>
                  <a:t>message</a:t>
                </a:r>
                <a:endParaRPr lang="en-US" b="1" u="none"/>
              </a:p>
            </p:txBody>
          </p:sp>
          <p:sp>
            <p:nvSpPr>
              <p:cNvPr id="222" name="Rectangle 297"/>
              <p:cNvSpPr>
                <a:spLocks noChangeArrowheads="1"/>
              </p:cNvSpPr>
              <p:nvPr/>
            </p:nvSpPr>
            <p:spPr bwMode="auto">
              <a:xfrm>
                <a:off x="5304" y="3614"/>
                <a:ext cx="180" cy="687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3" name="Rectangle 298"/>
              <p:cNvSpPr>
                <a:spLocks noChangeArrowheads="1"/>
              </p:cNvSpPr>
              <p:nvPr/>
            </p:nvSpPr>
            <p:spPr bwMode="auto">
              <a:xfrm>
                <a:off x="5304" y="3614"/>
                <a:ext cx="190" cy="9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4" name="Rectangle 299"/>
              <p:cNvSpPr>
                <a:spLocks noChangeArrowheads="1"/>
              </p:cNvSpPr>
              <p:nvPr/>
            </p:nvSpPr>
            <p:spPr bwMode="auto">
              <a:xfrm>
                <a:off x="5484" y="3614"/>
                <a:ext cx="10" cy="697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" name="Rectangle 300"/>
              <p:cNvSpPr>
                <a:spLocks noChangeArrowheads="1"/>
              </p:cNvSpPr>
              <p:nvPr/>
            </p:nvSpPr>
            <p:spPr bwMode="auto">
              <a:xfrm>
                <a:off x="5304" y="4301"/>
                <a:ext cx="180" cy="1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" name="Rectangle 301"/>
              <p:cNvSpPr>
                <a:spLocks noChangeArrowheads="1"/>
              </p:cNvSpPr>
              <p:nvPr/>
            </p:nvSpPr>
            <p:spPr bwMode="auto">
              <a:xfrm>
                <a:off x="5304" y="3614"/>
                <a:ext cx="10" cy="687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7" name="Rectangle 302"/>
              <p:cNvSpPr>
                <a:spLocks noChangeArrowheads="1"/>
              </p:cNvSpPr>
              <p:nvPr/>
            </p:nvSpPr>
            <p:spPr bwMode="auto">
              <a:xfrm>
                <a:off x="5125" y="3982"/>
                <a:ext cx="1" cy="10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8" name="Rectangle 303"/>
              <p:cNvSpPr>
                <a:spLocks noChangeArrowheads="1"/>
              </p:cNvSpPr>
              <p:nvPr/>
            </p:nvSpPr>
            <p:spPr bwMode="auto">
              <a:xfrm>
                <a:off x="5065" y="3982"/>
                <a:ext cx="1" cy="10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9" name="Rectangle 304"/>
              <p:cNvSpPr>
                <a:spLocks noChangeArrowheads="1"/>
              </p:cNvSpPr>
              <p:nvPr/>
            </p:nvSpPr>
            <p:spPr bwMode="auto">
              <a:xfrm>
                <a:off x="5065" y="3982"/>
                <a:ext cx="60" cy="10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0" name="Rectangle 305"/>
              <p:cNvSpPr>
                <a:spLocks noChangeArrowheads="1"/>
              </p:cNvSpPr>
              <p:nvPr/>
            </p:nvSpPr>
            <p:spPr bwMode="auto">
              <a:xfrm>
                <a:off x="4985" y="3982"/>
                <a:ext cx="1" cy="10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1" name="Rectangle 306"/>
              <p:cNvSpPr>
                <a:spLocks noChangeArrowheads="1"/>
              </p:cNvSpPr>
              <p:nvPr/>
            </p:nvSpPr>
            <p:spPr bwMode="auto">
              <a:xfrm>
                <a:off x="4935" y="3982"/>
                <a:ext cx="1" cy="10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2" name="Rectangle 307"/>
              <p:cNvSpPr>
                <a:spLocks noChangeArrowheads="1"/>
              </p:cNvSpPr>
              <p:nvPr/>
            </p:nvSpPr>
            <p:spPr bwMode="auto">
              <a:xfrm>
                <a:off x="4935" y="3982"/>
                <a:ext cx="50" cy="10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" name="Rectangle 308"/>
              <p:cNvSpPr>
                <a:spLocks noChangeArrowheads="1"/>
              </p:cNvSpPr>
              <p:nvPr/>
            </p:nvSpPr>
            <p:spPr bwMode="auto">
              <a:xfrm>
                <a:off x="4845" y="3982"/>
                <a:ext cx="1" cy="10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4" name="Rectangle 309"/>
              <p:cNvSpPr>
                <a:spLocks noChangeArrowheads="1"/>
              </p:cNvSpPr>
              <p:nvPr/>
            </p:nvSpPr>
            <p:spPr bwMode="auto">
              <a:xfrm>
                <a:off x="4795" y="3982"/>
                <a:ext cx="1" cy="10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" name="Rectangle 310"/>
            <p:cNvSpPr>
              <a:spLocks noChangeArrowheads="1"/>
            </p:cNvSpPr>
            <p:nvPr/>
          </p:nvSpPr>
          <p:spPr bwMode="auto">
            <a:xfrm>
              <a:off x="4795" y="3982"/>
              <a:ext cx="50" cy="10"/>
            </a:xfrm>
            <a:prstGeom prst="rect">
              <a:avLst/>
            </a:prstGeom>
            <a:blipFill dpi="0" rotWithShape="0">
              <a:blip r:embed="rId3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311"/>
            <p:cNvSpPr>
              <a:spLocks/>
            </p:cNvSpPr>
            <p:nvPr/>
          </p:nvSpPr>
          <p:spPr bwMode="auto">
            <a:xfrm>
              <a:off x="5484" y="4012"/>
              <a:ext cx="150" cy="20"/>
            </a:xfrm>
            <a:custGeom>
              <a:avLst/>
              <a:gdLst>
                <a:gd name="T0" fmla="*/ 0 w 150"/>
                <a:gd name="T1" fmla="*/ 0 h 20"/>
                <a:gd name="T2" fmla="*/ 150 w 150"/>
                <a:gd name="T3" fmla="*/ 10 h 20"/>
                <a:gd name="T4" fmla="*/ 150 w 150"/>
                <a:gd name="T5" fmla="*/ 10 h 20"/>
                <a:gd name="T6" fmla="*/ 150 w 150"/>
                <a:gd name="T7" fmla="*/ 20 h 20"/>
                <a:gd name="T8" fmla="*/ 150 w 150"/>
                <a:gd name="T9" fmla="*/ 20 h 20"/>
                <a:gd name="T10" fmla="*/ 0 w 150"/>
                <a:gd name="T11" fmla="*/ 10 h 20"/>
                <a:gd name="T12" fmla="*/ 0 w 150"/>
                <a:gd name="T13" fmla="*/ 0 h 2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50"/>
                <a:gd name="T22" fmla="*/ 0 h 20"/>
                <a:gd name="T23" fmla="*/ 150 w 150"/>
                <a:gd name="T24" fmla="*/ 20 h 2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50" h="20">
                  <a:moveTo>
                    <a:pt x="0" y="0"/>
                  </a:moveTo>
                  <a:lnTo>
                    <a:pt x="150" y="10"/>
                  </a:lnTo>
                  <a:lnTo>
                    <a:pt x="150" y="20"/>
                  </a:lnTo>
                  <a:lnTo>
                    <a:pt x="0" y="10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312"/>
            <p:cNvSpPr>
              <a:spLocks/>
            </p:cNvSpPr>
            <p:nvPr/>
          </p:nvSpPr>
          <p:spPr bwMode="auto">
            <a:xfrm>
              <a:off x="5634" y="4022"/>
              <a:ext cx="50" cy="30"/>
            </a:xfrm>
            <a:custGeom>
              <a:avLst/>
              <a:gdLst>
                <a:gd name="T0" fmla="*/ 0 w 50"/>
                <a:gd name="T1" fmla="*/ 0 h 30"/>
                <a:gd name="T2" fmla="*/ 40 w 50"/>
                <a:gd name="T3" fmla="*/ 20 h 30"/>
                <a:gd name="T4" fmla="*/ 50 w 50"/>
                <a:gd name="T5" fmla="*/ 20 h 30"/>
                <a:gd name="T6" fmla="*/ 40 w 50"/>
                <a:gd name="T7" fmla="*/ 30 h 30"/>
                <a:gd name="T8" fmla="*/ 40 w 50"/>
                <a:gd name="T9" fmla="*/ 30 h 30"/>
                <a:gd name="T10" fmla="*/ 0 w 50"/>
                <a:gd name="T11" fmla="*/ 10 h 30"/>
                <a:gd name="T12" fmla="*/ 0 w 50"/>
                <a:gd name="T13" fmla="*/ 0 h 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0"/>
                <a:gd name="T22" fmla="*/ 0 h 30"/>
                <a:gd name="T23" fmla="*/ 50 w 50"/>
                <a:gd name="T24" fmla="*/ 30 h 3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0" h="30">
                  <a:moveTo>
                    <a:pt x="0" y="0"/>
                  </a:moveTo>
                  <a:lnTo>
                    <a:pt x="40" y="20"/>
                  </a:lnTo>
                  <a:lnTo>
                    <a:pt x="50" y="20"/>
                  </a:lnTo>
                  <a:lnTo>
                    <a:pt x="40" y="30"/>
                  </a:lnTo>
                  <a:lnTo>
                    <a:pt x="0" y="10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313"/>
            <p:cNvSpPr>
              <a:spLocks/>
            </p:cNvSpPr>
            <p:nvPr/>
          </p:nvSpPr>
          <p:spPr bwMode="auto">
            <a:xfrm>
              <a:off x="5694" y="4072"/>
              <a:ext cx="10" cy="10"/>
            </a:xfrm>
            <a:custGeom>
              <a:avLst/>
              <a:gdLst>
                <a:gd name="T0" fmla="*/ 10 w 10"/>
                <a:gd name="T1" fmla="*/ 0 h 10"/>
                <a:gd name="T2" fmla="*/ 10 w 10"/>
                <a:gd name="T3" fmla="*/ 0 h 10"/>
                <a:gd name="T4" fmla="*/ 0 w 10"/>
                <a:gd name="T5" fmla="*/ 10 h 10"/>
                <a:gd name="T6" fmla="*/ 0 w 10"/>
                <a:gd name="T7" fmla="*/ 10 h 10"/>
                <a:gd name="T8" fmla="*/ 10 w 10"/>
                <a:gd name="T9" fmla="*/ 0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"/>
                <a:gd name="T16" fmla="*/ 0 h 10"/>
                <a:gd name="T17" fmla="*/ 10 w 10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" h="10">
                  <a:moveTo>
                    <a:pt x="10" y="0"/>
                  </a:moveTo>
                  <a:lnTo>
                    <a:pt x="10" y="0"/>
                  </a:lnTo>
                  <a:lnTo>
                    <a:pt x="0" y="10"/>
                  </a:lnTo>
                  <a:lnTo>
                    <a:pt x="10" y="0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314"/>
            <p:cNvSpPr>
              <a:spLocks/>
            </p:cNvSpPr>
            <p:nvPr/>
          </p:nvSpPr>
          <p:spPr bwMode="auto">
            <a:xfrm>
              <a:off x="5674" y="4042"/>
              <a:ext cx="30" cy="40"/>
            </a:xfrm>
            <a:custGeom>
              <a:avLst/>
              <a:gdLst>
                <a:gd name="T0" fmla="*/ 10 w 30"/>
                <a:gd name="T1" fmla="*/ 0 h 40"/>
                <a:gd name="T2" fmla="*/ 0 w 30"/>
                <a:gd name="T3" fmla="*/ 10 h 40"/>
                <a:gd name="T4" fmla="*/ 20 w 30"/>
                <a:gd name="T5" fmla="*/ 40 h 40"/>
                <a:gd name="T6" fmla="*/ 30 w 30"/>
                <a:gd name="T7" fmla="*/ 30 h 40"/>
                <a:gd name="T8" fmla="*/ 10 w 30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40"/>
                <a:gd name="T17" fmla="*/ 30 w 30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40">
                  <a:moveTo>
                    <a:pt x="10" y="0"/>
                  </a:moveTo>
                  <a:lnTo>
                    <a:pt x="0" y="10"/>
                  </a:lnTo>
                  <a:lnTo>
                    <a:pt x="20" y="40"/>
                  </a:lnTo>
                  <a:lnTo>
                    <a:pt x="30" y="30"/>
                  </a:lnTo>
                  <a:lnTo>
                    <a:pt x="10" y="0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315"/>
            <p:cNvSpPr>
              <a:spLocks/>
            </p:cNvSpPr>
            <p:nvPr/>
          </p:nvSpPr>
          <p:spPr bwMode="auto">
            <a:xfrm>
              <a:off x="5524" y="4052"/>
              <a:ext cx="100" cy="70"/>
            </a:xfrm>
            <a:custGeom>
              <a:avLst/>
              <a:gdLst>
                <a:gd name="T0" fmla="*/ 90 w 100"/>
                <a:gd name="T1" fmla="*/ 40 h 70"/>
                <a:gd name="T2" fmla="*/ 100 w 100"/>
                <a:gd name="T3" fmla="*/ 70 h 70"/>
                <a:gd name="T4" fmla="*/ 100 w 100"/>
                <a:gd name="T5" fmla="*/ 70 h 70"/>
                <a:gd name="T6" fmla="*/ 100 w 100"/>
                <a:gd name="T7" fmla="*/ 70 h 70"/>
                <a:gd name="T8" fmla="*/ 0 w 100"/>
                <a:gd name="T9" fmla="*/ 40 h 70"/>
                <a:gd name="T10" fmla="*/ 0 w 100"/>
                <a:gd name="T11" fmla="*/ 30 h 70"/>
                <a:gd name="T12" fmla="*/ 0 w 100"/>
                <a:gd name="T13" fmla="*/ 30 h 70"/>
                <a:gd name="T14" fmla="*/ 90 w 100"/>
                <a:gd name="T15" fmla="*/ 0 h 70"/>
                <a:gd name="T16" fmla="*/ 90 w 100"/>
                <a:gd name="T17" fmla="*/ 0 h 70"/>
                <a:gd name="T18" fmla="*/ 90 w 100"/>
                <a:gd name="T19" fmla="*/ 10 h 70"/>
                <a:gd name="T20" fmla="*/ 90 w 100"/>
                <a:gd name="T21" fmla="*/ 10 h 70"/>
                <a:gd name="T22" fmla="*/ 0 w 100"/>
                <a:gd name="T23" fmla="*/ 40 h 70"/>
                <a:gd name="T24" fmla="*/ 0 w 100"/>
                <a:gd name="T25" fmla="*/ 30 h 70"/>
                <a:gd name="T26" fmla="*/ 0 w 100"/>
                <a:gd name="T27" fmla="*/ 30 h 70"/>
                <a:gd name="T28" fmla="*/ 100 w 100"/>
                <a:gd name="T29" fmla="*/ 60 h 70"/>
                <a:gd name="T30" fmla="*/ 100 w 100"/>
                <a:gd name="T31" fmla="*/ 70 h 70"/>
                <a:gd name="T32" fmla="*/ 90 w 100"/>
                <a:gd name="T33" fmla="*/ 70 h 70"/>
                <a:gd name="T34" fmla="*/ 80 w 100"/>
                <a:gd name="T35" fmla="*/ 40 h 70"/>
                <a:gd name="T36" fmla="*/ 90 w 100"/>
                <a:gd name="T37" fmla="*/ 40 h 7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00"/>
                <a:gd name="T58" fmla="*/ 0 h 70"/>
                <a:gd name="T59" fmla="*/ 100 w 100"/>
                <a:gd name="T60" fmla="*/ 70 h 7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00" h="70">
                  <a:moveTo>
                    <a:pt x="90" y="40"/>
                  </a:moveTo>
                  <a:lnTo>
                    <a:pt x="100" y="70"/>
                  </a:lnTo>
                  <a:lnTo>
                    <a:pt x="0" y="40"/>
                  </a:lnTo>
                  <a:lnTo>
                    <a:pt x="0" y="30"/>
                  </a:lnTo>
                  <a:lnTo>
                    <a:pt x="90" y="0"/>
                  </a:lnTo>
                  <a:lnTo>
                    <a:pt x="90" y="10"/>
                  </a:lnTo>
                  <a:lnTo>
                    <a:pt x="0" y="40"/>
                  </a:lnTo>
                  <a:lnTo>
                    <a:pt x="0" y="30"/>
                  </a:lnTo>
                  <a:lnTo>
                    <a:pt x="100" y="60"/>
                  </a:lnTo>
                  <a:lnTo>
                    <a:pt x="100" y="70"/>
                  </a:lnTo>
                  <a:lnTo>
                    <a:pt x="90" y="70"/>
                  </a:lnTo>
                  <a:lnTo>
                    <a:pt x="80" y="40"/>
                  </a:lnTo>
                  <a:lnTo>
                    <a:pt x="90" y="40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16"/>
            <p:cNvSpPr>
              <a:spLocks/>
            </p:cNvSpPr>
            <p:nvPr/>
          </p:nvSpPr>
          <p:spPr bwMode="auto">
            <a:xfrm>
              <a:off x="5604" y="4062"/>
              <a:ext cx="10" cy="30"/>
            </a:xfrm>
            <a:custGeom>
              <a:avLst/>
              <a:gdLst>
                <a:gd name="T0" fmla="*/ 10 w 10"/>
                <a:gd name="T1" fmla="*/ 0 h 30"/>
                <a:gd name="T2" fmla="*/ 10 w 10"/>
                <a:gd name="T3" fmla="*/ 30 h 30"/>
                <a:gd name="T4" fmla="*/ 0 w 10"/>
                <a:gd name="T5" fmla="*/ 30 h 30"/>
                <a:gd name="T6" fmla="*/ 0 w 10"/>
                <a:gd name="T7" fmla="*/ 30 h 30"/>
                <a:gd name="T8" fmla="*/ 0 w 10"/>
                <a:gd name="T9" fmla="*/ 30 h 30"/>
                <a:gd name="T10" fmla="*/ 0 w 10"/>
                <a:gd name="T11" fmla="*/ 0 h 30"/>
                <a:gd name="T12" fmla="*/ 10 w 10"/>
                <a:gd name="T13" fmla="*/ 0 h 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"/>
                <a:gd name="T22" fmla="*/ 0 h 30"/>
                <a:gd name="T23" fmla="*/ 10 w 10"/>
                <a:gd name="T24" fmla="*/ 30 h 3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" h="30">
                  <a:moveTo>
                    <a:pt x="10" y="0"/>
                  </a:moveTo>
                  <a:lnTo>
                    <a:pt x="10" y="30"/>
                  </a:lnTo>
                  <a:lnTo>
                    <a:pt x="0" y="30"/>
                  </a:lnTo>
                  <a:lnTo>
                    <a:pt x="0" y="0"/>
                  </a:lnTo>
                  <a:lnTo>
                    <a:pt x="10" y="0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317"/>
            <p:cNvSpPr>
              <a:spLocks/>
            </p:cNvSpPr>
            <p:nvPr/>
          </p:nvSpPr>
          <p:spPr bwMode="auto">
            <a:xfrm>
              <a:off x="5524" y="4062"/>
              <a:ext cx="100" cy="60"/>
            </a:xfrm>
            <a:custGeom>
              <a:avLst/>
              <a:gdLst>
                <a:gd name="T0" fmla="*/ 90 w 100"/>
                <a:gd name="T1" fmla="*/ 30 h 60"/>
                <a:gd name="T2" fmla="*/ 100 w 100"/>
                <a:gd name="T3" fmla="*/ 60 h 60"/>
                <a:gd name="T4" fmla="*/ 0 w 100"/>
                <a:gd name="T5" fmla="*/ 30 h 60"/>
                <a:gd name="T6" fmla="*/ 90 w 100"/>
                <a:gd name="T7" fmla="*/ 0 h 60"/>
                <a:gd name="T8" fmla="*/ 90 w 100"/>
                <a:gd name="T9" fmla="*/ 30 h 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0"/>
                <a:gd name="T16" fmla="*/ 0 h 60"/>
                <a:gd name="T17" fmla="*/ 100 w 100"/>
                <a:gd name="T18" fmla="*/ 60 h 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0" h="60">
                  <a:moveTo>
                    <a:pt x="90" y="30"/>
                  </a:moveTo>
                  <a:lnTo>
                    <a:pt x="100" y="60"/>
                  </a:lnTo>
                  <a:lnTo>
                    <a:pt x="0" y="30"/>
                  </a:lnTo>
                  <a:lnTo>
                    <a:pt x="90" y="0"/>
                  </a:lnTo>
                  <a:lnTo>
                    <a:pt x="90" y="30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18"/>
            <p:cNvSpPr>
              <a:spLocks/>
            </p:cNvSpPr>
            <p:nvPr/>
          </p:nvSpPr>
          <p:spPr bwMode="auto">
            <a:xfrm>
              <a:off x="5674" y="4072"/>
              <a:ext cx="20" cy="20"/>
            </a:xfrm>
            <a:custGeom>
              <a:avLst/>
              <a:gdLst>
                <a:gd name="T0" fmla="*/ 20 w 20"/>
                <a:gd name="T1" fmla="*/ 10 h 20"/>
                <a:gd name="T2" fmla="*/ 20 w 20"/>
                <a:gd name="T3" fmla="*/ 0 h 20"/>
                <a:gd name="T4" fmla="*/ 0 w 20"/>
                <a:gd name="T5" fmla="*/ 10 h 20"/>
                <a:gd name="T6" fmla="*/ 0 w 20"/>
                <a:gd name="T7" fmla="*/ 10 h 20"/>
                <a:gd name="T8" fmla="*/ 0 w 20"/>
                <a:gd name="T9" fmla="*/ 20 h 20"/>
                <a:gd name="T10" fmla="*/ 0 w 20"/>
                <a:gd name="T11" fmla="*/ 20 h 20"/>
                <a:gd name="T12" fmla="*/ 20 w 20"/>
                <a:gd name="T13" fmla="*/ 10 h 2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0"/>
                <a:gd name="T22" fmla="*/ 0 h 20"/>
                <a:gd name="T23" fmla="*/ 20 w 20"/>
                <a:gd name="T24" fmla="*/ 20 h 2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0" h="20">
                  <a:moveTo>
                    <a:pt x="20" y="10"/>
                  </a:moveTo>
                  <a:lnTo>
                    <a:pt x="20" y="0"/>
                  </a:lnTo>
                  <a:lnTo>
                    <a:pt x="0" y="10"/>
                  </a:lnTo>
                  <a:lnTo>
                    <a:pt x="0" y="20"/>
                  </a:lnTo>
                  <a:lnTo>
                    <a:pt x="20" y="10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319"/>
            <p:cNvSpPr>
              <a:spLocks/>
            </p:cNvSpPr>
            <p:nvPr/>
          </p:nvSpPr>
          <p:spPr bwMode="auto">
            <a:xfrm>
              <a:off x="5624" y="4082"/>
              <a:ext cx="50" cy="20"/>
            </a:xfrm>
            <a:custGeom>
              <a:avLst/>
              <a:gdLst>
                <a:gd name="T0" fmla="*/ 50 w 50"/>
                <a:gd name="T1" fmla="*/ 10 h 20"/>
                <a:gd name="T2" fmla="*/ 50 w 50"/>
                <a:gd name="T3" fmla="*/ 0 h 20"/>
                <a:gd name="T4" fmla="*/ 0 w 50"/>
                <a:gd name="T5" fmla="*/ 10 h 20"/>
                <a:gd name="T6" fmla="*/ 0 w 50"/>
                <a:gd name="T7" fmla="*/ 20 h 20"/>
                <a:gd name="T8" fmla="*/ 50 w 50"/>
                <a:gd name="T9" fmla="*/ 1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0"/>
                <a:gd name="T16" fmla="*/ 0 h 20"/>
                <a:gd name="T17" fmla="*/ 50 w 50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0" h="20">
                  <a:moveTo>
                    <a:pt x="50" y="10"/>
                  </a:moveTo>
                  <a:lnTo>
                    <a:pt x="50" y="0"/>
                  </a:lnTo>
                  <a:lnTo>
                    <a:pt x="0" y="10"/>
                  </a:lnTo>
                  <a:lnTo>
                    <a:pt x="0" y="20"/>
                  </a:lnTo>
                  <a:lnTo>
                    <a:pt x="50" y="10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Rectangle 320"/>
            <p:cNvSpPr>
              <a:spLocks noChangeArrowheads="1"/>
            </p:cNvSpPr>
            <p:nvPr/>
          </p:nvSpPr>
          <p:spPr bwMode="auto">
            <a:xfrm>
              <a:off x="5514" y="3903"/>
              <a:ext cx="21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u="none">
                  <a:solidFill>
                    <a:srgbClr val="000000"/>
                  </a:solidFill>
                </a:rPr>
                <a:t>work()</a:t>
              </a:r>
              <a:endParaRPr lang="en-US" b="1" u="none"/>
            </a:p>
          </p:txBody>
        </p:sp>
        <p:sp>
          <p:nvSpPr>
            <p:cNvPr id="19" name="Rectangle 321"/>
            <p:cNvSpPr>
              <a:spLocks noChangeArrowheads="1"/>
            </p:cNvSpPr>
            <p:nvPr/>
          </p:nvSpPr>
          <p:spPr bwMode="auto">
            <a:xfrm>
              <a:off x="5334" y="4072"/>
              <a:ext cx="180" cy="120"/>
            </a:xfrm>
            <a:prstGeom prst="rect">
              <a:avLst/>
            </a:prstGeom>
            <a:blipFill dpi="0" rotWithShape="0">
              <a:blip r:embed="rId3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Rectangle 322"/>
            <p:cNvSpPr>
              <a:spLocks noChangeArrowheads="1"/>
            </p:cNvSpPr>
            <p:nvPr/>
          </p:nvSpPr>
          <p:spPr bwMode="auto">
            <a:xfrm>
              <a:off x="5334" y="4072"/>
              <a:ext cx="190" cy="10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Rectangle 323"/>
            <p:cNvSpPr>
              <a:spLocks noChangeArrowheads="1"/>
            </p:cNvSpPr>
            <p:nvPr/>
          </p:nvSpPr>
          <p:spPr bwMode="auto">
            <a:xfrm>
              <a:off x="5514" y="4072"/>
              <a:ext cx="10" cy="129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324"/>
            <p:cNvSpPr>
              <a:spLocks noChangeArrowheads="1"/>
            </p:cNvSpPr>
            <p:nvPr/>
          </p:nvSpPr>
          <p:spPr bwMode="auto">
            <a:xfrm>
              <a:off x="5334" y="4192"/>
              <a:ext cx="180" cy="9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Rectangle 325"/>
            <p:cNvSpPr>
              <a:spLocks noChangeArrowheads="1"/>
            </p:cNvSpPr>
            <p:nvPr/>
          </p:nvSpPr>
          <p:spPr bwMode="auto">
            <a:xfrm>
              <a:off x="5334" y="4072"/>
              <a:ext cx="10" cy="120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Rectangle 326"/>
            <p:cNvSpPr>
              <a:spLocks noChangeArrowheads="1"/>
            </p:cNvSpPr>
            <p:nvPr/>
          </p:nvSpPr>
          <p:spPr bwMode="auto">
            <a:xfrm>
              <a:off x="4805" y="3514"/>
              <a:ext cx="365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u="none">
                  <a:solidFill>
                    <a:srgbClr val="000000"/>
                  </a:solidFill>
                </a:rPr>
                <a:t>notification</a:t>
              </a:r>
              <a:endParaRPr lang="en-US" b="1" u="none"/>
            </a:p>
          </p:txBody>
        </p:sp>
        <p:sp>
          <p:nvSpPr>
            <p:cNvPr id="25" name="Rectangle 327"/>
            <p:cNvSpPr>
              <a:spLocks noChangeArrowheads="1"/>
            </p:cNvSpPr>
            <p:nvPr/>
          </p:nvSpPr>
          <p:spPr bwMode="auto">
            <a:xfrm>
              <a:off x="4615" y="3643"/>
              <a:ext cx="689" cy="10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328"/>
            <p:cNvSpPr>
              <a:spLocks/>
            </p:cNvSpPr>
            <p:nvPr/>
          </p:nvSpPr>
          <p:spPr bwMode="auto">
            <a:xfrm>
              <a:off x="5214" y="3643"/>
              <a:ext cx="90" cy="30"/>
            </a:xfrm>
            <a:custGeom>
              <a:avLst/>
              <a:gdLst>
                <a:gd name="T0" fmla="*/ 0 w 90"/>
                <a:gd name="T1" fmla="*/ 30 h 30"/>
                <a:gd name="T2" fmla="*/ 90 w 90"/>
                <a:gd name="T3" fmla="*/ 0 h 30"/>
                <a:gd name="T4" fmla="*/ 0 w 90"/>
                <a:gd name="T5" fmla="*/ 0 h 30"/>
                <a:gd name="T6" fmla="*/ 0 w 90"/>
                <a:gd name="T7" fmla="*/ 30 h 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0"/>
                <a:gd name="T13" fmla="*/ 0 h 30"/>
                <a:gd name="T14" fmla="*/ 90 w 90"/>
                <a:gd name="T15" fmla="*/ 30 h 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0" h="30">
                  <a:moveTo>
                    <a:pt x="0" y="30"/>
                  </a:moveTo>
                  <a:lnTo>
                    <a:pt x="90" y="0"/>
                  </a:lnTo>
                  <a:lnTo>
                    <a:pt x="0" y="0"/>
                  </a:lnTo>
                  <a:lnTo>
                    <a:pt x="0" y="30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329"/>
            <p:cNvSpPr>
              <a:spLocks/>
            </p:cNvSpPr>
            <p:nvPr/>
          </p:nvSpPr>
          <p:spPr bwMode="auto">
            <a:xfrm>
              <a:off x="5214" y="3643"/>
              <a:ext cx="90" cy="40"/>
            </a:xfrm>
            <a:custGeom>
              <a:avLst/>
              <a:gdLst>
                <a:gd name="T0" fmla="*/ 0 w 90"/>
                <a:gd name="T1" fmla="*/ 30 h 40"/>
                <a:gd name="T2" fmla="*/ 90 w 90"/>
                <a:gd name="T3" fmla="*/ 0 h 40"/>
                <a:gd name="T4" fmla="*/ 90 w 90"/>
                <a:gd name="T5" fmla="*/ 10 h 40"/>
                <a:gd name="T6" fmla="*/ 90 w 90"/>
                <a:gd name="T7" fmla="*/ 0 h 40"/>
                <a:gd name="T8" fmla="*/ 90 w 90"/>
                <a:gd name="T9" fmla="*/ 10 h 40"/>
                <a:gd name="T10" fmla="*/ 0 w 90"/>
                <a:gd name="T11" fmla="*/ 40 h 40"/>
                <a:gd name="T12" fmla="*/ 0 w 90"/>
                <a:gd name="T13" fmla="*/ 30 h 4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0"/>
                <a:gd name="T22" fmla="*/ 0 h 40"/>
                <a:gd name="T23" fmla="*/ 90 w 90"/>
                <a:gd name="T24" fmla="*/ 40 h 4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0" h="40">
                  <a:moveTo>
                    <a:pt x="0" y="30"/>
                  </a:moveTo>
                  <a:lnTo>
                    <a:pt x="90" y="0"/>
                  </a:lnTo>
                  <a:lnTo>
                    <a:pt x="90" y="10"/>
                  </a:lnTo>
                  <a:lnTo>
                    <a:pt x="90" y="0"/>
                  </a:lnTo>
                  <a:lnTo>
                    <a:pt x="90" y="10"/>
                  </a:lnTo>
                  <a:lnTo>
                    <a:pt x="0" y="40"/>
                  </a:lnTo>
                  <a:lnTo>
                    <a:pt x="0" y="30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Rectangle 330"/>
            <p:cNvSpPr>
              <a:spLocks noChangeArrowheads="1"/>
            </p:cNvSpPr>
            <p:nvPr/>
          </p:nvSpPr>
          <p:spPr bwMode="auto">
            <a:xfrm>
              <a:off x="5214" y="3643"/>
              <a:ext cx="90" cy="10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331"/>
            <p:cNvSpPr>
              <a:spLocks/>
            </p:cNvSpPr>
            <p:nvPr/>
          </p:nvSpPr>
          <p:spPr bwMode="auto">
            <a:xfrm>
              <a:off x="5214" y="3643"/>
              <a:ext cx="10" cy="40"/>
            </a:xfrm>
            <a:custGeom>
              <a:avLst/>
              <a:gdLst>
                <a:gd name="T0" fmla="*/ 10 w 10"/>
                <a:gd name="T1" fmla="*/ 0 h 40"/>
                <a:gd name="T2" fmla="*/ 10 w 10"/>
                <a:gd name="T3" fmla="*/ 30 h 40"/>
                <a:gd name="T4" fmla="*/ 0 w 10"/>
                <a:gd name="T5" fmla="*/ 40 h 40"/>
                <a:gd name="T6" fmla="*/ 0 w 10"/>
                <a:gd name="T7" fmla="*/ 40 h 40"/>
                <a:gd name="T8" fmla="*/ 0 w 10"/>
                <a:gd name="T9" fmla="*/ 30 h 40"/>
                <a:gd name="T10" fmla="*/ 0 w 10"/>
                <a:gd name="T11" fmla="*/ 0 h 40"/>
                <a:gd name="T12" fmla="*/ 10 w 10"/>
                <a:gd name="T13" fmla="*/ 0 h 4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"/>
                <a:gd name="T22" fmla="*/ 0 h 40"/>
                <a:gd name="T23" fmla="*/ 10 w 10"/>
                <a:gd name="T24" fmla="*/ 40 h 4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" h="40">
                  <a:moveTo>
                    <a:pt x="10" y="0"/>
                  </a:moveTo>
                  <a:lnTo>
                    <a:pt x="10" y="30"/>
                  </a:lnTo>
                  <a:lnTo>
                    <a:pt x="0" y="40"/>
                  </a:lnTo>
                  <a:lnTo>
                    <a:pt x="0" y="30"/>
                  </a:lnTo>
                  <a:lnTo>
                    <a:pt x="0" y="0"/>
                  </a:lnTo>
                  <a:lnTo>
                    <a:pt x="10" y="0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Rectangle 332"/>
            <p:cNvSpPr>
              <a:spLocks noChangeArrowheads="1"/>
            </p:cNvSpPr>
            <p:nvPr/>
          </p:nvSpPr>
          <p:spPr bwMode="auto">
            <a:xfrm>
              <a:off x="4435" y="3793"/>
              <a:ext cx="180" cy="209"/>
            </a:xfrm>
            <a:prstGeom prst="rect">
              <a:avLst/>
            </a:prstGeom>
            <a:blipFill dpi="0" rotWithShape="0">
              <a:blip r:embed="rId3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Rectangle 333"/>
            <p:cNvSpPr>
              <a:spLocks noChangeArrowheads="1"/>
            </p:cNvSpPr>
            <p:nvPr/>
          </p:nvSpPr>
          <p:spPr bwMode="auto">
            <a:xfrm>
              <a:off x="4435" y="3793"/>
              <a:ext cx="190" cy="10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34"/>
            <p:cNvSpPr>
              <a:spLocks noChangeArrowheads="1"/>
            </p:cNvSpPr>
            <p:nvPr/>
          </p:nvSpPr>
          <p:spPr bwMode="auto">
            <a:xfrm>
              <a:off x="4615" y="3793"/>
              <a:ext cx="10" cy="219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Rectangle 335"/>
            <p:cNvSpPr>
              <a:spLocks noChangeArrowheads="1"/>
            </p:cNvSpPr>
            <p:nvPr/>
          </p:nvSpPr>
          <p:spPr bwMode="auto">
            <a:xfrm>
              <a:off x="4435" y="4002"/>
              <a:ext cx="180" cy="10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Rectangle 336"/>
            <p:cNvSpPr>
              <a:spLocks noChangeArrowheads="1"/>
            </p:cNvSpPr>
            <p:nvPr/>
          </p:nvSpPr>
          <p:spPr bwMode="auto">
            <a:xfrm>
              <a:off x="4435" y="3793"/>
              <a:ext cx="10" cy="209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 rtl="0" eaLnBrk="1" latinLnBrk="0" hangingPunct="1">
              <a:buFont typeface="+mj-lt"/>
              <a:buAutoNum type="arabicPeriod"/>
            </a:pPr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Remote resource localization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800" dirty="0" smtClean="0"/>
              <a:t>Yellow pages, </a:t>
            </a:r>
            <a:r>
              <a:rPr lang="en-US" sz="2800" b="1" dirty="0" smtClean="0"/>
              <a:t>Singleton</a:t>
            </a:r>
          </a:p>
          <a:p>
            <a:pPr marL="514350" indent="-514350" rtl="0" eaLnBrk="1" latinLnBrk="0" hangingPunct="1">
              <a:buFont typeface="+mj-lt"/>
              <a:buAutoNum type="arabicPeriod"/>
            </a:pPr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Remote resource creation and usage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b="1" dirty="0" smtClean="0"/>
              <a:t>Factory</a:t>
            </a:r>
            <a:r>
              <a:rPr lang="en-US" dirty="0" smtClean="0"/>
              <a:t>, </a:t>
            </a:r>
            <a:r>
              <a:rPr lang="en-US" b="1" dirty="0" smtClean="0"/>
              <a:t>Façade, Reactor, </a:t>
            </a:r>
            <a:r>
              <a:rPr lang="en-US" b="1" dirty="0" err="1" smtClean="0"/>
              <a:t>Proactor</a:t>
            </a:r>
            <a:r>
              <a:rPr lang="en-US" b="1" dirty="0" smtClean="0"/>
              <a:t>, Half-Sync/</a:t>
            </a:r>
            <a:r>
              <a:rPr lang="en-US" b="1" dirty="0" err="1" smtClean="0"/>
              <a:t>Async</a:t>
            </a:r>
            <a:endParaRPr lang="en-US" b="1" dirty="0" smtClean="0"/>
          </a:p>
          <a:p>
            <a:pPr marL="514350" indent="-514350" rtl="0" eaLnBrk="1" latinLnBrk="0" hangingPunct="1">
              <a:buFont typeface="+mj-lt"/>
              <a:buAutoNum type="arabicPeriod"/>
            </a:pPr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State synchronization management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b="1" dirty="0" smtClean="0"/>
              <a:t>Façade</a:t>
            </a:r>
            <a:r>
              <a:rPr lang="en-US" dirty="0" smtClean="0"/>
              <a:t>, </a:t>
            </a:r>
            <a:r>
              <a:rPr lang="en-US" b="1" dirty="0" smtClean="0"/>
              <a:t>Proxy, Active Object</a:t>
            </a:r>
          </a:p>
          <a:p>
            <a:pPr marL="514350" indent="-514350" rtl="0" eaLnBrk="1" latinLnBrk="0" hangingPunct="1">
              <a:buFont typeface="+mj-lt"/>
              <a:buAutoNum type="arabicPeriod"/>
            </a:pPr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Failure detection</a:t>
            </a:r>
            <a:endParaRPr lang="en-US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Failure management, recovery and failover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Resource destruction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b="1" dirty="0" smtClean="0"/>
              <a:t>Proxy</a:t>
            </a:r>
            <a:r>
              <a:rPr lang="en-US" dirty="0" smtClean="0"/>
              <a:t>, </a:t>
            </a:r>
            <a:r>
              <a:rPr lang="en-US" b="1" dirty="0" smtClean="0"/>
              <a:t>Façade</a:t>
            </a:r>
            <a:r>
              <a:rPr lang="en-US" dirty="0" smtClean="0"/>
              <a:t>, Garbage collection, 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Distribution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rtl="0" eaLnBrk="1" latinLnBrk="0" hangingPunct="1">
              <a:buFont typeface="+mj-lt"/>
              <a:buAutoNum type="arabicPeriod"/>
            </a:pPr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Remote resource localization</a:t>
            </a:r>
            <a:endParaRPr lang="en-US" sz="3200" dirty="0" smtClean="0"/>
          </a:p>
          <a:p>
            <a:pPr marL="514350" indent="-514350" rtl="0" eaLnBrk="1" latinLnBrk="0" hangingPunct="1">
              <a:buFont typeface="+mj-lt"/>
              <a:buAutoNum type="arabicPeriod"/>
            </a:pPr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Remote resource creation and usage</a:t>
            </a:r>
            <a:endParaRPr lang="en-US" dirty="0" smtClean="0"/>
          </a:p>
          <a:p>
            <a:pPr marL="514350" indent="-514350" rtl="0" eaLnBrk="1" latinLnBrk="0" hangingPunct="1">
              <a:buFont typeface="+mj-lt"/>
              <a:buAutoNum type="arabicPeriod"/>
            </a:pPr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State synchronization management</a:t>
            </a:r>
            <a:endParaRPr lang="en-US" dirty="0" smtClean="0"/>
          </a:p>
          <a:p>
            <a:pPr marL="514350" indent="-514350" rtl="0" eaLnBrk="1" latinLnBrk="0" hangingPunct="1">
              <a:buFont typeface="+mj-lt"/>
              <a:buAutoNum type="arabicPeriod"/>
            </a:pPr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Failure detection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Failure management, recovery and failover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Resource destruction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Facade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Façade pattern hides the complexity and heterogeneity of system, subsystem or library behind  a simple interface</a:t>
            </a:r>
          </a:p>
          <a:p>
            <a:r>
              <a:rPr lang="en-US" dirty="0" smtClean="0"/>
              <a:t>Typically replaces/hides more than one object</a:t>
            </a:r>
          </a:p>
          <a:p>
            <a:pPr lvl="1"/>
            <a:r>
              <a:rPr lang="en-US" dirty="0" smtClean="0"/>
              <a:t>Simplifies client access</a:t>
            </a:r>
          </a:p>
          <a:p>
            <a:pPr lvl="1"/>
            <a:r>
              <a:rPr lang="en-US" dirty="0" smtClean="0"/>
              <a:t>Allows transparent resource management</a:t>
            </a:r>
          </a:p>
          <a:p>
            <a:pPr lvl="1"/>
            <a:r>
              <a:rPr lang="en-US" dirty="0" smtClean="0"/>
              <a:t>Allows transparent lazy initialization</a:t>
            </a:r>
            <a:endParaRPr lang="en-US" dirty="0"/>
          </a:p>
        </p:txBody>
      </p:sp>
      <p:pic>
        <p:nvPicPr>
          <p:cNvPr id="6146" name="Picture 2" descr="File:FacadeDesignPattern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505509"/>
            <a:ext cx="4038600" cy="30664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Facade vs.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Interface (in Java sense) is far more restricted than Façade</a:t>
            </a:r>
          </a:p>
          <a:p>
            <a:r>
              <a:rPr lang="en-US" dirty="0" smtClean="0"/>
              <a:t>Only defines a contract between the library/implementing class and its user – programmer</a:t>
            </a:r>
          </a:p>
          <a:p>
            <a:r>
              <a:rPr lang="en-US" dirty="0" smtClean="0"/>
              <a:t>Façade pattern allows active handling of more complex issues than actual business logic</a:t>
            </a:r>
          </a:p>
          <a:p>
            <a:pPr lvl="1"/>
            <a:r>
              <a:rPr lang="en-US" dirty="0" smtClean="0"/>
              <a:t>Most of the code in distributed applications is NOT directly related to business logic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(Wrapper) Façade Example: JDBC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Java Database Connectivity provides a unified API for most database work in Java</a:t>
            </a:r>
          </a:p>
          <a:p>
            <a:r>
              <a:rPr lang="en-US" dirty="0" smtClean="0"/>
              <a:t>Unified methods and constants</a:t>
            </a:r>
          </a:p>
          <a:p>
            <a:r>
              <a:rPr lang="en-US" dirty="0" smtClean="0"/>
              <a:t>Uses the </a:t>
            </a:r>
            <a:r>
              <a:rPr lang="en-US" b="1" dirty="0" smtClean="0"/>
              <a:t>Adapter</a:t>
            </a:r>
            <a:r>
              <a:rPr lang="en-US" dirty="0" smtClean="0"/>
              <a:t> pattern to incorporate third-party DBMS drivers</a:t>
            </a:r>
          </a:p>
          <a:p>
            <a:r>
              <a:rPr lang="en-US" dirty="0" smtClean="0"/>
              <a:t>Successfully hides most of the connection complexity/decisions from the Application Developer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Adapter/Wrapper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Adapter pattern provides mapping between two (</a:t>
            </a:r>
            <a:r>
              <a:rPr lang="en-US" dirty="0" err="1" smtClean="0"/>
              <a:t>isofunctional</a:t>
            </a:r>
            <a:r>
              <a:rPr lang="en-US" dirty="0" smtClean="0"/>
              <a:t>) interfaces</a:t>
            </a:r>
          </a:p>
          <a:p>
            <a:r>
              <a:rPr lang="en-US" dirty="0" smtClean="0"/>
              <a:t>Ensures syntactic and semantic compatibility of calls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Wrapper Façade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 smtClean="0"/>
              <a:t>The </a:t>
            </a:r>
            <a:r>
              <a:rPr lang="en-US" b="1" i="1" dirty="0" smtClean="0"/>
              <a:t>Wrapper Facade </a:t>
            </a:r>
            <a:r>
              <a:rPr lang="en-US" i="1" dirty="0" smtClean="0"/>
              <a:t>design pattern encapsulates the functions and data provided by existing non-object-oriented APIs within more concise, robust, portable, maintainable, and cohesive object-oriented class interfaces</a:t>
            </a:r>
          </a:p>
          <a:p>
            <a:pPr algn="r">
              <a:buNone/>
            </a:pPr>
            <a:r>
              <a:rPr lang="en-US" sz="1500" dirty="0" smtClean="0"/>
              <a:t>Douglas C. Schmidt, C++ Report 1999</a:t>
            </a:r>
          </a:p>
          <a:p>
            <a:endParaRPr lang="en-US" dirty="0"/>
          </a:p>
        </p:txBody>
      </p:sp>
      <p:pic>
        <p:nvPicPr>
          <p:cNvPr id="8193" name="Picture 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676400"/>
            <a:ext cx="4038600" cy="2560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3"/>
          <p:cNvSpPr txBox="1">
            <a:spLocks/>
          </p:cNvSpPr>
          <p:nvPr/>
        </p:nvSpPr>
        <p:spPr>
          <a:xfrm>
            <a:off x="4648200" y="4114800"/>
            <a:ext cx="4038600" cy="1981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Usages: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3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Java Swing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300" dirty="0" smtClean="0"/>
              <a:t>ACE/ORB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3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Platform independent threading/synchronization libraries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300" dirty="0" smtClean="0"/>
              <a:t>ACE Library</a:t>
            </a:r>
            <a:endParaRPr kumimoji="0" lang="en-US" sz="33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8041</TotalTime>
  <Words>1600</Words>
  <Application>Microsoft Office PowerPoint</Application>
  <PresentationFormat>On-screen Show (4:3)</PresentationFormat>
  <Paragraphs>278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Architecture of Software Systems – Lecture 4 Design Patterns for Distributed Systems</vt:lpstr>
      <vt:lpstr>Overview</vt:lpstr>
      <vt:lpstr>Paradigm Shift</vt:lpstr>
      <vt:lpstr>Distribution Issues</vt:lpstr>
      <vt:lpstr>Facade</vt:lpstr>
      <vt:lpstr>Facade vs. Interface</vt:lpstr>
      <vt:lpstr>(Wrapper) Façade Example: JDBC</vt:lpstr>
      <vt:lpstr>Adapter/Wrapper</vt:lpstr>
      <vt:lpstr>Wrapper Façade</vt:lpstr>
      <vt:lpstr>Proxy </vt:lpstr>
      <vt:lpstr>Proxy example – Symbian (1)</vt:lpstr>
      <vt:lpstr>Proxy Example – Symbian (2)</vt:lpstr>
      <vt:lpstr>Proxy Example – Symbian (3)</vt:lpstr>
      <vt:lpstr>Proxy Example – Symbian (4)</vt:lpstr>
      <vt:lpstr>Implicit vs. Explicit Distribution</vt:lpstr>
      <vt:lpstr>Implicit vs. Explicit Distribution</vt:lpstr>
      <vt:lpstr>Stateful vs. Stateless design</vt:lpstr>
      <vt:lpstr>Active Object </vt:lpstr>
      <vt:lpstr>Active Object </vt:lpstr>
      <vt:lpstr>Reactor</vt:lpstr>
      <vt:lpstr>Proactor</vt:lpstr>
      <vt:lpstr>Reactor/Proactor – Web server</vt:lpstr>
      <vt:lpstr>Reactor</vt:lpstr>
      <vt:lpstr>Reactor – Connection</vt:lpstr>
      <vt:lpstr>Reactor – Request Processing</vt:lpstr>
      <vt:lpstr>Proactor</vt:lpstr>
      <vt:lpstr>Proactor - Connection</vt:lpstr>
      <vt:lpstr>Proactor - Processing</vt:lpstr>
      <vt:lpstr>Reactor vs. Proactor</vt:lpstr>
      <vt:lpstr>Proactor (Details)</vt:lpstr>
      <vt:lpstr>HalfSync/Half Async </vt:lpstr>
      <vt:lpstr>HalfSync/Half Async 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Architektury softwarových systémů Architecture of Software Systems</dc:title>
  <dc:creator>Martin Rehak</dc:creator>
  <cp:lastModifiedBy>Martin Rehak</cp:lastModifiedBy>
  <cp:revision>44</cp:revision>
  <dcterms:created xsi:type="dcterms:W3CDTF">2011-02-11T15:28:32Z</dcterms:created>
  <dcterms:modified xsi:type="dcterms:W3CDTF">2011-03-08T11:29:01Z</dcterms:modified>
</cp:coreProperties>
</file>