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94" r:id="rId6"/>
    <p:sldId id="262" r:id="rId7"/>
    <p:sldId id="263" r:id="rId8"/>
    <p:sldId id="264" r:id="rId9"/>
    <p:sldId id="265" r:id="rId10"/>
    <p:sldId id="271" r:id="rId11"/>
    <p:sldId id="267" r:id="rId12"/>
    <p:sldId id="295" r:id="rId13"/>
    <p:sldId id="268" r:id="rId14"/>
    <p:sldId id="296" r:id="rId15"/>
    <p:sldId id="297" r:id="rId16"/>
    <p:sldId id="298" r:id="rId17"/>
    <p:sldId id="299" r:id="rId18"/>
    <p:sldId id="300" r:id="rId19"/>
    <p:sldId id="301" r:id="rId20"/>
    <p:sldId id="302" r:id="rId21"/>
    <p:sldId id="303" r:id="rId22"/>
    <p:sldId id="304" r:id="rId23"/>
    <p:sldId id="269" r:id="rId24"/>
    <p:sldId id="270" r:id="rId25"/>
    <p:sldId id="273" r:id="rId26"/>
    <p:sldId id="277" r:id="rId27"/>
    <p:sldId id="274" r:id="rId28"/>
    <p:sldId id="275" r:id="rId29"/>
    <p:sldId id="276" r:id="rId30"/>
    <p:sldId id="278" r:id="rId31"/>
    <p:sldId id="279" r:id="rId32"/>
    <p:sldId id="280" r:id="rId33"/>
    <p:sldId id="281" r:id="rId34"/>
    <p:sldId id="283" r:id="rId35"/>
    <p:sldId id="285" r:id="rId36"/>
    <p:sldId id="289" r:id="rId37"/>
    <p:sldId id="286" r:id="rId38"/>
    <p:sldId id="291" r:id="rId39"/>
    <p:sldId id="293" r:id="rId40"/>
    <p:sldId id="287" r:id="rId41"/>
    <p:sldId id="290" r:id="rId42"/>
    <p:sldId id="282" r:id="rId43"/>
    <p:sldId id="284" r:id="rId44"/>
    <p:sldId id="288"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8" autoAdjust="0"/>
    <p:restoredTop sz="94686" autoAdjust="0"/>
  </p:normalViewPr>
  <p:slideViewPr>
    <p:cSldViewPr>
      <p:cViewPr varScale="1">
        <p:scale>
          <a:sx n="53" d="100"/>
          <a:sy n="53" d="100"/>
        </p:scale>
        <p:origin x="-1072" y="-104"/>
      </p:cViewPr>
      <p:guideLst>
        <p:guide orient="horz" pos="2160"/>
        <p:guide pos="2880"/>
      </p:guideLst>
    </p:cSldViewPr>
  </p:slideViewPr>
  <p:outlineViewPr>
    <p:cViewPr>
      <p:scale>
        <a:sx n="33" d="100"/>
        <a:sy n="33" d="100"/>
      </p:scale>
      <p:origin x="0" y="161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5612F7-7FC7-0345-A6D4-0B5B370136E1}" type="doc">
      <dgm:prSet loTypeId="urn:microsoft.com/office/officeart/2005/8/layout/equation2" loCatId="" qsTypeId="urn:microsoft.com/office/officeart/2005/8/quickstyle/simple4" qsCatId="simple" csTypeId="urn:microsoft.com/office/officeart/2005/8/colors/accent1_2" csCatId="accent1" phldr="1"/>
      <dgm:spPr/>
    </dgm:pt>
    <dgm:pt modelId="{28E253C0-1B22-6B46-8AD0-5DCF0687EF05}">
      <dgm:prSet phldrT="[Text]"/>
      <dgm:spPr/>
      <dgm:t>
        <a:bodyPr/>
        <a:lstStyle/>
        <a:p>
          <a:r>
            <a:rPr lang="en-US" dirty="0" smtClean="0"/>
            <a:t>ORB: CORBA/RMI/DCOM</a:t>
          </a:r>
          <a:endParaRPr lang="en-US" dirty="0"/>
        </a:p>
      </dgm:t>
    </dgm:pt>
    <dgm:pt modelId="{CF115FB6-B1B6-7042-9F9E-995957BABA1A}" type="parTrans" cxnId="{BA02EE06-0D85-804F-838E-6F384B693284}">
      <dgm:prSet/>
      <dgm:spPr/>
      <dgm:t>
        <a:bodyPr/>
        <a:lstStyle/>
        <a:p>
          <a:endParaRPr lang="en-US"/>
        </a:p>
      </dgm:t>
    </dgm:pt>
    <dgm:pt modelId="{8AD93A55-B2C9-9A4E-BC5F-16941901503B}" type="sibTrans" cxnId="{BA02EE06-0D85-804F-838E-6F384B693284}">
      <dgm:prSet/>
      <dgm:spPr/>
      <dgm:t>
        <a:bodyPr/>
        <a:lstStyle/>
        <a:p>
          <a:endParaRPr lang="en-US"/>
        </a:p>
      </dgm:t>
    </dgm:pt>
    <dgm:pt modelId="{0852CD29-15B4-0F48-BC9F-B2D36AC204FE}">
      <dgm:prSet phldrT="[Text]"/>
      <dgm:spPr/>
      <dgm:t>
        <a:bodyPr/>
        <a:lstStyle/>
        <a:p>
          <a:r>
            <a:rPr lang="en-US" dirty="0" smtClean="0"/>
            <a:t>HTTP</a:t>
          </a:r>
          <a:endParaRPr lang="en-US" dirty="0"/>
        </a:p>
      </dgm:t>
    </dgm:pt>
    <dgm:pt modelId="{32DC3808-05CF-264F-AE39-46695CC7DD94}" type="parTrans" cxnId="{8138C673-ED6E-ED4A-995C-2159E713B1E0}">
      <dgm:prSet/>
      <dgm:spPr/>
      <dgm:t>
        <a:bodyPr/>
        <a:lstStyle/>
        <a:p>
          <a:endParaRPr lang="en-US"/>
        </a:p>
      </dgm:t>
    </dgm:pt>
    <dgm:pt modelId="{93DBEDC1-BEEA-5644-9D3A-A416F2E3F027}" type="sibTrans" cxnId="{8138C673-ED6E-ED4A-995C-2159E713B1E0}">
      <dgm:prSet/>
      <dgm:spPr/>
      <dgm:t>
        <a:bodyPr/>
        <a:lstStyle/>
        <a:p>
          <a:endParaRPr lang="en-US"/>
        </a:p>
      </dgm:t>
    </dgm:pt>
    <dgm:pt modelId="{D784D264-017C-8645-8519-75D8FDF62422}">
      <dgm:prSet phldrT="[Text]"/>
      <dgm:spPr/>
      <dgm:t>
        <a:bodyPr/>
        <a:lstStyle/>
        <a:p>
          <a:r>
            <a:rPr lang="en-US" dirty="0" smtClean="0"/>
            <a:t>HTTP APIs: </a:t>
          </a:r>
        </a:p>
        <a:p>
          <a:r>
            <a:rPr lang="en-US" dirty="0" smtClean="0"/>
            <a:t>SOA </a:t>
          </a:r>
        </a:p>
        <a:p>
          <a:r>
            <a:rPr lang="en-US" dirty="0" smtClean="0"/>
            <a:t>&amp;</a:t>
          </a:r>
        </a:p>
        <a:p>
          <a:r>
            <a:rPr lang="en-US" dirty="0" smtClean="0"/>
            <a:t>REST</a:t>
          </a:r>
          <a:endParaRPr lang="en-US" dirty="0"/>
        </a:p>
      </dgm:t>
    </dgm:pt>
    <dgm:pt modelId="{0D902B75-D1EF-B948-ADB4-D96949D4C217}" type="parTrans" cxnId="{91CDC6AC-0702-974E-A15E-83BE8881E660}">
      <dgm:prSet/>
      <dgm:spPr/>
      <dgm:t>
        <a:bodyPr/>
        <a:lstStyle/>
        <a:p>
          <a:endParaRPr lang="en-US"/>
        </a:p>
      </dgm:t>
    </dgm:pt>
    <dgm:pt modelId="{467B51FA-56F7-3342-A860-C55C8D3DB3D7}" type="sibTrans" cxnId="{91CDC6AC-0702-974E-A15E-83BE8881E660}">
      <dgm:prSet/>
      <dgm:spPr/>
      <dgm:t>
        <a:bodyPr/>
        <a:lstStyle/>
        <a:p>
          <a:endParaRPr lang="en-US"/>
        </a:p>
      </dgm:t>
    </dgm:pt>
    <dgm:pt modelId="{B20CDF50-745E-0B40-99C2-631739FBA79D}" type="pres">
      <dgm:prSet presAssocID="{805612F7-7FC7-0345-A6D4-0B5B370136E1}" presName="Name0" presStyleCnt="0">
        <dgm:presLayoutVars>
          <dgm:dir/>
          <dgm:resizeHandles val="exact"/>
        </dgm:presLayoutVars>
      </dgm:prSet>
      <dgm:spPr/>
    </dgm:pt>
    <dgm:pt modelId="{2C9EF88D-8F23-7A47-BF97-BCD8EAE3CA86}" type="pres">
      <dgm:prSet presAssocID="{805612F7-7FC7-0345-A6D4-0B5B370136E1}" presName="vNodes" presStyleCnt="0"/>
      <dgm:spPr/>
    </dgm:pt>
    <dgm:pt modelId="{0B6E0CE8-8634-5948-A052-3D2298E15699}" type="pres">
      <dgm:prSet presAssocID="{28E253C0-1B22-6B46-8AD0-5DCF0687EF05}" presName="node" presStyleLbl="node1" presStyleIdx="0" presStyleCnt="3">
        <dgm:presLayoutVars>
          <dgm:bulletEnabled val="1"/>
        </dgm:presLayoutVars>
      </dgm:prSet>
      <dgm:spPr/>
      <dgm:t>
        <a:bodyPr/>
        <a:lstStyle/>
        <a:p>
          <a:endParaRPr lang="en-US"/>
        </a:p>
      </dgm:t>
    </dgm:pt>
    <dgm:pt modelId="{18A6AAA4-509F-3447-A8F5-C7149012CF9E}" type="pres">
      <dgm:prSet presAssocID="{8AD93A55-B2C9-9A4E-BC5F-16941901503B}" presName="spacerT" presStyleCnt="0"/>
      <dgm:spPr/>
    </dgm:pt>
    <dgm:pt modelId="{BAE2D8B3-919B-8B4D-B595-D4CC73B82408}" type="pres">
      <dgm:prSet presAssocID="{8AD93A55-B2C9-9A4E-BC5F-16941901503B}" presName="sibTrans" presStyleLbl="sibTrans2D1" presStyleIdx="0" presStyleCnt="2"/>
      <dgm:spPr/>
      <dgm:t>
        <a:bodyPr/>
        <a:lstStyle/>
        <a:p>
          <a:endParaRPr lang="en-US"/>
        </a:p>
      </dgm:t>
    </dgm:pt>
    <dgm:pt modelId="{7716F21B-186D-3344-B153-2ADB6E8AD9CB}" type="pres">
      <dgm:prSet presAssocID="{8AD93A55-B2C9-9A4E-BC5F-16941901503B}" presName="spacerB" presStyleCnt="0"/>
      <dgm:spPr/>
    </dgm:pt>
    <dgm:pt modelId="{804DF14C-3D06-9141-B275-F9E465297DA3}" type="pres">
      <dgm:prSet presAssocID="{0852CD29-15B4-0F48-BC9F-B2D36AC204FE}" presName="node" presStyleLbl="node1" presStyleIdx="1" presStyleCnt="3">
        <dgm:presLayoutVars>
          <dgm:bulletEnabled val="1"/>
        </dgm:presLayoutVars>
      </dgm:prSet>
      <dgm:spPr/>
      <dgm:t>
        <a:bodyPr/>
        <a:lstStyle/>
        <a:p>
          <a:endParaRPr lang="en-US"/>
        </a:p>
      </dgm:t>
    </dgm:pt>
    <dgm:pt modelId="{27F14C3E-1028-C14B-A9A6-E6DF2B2E282E}" type="pres">
      <dgm:prSet presAssocID="{805612F7-7FC7-0345-A6D4-0B5B370136E1}" presName="sibTransLast" presStyleLbl="sibTrans2D1" presStyleIdx="1" presStyleCnt="2"/>
      <dgm:spPr/>
      <dgm:t>
        <a:bodyPr/>
        <a:lstStyle/>
        <a:p>
          <a:endParaRPr lang="en-US"/>
        </a:p>
      </dgm:t>
    </dgm:pt>
    <dgm:pt modelId="{2B0D9300-746D-F04A-B6FE-FF8561BAE6AC}" type="pres">
      <dgm:prSet presAssocID="{805612F7-7FC7-0345-A6D4-0B5B370136E1}" presName="connectorText" presStyleLbl="sibTrans2D1" presStyleIdx="1" presStyleCnt="2"/>
      <dgm:spPr/>
      <dgm:t>
        <a:bodyPr/>
        <a:lstStyle/>
        <a:p>
          <a:endParaRPr lang="en-US"/>
        </a:p>
      </dgm:t>
    </dgm:pt>
    <dgm:pt modelId="{FE9A5A44-1B84-2844-AF6E-03C1C693DC3D}" type="pres">
      <dgm:prSet presAssocID="{805612F7-7FC7-0345-A6D4-0B5B370136E1}" presName="lastNode" presStyleLbl="node1" presStyleIdx="2" presStyleCnt="3">
        <dgm:presLayoutVars>
          <dgm:bulletEnabled val="1"/>
        </dgm:presLayoutVars>
      </dgm:prSet>
      <dgm:spPr/>
      <dgm:t>
        <a:bodyPr/>
        <a:lstStyle/>
        <a:p>
          <a:endParaRPr lang="en-US"/>
        </a:p>
      </dgm:t>
    </dgm:pt>
  </dgm:ptLst>
  <dgm:cxnLst>
    <dgm:cxn modelId="{5B29D1A6-9CF3-1E4B-91E8-89130B6810D3}" type="presOf" srcId="{93DBEDC1-BEEA-5644-9D3A-A416F2E3F027}" destId="{27F14C3E-1028-C14B-A9A6-E6DF2B2E282E}" srcOrd="0" destOrd="0" presId="urn:microsoft.com/office/officeart/2005/8/layout/equation2"/>
    <dgm:cxn modelId="{2D3A799F-2A46-4444-83CA-F2DC3A2165E7}" type="presOf" srcId="{28E253C0-1B22-6B46-8AD0-5DCF0687EF05}" destId="{0B6E0CE8-8634-5948-A052-3D2298E15699}" srcOrd="0" destOrd="0" presId="urn:microsoft.com/office/officeart/2005/8/layout/equation2"/>
    <dgm:cxn modelId="{5190E140-0CAE-9D4F-BB14-8E736EA563A5}" type="presOf" srcId="{0852CD29-15B4-0F48-BC9F-B2D36AC204FE}" destId="{804DF14C-3D06-9141-B275-F9E465297DA3}" srcOrd="0" destOrd="0" presId="urn:microsoft.com/office/officeart/2005/8/layout/equation2"/>
    <dgm:cxn modelId="{8019C17B-7AD2-8E4A-A4F2-F08287D6428A}" type="presOf" srcId="{93DBEDC1-BEEA-5644-9D3A-A416F2E3F027}" destId="{2B0D9300-746D-F04A-B6FE-FF8561BAE6AC}" srcOrd="1" destOrd="0" presId="urn:microsoft.com/office/officeart/2005/8/layout/equation2"/>
    <dgm:cxn modelId="{5FE7B98F-846A-EC42-9EDA-2C65E6C857B2}" type="presOf" srcId="{805612F7-7FC7-0345-A6D4-0B5B370136E1}" destId="{B20CDF50-745E-0B40-99C2-631739FBA79D}" srcOrd="0" destOrd="0" presId="urn:microsoft.com/office/officeart/2005/8/layout/equation2"/>
    <dgm:cxn modelId="{C0547379-3767-EC44-87FE-F1CDA65CDA52}" type="presOf" srcId="{8AD93A55-B2C9-9A4E-BC5F-16941901503B}" destId="{BAE2D8B3-919B-8B4D-B595-D4CC73B82408}" srcOrd="0" destOrd="0" presId="urn:microsoft.com/office/officeart/2005/8/layout/equation2"/>
    <dgm:cxn modelId="{BA02EE06-0D85-804F-838E-6F384B693284}" srcId="{805612F7-7FC7-0345-A6D4-0B5B370136E1}" destId="{28E253C0-1B22-6B46-8AD0-5DCF0687EF05}" srcOrd="0" destOrd="0" parTransId="{CF115FB6-B1B6-7042-9F9E-995957BABA1A}" sibTransId="{8AD93A55-B2C9-9A4E-BC5F-16941901503B}"/>
    <dgm:cxn modelId="{8138C673-ED6E-ED4A-995C-2159E713B1E0}" srcId="{805612F7-7FC7-0345-A6D4-0B5B370136E1}" destId="{0852CD29-15B4-0F48-BC9F-B2D36AC204FE}" srcOrd="1" destOrd="0" parTransId="{32DC3808-05CF-264F-AE39-46695CC7DD94}" sibTransId="{93DBEDC1-BEEA-5644-9D3A-A416F2E3F027}"/>
    <dgm:cxn modelId="{C042DB17-A56B-F449-A478-864F43753F5A}" type="presOf" srcId="{D784D264-017C-8645-8519-75D8FDF62422}" destId="{FE9A5A44-1B84-2844-AF6E-03C1C693DC3D}" srcOrd="0" destOrd="0" presId="urn:microsoft.com/office/officeart/2005/8/layout/equation2"/>
    <dgm:cxn modelId="{91CDC6AC-0702-974E-A15E-83BE8881E660}" srcId="{805612F7-7FC7-0345-A6D4-0B5B370136E1}" destId="{D784D264-017C-8645-8519-75D8FDF62422}" srcOrd="2" destOrd="0" parTransId="{0D902B75-D1EF-B948-ADB4-D96949D4C217}" sibTransId="{467B51FA-56F7-3342-A860-C55C8D3DB3D7}"/>
    <dgm:cxn modelId="{AF1574C9-8E21-4945-B96B-871E85928F7B}" type="presParOf" srcId="{B20CDF50-745E-0B40-99C2-631739FBA79D}" destId="{2C9EF88D-8F23-7A47-BF97-BCD8EAE3CA86}" srcOrd="0" destOrd="0" presId="urn:microsoft.com/office/officeart/2005/8/layout/equation2"/>
    <dgm:cxn modelId="{D4E42B43-EC94-694C-9BD6-74678F3CC6C5}" type="presParOf" srcId="{2C9EF88D-8F23-7A47-BF97-BCD8EAE3CA86}" destId="{0B6E0CE8-8634-5948-A052-3D2298E15699}" srcOrd="0" destOrd="0" presId="urn:microsoft.com/office/officeart/2005/8/layout/equation2"/>
    <dgm:cxn modelId="{2B3723E5-8393-AC4A-B355-E67664981CB4}" type="presParOf" srcId="{2C9EF88D-8F23-7A47-BF97-BCD8EAE3CA86}" destId="{18A6AAA4-509F-3447-A8F5-C7149012CF9E}" srcOrd="1" destOrd="0" presId="urn:microsoft.com/office/officeart/2005/8/layout/equation2"/>
    <dgm:cxn modelId="{2C00311E-D650-D242-A5FC-50843A3F1093}" type="presParOf" srcId="{2C9EF88D-8F23-7A47-BF97-BCD8EAE3CA86}" destId="{BAE2D8B3-919B-8B4D-B595-D4CC73B82408}" srcOrd="2" destOrd="0" presId="urn:microsoft.com/office/officeart/2005/8/layout/equation2"/>
    <dgm:cxn modelId="{DBE08E41-A35A-F44A-8625-345EF8ED4646}" type="presParOf" srcId="{2C9EF88D-8F23-7A47-BF97-BCD8EAE3CA86}" destId="{7716F21B-186D-3344-B153-2ADB6E8AD9CB}" srcOrd="3" destOrd="0" presId="urn:microsoft.com/office/officeart/2005/8/layout/equation2"/>
    <dgm:cxn modelId="{1B74952B-F6DA-414C-9DF2-F160CC33B0C6}" type="presParOf" srcId="{2C9EF88D-8F23-7A47-BF97-BCD8EAE3CA86}" destId="{804DF14C-3D06-9141-B275-F9E465297DA3}" srcOrd="4" destOrd="0" presId="urn:microsoft.com/office/officeart/2005/8/layout/equation2"/>
    <dgm:cxn modelId="{B3D73791-F27A-FC49-8741-D0F95EFF327E}" type="presParOf" srcId="{B20CDF50-745E-0B40-99C2-631739FBA79D}" destId="{27F14C3E-1028-C14B-A9A6-E6DF2B2E282E}" srcOrd="1" destOrd="0" presId="urn:microsoft.com/office/officeart/2005/8/layout/equation2"/>
    <dgm:cxn modelId="{1AE8B090-B890-2B41-BE09-4C29C7514012}" type="presParOf" srcId="{27F14C3E-1028-C14B-A9A6-E6DF2B2E282E}" destId="{2B0D9300-746D-F04A-B6FE-FF8561BAE6AC}" srcOrd="0" destOrd="0" presId="urn:microsoft.com/office/officeart/2005/8/layout/equation2"/>
    <dgm:cxn modelId="{F41F4B11-1651-224A-A1D0-CE06F1FAEDF2}" type="presParOf" srcId="{B20CDF50-745E-0B40-99C2-631739FBA79D}" destId="{FE9A5A44-1B84-2844-AF6E-03C1C693DC3D}"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6E0CE8-8634-5948-A052-3D2298E15699}">
      <dsp:nvSpPr>
        <dsp:cNvPr id="0" name=""/>
        <dsp:cNvSpPr/>
      </dsp:nvSpPr>
      <dsp:spPr>
        <a:xfrm>
          <a:off x="1145634" y="1137"/>
          <a:ext cx="1649536" cy="164953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ORB: CORBA/RMI/DCOM</a:t>
          </a:r>
          <a:endParaRPr lang="en-US" sz="2000" kern="1200" dirty="0"/>
        </a:p>
      </dsp:txBody>
      <dsp:txXfrm>
        <a:off x="1387203" y="242706"/>
        <a:ext cx="1166398" cy="1166398"/>
      </dsp:txXfrm>
    </dsp:sp>
    <dsp:sp modelId="{BAE2D8B3-919B-8B4D-B595-D4CC73B82408}">
      <dsp:nvSpPr>
        <dsp:cNvPr id="0" name=""/>
        <dsp:cNvSpPr/>
      </dsp:nvSpPr>
      <dsp:spPr>
        <a:xfrm>
          <a:off x="1492036" y="1784615"/>
          <a:ext cx="956731" cy="956731"/>
        </a:xfrm>
        <a:prstGeom prst="mathPlus">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1618851" y="2150469"/>
        <a:ext cx="703101" cy="225023"/>
      </dsp:txXfrm>
    </dsp:sp>
    <dsp:sp modelId="{804DF14C-3D06-9141-B275-F9E465297DA3}">
      <dsp:nvSpPr>
        <dsp:cNvPr id="0" name=""/>
        <dsp:cNvSpPr/>
      </dsp:nvSpPr>
      <dsp:spPr>
        <a:xfrm>
          <a:off x="1145634" y="2875289"/>
          <a:ext cx="1649536" cy="164953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HTTP</a:t>
          </a:r>
          <a:endParaRPr lang="en-US" sz="2000" kern="1200" dirty="0"/>
        </a:p>
      </dsp:txBody>
      <dsp:txXfrm>
        <a:off x="1387203" y="3116858"/>
        <a:ext cx="1166398" cy="1166398"/>
      </dsp:txXfrm>
    </dsp:sp>
    <dsp:sp modelId="{27F14C3E-1028-C14B-A9A6-E6DF2B2E282E}">
      <dsp:nvSpPr>
        <dsp:cNvPr id="0" name=""/>
        <dsp:cNvSpPr/>
      </dsp:nvSpPr>
      <dsp:spPr>
        <a:xfrm>
          <a:off x="3042601" y="1956167"/>
          <a:ext cx="524552" cy="613627"/>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3042601" y="2078892"/>
        <a:ext cx="367186" cy="368177"/>
      </dsp:txXfrm>
    </dsp:sp>
    <dsp:sp modelId="{FE9A5A44-1B84-2844-AF6E-03C1C693DC3D}">
      <dsp:nvSpPr>
        <dsp:cNvPr id="0" name=""/>
        <dsp:cNvSpPr/>
      </dsp:nvSpPr>
      <dsp:spPr>
        <a:xfrm>
          <a:off x="3784892" y="613444"/>
          <a:ext cx="3299073" cy="329907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kern="1200" dirty="0" smtClean="0"/>
            <a:t>HTTP APIs: </a:t>
          </a:r>
        </a:p>
        <a:p>
          <a:pPr lvl="0" algn="ctr" defTabSz="1377950">
            <a:lnSpc>
              <a:spcPct val="90000"/>
            </a:lnSpc>
            <a:spcBef>
              <a:spcPct val="0"/>
            </a:spcBef>
            <a:spcAft>
              <a:spcPct val="35000"/>
            </a:spcAft>
          </a:pPr>
          <a:r>
            <a:rPr lang="en-US" sz="3100" kern="1200" dirty="0" smtClean="0"/>
            <a:t>SOA </a:t>
          </a:r>
        </a:p>
        <a:p>
          <a:pPr lvl="0" algn="ctr" defTabSz="1377950">
            <a:lnSpc>
              <a:spcPct val="90000"/>
            </a:lnSpc>
            <a:spcBef>
              <a:spcPct val="0"/>
            </a:spcBef>
            <a:spcAft>
              <a:spcPct val="35000"/>
            </a:spcAft>
          </a:pPr>
          <a:r>
            <a:rPr lang="en-US" sz="3100" kern="1200" dirty="0" smtClean="0"/>
            <a:t>&amp;</a:t>
          </a:r>
        </a:p>
        <a:p>
          <a:pPr lvl="0" algn="ctr" defTabSz="1377950">
            <a:lnSpc>
              <a:spcPct val="90000"/>
            </a:lnSpc>
            <a:spcBef>
              <a:spcPct val="0"/>
            </a:spcBef>
            <a:spcAft>
              <a:spcPct val="35000"/>
            </a:spcAft>
          </a:pPr>
          <a:r>
            <a:rPr lang="en-US" sz="3100" kern="1200" dirty="0" smtClean="0"/>
            <a:t>REST</a:t>
          </a:r>
          <a:endParaRPr lang="en-US" sz="3100" kern="1200" dirty="0"/>
        </a:p>
      </dsp:txBody>
      <dsp:txXfrm>
        <a:off x="4268030" y="1096582"/>
        <a:ext cx="2332797" cy="2332797"/>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268BDEE-B3AA-475C-8A23-DB0975351DE4}" type="datetimeFigureOut">
              <a:rPr lang="en-US"/>
              <a:pPr>
                <a:defRPr/>
              </a:pPr>
              <a:t>25/04/17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2AC4A2-0F79-42AF-A66F-03FBAAF9F4D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EECE0F3-CB92-4FEF-81A0-BD6E60714E72}" type="datetimeFigureOut">
              <a:rPr lang="en-US"/>
              <a:pPr>
                <a:defRPr/>
              </a:pPr>
              <a:t>25/04/17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2E9D79-2B83-4E56-ABC4-EE3260392B9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AD4FFC7-9400-4516-A549-733D5BF500E7}" type="datetimeFigureOut">
              <a:rPr lang="en-US"/>
              <a:pPr>
                <a:defRPr/>
              </a:pPr>
              <a:t>25/04/17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C2A6EB-D7E3-4046-9966-64463B103BE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6799FB9-FB3F-497E-9749-48FE4A81CDD0}" type="datetimeFigureOut">
              <a:rPr lang="en-US"/>
              <a:pPr>
                <a:defRPr/>
              </a:pPr>
              <a:t>25/04/17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8A5AE3-4D43-484D-B3CF-85837604999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D032FD6-E915-4FFC-A76B-75178C85A9D8}" type="datetimeFigureOut">
              <a:rPr lang="en-US"/>
              <a:pPr>
                <a:defRPr/>
              </a:pPr>
              <a:t>25/04/17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BB770A0-3C54-495A-8A7C-1513603BA17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F004979-F760-4ECB-97C4-1E21B46658A7}" type="datetimeFigureOut">
              <a:rPr lang="en-US"/>
              <a:pPr>
                <a:defRPr/>
              </a:pPr>
              <a:t>25/04/17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EB7D126-FA77-4D43-A989-6C38641FC90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845BEA8-AD45-4006-9319-6558F15EC192}" type="datetimeFigureOut">
              <a:rPr lang="en-US"/>
              <a:pPr>
                <a:defRPr/>
              </a:pPr>
              <a:t>25/04/17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9E78D76-7DA3-4900-A6BD-E389397FE96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8A8CDB5-6AEA-4B98-B838-172752884246}" type="datetimeFigureOut">
              <a:rPr lang="en-US"/>
              <a:pPr>
                <a:defRPr/>
              </a:pPr>
              <a:t>25/04/17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CD54F86-7D2F-4C58-AA27-3576A1C7E30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23935D8-0E4D-4120-B460-E4AC02DDC1AD}" type="datetimeFigureOut">
              <a:rPr lang="en-US"/>
              <a:pPr>
                <a:defRPr/>
              </a:pPr>
              <a:t>25/04/17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32C6583-E1F7-4BA0-BD4A-F76060426B0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3CC57C7-6B1D-426E-8CF8-0EDB89CE51FA}" type="datetimeFigureOut">
              <a:rPr lang="en-US"/>
              <a:pPr>
                <a:defRPr/>
              </a:pPr>
              <a:t>25/04/17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2F81B88-0A4A-4157-8341-4D3B5F54FBF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495C35D-BEB0-4EE8-AAF2-C6C1D21FA00E}" type="datetimeFigureOut">
              <a:rPr lang="en-US"/>
              <a:pPr>
                <a:defRPr/>
              </a:pPr>
              <a:t>25/04/17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A69D55D-0CDC-42B6-A5F2-E3C132810D7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C25CCEFE-3E52-47E9-ADA8-3F3D0012EC62}" type="datetimeFigureOut">
              <a:rPr lang="en-US"/>
              <a:pPr>
                <a:defRPr/>
              </a:pPr>
              <a:t>25/04/17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ED782559-A196-44A5-8D57-B917D34E36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api.twitter.com/1.1/search/tweets.json" TargetMode="Externa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568575"/>
            <a:ext cx="8077200" cy="1470025"/>
          </a:xfrm>
        </p:spPr>
        <p:txBody>
          <a:bodyPr rtlCol="0">
            <a:normAutofit/>
          </a:bodyPr>
          <a:lstStyle/>
          <a:p>
            <a:pPr fontAlgn="auto">
              <a:spcAft>
                <a:spcPts val="0"/>
              </a:spcAft>
              <a:defRPr/>
            </a:pPr>
            <a:r>
              <a:rPr lang="cs-CZ" sz="3600" dirty="0" smtClean="0">
                <a:solidFill>
                  <a:schemeClr val="tx1">
                    <a:lumMod val="50000"/>
                    <a:lumOff val="50000"/>
                  </a:schemeClr>
                </a:solidFill>
              </a:rPr>
              <a:t>Architecture of Software Systems</a:t>
            </a:r>
            <a:r>
              <a:rPr lang="en-US" sz="4000" dirty="0" smtClean="0"/>
              <a:t/>
            </a:r>
            <a:br>
              <a:rPr lang="en-US" sz="4000" dirty="0" smtClean="0"/>
            </a:br>
            <a:r>
              <a:rPr lang="en-US" sz="4000" dirty="0" smtClean="0"/>
              <a:t>HTTP APIs: REST and SOA</a:t>
            </a:r>
            <a:endParaRPr lang="en-US" sz="4000" dirty="0"/>
          </a:p>
        </p:txBody>
      </p:sp>
      <p:sp>
        <p:nvSpPr>
          <p:cNvPr id="3" name="Subtitle 2"/>
          <p:cNvSpPr>
            <a:spLocks noGrp="1"/>
          </p:cNvSpPr>
          <p:nvPr>
            <p:ph type="subTitle" idx="1"/>
          </p:nvPr>
        </p:nvSpPr>
        <p:spPr>
          <a:xfrm>
            <a:off x="1371600" y="4419600"/>
            <a:ext cx="6400800" cy="990600"/>
          </a:xfrm>
        </p:spPr>
        <p:txBody>
          <a:bodyPr rtlCol="0">
            <a:normAutofit/>
          </a:bodyPr>
          <a:lstStyle/>
          <a:p>
            <a:pPr fontAlgn="auto">
              <a:spcAft>
                <a:spcPts val="0"/>
              </a:spcAft>
              <a:buFont typeface="Arial" pitchFamily="34" charset="0"/>
              <a:buNone/>
              <a:defRPr/>
            </a:pPr>
            <a:r>
              <a:rPr lang="cs-CZ" dirty="0" smtClean="0"/>
              <a:t>Martin </a:t>
            </a:r>
            <a:r>
              <a:rPr lang="cs-CZ" dirty="0" smtClean="0"/>
              <a:t>Rehák</a:t>
            </a:r>
            <a:endParaRPr lang="cs-CZ" dirty="0" smtClean="0"/>
          </a:p>
        </p:txBody>
      </p:sp>
      <p:pic>
        <p:nvPicPr>
          <p:cNvPr id="2052" name="Picture 5" descr="C:\martin\cvshome\Articles\camnep-internal\pubs\slides\trust-aamas2009\fig\ATG.png"/>
          <p:cNvPicPr>
            <a:picLocks noChangeAspect="1" noChangeArrowheads="1"/>
          </p:cNvPicPr>
          <p:nvPr/>
        </p:nvPicPr>
        <p:blipFill>
          <a:blip r:embed="rId2" cstate="print">
            <a:lum contrast="6000"/>
          </a:blip>
          <a:srcRect/>
          <a:stretch>
            <a:fillRect/>
          </a:stretch>
        </p:blipFill>
        <p:spPr bwMode="auto">
          <a:xfrm>
            <a:off x="2895600" y="609600"/>
            <a:ext cx="3505200" cy="131603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Enabling Successive Innovation</a:t>
            </a:r>
            <a:endParaRPr lang="en-US" dirty="0"/>
          </a:p>
        </p:txBody>
      </p:sp>
      <p:pic>
        <p:nvPicPr>
          <p:cNvPr id="5" name="Picture 4" descr="Screen Shot 2014-05-12 at 23.09.3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76400"/>
            <a:ext cx="8382000" cy="3657600"/>
          </a:xfrm>
          <a:prstGeom prst="rect">
            <a:avLst/>
          </a:prstGeom>
        </p:spPr>
      </p:pic>
      <p:sp>
        <p:nvSpPr>
          <p:cNvPr id="3" name="Down Arrow 2"/>
          <p:cNvSpPr/>
          <p:nvPr/>
        </p:nvSpPr>
        <p:spPr>
          <a:xfrm>
            <a:off x="2209800" y="2133600"/>
            <a:ext cx="1828800" cy="3733800"/>
          </a:xfrm>
          <a:prstGeom prst="downArrow">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TextBox 3"/>
          <p:cNvSpPr txBox="1"/>
          <p:nvPr/>
        </p:nvSpPr>
        <p:spPr>
          <a:xfrm>
            <a:off x="3733800" y="5867400"/>
            <a:ext cx="1840054" cy="646331"/>
          </a:xfrm>
          <a:prstGeom prst="rect">
            <a:avLst/>
          </a:prstGeom>
          <a:noFill/>
        </p:spPr>
        <p:txBody>
          <a:bodyPr wrap="none" rtlCol="0">
            <a:spAutoFit/>
          </a:bodyPr>
          <a:lstStyle/>
          <a:p>
            <a:pPr algn="ctr"/>
            <a:r>
              <a:rPr lang="en-US" dirty="0" smtClean="0"/>
              <a:t>Proxies and </a:t>
            </a:r>
          </a:p>
          <a:p>
            <a:pPr algn="ctr"/>
            <a:r>
              <a:rPr lang="en-US" dirty="0" smtClean="0"/>
              <a:t>Load Balancers</a:t>
            </a:r>
            <a:endParaRPr lang="en-US" dirty="0"/>
          </a:p>
        </p:txBody>
      </p:sp>
      <p:sp>
        <p:nvSpPr>
          <p:cNvPr id="6" name="TextBox 5"/>
          <p:cNvSpPr txBox="1"/>
          <p:nvPr/>
        </p:nvSpPr>
        <p:spPr>
          <a:xfrm>
            <a:off x="2509937" y="6005899"/>
            <a:ext cx="1223863" cy="369332"/>
          </a:xfrm>
          <a:prstGeom prst="rect">
            <a:avLst/>
          </a:prstGeom>
          <a:noFill/>
        </p:spPr>
        <p:txBody>
          <a:bodyPr wrap="none" rtlCol="0">
            <a:spAutoFit/>
          </a:bodyPr>
          <a:lstStyle/>
          <a:p>
            <a:r>
              <a:rPr lang="en-US" dirty="0" smtClean="0"/>
              <a:t>Scalability</a:t>
            </a:r>
            <a:endParaRPr lang="en-US" dirty="0"/>
          </a:p>
        </p:txBody>
      </p:sp>
      <p:sp>
        <p:nvSpPr>
          <p:cNvPr id="7" name="TextBox 6"/>
          <p:cNvSpPr txBox="1"/>
          <p:nvPr/>
        </p:nvSpPr>
        <p:spPr>
          <a:xfrm>
            <a:off x="5410200" y="5867400"/>
            <a:ext cx="1287883" cy="646331"/>
          </a:xfrm>
          <a:prstGeom prst="rect">
            <a:avLst/>
          </a:prstGeom>
          <a:noFill/>
        </p:spPr>
        <p:txBody>
          <a:bodyPr wrap="none" rtlCol="0">
            <a:spAutoFit/>
          </a:bodyPr>
          <a:lstStyle/>
          <a:p>
            <a:pPr algn="ctr"/>
            <a:r>
              <a:rPr lang="en-US" dirty="0" err="1" smtClean="0"/>
              <a:t>Javascript</a:t>
            </a:r>
            <a:r>
              <a:rPr lang="en-US" dirty="0" smtClean="0"/>
              <a:t>,</a:t>
            </a:r>
          </a:p>
          <a:p>
            <a:pPr algn="ctr"/>
            <a:r>
              <a:rPr lang="en-US" dirty="0" smtClean="0"/>
              <a:t>AJAX</a:t>
            </a:r>
            <a:endParaRPr lang="en-US" dirty="0"/>
          </a:p>
        </p:txBody>
      </p:sp>
      <p:sp>
        <p:nvSpPr>
          <p:cNvPr id="8" name="TextBox 7"/>
          <p:cNvSpPr txBox="1"/>
          <p:nvPr/>
        </p:nvSpPr>
        <p:spPr>
          <a:xfrm>
            <a:off x="6830683" y="6005899"/>
            <a:ext cx="1647318" cy="369332"/>
          </a:xfrm>
          <a:prstGeom prst="rect">
            <a:avLst/>
          </a:prstGeom>
          <a:noFill/>
        </p:spPr>
        <p:txBody>
          <a:bodyPr wrap="none" rtlCol="0">
            <a:spAutoFit/>
          </a:bodyPr>
          <a:lstStyle/>
          <a:p>
            <a:pPr algn="ctr"/>
            <a:r>
              <a:rPr lang="en-US" dirty="0" smtClean="0"/>
              <a:t>Maintainability</a:t>
            </a:r>
            <a:endParaRPr lang="en-US" dirty="0"/>
          </a:p>
        </p:txBody>
      </p:sp>
      <p:sp>
        <p:nvSpPr>
          <p:cNvPr id="9" name="TextBox 8"/>
          <p:cNvSpPr txBox="1"/>
          <p:nvPr/>
        </p:nvSpPr>
        <p:spPr>
          <a:xfrm>
            <a:off x="990600" y="6005899"/>
            <a:ext cx="1031577" cy="369332"/>
          </a:xfrm>
          <a:prstGeom prst="rect">
            <a:avLst/>
          </a:prstGeom>
          <a:noFill/>
        </p:spPr>
        <p:txBody>
          <a:bodyPr wrap="none" rtlCol="0">
            <a:spAutoFit/>
          </a:bodyPr>
          <a:lstStyle/>
          <a:p>
            <a:r>
              <a:rPr lang="en-US" dirty="0" smtClean="0"/>
              <a:t>Caching</a:t>
            </a:r>
            <a:endParaRPr lang="en-US" dirty="0"/>
          </a:p>
        </p:txBody>
      </p:sp>
      <p:sp>
        <p:nvSpPr>
          <p:cNvPr id="10" name="Down Arrow 9"/>
          <p:cNvSpPr/>
          <p:nvPr/>
        </p:nvSpPr>
        <p:spPr>
          <a:xfrm>
            <a:off x="685800" y="2133600"/>
            <a:ext cx="1828800" cy="3733800"/>
          </a:xfrm>
          <a:prstGeom prst="downArrow">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Down Arrow 10"/>
          <p:cNvSpPr/>
          <p:nvPr/>
        </p:nvSpPr>
        <p:spPr>
          <a:xfrm>
            <a:off x="3657600" y="2133600"/>
            <a:ext cx="1828800" cy="3733800"/>
          </a:xfrm>
          <a:prstGeom prst="downArrow">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Down Arrow 11"/>
          <p:cNvSpPr/>
          <p:nvPr/>
        </p:nvSpPr>
        <p:spPr>
          <a:xfrm>
            <a:off x="5105400" y="2133600"/>
            <a:ext cx="1828800" cy="3733800"/>
          </a:xfrm>
          <a:prstGeom prst="downArrow">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Down Arrow 12"/>
          <p:cNvSpPr/>
          <p:nvPr/>
        </p:nvSpPr>
        <p:spPr>
          <a:xfrm>
            <a:off x="6629400" y="2133600"/>
            <a:ext cx="1828800" cy="3733800"/>
          </a:xfrm>
          <a:prstGeom prst="downArrow">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75063007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Uniform Interface</a:t>
            </a:r>
            <a:endParaRPr lang="en-US" dirty="0"/>
          </a:p>
        </p:txBody>
      </p:sp>
      <p:sp>
        <p:nvSpPr>
          <p:cNvPr id="3" name="Content Placeholder 2"/>
          <p:cNvSpPr>
            <a:spLocks noGrp="1"/>
          </p:cNvSpPr>
          <p:nvPr>
            <p:ph idx="1"/>
          </p:nvPr>
        </p:nvSpPr>
        <p:spPr/>
        <p:txBody>
          <a:bodyPr/>
          <a:lstStyle/>
          <a:p>
            <a:r>
              <a:rPr lang="en-US" sz="2400" dirty="0" smtClean="0"/>
              <a:t>Separation of internal and external representation of data. Protocol participants should not make any assumptions regarding the internal representation or processing applied by the other party, but rely solely on the public specification of the interface.</a:t>
            </a:r>
          </a:p>
          <a:p>
            <a:pPr lvl="1"/>
            <a:r>
              <a:rPr lang="en-US" sz="2000" dirty="0" smtClean="0"/>
              <a:t>Resources are </a:t>
            </a:r>
            <a:r>
              <a:rPr lang="en-US" sz="2000" b="1" dirty="0" smtClean="0"/>
              <a:t>identified by URI</a:t>
            </a:r>
          </a:p>
          <a:p>
            <a:pPr lvl="1"/>
            <a:r>
              <a:rPr lang="en-US" sz="2000" dirty="0" smtClean="0"/>
              <a:t>Resources are manipulated through </a:t>
            </a:r>
            <a:r>
              <a:rPr lang="en-US" sz="2000" b="1" dirty="0" smtClean="0"/>
              <a:t>representations</a:t>
            </a:r>
            <a:r>
              <a:rPr lang="en-US" sz="2000" dirty="0" smtClean="0"/>
              <a:t> (JSON, XML, HTML,…)</a:t>
            </a:r>
          </a:p>
          <a:p>
            <a:pPr lvl="1"/>
            <a:r>
              <a:rPr lang="en-US" sz="2000" b="1" dirty="0" smtClean="0"/>
              <a:t>Self-Descriptive </a:t>
            </a:r>
            <a:r>
              <a:rPr lang="en-US" sz="2000" dirty="0" smtClean="0"/>
              <a:t>messages, understandable without the context.</a:t>
            </a:r>
          </a:p>
          <a:p>
            <a:pPr lvl="1"/>
            <a:r>
              <a:rPr lang="en-US" sz="2000" dirty="0" smtClean="0"/>
              <a:t>Application </a:t>
            </a:r>
            <a:r>
              <a:rPr lang="en-US" sz="2000" b="1" dirty="0" smtClean="0"/>
              <a:t>state transitions </a:t>
            </a:r>
            <a:r>
              <a:rPr lang="en-US" sz="2000" dirty="0" smtClean="0"/>
              <a:t>are (dynamically) managed by the server.</a:t>
            </a:r>
            <a:r>
              <a:rPr lang="en-US" dirty="0" smtClean="0"/>
              <a:t> </a:t>
            </a:r>
            <a:endParaRPr lang="en-US" dirty="0"/>
          </a:p>
        </p:txBody>
      </p:sp>
    </p:spTree>
    <p:extLst>
      <p:ext uri="{BB962C8B-B14F-4D97-AF65-F5344CB8AC3E}">
        <p14:creationId xmlns:p14="http://schemas.microsoft.com/office/powerpoint/2010/main" val="409542690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REST API – no secrets</a:t>
            </a:r>
            <a:endParaRPr lang="en-US" dirty="0"/>
          </a:p>
        </p:txBody>
      </p:sp>
    </p:spTree>
    <p:extLst>
      <p:ext uri="{BB962C8B-B14F-4D97-AF65-F5344CB8AC3E}">
        <p14:creationId xmlns:p14="http://schemas.microsoft.com/office/powerpoint/2010/main" val="19156482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smtClean="0"/>
              <a:t>Twitter API example</a:t>
            </a:r>
            <a:endParaRPr lang="en-US" sz="4000" dirty="0"/>
          </a:p>
        </p:txBody>
      </p:sp>
      <p:sp>
        <p:nvSpPr>
          <p:cNvPr id="3" name="Content Placeholder 2"/>
          <p:cNvSpPr>
            <a:spLocks noGrp="1"/>
          </p:cNvSpPr>
          <p:nvPr>
            <p:ph idx="1"/>
          </p:nvPr>
        </p:nvSpPr>
        <p:spPr>
          <a:xfrm>
            <a:off x="457200" y="1600200"/>
            <a:ext cx="4343400" cy="4038599"/>
          </a:xfrm>
        </p:spPr>
        <p:txBody>
          <a:bodyPr/>
          <a:lstStyle/>
          <a:p>
            <a:r>
              <a:rPr lang="en-US" sz="1800" dirty="0">
                <a:hlinkClick r:id="rId2"/>
              </a:rPr>
              <a:t>https://api.twitter.com/1.1/search/tweets.json</a:t>
            </a:r>
            <a:r>
              <a:rPr lang="en-US" sz="1800" dirty="0" smtClean="0"/>
              <a:t>?</a:t>
            </a:r>
          </a:p>
          <a:p>
            <a:r>
              <a:rPr lang="en-US" sz="1800" dirty="0"/>
              <a:t>q</a:t>
            </a:r>
            <a:r>
              <a:rPr lang="en-US" sz="1800" dirty="0" smtClean="0"/>
              <a:t>=%</a:t>
            </a:r>
            <a:r>
              <a:rPr lang="en-US" sz="1800" dirty="0"/>
              <a:t>23freebandnames</a:t>
            </a:r>
            <a:r>
              <a:rPr lang="en-US" sz="1800" dirty="0" smtClean="0"/>
              <a:t>&amp;</a:t>
            </a:r>
          </a:p>
          <a:p>
            <a:r>
              <a:rPr lang="en-US" sz="1800" dirty="0" err="1" smtClean="0"/>
              <a:t>since_id</a:t>
            </a:r>
            <a:r>
              <a:rPr lang="en-US" sz="1800" dirty="0"/>
              <a:t>=24012619984051000</a:t>
            </a:r>
            <a:r>
              <a:rPr lang="en-US" sz="1800" dirty="0" smtClean="0"/>
              <a:t>&amp;</a:t>
            </a:r>
          </a:p>
          <a:p>
            <a:r>
              <a:rPr lang="en-US" sz="1800" dirty="0" err="1" smtClean="0"/>
              <a:t>max_id</a:t>
            </a:r>
            <a:r>
              <a:rPr lang="en-US" sz="1800" dirty="0"/>
              <a:t>=250126199840518145</a:t>
            </a:r>
            <a:r>
              <a:rPr lang="en-US" sz="1800" dirty="0" smtClean="0"/>
              <a:t>&amp;</a:t>
            </a:r>
          </a:p>
          <a:p>
            <a:r>
              <a:rPr lang="en-US" sz="1800" dirty="0" err="1" smtClean="0"/>
              <a:t>result_type</a:t>
            </a:r>
            <a:r>
              <a:rPr lang="en-US" sz="1800" dirty="0"/>
              <a:t>=</a:t>
            </a:r>
            <a:r>
              <a:rPr lang="en-US" sz="1800" dirty="0" err="1"/>
              <a:t>mixed&amp;count</a:t>
            </a:r>
            <a:r>
              <a:rPr lang="en-US" sz="1800" dirty="0"/>
              <a:t>=</a:t>
            </a:r>
            <a:r>
              <a:rPr lang="en-US" sz="1800" dirty="0" smtClean="0"/>
              <a:t>4</a:t>
            </a:r>
          </a:p>
          <a:p>
            <a:endParaRPr lang="en-US" sz="1800" dirty="0"/>
          </a:p>
          <a:p>
            <a:r>
              <a:rPr lang="en-US" sz="1800" dirty="0" smtClean="0"/>
              <a:t>Stateless: the whole </a:t>
            </a:r>
            <a:r>
              <a:rPr lang="en-US" sz="1800" b="1" dirty="0" smtClean="0"/>
              <a:t>business</a:t>
            </a:r>
            <a:r>
              <a:rPr lang="en-US" sz="1800" dirty="0" smtClean="0"/>
              <a:t> context specified inside the request</a:t>
            </a:r>
          </a:p>
          <a:p>
            <a:r>
              <a:rPr lang="en-US" sz="1800" dirty="0" smtClean="0"/>
              <a:t>Not quite the whole context… authentication, </a:t>
            </a:r>
            <a:r>
              <a:rPr lang="en-US" sz="1800" dirty="0" err="1" smtClean="0"/>
              <a:t>authorisation</a:t>
            </a:r>
            <a:r>
              <a:rPr lang="en-US" sz="1800" dirty="0" smtClean="0"/>
              <a:t> and session information is managed with cookies</a:t>
            </a:r>
            <a:endParaRPr lang="en-US" sz="1800" dirty="0"/>
          </a:p>
          <a:p>
            <a:endParaRPr lang="en-US" dirty="0"/>
          </a:p>
        </p:txBody>
      </p:sp>
      <p:sp>
        <p:nvSpPr>
          <p:cNvPr id="5" name="Rectangle 4"/>
          <p:cNvSpPr/>
          <p:nvPr/>
        </p:nvSpPr>
        <p:spPr>
          <a:xfrm>
            <a:off x="304800" y="6324600"/>
            <a:ext cx="6553200" cy="307777"/>
          </a:xfrm>
          <a:prstGeom prst="rect">
            <a:avLst/>
          </a:prstGeom>
        </p:spPr>
        <p:txBody>
          <a:bodyPr wrap="square">
            <a:spAutoFit/>
          </a:bodyPr>
          <a:lstStyle/>
          <a:p>
            <a:r>
              <a:rPr lang="en-US" sz="1400" i="1" dirty="0"/>
              <a:t>https://</a:t>
            </a:r>
            <a:r>
              <a:rPr lang="en-US" sz="1400" i="1" dirty="0" err="1"/>
              <a:t>dev.twitter.com</a:t>
            </a:r>
            <a:r>
              <a:rPr lang="en-US" sz="1400" i="1" dirty="0"/>
              <a:t>/docs/</a:t>
            </a:r>
            <a:r>
              <a:rPr lang="en-US" sz="1400" i="1" dirty="0" err="1"/>
              <a:t>api</a:t>
            </a:r>
            <a:r>
              <a:rPr lang="en-US" sz="1400" i="1" dirty="0"/>
              <a:t>/1.1/get/search/tweets</a:t>
            </a:r>
          </a:p>
        </p:txBody>
      </p:sp>
      <p:pic>
        <p:nvPicPr>
          <p:cNvPr id="6" name="Picture 5" descr="Screen Shot 2014-05-12 at 23.43.5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1847" y="0"/>
            <a:ext cx="4312153" cy="6858000"/>
          </a:xfrm>
          <a:prstGeom prst="rect">
            <a:avLst/>
          </a:prstGeom>
        </p:spPr>
      </p:pic>
    </p:spTree>
    <p:extLst>
      <p:ext uri="{BB962C8B-B14F-4D97-AF65-F5344CB8AC3E}">
        <p14:creationId xmlns:p14="http://schemas.microsoft.com/office/powerpoint/2010/main" val="343538403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idea behind REST</a:t>
            </a:r>
            <a:endParaRPr lang="en-US" dirty="0"/>
          </a:p>
        </p:txBody>
      </p:sp>
      <p:sp>
        <p:nvSpPr>
          <p:cNvPr id="5" name="Content Placeholder 4"/>
          <p:cNvSpPr>
            <a:spLocks noGrp="1"/>
          </p:cNvSpPr>
          <p:nvPr>
            <p:ph idx="1"/>
          </p:nvPr>
        </p:nvSpPr>
        <p:spPr>
          <a:xfrm>
            <a:off x="533400" y="6248400"/>
            <a:ext cx="8229600" cy="1477963"/>
          </a:xfrm>
        </p:spPr>
        <p:txBody>
          <a:bodyPr/>
          <a:lstStyle/>
          <a:p>
            <a:pPr marL="0" indent="0" algn="r">
              <a:buNone/>
            </a:pPr>
            <a:r>
              <a:rPr lang="en-US" sz="2000" i="1" dirty="0" smtClean="0"/>
              <a:t>Martin Fowler, Richardson Maturity Model, 2010</a:t>
            </a:r>
          </a:p>
          <a:p>
            <a:pPr marL="0" indent="0" algn="r">
              <a:buNone/>
            </a:pPr>
            <a:r>
              <a:rPr lang="en-US" sz="1100" i="1" dirty="0"/>
              <a:t>https://</a:t>
            </a:r>
            <a:r>
              <a:rPr lang="en-US" sz="1100" i="1" dirty="0" err="1"/>
              <a:t>martinfowler.com</a:t>
            </a:r>
            <a:r>
              <a:rPr lang="en-US" sz="1100" i="1" dirty="0"/>
              <a:t>/articles/</a:t>
            </a:r>
            <a:r>
              <a:rPr lang="en-US" sz="1100" i="1" dirty="0" err="1"/>
              <a:t>richardsonMaturityModel.html</a:t>
            </a:r>
            <a:endParaRPr lang="en-US" sz="1100" i="1" dirty="0"/>
          </a:p>
        </p:txBody>
      </p:sp>
      <p:pic>
        <p:nvPicPr>
          <p:cNvPr id="8" name="Picture 7" descr="Screen Shot 2017-04-25 at 09.29.3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295400"/>
            <a:ext cx="7975600" cy="4762500"/>
          </a:xfrm>
          <a:prstGeom prst="rect">
            <a:avLst/>
          </a:prstGeom>
        </p:spPr>
      </p:pic>
    </p:spTree>
    <p:extLst>
      <p:ext uri="{BB962C8B-B14F-4D97-AF65-F5344CB8AC3E}">
        <p14:creationId xmlns:p14="http://schemas.microsoft.com/office/powerpoint/2010/main" val="32741022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 0 Example: </a:t>
            </a:r>
            <a:r>
              <a:rPr lang="en-US" sz="2000" dirty="0" smtClean="0"/>
              <a:t>(apologies for XML)</a:t>
            </a:r>
            <a:endParaRPr lang="en-US" dirty="0"/>
          </a:p>
        </p:txBody>
      </p:sp>
      <p:pic>
        <p:nvPicPr>
          <p:cNvPr id="5" name="Picture 4" descr="Screen Shot 2017-04-25 at 09.32.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524000"/>
            <a:ext cx="6629400" cy="2400300"/>
          </a:xfrm>
          <a:prstGeom prst="rect">
            <a:avLst/>
          </a:prstGeom>
        </p:spPr>
      </p:pic>
      <p:sp>
        <p:nvSpPr>
          <p:cNvPr id="6" name="Rectangle 5"/>
          <p:cNvSpPr/>
          <p:nvPr/>
        </p:nvSpPr>
        <p:spPr>
          <a:xfrm>
            <a:off x="76200" y="4267200"/>
            <a:ext cx="4572000" cy="1477328"/>
          </a:xfrm>
          <a:prstGeom prst="rect">
            <a:avLst/>
          </a:prstGeom>
        </p:spPr>
        <p:txBody>
          <a:bodyPr>
            <a:spAutoFit/>
          </a:bodyPr>
          <a:lstStyle/>
          <a:p>
            <a:r>
              <a:rPr lang="en-US" dirty="0"/>
              <a:t>POST /</a:t>
            </a:r>
            <a:r>
              <a:rPr lang="en-US" dirty="0" err="1"/>
              <a:t>appointmentService</a:t>
            </a:r>
            <a:r>
              <a:rPr lang="en-US" dirty="0"/>
              <a:t> HTTP/1.1</a:t>
            </a:r>
          </a:p>
          <a:p>
            <a:r>
              <a:rPr lang="en-US" dirty="0"/>
              <a:t>[various other headers]</a:t>
            </a:r>
          </a:p>
          <a:p>
            <a:endParaRPr lang="en-US" dirty="0"/>
          </a:p>
          <a:p>
            <a:r>
              <a:rPr lang="en-US" dirty="0"/>
              <a:t>&lt;</a:t>
            </a:r>
            <a:r>
              <a:rPr lang="en-US" dirty="0" err="1"/>
              <a:t>openSlotRequest</a:t>
            </a:r>
            <a:r>
              <a:rPr lang="en-US" dirty="0"/>
              <a:t> date = "2010-01-04" doctor = "</a:t>
            </a:r>
            <a:r>
              <a:rPr lang="en-US" dirty="0" err="1"/>
              <a:t>mjones</a:t>
            </a:r>
            <a:r>
              <a:rPr lang="en-US" dirty="0"/>
              <a:t>"/&gt;</a:t>
            </a:r>
          </a:p>
        </p:txBody>
      </p:sp>
      <p:sp>
        <p:nvSpPr>
          <p:cNvPr id="7" name="Rectangle 6"/>
          <p:cNvSpPr/>
          <p:nvPr/>
        </p:nvSpPr>
        <p:spPr>
          <a:xfrm>
            <a:off x="4495800" y="4252795"/>
            <a:ext cx="4572000" cy="2585323"/>
          </a:xfrm>
          <a:prstGeom prst="rect">
            <a:avLst/>
          </a:prstGeom>
        </p:spPr>
        <p:txBody>
          <a:bodyPr>
            <a:spAutoFit/>
          </a:bodyPr>
          <a:lstStyle/>
          <a:p>
            <a:r>
              <a:rPr lang="mr-IN" dirty="0"/>
              <a:t>HTTP/1.1 200 OK</a:t>
            </a:r>
          </a:p>
          <a:p>
            <a:r>
              <a:rPr lang="mr-IN" dirty="0"/>
              <a:t>[various headers]</a:t>
            </a:r>
          </a:p>
          <a:p>
            <a:endParaRPr lang="mr-IN" dirty="0"/>
          </a:p>
          <a:p>
            <a:r>
              <a:rPr lang="mr-IN" dirty="0"/>
              <a:t>&lt;openSlotList&gt;</a:t>
            </a:r>
          </a:p>
          <a:p>
            <a:r>
              <a:rPr lang="mr-IN" dirty="0"/>
              <a:t>  &lt;slot start = "1400" end = "1450"&gt;</a:t>
            </a:r>
          </a:p>
          <a:p>
            <a:r>
              <a:rPr lang="mr-IN" dirty="0"/>
              <a:t>    &lt;doctor id = "mjones"/&gt;</a:t>
            </a:r>
          </a:p>
          <a:p>
            <a:r>
              <a:rPr lang="mr-IN" dirty="0"/>
              <a:t>  &lt;/slot&gt;</a:t>
            </a:r>
          </a:p>
          <a:p>
            <a:r>
              <a:rPr lang="mr-IN" dirty="0"/>
              <a:t>  </a:t>
            </a:r>
            <a:r>
              <a:rPr lang="mr-IN" dirty="0" smtClean="0"/>
              <a:t>…</a:t>
            </a:r>
            <a:endParaRPr lang="mr-IN" dirty="0"/>
          </a:p>
          <a:p>
            <a:r>
              <a:rPr lang="mr-IN" dirty="0"/>
              <a:t>&lt;/openSlotList&gt;</a:t>
            </a:r>
            <a:endParaRPr lang="en-US" dirty="0"/>
          </a:p>
        </p:txBody>
      </p:sp>
    </p:spTree>
    <p:extLst>
      <p:ext uri="{BB962C8B-B14F-4D97-AF65-F5344CB8AC3E}">
        <p14:creationId xmlns:p14="http://schemas.microsoft.com/office/powerpoint/2010/main" val="186620564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0"/>
            <a:ext cx="4114800" cy="2308324"/>
          </a:xfrm>
          <a:prstGeom prst="rect">
            <a:avLst/>
          </a:prstGeom>
        </p:spPr>
        <p:txBody>
          <a:bodyPr wrap="square">
            <a:spAutoFit/>
          </a:bodyPr>
          <a:lstStyle/>
          <a:p>
            <a:r>
              <a:rPr lang="en-US" dirty="0"/>
              <a:t>POST /</a:t>
            </a:r>
            <a:r>
              <a:rPr lang="en-US" dirty="0" err="1"/>
              <a:t>appointmentService</a:t>
            </a:r>
            <a:r>
              <a:rPr lang="en-US" dirty="0"/>
              <a:t> HTTP/1.1</a:t>
            </a:r>
          </a:p>
          <a:p>
            <a:r>
              <a:rPr lang="en-US" dirty="0"/>
              <a:t>[various other headers]</a:t>
            </a:r>
          </a:p>
          <a:p>
            <a:endParaRPr lang="en-US" dirty="0"/>
          </a:p>
          <a:p>
            <a:r>
              <a:rPr lang="en-US" dirty="0"/>
              <a:t>&lt;</a:t>
            </a:r>
            <a:r>
              <a:rPr lang="en-US" dirty="0" err="1"/>
              <a:t>appointmentRequest</a:t>
            </a:r>
            <a:r>
              <a:rPr lang="en-US" dirty="0"/>
              <a:t>&gt;</a:t>
            </a:r>
          </a:p>
          <a:p>
            <a:r>
              <a:rPr lang="en-US" dirty="0"/>
              <a:t>  &lt;slot doctor = "</a:t>
            </a:r>
            <a:r>
              <a:rPr lang="en-US" dirty="0" err="1"/>
              <a:t>mjones</a:t>
            </a:r>
            <a:r>
              <a:rPr lang="en-US" dirty="0"/>
              <a:t>" start = "1400" end = "1450"/&gt;</a:t>
            </a:r>
          </a:p>
          <a:p>
            <a:r>
              <a:rPr lang="en-US" dirty="0"/>
              <a:t>  &lt;patient id = "</a:t>
            </a:r>
            <a:r>
              <a:rPr lang="en-US" dirty="0" err="1"/>
              <a:t>jsmith</a:t>
            </a:r>
            <a:r>
              <a:rPr lang="en-US" dirty="0"/>
              <a:t>"/&gt;</a:t>
            </a:r>
          </a:p>
          <a:p>
            <a:r>
              <a:rPr lang="en-US" dirty="0"/>
              <a:t>&lt;/</a:t>
            </a:r>
            <a:r>
              <a:rPr lang="en-US" dirty="0" err="1"/>
              <a:t>appointmentRequest</a:t>
            </a:r>
            <a:r>
              <a:rPr lang="en-US" dirty="0"/>
              <a:t>&gt;</a:t>
            </a:r>
          </a:p>
        </p:txBody>
      </p:sp>
      <p:sp>
        <p:nvSpPr>
          <p:cNvPr id="5" name="Rectangle 4"/>
          <p:cNvSpPr/>
          <p:nvPr/>
        </p:nvSpPr>
        <p:spPr>
          <a:xfrm>
            <a:off x="4419600" y="762000"/>
            <a:ext cx="4572000" cy="2308324"/>
          </a:xfrm>
          <a:prstGeom prst="rect">
            <a:avLst/>
          </a:prstGeom>
        </p:spPr>
        <p:txBody>
          <a:bodyPr>
            <a:spAutoFit/>
          </a:bodyPr>
          <a:lstStyle/>
          <a:p>
            <a:r>
              <a:rPr lang="en-US" dirty="0"/>
              <a:t>HTTP/1.1 200 OK</a:t>
            </a:r>
          </a:p>
          <a:p>
            <a:r>
              <a:rPr lang="en-US" dirty="0"/>
              <a:t>[various headers]</a:t>
            </a:r>
          </a:p>
          <a:p>
            <a:endParaRPr lang="en-US" dirty="0"/>
          </a:p>
          <a:p>
            <a:r>
              <a:rPr lang="en-US" dirty="0"/>
              <a:t>&lt;appointment&gt;</a:t>
            </a:r>
          </a:p>
          <a:p>
            <a:r>
              <a:rPr lang="en-US" dirty="0"/>
              <a:t>  &lt;slot doctor = "</a:t>
            </a:r>
            <a:r>
              <a:rPr lang="en-US" dirty="0" err="1"/>
              <a:t>mjones</a:t>
            </a:r>
            <a:r>
              <a:rPr lang="en-US" dirty="0"/>
              <a:t>" start = "1400" end = "1450"/&gt;</a:t>
            </a:r>
          </a:p>
          <a:p>
            <a:r>
              <a:rPr lang="en-US" dirty="0"/>
              <a:t>  &lt;patient id = "</a:t>
            </a:r>
            <a:r>
              <a:rPr lang="en-US" dirty="0" err="1"/>
              <a:t>jsmith</a:t>
            </a:r>
            <a:r>
              <a:rPr lang="en-US" dirty="0"/>
              <a:t>"/&gt;</a:t>
            </a:r>
          </a:p>
          <a:p>
            <a:r>
              <a:rPr lang="en-US" dirty="0"/>
              <a:t>&lt;/appointment&gt;</a:t>
            </a:r>
          </a:p>
        </p:txBody>
      </p:sp>
      <p:sp>
        <p:nvSpPr>
          <p:cNvPr id="7" name="Rectangle 6"/>
          <p:cNvSpPr/>
          <p:nvPr/>
        </p:nvSpPr>
        <p:spPr>
          <a:xfrm>
            <a:off x="4495800" y="3886200"/>
            <a:ext cx="4572000" cy="2585323"/>
          </a:xfrm>
          <a:prstGeom prst="rect">
            <a:avLst/>
          </a:prstGeom>
        </p:spPr>
        <p:txBody>
          <a:bodyPr>
            <a:spAutoFit/>
          </a:bodyPr>
          <a:lstStyle/>
          <a:p>
            <a:r>
              <a:rPr lang="en-US" dirty="0"/>
              <a:t>HTTP/1.1 200 OK</a:t>
            </a:r>
          </a:p>
          <a:p>
            <a:r>
              <a:rPr lang="en-US" dirty="0"/>
              <a:t>[various headers]</a:t>
            </a:r>
          </a:p>
          <a:p>
            <a:endParaRPr lang="en-US" dirty="0"/>
          </a:p>
          <a:p>
            <a:r>
              <a:rPr lang="en-US" dirty="0"/>
              <a:t>&lt;</a:t>
            </a:r>
            <a:r>
              <a:rPr lang="en-US" dirty="0" err="1"/>
              <a:t>appointmentRequestFailure</a:t>
            </a:r>
            <a:r>
              <a:rPr lang="en-US" dirty="0"/>
              <a:t>&gt;</a:t>
            </a:r>
          </a:p>
          <a:p>
            <a:r>
              <a:rPr lang="en-US" dirty="0"/>
              <a:t>  &lt;slot doctor = "</a:t>
            </a:r>
            <a:r>
              <a:rPr lang="en-US" dirty="0" err="1"/>
              <a:t>mjones</a:t>
            </a:r>
            <a:r>
              <a:rPr lang="en-US" dirty="0"/>
              <a:t>" start = "1400" end = "1450"/&gt;</a:t>
            </a:r>
          </a:p>
          <a:p>
            <a:r>
              <a:rPr lang="en-US" dirty="0"/>
              <a:t>  &lt;patient id = "</a:t>
            </a:r>
            <a:r>
              <a:rPr lang="en-US" dirty="0" err="1"/>
              <a:t>jsmith</a:t>
            </a:r>
            <a:r>
              <a:rPr lang="en-US" dirty="0"/>
              <a:t>"/&gt;</a:t>
            </a:r>
          </a:p>
          <a:p>
            <a:r>
              <a:rPr lang="en-US" dirty="0"/>
              <a:t>  &lt;reason&gt;Slot not available&lt;/reason&gt;</a:t>
            </a:r>
          </a:p>
          <a:p>
            <a:r>
              <a:rPr lang="en-US" dirty="0"/>
              <a:t>&lt;/</a:t>
            </a:r>
            <a:r>
              <a:rPr lang="en-US" dirty="0" err="1"/>
              <a:t>appointmentRequestFailure</a:t>
            </a:r>
            <a:r>
              <a:rPr lang="en-US" dirty="0"/>
              <a:t>&gt;</a:t>
            </a:r>
          </a:p>
        </p:txBody>
      </p:sp>
      <p:sp>
        <p:nvSpPr>
          <p:cNvPr id="8" name="TextBox 7"/>
          <p:cNvSpPr txBox="1"/>
          <p:nvPr/>
        </p:nvSpPr>
        <p:spPr>
          <a:xfrm>
            <a:off x="228600" y="1828800"/>
            <a:ext cx="2005853" cy="369332"/>
          </a:xfrm>
          <a:prstGeom prst="rect">
            <a:avLst/>
          </a:prstGeom>
          <a:noFill/>
        </p:spPr>
        <p:txBody>
          <a:bodyPr wrap="none" rtlCol="0">
            <a:spAutoFit/>
          </a:bodyPr>
          <a:lstStyle/>
          <a:p>
            <a:r>
              <a:rPr lang="en-US" b="1" dirty="0" smtClean="0">
                <a:solidFill>
                  <a:schemeClr val="tx2"/>
                </a:solidFill>
              </a:rPr>
              <a:t>Booking request</a:t>
            </a:r>
            <a:endParaRPr lang="en-US" b="1" dirty="0">
              <a:solidFill>
                <a:schemeClr val="tx2"/>
              </a:solidFill>
            </a:endParaRPr>
          </a:p>
        </p:txBody>
      </p:sp>
      <p:sp>
        <p:nvSpPr>
          <p:cNvPr id="9" name="TextBox 8"/>
          <p:cNvSpPr txBox="1"/>
          <p:nvPr/>
        </p:nvSpPr>
        <p:spPr>
          <a:xfrm>
            <a:off x="4419600" y="381000"/>
            <a:ext cx="1993792" cy="369332"/>
          </a:xfrm>
          <a:prstGeom prst="rect">
            <a:avLst/>
          </a:prstGeom>
          <a:noFill/>
        </p:spPr>
        <p:txBody>
          <a:bodyPr wrap="none" rtlCol="0">
            <a:spAutoFit/>
          </a:bodyPr>
          <a:lstStyle/>
          <a:p>
            <a:r>
              <a:rPr lang="en-US" b="1" dirty="0" smtClean="0">
                <a:solidFill>
                  <a:schemeClr val="tx2"/>
                </a:solidFill>
              </a:rPr>
              <a:t>Reply if success</a:t>
            </a:r>
            <a:endParaRPr lang="en-US" b="1" dirty="0">
              <a:solidFill>
                <a:schemeClr val="tx2"/>
              </a:solidFill>
            </a:endParaRPr>
          </a:p>
        </p:txBody>
      </p:sp>
      <p:sp>
        <p:nvSpPr>
          <p:cNvPr id="10" name="TextBox 9"/>
          <p:cNvSpPr txBox="1"/>
          <p:nvPr/>
        </p:nvSpPr>
        <p:spPr>
          <a:xfrm>
            <a:off x="4495800" y="3505200"/>
            <a:ext cx="1775246" cy="369332"/>
          </a:xfrm>
          <a:prstGeom prst="rect">
            <a:avLst/>
          </a:prstGeom>
          <a:noFill/>
        </p:spPr>
        <p:txBody>
          <a:bodyPr wrap="none" rtlCol="0">
            <a:spAutoFit/>
          </a:bodyPr>
          <a:lstStyle/>
          <a:p>
            <a:r>
              <a:rPr lang="en-US" b="1" dirty="0" smtClean="0">
                <a:solidFill>
                  <a:schemeClr val="accent2"/>
                </a:solidFill>
              </a:rPr>
              <a:t>Reply if failure</a:t>
            </a:r>
            <a:endParaRPr lang="en-US" b="1" dirty="0">
              <a:solidFill>
                <a:schemeClr val="accent2"/>
              </a:solidFill>
            </a:endParaRPr>
          </a:p>
        </p:txBody>
      </p:sp>
    </p:spTree>
    <p:extLst>
      <p:ext uri="{BB962C8B-B14F-4D97-AF65-F5344CB8AC3E}">
        <p14:creationId xmlns:p14="http://schemas.microsoft.com/office/powerpoint/2010/main" val="53526332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 1: Introducing Resources</a:t>
            </a:r>
            <a:endParaRPr lang="en-US" dirty="0"/>
          </a:p>
        </p:txBody>
      </p:sp>
      <p:pic>
        <p:nvPicPr>
          <p:cNvPr id="4" name="Picture 3" descr="Screen Shot 2017-04-25 at 09.41.3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524000"/>
            <a:ext cx="6845300" cy="2565400"/>
          </a:xfrm>
          <a:prstGeom prst="rect">
            <a:avLst/>
          </a:prstGeom>
        </p:spPr>
      </p:pic>
      <p:sp>
        <p:nvSpPr>
          <p:cNvPr id="5" name="Rectangle 4"/>
          <p:cNvSpPr/>
          <p:nvPr/>
        </p:nvSpPr>
        <p:spPr>
          <a:xfrm>
            <a:off x="5029200" y="1676400"/>
            <a:ext cx="1371600" cy="685800"/>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5334000" y="2819400"/>
            <a:ext cx="1066800" cy="685800"/>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304800" y="4800600"/>
            <a:ext cx="4572000" cy="1200329"/>
          </a:xfrm>
          <a:prstGeom prst="rect">
            <a:avLst/>
          </a:prstGeom>
        </p:spPr>
        <p:txBody>
          <a:bodyPr>
            <a:spAutoFit/>
          </a:bodyPr>
          <a:lstStyle/>
          <a:p>
            <a:r>
              <a:rPr lang="en-US" dirty="0"/>
              <a:t>POST /doctors/</a:t>
            </a:r>
            <a:r>
              <a:rPr lang="en-US" dirty="0" err="1"/>
              <a:t>mjones</a:t>
            </a:r>
            <a:r>
              <a:rPr lang="en-US" dirty="0"/>
              <a:t> HTTP/1.1</a:t>
            </a:r>
          </a:p>
          <a:p>
            <a:r>
              <a:rPr lang="en-US" dirty="0"/>
              <a:t>[various other headers]</a:t>
            </a:r>
          </a:p>
          <a:p>
            <a:endParaRPr lang="en-US" dirty="0"/>
          </a:p>
          <a:p>
            <a:r>
              <a:rPr lang="en-US" dirty="0"/>
              <a:t>&lt;</a:t>
            </a:r>
            <a:r>
              <a:rPr lang="en-US" dirty="0" err="1"/>
              <a:t>openSlotRequest</a:t>
            </a:r>
            <a:r>
              <a:rPr lang="en-US" dirty="0"/>
              <a:t> date = "2010-01-04"/&gt;</a:t>
            </a:r>
          </a:p>
        </p:txBody>
      </p:sp>
      <p:sp>
        <p:nvSpPr>
          <p:cNvPr id="8" name="Rectangle 7"/>
          <p:cNvSpPr/>
          <p:nvPr/>
        </p:nvSpPr>
        <p:spPr>
          <a:xfrm>
            <a:off x="4572000" y="4800600"/>
            <a:ext cx="4572000" cy="1754327"/>
          </a:xfrm>
          <a:prstGeom prst="rect">
            <a:avLst/>
          </a:prstGeom>
        </p:spPr>
        <p:txBody>
          <a:bodyPr>
            <a:spAutoFit/>
          </a:bodyPr>
          <a:lstStyle/>
          <a:p>
            <a:r>
              <a:rPr lang="mr-IN" dirty="0"/>
              <a:t>HTTP/1.1 200 </a:t>
            </a:r>
            <a:r>
              <a:rPr lang="mr-IN" dirty="0" smtClean="0"/>
              <a:t>OK</a:t>
            </a:r>
            <a:endParaRPr lang="mr-IN" dirty="0"/>
          </a:p>
          <a:p>
            <a:r>
              <a:rPr lang="mr-IN" dirty="0"/>
              <a:t>&lt;openSlotList&gt;</a:t>
            </a:r>
          </a:p>
          <a:p>
            <a:r>
              <a:rPr lang="mr-IN" dirty="0"/>
              <a:t>  &lt;slot id = "1234" doctor = "mjones" start = "1400" end = "1450"/&gt;</a:t>
            </a:r>
          </a:p>
          <a:p>
            <a:r>
              <a:rPr lang="mr-IN" dirty="0"/>
              <a:t>  </a:t>
            </a:r>
            <a:r>
              <a:rPr lang="mr-IN" dirty="0" smtClean="0"/>
              <a:t>…</a:t>
            </a:r>
            <a:endParaRPr lang="mr-IN" dirty="0"/>
          </a:p>
          <a:p>
            <a:r>
              <a:rPr lang="mr-IN" dirty="0"/>
              <a:t>&lt;/openSlotList&gt;</a:t>
            </a:r>
            <a:endParaRPr lang="en-US" dirty="0"/>
          </a:p>
        </p:txBody>
      </p:sp>
    </p:spTree>
    <p:extLst>
      <p:ext uri="{BB962C8B-B14F-4D97-AF65-F5344CB8AC3E}">
        <p14:creationId xmlns:p14="http://schemas.microsoft.com/office/powerpoint/2010/main" val="345409082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1828800"/>
            <a:ext cx="2005853" cy="369332"/>
          </a:xfrm>
          <a:prstGeom prst="rect">
            <a:avLst/>
          </a:prstGeom>
          <a:noFill/>
        </p:spPr>
        <p:txBody>
          <a:bodyPr wrap="none" rtlCol="0">
            <a:spAutoFit/>
          </a:bodyPr>
          <a:lstStyle/>
          <a:p>
            <a:r>
              <a:rPr lang="en-US" b="1" dirty="0" smtClean="0">
                <a:solidFill>
                  <a:schemeClr val="tx2"/>
                </a:solidFill>
              </a:rPr>
              <a:t>Booking request</a:t>
            </a:r>
            <a:endParaRPr lang="en-US" b="1" dirty="0">
              <a:solidFill>
                <a:schemeClr val="tx2"/>
              </a:solidFill>
            </a:endParaRPr>
          </a:p>
        </p:txBody>
      </p:sp>
      <p:sp>
        <p:nvSpPr>
          <p:cNvPr id="9" name="TextBox 8"/>
          <p:cNvSpPr txBox="1"/>
          <p:nvPr/>
        </p:nvSpPr>
        <p:spPr>
          <a:xfrm>
            <a:off x="4419600" y="1828800"/>
            <a:ext cx="1993792" cy="369332"/>
          </a:xfrm>
          <a:prstGeom prst="rect">
            <a:avLst/>
          </a:prstGeom>
          <a:noFill/>
        </p:spPr>
        <p:txBody>
          <a:bodyPr wrap="none" rtlCol="0">
            <a:spAutoFit/>
          </a:bodyPr>
          <a:lstStyle/>
          <a:p>
            <a:r>
              <a:rPr lang="en-US" b="1" dirty="0" smtClean="0">
                <a:solidFill>
                  <a:schemeClr val="tx2"/>
                </a:solidFill>
              </a:rPr>
              <a:t>Reply if success</a:t>
            </a:r>
            <a:endParaRPr lang="en-US" b="1" dirty="0">
              <a:solidFill>
                <a:schemeClr val="tx2"/>
              </a:solidFill>
            </a:endParaRPr>
          </a:p>
        </p:txBody>
      </p:sp>
      <p:sp>
        <p:nvSpPr>
          <p:cNvPr id="2" name="Rectangle 1"/>
          <p:cNvSpPr/>
          <p:nvPr/>
        </p:nvSpPr>
        <p:spPr>
          <a:xfrm>
            <a:off x="228600" y="2286000"/>
            <a:ext cx="4572000" cy="1754327"/>
          </a:xfrm>
          <a:prstGeom prst="rect">
            <a:avLst/>
          </a:prstGeom>
        </p:spPr>
        <p:txBody>
          <a:bodyPr>
            <a:spAutoFit/>
          </a:bodyPr>
          <a:lstStyle/>
          <a:p>
            <a:r>
              <a:rPr lang="en-US" dirty="0"/>
              <a:t>POST </a:t>
            </a:r>
            <a:r>
              <a:rPr lang="en-US" b="1" dirty="0">
                <a:solidFill>
                  <a:srgbClr val="FF0000"/>
                </a:solidFill>
              </a:rPr>
              <a:t>/slots/1234 </a:t>
            </a:r>
            <a:r>
              <a:rPr lang="en-US" dirty="0"/>
              <a:t>HTTP/1.1</a:t>
            </a:r>
          </a:p>
          <a:p>
            <a:r>
              <a:rPr lang="en-US" dirty="0"/>
              <a:t>[various other headers]</a:t>
            </a:r>
          </a:p>
          <a:p>
            <a:endParaRPr lang="en-US" dirty="0"/>
          </a:p>
          <a:p>
            <a:r>
              <a:rPr lang="en-US" dirty="0"/>
              <a:t>&lt;</a:t>
            </a:r>
            <a:r>
              <a:rPr lang="en-US" dirty="0" err="1"/>
              <a:t>appointmentRequest</a:t>
            </a:r>
            <a:r>
              <a:rPr lang="en-US" dirty="0"/>
              <a:t>&gt;</a:t>
            </a:r>
          </a:p>
          <a:p>
            <a:r>
              <a:rPr lang="en-US" dirty="0"/>
              <a:t>  &lt;patient id = "</a:t>
            </a:r>
            <a:r>
              <a:rPr lang="en-US" dirty="0" err="1"/>
              <a:t>jsmith</a:t>
            </a:r>
            <a:r>
              <a:rPr lang="en-US" dirty="0"/>
              <a:t>"/&gt;</a:t>
            </a:r>
          </a:p>
          <a:p>
            <a:r>
              <a:rPr lang="en-US" dirty="0"/>
              <a:t>&lt;/</a:t>
            </a:r>
            <a:r>
              <a:rPr lang="en-US" dirty="0" err="1"/>
              <a:t>appointmentRequest</a:t>
            </a:r>
            <a:r>
              <a:rPr lang="en-US" dirty="0"/>
              <a:t>&gt;</a:t>
            </a:r>
          </a:p>
        </p:txBody>
      </p:sp>
      <p:sp>
        <p:nvSpPr>
          <p:cNvPr id="3" name="Rectangle 2"/>
          <p:cNvSpPr/>
          <p:nvPr/>
        </p:nvSpPr>
        <p:spPr>
          <a:xfrm>
            <a:off x="4419600" y="2286000"/>
            <a:ext cx="4572000" cy="2308324"/>
          </a:xfrm>
          <a:prstGeom prst="rect">
            <a:avLst/>
          </a:prstGeom>
        </p:spPr>
        <p:txBody>
          <a:bodyPr>
            <a:spAutoFit/>
          </a:bodyPr>
          <a:lstStyle/>
          <a:p>
            <a:r>
              <a:rPr lang="en-US" dirty="0"/>
              <a:t>HTTP/1.1 200 OK</a:t>
            </a:r>
          </a:p>
          <a:p>
            <a:r>
              <a:rPr lang="en-US" dirty="0"/>
              <a:t>[various headers]</a:t>
            </a:r>
          </a:p>
          <a:p>
            <a:endParaRPr lang="en-US" dirty="0"/>
          </a:p>
          <a:p>
            <a:r>
              <a:rPr lang="en-US" dirty="0"/>
              <a:t>&lt;appointment&gt;</a:t>
            </a:r>
          </a:p>
          <a:p>
            <a:r>
              <a:rPr lang="en-US" dirty="0"/>
              <a:t>  &lt;slot id = "1234" doctor = "</a:t>
            </a:r>
            <a:r>
              <a:rPr lang="en-US" dirty="0" err="1"/>
              <a:t>mjones</a:t>
            </a:r>
            <a:r>
              <a:rPr lang="en-US" dirty="0"/>
              <a:t>" start = "1400" end = "1450"/&gt;</a:t>
            </a:r>
          </a:p>
          <a:p>
            <a:r>
              <a:rPr lang="en-US" dirty="0"/>
              <a:t>  &lt;patient id = "</a:t>
            </a:r>
            <a:r>
              <a:rPr lang="en-US" dirty="0" err="1"/>
              <a:t>jsmith</a:t>
            </a:r>
            <a:r>
              <a:rPr lang="en-US" dirty="0"/>
              <a:t>"/&gt;</a:t>
            </a:r>
          </a:p>
          <a:p>
            <a:r>
              <a:rPr lang="en-US" dirty="0"/>
              <a:t>&lt;/appointment&gt;</a:t>
            </a:r>
          </a:p>
        </p:txBody>
      </p:sp>
    </p:spTree>
    <p:extLst>
      <p:ext uri="{BB962C8B-B14F-4D97-AF65-F5344CB8AC3E}">
        <p14:creationId xmlns:p14="http://schemas.microsoft.com/office/powerpoint/2010/main" val="389124176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 3: Verbs (METHODS)</a:t>
            </a:r>
            <a:endParaRPr lang="en-US" dirty="0"/>
          </a:p>
        </p:txBody>
      </p:sp>
      <p:pic>
        <p:nvPicPr>
          <p:cNvPr id="4" name="Picture 3" descr="Screen Shot 2017-04-25 at 09.47.5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2209800"/>
            <a:ext cx="6692900" cy="2438400"/>
          </a:xfrm>
          <a:prstGeom prst="rect">
            <a:avLst/>
          </a:prstGeom>
        </p:spPr>
      </p:pic>
      <p:sp>
        <p:nvSpPr>
          <p:cNvPr id="5" name="Rectangle 4"/>
          <p:cNvSpPr/>
          <p:nvPr/>
        </p:nvSpPr>
        <p:spPr>
          <a:xfrm>
            <a:off x="2590800" y="2895600"/>
            <a:ext cx="762000" cy="304800"/>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2590800" y="3886200"/>
            <a:ext cx="762000" cy="304800"/>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228600" y="5029200"/>
            <a:ext cx="4572000" cy="923330"/>
          </a:xfrm>
          <a:prstGeom prst="rect">
            <a:avLst/>
          </a:prstGeom>
        </p:spPr>
        <p:txBody>
          <a:bodyPr>
            <a:spAutoFit/>
          </a:bodyPr>
          <a:lstStyle/>
          <a:p>
            <a:r>
              <a:rPr lang="en-US" b="1" dirty="0">
                <a:solidFill>
                  <a:srgbClr val="FF0000"/>
                </a:solidFill>
              </a:rPr>
              <a:t>GET</a:t>
            </a:r>
            <a:r>
              <a:rPr lang="en-US" dirty="0"/>
              <a:t> /doctors/</a:t>
            </a:r>
            <a:r>
              <a:rPr lang="en-US" dirty="0" err="1"/>
              <a:t>mjones</a:t>
            </a:r>
            <a:r>
              <a:rPr lang="en-US" dirty="0"/>
              <a:t>/</a:t>
            </a:r>
            <a:r>
              <a:rPr lang="en-US" dirty="0" err="1"/>
              <a:t>slots?date</a:t>
            </a:r>
            <a:r>
              <a:rPr lang="en-US" dirty="0"/>
              <a:t>=20100104&amp;status=open HTTP/1.1</a:t>
            </a:r>
          </a:p>
          <a:p>
            <a:r>
              <a:rPr lang="en-US" dirty="0"/>
              <a:t>Host: </a:t>
            </a:r>
            <a:r>
              <a:rPr lang="en-US" dirty="0" err="1"/>
              <a:t>royalhope.nhs.uk</a:t>
            </a:r>
            <a:endParaRPr lang="en-US" dirty="0"/>
          </a:p>
        </p:txBody>
      </p:sp>
      <p:sp>
        <p:nvSpPr>
          <p:cNvPr id="8" name="Rectangle 7"/>
          <p:cNvSpPr/>
          <p:nvPr/>
        </p:nvSpPr>
        <p:spPr>
          <a:xfrm>
            <a:off x="4419600" y="4953000"/>
            <a:ext cx="4572000" cy="1754327"/>
          </a:xfrm>
          <a:prstGeom prst="rect">
            <a:avLst/>
          </a:prstGeom>
        </p:spPr>
        <p:txBody>
          <a:bodyPr>
            <a:spAutoFit/>
          </a:bodyPr>
          <a:lstStyle/>
          <a:p>
            <a:r>
              <a:rPr lang="mr-IN" dirty="0">
                <a:solidFill>
                  <a:schemeClr val="bg1">
                    <a:lumMod val="65000"/>
                  </a:schemeClr>
                </a:solidFill>
              </a:rPr>
              <a:t>HTTP/1.1 200 OK</a:t>
            </a:r>
          </a:p>
          <a:p>
            <a:r>
              <a:rPr lang="mr-IN" dirty="0">
                <a:solidFill>
                  <a:schemeClr val="bg1">
                    <a:lumMod val="65000"/>
                  </a:schemeClr>
                </a:solidFill>
              </a:rPr>
              <a:t>&lt;openSlotList&gt;</a:t>
            </a:r>
          </a:p>
          <a:p>
            <a:r>
              <a:rPr lang="mr-IN" dirty="0">
                <a:solidFill>
                  <a:schemeClr val="bg1">
                    <a:lumMod val="65000"/>
                  </a:schemeClr>
                </a:solidFill>
              </a:rPr>
              <a:t>  &lt;slot id = "1234" doctor = "mjones" start = "1400" end = "1450"/&gt;</a:t>
            </a:r>
          </a:p>
          <a:p>
            <a:r>
              <a:rPr lang="mr-IN" dirty="0">
                <a:solidFill>
                  <a:schemeClr val="bg1">
                    <a:lumMod val="65000"/>
                  </a:schemeClr>
                </a:solidFill>
              </a:rPr>
              <a:t>  …</a:t>
            </a:r>
          </a:p>
          <a:p>
            <a:r>
              <a:rPr lang="mr-IN" dirty="0">
                <a:solidFill>
                  <a:schemeClr val="bg1">
                    <a:lumMod val="65000"/>
                  </a:schemeClr>
                </a:solidFill>
              </a:rPr>
              <a:t>&lt;/openSlotList&gt;</a:t>
            </a:r>
            <a:endParaRPr lang="en-US" dirty="0">
              <a:solidFill>
                <a:schemeClr val="bg1">
                  <a:lumMod val="65000"/>
                </a:schemeClr>
              </a:solidFill>
            </a:endParaRPr>
          </a:p>
        </p:txBody>
      </p:sp>
    </p:spTree>
    <p:extLst>
      <p:ext uri="{BB962C8B-B14F-4D97-AF65-F5344CB8AC3E}">
        <p14:creationId xmlns:p14="http://schemas.microsoft.com/office/powerpoint/2010/main" val="261137224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Essentials</a:t>
            </a:r>
            <a:endParaRPr lang="en-US" dirty="0"/>
          </a:p>
        </p:txBody>
      </p:sp>
      <p:sp>
        <p:nvSpPr>
          <p:cNvPr id="3" name="Content Placeholder 2"/>
          <p:cNvSpPr>
            <a:spLocks noGrp="1"/>
          </p:cNvSpPr>
          <p:nvPr>
            <p:ph idx="1"/>
          </p:nvPr>
        </p:nvSpPr>
        <p:spPr/>
        <p:txBody>
          <a:bodyPr/>
          <a:lstStyle/>
          <a:p>
            <a:r>
              <a:rPr lang="en-US" sz="2800" dirty="0" smtClean="0"/>
              <a:t>HTTP-based interfaces are an evolution of the RPC/RMI/CORBA approaches discussed earlier</a:t>
            </a:r>
          </a:p>
          <a:p>
            <a:r>
              <a:rPr lang="en-US" sz="2800" dirty="0" smtClean="0"/>
              <a:t>These approaches became a de-facto standard for business OLTP (on-line transaction processing) currently designed</a:t>
            </a:r>
          </a:p>
          <a:p>
            <a:r>
              <a:rPr lang="en-US" sz="2800" dirty="0" smtClean="0"/>
              <a:t>They benefit from the increased computational power and bandwidth in order to provide simpler and easier integration model than earlier technologies</a:t>
            </a:r>
            <a:endParaRPr lang="en-US" sz="2800" dirty="0"/>
          </a:p>
        </p:txBody>
      </p:sp>
    </p:spTree>
    <p:extLst>
      <p:ext uri="{BB962C8B-B14F-4D97-AF65-F5344CB8AC3E}">
        <p14:creationId xmlns:p14="http://schemas.microsoft.com/office/powerpoint/2010/main" val="226642223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1828800"/>
            <a:ext cx="2005853" cy="369332"/>
          </a:xfrm>
          <a:prstGeom prst="rect">
            <a:avLst/>
          </a:prstGeom>
          <a:noFill/>
        </p:spPr>
        <p:txBody>
          <a:bodyPr wrap="none" rtlCol="0">
            <a:spAutoFit/>
          </a:bodyPr>
          <a:lstStyle/>
          <a:p>
            <a:r>
              <a:rPr lang="en-US" b="1" dirty="0" smtClean="0">
                <a:solidFill>
                  <a:schemeClr val="tx2"/>
                </a:solidFill>
              </a:rPr>
              <a:t>Booking request</a:t>
            </a:r>
            <a:endParaRPr lang="en-US" b="1" dirty="0">
              <a:solidFill>
                <a:schemeClr val="tx2"/>
              </a:solidFill>
            </a:endParaRPr>
          </a:p>
        </p:txBody>
      </p:sp>
      <p:sp>
        <p:nvSpPr>
          <p:cNvPr id="9" name="TextBox 8"/>
          <p:cNvSpPr txBox="1"/>
          <p:nvPr/>
        </p:nvSpPr>
        <p:spPr>
          <a:xfrm>
            <a:off x="4419600" y="381000"/>
            <a:ext cx="1993792" cy="369332"/>
          </a:xfrm>
          <a:prstGeom prst="rect">
            <a:avLst/>
          </a:prstGeom>
          <a:noFill/>
        </p:spPr>
        <p:txBody>
          <a:bodyPr wrap="none" rtlCol="0">
            <a:spAutoFit/>
          </a:bodyPr>
          <a:lstStyle/>
          <a:p>
            <a:r>
              <a:rPr lang="en-US" b="1" dirty="0" smtClean="0">
                <a:solidFill>
                  <a:schemeClr val="tx2"/>
                </a:solidFill>
              </a:rPr>
              <a:t>Reply if success</a:t>
            </a:r>
            <a:endParaRPr lang="en-US" b="1" dirty="0">
              <a:solidFill>
                <a:schemeClr val="tx2"/>
              </a:solidFill>
            </a:endParaRPr>
          </a:p>
        </p:txBody>
      </p:sp>
      <p:sp>
        <p:nvSpPr>
          <p:cNvPr id="10" name="TextBox 9"/>
          <p:cNvSpPr txBox="1"/>
          <p:nvPr/>
        </p:nvSpPr>
        <p:spPr>
          <a:xfrm>
            <a:off x="4495800" y="3505200"/>
            <a:ext cx="1775246" cy="369332"/>
          </a:xfrm>
          <a:prstGeom prst="rect">
            <a:avLst/>
          </a:prstGeom>
          <a:noFill/>
        </p:spPr>
        <p:txBody>
          <a:bodyPr wrap="none" rtlCol="0">
            <a:spAutoFit/>
          </a:bodyPr>
          <a:lstStyle/>
          <a:p>
            <a:r>
              <a:rPr lang="en-US" b="1" dirty="0" smtClean="0">
                <a:solidFill>
                  <a:schemeClr val="accent2"/>
                </a:solidFill>
              </a:rPr>
              <a:t>Reply if failure</a:t>
            </a:r>
            <a:endParaRPr lang="en-US" b="1" dirty="0">
              <a:solidFill>
                <a:schemeClr val="accent2"/>
              </a:solidFill>
            </a:endParaRPr>
          </a:p>
        </p:txBody>
      </p:sp>
      <p:sp>
        <p:nvSpPr>
          <p:cNvPr id="2" name="Rectangle 1"/>
          <p:cNvSpPr/>
          <p:nvPr/>
        </p:nvSpPr>
        <p:spPr>
          <a:xfrm>
            <a:off x="304800" y="2286000"/>
            <a:ext cx="3429000" cy="1754327"/>
          </a:xfrm>
          <a:prstGeom prst="rect">
            <a:avLst/>
          </a:prstGeom>
        </p:spPr>
        <p:txBody>
          <a:bodyPr wrap="square">
            <a:spAutoFit/>
          </a:bodyPr>
          <a:lstStyle/>
          <a:p>
            <a:r>
              <a:rPr lang="en-US" dirty="0"/>
              <a:t>POST /slots/1234 HTTP/1.1</a:t>
            </a:r>
          </a:p>
          <a:p>
            <a:r>
              <a:rPr lang="en-US" dirty="0"/>
              <a:t>[various other headers]</a:t>
            </a:r>
          </a:p>
          <a:p>
            <a:endParaRPr lang="en-US" dirty="0"/>
          </a:p>
          <a:p>
            <a:r>
              <a:rPr lang="en-US" dirty="0"/>
              <a:t>&lt;</a:t>
            </a:r>
            <a:r>
              <a:rPr lang="en-US" dirty="0" err="1"/>
              <a:t>appointmentRequest</a:t>
            </a:r>
            <a:r>
              <a:rPr lang="en-US" dirty="0"/>
              <a:t>&gt;</a:t>
            </a:r>
          </a:p>
          <a:p>
            <a:r>
              <a:rPr lang="en-US" dirty="0"/>
              <a:t>  &lt;patient id = "</a:t>
            </a:r>
            <a:r>
              <a:rPr lang="en-US" dirty="0" err="1"/>
              <a:t>jsmith</a:t>
            </a:r>
            <a:r>
              <a:rPr lang="en-US" dirty="0"/>
              <a:t>"/&gt;</a:t>
            </a:r>
          </a:p>
          <a:p>
            <a:r>
              <a:rPr lang="en-US" dirty="0"/>
              <a:t>&lt;/</a:t>
            </a:r>
            <a:r>
              <a:rPr lang="en-US" dirty="0" err="1"/>
              <a:t>appointmentRequest</a:t>
            </a:r>
            <a:r>
              <a:rPr lang="en-US" dirty="0"/>
              <a:t>&gt;</a:t>
            </a:r>
          </a:p>
        </p:txBody>
      </p:sp>
      <p:sp>
        <p:nvSpPr>
          <p:cNvPr id="3" name="Rectangle 2"/>
          <p:cNvSpPr/>
          <p:nvPr/>
        </p:nvSpPr>
        <p:spPr>
          <a:xfrm>
            <a:off x="4419600" y="762000"/>
            <a:ext cx="4572000" cy="2585323"/>
          </a:xfrm>
          <a:prstGeom prst="rect">
            <a:avLst/>
          </a:prstGeom>
        </p:spPr>
        <p:txBody>
          <a:bodyPr>
            <a:spAutoFit/>
          </a:bodyPr>
          <a:lstStyle/>
          <a:p>
            <a:r>
              <a:rPr lang="en-US" dirty="0"/>
              <a:t>HTTP/1.1 </a:t>
            </a:r>
            <a:r>
              <a:rPr lang="en-US" b="1" dirty="0">
                <a:solidFill>
                  <a:srgbClr val="FF0000"/>
                </a:solidFill>
              </a:rPr>
              <a:t>201</a:t>
            </a:r>
            <a:r>
              <a:rPr lang="en-US" dirty="0">
                <a:solidFill>
                  <a:srgbClr val="FF0000"/>
                </a:solidFill>
              </a:rPr>
              <a:t> </a:t>
            </a:r>
            <a:r>
              <a:rPr lang="en-US" dirty="0"/>
              <a:t>Created</a:t>
            </a:r>
          </a:p>
          <a:p>
            <a:r>
              <a:rPr lang="en-US" b="1" dirty="0">
                <a:solidFill>
                  <a:srgbClr val="FF0000"/>
                </a:solidFill>
              </a:rPr>
              <a:t>Location: slots/1234/appointment</a:t>
            </a:r>
          </a:p>
          <a:p>
            <a:r>
              <a:rPr lang="en-US" dirty="0"/>
              <a:t>[various headers]</a:t>
            </a:r>
          </a:p>
          <a:p>
            <a:endParaRPr lang="en-US" dirty="0"/>
          </a:p>
          <a:p>
            <a:r>
              <a:rPr lang="en-US" dirty="0"/>
              <a:t>&lt;appointment&gt;</a:t>
            </a:r>
          </a:p>
          <a:p>
            <a:r>
              <a:rPr lang="en-US" dirty="0"/>
              <a:t>  &lt;slot id = "1234" doctor = "</a:t>
            </a:r>
            <a:r>
              <a:rPr lang="en-US" dirty="0" err="1"/>
              <a:t>mjones</a:t>
            </a:r>
            <a:r>
              <a:rPr lang="en-US" dirty="0"/>
              <a:t>" start = "1400" end = "1450"/&gt;</a:t>
            </a:r>
          </a:p>
          <a:p>
            <a:r>
              <a:rPr lang="en-US" dirty="0"/>
              <a:t>  &lt;patient id = "</a:t>
            </a:r>
            <a:r>
              <a:rPr lang="en-US" dirty="0" err="1"/>
              <a:t>jsmith</a:t>
            </a:r>
            <a:r>
              <a:rPr lang="en-US" dirty="0"/>
              <a:t>"/&gt;</a:t>
            </a:r>
          </a:p>
          <a:p>
            <a:r>
              <a:rPr lang="en-US" dirty="0"/>
              <a:t>&lt;/appointment&gt;</a:t>
            </a:r>
          </a:p>
        </p:txBody>
      </p:sp>
      <p:sp>
        <p:nvSpPr>
          <p:cNvPr id="6" name="Rectangle 5"/>
          <p:cNvSpPr/>
          <p:nvPr/>
        </p:nvSpPr>
        <p:spPr>
          <a:xfrm>
            <a:off x="4560583" y="4038600"/>
            <a:ext cx="4572000" cy="2031325"/>
          </a:xfrm>
          <a:prstGeom prst="rect">
            <a:avLst/>
          </a:prstGeom>
        </p:spPr>
        <p:txBody>
          <a:bodyPr>
            <a:spAutoFit/>
          </a:bodyPr>
          <a:lstStyle/>
          <a:p>
            <a:r>
              <a:rPr lang="en-US" dirty="0"/>
              <a:t>HTTP/1.1 </a:t>
            </a:r>
            <a:r>
              <a:rPr lang="en-US" b="1" dirty="0">
                <a:solidFill>
                  <a:srgbClr val="FF0000"/>
                </a:solidFill>
              </a:rPr>
              <a:t>409</a:t>
            </a:r>
            <a:r>
              <a:rPr lang="en-US" dirty="0">
                <a:solidFill>
                  <a:srgbClr val="FF0000"/>
                </a:solidFill>
              </a:rPr>
              <a:t> </a:t>
            </a:r>
            <a:r>
              <a:rPr lang="en-US" dirty="0"/>
              <a:t>Conflict</a:t>
            </a:r>
          </a:p>
          <a:p>
            <a:r>
              <a:rPr lang="en-US" dirty="0"/>
              <a:t>[various headers]</a:t>
            </a:r>
          </a:p>
          <a:p>
            <a:endParaRPr lang="en-US" dirty="0"/>
          </a:p>
          <a:p>
            <a:r>
              <a:rPr lang="en-US" dirty="0">
                <a:solidFill>
                  <a:srgbClr val="FF0000"/>
                </a:solidFill>
              </a:rPr>
              <a:t>&lt;</a:t>
            </a:r>
            <a:r>
              <a:rPr lang="en-US" dirty="0" err="1">
                <a:solidFill>
                  <a:srgbClr val="FF0000"/>
                </a:solidFill>
              </a:rPr>
              <a:t>openSlotList</a:t>
            </a:r>
            <a:r>
              <a:rPr lang="en-US" dirty="0">
                <a:solidFill>
                  <a:srgbClr val="FF0000"/>
                </a:solidFill>
              </a:rPr>
              <a:t>&gt;</a:t>
            </a:r>
          </a:p>
          <a:p>
            <a:r>
              <a:rPr lang="en-US" dirty="0">
                <a:solidFill>
                  <a:srgbClr val="FF0000"/>
                </a:solidFill>
              </a:rPr>
              <a:t>  &lt;slot id = "5678" doctor = "</a:t>
            </a:r>
            <a:r>
              <a:rPr lang="en-US" dirty="0" err="1">
                <a:solidFill>
                  <a:srgbClr val="FF0000"/>
                </a:solidFill>
              </a:rPr>
              <a:t>mjones</a:t>
            </a:r>
            <a:r>
              <a:rPr lang="en-US" dirty="0">
                <a:solidFill>
                  <a:srgbClr val="FF0000"/>
                </a:solidFill>
              </a:rPr>
              <a:t>" start = "1600" end = "1650"/&gt;</a:t>
            </a:r>
          </a:p>
          <a:p>
            <a:r>
              <a:rPr lang="en-US" dirty="0">
                <a:solidFill>
                  <a:srgbClr val="FF0000"/>
                </a:solidFill>
              </a:rPr>
              <a:t>&lt;/</a:t>
            </a:r>
            <a:r>
              <a:rPr lang="en-US" dirty="0" err="1">
                <a:solidFill>
                  <a:srgbClr val="FF0000"/>
                </a:solidFill>
              </a:rPr>
              <a:t>openSlotList</a:t>
            </a:r>
            <a:r>
              <a:rPr lang="en-US" dirty="0">
                <a:solidFill>
                  <a:srgbClr val="FF0000"/>
                </a:solidFill>
              </a:rPr>
              <a:t>&gt;</a:t>
            </a:r>
          </a:p>
        </p:txBody>
      </p:sp>
    </p:spTree>
    <p:extLst>
      <p:ext uri="{BB962C8B-B14F-4D97-AF65-F5344CB8AC3E}">
        <p14:creationId xmlns:p14="http://schemas.microsoft.com/office/powerpoint/2010/main" val="305074797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Crawling through the response</a:t>
            </a:r>
            <a:endParaRPr lang="en-US" dirty="0"/>
          </a:p>
        </p:txBody>
      </p:sp>
      <p:pic>
        <p:nvPicPr>
          <p:cNvPr id="4" name="Picture 3" descr="Screen Shot 2017-04-25 at 09.55.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371600"/>
            <a:ext cx="6934200" cy="3467100"/>
          </a:xfrm>
          <a:prstGeom prst="rect">
            <a:avLst/>
          </a:prstGeom>
        </p:spPr>
      </p:pic>
      <p:sp>
        <p:nvSpPr>
          <p:cNvPr id="5" name="Rectangle 4"/>
          <p:cNvSpPr/>
          <p:nvPr/>
        </p:nvSpPr>
        <p:spPr>
          <a:xfrm>
            <a:off x="228600" y="5486400"/>
            <a:ext cx="4572000" cy="923330"/>
          </a:xfrm>
          <a:prstGeom prst="rect">
            <a:avLst/>
          </a:prstGeom>
        </p:spPr>
        <p:txBody>
          <a:bodyPr>
            <a:spAutoFit/>
          </a:bodyPr>
          <a:lstStyle/>
          <a:p>
            <a:r>
              <a:rPr lang="en-US" dirty="0">
                <a:solidFill>
                  <a:schemeClr val="bg1">
                    <a:lumMod val="75000"/>
                  </a:schemeClr>
                </a:solidFill>
              </a:rPr>
              <a:t>GET /doctors/</a:t>
            </a:r>
            <a:r>
              <a:rPr lang="en-US" dirty="0" err="1">
                <a:solidFill>
                  <a:schemeClr val="bg1">
                    <a:lumMod val="75000"/>
                  </a:schemeClr>
                </a:solidFill>
              </a:rPr>
              <a:t>mjones</a:t>
            </a:r>
            <a:r>
              <a:rPr lang="en-US" dirty="0">
                <a:solidFill>
                  <a:schemeClr val="bg1">
                    <a:lumMod val="75000"/>
                  </a:schemeClr>
                </a:solidFill>
              </a:rPr>
              <a:t>/</a:t>
            </a:r>
            <a:r>
              <a:rPr lang="en-US" dirty="0" err="1">
                <a:solidFill>
                  <a:schemeClr val="bg1">
                    <a:lumMod val="75000"/>
                  </a:schemeClr>
                </a:solidFill>
              </a:rPr>
              <a:t>slots?date</a:t>
            </a:r>
            <a:r>
              <a:rPr lang="en-US" dirty="0">
                <a:solidFill>
                  <a:schemeClr val="bg1">
                    <a:lumMod val="75000"/>
                  </a:schemeClr>
                </a:solidFill>
              </a:rPr>
              <a:t>=20100104&amp;status=open HTTP/1.1</a:t>
            </a:r>
          </a:p>
          <a:p>
            <a:r>
              <a:rPr lang="en-US" dirty="0">
                <a:solidFill>
                  <a:schemeClr val="bg1">
                    <a:lumMod val="75000"/>
                  </a:schemeClr>
                </a:solidFill>
              </a:rPr>
              <a:t>Host: </a:t>
            </a:r>
            <a:r>
              <a:rPr lang="en-US" dirty="0" err="1">
                <a:solidFill>
                  <a:schemeClr val="bg1">
                    <a:lumMod val="75000"/>
                  </a:schemeClr>
                </a:solidFill>
              </a:rPr>
              <a:t>royalhope.nhs.uk</a:t>
            </a:r>
            <a:endParaRPr lang="en-US" dirty="0">
              <a:solidFill>
                <a:schemeClr val="bg1">
                  <a:lumMod val="75000"/>
                </a:schemeClr>
              </a:solidFill>
            </a:endParaRPr>
          </a:p>
        </p:txBody>
      </p:sp>
      <p:sp>
        <p:nvSpPr>
          <p:cNvPr id="6" name="Rectangle 5"/>
          <p:cNvSpPr/>
          <p:nvPr/>
        </p:nvSpPr>
        <p:spPr>
          <a:xfrm>
            <a:off x="4419600" y="4572000"/>
            <a:ext cx="4572000" cy="2154436"/>
          </a:xfrm>
          <a:prstGeom prst="rect">
            <a:avLst/>
          </a:prstGeom>
        </p:spPr>
        <p:txBody>
          <a:bodyPr>
            <a:spAutoFit/>
          </a:bodyPr>
          <a:lstStyle/>
          <a:p>
            <a:r>
              <a:rPr lang="mr-IN" sz="1000" dirty="0">
                <a:solidFill>
                  <a:srgbClr val="BFBFBF"/>
                </a:solidFill>
              </a:rPr>
              <a:t>HTTP/1.1 200 OK</a:t>
            </a:r>
          </a:p>
          <a:p>
            <a:r>
              <a:rPr lang="mr-IN" sz="1000" dirty="0">
                <a:solidFill>
                  <a:srgbClr val="BFBFBF"/>
                </a:solidFill>
              </a:rPr>
              <a:t>[various headers</a:t>
            </a:r>
            <a:r>
              <a:rPr lang="mr-IN" sz="1000" dirty="0" smtClean="0">
                <a:solidFill>
                  <a:srgbClr val="BFBFBF"/>
                </a:solidFill>
              </a:rPr>
              <a:t>]</a:t>
            </a:r>
            <a:endParaRPr lang="mr-IN" sz="1000" dirty="0">
              <a:solidFill>
                <a:srgbClr val="BFBFBF"/>
              </a:solidFill>
            </a:endParaRPr>
          </a:p>
          <a:p>
            <a:r>
              <a:rPr lang="mr-IN" dirty="0"/>
              <a:t>&lt;openSlotList&gt;</a:t>
            </a:r>
          </a:p>
          <a:p>
            <a:r>
              <a:rPr lang="mr-IN" dirty="0"/>
              <a:t>  &lt;slot id = "1234" doctor = "mjones" start = "1400" end = "1450"&gt;</a:t>
            </a:r>
          </a:p>
          <a:p>
            <a:r>
              <a:rPr lang="mr-IN" dirty="0"/>
              <a:t>     </a:t>
            </a:r>
            <a:r>
              <a:rPr lang="mr-IN" dirty="0">
                <a:solidFill>
                  <a:srgbClr val="FF0000"/>
                </a:solidFill>
              </a:rPr>
              <a:t>&lt;link rel = "/linkrels/slot/book" </a:t>
            </a:r>
          </a:p>
          <a:p>
            <a:r>
              <a:rPr lang="mr-IN" dirty="0">
                <a:solidFill>
                  <a:srgbClr val="FF0000"/>
                </a:solidFill>
              </a:rPr>
              <a:t>           uri = "/slots/1234"/&gt;</a:t>
            </a:r>
          </a:p>
          <a:p>
            <a:r>
              <a:rPr lang="mr-IN" sz="500" dirty="0" smtClean="0"/>
              <a:t>…</a:t>
            </a:r>
            <a:endParaRPr lang="mr-IN" sz="500" dirty="0"/>
          </a:p>
          <a:p>
            <a:r>
              <a:rPr lang="mr-IN" dirty="0"/>
              <a:t>&lt;/openSlotList&gt;</a:t>
            </a:r>
            <a:endParaRPr lang="en-US" dirty="0"/>
          </a:p>
        </p:txBody>
      </p:sp>
    </p:spTree>
    <p:extLst>
      <p:ext uri="{BB962C8B-B14F-4D97-AF65-F5344CB8AC3E}">
        <p14:creationId xmlns:p14="http://schemas.microsoft.com/office/powerpoint/2010/main" val="97061190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685800"/>
            <a:ext cx="7620000" cy="5632312"/>
          </a:xfrm>
          <a:prstGeom prst="rect">
            <a:avLst/>
          </a:prstGeom>
        </p:spPr>
        <p:txBody>
          <a:bodyPr wrap="square">
            <a:spAutoFit/>
          </a:bodyPr>
          <a:lstStyle/>
          <a:p>
            <a:r>
              <a:rPr lang="en-US" dirty="0"/>
              <a:t>HTTP/1.1 201 Created</a:t>
            </a:r>
          </a:p>
          <a:p>
            <a:r>
              <a:rPr lang="en-US" dirty="0"/>
              <a:t>Location: http://</a:t>
            </a:r>
            <a:r>
              <a:rPr lang="en-US" dirty="0" err="1"/>
              <a:t>royalhope.nhs.uk</a:t>
            </a:r>
            <a:r>
              <a:rPr lang="en-US" dirty="0"/>
              <a:t>/slots/1234/appointment</a:t>
            </a:r>
          </a:p>
          <a:p>
            <a:r>
              <a:rPr lang="en-US" dirty="0"/>
              <a:t>[various headers]</a:t>
            </a:r>
          </a:p>
          <a:p>
            <a:endParaRPr lang="en-US" dirty="0"/>
          </a:p>
          <a:p>
            <a:r>
              <a:rPr lang="en-US" dirty="0"/>
              <a:t>&lt;appointment&gt;</a:t>
            </a:r>
          </a:p>
          <a:p>
            <a:r>
              <a:rPr lang="en-US" dirty="0"/>
              <a:t>  &lt;slot id = "1234" doctor = "</a:t>
            </a:r>
            <a:r>
              <a:rPr lang="en-US" dirty="0" err="1"/>
              <a:t>mjones</a:t>
            </a:r>
            <a:r>
              <a:rPr lang="en-US" dirty="0"/>
              <a:t>" start = "1400" end = "1450"/&gt;</a:t>
            </a:r>
          </a:p>
          <a:p>
            <a:r>
              <a:rPr lang="en-US" dirty="0"/>
              <a:t>  &lt;patient id = "</a:t>
            </a:r>
            <a:r>
              <a:rPr lang="en-US" dirty="0" err="1"/>
              <a:t>jsmith</a:t>
            </a:r>
            <a:r>
              <a:rPr lang="en-US" dirty="0"/>
              <a:t>"/&gt;</a:t>
            </a:r>
          </a:p>
          <a:p>
            <a:r>
              <a:rPr lang="en-US" dirty="0"/>
              <a:t>  </a:t>
            </a:r>
            <a:r>
              <a:rPr lang="en-US" dirty="0">
                <a:solidFill>
                  <a:srgbClr val="FF0000"/>
                </a:solidFill>
              </a:rPr>
              <a:t>&lt;link </a:t>
            </a:r>
            <a:r>
              <a:rPr lang="en-US" dirty="0" err="1">
                <a:solidFill>
                  <a:srgbClr val="FF0000"/>
                </a:solidFill>
              </a:rPr>
              <a:t>rel</a:t>
            </a:r>
            <a:r>
              <a:rPr lang="en-US" dirty="0">
                <a:solidFill>
                  <a:srgbClr val="FF0000"/>
                </a:solidFill>
              </a:rPr>
              <a:t> = "/</a:t>
            </a:r>
            <a:r>
              <a:rPr lang="en-US" dirty="0" err="1">
                <a:solidFill>
                  <a:srgbClr val="FF0000"/>
                </a:solidFill>
              </a:rPr>
              <a:t>linkrels</a:t>
            </a:r>
            <a:r>
              <a:rPr lang="en-US" dirty="0">
                <a:solidFill>
                  <a:srgbClr val="FF0000"/>
                </a:solidFill>
              </a:rPr>
              <a:t>/appointment/cancel"</a:t>
            </a:r>
          </a:p>
          <a:p>
            <a:r>
              <a:rPr lang="en-US" dirty="0">
                <a:solidFill>
                  <a:srgbClr val="FF0000"/>
                </a:solidFill>
              </a:rPr>
              <a:t>        </a:t>
            </a:r>
            <a:r>
              <a:rPr lang="en-US" dirty="0" err="1">
                <a:solidFill>
                  <a:srgbClr val="FF0000"/>
                </a:solidFill>
              </a:rPr>
              <a:t>uri</a:t>
            </a:r>
            <a:r>
              <a:rPr lang="en-US" dirty="0">
                <a:solidFill>
                  <a:srgbClr val="FF0000"/>
                </a:solidFill>
              </a:rPr>
              <a:t> = "/slots/1234/appointment"/&gt;</a:t>
            </a:r>
          </a:p>
          <a:p>
            <a:r>
              <a:rPr lang="en-US" dirty="0">
                <a:solidFill>
                  <a:srgbClr val="FF0000"/>
                </a:solidFill>
              </a:rPr>
              <a:t>  &lt;link </a:t>
            </a:r>
            <a:r>
              <a:rPr lang="en-US" dirty="0" err="1">
                <a:solidFill>
                  <a:srgbClr val="FF0000"/>
                </a:solidFill>
              </a:rPr>
              <a:t>rel</a:t>
            </a:r>
            <a:r>
              <a:rPr lang="en-US" dirty="0">
                <a:solidFill>
                  <a:srgbClr val="FF0000"/>
                </a:solidFill>
              </a:rPr>
              <a:t> = "/</a:t>
            </a:r>
            <a:r>
              <a:rPr lang="en-US" dirty="0" err="1">
                <a:solidFill>
                  <a:srgbClr val="FF0000"/>
                </a:solidFill>
              </a:rPr>
              <a:t>linkrels</a:t>
            </a:r>
            <a:r>
              <a:rPr lang="en-US" dirty="0">
                <a:solidFill>
                  <a:srgbClr val="FF0000"/>
                </a:solidFill>
              </a:rPr>
              <a:t>/appointment/</a:t>
            </a:r>
            <a:r>
              <a:rPr lang="en-US" dirty="0" err="1">
                <a:solidFill>
                  <a:srgbClr val="FF0000"/>
                </a:solidFill>
              </a:rPr>
              <a:t>addTest</a:t>
            </a:r>
            <a:r>
              <a:rPr lang="en-US" dirty="0">
                <a:solidFill>
                  <a:srgbClr val="FF0000"/>
                </a:solidFill>
              </a:rPr>
              <a:t>"</a:t>
            </a:r>
          </a:p>
          <a:p>
            <a:r>
              <a:rPr lang="en-US" dirty="0">
                <a:solidFill>
                  <a:srgbClr val="FF0000"/>
                </a:solidFill>
              </a:rPr>
              <a:t>        </a:t>
            </a:r>
            <a:r>
              <a:rPr lang="en-US" dirty="0" err="1">
                <a:solidFill>
                  <a:srgbClr val="FF0000"/>
                </a:solidFill>
              </a:rPr>
              <a:t>uri</a:t>
            </a:r>
            <a:r>
              <a:rPr lang="en-US" dirty="0">
                <a:solidFill>
                  <a:srgbClr val="FF0000"/>
                </a:solidFill>
              </a:rPr>
              <a:t> = "/slots/1234/appointment/tests"/&gt;</a:t>
            </a:r>
          </a:p>
          <a:p>
            <a:r>
              <a:rPr lang="en-US" dirty="0">
                <a:solidFill>
                  <a:srgbClr val="FF0000"/>
                </a:solidFill>
              </a:rPr>
              <a:t>  &lt;link </a:t>
            </a:r>
            <a:r>
              <a:rPr lang="en-US" dirty="0" err="1">
                <a:solidFill>
                  <a:srgbClr val="FF0000"/>
                </a:solidFill>
              </a:rPr>
              <a:t>rel</a:t>
            </a:r>
            <a:r>
              <a:rPr lang="en-US" dirty="0">
                <a:solidFill>
                  <a:srgbClr val="FF0000"/>
                </a:solidFill>
              </a:rPr>
              <a:t> = "self"</a:t>
            </a:r>
          </a:p>
          <a:p>
            <a:r>
              <a:rPr lang="en-US" dirty="0">
                <a:solidFill>
                  <a:srgbClr val="FF0000"/>
                </a:solidFill>
              </a:rPr>
              <a:t>        </a:t>
            </a:r>
            <a:r>
              <a:rPr lang="en-US" dirty="0" err="1">
                <a:solidFill>
                  <a:srgbClr val="FF0000"/>
                </a:solidFill>
              </a:rPr>
              <a:t>uri</a:t>
            </a:r>
            <a:r>
              <a:rPr lang="en-US" dirty="0">
                <a:solidFill>
                  <a:srgbClr val="FF0000"/>
                </a:solidFill>
              </a:rPr>
              <a:t> = "/slots/1234/appointment"/&gt;</a:t>
            </a:r>
          </a:p>
          <a:p>
            <a:r>
              <a:rPr lang="en-US" dirty="0">
                <a:solidFill>
                  <a:srgbClr val="FF0000"/>
                </a:solidFill>
              </a:rPr>
              <a:t>  &lt;link </a:t>
            </a:r>
            <a:r>
              <a:rPr lang="en-US" dirty="0" err="1">
                <a:solidFill>
                  <a:srgbClr val="FF0000"/>
                </a:solidFill>
              </a:rPr>
              <a:t>rel</a:t>
            </a:r>
            <a:r>
              <a:rPr lang="en-US" dirty="0">
                <a:solidFill>
                  <a:srgbClr val="FF0000"/>
                </a:solidFill>
              </a:rPr>
              <a:t> = "/</a:t>
            </a:r>
            <a:r>
              <a:rPr lang="en-US" dirty="0" err="1">
                <a:solidFill>
                  <a:srgbClr val="FF0000"/>
                </a:solidFill>
              </a:rPr>
              <a:t>linkrels</a:t>
            </a:r>
            <a:r>
              <a:rPr lang="en-US" dirty="0">
                <a:solidFill>
                  <a:srgbClr val="FF0000"/>
                </a:solidFill>
              </a:rPr>
              <a:t>/appointment/</a:t>
            </a:r>
            <a:r>
              <a:rPr lang="en-US" dirty="0" err="1">
                <a:solidFill>
                  <a:srgbClr val="FF0000"/>
                </a:solidFill>
              </a:rPr>
              <a:t>changeTime</a:t>
            </a:r>
            <a:r>
              <a:rPr lang="en-US" dirty="0">
                <a:solidFill>
                  <a:srgbClr val="FF0000"/>
                </a:solidFill>
              </a:rPr>
              <a:t>"</a:t>
            </a:r>
          </a:p>
          <a:p>
            <a:r>
              <a:rPr lang="en-US" dirty="0">
                <a:solidFill>
                  <a:srgbClr val="FF0000"/>
                </a:solidFill>
              </a:rPr>
              <a:t>        </a:t>
            </a:r>
            <a:r>
              <a:rPr lang="en-US" dirty="0" err="1">
                <a:solidFill>
                  <a:srgbClr val="FF0000"/>
                </a:solidFill>
              </a:rPr>
              <a:t>uri</a:t>
            </a:r>
            <a:r>
              <a:rPr lang="en-US" dirty="0">
                <a:solidFill>
                  <a:srgbClr val="FF0000"/>
                </a:solidFill>
              </a:rPr>
              <a:t> = "/doctors/</a:t>
            </a:r>
            <a:r>
              <a:rPr lang="en-US" dirty="0" err="1">
                <a:solidFill>
                  <a:srgbClr val="FF0000"/>
                </a:solidFill>
              </a:rPr>
              <a:t>mjones</a:t>
            </a:r>
            <a:r>
              <a:rPr lang="en-US" dirty="0">
                <a:solidFill>
                  <a:srgbClr val="FF0000"/>
                </a:solidFill>
              </a:rPr>
              <a:t>/</a:t>
            </a:r>
            <a:r>
              <a:rPr lang="en-US" dirty="0" err="1">
                <a:solidFill>
                  <a:srgbClr val="FF0000"/>
                </a:solidFill>
              </a:rPr>
              <a:t>slots?date</a:t>
            </a:r>
            <a:r>
              <a:rPr lang="en-US" dirty="0">
                <a:solidFill>
                  <a:srgbClr val="FF0000"/>
                </a:solidFill>
              </a:rPr>
              <a:t>=20100104@status=open"/&gt;</a:t>
            </a:r>
          </a:p>
          <a:p>
            <a:r>
              <a:rPr lang="en-US" dirty="0">
                <a:solidFill>
                  <a:srgbClr val="FF0000"/>
                </a:solidFill>
              </a:rPr>
              <a:t>  &lt;link </a:t>
            </a:r>
            <a:r>
              <a:rPr lang="en-US" dirty="0" err="1">
                <a:solidFill>
                  <a:srgbClr val="FF0000"/>
                </a:solidFill>
              </a:rPr>
              <a:t>rel</a:t>
            </a:r>
            <a:r>
              <a:rPr lang="en-US" dirty="0">
                <a:solidFill>
                  <a:srgbClr val="FF0000"/>
                </a:solidFill>
              </a:rPr>
              <a:t> = "/</a:t>
            </a:r>
            <a:r>
              <a:rPr lang="en-US" dirty="0" err="1">
                <a:solidFill>
                  <a:srgbClr val="FF0000"/>
                </a:solidFill>
              </a:rPr>
              <a:t>linkrels</a:t>
            </a:r>
            <a:r>
              <a:rPr lang="en-US" dirty="0">
                <a:solidFill>
                  <a:srgbClr val="FF0000"/>
                </a:solidFill>
              </a:rPr>
              <a:t>/appointment/</a:t>
            </a:r>
            <a:r>
              <a:rPr lang="en-US" dirty="0" err="1">
                <a:solidFill>
                  <a:srgbClr val="FF0000"/>
                </a:solidFill>
              </a:rPr>
              <a:t>updateContactInfo</a:t>
            </a:r>
            <a:r>
              <a:rPr lang="en-US" dirty="0">
                <a:solidFill>
                  <a:srgbClr val="FF0000"/>
                </a:solidFill>
              </a:rPr>
              <a:t>"</a:t>
            </a:r>
          </a:p>
          <a:p>
            <a:r>
              <a:rPr lang="en-US" dirty="0">
                <a:solidFill>
                  <a:srgbClr val="FF0000"/>
                </a:solidFill>
              </a:rPr>
              <a:t>        </a:t>
            </a:r>
            <a:r>
              <a:rPr lang="en-US" dirty="0" err="1">
                <a:solidFill>
                  <a:srgbClr val="FF0000"/>
                </a:solidFill>
              </a:rPr>
              <a:t>uri</a:t>
            </a:r>
            <a:r>
              <a:rPr lang="en-US" dirty="0">
                <a:solidFill>
                  <a:srgbClr val="FF0000"/>
                </a:solidFill>
              </a:rPr>
              <a:t> = "/patients/</a:t>
            </a:r>
            <a:r>
              <a:rPr lang="en-US" dirty="0" err="1">
                <a:solidFill>
                  <a:srgbClr val="FF0000"/>
                </a:solidFill>
              </a:rPr>
              <a:t>jsmith</a:t>
            </a:r>
            <a:r>
              <a:rPr lang="en-US" dirty="0">
                <a:solidFill>
                  <a:srgbClr val="FF0000"/>
                </a:solidFill>
              </a:rPr>
              <a:t>/</a:t>
            </a:r>
            <a:r>
              <a:rPr lang="en-US" dirty="0" err="1">
                <a:solidFill>
                  <a:srgbClr val="FF0000"/>
                </a:solidFill>
              </a:rPr>
              <a:t>contactInfo</a:t>
            </a:r>
            <a:r>
              <a:rPr lang="en-US" dirty="0">
                <a:solidFill>
                  <a:srgbClr val="FF0000"/>
                </a:solidFill>
              </a:rPr>
              <a:t>"/&gt;</a:t>
            </a:r>
          </a:p>
          <a:p>
            <a:r>
              <a:rPr lang="en-US" dirty="0">
                <a:solidFill>
                  <a:srgbClr val="FF0000"/>
                </a:solidFill>
              </a:rPr>
              <a:t>  &lt;link </a:t>
            </a:r>
            <a:r>
              <a:rPr lang="en-US" dirty="0" err="1">
                <a:solidFill>
                  <a:srgbClr val="FF0000"/>
                </a:solidFill>
              </a:rPr>
              <a:t>rel</a:t>
            </a:r>
            <a:r>
              <a:rPr lang="en-US" dirty="0">
                <a:solidFill>
                  <a:srgbClr val="FF0000"/>
                </a:solidFill>
              </a:rPr>
              <a:t> = "/</a:t>
            </a:r>
            <a:r>
              <a:rPr lang="en-US" dirty="0" err="1">
                <a:solidFill>
                  <a:srgbClr val="FF0000"/>
                </a:solidFill>
              </a:rPr>
              <a:t>linkrels</a:t>
            </a:r>
            <a:r>
              <a:rPr lang="en-US" dirty="0">
                <a:solidFill>
                  <a:srgbClr val="FF0000"/>
                </a:solidFill>
              </a:rPr>
              <a:t>/help"</a:t>
            </a:r>
          </a:p>
          <a:p>
            <a:r>
              <a:rPr lang="en-US" dirty="0">
                <a:solidFill>
                  <a:srgbClr val="FF0000"/>
                </a:solidFill>
              </a:rPr>
              <a:t>        </a:t>
            </a:r>
            <a:r>
              <a:rPr lang="en-US" dirty="0" err="1">
                <a:solidFill>
                  <a:srgbClr val="FF0000"/>
                </a:solidFill>
              </a:rPr>
              <a:t>uri</a:t>
            </a:r>
            <a:r>
              <a:rPr lang="en-US" dirty="0">
                <a:solidFill>
                  <a:srgbClr val="FF0000"/>
                </a:solidFill>
              </a:rPr>
              <a:t> = "/help/appointment"/&gt;</a:t>
            </a:r>
          </a:p>
          <a:p>
            <a:r>
              <a:rPr lang="en-US" dirty="0"/>
              <a:t>&lt;/appointment&gt;</a:t>
            </a:r>
          </a:p>
        </p:txBody>
      </p:sp>
    </p:spTree>
    <p:extLst>
      <p:ext uri="{BB962C8B-B14F-4D97-AF65-F5344CB8AC3E}">
        <p14:creationId xmlns:p14="http://schemas.microsoft.com/office/powerpoint/2010/main" val="343733895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3124200"/>
            <a:ext cx="7772400" cy="2644775"/>
          </a:xfrm>
        </p:spPr>
        <p:txBody>
          <a:bodyPr/>
          <a:lstStyle/>
          <a:p>
            <a:r>
              <a:rPr lang="en-US" dirty="0" smtClean="0"/>
              <a:t>Service Oriented Architectures</a:t>
            </a:r>
            <a:br>
              <a:rPr lang="en-US" dirty="0" smtClean="0"/>
            </a:br>
            <a:r>
              <a:rPr lang="en-US" dirty="0" smtClean="0"/>
              <a:t>as a </a:t>
            </a:r>
            <a:r>
              <a:rPr lang="en-US" dirty="0" smtClean="0"/>
              <a:t>Principle</a:t>
            </a:r>
            <a:br>
              <a:rPr lang="en-US" dirty="0" smtClean="0"/>
            </a:br>
            <a:r>
              <a:rPr lang="en-US" b="0" dirty="0" smtClean="0"/>
              <a:t>The theory behind the REST services and Web Services</a:t>
            </a:r>
            <a:endParaRPr lang="en-US" b="0" dirty="0"/>
          </a:p>
        </p:txBody>
      </p:sp>
    </p:spTree>
    <p:extLst>
      <p:ext uri="{BB962C8B-B14F-4D97-AF65-F5344CB8AC3E}">
        <p14:creationId xmlns:p14="http://schemas.microsoft.com/office/powerpoint/2010/main" val="12618531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Defining the SOA</a:t>
            </a:r>
            <a:endParaRPr lang="en-US" dirty="0"/>
          </a:p>
        </p:txBody>
      </p:sp>
      <p:sp>
        <p:nvSpPr>
          <p:cNvPr id="7" name="Content Placeholder 6"/>
          <p:cNvSpPr>
            <a:spLocks noGrp="1"/>
          </p:cNvSpPr>
          <p:nvPr>
            <p:ph idx="1"/>
          </p:nvPr>
        </p:nvSpPr>
        <p:spPr/>
        <p:txBody>
          <a:bodyPr/>
          <a:lstStyle/>
          <a:p>
            <a:r>
              <a:rPr lang="en-US" sz="2400" b="1" dirty="0" smtClean="0"/>
              <a:t>What it IS NOT</a:t>
            </a:r>
            <a:r>
              <a:rPr lang="en-US" sz="2400" dirty="0" smtClean="0"/>
              <a:t>: </a:t>
            </a:r>
            <a:r>
              <a:rPr lang="en-US" b="1" dirty="0" smtClean="0">
                <a:solidFill>
                  <a:srgbClr val="FF0000"/>
                </a:solidFill>
              </a:rPr>
              <a:t>SOA ≠</a:t>
            </a:r>
            <a:r>
              <a:rPr lang="en-US" dirty="0" smtClean="0"/>
              <a:t> </a:t>
            </a:r>
            <a:r>
              <a:rPr lang="en-US" b="1" dirty="0" smtClean="0">
                <a:solidFill>
                  <a:srgbClr val="FF0000"/>
                </a:solidFill>
              </a:rPr>
              <a:t>Web </a:t>
            </a:r>
            <a:r>
              <a:rPr lang="en-US" b="1" dirty="0">
                <a:solidFill>
                  <a:srgbClr val="FF0000"/>
                </a:solidFill>
              </a:rPr>
              <a:t>Service</a:t>
            </a:r>
            <a:r>
              <a:rPr lang="en-US" sz="2400" dirty="0"/>
              <a:t>(s)</a:t>
            </a:r>
            <a:br>
              <a:rPr lang="en-US" sz="2400" dirty="0"/>
            </a:br>
            <a:r>
              <a:rPr lang="en-US" sz="2400" b="1" dirty="0"/>
              <a:t>What it IS</a:t>
            </a:r>
            <a:r>
              <a:rPr lang="en-US" sz="2400" dirty="0"/>
              <a:t>: a flexible set of design principles used during the phases </a:t>
            </a:r>
            <a:r>
              <a:rPr lang="en-US" sz="2400" dirty="0" smtClean="0"/>
              <a:t>of </a:t>
            </a:r>
            <a:r>
              <a:rPr lang="en-US" sz="2400" dirty="0"/>
              <a:t>system development and integration</a:t>
            </a:r>
            <a:br>
              <a:rPr lang="en-US" sz="2400" dirty="0"/>
            </a:br>
            <a:r>
              <a:rPr lang="en-US" sz="2400" b="1" dirty="0"/>
              <a:t>or</a:t>
            </a:r>
            <a:r>
              <a:rPr lang="en-US" sz="2400" dirty="0"/>
              <a:t>: A set of components which can be invoked, and whose interface </a:t>
            </a:r>
            <a:r>
              <a:rPr lang="en-US" sz="2400" dirty="0" smtClean="0"/>
              <a:t>descriptions </a:t>
            </a:r>
            <a:r>
              <a:rPr lang="en-US" sz="2400" dirty="0"/>
              <a:t>can be published and discovered (W3C) </a:t>
            </a:r>
          </a:p>
          <a:p>
            <a:r>
              <a:rPr lang="en-US" sz="2400" b="1" dirty="0"/>
              <a:t>or</a:t>
            </a:r>
            <a:r>
              <a:rPr lang="en-US" sz="2400" dirty="0"/>
              <a:t>: The policies, practices, frameworks that enable application functionality to be provided and consumed as sets of services published at a granularity relevant to the service consumer. Services can be invoked, published and discovered, and are abstracted away from the implementation using a single, standards-based form of interface. (CBDI) </a:t>
            </a:r>
          </a:p>
          <a:p>
            <a:endParaRPr lang="en-US" dirty="0"/>
          </a:p>
        </p:txBody>
      </p:sp>
    </p:spTree>
    <p:extLst>
      <p:ext uri="{BB962C8B-B14F-4D97-AF65-F5344CB8AC3E}">
        <p14:creationId xmlns:p14="http://schemas.microsoft.com/office/powerpoint/2010/main" val="58654243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SOA Paradigm</a:t>
            </a:r>
            <a:endParaRPr lang="en-US" dirty="0"/>
          </a:p>
        </p:txBody>
      </p:sp>
      <p:sp>
        <p:nvSpPr>
          <p:cNvPr id="3" name="Content Placeholder 2"/>
          <p:cNvSpPr>
            <a:spLocks noGrp="1"/>
          </p:cNvSpPr>
          <p:nvPr>
            <p:ph idx="1"/>
          </p:nvPr>
        </p:nvSpPr>
        <p:spPr/>
        <p:txBody>
          <a:bodyPr/>
          <a:lstStyle/>
          <a:p>
            <a:r>
              <a:rPr lang="en-US" dirty="0" smtClean="0"/>
              <a:t>SOA encourages loose coupling between distributed systems, hidden behind a well-defined interface</a:t>
            </a:r>
          </a:p>
          <a:p>
            <a:r>
              <a:rPr lang="en-US" dirty="0" smtClean="0"/>
              <a:t>Functionality is broken-down into coherent, self-sufficient services that are made accessible across the network</a:t>
            </a:r>
          </a:p>
          <a:p>
            <a:r>
              <a:rPr lang="en-US" dirty="0" smtClean="0"/>
              <a:t>Encourage distributed (dynamic) assembly of services across the network of providers</a:t>
            </a:r>
            <a:endParaRPr lang="en-US" dirty="0"/>
          </a:p>
        </p:txBody>
      </p:sp>
    </p:spTree>
    <p:extLst>
      <p:ext uri="{BB962C8B-B14F-4D97-AF65-F5344CB8AC3E}">
        <p14:creationId xmlns:p14="http://schemas.microsoft.com/office/powerpoint/2010/main" val="56398256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Combining Services</a:t>
            </a:r>
            <a:endParaRPr lang="en-US" dirty="0"/>
          </a:p>
        </p:txBody>
      </p:sp>
      <p:sp>
        <p:nvSpPr>
          <p:cNvPr id="8" name="Content Placeholder 7"/>
          <p:cNvSpPr>
            <a:spLocks noGrp="1"/>
          </p:cNvSpPr>
          <p:nvPr>
            <p:ph idx="1"/>
          </p:nvPr>
        </p:nvSpPr>
        <p:spPr/>
        <p:txBody>
          <a:bodyPr/>
          <a:lstStyle/>
          <a:p>
            <a:r>
              <a:rPr lang="en-US" sz="2200" dirty="0" smtClean="0"/>
              <a:t>SOA allow </a:t>
            </a:r>
            <a:r>
              <a:rPr lang="en-US" sz="2200" dirty="0"/>
              <a:t>users to combine and reuse them in the production of applications </a:t>
            </a:r>
          </a:p>
          <a:p>
            <a:r>
              <a:rPr lang="en-US" sz="2200" dirty="0"/>
              <a:t>services and their corresponding consumers communicate with each other by passing data in a well-defined, shared format, or by coordinating an activity between two or more services </a:t>
            </a:r>
          </a:p>
          <a:p>
            <a:r>
              <a:rPr lang="en-US" sz="2200" dirty="0"/>
              <a:t>services comprise unassociated, loosely coupled units of functionality that have no calls to each other embedded in them </a:t>
            </a:r>
          </a:p>
          <a:p>
            <a:r>
              <a:rPr lang="en-US" sz="2200" dirty="0"/>
              <a:t>a service may encompass several operations each service operation implements one action </a:t>
            </a:r>
          </a:p>
          <a:p>
            <a:r>
              <a:rPr lang="en-US" sz="2200" dirty="0"/>
              <a:t>instead of services embedding calls to each other in their source code they use defined protocols that describe how services pass and parse messages, using description metadata </a:t>
            </a:r>
          </a:p>
        </p:txBody>
      </p:sp>
    </p:spTree>
    <p:extLst>
      <p:ext uri="{BB962C8B-B14F-4D97-AF65-F5344CB8AC3E}">
        <p14:creationId xmlns:p14="http://schemas.microsoft.com/office/powerpoint/2010/main" val="331984458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rvices.png"/>
          <p:cNvPicPr>
            <a:picLocks noChangeAspect="1"/>
          </p:cNvPicPr>
          <p:nvPr/>
        </p:nvPicPr>
        <p:blipFill rotWithShape="1">
          <a:blip r:embed="rId2">
            <a:extLst>
              <a:ext uri="{28A0092B-C50C-407E-A947-70E740481C1C}">
                <a14:useLocalDpi xmlns:a14="http://schemas.microsoft.com/office/drawing/2010/main" val="0"/>
              </a:ext>
            </a:extLst>
          </a:blip>
          <a:srcRect l="11725" r="17204"/>
          <a:stretch/>
        </p:blipFill>
        <p:spPr>
          <a:xfrm>
            <a:off x="914400" y="27997"/>
            <a:ext cx="7462274" cy="6599837"/>
          </a:xfrm>
          <a:prstGeom prst="rect">
            <a:avLst/>
          </a:prstGeom>
        </p:spPr>
      </p:pic>
    </p:spTree>
    <p:extLst>
      <p:ext uri="{BB962C8B-B14F-4D97-AF65-F5344CB8AC3E}">
        <p14:creationId xmlns:p14="http://schemas.microsoft.com/office/powerpoint/2010/main" val="53999719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Services and Objects</a:t>
            </a:r>
            <a:endParaRPr lang="en-US" dirty="0"/>
          </a:p>
        </p:txBody>
      </p:sp>
      <p:sp>
        <p:nvSpPr>
          <p:cNvPr id="3" name="Content Placeholder 2"/>
          <p:cNvSpPr>
            <a:spLocks noGrp="1"/>
          </p:cNvSpPr>
          <p:nvPr>
            <p:ph idx="1"/>
          </p:nvPr>
        </p:nvSpPr>
        <p:spPr/>
        <p:txBody>
          <a:bodyPr/>
          <a:lstStyle/>
          <a:p>
            <a:r>
              <a:rPr lang="en-US" dirty="0"/>
              <a:t>services represent natural building blocks that allow us to organize capabilities in ways that are familiar to us </a:t>
            </a:r>
            <a:r>
              <a:rPr lang="en-US" dirty="0" smtClean="0"/>
              <a:t>services</a:t>
            </a:r>
            <a:r>
              <a:rPr lang="en-US" dirty="0"/>
              <a:t>, just like classes </a:t>
            </a:r>
          </a:p>
          <a:p>
            <a:pPr lvl="1"/>
            <a:r>
              <a:rPr lang="en-US" dirty="0" smtClean="0"/>
              <a:t>combine </a:t>
            </a:r>
            <a:r>
              <a:rPr lang="en-US" dirty="0"/>
              <a:t>information and behavior, </a:t>
            </a:r>
          </a:p>
          <a:p>
            <a:pPr lvl="1"/>
            <a:r>
              <a:rPr lang="en-US" dirty="0" smtClean="0"/>
              <a:t>hide </a:t>
            </a:r>
            <a:r>
              <a:rPr lang="en-US" dirty="0"/>
              <a:t>the internal workings, </a:t>
            </a:r>
          </a:p>
          <a:p>
            <a:pPr lvl="1"/>
            <a:r>
              <a:rPr lang="en-US" dirty="0" smtClean="0"/>
              <a:t>presents </a:t>
            </a:r>
            <a:r>
              <a:rPr lang="en-US" dirty="0"/>
              <a:t>a relatively simple interface to the rest of the “application”. </a:t>
            </a:r>
          </a:p>
          <a:p>
            <a:r>
              <a:rPr lang="en-US" dirty="0"/>
              <a:t>services can create hierarchies </a:t>
            </a:r>
          </a:p>
        </p:txBody>
      </p:sp>
    </p:spTree>
    <p:extLst>
      <p:ext uri="{BB962C8B-B14F-4D97-AF65-F5344CB8AC3E}">
        <p14:creationId xmlns:p14="http://schemas.microsoft.com/office/powerpoint/2010/main" val="3751431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 and Con’s</a:t>
            </a:r>
            <a:endParaRPr lang="en-US" dirty="0"/>
          </a:p>
        </p:txBody>
      </p:sp>
      <p:sp>
        <p:nvSpPr>
          <p:cNvPr id="4" name="Text Placeholder 3"/>
          <p:cNvSpPr>
            <a:spLocks noGrp="1"/>
          </p:cNvSpPr>
          <p:nvPr>
            <p:ph type="body" idx="1"/>
          </p:nvPr>
        </p:nvSpPr>
        <p:spPr/>
        <p:txBody>
          <a:bodyPr/>
          <a:lstStyle/>
          <a:p>
            <a:pPr algn="ctr"/>
            <a:r>
              <a:rPr lang="en-US" dirty="0" smtClean="0"/>
              <a:t>When SOA make sense</a:t>
            </a:r>
            <a:endParaRPr lang="en-US" dirty="0"/>
          </a:p>
        </p:txBody>
      </p:sp>
      <p:sp>
        <p:nvSpPr>
          <p:cNvPr id="5" name="Content Placeholder 4"/>
          <p:cNvSpPr>
            <a:spLocks noGrp="1"/>
          </p:cNvSpPr>
          <p:nvPr>
            <p:ph sz="half" idx="2"/>
          </p:nvPr>
        </p:nvSpPr>
        <p:spPr/>
        <p:txBody>
          <a:bodyPr/>
          <a:lstStyle/>
          <a:p>
            <a:r>
              <a:rPr lang="en-US" dirty="0"/>
              <a:t>component reuse </a:t>
            </a:r>
          </a:p>
          <a:p>
            <a:r>
              <a:rPr lang="en-US" dirty="0"/>
              <a:t>simplify usage of legacy applications </a:t>
            </a:r>
            <a:endParaRPr lang="en-US" dirty="0" smtClean="0"/>
          </a:p>
          <a:p>
            <a:r>
              <a:rPr lang="en-US" dirty="0" smtClean="0"/>
              <a:t>platform </a:t>
            </a:r>
            <a:r>
              <a:rPr lang="en-US" dirty="0"/>
              <a:t>independence — allows for arbitrary SW/HW </a:t>
            </a:r>
            <a:endParaRPr lang="en-US" dirty="0" smtClean="0"/>
          </a:p>
          <a:p>
            <a:r>
              <a:rPr lang="en-US" dirty="0" smtClean="0"/>
              <a:t>avoid </a:t>
            </a:r>
            <a:r>
              <a:rPr lang="en-US" dirty="0"/>
              <a:t>vendor lock-in</a:t>
            </a:r>
            <a:br>
              <a:rPr lang="en-US" dirty="0"/>
            </a:br>
            <a:r>
              <a:rPr lang="en-US" dirty="0"/>
              <a:t>one can use the existing software and build </a:t>
            </a:r>
            <a:r>
              <a:rPr lang="en-US" dirty="0" smtClean="0"/>
              <a:t>atop</a:t>
            </a:r>
          </a:p>
          <a:p>
            <a:r>
              <a:rPr lang="en-US" dirty="0" smtClean="0"/>
              <a:t>high </a:t>
            </a:r>
            <a:r>
              <a:rPr lang="en-US" dirty="0"/>
              <a:t>scalability, evolvable systems </a:t>
            </a:r>
          </a:p>
          <a:p>
            <a:endParaRPr lang="en-US" dirty="0"/>
          </a:p>
        </p:txBody>
      </p:sp>
      <p:sp>
        <p:nvSpPr>
          <p:cNvPr id="6" name="Text Placeholder 5"/>
          <p:cNvSpPr>
            <a:spLocks noGrp="1"/>
          </p:cNvSpPr>
          <p:nvPr>
            <p:ph type="body" sz="quarter" idx="3"/>
          </p:nvPr>
        </p:nvSpPr>
        <p:spPr/>
        <p:txBody>
          <a:bodyPr/>
          <a:lstStyle/>
          <a:p>
            <a:pPr algn="ctr"/>
            <a:r>
              <a:rPr lang="en-US" dirty="0" smtClean="0"/>
              <a:t>… and when they don’t.</a:t>
            </a:r>
            <a:endParaRPr lang="en-US" dirty="0"/>
          </a:p>
        </p:txBody>
      </p:sp>
      <p:sp>
        <p:nvSpPr>
          <p:cNvPr id="7" name="Content Placeholder 6"/>
          <p:cNvSpPr>
            <a:spLocks noGrp="1"/>
          </p:cNvSpPr>
          <p:nvPr>
            <p:ph sz="quarter" idx="4"/>
          </p:nvPr>
        </p:nvSpPr>
        <p:spPr/>
        <p:txBody>
          <a:bodyPr/>
          <a:lstStyle/>
          <a:p>
            <a:r>
              <a:rPr lang="en-US" dirty="0"/>
              <a:t>when you have homogeneous environment when real-time processing is </a:t>
            </a:r>
            <a:r>
              <a:rPr lang="en-US" dirty="0" smtClean="0"/>
              <a:t>critical</a:t>
            </a:r>
          </a:p>
          <a:p>
            <a:r>
              <a:rPr lang="en-US" dirty="0" smtClean="0"/>
              <a:t>“</a:t>
            </a:r>
            <a:r>
              <a:rPr lang="en-US" dirty="0"/>
              <a:t>if it works, don’t mess with it</a:t>
            </a:r>
            <a:r>
              <a:rPr lang="en-US" dirty="0" smtClean="0"/>
              <a:t>”</a:t>
            </a:r>
          </a:p>
          <a:p>
            <a:r>
              <a:rPr lang="en-US" dirty="0" smtClean="0"/>
              <a:t>when </a:t>
            </a:r>
            <a:r>
              <a:rPr lang="en-US" dirty="0"/>
              <a:t>tight coupling is a </a:t>
            </a:r>
            <a:r>
              <a:rPr lang="en-US" dirty="0" smtClean="0"/>
              <a:t>plus or </a:t>
            </a:r>
            <a:r>
              <a:rPr lang="en-US" dirty="0"/>
              <a:t>is necessary </a:t>
            </a:r>
          </a:p>
          <a:p>
            <a:endParaRPr lang="en-US" dirty="0"/>
          </a:p>
        </p:txBody>
      </p:sp>
    </p:spTree>
    <p:extLst>
      <p:ext uri="{BB962C8B-B14F-4D97-AF65-F5344CB8AC3E}">
        <p14:creationId xmlns:p14="http://schemas.microsoft.com/office/powerpoint/2010/main" val="151363829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HTTP(S) protocol in general</a:t>
            </a:r>
          </a:p>
          <a:p>
            <a:pPr lvl="1"/>
            <a:r>
              <a:rPr lang="en-US" dirty="0" smtClean="0"/>
              <a:t>… see last lecture</a:t>
            </a:r>
          </a:p>
          <a:p>
            <a:r>
              <a:rPr lang="en-US" dirty="0" smtClean="0"/>
              <a:t>REST, HTTP APIs</a:t>
            </a:r>
          </a:p>
          <a:p>
            <a:r>
              <a:rPr lang="en-US" dirty="0" smtClean="0"/>
              <a:t>Service-Oriented Architectures</a:t>
            </a:r>
          </a:p>
          <a:p>
            <a:r>
              <a:rPr lang="en-US" dirty="0" smtClean="0"/>
              <a:t>Web Services</a:t>
            </a:r>
          </a:p>
        </p:txBody>
      </p:sp>
    </p:spTree>
    <p:extLst>
      <p:ext uri="{BB962C8B-B14F-4D97-AF65-F5344CB8AC3E}">
        <p14:creationId xmlns:p14="http://schemas.microsoft.com/office/powerpoint/2010/main" val="187130107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Principles of Services</a:t>
            </a:r>
            <a:endParaRPr lang="en-US" dirty="0"/>
          </a:p>
        </p:txBody>
      </p:sp>
      <p:sp>
        <p:nvSpPr>
          <p:cNvPr id="8" name="Content Placeholder 7"/>
          <p:cNvSpPr>
            <a:spLocks noGrp="1"/>
          </p:cNvSpPr>
          <p:nvPr>
            <p:ph idx="1"/>
          </p:nvPr>
        </p:nvSpPr>
        <p:spPr/>
        <p:txBody>
          <a:bodyPr/>
          <a:lstStyle/>
          <a:p>
            <a:r>
              <a:rPr lang="en-US" sz="2400" b="1" dirty="0" smtClean="0"/>
              <a:t>Reuse</a:t>
            </a:r>
            <a:r>
              <a:rPr lang="en-US" sz="2400" dirty="0"/>
              <a:t> </a:t>
            </a:r>
            <a:r>
              <a:rPr lang="en-US" sz="2400" dirty="0" smtClean="0"/>
              <a:t>- a </a:t>
            </a:r>
            <a:r>
              <a:rPr lang="en-US" sz="2400" dirty="0"/>
              <a:t>service once created can be reused for various application </a:t>
            </a:r>
          </a:p>
          <a:p>
            <a:r>
              <a:rPr lang="en-US" sz="2400" b="1" dirty="0" smtClean="0"/>
              <a:t>Granularity</a:t>
            </a:r>
            <a:r>
              <a:rPr lang="en-US" sz="2400" dirty="0" smtClean="0"/>
              <a:t> - a </a:t>
            </a:r>
            <a:r>
              <a:rPr lang="en-US" sz="2400" dirty="0"/>
              <a:t>question of the optimal choice of granularity </a:t>
            </a:r>
          </a:p>
          <a:p>
            <a:pPr lvl="1"/>
            <a:r>
              <a:rPr lang="en-US" sz="2000" dirty="0" smtClean="0"/>
              <a:t>fine</a:t>
            </a:r>
            <a:r>
              <a:rPr lang="en-US" sz="2000" dirty="0"/>
              <a:t>-grained means large overhead, coarse-grained means small </a:t>
            </a:r>
            <a:r>
              <a:rPr lang="en-US" sz="2000" dirty="0" smtClean="0"/>
              <a:t>reusability </a:t>
            </a:r>
          </a:p>
          <a:p>
            <a:r>
              <a:rPr lang="en-US" sz="2400" b="1" dirty="0" smtClean="0"/>
              <a:t>Modularity</a:t>
            </a:r>
            <a:r>
              <a:rPr lang="en-US" sz="2400" dirty="0" smtClean="0"/>
              <a:t> - services </a:t>
            </a:r>
            <a:r>
              <a:rPr lang="en-US" sz="2400" dirty="0"/>
              <a:t>can be deployed independently </a:t>
            </a:r>
            <a:endParaRPr lang="en-US" sz="2400" dirty="0" smtClean="0"/>
          </a:p>
          <a:p>
            <a:r>
              <a:rPr lang="en-US" sz="2400" b="1" dirty="0" err="1" smtClean="0"/>
              <a:t>Composability</a:t>
            </a:r>
            <a:r>
              <a:rPr lang="en-US" sz="2400" dirty="0" smtClean="0"/>
              <a:t> &amp; </a:t>
            </a:r>
            <a:r>
              <a:rPr lang="en-US" sz="2400" b="1" dirty="0" smtClean="0"/>
              <a:t>Componentization</a:t>
            </a:r>
            <a:r>
              <a:rPr lang="en-US" sz="2400" dirty="0" smtClean="0"/>
              <a:t>- services </a:t>
            </a:r>
            <a:r>
              <a:rPr lang="en-US" sz="2400" dirty="0"/>
              <a:t>are </a:t>
            </a:r>
            <a:r>
              <a:rPr lang="en-US" sz="2400" dirty="0" smtClean="0"/>
              <a:t>simple, recombinant units and </a:t>
            </a:r>
            <a:r>
              <a:rPr lang="en-US" sz="2400" dirty="0"/>
              <a:t>can be selected and assembled in various combinations </a:t>
            </a:r>
          </a:p>
          <a:p>
            <a:r>
              <a:rPr lang="en-US" sz="2400" b="1" dirty="0" smtClean="0"/>
              <a:t>Interoperability</a:t>
            </a:r>
            <a:r>
              <a:rPr lang="en-US" sz="2400" dirty="0" smtClean="0"/>
              <a:t> - services </a:t>
            </a:r>
            <a:r>
              <a:rPr lang="en-US" sz="2400" dirty="0"/>
              <a:t>are capable of working together </a:t>
            </a:r>
          </a:p>
          <a:p>
            <a:endParaRPr lang="en-US" dirty="0"/>
          </a:p>
        </p:txBody>
      </p:sp>
    </p:spTree>
    <p:extLst>
      <p:ext uri="{BB962C8B-B14F-4D97-AF65-F5344CB8AC3E}">
        <p14:creationId xmlns:p14="http://schemas.microsoft.com/office/powerpoint/2010/main" val="297164517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Principles of </a:t>
            </a:r>
            <a:r>
              <a:rPr lang="en-US" dirty="0" smtClean="0"/>
              <a:t>Services (2)</a:t>
            </a:r>
            <a:endParaRPr lang="en-US" dirty="0"/>
          </a:p>
        </p:txBody>
      </p:sp>
      <p:sp>
        <p:nvSpPr>
          <p:cNvPr id="3" name="Content Placeholder 2"/>
          <p:cNvSpPr>
            <a:spLocks noGrp="1"/>
          </p:cNvSpPr>
          <p:nvPr>
            <p:ph idx="1"/>
          </p:nvPr>
        </p:nvSpPr>
        <p:spPr/>
        <p:txBody>
          <a:bodyPr/>
          <a:lstStyle/>
          <a:p>
            <a:r>
              <a:rPr lang="en-US" sz="2400" b="1" dirty="0" smtClean="0"/>
              <a:t>Standard compliance</a:t>
            </a:r>
            <a:r>
              <a:rPr lang="en-US" sz="2400" dirty="0" smtClean="0"/>
              <a:t>: APIs and services shall comply with industry standards to allow easy dynamic composition</a:t>
            </a:r>
          </a:p>
          <a:p>
            <a:pPr lvl="1"/>
            <a:r>
              <a:rPr lang="en-US" sz="2000" dirty="0" smtClean="0"/>
              <a:t>Language and platform independence pushed to the next level – commoditization</a:t>
            </a:r>
          </a:p>
          <a:p>
            <a:r>
              <a:rPr lang="en-US" sz="2400" b="1" dirty="0" smtClean="0"/>
              <a:t>Autonomy &amp; Abstraction of Business Logic</a:t>
            </a:r>
            <a:r>
              <a:rPr lang="en-US" sz="2400" dirty="0" smtClean="0"/>
              <a:t>: Services shall hide the underlying business logic from the user and can dynamically change their implementation.</a:t>
            </a:r>
          </a:p>
          <a:p>
            <a:r>
              <a:rPr lang="en-US" sz="2400" b="1" dirty="0" smtClean="0"/>
              <a:t>SLA/Contract</a:t>
            </a:r>
            <a:r>
              <a:rPr lang="en-US" sz="2400" dirty="0" smtClean="0"/>
              <a:t>:</a:t>
            </a:r>
          </a:p>
          <a:p>
            <a:pPr lvl="1"/>
            <a:r>
              <a:rPr lang="en-US" sz="2000" dirty="0"/>
              <a:t>services adhere to a communications agreement, as defined collectively </a:t>
            </a:r>
            <a:r>
              <a:rPr lang="en-US" sz="2000" dirty="0" smtClean="0"/>
              <a:t>by </a:t>
            </a:r>
            <a:r>
              <a:rPr lang="en-US" sz="2000" dirty="0"/>
              <a:t>one or more service-description documents </a:t>
            </a:r>
          </a:p>
          <a:p>
            <a:pPr lvl="1"/>
            <a:r>
              <a:rPr lang="en-US" sz="2000" dirty="0" smtClean="0"/>
              <a:t>header </a:t>
            </a:r>
            <a:r>
              <a:rPr lang="en-US" sz="2000" dirty="0"/>
              <a:t>(name, version, responsible organization, type), functional </a:t>
            </a:r>
            <a:r>
              <a:rPr lang="en-US" sz="2000" dirty="0" smtClean="0"/>
              <a:t>(</a:t>
            </a:r>
            <a:r>
              <a:rPr lang="en-US" sz="2000" dirty="0"/>
              <a:t>functionality, invocation) and non-functional (security, </a:t>
            </a:r>
            <a:r>
              <a:rPr lang="en-US" sz="2000" dirty="0" err="1"/>
              <a:t>QoS</a:t>
            </a:r>
            <a:r>
              <a:rPr lang="en-US" sz="2000" dirty="0"/>
              <a:t>) description </a:t>
            </a:r>
          </a:p>
          <a:p>
            <a:endParaRPr lang="en-US" dirty="0" smtClean="0"/>
          </a:p>
          <a:p>
            <a:endParaRPr lang="en-US" dirty="0" smtClean="0"/>
          </a:p>
        </p:txBody>
      </p:sp>
    </p:spTree>
    <p:extLst>
      <p:ext uri="{BB962C8B-B14F-4D97-AF65-F5344CB8AC3E}">
        <p14:creationId xmlns:p14="http://schemas.microsoft.com/office/powerpoint/2010/main" val="401828948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Types, Dependencies</a:t>
            </a:r>
            <a:endParaRPr lang="en-US" dirty="0"/>
          </a:p>
        </p:txBody>
      </p:sp>
      <p:sp>
        <p:nvSpPr>
          <p:cNvPr id="3" name="Content Placeholder 2"/>
          <p:cNvSpPr>
            <a:spLocks noGrp="1"/>
          </p:cNvSpPr>
          <p:nvPr>
            <p:ph idx="1"/>
          </p:nvPr>
        </p:nvSpPr>
        <p:spPr/>
        <p:txBody>
          <a:bodyPr/>
          <a:lstStyle/>
          <a:p>
            <a:r>
              <a:rPr lang="en-US" sz="2200" b="1" dirty="0"/>
              <a:t>S</a:t>
            </a:r>
            <a:r>
              <a:rPr lang="en-US" sz="2200" b="1" dirty="0" smtClean="0"/>
              <a:t>tateless service</a:t>
            </a:r>
            <a:r>
              <a:rPr lang="en-US" sz="2200" dirty="0" smtClean="0"/>
              <a:t>: each </a:t>
            </a:r>
            <a:r>
              <a:rPr lang="en-US" sz="2200" dirty="0"/>
              <a:t>message that a consumer sends to a provider must contain </a:t>
            </a:r>
            <a:r>
              <a:rPr lang="en-US" sz="2200" dirty="0" smtClean="0"/>
              <a:t>all necessary </a:t>
            </a:r>
            <a:r>
              <a:rPr lang="en-US" sz="2200" dirty="0"/>
              <a:t>information for the provider to process it. Each request can be treated as generic. There are no intermediate states to worry about, so recovery from partial failure is also relatively easy. This makes a service more reliable. </a:t>
            </a:r>
          </a:p>
          <a:p>
            <a:r>
              <a:rPr lang="en-US" sz="2200" b="1" dirty="0"/>
              <a:t>S</a:t>
            </a:r>
            <a:r>
              <a:rPr lang="en-US" sz="2200" b="1" dirty="0" smtClean="0"/>
              <a:t>tateful service</a:t>
            </a:r>
            <a:r>
              <a:rPr lang="en-US" sz="2200" dirty="0"/>
              <a:t>:</a:t>
            </a:r>
            <a:r>
              <a:rPr lang="en-US" sz="2200" dirty="0" smtClean="0"/>
              <a:t> </a:t>
            </a:r>
            <a:r>
              <a:rPr lang="en-US" sz="2200" dirty="0"/>
              <a:t>holds a session between a consumer and a provider. Stateful services </a:t>
            </a:r>
            <a:r>
              <a:rPr lang="en-US" sz="2200" dirty="0" smtClean="0"/>
              <a:t>require </a:t>
            </a:r>
            <a:r>
              <a:rPr lang="en-US" sz="2200" dirty="0"/>
              <a:t>both the consumer and the provider to share the same context. It may reduce the overall scalability of the service as it needs to remember shared context for each consumer. </a:t>
            </a:r>
          </a:p>
          <a:p>
            <a:r>
              <a:rPr lang="en-US" sz="2200" b="1" dirty="0"/>
              <a:t>I</a:t>
            </a:r>
            <a:r>
              <a:rPr lang="en-US" sz="2200" b="1" dirty="0" smtClean="0"/>
              <a:t>dempotent requests</a:t>
            </a:r>
            <a:r>
              <a:rPr lang="en-US" sz="2200" dirty="0" smtClean="0"/>
              <a:t>: repeated </a:t>
            </a:r>
            <a:r>
              <a:rPr lang="en-US" sz="2200" dirty="0"/>
              <a:t>execution has the same effect as a single execution </a:t>
            </a:r>
          </a:p>
          <a:p>
            <a:endParaRPr lang="en-US" dirty="0"/>
          </a:p>
        </p:txBody>
      </p:sp>
    </p:spTree>
    <p:extLst>
      <p:ext uri="{BB962C8B-B14F-4D97-AF65-F5344CB8AC3E}">
        <p14:creationId xmlns:p14="http://schemas.microsoft.com/office/powerpoint/2010/main" val="108602080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WeB</a:t>
            </a:r>
            <a:r>
              <a:rPr lang="en-US" dirty="0" smtClean="0"/>
              <a:t> SERVICES</a:t>
            </a:r>
            <a:endParaRPr lang="en-US" dirty="0"/>
          </a:p>
        </p:txBody>
      </p:sp>
    </p:spTree>
    <p:extLst>
      <p:ext uri="{BB962C8B-B14F-4D97-AF65-F5344CB8AC3E}">
        <p14:creationId xmlns:p14="http://schemas.microsoft.com/office/powerpoint/2010/main" val="239867899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Components of the WS Stack</a:t>
            </a:r>
            <a:endParaRPr lang="en-US" dirty="0"/>
          </a:p>
        </p:txBody>
      </p:sp>
      <p:sp>
        <p:nvSpPr>
          <p:cNvPr id="5" name="Content Placeholder 4"/>
          <p:cNvSpPr>
            <a:spLocks noGrp="1"/>
          </p:cNvSpPr>
          <p:nvPr>
            <p:ph idx="1"/>
          </p:nvPr>
        </p:nvSpPr>
        <p:spPr/>
        <p:txBody>
          <a:bodyPr/>
          <a:lstStyle/>
          <a:p>
            <a:r>
              <a:rPr lang="en-US" sz="2400" dirty="0" smtClean="0"/>
              <a:t>Web services are defined very broadly, but we will concentrate on the following elements:</a:t>
            </a:r>
          </a:p>
          <a:p>
            <a:r>
              <a:rPr lang="en-US" sz="2400" b="1" dirty="0" smtClean="0"/>
              <a:t>WSDL</a:t>
            </a:r>
            <a:r>
              <a:rPr lang="en-US" sz="2400" dirty="0" smtClean="0"/>
              <a:t> – Web Services Definition Language. An XML-based language that allows us to describe the Web Services API.</a:t>
            </a:r>
          </a:p>
          <a:p>
            <a:r>
              <a:rPr lang="en-US" sz="2400" b="1" dirty="0" smtClean="0"/>
              <a:t>SOAP</a:t>
            </a:r>
            <a:r>
              <a:rPr lang="en-US" sz="2400" dirty="0" smtClean="0"/>
              <a:t> – (Simple Object Access Protocol </a:t>
            </a:r>
            <a:r>
              <a:rPr lang="en-US" sz="1400" dirty="0" smtClean="0"/>
              <a:t>full name has been deprecated</a:t>
            </a:r>
            <a:r>
              <a:rPr lang="en-US" sz="2400" dirty="0" smtClean="0"/>
              <a:t>). An evolution of the earlier XML-RPC standard, it allows exchange of standardized messages between Web Services.</a:t>
            </a:r>
          </a:p>
          <a:p>
            <a:r>
              <a:rPr lang="en-US" sz="2400" dirty="0" smtClean="0"/>
              <a:t>CORBA/RMI Mapping:</a:t>
            </a:r>
          </a:p>
          <a:p>
            <a:endParaRPr lang="en-US" dirty="0" smtClean="0"/>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346849735"/>
              </p:ext>
            </p:extLst>
          </p:nvPr>
        </p:nvGraphicFramePr>
        <p:xfrm>
          <a:off x="838200" y="4953000"/>
          <a:ext cx="7467600" cy="1600200"/>
        </p:xfrm>
        <a:graphic>
          <a:graphicData uri="http://schemas.openxmlformats.org/drawingml/2006/table">
            <a:tbl>
              <a:tblPr firstRow="1" bandRow="1">
                <a:tableStyleId>{5C22544A-7EE6-4342-B048-85BDC9FD1C3A}</a:tableStyleId>
              </a:tblPr>
              <a:tblGrid>
                <a:gridCol w="2489200"/>
                <a:gridCol w="2489200"/>
                <a:gridCol w="2489200"/>
              </a:tblGrid>
              <a:tr h="533400">
                <a:tc>
                  <a:txBody>
                    <a:bodyPr/>
                    <a:lstStyle/>
                    <a:p>
                      <a:pPr algn="ctr"/>
                      <a:r>
                        <a:rPr lang="en-US" dirty="0" smtClean="0"/>
                        <a:t>Web Service</a:t>
                      </a:r>
                      <a:endParaRPr lang="en-US" dirty="0"/>
                    </a:p>
                  </a:txBody>
                  <a:tcPr/>
                </a:tc>
                <a:tc>
                  <a:txBody>
                    <a:bodyPr/>
                    <a:lstStyle/>
                    <a:p>
                      <a:pPr algn="ctr"/>
                      <a:r>
                        <a:rPr lang="en-US" dirty="0" smtClean="0"/>
                        <a:t>CORBA Equivalent</a:t>
                      </a:r>
                      <a:endParaRPr lang="en-US" dirty="0"/>
                    </a:p>
                  </a:txBody>
                  <a:tcPr/>
                </a:tc>
                <a:tc>
                  <a:txBody>
                    <a:bodyPr/>
                    <a:lstStyle/>
                    <a:p>
                      <a:pPr algn="ctr"/>
                      <a:r>
                        <a:rPr lang="en-US" dirty="0" smtClean="0"/>
                        <a:t>RMI Equivalent</a:t>
                      </a:r>
                      <a:endParaRPr lang="en-US" dirty="0"/>
                    </a:p>
                  </a:txBody>
                  <a:tcPr/>
                </a:tc>
              </a:tr>
              <a:tr h="533400">
                <a:tc>
                  <a:txBody>
                    <a:bodyPr/>
                    <a:lstStyle/>
                    <a:p>
                      <a:pPr algn="ctr"/>
                      <a:r>
                        <a:rPr lang="en-US" dirty="0" smtClean="0"/>
                        <a:t>WSDL</a:t>
                      </a:r>
                      <a:endParaRPr lang="en-US" dirty="0"/>
                    </a:p>
                  </a:txBody>
                  <a:tcPr/>
                </a:tc>
                <a:tc>
                  <a:txBody>
                    <a:bodyPr/>
                    <a:lstStyle/>
                    <a:p>
                      <a:pPr algn="ctr"/>
                      <a:r>
                        <a:rPr lang="en-US" dirty="0" smtClean="0"/>
                        <a:t>IDL</a:t>
                      </a:r>
                      <a:endParaRPr lang="en-US" dirty="0"/>
                    </a:p>
                  </a:txBody>
                  <a:tcPr/>
                </a:tc>
                <a:tc>
                  <a:txBody>
                    <a:bodyPr/>
                    <a:lstStyle/>
                    <a:p>
                      <a:pPr algn="ctr"/>
                      <a:r>
                        <a:rPr lang="en-US" dirty="0" smtClean="0"/>
                        <a:t>Remote Interface </a:t>
                      </a:r>
                      <a:r>
                        <a:rPr lang="en-US" sz="1200" dirty="0" smtClean="0"/>
                        <a:t>(approx.)</a:t>
                      </a:r>
                      <a:endParaRPr lang="en-US" dirty="0"/>
                    </a:p>
                  </a:txBody>
                  <a:tcPr/>
                </a:tc>
              </a:tr>
              <a:tr h="533400">
                <a:tc>
                  <a:txBody>
                    <a:bodyPr/>
                    <a:lstStyle/>
                    <a:p>
                      <a:pPr algn="ctr"/>
                      <a:r>
                        <a:rPr lang="en-US" dirty="0" smtClean="0"/>
                        <a:t>SOAP</a:t>
                      </a:r>
                      <a:endParaRPr lang="en-US" dirty="0"/>
                    </a:p>
                  </a:txBody>
                  <a:tcPr/>
                </a:tc>
                <a:tc>
                  <a:txBody>
                    <a:bodyPr/>
                    <a:lstStyle/>
                    <a:p>
                      <a:pPr algn="ctr"/>
                      <a:r>
                        <a:rPr lang="en-US" dirty="0" smtClean="0"/>
                        <a:t>IIOP</a:t>
                      </a:r>
                      <a:endParaRPr lang="en-US" dirty="0"/>
                    </a:p>
                  </a:txBody>
                  <a:tcPr/>
                </a:tc>
                <a:tc>
                  <a:txBody>
                    <a:bodyPr/>
                    <a:lstStyle/>
                    <a:p>
                      <a:pPr algn="ctr"/>
                      <a:r>
                        <a:rPr lang="en-US" dirty="0" smtClean="0"/>
                        <a:t>RMI protocol/IIOP</a:t>
                      </a:r>
                      <a:endParaRPr lang="en-US" dirty="0"/>
                    </a:p>
                  </a:txBody>
                  <a:tcPr/>
                </a:tc>
              </a:tr>
            </a:tbl>
          </a:graphicData>
        </a:graphic>
      </p:graphicFrame>
    </p:spTree>
    <p:extLst>
      <p:ext uri="{BB962C8B-B14F-4D97-AF65-F5344CB8AC3E}">
        <p14:creationId xmlns:p14="http://schemas.microsoft.com/office/powerpoint/2010/main" val="401943493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4495800"/>
            <a:ext cx="8229600" cy="1752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 name="Rectangle 4"/>
          <p:cNvSpPr/>
          <p:nvPr/>
        </p:nvSpPr>
        <p:spPr>
          <a:xfrm>
            <a:off x="457200" y="2743200"/>
            <a:ext cx="8229600" cy="1752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WSDL</a:t>
            </a:r>
            <a:endParaRPr lang="en-US" dirty="0"/>
          </a:p>
        </p:txBody>
      </p:sp>
      <p:sp>
        <p:nvSpPr>
          <p:cNvPr id="3" name="Content Placeholder 2"/>
          <p:cNvSpPr>
            <a:spLocks noGrp="1"/>
          </p:cNvSpPr>
          <p:nvPr>
            <p:ph idx="1"/>
          </p:nvPr>
        </p:nvSpPr>
        <p:spPr>
          <a:xfrm>
            <a:off x="457200" y="1524000"/>
            <a:ext cx="8229600" cy="4525963"/>
          </a:xfrm>
        </p:spPr>
        <p:txBody>
          <a:bodyPr/>
          <a:lstStyle/>
          <a:p>
            <a:r>
              <a:rPr lang="en-US" sz="2400" dirty="0" smtClean="0"/>
              <a:t>Used to define Services, their interfaces and bindings to messages:</a:t>
            </a:r>
          </a:p>
          <a:p>
            <a:endParaRPr lang="en-US" sz="2400" dirty="0" smtClean="0"/>
          </a:p>
          <a:p>
            <a:r>
              <a:rPr lang="en-US" sz="2400" dirty="0" smtClean="0"/>
              <a:t>Types: Describes the structure of messages that the service will send and receive [abstract]</a:t>
            </a:r>
          </a:p>
          <a:p>
            <a:r>
              <a:rPr lang="en-US" sz="2400" dirty="0" smtClean="0"/>
              <a:t>Interface: Describes the abstract functionality provided by the service [abstract]</a:t>
            </a:r>
          </a:p>
          <a:p>
            <a:endParaRPr lang="en-US" sz="2400" dirty="0" smtClean="0"/>
          </a:p>
          <a:p>
            <a:r>
              <a:rPr lang="en-US" sz="2400" dirty="0" smtClean="0"/>
              <a:t>Binding</a:t>
            </a:r>
            <a:r>
              <a:rPr lang="en-US" sz="2400" dirty="0"/>
              <a:t>: </a:t>
            </a:r>
            <a:r>
              <a:rPr lang="en-US" sz="2400" dirty="0" smtClean="0"/>
              <a:t>Describes how to access the service.[</a:t>
            </a:r>
            <a:r>
              <a:rPr lang="en-US" sz="2400" dirty="0"/>
              <a:t>concrete</a:t>
            </a:r>
            <a:r>
              <a:rPr lang="en-US" sz="2400" dirty="0" smtClean="0"/>
              <a:t>]</a:t>
            </a:r>
          </a:p>
          <a:p>
            <a:r>
              <a:rPr lang="en-US" sz="2400" dirty="0" smtClean="0"/>
              <a:t>Service: Describes where to access the service [concrete]</a:t>
            </a:r>
          </a:p>
        </p:txBody>
      </p:sp>
      <p:sp>
        <p:nvSpPr>
          <p:cNvPr id="4" name="TextBox 3"/>
          <p:cNvSpPr txBox="1"/>
          <p:nvPr/>
        </p:nvSpPr>
        <p:spPr>
          <a:xfrm>
            <a:off x="457200" y="6397823"/>
            <a:ext cx="5302100" cy="307777"/>
          </a:xfrm>
          <a:prstGeom prst="rect">
            <a:avLst/>
          </a:prstGeom>
          <a:noFill/>
        </p:spPr>
        <p:txBody>
          <a:bodyPr wrap="none" rtlCol="0">
            <a:spAutoFit/>
          </a:bodyPr>
          <a:lstStyle/>
          <a:p>
            <a:r>
              <a:rPr lang="en-US" sz="1400" dirty="0" smtClean="0"/>
              <a:t>WSDL example based </a:t>
            </a:r>
            <a:r>
              <a:rPr lang="en-US" sz="1400" dirty="0"/>
              <a:t>on: </a:t>
            </a:r>
            <a:r>
              <a:rPr lang="en-US" sz="1400" i="1" dirty="0"/>
              <a:t>http://www.w3.org/TR/wsdl20-primer/</a:t>
            </a:r>
          </a:p>
        </p:txBody>
      </p:sp>
    </p:spTree>
    <p:extLst>
      <p:ext uri="{BB962C8B-B14F-4D97-AF65-F5344CB8AC3E}">
        <p14:creationId xmlns:p14="http://schemas.microsoft.com/office/powerpoint/2010/main" val="268860711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WSDL</a:t>
            </a:r>
            <a:endParaRPr lang="en-US" dirty="0"/>
          </a:p>
        </p:txBody>
      </p:sp>
      <p:pic>
        <p:nvPicPr>
          <p:cNvPr id="5" name="Picture 4"/>
          <p:cNvPicPr>
            <a:picLocks noChangeAspect="1"/>
          </p:cNvPicPr>
          <p:nvPr/>
        </p:nvPicPr>
        <p:blipFill>
          <a:blip r:embed="rId2"/>
          <a:stretch>
            <a:fillRect/>
          </a:stretch>
        </p:blipFill>
        <p:spPr>
          <a:xfrm>
            <a:off x="127000" y="279400"/>
            <a:ext cx="8877300" cy="6286500"/>
          </a:xfrm>
          <a:prstGeom prst="rect">
            <a:avLst/>
          </a:prstGeom>
        </p:spPr>
      </p:pic>
    </p:spTree>
    <p:extLst>
      <p:ext uri="{BB962C8B-B14F-4D97-AF65-F5344CB8AC3E}">
        <p14:creationId xmlns:p14="http://schemas.microsoft.com/office/powerpoint/2010/main" val="349570532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WSDL Example – Hotel Reservation</a:t>
            </a:r>
            <a:endParaRPr lang="en-US" dirty="0"/>
          </a:p>
        </p:txBody>
      </p:sp>
      <p:sp>
        <p:nvSpPr>
          <p:cNvPr id="4" name="Rectangle 3"/>
          <p:cNvSpPr/>
          <p:nvPr/>
        </p:nvSpPr>
        <p:spPr>
          <a:xfrm>
            <a:off x="228600" y="1371600"/>
            <a:ext cx="8686800" cy="4616648"/>
          </a:xfrm>
          <a:prstGeom prst="rect">
            <a:avLst/>
          </a:prstGeom>
        </p:spPr>
        <p:txBody>
          <a:bodyPr wrap="square">
            <a:spAutoFit/>
          </a:bodyPr>
          <a:lstStyle/>
          <a:p>
            <a:r>
              <a:rPr lang="en-US" sz="1400" dirty="0"/>
              <a:t>&lt;types&gt;</a:t>
            </a:r>
          </a:p>
          <a:p>
            <a:r>
              <a:rPr lang="en-US" sz="1400" dirty="0"/>
              <a:t>    &lt;</a:t>
            </a:r>
            <a:r>
              <a:rPr lang="en-US" sz="1400" dirty="0" err="1"/>
              <a:t>xs:schema</a:t>
            </a:r>
            <a:r>
              <a:rPr lang="en-US" sz="1400" dirty="0"/>
              <a:t> </a:t>
            </a:r>
          </a:p>
          <a:p>
            <a:r>
              <a:rPr lang="en-US" sz="1400" dirty="0"/>
              <a:t>        </a:t>
            </a:r>
            <a:r>
              <a:rPr lang="en-US" sz="1400" dirty="0" err="1"/>
              <a:t>xmlns:xs</a:t>
            </a:r>
            <a:r>
              <a:rPr lang="en-US" sz="1400" dirty="0"/>
              <a:t>="http://www.w3.org/2001/</a:t>
            </a:r>
            <a:r>
              <a:rPr lang="en-US" sz="1400" dirty="0" err="1"/>
              <a:t>XMLSchema</a:t>
            </a:r>
            <a:r>
              <a:rPr lang="en-US" sz="1400" dirty="0"/>
              <a:t>"</a:t>
            </a:r>
          </a:p>
          <a:p>
            <a:r>
              <a:rPr lang="en-US" sz="1400" dirty="0"/>
              <a:t>        </a:t>
            </a:r>
            <a:r>
              <a:rPr lang="en-US" sz="1400" dirty="0" err="1"/>
              <a:t>targetNamespace</a:t>
            </a:r>
            <a:r>
              <a:rPr lang="en-US" sz="1400" dirty="0"/>
              <a:t>="http://</a:t>
            </a:r>
            <a:r>
              <a:rPr lang="en-US" sz="1400" dirty="0" err="1"/>
              <a:t>greath.example.com</a:t>
            </a:r>
            <a:r>
              <a:rPr lang="en-US" sz="1400" dirty="0"/>
              <a:t>/2004/schemas/</a:t>
            </a:r>
            <a:r>
              <a:rPr lang="en-US" sz="1400" dirty="0" err="1"/>
              <a:t>resSvc</a:t>
            </a:r>
            <a:r>
              <a:rPr lang="en-US" sz="1400" dirty="0"/>
              <a:t>"</a:t>
            </a:r>
          </a:p>
          <a:p>
            <a:r>
              <a:rPr lang="en-US" sz="1400" dirty="0"/>
              <a:t>        </a:t>
            </a:r>
            <a:r>
              <a:rPr lang="en-US" sz="1400" dirty="0" err="1"/>
              <a:t>xmlns</a:t>
            </a:r>
            <a:r>
              <a:rPr lang="en-US" sz="1400" dirty="0"/>
              <a:t>="http://</a:t>
            </a:r>
            <a:r>
              <a:rPr lang="en-US" sz="1400" dirty="0" err="1"/>
              <a:t>greath.example.com</a:t>
            </a:r>
            <a:r>
              <a:rPr lang="en-US" sz="1400" dirty="0"/>
              <a:t>/2004/schemas/</a:t>
            </a:r>
            <a:r>
              <a:rPr lang="en-US" sz="1400" dirty="0" err="1"/>
              <a:t>resSvc</a:t>
            </a:r>
            <a:r>
              <a:rPr lang="en-US" sz="1400" dirty="0"/>
              <a:t>"&gt;</a:t>
            </a:r>
          </a:p>
          <a:p>
            <a:endParaRPr lang="en-US" sz="1400" dirty="0"/>
          </a:p>
          <a:p>
            <a:r>
              <a:rPr lang="en-US" sz="1400" dirty="0"/>
              <a:t>      </a:t>
            </a:r>
            <a:r>
              <a:rPr lang="en-US" sz="1400" dirty="0">
                <a:solidFill>
                  <a:schemeClr val="accent2"/>
                </a:solidFill>
              </a:rPr>
              <a:t>&lt;</a:t>
            </a:r>
            <a:r>
              <a:rPr lang="en-US" sz="1400" dirty="0" err="1">
                <a:solidFill>
                  <a:schemeClr val="accent2"/>
                </a:solidFill>
              </a:rPr>
              <a:t>xs:element</a:t>
            </a:r>
            <a:r>
              <a:rPr lang="en-US" sz="1400" dirty="0">
                <a:solidFill>
                  <a:schemeClr val="accent2"/>
                </a:solidFill>
              </a:rPr>
              <a:t> name="</a:t>
            </a:r>
            <a:r>
              <a:rPr lang="en-US" sz="1400" dirty="0" err="1">
                <a:solidFill>
                  <a:schemeClr val="accent2"/>
                </a:solidFill>
              </a:rPr>
              <a:t>checkAvailability</a:t>
            </a:r>
            <a:r>
              <a:rPr lang="en-US" sz="1400" dirty="0">
                <a:solidFill>
                  <a:schemeClr val="accent2"/>
                </a:solidFill>
              </a:rPr>
              <a:t>" type="</a:t>
            </a:r>
            <a:r>
              <a:rPr lang="en-US" sz="1400" dirty="0" err="1">
                <a:solidFill>
                  <a:schemeClr val="accent2"/>
                </a:solidFill>
              </a:rPr>
              <a:t>tCheckAvailability</a:t>
            </a:r>
            <a:r>
              <a:rPr lang="en-US" sz="1400" dirty="0">
                <a:solidFill>
                  <a:schemeClr val="accent2"/>
                </a:solidFill>
              </a:rPr>
              <a:t>"/&gt;    </a:t>
            </a:r>
          </a:p>
          <a:p>
            <a:r>
              <a:rPr lang="en-US" sz="1400" dirty="0">
                <a:solidFill>
                  <a:schemeClr val="accent2"/>
                </a:solidFill>
              </a:rPr>
              <a:t>      &lt;</a:t>
            </a:r>
            <a:r>
              <a:rPr lang="en-US" sz="1400" dirty="0" err="1">
                <a:solidFill>
                  <a:schemeClr val="accent2"/>
                </a:solidFill>
              </a:rPr>
              <a:t>xs:complexType</a:t>
            </a:r>
            <a:r>
              <a:rPr lang="en-US" sz="1400" dirty="0">
                <a:solidFill>
                  <a:schemeClr val="accent2"/>
                </a:solidFill>
              </a:rPr>
              <a:t> name="</a:t>
            </a:r>
            <a:r>
              <a:rPr lang="en-US" sz="1400" dirty="0" err="1">
                <a:solidFill>
                  <a:schemeClr val="accent2"/>
                </a:solidFill>
              </a:rPr>
              <a:t>tCheckAvailability</a:t>
            </a:r>
            <a:r>
              <a:rPr lang="en-US" sz="1400" dirty="0">
                <a:solidFill>
                  <a:schemeClr val="accent2"/>
                </a:solidFill>
              </a:rPr>
              <a:t>"&gt;     </a:t>
            </a:r>
          </a:p>
          <a:p>
            <a:r>
              <a:rPr lang="en-US" sz="1400" dirty="0">
                <a:solidFill>
                  <a:schemeClr val="accent2"/>
                </a:solidFill>
              </a:rPr>
              <a:t>        &lt;</a:t>
            </a:r>
            <a:r>
              <a:rPr lang="en-US" sz="1400" dirty="0" err="1">
                <a:solidFill>
                  <a:schemeClr val="accent2"/>
                </a:solidFill>
              </a:rPr>
              <a:t>xs:sequence</a:t>
            </a:r>
            <a:r>
              <a:rPr lang="en-US" sz="1400" dirty="0">
                <a:solidFill>
                  <a:schemeClr val="accent2"/>
                </a:solidFill>
              </a:rPr>
              <a:t>&gt;      </a:t>
            </a:r>
          </a:p>
          <a:p>
            <a:r>
              <a:rPr lang="en-US" sz="1400" dirty="0">
                <a:solidFill>
                  <a:schemeClr val="accent2"/>
                </a:solidFill>
              </a:rPr>
              <a:t>          &lt;</a:t>
            </a:r>
            <a:r>
              <a:rPr lang="en-US" sz="1400" dirty="0" err="1">
                <a:solidFill>
                  <a:schemeClr val="accent2"/>
                </a:solidFill>
              </a:rPr>
              <a:t>xs:element</a:t>
            </a:r>
            <a:r>
              <a:rPr lang="en-US" sz="1400" dirty="0">
                <a:solidFill>
                  <a:schemeClr val="accent2"/>
                </a:solidFill>
              </a:rPr>
              <a:t>  name="</a:t>
            </a:r>
            <a:r>
              <a:rPr lang="en-US" sz="1400" dirty="0" err="1">
                <a:solidFill>
                  <a:schemeClr val="accent2"/>
                </a:solidFill>
              </a:rPr>
              <a:t>checkInDate</a:t>
            </a:r>
            <a:r>
              <a:rPr lang="en-US" sz="1400" dirty="0">
                <a:solidFill>
                  <a:schemeClr val="accent2"/>
                </a:solidFill>
              </a:rPr>
              <a:t>" type="</a:t>
            </a:r>
            <a:r>
              <a:rPr lang="en-US" sz="1400" dirty="0" err="1">
                <a:solidFill>
                  <a:schemeClr val="accent2"/>
                </a:solidFill>
              </a:rPr>
              <a:t>xs:date</a:t>
            </a:r>
            <a:r>
              <a:rPr lang="en-US" sz="1400" dirty="0">
                <a:solidFill>
                  <a:schemeClr val="accent2"/>
                </a:solidFill>
              </a:rPr>
              <a:t>"/&gt;      </a:t>
            </a:r>
          </a:p>
          <a:p>
            <a:r>
              <a:rPr lang="en-US" sz="1400" dirty="0">
                <a:solidFill>
                  <a:schemeClr val="accent2"/>
                </a:solidFill>
              </a:rPr>
              <a:t>          &lt;</a:t>
            </a:r>
            <a:r>
              <a:rPr lang="en-US" sz="1400" dirty="0" err="1">
                <a:solidFill>
                  <a:schemeClr val="accent2"/>
                </a:solidFill>
              </a:rPr>
              <a:t>xs:element</a:t>
            </a:r>
            <a:r>
              <a:rPr lang="en-US" sz="1400" dirty="0">
                <a:solidFill>
                  <a:schemeClr val="accent2"/>
                </a:solidFill>
              </a:rPr>
              <a:t>  name="</a:t>
            </a:r>
            <a:r>
              <a:rPr lang="en-US" sz="1400" dirty="0" err="1">
                <a:solidFill>
                  <a:schemeClr val="accent2"/>
                </a:solidFill>
              </a:rPr>
              <a:t>checkOutDate</a:t>
            </a:r>
            <a:r>
              <a:rPr lang="en-US" sz="1400" dirty="0">
                <a:solidFill>
                  <a:schemeClr val="accent2"/>
                </a:solidFill>
              </a:rPr>
              <a:t>" type="</a:t>
            </a:r>
            <a:r>
              <a:rPr lang="en-US" sz="1400" dirty="0" err="1">
                <a:solidFill>
                  <a:schemeClr val="accent2"/>
                </a:solidFill>
              </a:rPr>
              <a:t>xs:date</a:t>
            </a:r>
            <a:r>
              <a:rPr lang="en-US" sz="1400" dirty="0">
                <a:solidFill>
                  <a:schemeClr val="accent2"/>
                </a:solidFill>
              </a:rPr>
              <a:t>"/&gt;      </a:t>
            </a:r>
          </a:p>
          <a:p>
            <a:r>
              <a:rPr lang="en-US" sz="1400" dirty="0">
                <a:solidFill>
                  <a:schemeClr val="accent2"/>
                </a:solidFill>
              </a:rPr>
              <a:t>          &lt;</a:t>
            </a:r>
            <a:r>
              <a:rPr lang="en-US" sz="1400" dirty="0" err="1">
                <a:solidFill>
                  <a:schemeClr val="accent2"/>
                </a:solidFill>
              </a:rPr>
              <a:t>xs:element</a:t>
            </a:r>
            <a:r>
              <a:rPr lang="en-US" sz="1400" dirty="0">
                <a:solidFill>
                  <a:schemeClr val="accent2"/>
                </a:solidFill>
              </a:rPr>
              <a:t>  name="</a:t>
            </a:r>
            <a:r>
              <a:rPr lang="en-US" sz="1400" dirty="0" err="1">
                <a:solidFill>
                  <a:schemeClr val="accent2"/>
                </a:solidFill>
              </a:rPr>
              <a:t>roomType</a:t>
            </a:r>
            <a:r>
              <a:rPr lang="en-US" sz="1400" dirty="0">
                <a:solidFill>
                  <a:schemeClr val="accent2"/>
                </a:solidFill>
              </a:rPr>
              <a:t>" type="</a:t>
            </a:r>
            <a:r>
              <a:rPr lang="en-US" sz="1400" dirty="0" err="1">
                <a:solidFill>
                  <a:schemeClr val="accent2"/>
                </a:solidFill>
              </a:rPr>
              <a:t>xs:string</a:t>
            </a:r>
            <a:r>
              <a:rPr lang="en-US" sz="1400" dirty="0">
                <a:solidFill>
                  <a:schemeClr val="accent2"/>
                </a:solidFill>
              </a:rPr>
              <a:t>"/&gt;      </a:t>
            </a:r>
          </a:p>
          <a:p>
            <a:r>
              <a:rPr lang="en-US" sz="1400" dirty="0">
                <a:solidFill>
                  <a:schemeClr val="accent2"/>
                </a:solidFill>
              </a:rPr>
              <a:t>        &lt;/</a:t>
            </a:r>
            <a:r>
              <a:rPr lang="en-US" sz="1400" dirty="0" err="1">
                <a:solidFill>
                  <a:schemeClr val="accent2"/>
                </a:solidFill>
              </a:rPr>
              <a:t>xs:sequence</a:t>
            </a:r>
            <a:r>
              <a:rPr lang="en-US" sz="1400" dirty="0">
                <a:solidFill>
                  <a:schemeClr val="accent2"/>
                </a:solidFill>
              </a:rPr>
              <a:t>&gt;     </a:t>
            </a:r>
          </a:p>
          <a:p>
            <a:r>
              <a:rPr lang="en-US" sz="1400" dirty="0">
                <a:solidFill>
                  <a:schemeClr val="accent2"/>
                </a:solidFill>
              </a:rPr>
              <a:t>      &lt;/</a:t>
            </a:r>
            <a:r>
              <a:rPr lang="en-US" sz="1400" dirty="0" err="1">
                <a:solidFill>
                  <a:schemeClr val="accent2"/>
                </a:solidFill>
              </a:rPr>
              <a:t>xs:complexType</a:t>
            </a:r>
            <a:r>
              <a:rPr lang="en-US" sz="1400" dirty="0">
                <a:solidFill>
                  <a:schemeClr val="accent2"/>
                </a:solidFill>
              </a:rPr>
              <a:t>&gt;   </a:t>
            </a:r>
          </a:p>
          <a:p>
            <a:r>
              <a:rPr lang="en-US" sz="1400" dirty="0"/>
              <a:t>            </a:t>
            </a:r>
          </a:p>
          <a:p>
            <a:r>
              <a:rPr lang="en-US" sz="1400" dirty="0"/>
              <a:t>      </a:t>
            </a:r>
            <a:r>
              <a:rPr lang="en-US" sz="1400" dirty="0">
                <a:solidFill>
                  <a:schemeClr val="accent3"/>
                </a:solidFill>
              </a:rPr>
              <a:t>&lt;</a:t>
            </a:r>
            <a:r>
              <a:rPr lang="en-US" sz="1400" dirty="0" err="1">
                <a:solidFill>
                  <a:schemeClr val="accent3"/>
                </a:solidFill>
              </a:rPr>
              <a:t>xs:element</a:t>
            </a:r>
            <a:r>
              <a:rPr lang="en-US" sz="1400" dirty="0">
                <a:solidFill>
                  <a:schemeClr val="accent3"/>
                </a:solidFill>
              </a:rPr>
              <a:t> name="</a:t>
            </a:r>
            <a:r>
              <a:rPr lang="en-US" sz="1400" dirty="0" err="1">
                <a:solidFill>
                  <a:schemeClr val="accent3"/>
                </a:solidFill>
              </a:rPr>
              <a:t>checkAvailabilityResponse</a:t>
            </a:r>
            <a:r>
              <a:rPr lang="en-US" sz="1400" dirty="0">
                <a:solidFill>
                  <a:schemeClr val="accent3"/>
                </a:solidFill>
              </a:rPr>
              <a:t>" type="</a:t>
            </a:r>
            <a:r>
              <a:rPr lang="en-US" sz="1400" dirty="0" err="1">
                <a:solidFill>
                  <a:schemeClr val="accent3"/>
                </a:solidFill>
              </a:rPr>
              <a:t>xs:double</a:t>
            </a:r>
            <a:r>
              <a:rPr lang="en-US" sz="1400" dirty="0">
                <a:solidFill>
                  <a:schemeClr val="accent3"/>
                </a:solidFill>
              </a:rPr>
              <a:t>"/&gt;    </a:t>
            </a:r>
          </a:p>
          <a:p>
            <a:r>
              <a:rPr lang="en-US" sz="1400" dirty="0"/>
              <a:t>    </a:t>
            </a:r>
          </a:p>
          <a:p>
            <a:r>
              <a:rPr lang="en-US" sz="1400" dirty="0"/>
              <a:t>      &lt;</a:t>
            </a:r>
            <a:r>
              <a:rPr lang="en-US" sz="1400" dirty="0" err="1"/>
              <a:t>xs:element</a:t>
            </a:r>
            <a:r>
              <a:rPr lang="en-US" sz="1400" dirty="0"/>
              <a:t> name="</a:t>
            </a:r>
            <a:r>
              <a:rPr lang="en-US" sz="1400" dirty="0" err="1"/>
              <a:t>invalidDataError</a:t>
            </a:r>
            <a:r>
              <a:rPr lang="en-US" sz="1400" dirty="0"/>
              <a:t>" type="</a:t>
            </a:r>
            <a:r>
              <a:rPr lang="en-US" sz="1400" dirty="0" err="1"/>
              <a:t>xs:string</a:t>
            </a:r>
            <a:r>
              <a:rPr lang="en-US" sz="1400" dirty="0"/>
              <a:t>"/&gt;    </a:t>
            </a:r>
          </a:p>
          <a:p>
            <a:endParaRPr lang="en-US" sz="1400" dirty="0"/>
          </a:p>
          <a:p>
            <a:r>
              <a:rPr lang="en-US" sz="1400" dirty="0"/>
              <a:t>    &lt;/</a:t>
            </a:r>
            <a:r>
              <a:rPr lang="en-US" sz="1400" dirty="0" err="1"/>
              <a:t>xs:schema</a:t>
            </a:r>
            <a:r>
              <a:rPr lang="en-US" sz="1400" dirty="0"/>
              <a:t>&gt;    </a:t>
            </a:r>
          </a:p>
          <a:p>
            <a:r>
              <a:rPr lang="en-US" sz="1400" dirty="0"/>
              <a:t>  &lt;/types&gt;</a:t>
            </a:r>
          </a:p>
        </p:txBody>
      </p:sp>
      <p:sp>
        <p:nvSpPr>
          <p:cNvPr id="5" name="TextBox 4"/>
          <p:cNvSpPr txBox="1"/>
          <p:nvPr/>
        </p:nvSpPr>
        <p:spPr>
          <a:xfrm>
            <a:off x="5943600" y="3352800"/>
            <a:ext cx="3109858" cy="646331"/>
          </a:xfrm>
          <a:prstGeom prst="rect">
            <a:avLst/>
          </a:prstGeom>
          <a:noFill/>
        </p:spPr>
        <p:txBody>
          <a:bodyPr wrap="none" rtlCol="0">
            <a:spAutoFit/>
          </a:bodyPr>
          <a:lstStyle/>
          <a:p>
            <a:r>
              <a:rPr lang="en-US" dirty="0" smtClean="0"/>
              <a:t>In section:</a:t>
            </a:r>
          </a:p>
          <a:p>
            <a:r>
              <a:rPr lang="en-US" dirty="0" smtClean="0"/>
              <a:t>Used to check for availability</a:t>
            </a:r>
            <a:endParaRPr lang="en-US" dirty="0"/>
          </a:p>
        </p:txBody>
      </p:sp>
      <p:sp>
        <p:nvSpPr>
          <p:cNvPr id="6" name="TextBox 5"/>
          <p:cNvSpPr txBox="1"/>
          <p:nvPr/>
        </p:nvSpPr>
        <p:spPr>
          <a:xfrm>
            <a:off x="5943600" y="4419600"/>
            <a:ext cx="1544639" cy="646331"/>
          </a:xfrm>
          <a:prstGeom prst="rect">
            <a:avLst/>
          </a:prstGeom>
          <a:noFill/>
        </p:spPr>
        <p:txBody>
          <a:bodyPr wrap="none" rtlCol="0">
            <a:spAutoFit/>
          </a:bodyPr>
          <a:lstStyle/>
          <a:p>
            <a:r>
              <a:rPr lang="en-US" dirty="0" smtClean="0"/>
              <a:t>Out section:</a:t>
            </a:r>
          </a:p>
          <a:p>
            <a:r>
              <a:rPr lang="en-US" dirty="0" smtClean="0"/>
              <a:t>Used to reply</a:t>
            </a:r>
            <a:endParaRPr lang="en-US" dirty="0"/>
          </a:p>
        </p:txBody>
      </p:sp>
    </p:spTree>
    <p:extLst>
      <p:ext uri="{BB962C8B-B14F-4D97-AF65-F5344CB8AC3E}">
        <p14:creationId xmlns:p14="http://schemas.microsoft.com/office/powerpoint/2010/main" val="200751545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WSDL Example – Hotel Reservation</a:t>
            </a:r>
            <a:endParaRPr lang="en-US" dirty="0"/>
          </a:p>
        </p:txBody>
      </p:sp>
      <p:sp>
        <p:nvSpPr>
          <p:cNvPr id="6" name="TextBox 5"/>
          <p:cNvSpPr txBox="1"/>
          <p:nvPr/>
        </p:nvSpPr>
        <p:spPr>
          <a:xfrm>
            <a:off x="5867400" y="2819400"/>
            <a:ext cx="1851789" cy="646331"/>
          </a:xfrm>
          <a:prstGeom prst="rect">
            <a:avLst/>
          </a:prstGeom>
          <a:noFill/>
        </p:spPr>
        <p:txBody>
          <a:bodyPr wrap="none" rtlCol="0">
            <a:spAutoFit/>
          </a:bodyPr>
          <a:lstStyle/>
          <a:p>
            <a:r>
              <a:rPr lang="en-US" dirty="0" smtClean="0"/>
              <a:t>Business part of</a:t>
            </a:r>
          </a:p>
          <a:p>
            <a:r>
              <a:rPr lang="en-US" dirty="0"/>
              <a:t>t</a:t>
            </a:r>
            <a:r>
              <a:rPr lang="en-US" dirty="0" smtClean="0"/>
              <a:t>he interface</a:t>
            </a:r>
            <a:endParaRPr lang="en-US" dirty="0"/>
          </a:p>
        </p:txBody>
      </p:sp>
      <p:sp>
        <p:nvSpPr>
          <p:cNvPr id="3" name="Rectangle 2"/>
          <p:cNvSpPr/>
          <p:nvPr/>
        </p:nvSpPr>
        <p:spPr>
          <a:xfrm>
            <a:off x="533400" y="1447800"/>
            <a:ext cx="8001000" cy="4431983"/>
          </a:xfrm>
          <a:prstGeom prst="rect">
            <a:avLst/>
          </a:prstGeom>
        </p:spPr>
        <p:txBody>
          <a:bodyPr wrap="square">
            <a:spAutoFit/>
          </a:bodyPr>
          <a:lstStyle/>
          <a:p>
            <a:r>
              <a:rPr lang="en-US" sz="1600" dirty="0"/>
              <a:t>&lt;interface  name = "</a:t>
            </a:r>
            <a:r>
              <a:rPr lang="en-US" sz="1600" dirty="0" err="1"/>
              <a:t>reservationInterface</a:t>
            </a:r>
            <a:r>
              <a:rPr lang="en-US" sz="1600" dirty="0"/>
              <a:t>" &gt;</a:t>
            </a:r>
          </a:p>
          <a:p>
            <a:endParaRPr lang="en-US" sz="1600" dirty="0"/>
          </a:p>
          <a:p>
            <a:r>
              <a:rPr lang="en-US" sz="1600" dirty="0"/>
              <a:t>    &lt;fault name = "</a:t>
            </a:r>
            <a:r>
              <a:rPr lang="en-US" sz="1600" dirty="0" err="1"/>
              <a:t>invalidDataFault</a:t>
            </a:r>
            <a:r>
              <a:rPr lang="en-US" sz="1600" dirty="0"/>
              <a:t>"</a:t>
            </a:r>
          </a:p>
          <a:p>
            <a:r>
              <a:rPr lang="en-US" sz="1600" dirty="0"/>
              <a:t>            element = "</a:t>
            </a:r>
            <a:r>
              <a:rPr lang="en-US" sz="1600" dirty="0" err="1"/>
              <a:t>ghns:invalidDataError</a:t>
            </a:r>
            <a:r>
              <a:rPr lang="en-US" sz="1600" dirty="0"/>
              <a:t>"/&gt; </a:t>
            </a:r>
          </a:p>
          <a:p>
            <a:r>
              <a:rPr lang="en-US" sz="1600" dirty="0"/>
              <a:t>   </a:t>
            </a:r>
          </a:p>
          <a:p>
            <a:r>
              <a:rPr lang="en-US" sz="1600" dirty="0"/>
              <a:t>    </a:t>
            </a:r>
            <a:r>
              <a:rPr lang="en-US" sz="1600" dirty="0">
                <a:solidFill>
                  <a:schemeClr val="accent2"/>
                </a:solidFill>
              </a:rPr>
              <a:t>&lt;operation name="</a:t>
            </a:r>
            <a:r>
              <a:rPr lang="en-US" sz="1600" dirty="0" err="1">
                <a:solidFill>
                  <a:schemeClr val="accent2"/>
                </a:solidFill>
              </a:rPr>
              <a:t>opCheckAvailability</a:t>
            </a:r>
            <a:r>
              <a:rPr lang="en-US" sz="1600" dirty="0">
                <a:solidFill>
                  <a:schemeClr val="accent2"/>
                </a:solidFill>
              </a:rPr>
              <a:t>" </a:t>
            </a:r>
          </a:p>
          <a:p>
            <a:r>
              <a:rPr lang="en-US" sz="1600" dirty="0">
                <a:solidFill>
                  <a:schemeClr val="accent2"/>
                </a:solidFill>
              </a:rPr>
              <a:t>            pattern="http://www.w3.org/ns/</a:t>
            </a:r>
            <a:r>
              <a:rPr lang="en-US" sz="1600" dirty="0" err="1">
                <a:solidFill>
                  <a:schemeClr val="accent2"/>
                </a:solidFill>
              </a:rPr>
              <a:t>wsdl</a:t>
            </a:r>
            <a:r>
              <a:rPr lang="en-US" sz="1600" dirty="0">
                <a:solidFill>
                  <a:schemeClr val="accent2"/>
                </a:solidFill>
              </a:rPr>
              <a:t>/</a:t>
            </a:r>
            <a:r>
              <a:rPr lang="en-US" sz="1600" b="1" dirty="0">
                <a:solidFill>
                  <a:schemeClr val="accent2"/>
                </a:solidFill>
              </a:rPr>
              <a:t>in-</a:t>
            </a:r>
            <a:r>
              <a:rPr lang="en-US" sz="1600" b="1" dirty="0">
                <a:solidFill>
                  <a:srgbClr val="9BBB59"/>
                </a:solidFill>
              </a:rPr>
              <a:t>out</a:t>
            </a:r>
            <a:r>
              <a:rPr lang="en-US" sz="1600" dirty="0">
                <a:solidFill>
                  <a:schemeClr val="accent2"/>
                </a:solidFill>
              </a:rPr>
              <a:t>" </a:t>
            </a:r>
          </a:p>
          <a:p>
            <a:r>
              <a:rPr lang="en-US" sz="1600" dirty="0">
                <a:solidFill>
                  <a:schemeClr val="accent2"/>
                </a:solidFill>
              </a:rPr>
              <a:t>            style="http://www.w3.org/ns/</a:t>
            </a:r>
            <a:r>
              <a:rPr lang="en-US" sz="1600" dirty="0" err="1">
                <a:solidFill>
                  <a:schemeClr val="accent2"/>
                </a:solidFill>
              </a:rPr>
              <a:t>wsdl</a:t>
            </a:r>
            <a:r>
              <a:rPr lang="en-US" sz="1600" dirty="0">
                <a:solidFill>
                  <a:schemeClr val="accent2"/>
                </a:solidFill>
              </a:rPr>
              <a:t>/style/</a:t>
            </a:r>
            <a:r>
              <a:rPr lang="en-US" sz="1600" dirty="0" err="1">
                <a:solidFill>
                  <a:schemeClr val="accent2"/>
                </a:solidFill>
              </a:rPr>
              <a:t>iri</a:t>
            </a:r>
            <a:r>
              <a:rPr lang="en-US" sz="1600" dirty="0">
                <a:solidFill>
                  <a:schemeClr val="accent2"/>
                </a:solidFill>
              </a:rPr>
              <a:t>"</a:t>
            </a:r>
          </a:p>
          <a:p>
            <a:r>
              <a:rPr lang="en-US" sz="1600" dirty="0">
                <a:solidFill>
                  <a:schemeClr val="accent2"/>
                </a:solidFill>
              </a:rPr>
              <a:t>            </a:t>
            </a:r>
            <a:r>
              <a:rPr lang="en-US" sz="1600" dirty="0" err="1">
                <a:solidFill>
                  <a:schemeClr val="accent2"/>
                </a:solidFill>
              </a:rPr>
              <a:t>wsdlx:safe</a:t>
            </a:r>
            <a:r>
              <a:rPr lang="en-US" sz="1600" dirty="0">
                <a:solidFill>
                  <a:schemeClr val="accent2"/>
                </a:solidFill>
              </a:rPr>
              <a:t> = "true"&gt;</a:t>
            </a:r>
          </a:p>
          <a:p>
            <a:r>
              <a:rPr lang="en-US" sz="1600" dirty="0">
                <a:solidFill>
                  <a:schemeClr val="accent2"/>
                </a:solidFill>
              </a:rPr>
              <a:t>        &lt;input </a:t>
            </a:r>
            <a:r>
              <a:rPr lang="en-US" sz="1600" dirty="0" err="1">
                <a:solidFill>
                  <a:schemeClr val="accent2"/>
                </a:solidFill>
              </a:rPr>
              <a:t>messageLabel</a:t>
            </a:r>
            <a:r>
              <a:rPr lang="en-US" sz="1600" dirty="0">
                <a:solidFill>
                  <a:schemeClr val="accent2"/>
                </a:solidFill>
              </a:rPr>
              <a:t>="</a:t>
            </a:r>
            <a:r>
              <a:rPr lang="en-US" sz="1600" b="1" dirty="0">
                <a:solidFill>
                  <a:schemeClr val="accent2"/>
                </a:solidFill>
              </a:rPr>
              <a:t>In</a:t>
            </a:r>
            <a:r>
              <a:rPr lang="en-US" sz="1600" dirty="0">
                <a:solidFill>
                  <a:schemeClr val="accent2"/>
                </a:solidFill>
              </a:rPr>
              <a:t>" </a:t>
            </a:r>
          </a:p>
          <a:p>
            <a:r>
              <a:rPr lang="en-US" sz="1600" dirty="0">
                <a:solidFill>
                  <a:schemeClr val="accent2"/>
                </a:solidFill>
              </a:rPr>
              <a:t>              element="</a:t>
            </a:r>
            <a:r>
              <a:rPr lang="en-US" sz="1600" dirty="0" err="1">
                <a:solidFill>
                  <a:schemeClr val="accent2"/>
                </a:solidFill>
              </a:rPr>
              <a:t>ghns:checkAvailability</a:t>
            </a:r>
            <a:r>
              <a:rPr lang="en-US" sz="1600" dirty="0">
                <a:solidFill>
                  <a:schemeClr val="accent2"/>
                </a:solidFill>
              </a:rPr>
              <a:t>" /&gt;</a:t>
            </a:r>
          </a:p>
          <a:p>
            <a:r>
              <a:rPr lang="en-US" sz="1600" dirty="0">
                <a:solidFill>
                  <a:schemeClr val="accent2"/>
                </a:solidFill>
              </a:rPr>
              <a:t>        &lt;output </a:t>
            </a:r>
            <a:r>
              <a:rPr lang="en-US" sz="1600" dirty="0" err="1">
                <a:solidFill>
                  <a:schemeClr val="accent2"/>
                </a:solidFill>
              </a:rPr>
              <a:t>messageLabel</a:t>
            </a:r>
            <a:r>
              <a:rPr lang="en-US" sz="1600" dirty="0">
                <a:solidFill>
                  <a:schemeClr val="accent2"/>
                </a:solidFill>
              </a:rPr>
              <a:t>="</a:t>
            </a:r>
            <a:r>
              <a:rPr lang="en-US" sz="1600" b="1" dirty="0">
                <a:solidFill>
                  <a:schemeClr val="accent3"/>
                </a:solidFill>
              </a:rPr>
              <a:t>Out</a:t>
            </a:r>
            <a:r>
              <a:rPr lang="en-US" sz="1600" dirty="0">
                <a:solidFill>
                  <a:schemeClr val="accent2"/>
                </a:solidFill>
              </a:rPr>
              <a:t>" </a:t>
            </a:r>
          </a:p>
          <a:p>
            <a:r>
              <a:rPr lang="en-US" sz="1600" dirty="0">
                <a:solidFill>
                  <a:schemeClr val="accent2"/>
                </a:solidFill>
              </a:rPr>
              <a:t>              </a:t>
            </a:r>
            <a:r>
              <a:rPr lang="en-US" sz="1600" dirty="0">
                <a:solidFill>
                  <a:srgbClr val="9BBB59"/>
                </a:solidFill>
              </a:rPr>
              <a:t>element="</a:t>
            </a:r>
            <a:r>
              <a:rPr lang="en-US" sz="1600" dirty="0" err="1">
                <a:solidFill>
                  <a:srgbClr val="9BBB59"/>
                </a:solidFill>
              </a:rPr>
              <a:t>ghns:checkAvailabilityResponse</a:t>
            </a:r>
            <a:r>
              <a:rPr lang="en-US" sz="1600" dirty="0">
                <a:solidFill>
                  <a:schemeClr val="accent2"/>
                </a:solidFill>
              </a:rPr>
              <a:t>" /&gt;</a:t>
            </a:r>
          </a:p>
          <a:p>
            <a:r>
              <a:rPr lang="en-US" sz="1600" dirty="0">
                <a:solidFill>
                  <a:schemeClr val="accent2"/>
                </a:solidFill>
              </a:rPr>
              <a:t>        &lt;</a:t>
            </a:r>
            <a:r>
              <a:rPr lang="en-US" sz="1600" dirty="0" err="1">
                <a:solidFill>
                  <a:schemeClr val="accent2"/>
                </a:solidFill>
              </a:rPr>
              <a:t>outfault</a:t>
            </a:r>
            <a:r>
              <a:rPr lang="en-US" sz="1600" dirty="0">
                <a:solidFill>
                  <a:schemeClr val="accent2"/>
                </a:solidFill>
              </a:rPr>
              <a:t> ref="</a:t>
            </a:r>
            <a:r>
              <a:rPr lang="en-US" sz="1600" dirty="0" err="1">
                <a:solidFill>
                  <a:schemeClr val="accent2"/>
                </a:solidFill>
              </a:rPr>
              <a:t>tns:invalidDataFault</a:t>
            </a:r>
            <a:r>
              <a:rPr lang="en-US" sz="1600" dirty="0">
                <a:solidFill>
                  <a:schemeClr val="accent2"/>
                </a:solidFill>
              </a:rPr>
              <a:t>" </a:t>
            </a:r>
            <a:r>
              <a:rPr lang="en-US" sz="1600" dirty="0" err="1">
                <a:solidFill>
                  <a:schemeClr val="accent2"/>
                </a:solidFill>
              </a:rPr>
              <a:t>messageLabel</a:t>
            </a:r>
            <a:r>
              <a:rPr lang="en-US" sz="1600" dirty="0">
                <a:solidFill>
                  <a:schemeClr val="accent2"/>
                </a:solidFill>
              </a:rPr>
              <a:t>="Out"/&gt;</a:t>
            </a:r>
          </a:p>
          <a:p>
            <a:r>
              <a:rPr lang="en-US" sz="1600" dirty="0">
                <a:solidFill>
                  <a:schemeClr val="accent2"/>
                </a:solidFill>
              </a:rPr>
              <a:t>    &lt;/operation&gt;</a:t>
            </a:r>
          </a:p>
          <a:p>
            <a:endParaRPr lang="en-US" sz="1600" dirty="0"/>
          </a:p>
          <a:p>
            <a:r>
              <a:rPr lang="en-US" sz="1600" dirty="0"/>
              <a:t>  &lt;/interface&gt;</a:t>
            </a:r>
          </a:p>
        </p:txBody>
      </p:sp>
    </p:spTree>
    <p:extLst>
      <p:ext uri="{BB962C8B-B14F-4D97-AF65-F5344CB8AC3E}">
        <p14:creationId xmlns:p14="http://schemas.microsoft.com/office/powerpoint/2010/main" val="418522775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WSDL Example – Hotel Reservation</a:t>
            </a:r>
            <a:endParaRPr lang="en-US" dirty="0"/>
          </a:p>
        </p:txBody>
      </p:sp>
      <p:sp>
        <p:nvSpPr>
          <p:cNvPr id="6" name="TextBox 5"/>
          <p:cNvSpPr txBox="1"/>
          <p:nvPr/>
        </p:nvSpPr>
        <p:spPr>
          <a:xfrm>
            <a:off x="7010400" y="2743200"/>
            <a:ext cx="2022725" cy="369332"/>
          </a:xfrm>
          <a:prstGeom prst="rect">
            <a:avLst/>
          </a:prstGeom>
          <a:noFill/>
        </p:spPr>
        <p:txBody>
          <a:bodyPr wrap="none" rtlCol="0">
            <a:spAutoFit/>
          </a:bodyPr>
          <a:lstStyle/>
          <a:p>
            <a:r>
              <a:rPr lang="en-US" i="1" dirty="0" smtClean="0"/>
              <a:t>Protocol is bound</a:t>
            </a:r>
            <a:endParaRPr lang="en-US" i="1" dirty="0"/>
          </a:p>
        </p:txBody>
      </p:sp>
      <p:sp>
        <p:nvSpPr>
          <p:cNvPr id="4" name="Rectangle 3"/>
          <p:cNvSpPr/>
          <p:nvPr/>
        </p:nvSpPr>
        <p:spPr>
          <a:xfrm>
            <a:off x="609600" y="1600200"/>
            <a:ext cx="7924800" cy="5355313"/>
          </a:xfrm>
          <a:prstGeom prst="rect">
            <a:avLst/>
          </a:prstGeom>
        </p:spPr>
        <p:txBody>
          <a:bodyPr wrap="square">
            <a:spAutoFit/>
          </a:bodyPr>
          <a:lstStyle/>
          <a:p>
            <a:r>
              <a:rPr lang="en-US" dirty="0"/>
              <a:t>&lt;binding name="</a:t>
            </a:r>
            <a:r>
              <a:rPr lang="en-US" dirty="0" err="1"/>
              <a:t>reservationSOAPBinding</a:t>
            </a:r>
            <a:r>
              <a:rPr lang="en-US" dirty="0"/>
              <a:t>" </a:t>
            </a:r>
          </a:p>
          <a:p>
            <a:r>
              <a:rPr lang="en-US" dirty="0"/>
              <a:t>          interface="</a:t>
            </a:r>
            <a:r>
              <a:rPr lang="en-US" dirty="0" err="1">
                <a:solidFill>
                  <a:srgbClr val="C0504D"/>
                </a:solidFill>
              </a:rPr>
              <a:t>tns:reservationInterface</a:t>
            </a:r>
            <a:r>
              <a:rPr lang="en-US" dirty="0"/>
              <a:t>"</a:t>
            </a:r>
          </a:p>
          <a:p>
            <a:r>
              <a:rPr lang="en-US" dirty="0"/>
              <a:t>          type="http://www.w3.org/ns/</a:t>
            </a:r>
            <a:r>
              <a:rPr lang="en-US" dirty="0" err="1"/>
              <a:t>wsdl</a:t>
            </a:r>
            <a:r>
              <a:rPr lang="en-US" dirty="0"/>
              <a:t>/</a:t>
            </a:r>
            <a:r>
              <a:rPr lang="en-US" b="1" dirty="0">
                <a:solidFill>
                  <a:schemeClr val="accent2"/>
                </a:solidFill>
              </a:rPr>
              <a:t>soap</a:t>
            </a:r>
            <a:r>
              <a:rPr lang="en-US" dirty="0"/>
              <a:t>"</a:t>
            </a:r>
          </a:p>
          <a:p>
            <a:r>
              <a:rPr lang="en-US" dirty="0"/>
              <a:t>          </a:t>
            </a:r>
            <a:r>
              <a:rPr lang="en-US" dirty="0" err="1"/>
              <a:t>wsoap:protocol</a:t>
            </a:r>
            <a:r>
              <a:rPr lang="en-US" dirty="0"/>
              <a:t>="http://www.w3.org/2003/05/soap/bindings/</a:t>
            </a:r>
            <a:r>
              <a:rPr lang="en-US" b="1" dirty="0">
                <a:solidFill>
                  <a:srgbClr val="C0504D"/>
                </a:solidFill>
              </a:rPr>
              <a:t>HTTP</a:t>
            </a:r>
            <a:r>
              <a:rPr lang="en-US" dirty="0">
                <a:solidFill>
                  <a:srgbClr val="000000"/>
                </a:solidFill>
              </a:rPr>
              <a:t>/"&gt;</a:t>
            </a:r>
          </a:p>
          <a:p>
            <a:r>
              <a:rPr lang="en-US" dirty="0"/>
              <a:t> </a:t>
            </a:r>
          </a:p>
          <a:p>
            <a:r>
              <a:rPr lang="en-US" dirty="0"/>
              <a:t>    &lt;fault ref="</a:t>
            </a:r>
            <a:r>
              <a:rPr lang="en-US" dirty="0" err="1" smtClean="0"/>
              <a:t>tns:invalidDataFault</a:t>
            </a:r>
            <a:r>
              <a:rPr lang="en-US" dirty="0" smtClean="0"/>
              <a:t>” </a:t>
            </a:r>
            <a:r>
              <a:rPr lang="en-US" dirty="0" err="1" smtClean="0"/>
              <a:t>wsoap:code</a:t>
            </a:r>
            <a:r>
              <a:rPr lang="en-US" dirty="0"/>
              <a:t>="</a:t>
            </a:r>
            <a:r>
              <a:rPr lang="en-US" dirty="0" err="1"/>
              <a:t>soap:Sender</a:t>
            </a:r>
            <a:r>
              <a:rPr lang="en-US" dirty="0"/>
              <a:t>"/&gt;</a:t>
            </a:r>
          </a:p>
          <a:p>
            <a:endParaRPr lang="en-US" dirty="0"/>
          </a:p>
          <a:p>
            <a:r>
              <a:rPr lang="en-US" dirty="0"/>
              <a:t>    &lt;operation ref="</a:t>
            </a:r>
            <a:r>
              <a:rPr lang="en-US" dirty="0" err="1">
                <a:solidFill>
                  <a:srgbClr val="C0504D"/>
                </a:solidFill>
              </a:rPr>
              <a:t>tns:opCheckAvailability</a:t>
            </a:r>
            <a:r>
              <a:rPr lang="en-US" dirty="0"/>
              <a:t>" </a:t>
            </a:r>
          </a:p>
          <a:p>
            <a:r>
              <a:rPr lang="en-US" dirty="0"/>
              <a:t>      </a:t>
            </a:r>
            <a:r>
              <a:rPr lang="en-US" dirty="0" err="1">
                <a:solidFill>
                  <a:srgbClr val="C0504D"/>
                </a:solidFill>
              </a:rPr>
              <a:t>wsoap:mep</a:t>
            </a:r>
            <a:r>
              <a:rPr lang="en-US" dirty="0">
                <a:solidFill>
                  <a:srgbClr val="C0504D"/>
                </a:solidFill>
              </a:rPr>
              <a:t>="http://www.w3.org/2003/05/soap/</a:t>
            </a:r>
            <a:r>
              <a:rPr lang="en-US" dirty="0" err="1">
                <a:solidFill>
                  <a:srgbClr val="C0504D"/>
                </a:solidFill>
              </a:rPr>
              <a:t>mep</a:t>
            </a:r>
            <a:r>
              <a:rPr lang="en-US" dirty="0">
                <a:solidFill>
                  <a:srgbClr val="C0504D"/>
                </a:solidFill>
              </a:rPr>
              <a:t>/soap-response</a:t>
            </a:r>
            <a:r>
              <a:rPr lang="en-US" dirty="0"/>
              <a:t>"/</a:t>
            </a:r>
            <a:r>
              <a:rPr lang="en-US" dirty="0" smtClean="0"/>
              <a:t>&gt;</a:t>
            </a:r>
            <a:endParaRPr lang="en-US" dirty="0"/>
          </a:p>
          <a:p>
            <a:r>
              <a:rPr lang="en-US" dirty="0" smtClean="0"/>
              <a:t>&lt;</a:t>
            </a:r>
            <a:r>
              <a:rPr lang="en-US" dirty="0"/>
              <a:t>/binding</a:t>
            </a:r>
            <a:r>
              <a:rPr lang="en-US" dirty="0" smtClean="0"/>
              <a:t>&gt;</a:t>
            </a:r>
          </a:p>
          <a:p>
            <a:endParaRPr lang="en-US" dirty="0" smtClean="0"/>
          </a:p>
          <a:p>
            <a:r>
              <a:rPr lang="en-US" dirty="0"/>
              <a:t>&lt;service name="</a:t>
            </a:r>
            <a:r>
              <a:rPr lang="en-US" dirty="0" err="1"/>
              <a:t>reservationService</a:t>
            </a:r>
            <a:r>
              <a:rPr lang="en-US" dirty="0"/>
              <a:t>" </a:t>
            </a:r>
          </a:p>
          <a:p>
            <a:r>
              <a:rPr lang="en-US" dirty="0"/>
              <a:t>       interface="</a:t>
            </a:r>
            <a:r>
              <a:rPr lang="en-US" dirty="0" err="1" smtClean="0"/>
              <a:t>tns:reservationInterface</a:t>
            </a:r>
            <a:r>
              <a:rPr lang="en-US" dirty="0" smtClean="0"/>
              <a:t>”&gt;</a:t>
            </a:r>
            <a:endParaRPr lang="en-US" dirty="0"/>
          </a:p>
          <a:p>
            <a:r>
              <a:rPr lang="en-US" dirty="0"/>
              <a:t>     &lt;endpoint name="</a:t>
            </a:r>
            <a:r>
              <a:rPr lang="en-US" dirty="0" err="1"/>
              <a:t>reservationEndpoint</a:t>
            </a:r>
            <a:r>
              <a:rPr lang="en-US" dirty="0"/>
              <a:t>" </a:t>
            </a:r>
          </a:p>
          <a:p>
            <a:r>
              <a:rPr lang="en-US" dirty="0"/>
              <a:t>               binding="</a:t>
            </a:r>
            <a:r>
              <a:rPr lang="en-US" dirty="0" err="1"/>
              <a:t>tns:reservationSOAPBinding</a:t>
            </a:r>
            <a:r>
              <a:rPr lang="en-US" dirty="0"/>
              <a:t>"</a:t>
            </a:r>
          </a:p>
          <a:p>
            <a:r>
              <a:rPr lang="en-US" dirty="0"/>
              <a:t>               address ="http://</a:t>
            </a:r>
            <a:r>
              <a:rPr lang="en-US" dirty="0" err="1"/>
              <a:t>greath.example.com</a:t>
            </a:r>
            <a:r>
              <a:rPr lang="en-US" dirty="0"/>
              <a:t>/2004/reservation"/&gt;</a:t>
            </a:r>
          </a:p>
          <a:p>
            <a:r>
              <a:rPr lang="en-US" dirty="0"/>
              <a:t>        </a:t>
            </a:r>
          </a:p>
          <a:p>
            <a:r>
              <a:rPr lang="en-US" dirty="0" smtClean="0"/>
              <a:t>&lt;</a:t>
            </a:r>
            <a:r>
              <a:rPr lang="en-US" dirty="0"/>
              <a:t>/service&gt;</a:t>
            </a:r>
          </a:p>
          <a:p>
            <a:endParaRPr lang="en-US" dirty="0"/>
          </a:p>
        </p:txBody>
      </p:sp>
      <p:sp>
        <p:nvSpPr>
          <p:cNvPr id="7" name="TextBox 6"/>
          <p:cNvSpPr txBox="1"/>
          <p:nvPr/>
        </p:nvSpPr>
        <p:spPr>
          <a:xfrm>
            <a:off x="7010400" y="4267200"/>
            <a:ext cx="1920045" cy="369332"/>
          </a:xfrm>
          <a:prstGeom prst="rect">
            <a:avLst/>
          </a:prstGeom>
          <a:noFill/>
        </p:spPr>
        <p:txBody>
          <a:bodyPr wrap="none" rtlCol="0">
            <a:spAutoFit/>
          </a:bodyPr>
          <a:lstStyle/>
          <a:p>
            <a:r>
              <a:rPr lang="en-US" i="1" dirty="0" smtClean="0"/>
              <a:t>Operation linked</a:t>
            </a:r>
            <a:endParaRPr lang="en-US" i="1" dirty="0"/>
          </a:p>
        </p:txBody>
      </p:sp>
      <p:sp>
        <p:nvSpPr>
          <p:cNvPr id="8" name="TextBox 7"/>
          <p:cNvSpPr txBox="1"/>
          <p:nvPr/>
        </p:nvSpPr>
        <p:spPr>
          <a:xfrm>
            <a:off x="7010400" y="4876800"/>
            <a:ext cx="1830214" cy="369332"/>
          </a:xfrm>
          <a:prstGeom prst="rect">
            <a:avLst/>
          </a:prstGeom>
          <a:noFill/>
        </p:spPr>
        <p:txBody>
          <a:bodyPr wrap="none" rtlCol="0">
            <a:spAutoFit/>
          </a:bodyPr>
          <a:lstStyle/>
          <a:p>
            <a:r>
              <a:rPr lang="en-US" i="1" dirty="0" smtClean="0"/>
              <a:t>Service defined</a:t>
            </a:r>
            <a:endParaRPr lang="en-US" i="1" dirty="0"/>
          </a:p>
        </p:txBody>
      </p:sp>
    </p:spTree>
    <p:extLst>
      <p:ext uri="{BB962C8B-B14F-4D97-AF65-F5344CB8AC3E}">
        <p14:creationId xmlns:p14="http://schemas.microsoft.com/office/powerpoint/2010/main" val="51672718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Disruptive Innovation to ORB</a:t>
            </a:r>
            <a:endParaRPr lang="en-US" dirty="0"/>
          </a:p>
        </p:txBody>
      </p:sp>
      <p:sp>
        <p:nvSpPr>
          <p:cNvPr id="3" name="Content Placeholder 2"/>
          <p:cNvSpPr>
            <a:spLocks noGrp="1"/>
          </p:cNvSpPr>
          <p:nvPr>
            <p:ph idx="1"/>
          </p:nvPr>
        </p:nvSpPr>
        <p:spPr/>
        <p:txBody>
          <a:bodyPr/>
          <a:lstStyle/>
          <a:p>
            <a:r>
              <a:rPr lang="en-US" sz="2200" dirty="0" smtClean="0"/>
              <a:t>HTTP usage allows </a:t>
            </a:r>
            <a:r>
              <a:rPr lang="en-US" sz="2200" b="1" dirty="0" smtClean="0"/>
              <a:t>departure from the ORB model</a:t>
            </a:r>
            <a:r>
              <a:rPr lang="en-US" sz="2200" dirty="0" smtClean="0"/>
              <a:t> used in previous technologies:</a:t>
            </a:r>
          </a:p>
          <a:p>
            <a:r>
              <a:rPr lang="en-US" sz="2200" dirty="0" smtClean="0"/>
              <a:t>RPC, RMI and CORBA all rely on the middleware-based integration</a:t>
            </a:r>
          </a:p>
          <a:p>
            <a:r>
              <a:rPr lang="en-US" sz="2200" dirty="0" smtClean="0"/>
              <a:t>ORB(s)/middleware is essential and difficult to replace</a:t>
            </a:r>
          </a:p>
          <a:p>
            <a:r>
              <a:rPr lang="en-US" sz="2200" dirty="0"/>
              <a:t>T</a:t>
            </a:r>
            <a:r>
              <a:rPr lang="en-US" sz="2200" dirty="0" smtClean="0"/>
              <a:t>ypically requires bi-directional connections and configuration, testing and debugging </a:t>
            </a:r>
          </a:p>
          <a:p>
            <a:r>
              <a:rPr lang="en-US" sz="2200" dirty="0" smtClean="0"/>
              <a:t>SOA/REST model provides efficient platform and language independence by violating some of the ORB/Distributed Objects assumptions</a:t>
            </a:r>
          </a:p>
          <a:p>
            <a:pPr lvl="1"/>
            <a:r>
              <a:rPr lang="en-US" sz="2000" dirty="0" smtClean="0"/>
              <a:t>…that were rendered invalid by the context anyway</a:t>
            </a:r>
          </a:p>
          <a:p>
            <a:pPr lvl="1"/>
            <a:r>
              <a:rPr lang="en-US" sz="2000" dirty="0" smtClean="0"/>
              <a:t>The context has changed due to the dramatic decrease of bandwidth costs, CPU cost, availability of open source and security model of intra-enterprise collaboration.</a:t>
            </a:r>
          </a:p>
          <a:p>
            <a:pPr lvl="1"/>
            <a:endParaRPr lang="en-US" sz="2000" dirty="0"/>
          </a:p>
        </p:txBody>
      </p:sp>
      <p:sp>
        <p:nvSpPr>
          <p:cNvPr id="4" name="TextBox 3"/>
          <p:cNvSpPr txBox="1"/>
          <p:nvPr/>
        </p:nvSpPr>
        <p:spPr>
          <a:xfrm>
            <a:off x="304800" y="6172200"/>
            <a:ext cx="7120264" cy="523220"/>
          </a:xfrm>
          <a:prstGeom prst="rect">
            <a:avLst/>
          </a:prstGeom>
          <a:noFill/>
        </p:spPr>
        <p:txBody>
          <a:bodyPr wrap="none" rtlCol="0">
            <a:spAutoFit/>
          </a:bodyPr>
          <a:lstStyle/>
          <a:p>
            <a:r>
              <a:rPr lang="en-US" sz="1400" i="1" dirty="0" smtClean="0"/>
              <a:t>Term Disruptive Innovation is coined in Christensen, Clayton: The Innovator’s Dilemma, </a:t>
            </a:r>
          </a:p>
          <a:p>
            <a:r>
              <a:rPr lang="en-US" sz="1400" i="1" dirty="0" smtClean="0"/>
              <a:t>When </a:t>
            </a:r>
            <a:r>
              <a:rPr lang="en-US" sz="1400" i="1" dirty="0"/>
              <a:t>N</a:t>
            </a:r>
            <a:r>
              <a:rPr lang="en-US" sz="1400" i="1" dirty="0" smtClean="0"/>
              <a:t>ew Technologies Cause Great Firms to Fail, Harvard BR Press, 1977</a:t>
            </a:r>
            <a:endParaRPr lang="en-US" sz="1400" i="1" dirty="0"/>
          </a:p>
        </p:txBody>
      </p:sp>
    </p:spTree>
    <p:extLst>
      <p:ext uri="{BB962C8B-B14F-4D97-AF65-F5344CB8AC3E}">
        <p14:creationId xmlns:p14="http://schemas.microsoft.com/office/powerpoint/2010/main" val="86986301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SOAP</a:t>
            </a:r>
            <a:endParaRPr lang="en-US" dirty="0"/>
          </a:p>
        </p:txBody>
      </p:sp>
      <p:sp>
        <p:nvSpPr>
          <p:cNvPr id="3" name="Content Placeholder 2"/>
          <p:cNvSpPr>
            <a:spLocks noGrp="1"/>
          </p:cNvSpPr>
          <p:nvPr>
            <p:ph idx="1"/>
          </p:nvPr>
        </p:nvSpPr>
        <p:spPr/>
        <p:txBody>
          <a:bodyPr/>
          <a:lstStyle/>
          <a:p>
            <a:r>
              <a:rPr lang="en-US" sz="2800" dirty="0"/>
              <a:t>Protocol specification for exchanging structured information for WS Relies on XML for its message </a:t>
            </a:r>
            <a:r>
              <a:rPr lang="en-US" sz="2800" dirty="0" smtClean="0"/>
              <a:t>format</a:t>
            </a:r>
          </a:p>
          <a:p>
            <a:r>
              <a:rPr lang="en-US" sz="2800" dirty="0" smtClean="0"/>
              <a:t>Uses </a:t>
            </a:r>
            <a:r>
              <a:rPr lang="en-US" sz="2800" dirty="0"/>
              <a:t>other application layer protocols (RPC, HTTP</a:t>
            </a:r>
            <a:r>
              <a:rPr lang="en-US" sz="2800" dirty="0" smtClean="0"/>
              <a:t>)</a:t>
            </a:r>
          </a:p>
          <a:p>
            <a:r>
              <a:rPr lang="en-US" sz="2800" dirty="0" smtClean="0"/>
              <a:t>Originally </a:t>
            </a:r>
            <a:r>
              <a:rPr lang="en-US" sz="2800" dirty="0"/>
              <a:t>designed as an object-access protocol </a:t>
            </a:r>
          </a:p>
          <a:p>
            <a:r>
              <a:rPr lang="en-US" sz="2800" dirty="0"/>
              <a:t>Underlying layer for Web Services, based on WSDL and UDDI </a:t>
            </a:r>
          </a:p>
          <a:p>
            <a:endParaRPr lang="en-US" sz="2800" dirty="0"/>
          </a:p>
        </p:txBody>
      </p:sp>
    </p:spTree>
    <p:extLst>
      <p:ext uri="{BB962C8B-B14F-4D97-AF65-F5344CB8AC3E}">
        <p14:creationId xmlns:p14="http://schemas.microsoft.com/office/powerpoint/2010/main" val="174717959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SOAP </a:t>
            </a:r>
            <a:r>
              <a:rPr lang="en-US" dirty="0"/>
              <a:t>M</a:t>
            </a:r>
            <a:r>
              <a:rPr lang="en-US" dirty="0" smtClean="0"/>
              <a:t>essage Flow</a:t>
            </a:r>
            <a:endParaRPr lang="en-US" dirty="0"/>
          </a:p>
        </p:txBody>
      </p:sp>
      <p:pic>
        <p:nvPicPr>
          <p:cNvPr id="4" name="Picture 3" descr="SOAP.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1676400"/>
            <a:ext cx="7121447" cy="4495800"/>
          </a:xfrm>
          <a:prstGeom prst="rect">
            <a:avLst/>
          </a:prstGeom>
        </p:spPr>
      </p:pic>
    </p:spTree>
    <p:extLst>
      <p:ext uri="{BB962C8B-B14F-4D97-AF65-F5344CB8AC3E}">
        <p14:creationId xmlns:p14="http://schemas.microsoft.com/office/powerpoint/2010/main" val="256641272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Content Encoding (</a:t>
            </a:r>
            <a:r>
              <a:rPr lang="en-US" sz="4000" dirty="0" smtClean="0"/>
              <a:t>Both SOAP/REST</a:t>
            </a:r>
            <a:r>
              <a:rPr lang="en-US" dirty="0" smtClean="0"/>
              <a:t>)</a:t>
            </a:r>
            <a:endParaRPr lang="en-US" dirty="0"/>
          </a:p>
        </p:txBody>
      </p:sp>
      <p:sp>
        <p:nvSpPr>
          <p:cNvPr id="5" name="Content Placeholder 4"/>
          <p:cNvSpPr>
            <a:spLocks noGrp="1"/>
          </p:cNvSpPr>
          <p:nvPr>
            <p:ph idx="1"/>
          </p:nvPr>
        </p:nvSpPr>
        <p:spPr/>
        <p:txBody>
          <a:bodyPr/>
          <a:lstStyle/>
          <a:p>
            <a:r>
              <a:rPr lang="en-US" sz="2400" dirty="0" smtClean="0"/>
              <a:t>Many Critiques of Web Services (of any kind) concentrate on the encoding CPU cost and bandwidth overhead</a:t>
            </a:r>
          </a:p>
          <a:p>
            <a:r>
              <a:rPr lang="en-US" sz="2400" dirty="0" smtClean="0"/>
              <a:t>These are, recently, becoming negligible cost factors according to our experience</a:t>
            </a:r>
          </a:p>
          <a:p>
            <a:r>
              <a:rPr lang="en-US" sz="2400" dirty="0" smtClean="0"/>
              <a:t>Commonly used formats are:</a:t>
            </a:r>
          </a:p>
          <a:p>
            <a:pPr lvl="1"/>
            <a:r>
              <a:rPr lang="en-US" sz="2000" b="1" dirty="0" smtClean="0"/>
              <a:t>JSON</a:t>
            </a:r>
            <a:r>
              <a:rPr lang="en-US" sz="2000" dirty="0" smtClean="0"/>
              <a:t>: Java Script Object Notation, i.e. simple text format describing objects originally for </a:t>
            </a:r>
            <a:r>
              <a:rPr lang="en-US" sz="2000" dirty="0" err="1" smtClean="0"/>
              <a:t>js</a:t>
            </a:r>
            <a:r>
              <a:rPr lang="en-US" sz="2000" dirty="0" smtClean="0"/>
              <a:t> use, then generalized. Easy to read, can be compressed for efficiency.</a:t>
            </a:r>
            <a:endParaRPr lang="en-US" sz="2000" dirty="0"/>
          </a:p>
          <a:p>
            <a:pPr lvl="1"/>
            <a:r>
              <a:rPr lang="en-US" sz="2000" b="1" dirty="0" smtClean="0"/>
              <a:t>XML</a:t>
            </a:r>
            <a:r>
              <a:rPr lang="en-US" sz="2000" dirty="0" smtClean="0"/>
              <a:t>: Extensible Markup Language. The default option, in general the least efficient.</a:t>
            </a:r>
          </a:p>
          <a:p>
            <a:pPr lvl="1"/>
            <a:r>
              <a:rPr lang="en-US" sz="2000" b="1" dirty="0" smtClean="0"/>
              <a:t>YAML</a:t>
            </a:r>
            <a:r>
              <a:rPr lang="en-US" sz="2000" dirty="0" smtClean="0"/>
              <a:t>: Extension of JSON, more features, “nicer” syntax</a:t>
            </a:r>
            <a:endParaRPr lang="en-US" sz="2000" dirty="0"/>
          </a:p>
          <a:p>
            <a:pPr lvl="1"/>
            <a:r>
              <a:rPr lang="en-US" sz="2000" b="1" dirty="0" err="1" smtClean="0"/>
              <a:t>pbuffer</a:t>
            </a:r>
            <a:r>
              <a:rPr lang="en-US" sz="2000" b="1" dirty="0" smtClean="0"/>
              <a:t>, AVRO</a:t>
            </a:r>
            <a:r>
              <a:rPr lang="en-US" sz="2000" dirty="0" smtClean="0"/>
              <a:t>,…: Google and Apache </a:t>
            </a:r>
            <a:r>
              <a:rPr lang="en-US" sz="2000" b="1" dirty="0" smtClean="0"/>
              <a:t>BINARY</a:t>
            </a:r>
            <a:r>
              <a:rPr lang="en-US" sz="2000" dirty="0" smtClean="0"/>
              <a:t>-encoded formats</a:t>
            </a:r>
          </a:p>
          <a:p>
            <a:r>
              <a:rPr lang="en-US" sz="2400" dirty="0" smtClean="0"/>
              <a:t>Notice the full circle to Binary…</a:t>
            </a:r>
          </a:p>
        </p:txBody>
      </p:sp>
    </p:spTree>
    <p:extLst>
      <p:ext uri="{BB962C8B-B14F-4D97-AF65-F5344CB8AC3E}">
        <p14:creationId xmlns:p14="http://schemas.microsoft.com/office/powerpoint/2010/main" val="257479364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Two philosophical models for Web Services:</a:t>
            </a:r>
          </a:p>
          <a:p>
            <a:r>
              <a:rPr lang="en-US" dirty="0" smtClean="0"/>
              <a:t>Simple REST HTTP APIs </a:t>
            </a:r>
          </a:p>
          <a:p>
            <a:pPr lvl="1"/>
            <a:r>
              <a:rPr lang="en-US" dirty="0" smtClean="0"/>
              <a:t>About </a:t>
            </a:r>
            <a:r>
              <a:rPr lang="en-US" dirty="0"/>
              <a:t>9</a:t>
            </a:r>
            <a:r>
              <a:rPr lang="en-US" dirty="0" smtClean="0"/>
              <a:t>0+% </a:t>
            </a:r>
            <a:r>
              <a:rPr lang="en-US" dirty="0" smtClean="0"/>
              <a:t>of current APIs</a:t>
            </a:r>
          </a:p>
          <a:p>
            <a:r>
              <a:rPr lang="en-US" dirty="0" smtClean="0"/>
              <a:t>Elaborate Web Services </a:t>
            </a:r>
          </a:p>
          <a:p>
            <a:pPr lvl="1"/>
            <a:r>
              <a:rPr lang="en-US" dirty="0" smtClean="0"/>
              <a:t>complex APIs for elaborate tasks</a:t>
            </a:r>
          </a:p>
          <a:p>
            <a:r>
              <a:rPr lang="en-US" dirty="0" smtClean="0"/>
              <a:t>We find a pattern similar to P2P systems:</a:t>
            </a:r>
          </a:p>
          <a:p>
            <a:pPr lvl="1"/>
            <a:r>
              <a:rPr lang="en-US" dirty="0" smtClean="0">
                <a:solidFill>
                  <a:srgbClr val="FF0000"/>
                </a:solidFill>
              </a:rPr>
              <a:t>Seek </a:t>
            </a:r>
            <a:r>
              <a:rPr lang="en-US" b="1" dirty="0" smtClean="0">
                <a:solidFill>
                  <a:srgbClr val="FF0000"/>
                </a:solidFill>
              </a:rPr>
              <a:t>efficiency</a:t>
            </a:r>
            <a:r>
              <a:rPr lang="en-US" dirty="0" smtClean="0">
                <a:solidFill>
                  <a:srgbClr val="FF0000"/>
                </a:solidFill>
              </a:rPr>
              <a:t> where it matters (data encoding)</a:t>
            </a:r>
          </a:p>
          <a:p>
            <a:pPr lvl="1"/>
            <a:r>
              <a:rPr lang="en-US" dirty="0" smtClean="0">
                <a:solidFill>
                  <a:srgbClr val="0000FF"/>
                </a:solidFill>
              </a:rPr>
              <a:t>Seek </a:t>
            </a:r>
            <a:r>
              <a:rPr lang="en-US" b="1" dirty="0" smtClean="0">
                <a:solidFill>
                  <a:srgbClr val="0000FF"/>
                </a:solidFill>
              </a:rPr>
              <a:t>transparency</a:t>
            </a:r>
            <a:r>
              <a:rPr lang="en-US" dirty="0" smtClean="0">
                <a:solidFill>
                  <a:srgbClr val="0000FF"/>
                </a:solidFill>
              </a:rPr>
              <a:t>/readability anywhere else </a:t>
            </a:r>
            <a:r>
              <a:rPr lang="en-US" dirty="0" smtClean="0"/>
              <a:t>(signaling, administration, addressing,…)</a:t>
            </a:r>
            <a:endParaRPr lang="en-US" dirty="0"/>
          </a:p>
        </p:txBody>
      </p:sp>
    </p:spTree>
    <p:extLst>
      <p:ext uri="{BB962C8B-B14F-4D97-AF65-F5344CB8AC3E}">
        <p14:creationId xmlns:p14="http://schemas.microsoft.com/office/powerpoint/2010/main" val="122988558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Recommendations</a:t>
            </a:r>
            <a:endParaRPr lang="en-US" dirty="0"/>
          </a:p>
        </p:txBody>
      </p:sp>
      <p:sp>
        <p:nvSpPr>
          <p:cNvPr id="3" name="Content Placeholder 2"/>
          <p:cNvSpPr>
            <a:spLocks noGrp="1"/>
          </p:cNvSpPr>
          <p:nvPr>
            <p:ph idx="1"/>
          </p:nvPr>
        </p:nvSpPr>
        <p:spPr/>
        <p:txBody>
          <a:bodyPr/>
          <a:lstStyle/>
          <a:p>
            <a:r>
              <a:rPr lang="en-US" sz="2400" dirty="0" smtClean="0"/>
              <a:t>Simple REST API with JSON data format is typically a safe way to go for most public-facing services</a:t>
            </a:r>
          </a:p>
          <a:p>
            <a:pPr lvl="1"/>
            <a:r>
              <a:rPr lang="en-US" sz="2000" dirty="0" smtClean="0"/>
              <a:t>Consider binary encoding for </a:t>
            </a:r>
            <a:r>
              <a:rPr lang="en-US" sz="2000" b="1" dirty="0" smtClean="0"/>
              <a:t>large</a:t>
            </a:r>
            <a:r>
              <a:rPr lang="en-US" sz="2000" dirty="0" smtClean="0"/>
              <a:t> data </a:t>
            </a:r>
            <a:r>
              <a:rPr lang="en-US" sz="1800" dirty="0" smtClean="0"/>
              <a:t>(</a:t>
            </a:r>
            <a:r>
              <a:rPr lang="en-US" sz="1800" dirty="0" err="1" smtClean="0"/>
              <a:t>pbuff</a:t>
            </a:r>
            <a:r>
              <a:rPr lang="en-US" sz="1800" dirty="0" smtClean="0"/>
              <a:t>/</a:t>
            </a:r>
            <a:r>
              <a:rPr lang="en-US" sz="1800" dirty="0" err="1" smtClean="0"/>
              <a:t>avro</a:t>
            </a:r>
            <a:r>
              <a:rPr lang="en-US" sz="1800" dirty="0" smtClean="0"/>
              <a:t>)</a:t>
            </a:r>
            <a:endParaRPr lang="en-US" sz="2000" dirty="0" smtClean="0"/>
          </a:p>
          <a:p>
            <a:r>
              <a:rPr lang="en-US" sz="2400" dirty="0" smtClean="0"/>
              <a:t>Use Web Services when you require tighter contracts or design a highly complex, </a:t>
            </a:r>
            <a:r>
              <a:rPr lang="en-US" sz="2400" dirty="0" err="1" smtClean="0"/>
              <a:t>stateful</a:t>
            </a:r>
            <a:r>
              <a:rPr lang="en-US" sz="2400" dirty="0" smtClean="0"/>
              <a:t>, multi-party system</a:t>
            </a:r>
          </a:p>
          <a:p>
            <a:r>
              <a:rPr lang="en-US" sz="2400" dirty="0" smtClean="0"/>
              <a:t>RMI/RPC can still be relevant </a:t>
            </a:r>
            <a:r>
              <a:rPr lang="en-US" sz="2400" b="1" dirty="0" smtClean="0"/>
              <a:t>within</a:t>
            </a:r>
            <a:r>
              <a:rPr lang="en-US" sz="2400" dirty="0" smtClean="0"/>
              <a:t> your distributed system</a:t>
            </a:r>
          </a:p>
          <a:p>
            <a:pPr lvl="1"/>
            <a:r>
              <a:rPr lang="en-US" sz="2000" dirty="0" smtClean="0"/>
              <a:t>In-depth security models can be an issue for the future</a:t>
            </a:r>
          </a:p>
          <a:p>
            <a:r>
              <a:rPr lang="en-US" sz="2400" dirty="0" smtClean="0"/>
              <a:t>Use distributed data processing for large-data handling (Map-Reduce or P2P if necessary)</a:t>
            </a:r>
          </a:p>
          <a:p>
            <a:r>
              <a:rPr lang="en-US" sz="2400" dirty="0"/>
              <a:t>P</a:t>
            </a:r>
            <a:r>
              <a:rPr lang="en-US" sz="2400" dirty="0" smtClean="0"/>
              <a:t>refer simplicity to sophistication</a:t>
            </a:r>
          </a:p>
          <a:p>
            <a:pPr lvl="1"/>
            <a:r>
              <a:rPr lang="en-US" sz="2000" dirty="0" smtClean="0"/>
              <a:t>Concentrate on the top problem first</a:t>
            </a:r>
          </a:p>
          <a:p>
            <a:endParaRPr lang="en-US" dirty="0" smtClean="0"/>
          </a:p>
          <a:p>
            <a:endParaRPr lang="en-US" dirty="0"/>
          </a:p>
        </p:txBody>
      </p:sp>
    </p:spTree>
    <p:extLst>
      <p:ext uri="{BB962C8B-B14F-4D97-AF65-F5344CB8AC3E}">
        <p14:creationId xmlns:p14="http://schemas.microsoft.com/office/powerpoint/2010/main" val="142297074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97285637"/>
              </p:ext>
            </p:extLst>
          </p:nvPr>
        </p:nvGraphicFramePr>
        <p:xfrm>
          <a:off x="609600" y="12954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own Arrow Callout 5"/>
          <p:cNvSpPr/>
          <p:nvPr/>
        </p:nvSpPr>
        <p:spPr>
          <a:xfrm>
            <a:off x="3505200" y="1066800"/>
            <a:ext cx="1066800" cy="2057400"/>
          </a:xfrm>
          <a:prstGeom prst="downArrowCallou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Security</a:t>
            </a:r>
          </a:p>
          <a:p>
            <a:pPr algn="ctr"/>
            <a:r>
              <a:rPr lang="en-US" dirty="0"/>
              <a:t>&amp;</a:t>
            </a:r>
            <a:endParaRPr lang="en-US" dirty="0" smtClean="0"/>
          </a:p>
          <a:p>
            <a:pPr algn="ctr"/>
            <a:r>
              <a:rPr lang="en-US" dirty="0" smtClean="0"/>
              <a:t>Firewalls</a:t>
            </a:r>
            <a:endParaRPr lang="en-US" dirty="0"/>
          </a:p>
        </p:txBody>
      </p:sp>
      <p:sp>
        <p:nvSpPr>
          <p:cNvPr id="8" name="Up Arrow Callout 7"/>
          <p:cNvSpPr/>
          <p:nvPr/>
        </p:nvSpPr>
        <p:spPr>
          <a:xfrm>
            <a:off x="3352800" y="4267200"/>
            <a:ext cx="1447800" cy="2133600"/>
          </a:xfrm>
          <a:prstGeom prst="upArrowCallout">
            <a:avLst/>
          </a:prstGeom>
          <a:solidFill>
            <a:schemeClr val="accent5">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Better CPU/programmer cost ratio</a:t>
            </a:r>
            <a:endParaRPr lang="en-US" dirty="0"/>
          </a:p>
        </p:txBody>
      </p:sp>
    </p:spTree>
    <p:extLst>
      <p:ext uri="{BB962C8B-B14F-4D97-AF65-F5344CB8AC3E}">
        <p14:creationId xmlns:p14="http://schemas.microsoft.com/office/powerpoint/2010/main" val="252569507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HTTP uptake was enabled two major innovations</a:t>
            </a:r>
            <a:endParaRPr lang="en-US" sz="3600" dirty="0"/>
          </a:p>
        </p:txBody>
      </p:sp>
      <p:sp>
        <p:nvSpPr>
          <p:cNvPr id="3" name="Content Placeholder 2"/>
          <p:cNvSpPr>
            <a:spLocks noGrp="1"/>
          </p:cNvSpPr>
          <p:nvPr>
            <p:ph idx="1"/>
          </p:nvPr>
        </p:nvSpPr>
        <p:spPr/>
        <p:txBody>
          <a:bodyPr/>
          <a:lstStyle/>
          <a:p>
            <a:r>
              <a:rPr lang="en-US" sz="2400" b="1" dirty="0" smtClean="0"/>
              <a:t>Binary to Text</a:t>
            </a:r>
            <a:r>
              <a:rPr lang="en-US" sz="2400" dirty="0" smtClean="0"/>
              <a:t>: Transition from fast and efficient binary representation of data in transit towards inefficient, but universally comprehensible text representation</a:t>
            </a:r>
          </a:p>
          <a:p>
            <a:pPr lvl="1"/>
            <a:r>
              <a:rPr lang="en-US" sz="2000" dirty="0" smtClean="0"/>
              <a:t>Performance factor of 100+ 10 years ago, less than 2 now</a:t>
            </a:r>
            <a:endParaRPr lang="en-US" sz="2000" dirty="0"/>
          </a:p>
          <a:p>
            <a:r>
              <a:rPr lang="en-US" sz="2400" b="1" dirty="0" smtClean="0"/>
              <a:t>Stateful to Stateless</a:t>
            </a:r>
            <a:r>
              <a:rPr lang="en-US" sz="2400" dirty="0" smtClean="0"/>
              <a:t>: (Almost) Stateless approach to system API definition allows vastly simpler model for state maintenance. State maintenance no longer bloats the communication protocol.</a:t>
            </a:r>
          </a:p>
          <a:p>
            <a:pPr lvl="1"/>
            <a:r>
              <a:rPr lang="en-US" sz="1800" dirty="0" smtClean="0"/>
              <a:t>Some state is obviously still necessary, but is typically limited and its maintenance has been pushed to application level</a:t>
            </a:r>
          </a:p>
          <a:p>
            <a:r>
              <a:rPr lang="en-US" sz="2200" dirty="0" smtClean="0"/>
              <a:t>The change of the paradigm(s) has enabled radical simplification of the communication paradigm that has been formalized in the REST model</a:t>
            </a:r>
            <a:endParaRPr lang="en-US" sz="2200" dirty="0"/>
          </a:p>
        </p:txBody>
      </p:sp>
    </p:spTree>
    <p:extLst>
      <p:ext uri="{BB962C8B-B14F-4D97-AF65-F5344CB8AC3E}">
        <p14:creationId xmlns:p14="http://schemas.microsoft.com/office/powerpoint/2010/main" val="342795447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 Model</a:t>
            </a:r>
            <a:endParaRPr lang="en-US" dirty="0"/>
          </a:p>
        </p:txBody>
      </p:sp>
      <p:sp>
        <p:nvSpPr>
          <p:cNvPr id="3" name="Content Placeholder 2"/>
          <p:cNvSpPr>
            <a:spLocks noGrp="1"/>
          </p:cNvSpPr>
          <p:nvPr>
            <p:ph idx="1"/>
          </p:nvPr>
        </p:nvSpPr>
        <p:spPr/>
        <p:txBody>
          <a:bodyPr/>
          <a:lstStyle/>
          <a:p>
            <a:r>
              <a:rPr lang="en-US" sz="2400" dirty="0" smtClean="0"/>
              <a:t>REST: Representational State Transfer: “</a:t>
            </a:r>
            <a:r>
              <a:rPr lang="en-US" sz="2400" i="1" dirty="0" smtClean="0"/>
              <a:t>… a set of architectural constraints that, when applied as a whole, emphasizes scalability of component interactions, generality of interfaces, independent deployment of components, and intermediary components to reduce interaction latency, enforce security, and encapsulate legacy systems</a:t>
            </a:r>
            <a:r>
              <a:rPr lang="en-US" sz="2400" dirty="0" smtClean="0"/>
              <a:t>”</a:t>
            </a:r>
          </a:p>
          <a:p>
            <a:endParaRPr lang="en-US" sz="2400" dirty="0" smtClean="0"/>
          </a:p>
          <a:p>
            <a:r>
              <a:rPr lang="en-US" sz="2400" dirty="0" smtClean="0"/>
              <a:t>Two meaning of the term are used, confusingly enough:</a:t>
            </a:r>
          </a:p>
          <a:p>
            <a:pPr lvl="1"/>
            <a:r>
              <a:rPr lang="en-US" sz="2000" dirty="0" smtClean="0"/>
              <a:t>REST as the underlying architectural model for the W3C/HTTP specs REST as a term describing “non-SOAP” HTTP APIs of web services</a:t>
            </a:r>
          </a:p>
        </p:txBody>
      </p:sp>
      <p:sp>
        <p:nvSpPr>
          <p:cNvPr id="5" name="Rectangle 4"/>
          <p:cNvSpPr/>
          <p:nvPr/>
        </p:nvSpPr>
        <p:spPr>
          <a:xfrm>
            <a:off x="228600" y="5943600"/>
            <a:ext cx="8382000" cy="830997"/>
          </a:xfrm>
          <a:prstGeom prst="rect">
            <a:avLst/>
          </a:prstGeom>
        </p:spPr>
        <p:txBody>
          <a:bodyPr wrap="square">
            <a:spAutoFit/>
          </a:bodyPr>
          <a:lstStyle/>
          <a:p>
            <a:r>
              <a:rPr lang="en-US" sz="1600" i="1" dirty="0"/>
              <a:t>Fielding, Roy T.; Taylor, Richard N. (May 2002), "Principled Design of the Modern Web Architecture" (PDF), ACM Transactions on Internet Technology (TOIT) </a:t>
            </a:r>
            <a:r>
              <a:rPr lang="en-US" sz="1600" i="1" dirty="0" smtClean="0"/>
              <a:t>ACM, </a:t>
            </a:r>
            <a:r>
              <a:rPr lang="en-US" sz="1600" i="1" dirty="0"/>
              <a:t>2 (2): 115–</a:t>
            </a:r>
            <a:r>
              <a:rPr lang="en-US" sz="1600" i="1" dirty="0" smtClean="0"/>
              <a:t>150</a:t>
            </a:r>
          </a:p>
          <a:p>
            <a:r>
              <a:rPr lang="en-US" sz="1600" i="1" dirty="0"/>
              <a:t>a</a:t>
            </a:r>
            <a:r>
              <a:rPr lang="en-US" sz="1600" i="1" dirty="0" smtClean="0"/>
              <a:t>nd Roy </a:t>
            </a:r>
            <a:r>
              <a:rPr lang="en-US" sz="1600" i="1" dirty="0" err="1" smtClean="0"/>
              <a:t>Fieldings</a:t>
            </a:r>
            <a:r>
              <a:rPr lang="en-US" sz="1600" i="1" dirty="0" smtClean="0"/>
              <a:t> dissertation, 2000, UC Irvine (quote) …read with </a:t>
            </a:r>
            <a:r>
              <a:rPr lang="en-US" sz="1600" b="1" i="1" dirty="0" smtClean="0"/>
              <a:t>caution</a:t>
            </a:r>
            <a:r>
              <a:rPr lang="en-US" sz="1600" i="1" dirty="0" smtClean="0"/>
              <a:t>…</a:t>
            </a:r>
            <a:endParaRPr lang="en-US" sz="1600" i="1" dirty="0"/>
          </a:p>
        </p:txBody>
      </p:sp>
    </p:spTree>
    <p:extLst>
      <p:ext uri="{BB962C8B-B14F-4D97-AF65-F5344CB8AC3E}">
        <p14:creationId xmlns:p14="http://schemas.microsoft.com/office/powerpoint/2010/main" val="337839693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 Principles</a:t>
            </a:r>
            <a:endParaRPr lang="en-US" dirty="0"/>
          </a:p>
        </p:txBody>
      </p:sp>
      <p:pic>
        <p:nvPicPr>
          <p:cNvPr id="5" name="Picture 4" descr="Screen Shot 2014-05-12 at 23.09.3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905000"/>
            <a:ext cx="8382000" cy="3657600"/>
          </a:xfrm>
          <a:prstGeom prst="rect">
            <a:avLst/>
          </a:prstGeom>
        </p:spPr>
      </p:pic>
    </p:spTree>
    <p:extLst>
      <p:ext uri="{BB962C8B-B14F-4D97-AF65-F5344CB8AC3E}">
        <p14:creationId xmlns:p14="http://schemas.microsoft.com/office/powerpoint/2010/main" val="386115250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 Properties</a:t>
            </a:r>
            <a:endParaRPr lang="en-US" dirty="0"/>
          </a:p>
        </p:txBody>
      </p:sp>
      <p:sp>
        <p:nvSpPr>
          <p:cNvPr id="3" name="Content Placeholder 2"/>
          <p:cNvSpPr>
            <a:spLocks noGrp="1"/>
          </p:cNvSpPr>
          <p:nvPr>
            <p:ph idx="1"/>
          </p:nvPr>
        </p:nvSpPr>
        <p:spPr/>
        <p:txBody>
          <a:bodyPr/>
          <a:lstStyle/>
          <a:p>
            <a:r>
              <a:rPr lang="en-US" sz="2000" b="1" dirty="0" smtClean="0"/>
              <a:t>Client-Server</a:t>
            </a:r>
            <a:r>
              <a:rPr lang="en-US" sz="2000" dirty="0" smtClean="0"/>
              <a:t>: Separation of Client and Server execution contexts</a:t>
            </a:r>
          </a:p>
          <a:p>
            <a:r>
              <a:rPr lang="en-US" sz="2000" b="1" dirty="0" smtClean="0"/>
              <a:t>Stateless</a:t>
            </a:r>
            <a:r>
              <a:rPr lang="en-US" sz="2000" dirty="0" smtClean="0"/>
              <a:t>: REST architecture does not help to maintain coherent state </a:t>
            </a:r>
            <a:r>
              <a:rPr lang="en-US" sz="2000" b="1" dirty="0" smtClean="0"/>
              <a:t>across </a:t>
            </a:r>
            <a:r>
              <a:rPr lang="en-US" sz="2000" dirty="0" smtClean="0"/>
              <a:t>successive API calls</a:t>
            </a:r>
          </a:p>
          <a:p>
            <a:pPr lvl="1"/>
            <a:r>
              <a:rPr lang="en-US" sz="2000" dirty="0" smtClean="0"/>
              <a:t>Application-Level State can be maintained and managed by explicit mechanisms (session variables, cookies, requests with explicit state)</a:t>
            </a:r>
          </a:p>
          <a:p>
            <a:r>
              <a:rPr lang="en-US" sz="2000" b="1" dirty="0" smtClean="0"/>
              <a:t>Replicated</a:t>
            </a:r>
            <a:r>
              <a:rPr lang="en-US" sz="2000" dirty="0" smtClean="0"/>
              <a:t> (Cached): Caching must be taken into account by the model in order to improve the performance if possible, and not to disrupt the interaction if inappropriate</a:t>
            </a:r>
          </a:p>
          <a:p>
            <a:r>
              <a:rPr lang="en-US" sz="2000" b="1" dirty="0" smtClean="0"/>
              <a:t>Layered</a:t>
            </a:r>
            <a:r>
              <a:rPr lang="en-US" sz="2000" dirty="0" smtClean="0"/>
              <a:t>: Firewalls, load-balancers and proxies will get in the middle. Live with it…</a:t>
            </a:r>
            <a:endParaRPr lang="en-US" sz="2000" dirty="0"/>
          </a:p>
          <a:p>
            <a:r>
              <a:rPr lang="en-US" sz="2000" b="1" dirty="0" smtClean="0"/>
              <a:t>Programmable</a:t>
            </a:r>
            <a:r>
              <a:rPr lang="en-US" sz="2000" dirty="0" smtClean="0"/>
              <a:t>: Server can provide the client with code to execute locally. Applets didn’t work. </a:t>
            </a:r>
            <a:r>
              <a:rPr lang="en-US" sz="2000" dirty="0" err="1" smtClean="0"/>
              <a:t>Javascript</a:t>
            </a:r>
            <a:r>
              <a:rPr lang="en-US" sz="2000" dirty="0" smtClean="0"/>
              <a:t> does.</a:t>
            </a:r>
          </a:p>
          <a:p>
            <a:r>
              <a:rPr lang="en-US" sz="2000" b="1" dirty="0" smtClean="0"/>
              <a:t>Uniform Interface</a:t>
            </a:r>
            <a:r>
              <a:rPr lang="en-US" sz="2000" dirty="0" smtClean="0"/>
              <a:t>: see next slide</a:t>
            </a:r>
            <a:endParaRPr lang="en-US" sz="2000" dirty="0"/>
          </a:p>
        </p:txBody>
      </p:sp>
    </p:spTree>
    <p:extLst>
      <p:ext uri="{BB962C8B-B14F-4D97-AF65-F5344CB8AC3E}">
        <p14:creationId xmlns:p14="http://schemas.microsoft.com/office/powerpoint/2010/main" val="156275652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21128</TotalTime>
  <Words>3467</Words>
  <Application>Microsoft Macintosh PowerPoint</Application>
  <PresentationFormat>On-screen Show (4:3)</PresentationFormat>
  <Paragraphs>383</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Architecture of Software Systems HTTP APIs: REST and SOA</vt:lpstr>
      <vt:lpstr>Essentials</vt:lpstr>
      <vt:lpstr>Overview</vt:lpstr>
      <vt:lpstr>Disruptive Innovation to ORB</vt:lpstr>
      <vt:lpstr>PowerPoint Presentation</vt:lpstr>
      <vt:lpstr>HTTP uptake was enabled two major innovations</vt:lpstr>
      <vt:lpstr>REST Model</vt:lpstr>
      <vt:lpstr>REST Principles</vt:lpstr>
      <vt:lpstr>REST Properties</vt:lpstr>
      <vt:lpstr>Enabling Successive Innovation</vt:lpstr>
      <vt:lpstr>Uniform Interface</vt:lpstr>
      <vt:lpstr>REST API – no secrets</vt:lpstr>
      <vt:lpstr>Twitter API example</vt:lpstr>
      <vt:lpstr>The idea behind REST</vt:lpstr>
      <vt:lpstr>Level 0 Example: (apologies for XML)</vt:lpstr>
      <vt:lpstr>PowerPoint Presentation</vt:lpstr>
      <vt:lpstr>Level 1: Introducing Resources</vt:lpstr>
      <vt:lpstr>PowerPoint Presentation</vt:lpstr>
      <vt:lpstr>Level 3: Verbs (METHODS)</vt:lpstr>
      <vt:lpstr>PowerPoint Presentation</vt:lpstr>
      <vt:lpstr>Crawling through the response</vt:lpstr>
      <vt:lpstr>PowerPoint Presentation</vt:lpstr>
      <vt:lpstr>Service Oriented Architectures as a Principle The theory behind the REST services and Web Services</vt:lpstr>
      <vt:lpstr>Defining the SOA</vt:lpstr>
      <vt:lpstr>SOA Paradigm</vt:lpstr>
      <vt:lpstr>Combining Services</vt:lpstr>
      <vt:lpstr>PowerPoint Presentation</vt:lpstr>
      <vt:lpstr>Services and Objects</vt:lpstr>
      <vt:lpstr>Pros and Con’s</vt:lpstr>
      <vt:lpstr>Principles of Services</vt:lpstr>
      <vt:lpstr>Principles of Services (2)</vt:lpstr>
      <vt:lpstr>Session Types, Dependencies</vt:lpstr>
      <vt:lpstr>WeB SERVICES</vt:lpstr>
      <vt:lpstr>Components of the WS Stack</vt:lpstr>
      <vt:lpstr>WSDL</vt:lpstr>
      <vt:lpstr>WSDL</vt:lpstr>
      <vt:lpstr>WSDL Example – Hotel Reservation</vt:lpstr>
      <vt:lpstr>WSDL Example – Hotel Reservation</vt:lpstr>
      <vt:lpstr>WSDL Example – Hotel Reservation</vt:lpstr>
      <vt:lpstr>SOAP</vt:lpstr>
      <vt:lpstr>SOAP Message Flow</vt:lpstr>
      <vt:lpstr>Content Encoding (Both SOAP/REST)</vt:lpstr>
      <vt:lpstr>Conclusions</vt:lpstr>
      <vt:lpstr>Design Recommendations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Architektury softwarových systémů Architecture of Software Systems</dc:title>
  <dc:creator>Martin Rehak</dc:creator>
  <cp:lastModifiedBy>Martin Rehak</cp:lastModifiedBy>
  <cp:revision>225</cp:revision>
  <dcterms:created xsi:type="dcterms:W3CDTF">2011-02-11T15:28:32Z</dcterms:created>
  <dcterms:modified xsi:type="dcterms:W3CDTF">2017-04-25T10:47:40Z</dcterms:modified>
</cp:coreProperties>
</file>