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sldIdLst>
    <p:sldId id="296" r:id="rId2"/>
    <p:sldId id="299" r:id="rId3"/>
    <p:sldId id="298" r:id="rId4"/>
    <p:sldId id="297" r:id="rId5"/>
    <p:sldId id="301" r:id="rId6"/>
    <p:sldId id="279" r:id="rId7"/>
    <p:sldId id="289" r:id="rId8"/>
    <p:sldId id="294" r:id="rId9"/>
    <p:sldId id="295" r:id="rId10"/>
    <p:sldId id="282" r:id="rId11"/>
    <p:sldId id="283" r:id="rId12"/>
    <p:sldId id="287" r:id="rId13"/>
    <p:sldId id="284" r:id="rId14"/>
    <p:sldId id="293" r:id="rId15"/>
    <p:sldId id="292" r:id="rId1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6" autoAdjust="0"/>
    <p:restoredTop sz="94660"/>
  </p:normalViewPr>
  <p:slideViewPr>
    <p:cSldViewPr>
      <p:cViewPr varScale="1">
        <p:scale>
          <a:sx n="61" d="100"/>
          <a:sy n="61" d="100"/>
        </p:scale>
        <p:origin x="95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A6BA67C-CB5A-4BCF-A989-2C839E070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5B5EF4-9F22-47D4-ABD1-5B9475433C7C}" type="slidenum">
              <a:rPr lang="en-US"/>
              <a:pPr/>
              <a:t>2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54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31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15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56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5B5EF4-9F22-47D4-ABD1-5B9475433C7C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6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2B92F-EC56-4320-A2A7-0A8DFDCA97F0}" type="slidenum">
              <a:rPr lang="en-US"/>
              <a:pPr/>
              <a:t>4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241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5B5EF4-9F22-47D4-ABD1-5B9475433C7C}" type="slidenum">
              <a:rPr lang="en-US"/>
              <a:pPr/>
              <a:t>5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43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83CAF-5224-40D6-95A7-C3F5E47879E3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248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2B92F-EC56-4320-A2A7-0A8DFDCA97F0}" type="slidenum">
              <a:rPr lang="en-US"/>
              <a:pPr/>
              <a:t>10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AEFBE4-EE7C-4E56-BBA7-398F9BA1FC6F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97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AB2F99-896E-4D5E-9D59-F20CC3492838}" type="slidenum">
              <a:rPr lang="en-US"/>
              <a:pPr/>
              <a:t>12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007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565A35-7962-40E2-90B5-1B3E916D0F03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1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8424863" y="0"/>
            <a:ext cx="1655762" cy="1116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D:\phd\logo_cv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1" y="395461"/>
            <a:ext cx="1691970" cy="1234714"/>
          </a:xfrm>
          <a:prstGeom prst="rect">
            <a:avLst/>
          </a:prstGeom>
          <a:noFill/>
          <a:effectLst>
            <a:glow rad="254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workspace\vanek\doctoralMentoring\pics\ATG logo blue-transparent 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60" b="1805"/>
          <a:stretch>
            <a:fillRect/>
          </a:stretch>
        </p:blipFill>
        <p:spPr bwMode="auto">
          <a:xfrm>
            <a:off x="8208963" y="215900"/>
            <a:ext cx="16367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2AC5-551F-41E3-9CD5-986C875B8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557326"/>
            <a:ext cx="9072563" cy="519563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B53F-19D8-45A7-AE33-D6F13670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657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39"/>
            <a:ext cx="2268141" cy="645022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645022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5CE1-FE56-4A32-BD4A-254B9AB35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84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59E6-7792-4B20-AAEB-6D76EB8E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5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595313" y="1319213"/>
            <a:ext cx="881062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31746"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5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E4FD-2090-4203-9089-D37623EAE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7809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13A4-1690-444E-AEC1-C734B33F8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003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6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D83E-3D34-4796-8A26-F637E209B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40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B0DE-BCD5-4948-A3BA-DD2727C4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317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48AB-6792-47EA-A506-C1904A21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63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FA431-E893-4A9E-AAE8-1EE3FFC9F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17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3815-3F15-40E0-B094-BE5276886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296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595313" y="1319213"/>
            <a:ext cx="881062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31743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66BD-5C30-4593-B864-311DB8FFA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66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7598-FFBF-429D-A838-94F41D882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31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4554-4307-44C3-9895-ED216414E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42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89F5-0731-4A29-9E67-BE16F278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59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0E85-5C4B-4BEC-94A0-0566E919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814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3282-3142-4298-8204-5560DA01E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9333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3266-60F2-4C50-92CF-430CA749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0099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833438" y="4891088"/>
            <a:ext cx="857250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AD56-CC58-47A3-91EA-B94601AD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4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8703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93775" y="1338675"/>
            <a:ext cx="9371831" cy="535477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lIns="100794" tIns="50397" rIns="100794" bIns="503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D2DF9-435B-497A-A73C-B3D349D0B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014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aight Connector 10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557326"/>
            <a:ext cx="4452276" cy="51956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557326"/>
            <a:ext cx="4452276" cy="51956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8A8B-9D49-4D4B-A53F-FADC335F0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64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557326"/>
            <a:ext cx="4454027" cy="8400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557326"/>
            <a:ext cx="4455776" cy="8400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16D4-8AAF-4398-A395-EC34C8B89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8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8"/>
          <p:cNvSpPr>
            <a:spLocks noChangeShapeType="1"/>
          </p:cNvSpPr>
          <p:nvPr/>
        </p:nvSpPr>
        <p:spPr bwMode="auto">
          <a:xfrm>
            <a:off x="503238" y="1319213"/>
            <a:ext cx="90741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83" tIns="50392" rIns="100783" bIns="50392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04031" y="842946"/>
            <a:ext cx="8584856" cy="396877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62FF-7A57-4684-AFEA-AC53E955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2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C7B2-C791-4025-AE36-A0BDF32D3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090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C7A1-F9EF-4018-BC69-23536E46D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70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FBE6-B2DD-4343-B5FF-32C1DF478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401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58763"/>
            <a:ext cx="8585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557338"/>
            <a:ext cx="9074150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C119F2-A134-45EA-9A61-401AF6B53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D:\phd\presentations\TonyKucera\ATG logo blue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8" y="149225"/>
            <a:ext cx="8731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2" r:id="rId7"/>
    <p:sldLayoutId id="2147483813" r:id="rId8"/>
    <p:sldLayoutId id="2147483814" r:id="rId9"/>
    <p:sldLayoutId id="2147483822" r:id="rId10"/>
    <p:sldLayoutId id="2147483815" r:id="rId11"/>
    <p:sldLayoutId id="2147483823" r:id="rId12"/>
    <p:sldLayoutId id="2147483825" r:id="rId13"/>
    <p:sldLayoutId id="2147483826" r:id="rId14"/>
    <p:sldLayoutId id="2147483827" r:id="rId15"/>
    <p:sldLayoutId id="2147483828" r:id="rId16"/>
    <p:sldLayoutId id="2147483829" r:id="rId17"/>
    <p:sldLayoutId id="2147483830" r:id="rId18"/>
    <p:sldLayoutId id="2147483831" r:id="rId19"/>
    <p:sldLayoutId id="2147483832" r:id="rId20"/>
    <p:sldLayoutId id="2147483833" r:id="rId21"/>
    <p:sldLayoutId id="2147483834" r:id="rId22"/>
    <p:sldLayoutId id="2147483835" r:id="rId23"/>
    <p:sldLayoutId id="2147483836" r:id="rId24"/>
    <p:sldLayoutId id="2147483837" r:id="rId25"/>
    <p:sldLayoutId id="2147483842" r:id="rId26"/>
    <p:sldLayoutId id="2147483845" r:id="rId27"/>
    <p:sldLayoutId id="2147483846" r:id="rId28"/>
    <p:sldLayoutId id="2147483847" r:id="rId29"/>
    <p:sldLayoutId id="2147483850" r:id="rId30"/>
    <p:sldLayoutId id="2147483851" r:id="rId31"/>
  </p:sldLayoutIdLst>
  <p:transition/>
  <p:timing>
    <p:tnLst>
      <p:par>
        <p:cTn id="1" dur="indefinite" restart="never" nodeType="tmRoot"/>
      </p:par>
    </p:tnLst>
  </p:timing>
  <p:txStyles>
    <p:titleStyle>
      <a:lvl1pPr algn="l" defTabSz="1006475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n-lt"/>
          <a:ea typeface="Verdana" pitchFamily="34" charset="0"/>
          <a:cs typeface="Arial" pitchFamily="34" charset="0"/>
        </a:defRPr>
      </a:lvl1pPr>
      <a:lvl2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2pPr>
      <a:lvl3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3pPr>
      <a:lvl4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4pPr>
      <a:lvl5pPr algn="l" defTabSz="1006475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5pPr>
      <a:lvl6pPr marL="4572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6pPr>
      <a:lvl7pPr marL="9144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7pPr>
      <a:lvl8pPr marL="13716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8pPr>
      <a:lvl9pPr marL="1828800" algn="l" defTabSz="1006475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ill Sans MT" pitchFamily="34" charset="0"/>
          <a:ea typeface="Verdana" pitchFamily="34" charset="0"/>
          <a:cs typeface="Arial" charset="0"/>
        </a:defRPr>
      </a:lvl9pPr>
    </p:titleStyle>
    <p:bodyStyle>
      <a:lvl1pPr marL="342900" indent="-342900" algn="l" defTabSz="1006475" rtl="0" eaLnBrk="0" fontAlgn="base" hangingPunct="0">
        <a:lnSpc>
          <a:spcPts val="2863"/>
        </a:lnSpc>
        <a:spcBef>
          <a:spcPts val="165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Verdana" pitchFamily="34" charset="0"/>
          <a:cs typeface="Arial" pitchFamily="34" charset="0"/>
        </a:defRPr>
      </a:lvl1pPr>
      <a:lvl2pPr marL="503238" indent="-46038" algn="l" defTabSz="1006475" rtl="0" eaLnBrk="0" fontAlgn="base" hangingPunct="0">
        <a:lnSpc>
          <a:spcPts val="2650"/>
        </a:lnSpc>
        <a:spcBef>
          <a:spcPts val="888"/>
        </a:spcBef>
        <a:spcAft>
          <a:spcPct val="0"/>
        </a:spcAft>
        <a:buFont typeface="Arial" charset="0"/>
        <a:defRPr sz="2400" kern="1200">
          <a:solidFill>
            <a:srgbClr val="595959"/>
          </a:solidFill>
          <a:latin typeface="+mn-lt"/>
          <a:ea typeface="Verdana" pitchFamily="34" charset="0"/>
          <a:cs typeface="Arial" pitchFamily="34" charset="0"/>
        </a:defRPr>
      </a:lvl2pPr>
      <a:lvl3pPr marL="1006475" indent="-92075" algn="l" defTabSz="1006475" rtl="0" eaLnBrk="0" fontAlgn="base" hangingPunct="0">
        <a:lnSpc>
          <a:spcPts val="1988"/>
        </a:lnSpc>
        <a:spcBef>
          <a:spcPts val="663"/>
        </a:spcBef>
        <a:spcAft>
          <a:spcPct val="0"/>
        </a:spcAft>
        <a:buFont typeface="Arial" charset="0"/>
        <a:defRPr sz="22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3pPr>
      <a:lvl4pPr marL="1511300" indent="-139700" algn="l" defTabSz="1006475" rtl="0" eaLnBrk="0" fontAlgn="base" hangingPunct="0">
        <a:lnSpc>
          <a:spcPts val="1763"/>
        </a:lnSpc>
        <a:spcBef>
          <a:spcPts val="438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4pPr>
      <a:lvl5pPr marL="2014538" indent="-185738" algn="l" defTabSz="1006475" rtl="0" eaLnBrk="0" fontAlgn="base" hangingPunct="0">
        <a:lnSpc>
          <a:spcPts val="1763"/>
        </a:lnSpc>
        <a:spcBef>
          <a:spcPts val="438"/>
        </a:spcBef>
        <a:spcAft>
          <a:spcPct val="0"/>
        </a:spcAft>
        <a:buFont typeface="Arial" charset="0"/>
        <a:defRPr sz="2000" kern="1200">
          <a:solidFill>
            <a:srgbClr val="7F7F7F"/>
          </a:solidFill>
          <a:latin typeface="+mn-lt"/>
          <a:ea typeface="Verdana" pitchFamily="34" charset="0"/>
          <a:cs typeface="Arial" pitchFamily="34" charset="0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9" dirty="0" smtClean="0"/>
              <a:t>Two-Player Games</a:t>
            </a:r>
            <a:br>
              <a:rPr lang="en-US" sz="4409" dirty="0" smtClean="0"/>
            </a:br>
            <a:r>
              <a:rPr lang="en-US" sz="4409" dirty="0"/>
              <a:t/>
            </a:r>
            <a:br>
              <a:rPr lang="en-US" sz="4409" dirty="0"/>
            </a:br>
            <a:r>
              <a:rPr lang="en-US" sz="3968" b="0" dirty="0" smtClean="0"/>
              <a:t>A4B33ZUI</a:t>
            </a:r>
            <a:r>
              <a:rPr lang="en-US" sz="3968" b="0" dirty="0"/>
              <a:t>, LS 201</a:t>
            </a:r>
            <a:r>
              <a:rPr lang="cs-CZ" sz="3968" b="0" dirty="0"/>
              <a:t>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546600"/>
            <a:ext cx="10080625" cy="1931988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Branislav </a:t>
            </a:r>
            <a:r>
              <a:rPr lang="sk-SK" b="1" dirty="0" err="1" smtClean="0"/>
              <a:t>Bošanský</a:t>
            </a:r>
            <a:r>
              <a:rPr lang="sk-SK" b="1" dirty="0" smtClean="0"/>
              <a:t>, </a:t>
            </a:r>
            <a:r>
              <a:rPr lang="sk-SK" b="1" dirty="0" err="1" smtClean="0"/>
              <a:t>Ondřej</a:t>
            </a:r>
            <a:r>
              <a:rPr lang="sk-SK" b="1" dirty="0" smtClean="0"/>
              <a:t> Vaněk</a:t>
            </a:r>
            <a:r>
              <a:rPr lang="en-US" b="1" dirty="0" smtClean="0"/>
              <a:t>, </a:t>
            </a:r>
            <a:r>
              <a:rPr lang="cs-CZ" b="1" dirty="0" smtClean="0"/>
              <a:t>Štěpán Kopřiva</a:t>
            </a:r>
            <a:endParaRPr lang="en-US" b="1" dirty="0" smtClean="0"/>
          </a:p>
          <a:p>
            <a:pPr>
              <a:defRPr/>
            </a:pPr>
            <a:r>
              <a:rPr lang="en-US" dirty="0" smtClean="0"/>
              <a:t>{</a:t>
            </a:r>
            <a:r>
              <a:rPr lang="en-US" dirty="0" err="1" smtClean="0"/>
              <a:t>name.surname</a:t>
            </a:r>
            <a:r>
              <a:rPr lang="en-US" dirty="0" smtClean="0"/>
              <a:t>}@agents.fel.cvut.cz</a:t>
            </a:r>
          </a:p>
          <a:p>
            <a:pPr>
              <a:defRPr/>
            </a:pPr>
            <a:r>
              <a:rPr lang="en-US" dirty="0" smtClean="0"/>
              <a:t>Artificial Intelligence Center, Czech Technical University</a:t>
            </a:r>
          </a:p>
          <a:p>
            <a:pPr>
              <a:defRPr/>
            </a:pPr>
            <a:endParaRPr lang="cs-CZ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2500297" y="6319853"/>
            <a:ext cx="7266913" cy="48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lIns="100785" tIns="50392" rIns="100785" bIns="50392"/>
          <a:lstStyle>
            <a:lvl1pPr marL="0" indent="0" algn="ctr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3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58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1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63" indent="0" algn="ctr" defTabSz="91430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15" indent="0" algn="ctr" defTabSz="91430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68" indent="0" algn="ctr" defTabSz="91430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20" indent="0" algn="ctr" defTabSz="91430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cs-CZ" sz="2646" dirty="0"/>
          </a:p>
        </p:txBody>
      </p:sp>
    </p:spTree>
    <p:extLst>
      <p:ext uri="{BB962C8B-B14F-4D97-AF65-F5344CB8AC3E}">
        <p14:creationId xmlns:p14="http://schemas.microsoft.com/office/powerpoint/2010/main" val="1349218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22932" rIns="100783" bIns="50392" numCol="1" anchor="t" anchorCtr="0" compatLnSpc="1">
            <a:prstTxWarp prst="textNoShape">
              <a:avLst/>
            </a:prstTxWarp>
          </a:bodyPr>
          <a:lstStyle/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also termed Principal Variation Search (PVS)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dominates </a:t>
            </a:r>
            <a:r>
              <a:rPr lang="en-US" sz="2600" dirty="0" smtClean="0">
                <a:cs typeface="Arial" charset="0"/>
              </a:rPr>
              <a:t>alpha-beta </a:t>
            </a:r>
            <a:endParaRPr lang="en-US" sz="2600" dirty="0">
              <a:cs typeface="Arial" charset="0"/>
            </a:endParaRPr>
          </a:p>
          <a:p>
            <a:pPr marL="592138" lvl="1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cs typeface="Arial" charset="0"/>
              </a:rPr>
              <a:t>never evaluates more </a:t>
            </a:r>
            <a:r>
              <a:rPr lang="en-US" dirty="0" smtClean="0">
                <a:cs typeface="Arial" charset="0"/>
              </a:rPr>
              <a:t>different nodes </a:t>
            </a:r>
            <a:r>
              <a:rPr lang="en-US" dirty="0">
                <a:cs typeface="Arial" charset="0"/>
              </a:rPr>
              <a:t>than </a:t>
            </a:r>
            <a:r>
              <a:rPr lang="en-US" dirty="0" smtClean="0">
                <a:cs typeface="Arial" charset="0"/>
              </a:rPr>
              <a:t>alpha-beta</a:t>
            </a:r>
          </a:p>
          <a:p>
            <a:pPr marL="592138" lvl="1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can evaluate some nodes more than once</a:t>
            </a:r>
            <a:endParaRPr lang="en-US" dirty="0">
              <a:cs typeface="Arial" charset="0"/>
            </a:endParaRP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depends on the move ordering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can benefit from transposition tables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cs typeface="Arial" charset="0"/>
              </a:rPr>
              <a:t>generally 10-20% faster compared to </a:t>
            </a:r>
            <a:r>
              <a:rPr lang="en-US" sz="2600" dirty="0" smtClean="0">
                <a:cs typeface="Arial" charset="0"/>
              </a:rPr>
              <a:t>alpha-beta</a:t>
            </a:r>
          </a:p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cs typeface="Arial" charset="0"/>
              </a:rPr>
              <a:t> </a:t>
            </a:r>
          </a:p>
          <a:p>
            <a:pPr marL="431800" indent="-323850" eaLnBrk="1" hangingPunct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cs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38808" rIns="100783" bIns="50392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NegaScout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00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5489575"/>
          </a:xfrm>
          <a:ln/>
        </p:spPr>
        <p:txBody>
          <a:bodyPr tIns="28224" anchor="t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Memory-enhanced Test Driver </a:t>
            </a: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Best-first fixed-depth </a:t>
            </a:r>
            <a:r>
              <a:rPr lang="en-US" sz="2000" dirty="0" err="1"/>
              <a:t>minimax</a:t>
            </a:r>
            <a:r>
              <a:rPr lang="en-US" sz="2000" dirty="0"/>
              <a:t> algorithms. </a:t>
            </a:r>
            <a:r>
              <a:rPr lang="en-US" sz="2000" dirty="0" err="1"/>
              <a:t>Plaat</a:t>
            </a:r>
            <a:r>
              <a:rPr lang="en-US" sz="2000" dirty="0"/>
              <a:t> et. al. , In </a:t>
            </a:r>
            <a:r>
              <a:rPr lang="en-US" sz="2000" i="1" dirty="0"/>
              <a:t>Artificial Intelligence,</a:t>
            </a:r>
            <a:r>
              <a:rPr lang="en-US" sz="2000" dirty="0"/>
              <a:t> Volume 87, Issues 1-2, November 1996, Pages 255-293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MTD</a:t>
            </a:r>
            <a:endParaRPr lang="en-US" sz="4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2557463"/>
            <a:ext cx="7897812" cy="346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7963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advanced algorithms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Monte Carlo Tree Search (leading algorithm for many games)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further enhanced with many heuristics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and techniques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complex games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games with uncertainty</a:t>
            </a:r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chance (Nature player), calculating expected utilities</a:t>
            </a:r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imperfect information (players cannot distinguish certain states)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search in games vs. game theory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online vs. offline approach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game theory – studied in Mgr. OI (A4M36MAS)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cs typeface="Arial" charset="0"/>
              </a:rPr>
              <a:t> </a:t>
            </a:r>
            <a:endParaRPr lang="en-US" dirty="0" smtClean="0"/>
          </a:p>
          <a:p>
            <a:pPr marL="1095375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cs typeface="Arial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Further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78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Other Games - Chance nodes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8" y="1363663"/>
            <a:ext cx="7670800" cy="559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917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10" y="2103437"/>
            <a:ext cx="8759202" cy="357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45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application of game-theoretic approaches in security domains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Maritime Security (Pirates), Patrolling, Border Protection, Computer Network Security, Fare Evasion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more fundamental research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general algorithms for solving sequential games with imperfect information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implementation of domain independent algorithms</a:t>
            </a: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general game playing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/>
              <a:t>BP/DP and further collaboration – Plug-in 6.4.2016 16:15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cs typeface="Arial" charset="0"/>
              </a:rPr>
              <a:t> 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/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592138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Computational Game Theory in </a:t>
            </a:r>
            <a:r>
              <a:rPr lang="en-US" dirty="0" smtClean="0"/>
              <a:t>AIC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34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dirty="0" err="1" smtClean="0"/>
              <a:t>minimax</a:t>
            </a:r>
            <a:r>
              <a:rPr lang="en-US" dirty="0" smtClean="0"/>
              <a:t>(node, depth, Player</a:t>
            </a:r>
            <a:r>
              <a:rPr lang="en-US" dirty="0"/>
              <a:t>)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</a:t>
            </a:r>
            <a:r>
              <a:rPr lang="en-US" sz="2000" b="1" dirty="0"/>
              <a:t>if </a:t>
            </a:r>
            <a:r>
              <a:rPr lang="en-US" sz="2000" dirty="0"/>
              <a:t>(depth = 0 or node is a terminal node) </a:t>
            </a:r>
            <a:r>
              <a:rPr lang="en-US" sz="2000" b="1" dirty="0"/>
              <a:t>return</a:t>
            </a:r>
            <a:r>
              <a:rPr lang="en-US" sz="2000" dirty="0"/>
              <a:t> </a:t>
            </a:r>
            <a:r>
              <a:rPr lang="en-US" sz="2000" dirty="0" smtClean="0"/>
              <a:t>evaluation value </a:t>
            </a:r>
            <a:r>
              <a:rPr lang="en-US" sz="2000" dirty="0"/>
              <a:t>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</a:t>
            </a:r>
            <a:r>
              <a:rPr lang="en-US" sz="2000" b="1" dirty="0"/>
              <a:t>if</a:t>
            </a:r>
            <a:r>
              <a:rPr lang="en-US" sz="2000" dirty="0"/>
              <a:t> (Player = </a:t>
            </a:r>
            <a:r>
              <a:rPr lang="en-US" sz="2000" dirty="0" err="1"/>
              <a:t>MaxPlayer</a:t>
            </a:r>
            <a:r>
              <a:rPr lang="en-US" sz="2000" dirty="0"/>
              <a:t>)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for each</a:t>
            </a:r>
            <a:r>
              <a:rPr lang="en-US" sz="2000" dirty="0"/>
              <a:t> 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smtClean="0"/>
              <a:t>max(v, </a:t>
            </a:r>
            <a:r>
              <a:rPr lang="en-US" sz="2000" dirty="0" smtClean="0"/>
              <a:t>minimax(child</a:t>
            </a:r>
            <a:r>
              <a:rPr lang="en-US" sz="2000" dirty="0"/>
              <a:t>, depth-1</a:t>
            </a:r>
            <a:r>
              <a:rPr lang="en-US" sz="2000" dirty="0" smtClean="0"/>
              <a:t>, switch(Player</a:t>
            </a:r>
            <a:r>
              <a:rPr lang="en-US" sz="2000" dirty="0"/>
              <a:t>) ))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                        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        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 smtClean="0"/>
              <a:t>v</a:t>
            </a:r>
            <a:endParaRPr lang="en-US" sz="2000" dirty="0" smtClean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 smtClean="0"/>
              <a:t>    </a:t>
            </a:r>
            <a:r>
              <a:rPr lang="en-US" sz="2000" b="1" dirty="0"/>
              <a:t>else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for each </a:t>
            </a:r>
            <a:r>
              <a:rPr lang="en-US" sz="2000" dirty="0"/>
              <a:t>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smtClean="0"/>
              <a:t>min(v, </a:t>
            </a:r>
            <a:r>
              <a:rPr lang="en-US" sz="2000" dirty="0" smtClean="0"/>
              <a:t>minimax(child</a:t>
            </a:r>
            <a:r>
              <a:rPr lang="en-US" sz="2000" dirty="0"/>
              <a:t>, depth-1, </a:t>
            </a:r>
            <a:r>
              <a:rPr lang="en-US" sz="2000" dirty="0" smtClean="0"/>
              <a:t>switch(Player</a:t>
            </a:r>
            <a:r>
              <a:rPr lang="en-US" sz="2000" dirty="0"/>
              <a:t>) ))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                      </a:t>
            </a:r>
            <a:endParaRPr lang="en-US" sz="2000" dirty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return </a:t>
            </a:r>
            <a:r>
              <a:rPr lang="en-US" sz="2000" dirty="0" smtClean="0"/>
              <a:t>v </a:t>
            </a:r>
            <a:endParaRPr lang="en-US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Minimax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4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dirty="0" err="1"/>
              <a:t>alphabeta</a:t>
            </a:r>
            <a:r>
              <a:rPr lang="en-US" dirty="0"/>
              <a:t>(node, depth, </a:t>
            </a:r>
            <a:r>
              <a:rPr lang="en-US" dirty="0">
                <a:solidFill>
                  <a:schemeClr val="accent2"/>
                </a:solidFill>
              </a:rPr>
              <a:t>α, β, </a:t>
            </a:r>
            <a:r>
              <a:rPr lang="en-US" dirty="0"/>
              <a:t>Player)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</a:t>
            </a:r>
            <a:r>
              <a:rPr lang="en-US" sz="2000" b="1" dirty="0"/>
              <a:t>if </a:t>
            </a:r>
            <a:r>
              <a:rPr lang="en-US" sz="2000" dirty="0"/>
              <a:t>(depth = 0 or node is a terminal node) </a:t>
            </a:r>
            <a:r>
              <a:rPr lang="en-US" sz="2000" b="1" dirty="0"/>
              <a:t>return</a:t>
            </a:r>
            <a:r>
              <a:rPr lang="en-US" sz="2000" dirty="0"/>
              <a:t> </a:t>
            </a:r>
            <a:r>
              <a:rPr lang="en-US" sz="2000" dirty="0" smtClean="0"/>
              <a:t>evaluation value </a:t>
            </a:r>
            <a:r>
              <a:rPr lang="en-US" sz="2000" dirty="0"/>
              <a:t>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</a:t>
            </a:r>
            <a:r>
              <a:rPr lang="en-US" sz="2000" b="1" dirty="0"/>
              <a:t>if</a:t>
            </a:r>
            <a:r>
              <a:rPr lang="en-US" sz="2000" dirty="0"/>
              <a:t> (Player = </a:t>
            </a:r>
            <a:r>
              <a:rPr lang="en-US" sz="2000" dirty="0" err="1"/>
              <a:t>MaxPlayer</a:t>
            </a:r>
            <a:r>
              <a:rPr lang="en-US" sz="2000" dirty="0"/>
              <a:t>)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for each</a:t>
            </a:r>
            <a:r>
              <a:rPr lang="en-US" sz="2000" dirty="0"/>
              <a:t> 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smtClean="0"/>
              <a:t>max(v, </a:t>
            </a:r>
            <a:r>
              <a:rPr lang="en-US" sz="2000" dirty="0" err="1"/>
              <a:t>alphabeta</a:t>
            </a:r>
            <a:r>
              <a:rPr lang="en-US" sz="2000" dirty="0"/>
              <a:t>(child, depth-1, </a:t>
            </a:r>
            <a:r>
              <a:rPr lang="en-US" sz="2000" dirty="0">
                <a:solidFill>
                  <a:schemeClr val="accent2"/>
                </a:solidFill>
              </a:rPr>
              <a:t>α, β</a:t>
            </a:r>
            <a:r>
              <a:rPr lang="en-US" sz="2000" dirty="0"/>
              <a:t>, </a:t>
            </a:r>
            <a:r>
              <a:rPr lang="en-US" sz="2000" dirty="0" smtClean="0"/>
              <a:t>switch(Player</a:t>
            </a:r>
            <a:r>
              <a:rPr lang="en-US" sz="2000" dirty="0"/>
              <a:t>) ))     </a:t>
            </a:r>
            <a:endParaRPr lang="en-US" sz="2000" dirty="0" smtClean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     α := max(α,v);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if</a:t>
            </a:r>
            <a:r>
              <a:rPr lang="en-US" sz="2000" dirty="0">
                <a:solidFill>
                  <a:srgbClr val="C00000"/>
                </a:solidFill>
              </a:rPr>
              <a:t> (β≤α) </a:t>
            </a:r>
            <a:r>
              <a:rPr lang="en-US" sz="2000" dirty="0" smtClean="0">
                <a:solidFill>
                  <a:srgbClr val="C00000"/>
                </a:solidFill>
              </a:rPr>
              <a:t>break                     </a:t>
            </a:r>
            <a:endParaRPr lang="en-US" sz="2000" dirty="0">
              <a:solidFill>
                <a:srgbClr val="C00000"/>
              </a:solidFill>
            </a:endParaRP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return</a:t>
            </a:r>
            <a:r>
              <a:rPr lang="en-US" sz="2000" dirty="0"/>
              <a:t> </a:t>
            </a:r>
            <a:r>
              <a:rPr lang="en-US" sz="2000" dirty="0" smtClean="0"/>
              <a:t>v</a:t>
            </a:r>
            <a:endParaRPr lang="en-US" sz="2000" dirty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/>
              <a:t>    else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for each </a:t>
            </a:r>
            <a:r>
              <a:rPr lang="en-US" sz="2000" dirty="0"/>
              <a:t>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smtClean="0"/>
              <a:t>min(v, </a:t>
            </a:r>
            <a:r>
              <a:rPr lang="en-US" sz="2000" dirty="0" err="1"/>
              <a:t>alphabeta</a:t>
            </a:r>
            <a:r>
              <a:rPr lang="en-US" sz="2000" dirty="0"/>
              <a:t>(child, depth-1, </a:t>
            </a:r>
            <a:r>
              <a:rPr lang="en-US" sz="2000" dirty="0">
                <a:solidFill>
                  <a:schemeClr val="accent2"/>
                </a:solidFill>
              </a:rPr>
              <a:t>α, β, </a:t>
            </a:r>
            <a:r>
              <a:rPr lang="en-US" sz="2000" dirty="0" smtClean="0"/>
              <a:t>switch(Player) </a:t>
            </a:r>
            <a:r>
              <a:rPr lang="en-US" sz="2000" dirty="0"/>
              <a:t>))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rgbClr val="C00000"/>
                </a:solidFill>
              </a:rPr>
              <a:t>            </a:t>
            </a:r>
            <a:r>
              <a:rPr lang="en-US" sz="2000" dirty="0">
                <a:solidFill>
                  <a:srgbClr val="C00000"/>
                </a:solidFill>
              </a:rPr>
              <a:t>β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:= </a:t>
            </a:r>
            <a:r>
              <a:rPr lang="en-US" sz="2000" dirty="0" smtClean="0">
                <a:solidFill>
                  <a:srgbClr val="C00000"/>
                </a:solidFill>
              </a:rPr>
              <a:t>min(β,v</a:t>
            </a:r>
            <a:r>
              <a:rPr lang="en-US" sz="2000" dirty="0">
                <a:solidFill>
                  <a:srgbClr val="C00000"/>
                </a:solidFill>
              </a:rPr>
              <a:t>);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if </a:t>
            </a:r>
            <a:r>
              <a:rPr lang="en-US" sz="2000" dirty="0">
                <a:solidFill>
                  <a:srgbClr val="C00000"/>
                </a:solidFill>
              </a:rPr>
              <a:t>(β≤α)   break                    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return </a:t>
            </a:r>
            <a:r>
              <a:rPr lang="en-US" sz="2000" dirty="0" smtClean="0"/>
              <a:t>v </a:t>
            </a:r>
            <a:endParaRPr lang="en-US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Alpha-Beta Pruning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93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38808" rIns="100783" bIns="50392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Game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12" y="1955501"/>
            <a:ext cx="8088312" cy="412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848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dirty="0" err="1" smtClean="0"/>
              <a:t>negamax</a:t>
            </a:r>
            <a:r>
              <a:rPr lang="en-US" dirty="0" smtClean="0"/>
              <a:t>(node</a:t>
            </a:r>
            <a:r>
              <a:rPr lang="en-US" dirty="0"/>
              <a:t>, depth, </a:t>
            </a:r>
            <a:r>
              <a:rPr lang="en-US" dirty="0">
                <a:solidFill>
                  <a:schemeClr val="accent2"/>
                </a:solidFill>
              </a:rPr>
              <a:t>α, β, </a:t>
            </a:r>
            <a:r>
              <a:rPr lang="en-US" dirty="0"/>
              <a:t>Player)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</a:t>
            </a:r>
            <a:r>
              <a:rPr lang="en-US" sz="2000" b="1" dirty="0"/>
              <a:t>if </a:t>
            </a:r>
            <a:r>
              <a:rPr lang="en-US" sz="2000" dirty="0"/>
              <a:t>(depth = 0 or node is a terminal node) </a:t>
            </a:r>
            <a:r>
              <a:rPr lang="en-US" sz="2000" b="1" dirty="0"/>
              <a:t>return</a:t>
            </a:r>
            <a:r>
              <a:rPr lang="en-US" sz="2000" dirty="0"/>
              <a:t> </a:t>
            </a:r>
            <a:r>
              <a:rPr lang="en-US" sz="2000" dirty="0" smtClean="0"/>
              <a:t>evaluation value </a:t>
            </a:r>
            <a:r>
              <a:rPr lang="en-US" sz="2000" dirty="0"/>
              <a:t>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 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if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(Player =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MaxPlayer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for each</a:t>
            </a:r>
            <a:r>
              <a:rPr lang="en-US" sz="2000" dirty="0"/>
              <a:t> 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    </a:t>
            </a: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smtClean="0"/>
              <a:t>max(v, -</a:t>
            </a:r>
            <a:r>
              <a:rPr lang="en-US" sz="2000" dirty="0" err="1" smtClean="0"/>
              <a:t>negamax</a:t>
            </a:r>
            <a:r>
              <a:rPr lang="en-US" sz="2000" dirty="0" smtClean="0"/>
              <a:t>(child</a:t>
            </a:r>
            <a:r>
              <a:rPr lang="en-US" sz="2000" dirty="0"/>
              <a:t>, depth-1, </a:t>
            </a:r>
            <a:r>
              <a:rPr lang="en-US" sz="2000" dirty="0" smtClean="0">
                <a:solidFill>
                  <a:schemeClr val="accent2"/>
                </a:solidFill>
              </a:rPr>
              <a:t>-β, -α</a:t>
            </a:r>
            <a:r>
              <a:rPr lang="en-US" sz="2000" dirty="0" smtClean="0"/>
              <a:t>, </a:t>
            </a:r>
            <a:r>
              <a:rPr lang="en-US" sz="2000" dirty="0" smtClean="0"/>
              <a:t>switch(Player</a:t>
            </a:r>
            <a:r>
              <a:rPr lang="en-US" sz="2000" dirty="0"/>
              <a:t>) ))     </a:t>
            </a:r>
            <a:endParaRPr lang="en-US" sz="2000" dirty="0" smtClean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     α := max(α,v);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if</a:t>
            </a:r>
            <a:r>
              <a:rPr lang="en-US" sz="2000" dirty="0">
                <a:solidFill>
                  <a:srgbClr val="C00000"/>
                </a:solidFill>
              </a:rPr>
              <a:t> (β≤α) </a:t>
            </a:r>
            <a:r>
              <a:rPr lang="en-US" sz="2000" dirty="0" smtClean="0">
                <a:solidFill>
                  <a:srgbClr val="C00000"/>
                </a:solidFill>
              </a:rPr>
              <a:t>break                     </a:t>
            </a:r>
            <a:endParaRPr lang="en-US" sz="2000" dirty="0">
              <a:solidFill>
                <a:srgbClr val="C00000"/>
              </a:solidFill>
            </a:endParaRP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  </a:t>
            </a:r>
            <a:r>
              <a:rPr lang="en-US" sz="2000" b="1" dirty="0"/>
              <a:t>return</a:t>
            </a:r>
            <a:r>
              <a:rPr lang="en-US" sz="2000" dirty="0"/>
              <a:t> </a:t>
            </a:r>
            <a:r>
              <a:rPr lang="en-US" sz="2000" dirty="0" smtClean="0"/>
              <a:t>v</a:t>
            </a:r>
            <a:endParaRPr lang="en-US" sz="2000" dirty="0"/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/>
              <a:t>   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else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     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for each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child of node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         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v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:=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min(v,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alphabeta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(child, depth-1, α, β,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switch(Player)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))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          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β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:=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min(β,v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);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</a:rPr>
              <a:t>if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(β≤α)   break                             </a:t>
            </a:r>
          </a:p>
          <a:p>
            <a:pPr marL="450850">
              <a:lnSpc>
                <a:spcPct val="100000"/>
              </a:lnSpc>
              <a:spcBef>
                <a:spcPts val="6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     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return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v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Negamax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11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enhancement of the alpha-beta algorithm</a:t>
            </a:r>
          </a:p>
          <a:p>
            <a:pPr marL="431800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assumes some heuristic that determines move ordering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the algorithm assumes that the first action is the best one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after evaluating the first action, the algorithm checks whether the remaining actions are worse</a:t>
            </a:r>
          </a:p>
          <a:p>
            <a:pPr marL="592138" lvl="1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the “test” is performed via null-window search</a:t>
            </a:r>
          </a:p>
          <a:p>
            <a:pPr marL="1095375" lvl="2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[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α, α+1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]</a:t>
            </a:r>
          </a:p>
          <a:p>
            <a:pPr marL="1095375" lvl="2" indent="-323850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the algorithm needs to re-search, if the test fails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(i.e., there might be a better outcome for the player when following the tested action)</a:t>
            </a:r>
          </a:p>
          <a:p>
            <a:pPr marL="107950" indent="0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cs typeface="Arial" charset="0"/>
              </a:rPr>
              <a:t> 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NegaScout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76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Alpha-Beta</a:t>
            </a:r>
            <a:r>
              <a:rPr lang="en-US" dirty="0" smtClean="0"/>
              <a:t> vs. </a:t>
            </a:r>
            <a:r>
              <a:rPr lang="en-US" dirty="0" err="1" smtClean="0"/>
              <a:t>Negascout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51715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[0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56104" y="32540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549185" y="2721368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555222" y="2727890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7]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7]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59599" y="272228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3]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925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2" grpId="0"/>
      <p:bldP spid="122" grpId="1"/>
      <p:bldP spid="123" grpId="0"/>
      <p:bldP spid="123" grpId="1"/>
      <p:bldP spid="124" grpId="0"/>
      <p:bldP spid="124" grpId="1"/>
      <p:bldP spid="128" grpId="0"/>
      <p:bldP spid="128" grpId="1"/>
      <p:bldP spid="129" grpId="0"/>
      <p:bldP spid="129" grpId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56" grpId="0"/>
      <p:bldP spid="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Alpha-Beta vs. </a:t>
            </a:r>
            <a:r>
              <a:rPr lang="en-US" u="sng" dirty="0" err="1" smtClean="0"/>
              <a:t>Negascout</a:t>
            </a:r>
            <a:endParaRPr lang="en-US" u="sng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[3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41961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83774" y="2689386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5]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77528" y="268858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3]</a:t>
            </a:r>
            <a:endParaRPr lang="en-US" sz="2000" dirty="0"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3341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71586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1" grpId="0"/>
      <p:bldP spid="122" grpId="1"/>
      <p:bldP spid="122" grpId="2"/>
      <p:bldP spid="123" grpId="0"/>
      <p:bldP spid="123" grpId="1"/>
      <p:bldP spid="124" grpId="0"/>
      <p:bldP spid="124" grpId="1"/>
      <p:bldP spid="129" grpId="0"/>
      <p:bldP spid="129" grpId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56" grpId="0"/>
      <p:bldP spid="56" grpId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Alpha-Beta vs. </a:t>
            </a:r>
            <a:r>
              <a:rPr lang="en-US" u="sng" dirty="0" err="1" smtClean="0"/>
              <a:t>Negascout</a:t>
            </a:r>
            <a:endParaRPr lang="en-US" u="sng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525713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093087" y="17986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flipH="1">
            <a:off x="2770725" y="2288662"/>
            <a:ext cx="1567375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5497512" y="26585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8" idx="3"/>
          </p:cNvCxnSpPr>
          <p:nvPr/>
        </p:nvCxnSpPr>
        <p:spPr>
          <a:xfrm>
            <a:off x="4338100" y="2288662"/>
            <a:ext cx="1404424" cy="36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916112" y="3391825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4" idx="5"/>
            <a:endCxn id="16" idx="0"/>
          </p:cNvCxnSpPr>
          <p:nvPr/>
        </p:nvCxnSpPr>
        <p:spPr>
          <a:xfrm flipH="1">
            <a:off x="2161125" y="2903537"/>
            <a:ext cx="487094" cy="48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081663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1"/>
            <a:endCxn id="22" idx="0"/>
          </p:cNvCxnSpPr>
          <p:nvPr/>
        </p:nvCxnSpPr>
        <p:spPr>
          <a:xfrm>
            <a:off x="2893232" y="2903537"/>
            <a:ext cx="433444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931287" y="3391826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15904" y="3398837"/>
            <a:ext cx="490025" cy="4900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8" idx="5"/>
            <a:endCxn id="26" idx="0"/>
          </p:cNvCxnSpPr>
          <p:nvPr/>
        </p:nvCxnSpPr>
        <p:spPr>
          <a:xfrm flipH="1">
            <a:off x="5176300" y="2903537"/>
            <a:ext cx="443718" cy="48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1"/>
            <a:endCxn id="27" idx="0"/>
          </p:cNvCxnSpPr>
          <p:nvPr/>
        </p:nvCxnSpPr>
        <p:spPr>
          <a:xfrm>
            <a:off x="5865031" y="2903537"/>
            <a:ext cx="495886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78712" y="1854366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478712" y="3447554"/>
            <a:ext cx="74090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MAX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1993" y="2636837"/>
            <a:ext cx="654346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MIN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09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83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16" idx="3"/>
            <a:endCxn id="69" idx="0"/>
          </p:cNvCxnSpPr>
          <p:nvPr/>
        </p:nvCxnSpPr>
        <p:spPr>
          <a:xfrm flipH="1">
            <a:off x="1900310" y="3881850"/>
            <a:ext cx="260815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3"/>
            <a:endCxn id="70" idx="0"/>
          </p:cNvCxnSpPr>
          <p:nvPr/>
        </p:nvCxnSpPr>
        <p:spPr>
          <a:xfrm>
            <a:off x="2161125" y="3881850"/>
            <a:ext cx="212797" cy="58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12851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86463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22" idx="3"/>
            <a:endCxn id="77" idx="0"/>
          </p:cNvCxnSpPr>
          <p:nvPr/>
        </p:nvCxnSpPr>
        <p:spPr>
          <a:xfrm flipH="1">
            <a:off x="3103351" y="3881851"/>
            <a:ext cx="223325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  <a:endCxn id="78" idx="0"/>
          </p:cNvCxnSpPr>
          <p:nvPr/>
        </p:nvCxnSpPr>
        <p:spPr>
          <a:xfrm>
            <a:off x="3326676" y="3881851"/>
            <a:ext cx="250287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75781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142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26" idx="3"/>
            <a:endCxn id="83" idx="0"/>
          </p:cNvCxnSpPr>
          <p:nvPr/>
        </p:nvCxnSpPr>
        <p:spPr>
          <a:xfrm flipH="1">
            <a:off x="4948310" y="3881851"/>
            <a:ext cx="227990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6" idx="3"/>
            <a:endCxn id="84" idx="0"/>
          </p:cNvCxnSpPr>
          <p:nvPr/>
        </p:nvCxnSpPr>
        <p:spPr>
          <a:xfrm>
            <a:off x="5176300" y="3881851"/>
            <a:ext cx="245622" cy="58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938300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411912" y="4465637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27" idx="3"/>
            <a:endCxn id="87" idx="0"/>
          </p:cNvCxnSpPr>
          <p:nvPr/>
        </p:nvCxnSpPr>
        <p:spPr>
          <a:xfrm flipH="1">
            <a:off x="6128800" y="3888862"/>
            <a:ext cx="232117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7" idx="3"/>
            <a:endCxn id="88" idx="0"/>
          </p:cNvCxnSpPr>
          <p:nvPr/>
        </p:nvCxnSpPr>
        <p:spPr>
          <a:xfrm>
            <a:off x="6360917" y="3888862"/>
            <a:ext cx="241495" cy="57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1047" y="3503285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296" y="2715472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8296" y="1874837"/>
            <a:ext cx="1066318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[-</a:t>
            </a:r>
            <a:r>
              <a:rPr lang="en-US" sz="2000" dirty="0">
                <a:cs typeface="Arial" charset="0"/>
              </a:rPr>
              <a:t>∞, 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5772" y="3508357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2675" y="2714254"/>
            <a:ext cx="87716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/>
              <a:t>-</a:t>
            </a:r>
            <a:r>
              <a:rPr lang="en-US" sz="2000" dirty="0">
                <a:cs typeface="Arial" charset="0"/>
              </a:rPr>
              <a:t>∞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9512" y="3258271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[3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41961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[5</a:t>
            </a:r>
            <a:r>
              <a:rPr lang="en-US" sz="2000" dirty="0" smtClean="0">
                <a:cs typeface="Arial" charset="0"/>
              </a:rPr>
              <a:t>, 4]</a:t>
            </a:r>
            <a:endParaRPr lang="en-US" sz="2000" dirty="0"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48607" y="1871840"/>
            <a:ext cx="941283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+∞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83774" y="2689386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72209" y="3260842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67588" y="3259669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[7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5</a:t>
            </a:r>
            <a:r>
              <a:rPr lang="en-US" sz="2000" dirty="0" smtClean="0">
                <a:cs typeface="Arial" charset="0"/>
              </a:rPr>
              <a:t>]</a:t>
            </a:r>
            <a:endParaRPr lang="en-US" sz="2000" dirty="0"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526343" y="345456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5]</a:t>
            </a:r>
            <a:endParaRPr lang="en-US" sz="2000" dirty="0">
              <a:cs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92183" y="353257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55788" y="352538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06212" y="2663191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75279" y="1941518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19826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99009" y="3508357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9</a:t>
            </a:r>
            <a:endParaRPr lang="en-US" sz="2000" dirty="0">
              <a:cs typeface="Arial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602243" y="2648000"/>
            <a:ext cx="327334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77528" y="2688587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[4</a:t>
            </a:r>
            <a:r>
              <a:rPr lang="en-US" sz="2000" dirty="0" smtClean="0">
                <a:cs typeface="Arial" charset="0"/>
              </a:rPr>
              <a:t>, 5]</a:t>
            </a:r>
            <a:endParaRPr lang="en-US" sz="2000" dirty="0"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3341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26343" y="3447554"/>
            <a:ext cx="752129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[9</a:t>
            </a:r>
            <a:r>
              <a:rPr lang="en-US" sz="2000" dirty="0" smtClean="0">
                <a:cs typeface="Arial" charset="0"/>
              </a:rPr>
              <a:t>, 5]</a:t>
            </a:r>
            <a:endParaRPr lang="en-US" sz="2000" dirty="0"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77873" y="4394322"/>
            <a:ext cx="458780" cy="55027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38810" y="2201288"/>
            <a:ext cx="2621230" cy="3785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re-search with [4</a:t>
            </a:r>
            <a:r>
              <a:rPr lang="en-US" sz="2000" dirty="0" smtClean="0">
                <a:cs typeface="Arial" charset="0"/>
              </a:rPr>
              <a:t>, +∞]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17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1" grpId="0"/>
      <p:bldP spid="122" grpId="0"/>
      <p:bldP spid="122" grpId="1"/>
      <p:bldP spid="123" grpId="0"/>
      <p:bldP spid="123" grpId="1"/>
      <p:bldP spid="124" grpId="0"/>
      <p:bldP spid="124" grpId="1"/>
      <p:bldP spid="129" grpId="0"/>
      <p:bldP spid="129" grpId="1"/>
      <p:bldP spid="129" grpId="2"/>
      <p:bldP spid="131" grpId="0"/>
      <p:bldP spid="132" grpId="0"/>
      <p:bldP spid="133" grpId="0"/>
      <p:bldP spid="134" grpId="0"/>
      <p:bldP spid="135" grpId="0"/>
      <p:bldP spid="135" grpId="1"/>
      <p:bldP spid="135" grpId="2"/>
      <p:bldP spid="136" grpId="0"/>
      <p:bldP spid="136" grpId="1"/>
      <p:bldP spid="136" grpId="2"/>
      <p:bldP spid="137" grpId="0"/>
      <p:bldP spid="137" grpId="1"/>
      <p:bldP spid="137" grpId="2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theme/theme1.xml><?xml version="1.0" encoding="utf-8"?>
<a:theme xmlns:a="http://schemas.openxmlformats.org/drawingml/2006/main" name="Security Games Models in ATG v0.9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algn="l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938</Words>
  <Application>Microsoft Office PowerPoint</Application>
  <PresentationFormat>Custom</PresentationFormat>
  <Paragraphs>211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DejaVu Sans</vt:lpstr>
      <vt:lpstr>Gill Sans MT</vt:lpstr>
      <vt:lpstr>Times New Roman</vt:lpstr>
      <vt:lpstr>Verdana</vt:lpstr>
      <vt:lpstr>Wingdings</vt:lpstr>
      <vt:lpstr>Security Games Models in ATG v0.9</vt:lpstr>
      <vt:lpstr>Two-Player Games  A4B33ZUI, LS 2016</vt:lpstr>
      <vt:lpstr>Minimax</vt:lpstr>
      <vt:lpstr>Alpha-Beta Pruning </vt:lpstr>
      <vt:lpstr>Game</vt:lpstr>
      <vt:lpstr>Negamax</vt:lpstr>
      <vt:lpstr>NegaScout – Main Idea</vt:lpstr>
      <vt:lpstr>Alpha-Beta vs. Negascout</vt:lpstr>
      <vt:lpstr>Alpha-Beta vs. Negascout</vt:lpstr>
      <vt:lpstr>Alpha-Beta vs. Negascout</vt:lpstr>
      <vt:lpstr>NegaScout</vt:lpstr>
      <vt:lpstr>MTD</vt:lpstr>
      <vt:lpstr>Further Topics</vt:lpstr>
      <vt:lpstr>Other Games - Chance nodes</vt:lpstr>
      <vt:lpstr>MCTS</vt:lpstr>
      <vt:lpstr>Computational Game Theory in AIC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bb</dc:creator>
  <cp:lastModifiedBy>bb</cp:lastModifiedBy>
  <cp:revision>57</cp:revision>
  <cp:lastPrinted>1601-01-01T00:00:00Z</cp:lastPrinted>
  <dcterms:created xsi:type="dcterms:W3CDTF">2013-02-28T18:06:44Z</dcterms:created>
  <dcterms:modified xsi:type="dcterms:W3CDTF">2016-04-05T20:07:58Z</dcterms:modified>
</cp:coreProperties>
</file>