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0" r:id="rId3"/>
    <p:sldId id="271" r:id="rId4"/>
    <p:sldId id="268" r:id="rId5"/>
    <p:sldId id="260" r:id="rId6"/>
    <p:sldId id="269" r:id="rId7"/>
    <p:sldId id="266" r:id="rId8"/>
    <p:sldId id="261" r:id="rId9"/>
    <p:sldId id="282" r:id="rId10"/>
    <p:sldId id="283" r:id="rId11"/>
    <p:sldId id="272" r:id="rId12"/>
    <p:sldId id="273" r:id="rId13"/>
    <p:sldId id="274" r:id="rId14"/>
    <p:sldId id="275" r:id="rId15"/>
    <p:sldId id="276" r:id="rId16"/>
    <p:sldId id="277" r:id="rId17"/>
    <p:sldId id="278" r:id="rId18"/>
    <p:sldId id="281" r:id="rId19"/>
    <p:sldId id="285" r:id="rId20"/>
    <p:sldId id="284" r:id="rId21"/>
    <p:sldId id="286" r:id="rId22"/>
    <p:sldId id="287" r:id="rId23"/>
    <p:sldId id="288" r:id="rId24"/>
    <p:sldId id="289" r:id="rId25"/>
    <p:sldId id="290" r:id="rId26"/>
    <p:sldId id="291" r:id="rId27"/>
    <p:sldId id="29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14" autoAdjust="0"/>
  </p:normalViewPr>
  <p:slideViewPr>
    <p:cSldViewPr>
      <p:cViewPr varScale="1">
        <p:scale>
          <a:sx n="89" d="100"/>
          <a:sy n="89" d="100"/>
        </p:scale>
        <p:origin x="-163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DDF6D5-9438-4E59-A449-C61F70161588}"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cs-CZ"/>
        </a:p>
      </dgm:t>
    </dgm:pt>
    <dgm:pt modelId="{F157468F-C541-42CE-A2B2-4EB30CF8C134}">
      <dgm:prSet phldrT="[Text]"/>
      <dgm:spPr/>
      <dgm:t>
        <a:bodyPr/>
        <a:lstStyle/>
        <a:p>
          <a:r>
            <a:rPr lang="cs-CZ" dirty="0" err="1" smtClean="0"/>
            <a:t>problem</a:t>
          </a:r>
          <a:endParaRPr lang="cs-CZ" dirty="0"/>
        </a:p>
      </dgm:t>
    </dgm:pt>
    <dgm:pt modelId="{57C8DAB1-3197-49F1-A4FA-D0889AB8EB06}" type="parTrans" cxnId="{2BC9C0E3-C424-4B3F-8346-8649D4719769}">
      <dgm:prSet/>
      <dgm:spPr/>
      <dgm:t>
        <a:bodyPr/>
        <a:lstStyle/>
        <a:p>
          <a:endParaRPr lang="cs-CZ"/>
        </a:p>
      </dgm:t>
    </dgm:pt>
    <dgm:pt modelId="{CCD3BE87-624B-4155-BC5D-0758A69F0E56}" type="sibTrans" cxnId="{2BC9C0E3-C424-4B3F-8346-8649D4719769}">
      <dgm:prSet/>
      <dgm:spPr/>
      <dgm:t>
        <a:bodyPr/>
        <a:lstStyle/>
        <a:p>
          <a:endParaRPr lang="cs-CZ"/>
        </a:p>
      </dgm:t>
    </dgm:pt>
    <dgm:pt modelId="{0FC0BC97-B157-40C6-B899-BF05F096FE61}">
      <dgm:prSet phldrT="[Text]"/>
      <dgm:spPr/>
      <dgm:t>
        <a:bodyPr/>
        <a:lstStyle/>
        <a:p>
          <a:r>
            <a:rPr lang="cs-CZ" dirty="0" err="1" smtClean="0"/>
            <a:t>state</a:t>
          </a:r>
          <a:endParaRPr lang="cs-CZ" dirty="0"/>
        </a:p>
      </dgm:t>
    </dgm:pt>
    <dgm:pt modelId="{D0CF9C0A-0E00-4AF9-BEB5-54207E1B40B9}" type="parTrans" cxnId="{5AE57402-27D7-4164-B0BB-19F5BBA94D57}">
      <dgm:prSet/>
      <dgm:spPr/>
      <dgm:t>
        <a:bodyPr/>
        <a:lstStyle/>
        <a:p>
          <a:endParaRPr lang="cs-CZ"/>
        </a:p>
      </dgm:t>
    </dgm:pt>
    <dgm:pt modelId="{931CD548-D830-4A2A-809F-8D5D1D45D891}" type="sibTrans" cxnId="{5AE57402-27D7-4164-B0BB-19F5BBA94D57}">
      <dgm:prSet/>
      <dgm:spPr/>
      <dgm:t>
        <a:bodyPr/>
        <a:lstStyle/>
        <a:p>
          <a:endParaRPr lang="cs-CZ"/>
        </a:p>
      </dgm:t>
    </dgm:pt>
    <dgm:pt modelId="{347E39A9-D7C1-4707-8993-E373FD5F646C}">
      <dgm:prSet phldrT="[Text]"/>
      <dgm:spPr/>
      <dgm:t>
        <a:bodyPr/>
        <a:lstStyle/>
        <a:p>
          <a:r>
            <a:rPr lang="cs-CZ" dirty="0" err="1" smtClean="0"/>
            <a:t>actions</a:t>
          </a:r>
          <a:endParaRPr lang="cs-CZ" dirty="0"/>
        </a:p>
      </dgm:t>
    </dgm:pt>
    <dgm:pt modelId="{306B02D8-BC7F-4604-9346-F01178800CBF}" type="parTrans" cxnId="{7CC51FF2-9090-4F35-A1F5-6DC346D160FB}">
      <dgm:prSet/>
      <dgm:spPr/>
      <dgm:t>
        <a:bodyPr/>
        <a:lstStyle/>
        <a:p>
          <a:endParaRPr lang="cs-CZ"/>
        </a:p>
      </dgm:t>
    </dgm:pt>
    <dgm:pt modelId="{032A90B5-A7AB-47DA-82BF-E9F72F523B95}" type="sibTrans" cxnId="{7CC51FF2-9090-4F35-A1F5-6DC346D160FB}">
      <dgm:prSet/>
      <dgm:spPr/>
      <dgm:t>
        <a:bodyPr/>
        <a:lstStyle/>
        <a:p>
          <a:endParaRPr lang="cs-CZ"/>
        </a:p>
      </dgm:t>
    </dgm:pt>
    <dgm:pt modelId="{A000C3F3-6307-49AD-A348-55DB684746EB}">
      <dgm:prSet phldrT="[Text]"/>
      <dgm:spPr/>
      <dgm:t>
        <a:bodyPr/>
        <a:lstStyle/>
        <a:p>
          <a:r>
            <a:rPr lang="cs-CZ" dirty="0" err="1" smtClean="0"/>
            <a:t>goal</a:t>
          </a:r>
          <a:endParaRPr lang="cs-CZ" dirty="0"/>
        </a:p>
      </dgm:t>
    </dgm:pt>
    <dgm:pt modelId="{DA59FCA9-560A-4447-A07A-B1BD74D28999}" type="parTrans" cxnId="{C43A5E04-C01C-42D2-BAE6-D6B4313A09F7}">
      <dgm:prSet/>
      <dgm:spPr/>
      <dgm:t>
        <a:bodyPr/>
        <a:lstStyle/>
        <a:p>
          <a:endParaRPr lang="cs-CZ"/>
        </a:p>
      </dgm:t>
    </dgm:pt>
    <dgm:pt modelId="{85A98DBF-E22C-4725-9D12-9263EDB3574F}" type="sibTrans" cxnId="{C43A5E04-C01C-42D2-BAE6-D6B4313A09F7}">
      <dgm:prSet/>
      <dgm:spPr/>
      <dgm:t>
        <a:bodyPr/>
        <a:lstStyle/>
        <a:p>
          <a:endParaRPr lang="cs-CZ"/>
        </a:p>
      </dgm:t>
    </dgm:pt>
    <dgm:pt modelId="{0B52839B-3AF4-48C8-8201-247F8487DBF1}" type="pres">
      <dgm:prSet presAssocID="{64DDF6D5-9438-4E59-A449-C61F70161588}" presName="diagram" presStyleCnt="0">
        <dgm:presLayoutVars>
          <dgm:dir/>
          <dgm:resizeHandles val="exact"/>
        </dgm:presLayoutVars>
      </dgm:prSet>
      <dgm:spPr/>
      <dgm:t>
        <a:bodyPr/>
        <a:lstStyle/>
        <a:p>
          <a:endParaRPr lang="cs-CZ"/>
        </a:p>
      </dgm:t>
    </dgm:pt>
    <dgm:pt modelId="{0BBD0541-FF08-4833-BD7B-7745FE7E5967}" type="pres">
      <dgm:prSet presAssocID="{F157468F-C541-42CE-A2B2-4EB30CF8C134}" presName="node" presStyleLbl="node1" presStyleIdx="0" presStyleCnt="4">
        <dgm:presLayoutVars>
          <dgm:bulletEnabled val="1"/>
        </dgm:presLayoutVars>
      </dgm:prSet>
      <dgm:spPr/>
      <dgm:t>
        <a:bodyPr/>
        <a:lstStyle/>
        <a:p>
          <a:endParaRPr lang="cs-CZ"/>
        </a:p>
      </dgm:t>
    </dgm:pt>
    <dgm:pt modelId="{6369BEFB-E8FF-44B8-89DA-A8995819560E}" type="pres">
      <dgm:prSet presAssocID="{CCD3BE87-624B-4155-BC5D-0758A69F0E56}" presName="sibTrans" presStyleLbl="sibTrans2D1" presStyleIdx="0" presStyleCnt="3"/>
      <dgm:spPr/>
      <dgm:t>
        <a:bodyPr/>
        <a:lstStyle/>
        <a:p>
          <a:endParaRPr lang="cs-CZ"/>
        </a:p>
      </dgm:t>
    </dgm:pt>
    <dgm:pt modelId="{EE7E2DC0-EF83-4223-AF87-0CDFEB540E70}" type="pres">
      <dgm:prSet presAssocID="{CCD3BE87-624B-4155-BC5D-0758A69F0E56}" presName="connectorText" presStyleLbl="sibTrans2D1" presStyleIdx="0" presStyleCnt="3"/>
      <dgm:spPr/>
      <dgm:t>
        <a:bodyPr/>
        <a:lstStyle/>
        <a:p>
          <a:endParaRPr lang="cs-CZ"/>
        </a:p>
      </dgm:t>
    </dgm:pt>
    <dgm:pt modelId="{5A67A659-5EC1-4011-9EA0-E87B3EF52F51}" type="pres">
      <dgm:prSet presAssocID="{0FC0BC97-B157-40C6-B899-BF05F096FE61}" presName="node" presStyleLbl="node1" presStyleIdx="1" presStyleCnt="4">
        <dgm:presLayoutVars>
          <dgm:bulletEnabled val="1"/>
        </dgm:presLayoutVars>
      </dgm:prSet>
      <dgm:spPr/>
      <dgm:t>
        <a:bodyPr/>
        <a:lstStyle/>
        <a:p>
          <a:endParaRPr lang="cs-CZ"/>
        </a:p>
      </dgm:t>
    </dgm:pt>
    <dgm:pt modelId="{9567A6EF-2CD2-470A-A206-2BA04EF2A729}" type="pres">
      <dgm:prSet presAssocID="{931CD548-D830-4A2A-809F-8D5D1D45D891}" presName="sibTrans" presStyleLbl="sibTrans2D1" presStyleIdx="1" presStyleCnt="3" custLinFactNeighborX="-89686"/>
      <dgm:spPr/>
      <dgm:t>
        <a:bodyPr/>
        <a:lstStyle/>
        <a:p>
          <a:endParaRPr lang="cs-CZ"/>
        </a:p>
      </dgm:t>
    </dgm:pt>
    <dgm:pt modelId="{4463E362-297B-4018-9870-776A66468FBC}" type="pres">
      <dgm:prSet presAssocID="{931CD548-D830-4A2A-809F-8D5D1D45D891}" presName="connectorText" presStyleLbl="sibTrans2D1" presStyleIdx="1" presStyleCnt="3"/>
      <dgm:spPr/>
      <dgm:t>
        <a:bodyPr/>
        <a:lstStyle/>
        <a:p>
          <a:endParaRPr lang="cs-CZ"/>
        </a:p>
      </dgm:t>
    </dgm:pt>
    <dgm:pt modelId="{F7125459-0FFE-4A70-B24D-33349D7B6119}" type="pres">
      <dgm:prSet presAssocID="{347E39A9-D7C1-4707-8993-E373FD5F646C}" presName="node" presStyleLbl="node1" presStyleIdx="2" presStyleCnt="4">
        <dgm:presLayoutVars>
          <dgm:bulletEnabled val="1"/>
        </dgm:presLayoutVars>
      </dgm:prSet>
      <dgm:spPr/>
      <dgm:t>
        <a:bodyPr/>
        <a:lstStyle/>
        <a:p>
          <a:endParaRPr lang="cs-CZ"/>
        </a:p>
      </dgm:t>
    </dgm:pt>
    <dgm:pt modelId="{3442365F-7DEF-4213-8915-EB410690A210}" type="pres">
      <dgm:prSet presAssocID="{032A90B5-A7AB-47DA-82BF-E9F72F523B95}" presName="sibTrans" presStyleLbl="sibTrans2D1" presStyleIdx="2" presStyleCnt="3"/>
      <dgm:spPr/>
      <dgm:t>
        <a:bodyPr/>
        <a:lstStyle/>
        <a:p>
          <a:endParaRPr lang="cs-CZ"/>
        </a:p>
      </dgm:t>
    </dgm:pt>
    <dgm:pt modelId="{72CB75C7-0D51-4597-B2B4-1F9DD41AFFA8}" type="pres">
      <dgm:prSet presAssocID="{032A90B5-A7AB-47DA-82BF-E9F72F523B95}" presName="connectorText" presStyleLbl="sibTrans2D1" presStyleIdx="2" presStyleCnt="3"/>
      <dgm:spPr/>
      <dgm:t>
        <a:bodyPr/>
        <a:lstStyle/>
        <a:p>
          <a:endParaRPr lang="cs-CZ"/>
        </a:p>
      </dgm:t>
    </dgm:pt>
    <dgm:pt modelId="{E5715425-2DB1-4FE4-8006-3451AADB11A7}" type="pres">
      <dgm:prSet presAssocID="{A000C3F3-6307-49AD-A348-55DB684746EB}" presName="node" presStyleLbl="node1" presStyleIdx="3" presStyleCnt="4">
        <dgm:presLayoutVars>
          <dgm:bulletEnabled val="1"/>
        </dgm:presLayoutVars>
      </dgm:prSet>
      <dgm:spPr/>
      <dgm:t>
        <a:bodyPr/>
        <a:lstStyle/>
        <a:p>
          <a:endParaRPr lang="cs-CZ"/>
        </a:p>
      </dgm:t>
    </dgm:pt>
  </dgm:ptLst>
  <dgm:cxnLst>
    <dgm:cxn modelId="{4CA53664-A837-42E1-884D-2EED8F979DFE}" type="presOf" srcId="{032A90B5-A7AB-47DA-82BF-E9F72F523B95}" destId="{72CB75C7-0D51-4597-B2B4-1F9DD41AFFA8}" srcOrd="1" destOrd="0" presId="urn:microsoft.com/office/officeart/2005/8/layout/process5"/>
    <dgm:cxn modelId="{2BC9C0E3-C424-4B3F-8346-8649D4719769}" srcId="{64DDF6D5-9438-4E59-A449-C61F70161588}" destId="{F157468F-C541-42CE-A2B2-4EB30CF8C134}" srcOrd="0" destOrd="0" parTransId="{57C8DAB1-3197-49F1-A4FA-D0889AB8EB06}" sibTransId="{CCD3BE87-624B-4155-BC5D-0758A69F0E56}"/>
    <dgm:cxn modelId="{C00B2B4C-A07B-45B1-8C26-0E4417AF9BA5}" type="presOf" srcId="{CCD3BE87-624B-4155-BC5D-0758A69F0E56}" destId="{6369BEFB-E8FF-44B8-89DA-A8995819560E}" srcOrd="0" destOrd="0" presId="urn:microsoft.com/office/officeart/2005/8/layout/process5"/>
    <dgm:cxn modelId="{D9B050FD-0CB2-4751-A757-ECD7157BEF79}" type="presOf" srcId="{F157468F-C541-42CE-A2B2-4EB30CF8C134}" destId="{0BBD0541-FF08-4833-BD7B-7745FE7E5967}" srcOrd="0" destOrd="0" presId="urn:microsoft.com/office/officeart/2005/8/layout/process5"/>
    <dgm:cxn modelId="{B1D6DBE7-8954-4A25-A736-AF4F0FC6AF0C}" type="presOf" srcId="{931CD548-D830-4A2A-809F-8D5D1D45D891}" destId="{4463E362-297B-4018-9870-776A66468FBC}" srcOrd="1" destOrd="0" presId="urn:microsoft.com/office/officeart/2005/8/layout/process5"/>
    <dgm:cxn modelId="{5AE57402-27D7-4164-B0BB-19F5BBA94D57}" srcId="{64DDF6D5-9438-4E59-A449-C61F70161588}" destId="{0FC0BC97-B157-40C6-B899-BF05F096FE61}" srcOrd="1" destOrd="0" parTransId="{D0CF9C0A-0E00-4AF9-BEB5-54207E1B40B9}" sibTransId="{931CD548-D830-4A2A-809F-8D5D1D45D891}"/>
    <dgm:cxn modelId="{C9EEA7B9-7072-48C7-991D-3B2BAF636896}" type="presOf" srcId="{0FC0BC97-B157-40C6-B899-BF05F096FE61}" destId="{5A67A659-5EC1-4011-9EA0-E87B3EF52F51}" srcOrd="0" destOrd="0" presId="urn:microsoft.com/office/officeart/2005/8/layout/process5"/>
    <dgm:cxn modelId="{6C70D4FC-3B0D-42C7-A0C8-7C108F4D1837}" type="presOf" srcId="{931CD548-D830-4A2A-809F-8D5D1D45D891}" destId="{9567A6EF-2CD2-470A-A206-2BA04EF2A729}" srcOrd="0" destOrd="0" presId="urn:microsoft.com/office/officeart/2005/8/layout/process5"/>
    <dgm:cxn modelId="{F6307962-A450-48B8-B5B3-B7F633FE051B}" type="presOf" srcId="{032A90B5-A7AB-47DA-82BF-E9F72F523B95}" destId="{3442365F-7DEF-4213-8915-EB410690A210}" srcOrd="0" destOrd="0" presId="urn:microsoft.com/office/officeart/2005/8/layout/process5"/>
    <dgm:cxn modelId="{7CC51FF2-9090-4F35-A1F5-6DC346D160FB}" srcId="{64DDF6D5-9438-4E59-A449-C61F70161588}" destId="{347E39A9-D7C1-4707-8993-E373FD5F646C}" srcOrd="2" destOrd="0" parTransId="{306B02D8-BC7F-4604-9346-F01178800CBF}" sibTransId="{032A90B5-A7AB-47DA-82BF-E9F72F523B95}"/>
    <dgm:cxn modelId="{6FB114F0-DCAC-40BF-92EF-A40828141185}" type="presOf" srcId="{CCD3BE87-624B-4155-BC5D-0758A69F0E56}" destId="{EE7E2DC0-EF83-4223-AF87-0CDFEB540E70}" srcOrd="1" destOrd="0" presId="urn:microsoft.com/office/officeart/2005/8/layout/process5"/>
    <dgm:cxn modelId="{4A9ABB72-F73F-4837-8012-C3302ACB16F8}" type="presOf" srcId="{A000C3F3-6307-49AD-A348-55DB684746EB}" destId="{E5715425-2DB1-4FE4-8006-3451AADB11A7}" srcOrd="0" destOrd="0" presId="urn:microsoft.com/office/officeart/2005/8/layout/process5"/>
    <dgm:cxn modelId="{889CBC85-0166-4AA8-96A1-8F27CCF19624}" type="presOf" srcId="{64DDF6D5-9438-4E59-A449-C61F70161588}" destId="{0B52839B-3AF4-48C8-8201-247F8487DBF1}" srcOrd="0" destOrd="0" presId="urn:microsoft.com/office/officeart/2005/8/layout/process5"/>
    <dgm:cxn modelId="{C43A5E04-C01C-42D2-BAE6-D6B4313A09F7}" srcId="{64DDF6D5-9438-4E59-A449-C61F70161588}" destId="{A000C3F3-6307-49AD-A348-55DB684746EB}" srcOrd="3" destOrd="0" parTransId="{DA59FCA9-560A-4447-A07A-B1BD74D28999}" sibTransId="{85A98DBF-E22C-4725-9D12-9263EDB3574F}"/>
    <dgm:cxn modelId="{A15B83EB-A2AE-450C-A39E-C3D112A5DA6D}" type="presOf" srcId="{347E39A9-D7C1-4707-8993-E373FD5F646C}" destId="{F7125459-0FFE-4A70-B24D-33349D7B6119}" srcOrd="0" destOrd="0" presId="urn:microsoft.com/office/officeart/2005/8/layout/process5"/>
    <dgm:cxn modelId="{5CA42410-A866-4F8F-84FF-4280F8FF6B6B}" type="presParOf" srcId="{0B52839B-3AF4-48C8-8201-247F8487DBF1}" destId="{0BBD0541-FF08-4833-BD7B-7745FE7E5967}" srcOrd="0" destOrd="0" presId="urn:microsoft.com/office/officeart/2005/8/layout/process5"/>
    <dgm:cxn modelId="{0D67AD67-62C1-4540-A1CC-84691D7AAD11}" type="presParOf" srcId="{0B52839B-3AF4-48C8-8201-247F8487DBF1}" destId="{6369BEFB-E8FF-44B8-89DA-A8995819560E}" srcOrd="1" destOrd="0" presId="urn:microsoft.com/office/officeart/2005/8/layout/process5"/>
    <dgm:cxn modelId="{67928C02-E973-4B15-A3F2-2F9F32A4C220}" type="presParOf" srcId="{6369BEFB-E8FF-44B8-89DA-A8995819560E}" destId="{EE7E2DC0-EF83-4223-AF87-0CDFEB540E70}" srcOrd="0" destOrd="0" presId="urn:microsoft.com/office/officeart/2005/8/layout/process5"/>
    <dgm:cxn modelId="{30D38D9A-BA7A-4F81-864F-299D54B85AA1}" type="presParOf" srcId="{0B52839B-3AF4-48C8-8201-247F8487DBF1}" destId="{5A67A659-5EC1-4011-9EA0-E87B3EF52F51}" srcOrd="2" destOrd="0" presId="urn:microsoft.com/office/officeart/2005/8/layout/process5"/>
    <dgm:cxn modelId="{4CFB313E-01A8-489E-8D7E-7812683A86CA}" type="presParOf" srcId="{0B52839B-3AF4-48C8-8201-247F8487DBF1}" destId="{9567A6EF-2CD2-470A-A206-2BA04EF2A729}" srcOrd="3" destOrd="0" presId="urn:microsoft.com/office/officeart/2005/8/layout/process5"/>
    <dgm:cxn modelId="{0B4D32A1-A5DE-425A-B5BA-7CF92494215C}" type="presParOf" srcId="{9567A6EF-2CD2-470A-A206-2BA04EF2A729}" destId="{4463E362-297B-4018-9870-776A66468FBC}" srcOrd="0" destOrd="0" presId="urn:microsoft.com/office/officeart/2005/8/layout/process5"/>
    <dgm:cxn modelId="{662E2D6C-C46B-476B-B95A-514974813124}" type="presParOf" srcId="{0B52839B-3AF4-48C8-8201-247F8487DBF1}" destId="{F7125459-0FFE-4A70-B24D-33349D7B6119}" srcOrd="4" destOrd="0" presId="urn:microsoft.com/office/officeart/2005/8/layout/process5"/>
    <dgm:cxn modelId="{84326A58-6075-4C4C-9211-89EAD7046589}" type="presParOf" srcId="{0B52839B-3AF4-48C8-8201-247F8487DBF1}" destId="{3442365F-7DEF-4213-8915-EB410690A210}" srcOrd="5" destOrd="0" presId="urn:microsoft.com/office/officeart/2005/8/layout/process5"/>
    <dgm:cxn modelId="{B60BD949-2766-4756-97E7-5D396AB675D3}" type="presParOf" srcId="{3442365F-7DEF-4213-8915-EB410690A210}" destId="{72CB75C7-0D51-4597-B2B4-1F9DD41AFFA8}" srcOrd="0" destOrd="0" presId="urn:microsoft.com/office/officeart/2005/8/layout/process5"/>
    <dgm:cxn modelId="{60DE2B1C-B081-425A-927F-0D385BC1A073}" type="presParOf" srcId="{0B52839B-3AF4-48C8-8201-247F8487DBF1}" destId="{E5715425-2DB1-4FE4-8006-3451AADB11A7}"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0541-FF08-4833-BD7B-7745FE7E5967}">
      <dsp:nvSpPr>
        <dsp:cNvPr id="0" name=""/>
        <dsp:cNvSpPr/>
      </dsp:nvSpPr>
      <dsp:spPr>
        <a:xfrm>
          <a:off x="787" y="312559"/>
          <a:ext cx="1679530" cy="10077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cs-CZ" sz="3000" kern="1200" dirty="0" err="1" smtClean="0"/>
            <a:t>problem</a:t>
          </a:r>
          <a:endParaRPr lang="cs-CZ" sz="3000" kern="1200" dirty="0"/>
        </a:p>
      </dsp:txBody>
      <dsp:txXfrm>
        <a:off x="30302" y="342074"/>
        <a:ext cx="1620500" cy="948688"/>
      </dsp:txXfrm>
    </dsp:sp>
    <dsp:sp modelId="{6369BEFB-E8FF-44B8-89DA-A8995819560E}">
      <dsp:nvSpPr>
        <dsp:cNvPr id="0" name=""/>
        <dsp:cNvSpPr/>
      </dsp:nvSpPr>
      <dsp:spPr>
        <a:xfrm>
          <a:off x="1828116" y="608157"/>
          <a:ext cx="356060" cy="41652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dsp:txBody>
      <dsp:txXfrm>
        <a:off x="1828116" y="691462"/>
        <a:ext cx="249242" cy="249913"/>
      </dsp:txXfrm>
    </dsp:sp>
    <dsp:sp modelId="{5A67A659-5EC1-4011-9EA0-E87B3EF52F51}">
      <dsp:nvSpPr>
        <dsp:cNvPr id="0" name=""/>
        <dsp:cNvSpPr/>
      </dsp:nvSpPr>
      <dsp:spPr>
        <a:xfrm>
          <a:off x="2352130" y="312559"/>
          <a:ext cx="1679530" cy="10077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cs-CZ" sz="3000" kern="1200" dirty="0" err="1" smtClean="0"/>
            <a:t>state</a:t>
          </a:r>
          <a:endParaRPr lang="cs-CZ" sz="3000" kern="1200" dirty="0"/>
        </a:p>
      </dsp:txBody>
      <dsp:txXfrm>
        <a:off x="2381645" y="342074"/>
        <a:ext cx="1620500" cy="948688"/>
      </dsp:txXfrm>
    </dsp:sp>
    <dsp:sp modelId="{9567A6EF-2CD2-470A-A206-2BA04EF2A729}">
      <dsp:nvSpPr>
        <dsp:cNvPr id="0" name=""/>
        <dsp:cNvSpPr/>
      </dsp:nvSpPr>
      <dsp:spPr>
        <a:xfrm rot="5400000">
          <a:off x="2694528" y="1437845"/>
          <a:ext cx="356060" cy="41652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cs-CZ" sz="1800" kern="1200"/>
        </a:p>
      </dsp:txBody>
      <dsp:txXfrm rot="-5400000">
        <a:off x="2747602" y="1468076"/>
        <a:ext cx="249913" cy="249242"/>
      </dsp:txXfrm>
    </dsp:sp>
    <dsp:sp modelId="{F7125459-0FFE-4A70-B24D-33349D7B6119}">
      <dsp:nvSpPr>
        <dsp:cNvPr id="0" name=""/>
        <dsp:cNvSpPr/>
      </dsp:nvSpPr>
      <dsp:spPr>
        <a:xfrm>
          <a:off x="2352130" y="1992090"/>
          <a:ext cx="1679530" cy="10077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cs-CZ" sz="3000" kern="1200" dirty="0" err="1" smtClean="0"/>
            <a:t>actions</a:t>
          </a:r>
          <a:endParaRPr lang="cs-CZ" sz="3000" kern="1200" dirty="0"/>
        </a:p>
      </dsp:txBody>
      <dsp:txXfrm>
        <a:off x="2381645" y="2021605"/>
        <a:ext cx="1620500" cy="948688"/>
      </dsp:txXfrm>
    </dsp:sp>
    <dsp:sp modelId="{3442365F-7DEF-4213-8915-EB410690A210}">
      <dsp:nvSpPr>
        <dsp:cNvPr id="0" name=""/>
        <dsp:cNvSpPr/>
      </dsp:nvSpPr>
      <dsp:spPr>
        <a:xfrm rot="10800000">
          <a:off x="1848270" y="2287687"/>
          <a:ext cx="356060" cy="41652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dsp:txBody>
      <dsp:txXfrm rot="10800000">
        <a:off x="1955088" y="2370992"/>
        <a:ext cx="249242" cy="249913"/>
      </dsp:txXfrm>
    </dsp:sp>
    <dsp:sp modelId="{E5715425-2DB1-4FE4-8006-3451AADB11A7}">
      <dsp:nvSpPr>
        <dsp:cNvPr id="0" name=""/>
        <dsp:cNvSpPr/>
      </dsp:nvSpPr>
      <dsp:spPr>
        <a:xfrm>
          <a:off x="787" y="1992090"/>
          <a:ext cx="1679530" cy="10077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cs-CZ" sz="3000" kern="1200" dirty="0" err="1" smtClean="0"/>
            <a:t>goal</a:t>
          </a:r>
          <a:endParaRPr lang="cs-CZ" sz="3000" kern="1200" dirty="0"/>
        </a:p>
      </dsp:txBody>
      <dsp:txXfrm>
        <a:off x="30302" y="2021605"/>
        <a:ext cx="1620500" cy="9486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B6C57-4029-4F99-9EA4-BBCB62FD4ADE}" type="datetimeFigureOut">
              <a:rPr lang="en-US" smtClean="0"/>
              <a:t>2/22/2013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66E0A-EAC5-4558-B82A-20D7DC80F66D}" type="slidenum">
              <a:rPr lang="en-US" smtClean="0"/>
              <a:t>‹#›</a:t>
            </a:fld>
            <a:endParaRPr lang="en-US"/>
          </a:p>
        </p:txBody>
      </p:sp>
    </p:spTree>
    <p:extLst>
      <p:ext uri="{BB962C8B-B14F-4D97-AF65-F5344CB8AC3E}">
        <p14:creationId xmlns:p14="http://schemas.microsoft.com/office/powerpoint/2010/main" val="268151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877" indent="-285722" eaLnBrk="0" hangingPunct="0">
              <a:defRPr>
                <a:solidFill>
                  <a:schemeClr val="tx1"/>
                </a:solidFill>
                <a:latin typeface="Arial" pitchFamily="34" charset="0"/>
                <a:cs typeface="Arial" pitchFamily="34" charset="0"/>
              </a:defRPr>
            </a:lvl2pPr>
            <a:lvl3pPr marL="1142888" indent="-228578" eaLnBrk="0" hangingPunct="0">
              <a:defRPr>
                <a:solidFill>
                  <a:schemeClr val="tx1"/>
                </a:solidFill>
                <a:latin typeface="Arial" pitchFamily="34" charset="0"/>
                <a:cs typeface="Arial" pitchFamily="34" charset="0"/>
              </a:defRPr>
            </a:lvl3pPr>
            <a:lvl4pPr marL="1600043" indent="-228578" eaLnBrk="0" hangingPunct="0">
              <a:defRPr>
                <a:solidFill>
                  <a:schemeClr val="tx1"/>
                </a:solidFill>
                <a:latin typeface="Arial" pitchFamily="34" charset="0"/>
                <a:cs typeface="Arial" pitchFamily="34" charset="0"/>
              </a:defRPr>
            </a:lvl4pPr>
            <a:lvl5pPr marL="2057199" indent="-228578" eaLnBrk="0" hangingPunct="0">
              <a:defRPr>
                <a:solidFill>
                  <a:schemeClr val="tx1"/>
                </a:solidFill>
                <a:latin typeface="Arial" pitchFamily="34" charset="0"/>
                <a:cs typeface="Arial" pitchFamily="34" charset="0"/>
              </a:defRPr>
            </a:lvl5pPr>
            <a:lvl6pPr marL="2514354" indent="-228578" eaLnBrk="0" fontAlgn="base" hangingPunct="0">
              <a:spcBef>
                <a:spcPct val="0"/>
              </a:spcBef>
              <a:spcAft>
                <a:spcPct val="0"/>
              </a:spcAft>
              <a:defRPr>
                <a:solidFill>
                  <a:schemeClr val="tx1"/>
                </a:solidFill>
                <a:latin typeface="Arial" pitchFamily="34" charset="0"/>
                <a:cs typeface="Arial" pitchFamily="34" charset="0"/>
              </a:defRPr>
            </a:lvl6pPr>
            <a:lvl7pPr marL="2971509" indent="-228578" eaLnBrk="0" fontAlgn="base" hangingPunct="0">
              <a:spcBef>
                <a:spcPct val="0"/>
              </a:spcBef>
              <a:spcAft>
                <a:spcPct val="0"/>
              </a:spcAft>
              <a:defRPr>
                <a:solidFill>
                  <a:schemeClr val="tx1"/>
                </a:solidFill>
                <a:latin typeface="Arial" pitchFamily="34" charset="0"/>
                <a:cs typeface="Arial" pitchFamily="34" charset="0"/>
              </a:defRPr>
            </a:lvl7pPr>
            <a:lvl8pPr marL="3428664" indent="-228578" eaLnBrk="0" fontAlgn="base" hangingPunct="0">
              <a:spcBef>
                <a:spcPct val="0"/>
              </a:spcBef>
              <a:spcAft>
                <a:spcPct val="0"/>
              </a:spcAft>
              <a:defRPr>
                <a:solidFill>
                  <a:schemeClr val="tx1"/>
                </a:solidFill>
                <a:latin typeface="Arial" pitchFamily="34" charset="0"/>
                <a:cs typeface="Arial" pitchFamily="34" charset="0"/>
              </a:defRPr>
            </a:lvl8pPr>
            <a:lvl9pPr marL="3885819" indent="-22857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CAEA38-E5FA-4D05-8800-7C7828605DCF}" type="slidenum">
              <a:rPr lang="en-US" smtClean="0">
                <a:latin typeface="Tahoma" pitchFamily="34" charset="0"/>
              </a:rPr>
              <a:pPr eaLnBrk="1" hangingPunct="1"/>
              <a:t>15</a:t>
            </a:fld>
            <a:endParaRPr lang="en-US" smtClean="0">
              <a:latin typeface="Tahoma"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877" indent="-285722" eaLnBrk="0" hangingPunct="0">
              <a:defRPr>
                <a:solidFill>
                  <a:schemeClr val="tx1"/>
                </a:solidFill>
                <a:latin typeface="Arial" pitchFamily="34" charset="0"/>
                <a:cs typeface="Arial" pitchFamily="34" charset="0"/>
              </a:defRPr>
            </a:lvl2pPr>
            <a:lvl3pPr marL="1142888" indent="-228578" eaLnBrk="0" hangingPunct="0">
              <a:defRPr>
                <a:solidFill>
                  <a:schemeClr val="tx1"/>
                </a:solidFill>
                <a:latin typeface="Arial" pitchFamily="34" charset="0"/>
                <a:cs typeface="Arial" pitchFamily="34" charset="0"/>
              </a:defRPr>
            </a:lvl3pPr>
            <a:lvl4pPr marL="1600043" indent="-228578" eaLnBrk="0" hangingPunct="0">
              <a:defRPr>
                <a:solidFill>
                  <a:schemeClr val="tx1"/>
                </a:solidFill>
                <a:latin typeface="Arial" pitchFamily="34" charset="0"/>
                <a:cs typeface="Arial" pitchFamily="34" charset="0"/>
              </a:defRPr>
            </a:lvl4pPr>
            <a:lvl5pPr marL="2057199" indent="-228578" eaLnBrk="0" hangingPunct="0">
              <a:defRPr>
                <a:solidFill>
                  <a:schemeClr val="tx1"/>
                </a:solidFill>
                <a:latin typeface="Arial" pitchFamily="34" charset="0"/>
                <a:cs typeface="Arial" pitchFamily="34" charset="0"/>
              </a:defRPr>
            </a:lvl5pPr>
            <a:lvl6pPr marL="2514354" indent="-228578" eaLnBrk="0" fontAlgn="base" hangingPunct="0">
              <a:spcBef>
                <a:spcPct val="0"/>
              </a:spcBef>
              <a:spcAft>
                <a:spcPct val="0"/>
              </a:spcAft>
              <a:defRPr>
                <a:solidFill>
                  <a:schemeClr val="tx1"/>
                </a:solidFill>
                <a:latin typeface="Arial" pitchFamily="34" charset="0"/>
                <a:cs typeface="Arial" pitchFamily="34" charset="0"/>
              </a:defRPr>
            </a:lvl6pPr>
            <a:lvl7pPr marL="2971509" indent="-228578" eaLnBrk="0" fontAlgn="base" hangingPunct="0">
              <a:spcBef>
                <a:spcPct val="0"/>
              </a:spcBef>
              <a:spcAft>
                <a:spcPct val="0"/>
              </a:spcAft>
              <a:defRPr>
                <a:solidFill>
                  <a:schemeClr val="tx1"/>
                </a:solidFill>
                <a:latin typeface="Arial" pitchFamily="34" charset="0"/>
                <a:cs typeface="Arial" pitchFamily="34" charset="0"/>
              </a:defRPr>
            </a:lvl7pPr>
            <a:lvl8pPr marL="3428664" indent="-228578" eaLnBrk="0" fontAlgn="base" hangingPunct="0">
              <a:spcBef>
                <a:spcPct val="0"/>
              </a:spcBef>
              <a:spcAft>
                <a:spcPct val="0"/>
              </a:spcAft>
              <a:defRPr>
                <a:solidFill>
                  <a:schemeClr val="tx1"/>
                </a:solidFill>
                <a:latin typeface="Arial" pitchFamily="34" charset="0"/>
                <a:cs typeface="Arial" pitchFamily="34" charset="0"/>
              </a:defRPr>
            </a:lvl8pPr>
            <a:lvl9pPr marL="3885819" indent="-22857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CAEA38-E5FA-4D05-8800-7C7828605DCF}" type="slidenum">
              <a:rPr lang="en-US" smtClean="0">
                <a:latin typeface="Tahoma" pitchFamily="34" charset="0"/>
              </a:rPr>
              <a:pPr eaLnBrk="1" hangingPunct="1"/>
              <a:t>16</a:t>
            </a:fld>
            <a:endParaRPr lang="en-US" smtClean="0">
              <a:latin typeface="Tahoma"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877" indent="-285722" eaLnBrk="0" hangingPunct="0">
              <a:defRPr>
                <a:solidFill>
                  <a:schemeClr val="tx1"/>
                </a:solidFill>
                <a:latin typeface="Arial" pitchFamily="34" charset="0"/>
                <a:cs typeface="Arial" pitchFamily="34" charset="0"/>
              </a:defRPr>
            </a:lvl2pPr>
            <a:lvl3pPr marL="1142888" indent="-228578" eaLnBrk="0" hangingPunct="0">
              <a:defRPr>
                <a:solidFill>
                  <a:schemeClr val="tx1"/>
                </a:solidFill>
                <a:latin typeface="Arial" pitchFamily="34" charset="0"/>
                <a:cs typeface="Arial" pitchFamily="34" charset="0"/>
              </a:defRPr>
            </a:lvl3pPr>
            <a:lvl4pPr marL="1600043" indent="-228578" eaLnBrk="0" hangingPunct="0">
              <a:defRPr>
                <a:solidFill>
                  <a:schemeClr val="tx1"/>
                </a:solidFill>
                <a:latin typeface="Arial" pitchFamily="34" charset="0"/>
                <a:cs typeface="Arial" pitchFamily="34" charset="0"/>
              </a:defRPr>
            </a:lvl4pPr>
            <a:lvl5pPr marL="2057199" indent="-228578" eaLnBrk="0" hangingPunct="0">
              <a:defRPr>
                <a:solidFill>
                  <a:schemeClr val="tx1"/>
                </a:solidFill>
                <a:latin typeface="Arial" pitchFamily="34" charset="0"/>
                <a:cs typeface="Arial" pitchFamily="34" charset="0"/>
              </a:defRPr>
            </a:lvl5pPr>
            <a:lvl6pPr marL="2514354" indent="-228578" eaLnBrk="0" fontAlgn="base" hangingPunct="0">
              <a:spcBef>
                <a:spcPct val="0"/>
              </a:spcBef>
              <a:spcAft>
                <a:spcPct val="0"/>
              </a:spcAft>
              <a:defRPr>
                <a:solidFill>
                  <a:schemeClr val="tx1"/>
                </a:solidFill>
                <a:latin typeface="Arial" pitchFamily="34" charset="0"/>
                <a:cs typeface="Arial" pitchFamily="34" charset="0"/>
              </a:defRPr>
            </a:lvl6pPr>
            <a:lvl7pPr marL="2971509" indent="-228578" eaLnBrk="0" fontAlgn="base" hangingPunct="0">
              <a:spcBef>
                <a:spcPct val="0"/>
              </a:spcBef>
              <a:spcAft>
                <a:spcPct val="0"/>
              </a:spcAft>
              <a:defRPr>
                <a:solidFill>
                  <a:schemeClr val="tx1"/>
                </a:solidFill>
                <a:latin typeface="Arial" pitchFamily="34" charset="0"/>
                <a:cs typeface="Arial" pitchFamily="34" charset="0"/>
              </a:defRPr>
            </a:lvl7pPr>
            <a:lvl8pPr marL="3428664" indent="-228578" eaLnBrk="0" fontAlgn="base" hangingPunct="0">
              <a:spcBef>
                <a:spcPct val="0"/>
              </a:spcBef>
              <a:spcAft>
                <a:spcPct val="0"/>
              </a:spcAft>
              <a:defRPr>
                <a:solidFill>
                  <a:schemeClr val="tx1"/>
                </a:solidFill>
                <a:latin typeface="Arial" pitchFamily="34" charset="0"/>
                <a:cs typeface="Arial" pitchFamily="34" charset="0"/>
              </a:defRPr>
            </a:lvl8pPr>
            <a:lvl9pPr marL="3885819" indent="-22857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CAEA38-E5FA-4D05-8800-7C7828605DCF}" type="slidenum">
              <a:rPr lang="en-US" smtClean="0">
                <a:latin typeface="Tahoma" pitchFamily="34" charset="0"/>
              </a:rPr>
              <a:pPr eaLnBrk="1" hangingPunct="1"/>
              <a:t>17</a:t>
            </a:fld>
            <a:endParaRPr lang="en-US" smtClean="0">
              <a:latin typeface="Tahoma"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Převozník</a:t>
            </a:r>
            <a:endParaRPr lang="en-US" dirty="0" smtClean="0"/>
          </a:p>
          <a:p>
            <a:r>
              <a:rPr lang="en-US" dirty="0" smtClean="0"/>
              <a:t>http://freeweb.siol.net/danej/riverIQGame.swf</a:t>
            </a:r>
          </a:p>
          <a:p>
            <a:r>
              <a:rPr lang="en-US" dirty="0" smtClean="0"/>
              <a:t>Na </a:t>
            </a:r>
            <a:r>
              <a:rPr lang="en-US" dirty="0" err="1" smtClean="0"/>
              <a:t>voru</a:t>
            </a:r>
            <a:r>
              <a:rPr lang="en-US" dirty="0" smtClean="0"/>
              <a:t> se </a:t>
            </a:r>
            <a:r>
              <a:rPr lang="en-US" dirty="0" err="1" smtClean="0"/>
              <a:t>mohou</a:t>
            </a:r>
            <a:r>
              <a:rPr lang="en-US" dirty="0" smtClean="0"/>
              <a:t> </a:t>
            </a:r>
            <a:r>
              <a:rPr lang="en-US" dirty="0" err="1" smtClean="0"/>
              <a:t>vézt</a:t>
            </a:r>
            <a:r>
              <a:rPr lang="en-US" dirty="0" smtClean="0"/>
              <a:t> </a:t>
            </a:r>
            <a:r>
              <a:rPr lang="en-US" dirty="0" err="1" smtClean="0"/>
              <a:t>najednou</a:t>
            </a:r>
            <a:r>
              <a:rPr lang="en-US" dirty="0" smtClean="0"/>
              <a:t> </a:t>
            </a:r>
            <a:r>
              <a:rPr lang="en-US" dirty="0" err="1" smtClean="0"/>
              <a:t>jen</a:t>
            </a:r>
            <a:r>
              <a:rPr lang="en-US" dirty="0" smtClean="0"/>
              <a:t> </a:t>
            </a:r>
            <a:r>
              <a:rPr lang="en-US" dirty="0" err="1" smtClean="0"/>
              <a:t>dvě</a:t>
            </a:r>
            <a:r>
              <a:rPr lang="en-US" dirty="0" smtClean="0"/>
              <a:t> </a:t>
            </a:r>
            <a:r>
              <a:rPr lang="en-US" dirty="0" err="1" smtClean="0"/>
              <a:t>osoby</a:t>
            </a:r>
            <a:r>
              <a:rPr lang="en-US" dirty="0" smtClean="0"/>
              <a:t>.</a:t>
            </a:r>
          </a:p>
          <a:p>
            <a:r>
              <a:rPr lang="en-US" dirty="0" err="1" smtClean="0"/>
              <a:t>Otec</a:t>
            </a:r>
            <a:r>
              <a:rPr lang="en-US" dirty="0" smtClean="0"/>
              <a:t> </a:t>
            </a:r>
            <a:r>
              <a:rPr lang="en-US" dirty="0" err="1" smtClean="0"/>
              <a:t>nemůže</a:t>
            </a:r>
            <a:r>
              <a:rPr lang="en-US" dirty="0" smtClean="0"/>
              <a:t> </a:t>
            </a:r>
            <a:r>
              <a:rPr lang="en-US" dirty="0" err="1" smtClean="0"/>
              <a:t>zůstat</a:t>
            </a:r>
            <a:r>
              <a:rPr lang="en-US" dirty="0" smtClean="0"/>
              <a:t> </a:t>
            </a:r>
            <a:r>
              <a:rPr lang="en-US" dirty="0" err="1" smtClean="0"/>
              <a:t>ani</a:t>
            </a:r>
            <a:r>
              <a:rPr lang="en-US" dirty="0" smtClean="0"/>
              <a:t> s </a:t>
            </a:r>
            <a:r>
              <a:rPr lang="en-US" dirty="0" err="1" smtClean="0"/>
              <a:t>jednou</a:t>
            </a:r>
            <a:r>
              <a:rPr lang="en-US" dirty="0" smtClean="0"/>
              <a:t> </a:t>
            </a:r>
            <a:r>
              <a:rPr lang="en-US" dirty="0" err="1" smtClean="0"/>
              <a:t>dcerou</a:t>
            </a:r>
            <a:r>
              <a:rPr lang="en-US" dirty="0" smtClean="0"/>
              <a:t> </a:t>
            </a:r>
            <a:r>
              <a:rPr lang="en-US" dirty="0" err="1" smtClean="0"/>
              <a:t>bez</a:t>
            </a:r>
            <a:r>
              <a:rPr lang="en-US" dirty="0" smtClean="0"/>
              <a:t> </a:t>
            </a:r>
            <a:r>
              <a:rPr lang="en-US" dirty="0" err="1" smtClean="0"/>
              <a:t>přítomnosti</a:t>
            </a:r>
            <a:r>
              <a:rPr lang="en-US" dirty="0" smtClean="0"/>
              <a:t> </a:t>
            </a:r>
            <a:r>
              <a:rPr lang="en-US" dirty="0" err="1" smtClean="0"/>
              <a:t>jejich</a:t>
            </a:r>
            <a:r>
              <a:rPr lang="en-US" dirty="0" smtClean="0"/>
              <a:t> </a:t>
            </a:r>
            <a:r>
              <a:rPr lang="en-US" dirty="0" err="1" smtClean="0"/>
              <a:t>matky</a:t>
            </a:r>
            <a:r>
              <a:rPr lang="en-US" dirty="0" smtClean="0"/>
              <a:t>.</a:t>
            </a:r>
          </a:p>
          <a:p>
            <a:r>
              <a:rPr lang="en-US" dirty="0" err="1" smtClean="0"/>
              <a:t>Matka</a:t>
            </a:r>
            <a:r>
              <a:rPr lang="en-US" dirty="0" smtClean="0"/>
              <a:t> </a:t>
            </a:r>
            <a:r>
              <a:rPr lang="en-US" dirty="0" err="1" smtClean="0"/>
              <a:t>nemůže</a:t>
            </a:r>
            <a:r>
              <a:rPr lang="en-US" dirty="0" smtClean="0"/>
              <a:t> </a:t>
            </a:r>
            <a:r>
              <a:rPr lang="en-US" dirty="0" err="1" smtClean="0"/>
              <a:t>zůstat</a:t>
            </a:r>
            <a:r>
              <a:rPr lang="en-US" dirty="0" smtClean="0"/>
              <a:t> </a:t>
            </a:r>
            <a:r>
              <a:rPr lang="en-US" dirty="0" err="1" smtClean="0"/>
              <a:t>ani</a:t>
            </a:r>
            <a:r>
              <a:rPr lang="en-US" dirty="0" smtClean="0"/>
              <a:t> s </a:t>
            </a:r>
            <a:r>
              <a:rPr lang="en-US" dirty="0" err="1" smtClean="0"/>
              <a:t>jedním</a:t>
            </a:r>
            <a:r>
              <a:rPr lang="en-US" dirty="0" smtClean="0"/>
              <a:t> </a:t>
            </a:r>
            <a:r>
              <a:rPr lang="en-US" dirty="0" err="1" smtClean="0"/>
              <a:t>synem</a:t>
            </a:r>
            <a:r>
              <a:rPr lang="en-US" dirty="0" smtClean="0"/>
              <a:t> </a:t>
            </a:r>
            <a:r>
              <a:rPr lang="en-US" dirty="0" err="1" smtClean="0"/>
              <a:t>bez</a:t>
            </a:r>
            <a:r>
              <a:rPr lang="en-US" dirty="0" smtClean="0"/>
              <a:t> </a:t>
            </a:r>
            <a:r>
              <a:rPr lang="en-US" dirty="0" err="1" smtClean="0"/>
              <a:t>přítomnosti</a:t>
            </a:r>
            <a:r>
              <a:rPr lang="en-US" dirty="0" smtClean="0"/>
              <a:t> </a:t>
            </a:r>
            <a:r>
              <a:rPr lang="en-US" dirty="0" err="1" smtClean="0"/>
              <a:t>jejich</a:t>
            </a:r>
            <a:r>
              <a:rPr lang="en-US" dirty="0" smtClean="0"/>
              <a:t> </a:t>
            </a:r>
            <a:r>
              <a:rPr lang="en-US" dirty="0" err="1" smtClean="0"/>
              <a:t>otce</a:t>
            </a:r>
            <a:r>
              <a:rPr lang="en-US" dirty="0" smtClean="0"/>
              <a:t>.</a:t>
            </a:r>
          </a:p>
          <a:p>
            <a:r>
              <a:rPr lang="en-US" dirty="0" err="1" smtClean="0"/>
              <a:t>Kriminálník</a:t>
            </a:r>
            <a:r>
              <a:rPr lang="en-US" dirty="0" smtClean="0"/>
              <a:t> (</a:t>
            </a:r>
            <a:r>
              <a:rPr lang="en-US" dirty="0" err="1" smtClean="0"/>
              <a:t>osoba</a:t>
            </a:r>
            <a:r>
              <a:rPr lang="en-US" dirty="0" smtClean="0"/>
              <a:t> v </a:t>
            </a:r>
            <a:r>
              <a:rPr lang="en-US" dirty="0" err="1" smtClean="0"/>
              <a:t>proužkovaném</a:t>
            </a:r>
            <a:r>
              <a:rPr lang="en-US" dirty="0" smtClean="0"/>
              <a:t> </a:t>
            </a:r>
            <a:r>
              <a:rPr lang="en-US" dirty="0" err="1" smtClean="0"/>
              <a:t>obleku</a:t>
            </a:r>
            <a:r>
              <a:rPr lang="en-US" dirty="0" smtClean="0"/>
              <a:t>) </a:t>
            </a:r>
            <a:r>
              <a:rPr lang="en-US" dirty="0" err="1" smtClean="0"/>
              <a:t>nemůže</a:t>
            </a:r>
            <a:r>
              <a:rPr lang="en-US" dirty="0" smtClean="0"/>
              <a:t> </a:t>
            </a:r>
            <a:r>
              <a:rPr lang="en-US" dirty="0" err="1" smtClean="0"/>
              <a:t>zůstat</a:t>
            </a:r>
            <a:r>
              <a:rPr lang="en-US" dirty="0" smtClean="0"/>
              <a:t> </a:t>
            </a:r>
            <a:r>
              <a:rPr lang="en-US" dirty="0" err="1" smtClean="0"/>
              <a:t>ani</a:t>
            </a:r>
            <a:r>
              <a:rPr lang="en-US" dirty="0" smtClean="0"/>
              <a:t> s </a:t>
            </a:r>
            <a:r>
              <a:rPr lang="en-US" dirty="0" err="1" smtClean="0"/>
              <a:t>jedním</a:t>
            </a:r>
            <a:r>
              <a:rPr lang="en-US" dirty="0" smtClean="0"/>
              <a:t> </a:t>
            </a:r>
            <a:r>
              <a:rPr lang="en-US" dirty="0" err="1" smtClean="0"/>
              <a:t>členem</a:t>
            </a:r>
            <a:r>
              <a:rPr lang="en-US" dirty="0" smtClean="0"/>
              <a:t> </a:t>
            </a:r>
            <a:r>
              <a:rPr lang="en-US" dirty="0" err="1" smtClean="0"/>
              <a:t>rodiny</a:t>
            </a:r>
            <a:r>
              <a:rPr lang="en-US" dirty="0" smtClean="0"/>
              <a:t>, </a:t>
            </a:r>
            <a:r>
              <a:rPr lang="en-US" dirty="0" err="1" smtClean="0"/>
              <a:t>když</a:t>
            </a:r>
            <a:r>
              <a:rPr lang="en-US" dirty="0" smtClean="0"/>
              <a:t> tam </a:t>
            </a:r>
            <a:r>
              <a:rPr lang="en-US" dirty="0" err="1" smtClean="0"/>
              <a:t>není</a:t>
            </a:r>
            <a:r>
              <a:rPr lang="en-US" dirty="0" smtClean="0"/>
              <a:t> </a:t>
            </a:r>
            <a:r>
              <a:rPr lang="en-US" dirty="0" err="1" smtClean="0"/>
              <a:t>policajt</a:t>
            </a:r>
            <a:r>
              <a:rPr lang="en-US" dirty="0" smtClean="0"/>
              <a:t>.</a:t>
            </a:r>
          </a:p>
          <a:p>
            <a:r>
              <a:rPr lang="en-US" dirty="0" smtClean="0"/>
              <a:t>Jen </a:t>
            </a:r>
            <a:r>
              <a:rPr lang="en-US" dirty="0" err="1" smtClean="0"/>
              <a:t>otec</a:t>
            </a:r>
            <a:r>
              <a:rPr lang="en-US" dirty="0" smtClean="0"/>
              <a:t>, </a:t>
            </a:r>
            <a:r>
              <a:rPr lang="en-US" dirty="0" err="1" smtClean="0"/>
              <a:t>matka</a:t>
            </a:r>
            <a:r>
              <a:rPr lang="en-US" dirty="0" smtClean="0"/>
              <a:t> a </a:t>
            </a:r>
            <a:r>
              <a:rPr lang="en-US" dirty="0" err="1" smtClean="0"/>
              <a:t>policajt</a:t>
            </a:r>
            <a:r>
              <a:rPr lang="en-US" dirty="0" smtClean="0"/>
              <a:t> se </a:t>
            </a:r>
            <a:r>
              <a:rPr lang="en-US" dirty="0" err="1" smtClean="0"/>
              <a:t>umí</a:t>
            </a:r>
            <a:r>
              <a:rPr lang="en-US" dirty="0" smtClean="0"/>
              <a:t> </a:t>
            </a:r>
            <a:r>
              <a:rPr lang="en-US" dirty="0" err="1" smtClean="0"/>
              <a:t>přeplavit</a:t>
            </a:r>
            <a:r>
              <a:rPr lang="en-US" dirty="0" smtClean="0"/>
              <a:t> (</a:t>
            </a:r>
            <a:r>
              <a:rPr lang="en-US" dirty="0" err="1" smtClean="0"/>
              <a:t>tj</a:t>
            </a:r>
            <a:r>
              <a:rPr lang="en-US" dirty="0" smtClean="0"/>
              <a:t>. </a:t>
            </a:r>
            <a:r>
              <a:rPr lang="en-US" dirty="0" err="1" smtClean="0"/>
              <a:t>ovládat</a:t>
            </a:r>
            <a:r>
              <a:rPr lang="en-US" dirty="0" smtClean="0"/>
              <a:t> </a:t>
            </a:r>
            <a:r>
              <a:rPr lang="en-US" dirty="0" err="1" smtClean="0"/>
              <a:t>vor</a:t>
            </a:r>
            <a:r>
              <a:rPr lang="en-US" dirty="0" smtClean="0"/>
              <a:t>).</a:t>
            </a:r>
          </a:p>
          <a:p>
            <a:endParaRPr lang="en-US" dirty="0"/>
          </a:p>
        </p:txBody>
      </p:sp>
      <p:sp>
        <p:nvSpPr>
          <p:cNvPr id="4" name="Slide Number Placeholder 3"/>
          <p:cNvSpPr>
            <a:spLocks noGrp="1"/>
          </p:cNvSpPr>
          <p:nvPr>
            <p:ph type="sldNum" sz="quarter" idx="10"/>
          </p:nvPr>
        </p:nvSpPr>
        <p:spPr/>
        <p:txBody>
          <a:bodyPr/>
          <a:lstStyle/>
          <a:p>
            <a:fld id="{87466E0A-EAC5-4558-B82A-20D7DC80F66D}" type="slidenum">
              <a:rPr lang="en-US" smtClean="0"/>
              <a:t>23</a:t>
            </a:fld>
            <a:endParaRPr lang="en-US"/>
          </a:p>
        </p:txBody>
      </p:sp>
    </p:spTree>
    <p:extLst>
      <p:ext uri="{BB962C8B-B14F-4D97-AF65-F5344CB8AC3E}">
        <p14:creationId xmlns:p14="http://schemas.microsoft.com/office/powerpoint/2010/main" val="279918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Monkey&amp;Bananas</a:t>
            </a:r>
            <a:r>
              <a:rPr lang="en-US" baseline="0" dirty="0" smtClean="0"/>
              <a:t> - </a:t>
            </a:r>
            <a:r>
              <a:rPr lang="en-US" dirty="0" smtClean="0"/>
              <a:t>Room, chair stick,</a:t>
            </a:r>
            <a:r>
              <a:rPr lang="en-US" baseline="0" dirty="0" smtClean="0"/>
              <a:t> bananas on the ceiling: </a:t>
            </a:r>
          </a:p>
          <a:p>
            <a:r>
              <a:rPr lang="en-US" baseline="0" dirty="0" smtClean="0"/>
              <a:t>http://en.wikipedia.org/wiki/Monkey_and_banana_problem</a:t>
            </a:r>
            <a:endParaRPr lang="en-US" dirty="0"/>
          </a:p>
        </p:txBody>
      </p:sp>
      <p:sp>
        <p:nvSpPr>
          <p:cNvPr id="4" name="Slide Number Placeholder 3"/>
          <p:cNvSpPr>
            <a:spLocks noGrp="1"/>
          </p:cNvSpPr>
          <p:nvPr>
            <p:ph type="sldNum" sz="quarter" idx="10"/>
          </p:nvPr>
        </p:nvSpPr>
        <p:spPr/>
        <p:txBody>
          <a:bodyPr/>
          <a:lstStyle/>
          <a:p>
            <a:fld id="{87466E0A-EAC5-4558-B82A-20D7DC80F66D}" type="slidenum">
              <a:rPr lang="en-US" smtClean="0"/>
              <a:t>27</a:t>
            </a:fld>
            <a:endParaRPr lang="en-US"/>
          </a:p>
        </p:txBody>
      </p:sp>
    </p:spTree>
    <p:extLst>
      <p:ext uri="{BB962C8B-B14F-4D97-AF65-F5344CB8AC3E}">
        <p14:creationId xmlns:p14="http://schemas.microsoft.com/office/powerpoint/2010/main" val="2620303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Rectangle 8"/>
          <p:cNvSpPr/>
          <p:nvPr/>
        </p:nvSpPr>
        <p:spPr>
          <a:xfrm>
            <a:off x="7641922" y="0"/>
            <a:ext cx="1502078" cy="101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US"/>
          </a:p>
        </p:txBody>
      </p:sp>
      <p:pic>
        <p:nvPicPr>
          <p:cNvPr id="10" name="Picture 4" descr="D:\phd\logo_cvu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7080" y="358755"/>
            <a:ext cx="1534763" cy="1120110"/>
          </a:xfrm>
          <a:prstGeom prst="rect">
            <a:avLst/>
          </a:prstGeom>
          <a:noFill/>
          <a:effectLst>
            <a:glow rad="254000">
              <a:schemeClr val="bg1"/>
            </a:glow>
          </a:effectLst>
          <a:extLst>
            <a:ext uri="{909E8E84-426E-40DD-AFC4-6F175D3DCCD1}">
              <a14:hiddenFill xmlns:a14="http://schemas.microsoft.com/office/drawing/2010/main">
                <a:solidFill>
                  <a:srgbClr val="FFFFFF"/>
                </a:solidFill>
              </a14:hiddenFill>
            </a:ext>
          </a:extLst>
        </p:spPr>
      </p:pic>
      <p:pic>
        <p:nvPicPr>
          <p:cNvPr id="11" name="Picture 3" descr="D:\workspace\vanek\doctoralMentoring\pics\ATG logo blue-transparent b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1060" b="1805"/>
          <a:stretch/>
        </p:blipFill>
        <p:spPr bwMode="auto">
          <a:xfrm>
            <a:off x="7445970" y="195973"/>
            <a:ext cx="1485373" cy="140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75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12777"/>
            <a:ext cx="8229600" cy="4713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2"/>
          <p:cNvSpPr>
            <a:spLocks noGrp="1"/>
          </p:cNvSpPr>
          <p:nvPr>
            <p:ph type="subTitle" idx="13"/>
          </p:nvPr>
        </p:nvSpPr>
        <p:spPr>
          <a:xfrm>
            <a:off x="457200" y="764705"/>
            <a:ext cx="7787208" cy="360040"/>
          </a:xfrm>
        </p:spPr>
        <p:txBody>
          <a:bodyPr>
            <a:noAutofit/>
          </a:bodyPr>
          <a:lstStyle>
            <a:lvl1pPr marL="0" indent="0" algn="l">
              <a:buNone/>
              <a:defRPr sz="2000">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dirty="0"/>
          </a:p>
        </p:txBody>
      </p:sp>
      <p:sp>
        <p:nvSpPr>
          <p:cNvPr id="10" name="Straight Connector 9"/>
          <p:cNvSpPr>
            <a:spLocks noChangeShapeType="1"/>
          </p:cNvSpPr>
          <p:nvPr/>
        </p:nvSpPr>
        <p:spPr bwMode="auto">
          <a:xfrm>
            <a:off x="457200" y="1196752"/>
            <a:ext cx="8229600" cy="0"/>
          </a:xfrm>
          <a:prstGeom prst="line">
            <a:avLst/>
          </a:prstGeom>
          <a:noFill/>
          <a:ln w="9525" cap="flat" cmpd="sng" algn="ctr">
            <a:solidFill>
              <a:schemeClr val="tx2"/>
            </a:solidFill>
            <a:prstDash val="dash"/>
            <a:round/>
            <a:headEnd type="none" w="med" len="med"/>
            <a:tailEnd type="none" w="med" len="med"/>
          </a:ln>
          <a:effectLst/>
        </p:spPr>
        <p:txBody>
          <a:bodyPr vert="horz" wrap="square" lIns="91430" tIns="45715" rIns="91430" bIns="45715" anchor="t" compatLnSpc="1"/>
          <a:lstStyle/>
          <a:p>
            <a:endParaRPr kumimoji="0" lang="en-US"/>
          </a:p>
        </p:txBody>
      </p:sp>
    </p:spTree>
    <p:extLst>
      <p:ext uri="{BB962C8B-B14F-4D97-AF65-F5344CB8AC3E}">
        <p14:creationId xmlns:p14="http://schemas.microsoft.com/office/powerpoint/2010/main" val="3494452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4721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0"/>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0"/>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bIns="28800">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2"/>
          <p:cNvSpPr>
            <a:spLocks noGrp="1"/>
          </p:cNvSpPr>
          <p:nvPr>
            <p:ph type="subTitle" idx="13"/>
          </p:nvPr>
        </p:nvSpPr>
        <p:spPr>
          <a:xfrm>
            <a:off x="457200" y="764704"/>
            <a:ext cx="7787208" cy="360040"/>
          </a:xfrm>
        </p:spPr>
        <p:txBody>
          <a:bodyPr>
            <a:no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Straight Connector 10"/>
          <p:cNvSpPr>
            <a:spLocks noChangeShapeType="1"/>
          </p:cNvSpPr>
          <p:nvPr/>
        </p:nvSpPr>
        <p:spPr bwMode="auto">
          <a:xfrm>
            <a:off x="539552" y="1196752"/>
            <a:ext cx="7992888" cy="0"/>
          </a:xfrm>
          <a:prstGeom prst="line">
            <a:avLst/>
          </a:prstGeom>
          <a:noFill/>
          <a:ln w="9525" cap="flat" cmpd="sng" algn="ctr">
            <a:solidFill>
              <a:schemeClr val="tx2"/>
            </a:solidFill>
            <a:prstDash val="dash"/>
            <a:round/>
            <a:headEnd type="none" w="med" len="med"/>
            <a:tailEnd type="none" w="med" len="med"/>
          </a:ln>
          <a:effectLst/>
        </p:spPr>
        <p:txBody>
          <a:bodyPr vert="horz" wrap="square" lIns="91430" tIns="45715" rIns="91430" bIns="45715" anchor="t" compatLnSpc="1"/>
          <a:lstStyle/>
          <a:p>
            <a:endParaRPr kumimoji="0" lang="en-US"/>
          </a:p>
        </p:txBody>
      </p:sp>
    </p:spTree>
    <p:extLst>
      <p:ext uri="{BB962C8B-B14F-4D97-AF65-F5344CB8AC3E}">
        <p14:creationId xmlns:p14="http://schemas.microsoft.com/office/powerpoint/2010/main" val="93053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Slide Number Placeholder 9"/>
          <p:cNvSpPr>
            <a:spLocks noGrp="1"/>
          </p:cNvSpPr>
          <p:nvPr>
            <p:ph type="sldNum" sz="quarter" idx="10"/>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Nadpis a obsah">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57189" y="1214422"/>
            <a:ext cx="8501062" cy="4857750"/>
          </a:xfrm>
          <a:effectLst>
            <a:glow rad="63500">
              <a:schemeClr val="accent1">
                <a:satMod val="175000"/>
                <a:alpha val="40000"/>
              </a:schemeClr>
            </a:glow>
          </a:effectLst>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21" name="Title 20"/>
          <p:cNvSpPr>
            <a:spLocks noGrp="1"/>
          </p:cNvSpPr>
          <p:nvPr>
            <p:ph type="title"/>
          </p:nvPr>
        </p:nvSpPr>
        <p:spPr/>
        <p:txBody>
          <a:bodyPr/>
          <a:lstStyle/>
          <a:p>
            <a:r>
              <a:rPr lang="cs-CZ" smtClean="0"/>
              <a:t>Klepnutím lze upravit styl předlohy nadpisů.</a:t>
            </a:r>
            <a:endParaRPr lang="en-GB"/>
          </a:p>
        </p:txBody>
      </p:sp>
      <p:sp>
        <p:nvSpPr>
          <p:cNvPr id="5" name="Date Placeholder 3"/>
          <p:cNvSpPr>
            <a:spLocks noGrp="1"/>
          </p:cNvSpPr>
          <p:nvPr>
            <p:ph type="dt" sz="half" idx="14"/>
          </p:nvPr>
        </p:nvSpPr>
        <p:spPr>
          <a:xfrm>
            <a:off x="457200" y="6356351"/>
            <a:ext cx="2133600" cy="365125"/>
          </a:xfrm>
          <a:prstGeom prst="rect">
            <a:avLst/>
          </a:prstGeom>
        </p:spPr>
        <p:txBody>
          <a:bodyPr lIns="91430" tIns="45715" rIns="91430" bIns="45715"/>
          <a:lstStyle>
            <a:lvl1pPr fontAlgn="auto">
              <a:spcBef>
                <a:spcPts val="0"/>
              </a:spcBef>
              <a:spcAft>
                <a:spcPts val="0"/>
              </a:spcAft>
              <a:defRPr>
                <a:latin typeface="+mn-lt"/>
                <a:cs typeface="+mn-cs"/>
              </a:defRPr>
            </a:lvl1pPr>
          </a:lstStyle>
          <a:p>
            <a:fld id="{066C02E7-1696-429A-9CFB-74D7A5F2EB5B}" type="datetimeFigureOut">
              <a:rPr lang="cs-CZ" smtClean="0"/>
              <a:pPr/>
              <a:t>22.2.2013</a:t>
            </a:fld>
            <a:endParaRPr lang="cs-CZ"/>
          </a:p>
        </p:txBody>
      </p:sp>
      <p:sp>
        <p:nvSpPr>
          <p:cNvPr id="6" name="Footer Placeholder 4"/>
          <p:cNvSpPr>
            <a:spLocks noGrp="1"/>
          </p:cNvSpPr>
          <p:nvPr>
            <p:ph type="ftr" sz="quarter" idx="15"/>
          </p:nvPr>
        </p:nvSpPr>
        <p:spPr>
          <a:xfrm>
            <a:off x="3124200" y="6356351"/>
            <a:ext cx="2895600" cy="365125"/>
          </a:xfrm>
          <a:prstGeom prst="rect">
            <a:avLst/>
          </a:prstGeom>
        </p:spPr>
        <p:txBody>
          <a:bodyPr lIns="91430" tIns="45715" rIns="91430" bIns="45715"/>
          <a:lstStyle>
            <a:lvl1pPr fontAlgn="auto">
              <a:spcBef>
                <a:spcPts val="0"/>
              </a:spcBef>
              <a:spcAft>
                <a:spcPts val="0"/>
              </a:spcAft>
              <a:defRPr>
                <a:latin typeface="+mn-lt"/>
                <a:cs typeface="+mn-cs"/>
              </a:defRPr>
            </a:lvl1pPr>
          </a:lstStyle>
          <a:p>
            <a:endParaRPr lang="cs-CZ"/>
          </a:p>
        </p:txBody>
      </p:sp>
      <p:sp>
        <p:nvSpPr>
          <p:cNvPr id="7" name="Slide Number Placeholder 5"/>
          <p:cNvSpPr>
            <a:spLocks noGrp="1"/>
          </p:cNvSpPr>
          <p:nvPr>
            <p:ph type="sldNum" sz="quarter" idx="16"/>
          </p:nvPr>
        </p:nvSpPr>
        <p:spPr/>
        <p:txBody>
          <a:bodyPr/>
          <a:lstStyle>
            <a:lvl1pPr>
              <a:defRPr/>
            </a:lvl1pPr>
          </a:lstStyle>
          <a:p>
            <a:fld id="{B8E32546-65AC-480E-A359-8315BF4872FA}" type="slidenum">
              <a:rPr lang="cs-CZ" smtClean="0"/>
              <a:pPr/>
              <a:t>‹#›</a:t>
            </a:fld>
            <a:endParaRPr lang="cs-CZ"/>
          </a:p>
        </p:txBody>
      </p:sp>
    </p:spTree>
    <p:extLst>
      <p:ext uri="{BB962C8B-B14F-4D97-AF65-F5344CB8AC3E}">
        <p14:creationId xmlns:p14="http://schemas.microsoft.com/office/powerpoint/2010/main" val="1723193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57188" y="1214422"/>
            <a:ext cx="8501062" cy="4857750"/>
          </a:xfrm>
          <a:effectLst>
            <a:glow rad="63500">
              <a:schemeClr val="accent1">
                <a:satMod val="175000"/>
                <a:alpha val="40000"/>
              </a:schemeClr>
            </a:glow>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Title 20"/>
          <p:cNvSpPr>
            <a:spLocks noGrp="1"/>
          </p:cNvSpPr>
          <p:nvPr>
            <p:ph type="title"/>
          </p:nvPr>
        </p:nvSpPr>
        <p:spPr/>
        <p:txBody>
          <a:bodyPr/>
          <a:lstStyle/>
          <a:p>
            <a:r>
              <a:rPr lang="en-US" smtClean="0"/>
              <a:t>Click to edit Master title style</a:t>
            </a:r>
            <a:endParaRPr lang="en-GB"/>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8868F0-39B6-420E-A17A-026DA3A8292D}" type="datetimeFigureOut">
              <a:rPr lang="en-US"/>
              <a:pPr>
                <a:defRPr/>
              </a:pPr>
              <a:t>2/22/2013</a:t>
            </a:fld>
            <a:endParaRPr lang="en-GB"/>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9B31C662-0FBA-49CB-BEEE-91FA7017276D}" type="slidenum">
              <a:rPr lang="en-GB"/>
              <a:pPr>
                <a:defRPr/>
              </a:pPr>
              <a:t>‹#›</a:t>
            </a:fld>
            <a:endParaRPr lang="en-GB"/>
          </a:p>
        </p:txBody>
      </p:sp>
    </p:spTree>
    <p:extLst>
      <p:ext uri="{BB962C8B-B14F-4D97-AF65-F5344CB8AC3E}">
        <p14:creationId xmlns:p14="http://schemas.microsoft.com/office/powerpoint/2010/main" val="3146018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57188" y="1214422"/>
            <a:ext cx="8501062" cy="4857750"/>
          </a:xfrm>
          <a:effectLst>
            <a:glow rad="63500">
              <a:schemeClr val="accent1">
                <a:satMod val="175000"/>
                <a:alpha val="40000"/>
              </a:schemeClr>
            </a:glow>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Title 20"/>
          <p:cNvSpPr>
            <a:spLocks noGrp="1"/>
          </p:cNvSpPr>
          <p:nvPr>
            <p:ph type="title"/>
          </p:nvPr>
        </p:nvSpPr>
        <p:spPr/>
        <p:txBody>
          <a:bodyPr/>
          <a:lstStyle/>
          <a:p>
            <a:r>
              <a:rPr lang="en-US" smtClean="0"/>
              <a:t>Click to edit Master title style</a:t>
            </a:r>
            <a:endParaRPr lang="en-GB"/>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8868F0-39B6-420E-A17A-026DA3A8292D}" type="datetimeFigureOut">
              <a:rPr lang="en-US"/>
              <a:pPr>
                <a:defRPr/>
              </a:pPr>
              <a:t>2/22/2013</a:t>
            </a:fld>
            <a:endParaRPr lang="en-GB"/>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9B31C662-0FBA-49CB-BEEE-91FA7017276D}" type="slidenum">
              <a:rPr lang="en-GB"/>
              <a:pPr>
                <a:defRPr/>
              </a:pPr>
              <a:t>‹#›</a:t>
            </a:fld>
            <a:endParaRPr lang="en-GB"/>
          </a:p>
        </p:txBody>
      </p:sp>
    </p:spTree>
    <p:extLst>
      <p:ext uri="{BB962C8B-B14F-4D97-AF65-F5344CB8AC3E}">
        <p14:creationId xmlns:p14="http://schemas.microsoft.com/office/powerpoint/2010/main" val="4123196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57188" y="1214422"/>
            <a:ext cx="8501062" cy="4857750"/>
          </a:xfrm>
          <a:effectLst>
            <a:glow rad="63500">
              <a:schemeClr val="accent1">
                <a:satMod val="175000"/>
                <a:alpha val="40000"/>
              </a:schemeClr>
            </a:glow>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Title 20"/>
          <p:cNvSpPr>
            <a:spLocks noGrp="1"/>
          </p:cNvSpPr>
          <p:nvPr>
            <p:ph type="title"/>
          </p:nvPr>
        </p:nvSpPr>
        <p:spPr/>
        <p:txBody>
          <a:bodyPr/>
          <a:lstStyle/>
          <a:p>
            <a:r>
              <a:rPr lang="en-US" smtClean="0"/>
              <a:t>Click to edit Master title style</a:t>
            </a:r>
            <a:endParaRPr lang="en-GB"/>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8868F0-39B6-420E-A17A-026DA3A8292D}" type="datetimeFigureOut">
              <a:rPr lang="en-US"/>
              <a:pPr>
                <a:defRPr/>
              </a:pPr>
              <a:t>2/22/2013</a:t>
            </a:fld>
            <a:endParaRPr lang="en-GB"/>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9B31C662-0FBA-49CB-BEEE-91FA7017276D}" type="slidenum">
              <a:rPr lang="en-GB"/>
              <a:pPr>
                <a:defRPr/>
              </a:pPr>
              <a:t>‹#›</a:t>
            </a:fld>
            <a:endParaRPr lang="en-GB"/>
          </a:p>
        </p:txBody>
      </p:sp>
    </p:spTree>
    <p:extLst>
      <p:ext uri="{BB962C8B-B14F-4D97-AF65-F5344CB8AC3E}">
        <p14:creationId xmlns:p14="http://schemas.microsoft.com/office/powerpoint/2010/main" val="2139596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bIns="28797">
            <a:normAutofit/>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2"/>
          <p:cNvSpPr>
            <a:spLocks noGrp="1"/>
          </p:cNvSpPr>
          <p:nvPr>
            <p:ph type="subTitle" idx="13"/>
          </p:nvPr>
        </p:nvSpPr>
        <p:spPr>
          <a:xfrm>
            <a:off x="457200" y="764705"/>
            <a:ext cx="7787208" cy="360040"/>
          </a:xfrm>
        </p:spPr>
        <p:txBody>
          <a:bodyPr>
            <a:noAutofit/>
          </a:bodyPr>
          <a:lstStyle>
            <a:lvl1pPr marL="0" indent="0" algn="l">
              <a:buNone/>
              <a:defRPr sz="2000">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dirty="0"/>
          </a:p>
        </p:txBody>
      </p:sp>
      <p:sp>
        <p:nvSpPr>
          <p:cNvPr id="10" name="Straight Connector 9"/>
          <p:cNvSpPr>
            <a:spLocks noChangeShapeType="1"/>
          </p:cNvSpPr>
          <p:nvPr/>
        </p:nvSpPr>
        <p:spPr bwMode="auto">
          <a:xfrm>
            <a:off x="539552" y="1196752"/>
            <a:ext cx="7992888" cy="0"/>
          </a:xfrm>
          <a:prstGeom prst="line">
            <a:avLst/>
          </a:prstGeom>
          <a:noFill/>
          <a:ln w="9525" cap="flat" cmpd="sng" algn="ctr">
            <a:solidFill>
              <a:schemeClr val="tx2"/>
            </a:solidFill>
            <a:prstDash val="dash"/>
            <a:round/>
            <a:headEnd type="none" w="med" len="med"/>
            <a:tailEnd type="none" w="med" len="med"/>
          </a:ln>
          <a:effectLst/>
        </p:spPr>
        <p:txBody>
          <a:bodyPr vert="horz" wrap="square" lIns="91430" tIns="45715" rIns="91430" bIns="45715" anchor="t" compatLnSpc="1"/>
          <a:lstStyle/>
          <a:p>
            <a:endParaRPr kumimoji="0" lang="en-US"/>
          </a:p>
        </p:txBody>
      </p:sp>
    </p:spTree>
    <p:extLst>
      <p:ext uri="{BB962C8B-B14F-4D97-AF65-F5344CB8AC3E}">
        <p14:creationId xmlns:p14="http://schemas.microsoft.com/office/powerpoint/2010/main" val="93053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57188" y="1214422"/>
            <a:ext cx="8501062" cy="4857750"/>
          </a:xfrm>
          <a:effectLst>
            <a:glow rad="63500">
              <a:schemeClr val="accent1">
                <a:satMod val="175000"/>
                <a:alpha val="40000"/>
              </a:schemeClr>
            </a:glow>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Title 20"/>
          <p:cNvSpPr>
            <a:spLocks noGrp="1"/>
          </p:cNvSpPr>
          <p:nvPr>
            <p:ph type="title"/>
          </p:nvPr>
        </p:nvSpPr>
        <p:spPr/>
        <p:txBody>
          <a:bodyPr/>
          <a:lstStyle/>
          <a:p>
            <a:r>
              <a:rPr lang="en-US" smtClean="0"/>
              <a:t>Click to edit Master title style</a:t>
            </a:r>
            <a:endParaRPr lang="en-GB"/>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8868F0-39B6-420E-A17A-026DA3A8292D}" type="datetimeFigureOut">
              <a:rPr lang="en-US"/>
              <a:pPr>
                <a:defRPr/>
              </a:pPr>
              <a:t>2/22/2013</a:t>
            </a:fld>
            <a:endParaRPr lang="en-GB"/>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9B31C662-0FBA-49CB-BEEE-91FA7017276D}" type="slidenum">
              <a:rPr lang="en-GB"/>
              <a:pPr>
                <a:defRPr/>
              </a:pPr>
              <a:t>‹#›</a:t>
            </a:fld>
            <a:endParaRPr lang="en-GB"/>
          </a:p>
        </p:txBody>
      </p:sp>
    </p:spTree>
    <p:extLst>
      <p:ext uri="{BB962C8B-B14F-4D97-AF65-F5344CB8AC3E}">
        <p14:creationId xmlns:p14="http://schemas.microsoft.com/office/powerpoint/2010/main" val="1945612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57188" y="1214422"/>
            <a:ext cx="8501062" cy="4857750"/>
          </a:xfrm>
          <a:effectLst>
            <a:glow rad="63500">
              <a:schemeClr val="accent1">
                <a:satMod val="175000"/>
                <a:alpha val="40000"/>
              </a:schemeClr>
            </a:glow>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Title 20"/>
          <p:cNvSpPr>
            <a:spLocks noGrp="1"/>
          </p:cNvSpPr>
          <p:nvPr>
            <p:ph type="title"/>
          </p:nvPr>
        </p:nvSpPr>
        <p:spPr/>
        <p:txBody>
          <a:bodyPr/>
          <a:lstStyle/>
          <a:p>
            <a:r>
              <a:rPr lang="en-US" smtClean="0"/>
              <a:t>Click to edit Master title style</a:t>
            </a:r>
            <a:endParaRPr lang="en-GB"/>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8868F0-39B6-420E-A17A-026DA3A8292D}" type="datetimeFigureOut">
              <a:rPr lang="en-US"/>
              <a:pPr>
                <a:defRPr/>
              </a:pPr>
              <a:t>2/22/2013</a:t>
            </a:fld>
            <a:endParaRPr lang="en-GB"/>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9B31C662-0FBA-49CB-BEEE-91FA7017276D}" type="slidenum">
              <a:rPr lang="en-GB"/>
              <a:pPr>
                <a:defRPr/>
              </a:pPr>
              <a:t>‹#›</a:t>
            </a:fld>
            <a:endParaRPr lang="en-GB"/>
          </a:p>
        </p:txBody>
      </p:sp>
    </p:spTree>
    <p:extLst>
      <p:ext uri="{BB962C8B-B14F-4D97-AF65-F5344CB8AC3E}">
        <p14:creationId xmlns:p14="http://schemas.microsoft.com/office/powerpoint/2010/main" val="259680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57188" y="1214422"/>
            <a:ext cx="8501062" cy="4857750"/>
          </a:xfrm>
          <a:effectLst>
            <a:glow rad="63500">
              <a:schemeClr val="accent1">
                <a:satMod val="175000"/>
                <a:alpha val="40000"/>
              </a:schemeClr>
            </a:glow>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Title 20"/>
          <p:cNvSpPr>
            <a:spLocks noGrp="1"/>
          </p:cNvSpPr>
          <p:nvPr>
            <p:ph type="title"/>
          </p:nvPr>
        </p:nvSpPr>
        <p:spPr/>
        <p:txBody>
          <a:bodyPr/>
          <a:lstStyle/>
          <a:p>
            <a:r>
              <a:rPr lang="en-US" smtClean="0"/>
              <a:t>Click to edit Master title style</a:t>
            </a:r>
            <a:endParaRPr lang="en-GB"/>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8868F0-39B6-420E-A17A-026DA3A8292D}" type="datetimeFigureOut">
              <a:rPr lang="en-US"/>
              <a:pPr>
                <a:defRPr/>
              </a:pPr>
              <a:t>2/22/2013</a:t>
            </a:fld>
            <a:endParaRPr lang="en-GB"/>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9B31C662-0FBA-49CB-BEEE-91FA7017276D}" type="slidenum">
              <a:rPr lang="en-GB"/>
              <a:pPr>
                <a:defRPr/>
              </a:pPr>
              <a:t>‹#›</a:t>
            </a:fld>
            <a:endParaRPr lang="en-GB"/>
          </a:p>
        </p:txBody>
      </p:sp>
    </p:spTree>
    <p:extLst>
      <p:ext uri="{BB962C8B-B14F-4D97-AF65-F5344CB8AC3E}">
        <p14:creationId xmlns:p14="http://schemas.microsoft.com/office/powerpoint/2010/main" val="1875869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57188" y="1214422"/>
            <a:ext cx="8501062" cy="4857750"/>
          </a:xfrm>
          <a:effectLst>
            <a:glow rad="63500">
              <a:schemeClr val="accent1">
                <a:satMod val="175000"/>
                <a:alpha val="40000"/>
              </a:schemeClr>
            </a:glow>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Title 20"/>
          <p:cNvSpPr>
            <a:spLocks noGrp="1"/>
          </p:cNvSpPr>
          <p:nvPr>
            <p:ph type="title"/>
          </p:nvPr>
        </p:nvSpPr>
        <p:spPr/>
        <p:txBody>
          <a:bodyPr/>
          <a:lstStyle/>
          <a:p>
            <a:r>
              <a:rPr lang="en-US" smtClean="0"/>
              <a:t>Click to edit Master title style</a:t>
            </a:r>
            <a:endParaRPr lang="en-GB"/>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8868F0-39B6-420E-A17A-026DA3A8292D}" type="datetimeFigureOut">
              <a:rPr lang="en-US"/>
              <a:pPr>
                <a:defRPr/>
              </a:pPr>
              <a:t>2/22/2013</a:t>
            </a:fld>
            <a:endParaRPr lang="en-GB"/>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9B31C662-0FBA-49CB-BEEE-91FA7017276D}" type="slidenum">
              <a:rPr lang="en-GB"/>
              <a:pPr>
                <a:defRPr/>
              </a:pPr>
              <a:t>‹#›</a:t>
            </a:fld>
            <a:endParaRPr lang="en-GB"/>
          </a:p>
        </p:txBody>
      </p:sp>
    </p:spTree>
    <p:extLst>
      <p:ext uri="{BB962C8B-B14F-4D97-AF65-F5344CB8AC3E}">
        <p14:creationId xmlns:p14="http://schemas.microsoft.com/office/powerpoint/2010/main" val="601687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57188" y="1214422"/>
            <a:ext cx="8501062" cy="4857750"/>
          </a:xfrm>
          <a:effectLst>
            <a:glow rad="63500">
              <a:schemeClr val="accent1">
                <a:satMod val="175000"/>
                <a:alpha val="40000"/>
              </a:schemeClr>
            </a:glow>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Title 20"/>
          <p:cNvSpPr>
            <a:spLocks noGrp="1"/>
          </p:cNvSpPr>
          <p:nvPr>
            <p:ph type="title"/>
          </p:nvPr>
        </p:nvSpPr>
        <p:spPr/>
        <p:txBody>
          <a:bodyPr/>
          <a:lstStyle/>
          <a:p>
            <a:r>
              <a:rPr lang="en-US" smtClean="0"/>
              <a:t>Click to edit Master title style</a:t>
            </a:r>
            <a:endParaRPr lang="en-GB"/>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8868F0-39B6-420E-A17A-026DA3A8292D}" type="datetimeFigureOut">
              <a:rPr lang="en-US"/>
              <a:pPr>
                <a:defRPr/>
              </a:pPr>
              <a:t>2/22/2013</a:t>
            </a:fld>
            <a:endParaRPr lang="en-GB"/>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9B31C662-0FBA-49CB-BEEE-91FA7017276D}" type="slidenum">
              <a:rPr lang="en-GB"/>
              <a:pPr>
                <a:defRPr/>
              </a:pPr>
              <a:t>‹#›</a:t>
            </a:fld>
            <a:endParaRPr lang="en-GB"/>
          </a:p>
        </p:txBody>
      </p:sp>
    </p:spTree>
    <p:extLst>
      <p:ext uri="{BB962C8B-B14F-4D97-AF65-F5344CB8AC3E}">
        <p14:creationId xmlns:p14="http://schemas.microsoft.com/office/powerpoint/2010/main" val="2483626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57188" y="1214422"/>
            <a:ext cx="8501062" cy="4857750"/>
          </a:xfrm>
          <a:effectLst>
            <a:glow rad="63500">
              <a:schemeClr val="accent1">
                <a:satMod val="175000"/>
                <a:alpha val="40000"/>
              </a:schemeClr>
            </a:glow>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Title 20"/>
          <p:cNvSpPr>
            <a:spLocks noGrp="1"/>
          </p:cNvSpPr>
          <p:nvPr>
            <p:ph type="title"/>
          </p:nvPr>
        </p:nvSpPr>
        <p:spPr/>
        <p:txBody>
          <a:bodyPr/>
          <a:lstStyle/>
          <a:p>
            <a:r>
              <a:rPr lang="en-US" smtClean="0"/>
              <a:t>Click to edit Master title style</a:t>
            </a:r>
            <a:endParaRPr lang="en-GB"/>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8868F0-39B6-420E-A17A-026DA3A8292D}" type="datetimeFigureOut">
              <a:rPr lang="en-US"/>
              <a:pPr>
                <a:defRPr/>
              </a:pPr>
              <a:t>2/22/2013</a:t>
            </a:fld>
            <a:endParaRPr lang="en-GB"/>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9B31C662-0FBA-49CB-BEEE-91FA7017276D}" type="slidenum">
              <a:rPr lang="en-GB"/>
              <a:pPr>
                <a:defRPr/>
              </a:pPr>
              <a:t>‹#›</a:t>
            </a:fld>
            <a:endParaRPr lang="en-GB"/>
          </a:p>
        </p:txBody>
      </p:sp>
    </p:spTree>
    <p:extLst>
      <p:ext uri="{BB962C8B-B14F-4D97-AF65-F5344CB8AC3E}">
        <p14:creationId xmlns:p14="http://schemas.microsoft.com/office/powerpoint/2010/main" val="75654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57188" y="1214422"/>
            <a:ext cx="8501062" cy="4857750"/>
          </a:xfrm>
          <a:effectLst>
            <a:glow rad="63500">
              <a:schemeClr val="accent1">
                <a:satMod val="175000"/>
                <a:alpha val="40000"/>
              </a:schemeClr>
            </a:glow>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Title 20"/>
          <p:cNvSpPr>
            <a:spLocks noGrp="1"/>
          </p:cNvSpPr>
          <p:nvPr>
            <p:ph type="title"/>
          </p:nvPr>
        </p:nvSpPr>
        <p:spPr/>
        <p:txBody>
          <a:bodyPr/>
          <a:lstStyle/>
          <a:p>
            <a:r>
              <a:rPr lang="en-US" smtClean="0"/>
              <a:t>Click to edit Master title style</a:t>
            </a:r>
            <a:endParaRPr lang="en-GB"/>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8868F0-39B6-420E-A17A-026DA3A8292D}" type="datetimeFigureOut">
              <a:rPr lang="en-US"/>
              <a:pPr>
                <a:defRPr/>
              </a:pPr>
              <a:t>2/22/2013</a:t>
            </a:fld>
            <a:endParaRPr lang="en-GB"/>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9B31C662-0FBA-49CB-BEEE-91FA7017276D}" type="slidenum">
              <a:rPr lang="en-GB"/>
              <a:pPr>
                <a:defRPr/>
              </a:pPr>
              <a:t>‹#›</a:t>
            </a:fld>
            <a:endParaRPr lang="en-GB"/>
          </a:p>
        </p:txBody>
      </p:sp>
    </p:spTree>
    <p:extLst>
      <p:ext uri="{BB962C8B-B14F-4D97-AF65-F5344CB8AC3E}">
        <p14:creationId xmlns:p14="http://schemas.microsoft.com/office/powerpoint/2010/main" val="2288659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755577" y="4437112"/>
            <a:ext cx="7776864" cy="0"/>
          </a:xfrm>
          <a:prstGeom prst="line">
            <a:avLst/>
          </a:prstGeom>
          <a:noFill/>
          <a:ln w="9525" cap="flat" cmpd="sng" algn="ctr">
            <a:solidFill>
              <a:schemeClr val="tx2"/>
            </a:solidFill>
            <a:prstDash val="dash"/>
            <a:round/>
            <a:headEnd type="none" w="med" len="med"/>
            <a:tailEnd type="none" w="med" len="med"/>
          </a:ln>
          <a:effectLst/>
        </p:spPr>
        <p:txBody>
          <a:bodyPr vert="horz" wrap="square" lIns="91430" tIns="45715" rIns="91430" bIns="45715" anchor="t" compatLnSpc="1"/>
          <a:lstStyle/>
          <a:p>
            <a:endParaRPr kumimoji="0" lang="en-US"/>
          </a:p>
        </p:txBody>
      </p:sp>
    </p:spTree>
    <p:extLst>
      <p:ext uri="{BB962C8B-B14F-4D97-AF65-F5344CB8AC3E}">
        <p14:creationId xmlns:p14="http://schemas.microsoft.com/office/powerpoint/2010/main" val="3203385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412777"/>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777"/>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Subtitle 2"/>
          <p:cNvSpPr>
            <a:spLocks noGrp="1"/>
          </p:cNvSpPr>
          <p:nvPr>
            <p:ph type="subTitle" idx="13"/>
          </p:nvPr>
        </p:nvSpPr>
        <p:spPr>
          <a:xfrm>
            <a:off x="457200" y="764705"/>
            <a:ext cx="7787208" cy="360040"/>
          </a:xfrm>
        </p:spPr>
        <p:txBody>
          <a:bodyPr>
            <a:noAutofit/>
          </a:bodyPr>
          <a:lstStyle>
            <a:lvl1pPr marL="0" indent="0" algn="l">
              <a:buNone/>
              <a:defRPr sz="2000">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dirty="0"/>
          </a:p>
        </p:txBody>
      </p:sp>
      <p:sp>
        <p:nvSpPr>
          <p:cNvPr id="11" name="Straight Connector 10"/>
          <p:cNvSpPr>
            <a:spLocks noChangeShapeType="1"/>
          </p:cNvSpPr>
          <p:nvPr/>
        </p:nvSpPr>
        <p:spPr bwMode="auto">
          <a:xfrm>
            <a:off x="457200" y="1196752"/>
            <a:ext cx="8229600" cy="0"/>
          </a:xfrm>
          <a:prstGeom prst="line">
            <a:avLst/>
          </a:prstGeom>
          <a:noFill/>
          <a:ln w="9525" cap="flat" cmpd="sng" algn="ctr">
            <a:solidFill>
              <a:schemeClr val="tx2"/>
            </a:solidFill>
            <a:prstDash val="dash"/>
            <a:round/>
            <a:headEnd type="none" w="med" len="med"/>
            <a:tailEnd type="none" w="med" len="med"/>
          </a:ln>
          <a:effectLst/>
        </p:spPr>
        <p:txBody>
          <a:bodyPr vert="horz" wrap="square" lIns="91430" tIns="45715" rIns="91430" bIns="45715" anchor="t" compatLnSpc="1"/>
          <a:lstStyle/>
          <a:p>
            <a:endParaRPr kumimoji="0" lang="en-US"/>
          </a:p>
        </p:txBody>
      </p:sp>
    </p:spTree>
    <p:extLst>
      <p:ext uri="{BB962C8B-B14F-4D97-AF65-F5344CB8AC3E}">
        <p14:creationId xmlns:p14="http://schemas.microsoft.com/office/powerpoint/2010/main" val="97350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12777"/>
            <a:ext cx="4040188" cy="762099"/>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12777"/>
            <a:ext cx="4041775" cy="762099"/>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2" name="Subtitle 2"/>
          <p:cNvSpPr>
            <a:spLocks noGrp="1"/>
          </p:cNvSpPr>
          <p:nvPr>
            <p:ph type="subTitle" idx="13"/>
          </p:nvPr>
        </p:nvSpPr>
        <p:spPr>
          <a:xfrm>
            <a:off x="457200" y="764705"/>
            <a:ext cx="7787208" cy="360040"/>
          </a:xfrm>
        </p:spPr>
        <p:txBody>
          <a:bodyPr>
            <a:noAutofit/>
          </a:bodyPr>
          <a:lstStyle>
            <a:lvl1pPr marL="0" indent="0" algn="l">
              <a:buNone/>
              <a:defRPr sz="2000">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dirty="0"/>
          </a:p>
        </p:txBody>
      </p:sp>
      <p:sp>
        <p:nvSpPr>
          <p:cNvPr id="13" name="Straight Connector 12"/>
          <p:cNvSpPr>
            <a:spLocks noChangeShapeType="1"/>
          </p:cNvSpPr>
          <p:nvPr/>
        </p:nvSpPr>
        <p:spPr bwMode="auto">
          <a:xfrm>
            <a:off x="457200" y="1196752"/>
            <a:ext cx="8229600" cy="0"/>
          </a:xfrm>
          <a:prstGeom prst="line">
            <a:avLst/>
          </a:prstGeom>
          <a:noFill/>
          <a:ln w="9525" cap="flat" cmpd="sng" algn="ctr">
            <a:solidFill>
              <a:schemeClr val="tx2"/>
            </a:solidFill>
            <a:prstDash val="dash"/>
            <a:round/>
            <a:headEnd type="none" w="med" len="med"/>
            <a:tailEnd type="none" w="med" len="med"/>
          </a:ln>
          <a:effectLst/>
        </p:spPr>
        <p:txBody>
          <a:bodyPr vert="horz" wrap="square" lIns="91430" tIns="45715" rIns="91430" bIns="45715" anchor="t" compatLnSpc="1"/>
          <a:lstStyle/>
          <a:p>
            <a:endParaRPr kumimoji="0" lang="en-US"/>
          </a:p>
        </p:txBody>
      </p:sp>
    </p:spTree>
    <p:extLst>
      <p:ext uri="{BB962C8B-B14F-4D97-AF65-F5344CB8AC3E}">
        <p14:creationId xmlns:p14="http://schemas.microsoft.com/office/powerpoint/2010/main" val="907843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8" name="Subtitle 2"/>
          <p:cNvSpPr>
            <a:spLocks noGrp="1"/>
          </p:cNvSpPr>
          <p:nvPr>
            <p:ph type="subTitle" idx="13"/>
          </p:nvPr>
        </p:nvSpPr>
        <p:spPr>
          <a:xfrm>
            <a:off x="457200" y="764705"/>
            <a:ext cx="7787208" cy="360040"/>
          </a:xfrm>
        </p:spPr>
        <p:txBody>
          <a:bodyPr>
            <a:noAutofit/>
          </a:bodyPr>
          <a:lstStyle>
            <a:lvl1pPr marL="0" indent="0" algn="l">
              <a:buNone/>
              <a:defRPr sz="2000">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dirty="0"/>
          </a:p>
        </p:txBody>
      </p:sp>
      <p:sp>
        <p:nvSpPr>
          <p:cNvPr id="9" name="Straight Connector 8"/>
          <p:cNvSpPr>
            <a:spLocks noChangeShapeType="1"/>
          </p:cNvSpPr>
          <p:nvPr/>
        </p:nvSpPr>
        <p:spPr bwMode="auto">
          <a:xfrm>
            <a:off x="457200" y="1196752"/>
            <a:ext cx="8229600" cy="0"/>
          </a:xfrm>
          <a:prstGeom prst="line">
            <a:avLst/>
          </a:prstGeom>
          <a:noFill/>
          <a:ln w="9525" cap="flat" cmpd="sng" algn="ctr">
            <a:solidFill>
              <a:schemeClr val="tx2"/>
            </a:solidFill>
            <a:prstDash val="dash"/>
            <a:round/>
            <a:headEnd type="none" w="med" len="med"/>
            <a:tailEnd type="none" w="med" len="med"/>
          </a:ln>
          <a:effectLst/>
        </p:spPr>
        <p:txBody>
          <a:bodyPr vert="horz" wrap="square" lIns="91430" tIns="45715" rIns="91430" bIns="45715" anchor="t" compatLnSpc="1"/>
          <a:lstStyle/>
          <a:p>
            <a:endParaRPr kumimoji="0" lang="en-US"/>
          </a:p>
        </p:txBody>
      </p:sp>
    </p:spTree>
    <p:extLst>
      <p:ext uri="{BB962C8B-B14F-4D97-AF65-F5344CB8AC3E}">
        <p14:creationId xmlns:p14="http://schemas.microsoft.com/office/powerpoint/2010/main" val="1749294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9876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1252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955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4072"/>
            <a:ext cx="7787208" cy="576064"/>
          </a:xfrm>
          <a:prstGeom prst="rect">
            <a:avLst/>
          </a:prstGeom>
        </p:spPr>
        <p:txBody>
          <a:bodyPr vert="horz" lIns="91430" tIns="45715" rIns="91430" bIns="45715" rtlCol="0" anchor="ctr">
            <a:normAutofit/>
          </a:bodyPr>
          <a:lstStyle/>
          <a:p>
            <a:r>
              <a:rPr lang="cs-CZ" dirty="0" smtClean="0"/>
              <a:t>Kliknutím lze upravit styl.</a:t>
            </a:r>
            <a:endParaRPr lang="en-US" dirty="0"/>
          </a:p>
        </p:txBody>
      </p:sp>
      <p:sp>
        <p:nvSpPr>
          <p:cNvPr id="3" name="Text Placeholder 2"/>
          <p:cNvSpPr>
            <a:spLocks noGrp="1"/>
          </p:cNvSpPr>
          <p:nvPr>
            <p:ph type="body" idx="1"/>
          </p:nvPr>
        </p:nvSpPr>
        <p:spPr>
          <a:xfrm>
            <a:off x="457200" y="1412777"/>
            <a:ext cx="8229600" cy="4713387"/>
          </a:xfrm>
          <a:prstGeom prst="rect">
            <a:avLst/>
          </a:prstGeom>
        </p:spPr>
        <p:txBody>
          <a:bodyPr vert="horz" lIns="91430" tIns="45715" rIns="91430" bIns="45715"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1D8BD707-D9CF-40AE-B4C6-C98DA3205C09}" type="datetimeFigureOut">
              <a:rPr lang="en-US" smtClean="0"/>
              <a:pPr/>
              <a:t>2/22/2013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026" name="Picture 2" descr="D:\phd\presentations\TonyKucera\ATG logo blue.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244409" y="135490"/>
            <a:ext cx="792088" cy="77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827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7" r:id="rId24"/>
    <p:sldLayoutId id="2147483688" r:id="rId25"/>
    <p:sldLayoutId id="2147483689" r:id="rId2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305" rtl="0" eaLnBrk="1" latinLnBrk="0" hangingPunct="1">
        <a:spcBef>
          <a:spcPct val="0"/>
        </a:spcBef>
        <a:buNone/>
        <a:defRPr sz="2900" b="1" kern="1200" baseline="0">
          <a:solidFill>
            <a:schemeClr val="tx2"/>
          </a:solidFill>
          <a:latin typeface="+mn-lt"/>
          <a:ea typeface="Verdana" pitchFamily="34" charset="0"/>
          <a:cs typeface="Arial" pitchFamily="34" charset="0"/>
        </a:defRPr>
      </a:lvl1pPr>
    </p:titleStyle>
    <p:bodyStyle>
      <a:lvl1pPr marL="0" indent="0" algn="l" defTabSz="914305" rtl="0" eaLnBrk="1" latinLnBrk="0" hangingPunct="1">
        <a:lnSpc>
          <a:spcPts val="2600"/>
        </a:lnSpc>
        <a:spcBef>
          <a:spcPts val="1499"/>
        </a:spcBef>
        <a:buFont typeface="Arial" pitchFamily="34" charset="0"/>
        <a:buNone/>
        <a:defRPr sz="2200" kern="1200">
          <a:solidFill>
            <a:schemeClr val="tx1"/>
          </a:solidFill>
          <a:latin typeface="+mn-lt"/>
          <a:ea typeface="Verdana" pitchFamily="34" charset="0"/>
          <a:cs typeface="Arial" pitchFamily="34" charset="0"/>
        </a:defRPr>
      </a:lvl1pPr>
      <a:lvl2pPr marL="457153" indent="0" algn="l" defTabSz="914305" rtl="0" eaLnBrk="1" latinLnBrk="0" hangingPunct="1">
        <a:lnSpc>
          <a:spcPts val="2400"/>
        </a:lnSpc>
        <a:spcBef>
          <a:spcPts val="800"/>
        </a:spcBef>
        <a:buFont typeface="Arial" pitchFamily="34" charset="0"/>
        <a:buNone/>
        <a:defRPr sz="2200" kern="1200" baseline="0">
          <a:solidFill>
            <a:schemeClr val="tx1">
              <a:lumMod val="65000"/>
              <a:lumOff val="35000"/>
            </a:schemeClr>
          </a:solidFill>
          <a:latin typeface="+mn-lt"/>
          <a:ea typeface="Verdana" pitchFamily="34" charset="0"/>
          <a:cs typeface="Arial" pitchFamily="34" charset="0"/>
        </a:defRPr>
      </a:lvl2pPr>
      <a:lvl3pPr marL="914305" indent="0" algn="l" defTabSz="914305" rtl="0" eaLnBrk="1" latinLnBrk="0" hangingPunct="1">
        <a:lnSpc>
          <a:spcPts val="1800"/>
        </a:lnSpc>
        <a:spcBef>
          <a:spcPts val="600"/>
        </a:spcBef>
        <a:buFont typeface="Arial" pitchFamily="34" charset="0"/>
        <a:buNone/>
        <a:defRPr sz="2000" kern="1200" baseline="0">
          <a:solidFill>
            <a:schemeClr val="tx1">
              <a:lumMod val="50000"/>
              <a:lumOff val="50000"/>
            </a:schemeClr>
          </a:solidFill>
          <a:latin typeface="+mn-lt"/>
          <a:ea typeface="Verdana" pitchFamily="34" charset="0"/>
          <a:cs typeface="Arial" pitchFamily="34" charset="0"/>
        </a:defRPr>
      </a:lvl3pPr>
      <a:lvl4pPr marL="1371458" indent="0" algn="l" defTabSz="914305" rtl="0" eaLnBrk="1" latinLnBrk="0" hangingPunct="1">
        <a:lnSpc>
          <a:spcPts val="1600"/>
        </a:lnSpc>
        <a:spcBef>
          <a:spcPts val="400"/>
        </a:spcBef>
        <a:buFont typeface="Arial" pitchFamily="34" charset="0"/>
        <a:buNone/>
        <a:defRPr sz="1800" kern="1200" baseline="0">
          <a:solidFill>
            <a:schemeClr val="tx1">
              <a:lumMod val="50000"/>
              <a:lumOff val="50000"/>
            </a:schemeClr>
          </a:solidFill>
          <a:latin typeface="+mn-lt"/>
          <a:ea typeface="Verdana" pitchFamily="34" charset="0"/>
          <a:cs typeface="Arial" pitchFamily="34" charset="0"/>
        </a:defRPr>
      </a:lvl4pPr>
      <a:lvl5pPr marL="1828610" indent="0" algn="l" defTabSz="914305" rtl="0" eaLnBrk="1" latinLnBrk="0" hangingPunct="1">
        <a:lnSpc>
          <a:spcPts val="1600"/>
        </a:lnSpc>
        <a:spcBef>
          <a:spcPts val="400"/>
        </a:spcBef>
        <a:buFont typeface="Arial" pitchFamily="34" charset="0"/>
        <a:buNone/>
        <a:defRPr sz="1800" kern="1200" baseline="0">
          <a:solidFill>
            <a:schemeClr val="tx1">
              <a:lumMod val="50000"/>
              <a:lumOff val="50000"/>
            </a:schemeClr>
          </a:solidFill>
          <a:latin typeface="+mn-lt"/>
          <a:ea typeface="Verdana" pitchFamily="34" charset="0"/>
          <a:cs typeface="Arial" pitchFamily="34" charset="0"/>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Search_algorithm" TargetMode="External"/><Relationship Id="rId2" Type="http://schemas.openxmlformats.org/officeDocument/2006/relationships/hyperlink" Target="http://en.wikipedia.org/wiki/Function_(mathematics)" TargetMode="External"/><Relationship Id="rId1" Type="http://schemas.openxmlformats.org/officeDocument/2006/relationships/slideLayout" Target="../slideLayouts/slideLayout18.xml"/><Relationship Id="rId4" Type="http://schemas.openxmlformats.org/officeDocument/2006/relationships/hyperlink" Target="http://en.wikipedia.org/wiki/Heuristic"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(Un)informed State Space Search</a:t>
            </a:r>
            <a:endParaRPr lang="en-US" dirty="0"/>
          </a:p>
        </p:txBody>
      </p:sp>
      <p:sp>
        <p:nvSpPr>
          <p:cNvPr id="3" name="Subtitle 2"/>
          <p:cNvSpPr>
            <a:spLocks noGrp="1"/>
          </p:cNvSpPr>
          <p:nvPr>
            <p:ph type="subTitle" idx="1"/>
          </p:nvPr>
        </p:nvSpPr>
        <p:spPr/>
        <p:txBody>
          <a:bodyPr/>
          <a:lstStyle/>
          <a:p>
            <a:pPr algn="r"/>
            <a:r>
              <a:rPr lang="en-US" dirty="0" smtClean="0"/>
              <a:t>Ondrej Vanek</a:t>
            </a:r>
          </a:p>
          <a:p>
            <a:pPr algn="r"/>
            <a:r>
              <a:rPr lang="en-US" dirty="0" smtClean="0"/>
              <a:t>A4B33ZUI LS 2013</a:t>
            </a:r>
            <a:endParaRPr lang="en-US" dirty="0"/>
          </a:p>
        </p:txBody>
      </p:sp>
    </p:spTree>
    <p:extLst>
      <p:ext uri="{BB962C8B-B14F-4D97-AF65-F5344CB8AC3E}">
        <p14:creationId xmlns:p14="http://schemas.microsoft.com/office/powerpoint/2010/main" val="667129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Uniform-Cost Search Exercise</a:t>
            </a:r>
            <a:endParaRPr lang="en-US" dirty="0"/>
          </a:p>
        </p:txBody>
      </p:sp>
      <p:sp>
        <p:nvSpPr>
          <p:cNvPr id="4" name="Subtitle 3"/>
          <p:cNvSpPr>
            <a:spLocks noGrp="1"/>
          </p:cNvSpPr>
          <p:nvPr>
            <p:ph type="subTitle" idx="13"/>
          </p:nvPr>
        </p:nvSpPr>
        <p:spPr/>
        <p:txBody>
          <a:bodyPr/>
          <a:lstStyle/>
          <a:p>
            <a:endParaRPr lang="en-US"/>
          </a:p>
        </p:txBody>
      </p:sp>
      <p:pic>
        <p:nvPicPr>
          <p:cNvPr id="3" name="Picture 2" descr="011807uninformed.pdf - [Microsoft PowerPoint - uninformed.ppt] - SumatraPDF"/>
          <p:cNvPicPr>
            <a:picLocks noChangeAspect="1"/>
          </p:cNvPicPr>
          <p:nvPr/>
        </p:nvPicPr>
        <p:blipFill rotWithShape="1">
          <a:blip r:embed="rId2">
            <a:extLst>
              <a:ext uri="{28A0092B-C50C-407E-A947-70E740481C1C}">
                <a14:useLocalDpi xmlns:a14="http://schemas.microsoft.com/office/drawing/2010/main" val="0"/>
              </a:ext>
            </a:extLst>
          </a:blip>
          <a:srcRect l="9647" t="20996" r="6353" b="4099"/>
          <a:stretch/>
        </p:blipFill>
        <p:spPr>
          <a:xfrm>
            <a:off x="609600" y="1979407"/>
            <a:ext cx="7680960" cy="3743661"/>
          </a:xfrm>
          <a:prstGeom prst="rect">
            <a:avLst/>
          </a:prstGeom>
        </p:spPr>
      </p:pic>
    </p:spTree>
    <p:extLst>
      <p:ext uri="{BB962C8B-B14F-4D97-AF65-F5344CB8AC3E}">
        <p14:creationId xmlns:p14="http://schemas.microsoft.com/office/powerpoint/2010/main" val="476928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3"/>
              </p:nvPr>
            </p:nvSpPr>
            <p:spPr/>
            <p:txBody>
              <a:bodyPr>
                <a:normAutofit/>
              </a:bodyPr>
              <a:lstStyle/>
              <a:p>
                <a:r>
                  <a:rPr lang="en-US" b="1" dirty="0"/>
                  <a:t>Problem</a:t>
                </a:r>
                <a:r>
                  <a:rPr lang="en-US" dirty="0"/>
                  <a:t> </a:t>
                </a:r>
              </a:p>
              <a:p>
                <a:r>
                  <a:rPr lang="en-US" dirty="0"/>
                  <a:t>	</a:t>
                </a:r>
                <a:r>
                  <a:rPr lang="en-US" b="1" dirty="0"/>
                  <a:t>Initial state </a:t>
                </a:r>
                <a:r>
                  <a:rPr lang="en-US" dirty="0"/>
                  <a:t>– </a:t>
                </a:r>
                <a14:m>
                  <m:oMath xmlns:m="http://schemas.openxmlformats.org/officeDocument/2006/math">
                    <m:sSub>
                      <m:sSubPr>
                        <m:ctrlPr>
                          <a:rPr lang="en-US" i="1">
                            <a:latin typeface="Cambria Math"/>
                          </a:rPr>
                        </m:ctrlPr>
                      </m:sSubPr>
                      <m:e>
                        <m:r>
                          <a:rPr lang="en-US" i="1">
                            <a:latin typeface="Cambria Math"/>
                          </a:rPr>
                          <m:t>𝑠</m:t>
                        </m:r>
                      </m:e>
                      <m:sub>
                        <m:r>
                          <a:rPr lang="en-US" i="1">
                            <a:latin typeface="Cambria Math"/>
                          </a:rPr>
                          <m:t>0</m:t>
                        </m:r>
                      </m:sub>
                    </m:sSub>
                  </m:oMath>
                </a14:m>
                <a:endParaRPr lang="en-US" dirty="0"/>
              </a:p>
              <a:p>
                <a:r>
                  <a:rPr lang="en-US" b="1" dirty="0"/>
                  <a:t>	Successor function </a:t>
                </a:r>
                <a:r>
                  <a:rPr lang="en-US" dirty="0"/>
                  <a:t>– </a:t>
                </a:r>
                <a14:m>
                  <m:oMath xmlns:m="http://schemas.openxmlformats.org/officeDocument/2006/math">
                    <m:r>
                      <a:rPr lang="en-US" i="1">
                        <a:latin typeface="Cambria Math"/>
                      </a:rPr>
                      <m:t>𝑥</m:t>
                    </m:r>
                    <m:r>
                      <a:rPr lang="en-US" i="1">
                        <a:latin typeface="Cambria Math"/>
                      </a:rPr>
                      <m:t>∈</m:t>
                    </m:r>
                    <m:r>
                      <a:rPr lang="en-US" i="1">
                        <a:latin typeface="Cambria Math"/>
                      </a:rPr>
                      <m:t>𝑆</m:t>
                    </m:r>
                    <m:r>
                      <a:rPr lang="en-US" i="1">
                        <a:latin typeface="Cambria Math"/>
                      </a:rPr>
                      <m:t> →</m:t>
                    </m:r>
                    <m:r>
                      <a:rPr lang="en-US" i="1">
                        <a:latin typeface="Cambria Math"/>
                      </a:rPr>
                      <m:t>𝑠𝑢𝑐𝑐</m:t>
                    </m:r>
                    <m:d>
                      <m:dPr>
                        <m:ctrlPr>
                          <a:rPr lang="en-US" i="1">
                            <a:latin typeface="Cambria Math"/>
                          </a:rPr>
                        </m:ctrlPr>
                      </m:dPr>
                      <m:e>
                        <m:r>
                          <a:rPr lang="en-US" i="1">
                            <a:latin typeface="Cambria Math"/>
                          </a:rPr>
                          <m:t>𝑥</m:t>
                        </m:r>
                      </m:e>
                    </m:d>
                    <m:r>
                      <a:rPr lang="en-US" i="1">
                        <a:latin typeface="Cambria Math"/>
                      </a:rPr>
                      <m:t>∈</m:t>
                    </m:r>
                    <m:sSup>
                      <m:sSupPr>
                        <m:ctrlPr>
                          <a:rPr lang="en-US" i="1">
                            <a:latin typeface="Cambria Math"/>
                          </a:rPr>
                        </m:ctrlPr>
                      </m:sSupPr>
                      <m:e>
                        <m:r>
                          <a:rPr lang="en-US" i="1">
                            <a:latin typeface="Cambria Math"/>
                          </a:rPr>
                          <m:t>2</m:t>
                        </m:r>
                      </m:e>
                      <m:sup>
                        <m:r>
                          <a:rPr lang="en-US" i="1">
                            <a:latin typeface="Cambria Math"/>
                          </a:rPr>
                          <m:t>𝑆</m:t>
                        </m:r>
                      </m:sup>
                    </m:sSup>
                  </m:oMath>
                </a14:m>
                <a:endParaRPr lang="en-US" b="1" dirty="0"/>
              </a:p>
              <a:p>
                <a:r>
                  <a:rPr lang="en-US" b="1" dirty="0"/>
                  <a:t>	Goal test </a:t>
                </a:r>
                <a:r>
                  <a:rPr lang="en-US" dirty="0"/>
                  <a:t>–</a:t>
                </a:r>
                <a14:m>
                  <m:oMath xmlns:m="http://schemas.openxmlformats.org/officeDocument/2006/math">
                    <m:r>
                      <a:rPr lang="en-US" i="1">
                        <a:latin typeface="Cambria Math"/>
                      </a:rPr>
                      <m:t>𝑥</m:t>
                    </m:r>
                    <m:r>
                      <a:rPr lang="en-US" i="1">
                        <a:latin typeface="Cambria Math"/>
                      </a:rPr>
                      <m:t>∈</m:t>
                    </m:r>
                    <m:r>
                      <a:rPr lang="en-US" i="1">
                        <a:latin typeface="Cambria Math"/>
                      </a:rPr>
                      <m:t>𝑆</m:t>
                    </m:r>
                    <m:r>
                      <a:rPr lang="en-US" i="1">
                        <a:latin typeface="Cambria Math"/>
                      </a:rPr>
                      <m:t> →</m:t>
                    </m:r>
                    <m:r>
                      <a:rPr lang="en-US" i="1">
                        <a:latin typeface="Cambria Math"/>
                      </a:rPr>
                      <m:t>𝑔𝑜𝑎𝑙</m:t>
                    </m:r>
                    <m:d>
                      <m:dPr>
                        <m:ctrlPr>
                          <a:rPr lang="en-US" i="1">
                            <a:latin typeface="Cambria Math"/>
                          </a:rPr>
                        </m:ctrlPr>
                      </m:dPr>
                      <m:e>
                        <m:r>
                          <a:rPr lang="en-US" i="1">
                            <a:latin typeface="Cambria Math"/>
                          </a:rPr>
                          <m:t>𝑥</m:t>
                        </m:r>
                      </m:e>
                    </m:d>
                    <m:r>
                      <a:rPr lang="en-US" i="1">
                        <a:latin typeface="Cambria Math"/>
                      </a:rPr>
                      <m:t>=</m:t>
                    </m:r>
                    <m:r>
                      <a:rPr lang="en-US" i="1">
                        <a:latin typeface="Cambria Math"/>
                      </a:rPr>
                      <m:t>𝑇</m:t>
                    </m:r>
                    <m:r>
                      <a:rPr lang="en-US" i="1">
                        <a:latin typeface="Cambria Math"/>
                      </a:rPr>
                      <m:t> | </m:t>
                    </m:r>
                    <m:r>
                      <a:rPr lang="en-US" i="1">
                        <a:latin typeface="Cambria Math"/>
                      </a:rPr>
                      <m:t>𝐹</m:t>
                    </m:r>
                  </m:oMath>
                </a14:m>
                <a:endParaRPr lang="en-US" b="1" dirty="0"/>
              </a:p>
              <a:p>
                <a:r>
                  <a:rPr lang="en-US" b="1" dirty="0"/>
                  <a:t>	Arc cost </a:t>
                </a:r>
                <a:r>
                  <a:rPr lang="en-US" dirty="0"/>
                  <a:t>–</a:t>
                </a:r>
                <a14:m>
                  <m:oMath xmlns:m="http://schemas.openxmlformats.org/officeDocument/2006/math">
                    <m:r>
                      <a:rPr lang="en-US" i="1">
                        <a:latin typeface="Cambria Math"/>
                      </a:rPr>
                      <m:t>𝑐</m:t>
                    </m:r>
                    <m:d>
                      <m:dPr>
                        <m:ctrlPr>
                          <a:rPr lang="en-US" i="1">
                            <a:latin typeface="Cambria Math"/>
                          </a:rPr>
                        </m:ctrlPr>
                      </m:dPr>
                      <m:e>
                        <m:r>
                          <a:rPr lang="en-US" i="1">
                            <a:latin typeface="Cambria Math"/>
                          </a:rPr>
                          <m:t>𝑥</m:t>
                        </m:r>
                        <m:r>
                          <a:rPr lang="en-US" i="1">
                            <a:latin typeface="Cambria Math"/>
                          </a:rPr>
                          <m:t>,</m:t>
                        </m:r>
                        <m:r>
                          <a:rPr lang="en-US" i="1">
                            <a:latin typeface="Cambria Math"/>
                          </a:rPr>
                          <m:t>𝑠𝑢𝑐𝑐</m:t>
                        </m:r>
                        <m:r>
                          <a:rPr lang="en-US" i="1">
                            <a:latin typeface="Cambria Math"/>
                          </a:rPr>
                          <m:t>(</m:t>
                        </m:r>
                        <m:r>
                          <a:rPr lang="en-US" i="1">
                            <a:latin typeface="Cambria Math"/>
                          </a:rPr>
                          <m:t>𝑥</m:t>
                        </m:r>
                        <m:r>
                          <a:rPr lang="en-US" i="1">
                            <a:latin typeface="Cambria Math"/>
                          </a:rPr>
                          <m:t>)</m:t>
                        </m:r>
                      </m:e>
                    </m:d>
                    <m:r>
                      <a:rPr lang="en-US" i="1">
                        <a:latin typeface="Cambria Math"/>
                      </a:rPr>
                      <m:t> </m:t>
                    </m:r>
                  </m:oMath>
                </a14:m>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r>
                  <a:rPr lang="en-US" sz="2800" dirty="0" smtClean="0"/>
                  <a:t>g(s): </a:t>
                </a:r>
                <a:r>
                  <a:rPr lang="en-US" sz="2800" dirty="0"/>
                  <a:t>cost to reach the </a:t>
                </a:r>
                <a:r>
                  <a:rPr lang="en-US" sz="2800" dirty="0" smtClean="0"/>
                  <a:t>state s </a:t>
                </a:r>
                <a:endParaRPr lang="en-US" sz="2800" dirty="0"/>
              </a:p>
              <a:p>
                <a:r>
                  <a:rPr lang="en-US" sz="2800" dirty="0" smtClean="0"/>
                  <a:t>h(s): </a:t>
                </a:r>
                <a:r>
                  <a:rPr lang="en-US" sz="2800" b="1" u="sng" dirty="0"/>
                  <a:t>estimated</a:t>
                </a:r>
                <a:r>
                  <a:rPr lang="en-US" sz="2800" dirty="0"/>
                  <a:t> cost to get from </a:t>
                </a:r>
                <a:r>
                  <a:rPr lang="en-US" sz="2800" dirty="0" smtClean="0"/>
                  <a:t>state s </a:t>
                </a:r>
                <a:r>
                  <a:rPr lang="en-US" sz="2800" dirty="0"/>
                  <a:t>to </a:t>
                </a:r>
                <a:r>
                  <a:rPr lang="en-US" sz="2800" dirty="0" smtClean="0"/>
                  <a:t>goal state</a:t>
                </a:r>
                <a:endParaRPr lang="en-US" sz="2800" dirty="0"/>
              </a:p>
              <a:p>
                <a:endParaRPr lang="cs-CZ" sz="2800" b="1" dirty="0">
                  <a:solidFill>
                    <a:schemeClr val="tx1"/>
                  </a:solidFill>
                </a:endParaRPr>
              </a:p>
            </p:txBody>
          </p:sp>
        </mc:Choice>
        <mc:Fallback xmlns="">
          <p:sp>
            <p:nvSpPr>
              <p:cNvPr id="2" name="Text Placeholder 1"/>
              <p:cNvSpPr>
                <a:spLocks noGrp="1" noRot="1" noChangeAspect="1" noMove="1" noResize="1" noEditPoints="1" noAdjustHandles="1" noChangeArrowheads="1" noChangeShapeType="1" noTextEdit="1"/>
              </p:cNvSpPr>
              <p:nvPr>
                <p:ph type="body" sz="quarter" idx="13"/>
              </p:nvPr>
            </p:nvSpPr>
            <p:spPr>
              <a:blipFill rotWithShape="1">
                <a:blip r:embed="rId2"/>
                <a:stretch>
                  <a:fillRect l="-706"/>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Informed Search Problems</a:t>
            </a:r>
            <a:endParaRPr lang="cs-CZ" dirty="0"/>
          </a:p>
        </p:txBody>
      </p:sp>
      <mc:AlternateContent xmlns:mc="http://schemas.openxmlformats.org/markup-compatibility/2006" xmlns:a14="http://schemas.microsoft.com/office/drawing/2010/main">
        <mc:Choice Requires="a14">
          <p:sp>
            <p:nvSpPr>
              <p:cNvPr id="4" name="Rounded Rectangle 3"/>
              <p:cNvSpPr/>
              <p:nvPr/>
            </p:nvSpPr>
            <p:spPr>
              <a:xfrm>
                <a:off x="990600" y="3810000"/>
                <a:ext cx="5410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a:solidFill>
                      <a:schemeClr val="tx1"/>
                    </a:solidFill>
                  </a:rPr>
                  <a:t>Heuristic  </a:t>
                </a:r>
                <a14:m>
                  <m:oMath xmlns:m="http://schemas.openxmlformats.org/officeDocument/2006/math">
                    <m:r>
                      <a:rPr lang="en-US" sz="3200" b="1" i="1">
                        <a:solidFill>
                          <a:schemeClr val="tx1"/>
                        </a:solidFill>
                        <a:latin typeface="Cambria Math"/>
                      </a:rPr>
                      <m:t>𝒔</m:t>
                    </m:r>
                    <m:r>
                      <a:rPr lang="en-US" sz="3200" b="1" i="1">
                        <a:solidFill>
                          <a:schemeClr val="tx1"/>
                        </a:solidFill>
                        <a:latin typeface="Cambria Math"/>
                        <a:ea typeface="Cambria Math"/>
                      </a:rPr>
                      <m:t>∈</m:t>
                    </m:r>
                    <m:r>
                      <a:rPr lang="en-US" sz="3200" b="1" i="1">
                        <a:solidFill>
                          <a:schemeClr val="tx1"/>
                        </a:solidFill>
                        <a:latin typeface="Cambria Math"/>
                        <a:ea typeface="Cambria Math"/>
                      </a:rPr>
                      <m:t>𝑺</m:t>
                    </m:r>
                    <m:r>
                      <a:rPr lang="en-US" sz="3200" b="1" i="1">
                        <a:solidFill>
                          <a:schemeClr val="tx1"/>
                        </a:solidFill>
                        <a:latin typeface="Cambria Math"/>
                        <a:ea typeface="Cambria Math"/>
                      </a:rPr>
                      <m:t>:</m:t>
                    </m:r>
                    <m:r>
                      <a:rPr lang="en-US" sz="3200" b="1" i="1">
                        <a:solidFill>
                          <a:schemeClr val="tx1"/>
                        </a:solidFill>
                        <a:latin typeface="Cambria Math"/>
                        <a:ea typeface="Cambria Math"/>
                      </a:rPr>
                      <m:t>𝒉</m:t>
                    </m:r>
                    <m:d>
                      <m:dPr>
                        <m:ctrlPr>
                          <a:rPr lang="en-US" sz="3200" b="1" i="1">
                            <a:solidFill>
                              <a:schemeClr val="tx1"/>
                            </a:solidFill>
                            <a:latin typeface="Cambria Math"/>
                            <a:ea typeface="Cambria Math"/>
                          </a:rPr>
                        </m:ctrlPr>
                      </m:dPr>
                      <m:e>
                        <m:r>
                          <a:rPr lang="en-US" sz="3200" b="1" i="1">
                            <a:solidFill>
                              <a:schemeClr val="tx1"/>
                            </a:solidFill>
                            <a:latin typeface="Cambria Math"/>
                            <a:ea typeface="Cambria Math"/>
                          </a:rPr>
                          <m:t>𝒔</m:t>
                        </m:r>
                      </m:e>
                    </m:d>
                    <m:r>
                      <a:rPr lang="en-US" sz="3200" b="1" i="1">
                        <a:solidFill>
                          <a:schemeClr val="tx1"/>
                        </a:solidFill>
                        <a:latin typeface="Cambria Math"/>
                        <a:ea typeface="Cambria Math"/>
                      </a:rPr>
                      <m:t>→</m:t>
                    </m:r>
                    <m:r>
                      <a:rPr lang="en-US" sz="3200" b="1" i="1">
                        <a:solidFill>
                          <a:schemeClr val="tx1"/>
                        </a:solidFill>
                        <a:latin typeface="Cambria Math"/>
                        <a:ea typeface="Cambria Math"/>
                      </a:rPr>
                      <m:t>𝑹</m:t>
                    </m:r>
                  </m:oMath>
                </a14:m>
                <a:endParaRPr lang="en-US" sz="3200" b="1" dirty="0">
                  <a:solidFill>
                    <a:schemeClr val="tx1"/>
                  </a:solidFill>
                  <a:ea typeface="Cambria Math"/>
                </a:endParaRPr>
              </a:p>
            </p:txBody>
          </p:sp>
        </mc:Choice>
        <mc:Fallback xmlns="">
          <p:sp>
            <p:nvSpPr>
              <p:cNvPr id="4" name="Rounded Rectangle 3"/>
              <p:cNvSpPr>
                <a:spLocks noRot="1" noChangeAspect="1" noMove="1" noResize="1" noEditPoints="1" noAdjustHandles="1" noChangeArrowheads="1" noChangeShapeType="1" noTextEdit="1"/>
              </p:cNvSpPr>
              <p:nvPr/>
            </p:nvSpPr>
            <p:spPr>
              <a:xfrm>
                <a:off x="990600" y="3810000"/>
                <a:ext cx="5410200" cy="838200"/>
              </a:xfrm>
              <a:prstGeom prst="round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2033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Heuristic</a:t>
            </a:r>
            <a:endParaRPr lang="en-US" dirty="0"/>
          </a:p>
        </p:txBody>
      </p:sp>
      <p:sp>
        <p:nvSpPr>
          <p:cNvPr id="4" name="Rounded Rectangle 3"/>
          <p:cNvSpPr/>
          <p:nvPr/>
        </p:nvSpPr>
        <p:spPr>
          <a:xfrm>
            <a:off x="539552" y="2060848"/>
            <a:ext cx="8064896" cy="3312368"/>
          </a:xfrm>
          <a:prstGeom prst="roundRect">
            <a:avLst>
              <a:gd name="adj" fmla="val 627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Wikipedia: “</a:t>
            </a:r>
            <a:r>
              <a:rPr lang="en-US" sz="2800" dirty="0"/>
              <a:t>A </a:t>
            </a:r>
            <a:r>
              <a:rPr lang="en-US" sz="2800" b="1" dirty="0"/>
              <a:t>heuristic function</a:t>
            </a:r>
            <a:r>
              <a:rPr lang="en-US" sz="2800" dirty="0"/>
              <a:t>, or simply a </a:t>
            </a:r>
            <a:r>
              <a:rPr lang="en-US" sz="2800" b="1" dirty="0"/>
              <a:t>heuristic</a:t>
            </a:r>
            <a:r>
              <a:rPr lang="en-US" sz="2800" dirty="0"/>
              <a:t>, is a </a:t>
            </a:r>
            <a:r>
              <a:rPr lang="en-US" sz="2800" dirty="0">
                <a:hlinkClick r:id="rId2" tooltip="Function (mathematics)"/>
              </a:rPr>
              <a:t>function</a:t>
            </a:r>
            <a:r>
              <a:rPr lang="en-US" sz="2800" dirty="0"/>
              <a:t> that ranks alternatives in various </a:t>
            </a:r>
            <a:r>
              <a:rPr lang="en-US" sz="2800" dirty="0">
                <a:hlinkClick r:id="rId3" tooltip="Search algorithm"/>
              </a:rPr>
              <a:t>search algorithms</a:t>
            </a:r>
            <a:r>
              <a:rPr lang="en-US" sz="2800" dirty="0"/>
              <a:t> at each branching step based on the available information (</a:t>
            </a:r>
            <a:r>
              <a:rPr lang="en-US" sz="2800" dirty="0">
                <a:hlinkClick r:id="rId4" tooltip="Heuristic"/>
              </a:rPr>
              <a:t>heuristically</a:t>
            </a:r>
            <a:r>
              <a:rPr lang="en-US" sz="2800" dirty="0"/>
              <a:t>) in order to make a decision about which branch to follow during a search</a:t>
            </a:r>
            <a:r>
              <a:rPr lang="en-US" sz="2800" dirty="0" smtClean="0"/>
              <a:t>.”</a:t>
            </a:r>
            <a:endParaRPr lang="en-US" sz="2800" dirty="0"/>
          </a:p>
        </p:txBody>
      </p:sp>
    </p:spTree>
    <p:extLst>
      <p:ext uri="{BB962C8B-B14F-4D97-AF65-F5344CB8AC3E}">
        <p14:creationId xmlns:p14="http://schemas.microsoft.com/office/powerpoint/2010/main" val="179073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3"/>
              </p:nvPr>
            </p:nvSpPr>
            <p:spPr/>
            <p:txBody>
              <a:bodyPr/>
              <a:lstStyle/>
              <a:p>
                <a:r>
                  <a:rPr lang="en-US" dirty="0" smtClean="0"/>
                  <a:t>Evaluation function for each node h(N)</a:t>
                </a:r>
                <a:endParaRPr lang="cs-CZ" dirty="0" smtClean="0"/>
              </a:p>
              <a:p>
                <a:r>
                  <a:rPr lang="cs-CZ" dirty="0" smtClean="0"/>
                  <a:t>Value is independent of the current search tree</a:t>
                </a:r>
                <a:endParaRPr lang="en-US" dirty="0" smtClean="0"/>
              </a:p>
              <a:p>
                <a:r>
                  <a:rPr lang="en-US" dirty="0" smtClean="0"/>
                  <a:t>Expressing desirability</a:t>
                </a:r>
              </a:p>
              <a:p>
                <a:pPr lvl="1"/>
                <a:r>
                  <a:rPr lang="en-US" dirty="0" smtClean="0"/>
                  <a:t>Estimates the cost from N to a goal state G </a:t>
                </a:r>
                <a:endParaRPr lang="cs-CZ" dirty="0" smtClean="0"/>
              </a:p>
              <a:p>
                <a:pPr lvl="1"/>
                <a14:m>
                  <m:oMathPara xmlns:m="http://schemas.openxmlformats.org/officeDocument/2006/math">
                    <m:oMathParaPr>
                      <m:jc m:val="left"/>
                    </m:oMathParaPr>
                    <m:oMath xmlns:m="http://schemas.openxmlformats.org/officeDocument/2006/math">
                      <m:r>
                        <a:rPr lang="en-US" b="0" i="1" smtClean="0">
                          <a:latin typeface="Cambria Math"/>
                        </a:rPr>
                        <m:t>h</m:t>
                      </m:r>
                      <m:d>
                        <m:dPr>
                          <m:ctrlPr>
                            <a:rPr lang="en-US" b="0" i="1" smtClean="0">
                              <a:latin typeface="Cambria Math"/>
                            </a:rPr>
                          </m:ctrlPr>
                        </m:dPr>
                        <m:e>
                          <m:r>
                            <a:rPr lang="en-US" b="0" i="1" smtClean="0">
                              <a:latin typeface="Cambria Math"/>
                            </a:rPr>
                            <m:t>𝑁</m:t>
                          </m:r>
                        </m:e>
                      </m:d>
                      <m:r>
                        <a:rPr lang="en-US" b="0" i="1" smtClean="0">
                          <a:latin typeface="Cambria Math"/>
                        </a:rPr>
                        <m:t>≥0</m:t>
                      </m:r>
                    </m:oMath>
                  </m:oMathPara>
                </a14:m>
                <a:endParaRPr lang="en-US" b="0" dirty="0" smtClean="0"/>
              </a:p>
              <a:p>
                <a:endParaRPr lang="en-US" dirty="0" smtClean="0"/>
              </a:p>
              <a:p>
                <a:pPr marL="0" indent="0">
                  <a:buNone/>
                </a:pPr>
                <a:endParaRPr lang="en-US" dirty="0" smtClean="0"/>
              </a:p>
            </p:txBody>
          </p:sp>
        </mc:Choice>
        <mc:Fallback xmlns="">
          <p:sp>
            <p:nvSpPr>
              <p:cNvPr id="2" name="Text Placeholder 1"/>
              <p:cNvSpPr>
                <a:spLocks noGrp="1" noRot="1" noChangeAspect="1" noMove="1" noResize="1" noEditPoints="1" noAdjustHandles="1" noChangeArrowheads="1" noChangeShapeType="1" noTextEdit="1"/>
              </p:cNvSpPr>
              <p:nvPr>
                <p:ph type="body" sz="quarter" idx="13"/>
              </p:nvPr>
            </p:nvSpPr>
            <p:spPr>
              <a:blipFill rotWithShape="1">
                <a:blip r:embed="rId2"/>
                <a:stretch>
                  <a:fillRect l="-14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Heuristic</a:t>
            </a:r>
            <a:endParaRPr lang="en-US" dirty="0"/>
          </a:p>
        </p:txBody>
      </p:sp>
      <p:sp>
        <p:nvSpPr>
          <p:cNvPr id="4" name="Rounded Rectangle 3"/>
          <p:cNvSpPr/>
          <p:nvPr/>
        </p:nvSpPr>
        <p:spPr>
          <a:xfrm>
            <a:off x="2375756" y="3645024"/>
            <a:ext cx="4392488" cy="1800200"/>
          </a:xfrm>
          <a:prstGeom prst="roundRect">
            <a:avLst>
              <a:gd name="adj" fmla="val 77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Goal of heuristic design:</a:t>
            </a:r>
          </a:p>
          <a:p>
            <a:pPr algn="ctr"/>
            <a:r>
              <a:rPr lang="en-US" sz="2800" dirty="0" smtClean="0"/>
              <a:t>As close to the real cost as possible!</a:t>
            </a:r>
            <a:endParaRPr lang="en-US" sz="2800" dirty="0"/>
          </a:p>
        </p:txBody>
      </p:sp>
    </p:spTree>
    <p:extLst>
      <p:ext uri="{BB962C8B-B14F-4D97-AF65-F5344CB8AC3E}">
        <p14:creationId xmlns:p14="http://schemas.microsoft.com/office/powerpoint/2010/main" val="888970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3"/>
              </p:nvPr>
            </p:nvSpPr>
            <p:spPr>
              <a:xfrm>
                <a:off x="357188" y="1214422"/>
                <a:ext cx="8501062" cy="5310922"/>
              </a:xfrm>
            </p:spPr>
            <p:txBody>
              <a:bodyPr>
                <a:normAutofit/>
              </a:bodyPr>
              <a:lstStyle/>
              <a:p>
                <a:r>
                  <a:rPr lang="en-US" dirty="0" smtClean="0"/>
                  <a:t>Evaluation </a:t>
                </a:r>
                <a:r>
                  <a:rPr lang="en-US" dirty="0"/>
                  <a:t>function f(n) for each </a:t>
                </a:r>
                <a:r>
                  <a:rPr lang="en-US" dirty="0" smtClean="0"/>
                  <a:t>state/node</a:t>
                </a:r>
                <a:endParaRPr lang="cs-CZ" dirty="0" smtClean="0"/>
              </a:p>
              <a:p>
                <a:endParaRPr lang="en-US" dirty="0"/>
              </a:p>
              <a:p>
                <a:pPr marL="0" indent="0">
                  <a:buNone/>
                </a:pPr>
                <a14:m>
                  <m:oMathPara xmlns:m="http://schemas.openxmlformats.org/officeDocument/2006/math">
                    <m:oMathParaPr>
                      <m:jc m:val="centerGroup"/>
                    </m:oMathParaPr>
                    <m:oMath xmlns:m="http://schemas.openxmlformats.org/officeDocument/2006/math">
                      <m:r>
                        <a:rPr lang="en-US" sz="3600" i="1">
                          <a:latin typeface="Cambria Math"/>
                        </a:rPr>
                        <m:t>𝑓</m:t>
                      </m:r>
                      <m:d>
                        <m:dPr>
                          <m:ctrlPr>
                            <a:rPr lang="en-US" sz="3600" i="1">
                              <a:latin typeface="Cambria Math"/>
                            </a:rPr>
                          </m:ctrlPr>
                        </m:dPr>
                        <m:e>
                          <m:r>
                            <a:rPr lang="en-US" sz="3600" i="1">
                              <a:latin typeface="Cambria Math"/>
                            </a:rPr>
                            <m:t>𝑛</m:t>
                          </m:r>
                        </m:e>
                      </m:d>
                      <m:r>
                        <a:rPr lang="en-US" sz="3600" i="1">
                          <a:latin typeface="Cambria Math"/>
                        </a:rPr>
                        <m:t>=</m:t>
                      </m:r>
                      <m:r>
                        <a:rPr lang="en-US" sz="3600" b="1" i="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mbria Math"/>
                        </a:rPr>
                        <m:t>𝑔</m:t>
                      </m:r>
                      <m:d>
                        <m:dPr>
                          <m:ctrlPr>
                            <a:rPr lang="en-US" sz="3600" b="1" i="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mbria Math"/>
                            </a:rPr>
                          </m:ctrlPr>
                        </m:dPr>
                        <m:e>
                          <m:r>
                            <a:rPr lang="en-US" sz="3600" b="1" i="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mbria Math"/>
                            </a:rPr>
                            <m:t>𝑛</m:t>
                          </m:r>
                        </m:e>
                      </m:d>
                      <m:r>
                        <a:rPr lang="en-US" sz="3600" i="1">
                          <a:latin typeface="Cambria Math"/>
                        </a:rPr>
                        <m:t>+</m:t>
                      </m:r>
                      <m:r>
                        <a:rPr lang="en-US" sz="3600" b="1" i="1" spc="100">
                          <a:ln w="18000">
                            <a:solidFill>
                              <a:schemeClr val="accent1">
                                <a:satMod val="200000"/>
                                <a:tint val="72000"/>
                              </a:schemeClr>
                            </a:solidFill>
                            <a:prstDash val="solid"/>
                          </a:ln>
                          <a:solidFill>
                            <a:schemeClr val="tx2">
                              <a:lumMod val="75000"/>
                              <a:alpha val="5700"/>
                            </a:schemeClr>
                          </a:solidFill>
                          <a:effectLst>
                            <a:outerShdw blurRad="25000" dist="20000" dir="16020000" algn="tl">
                              <a:schemeClr val="accent1">
                                <a:satMod val="200000"/>
                                <a:shade val="1000"/>
                                <a:alpha val="60000"/>
                              </a:schemeClr>
                            </a:outerShdw>
                          </a:effectLst>
                          <a:latin typeface="Cambria Math"/>
                        </a:rPr>
                        <m:t>h</m:t>
                      </m:r>
                      <m:r>
                        <a:rPr lang="en-US" sz="3600" b="1" i="1" spc="100">
                          <a:ln w="18000">
                            <a:solidFill>
                              <a:schemeClr val="accent1">
                                <a:satMod val="200000"/>
                                <a:tint val="72000"/>
                              </a:schemeClr>
                            </a:solidFill>
                            <a:prstDash val="solid"/>
                          </a:ln>
                          <a:solidFill>
                            <a:schemeClr val="tx2">
                              <a:lumMod val="75000"/>
                              <a:alpha val="5700"/>
                            </a:schemeClr>
                          </a:solidFill>
                          <a:effectLst>
                            <a:outerShdw blurRad="25000" dist="20000" dir="16020000" algn="tl">
                              <a:schemeClr val="accent1">
                                <a:satMod val="200000"/>
                                <a:shade val="1000"/>
                                <a:alpha val="60000"/>
                              </a:schemeClr>
                            </a:outerShdw>
                          </a:effectLst>
                          <a:latin typeface="Cambria Math"/>
                        </a:rPr>
                        <m:t>(</m:t>
                      </m:r>
                      <m:r>
                        <a:rPr lang="en-US" sz="3600" b="1" i="1" spc="100">
                          <a:ln w="18000">
                            <a:solidFill>
                              <a:schemeClr val="accent1">
                                <a:satMod val="200000"/>
                                <a:tint val="72000"/>
                              </a:schemeClr>
                            </a:solidFill>
                            <a:prstDash val="solid"/>
                          </a:ln>
                          <a:solidFill>
                            <a:schemeClr val="tx2">
                              <a:lumMod val="75000"/>
                              <a:alpha val="5700"/>
                            </a:schemeClr>
                          </a:solidFill>
                          <a:effectLst>
                            <a:outerShdw blurRad="25000" dist="20000" dir="16020000" algn="tl">
                              <a:schemeClr val="accent1">
                                <a:satMod val="200000"/>
                                <a:shade val="1000"/>
                                <a:alpha val="60000"/>
                              </a:schemeClr>
                            </a:outerShdw>
                          </a:effectLst>
                          <a:latin typeface="Cambria Math"/>
                        </a:rPr>
                        <m:t>𝑛</m:t>
                      </m:r>
                      <m:r>
                        <a:rPr lang="en-US" sz="3600" b="1" i="1" spc="100">
                          <a:ln w="18000">
                            <a:solidFill>
                              <a:schemeClr val="accent1">
                                <a:satMod val="200000"/>
                                <a:tint val="72000"/>
                              </a:schemeClr>
                            </a:solidFill>
                            <a:prstDash val="solid"/>
                          </a:ln>
                          <a:solidFill>
                            <a:schemeClr val="tx2">
                              <a:lumMod val="75000"/>
                              <a:alpha val="5700"/>
                            </a:schemeClr>
                          </a:solidFill>
                          <a:effectLst>
                            <a:outerShdw blurRad="25000" dist="20000" dir="16020000" algn="tl">
                              <a:schemeClr val="accent1">
                                <a:satMod val="200000"/>
                                <a:shade val="1000"/>
                                <a:alpha val="60000"/>
                              </a:schemeClr>
                            </a:outerShdw>
                          </a:effectLst>
                          <a:latin typeface="Cambria Math"/>
                        </a:rPr>
                        <m:t>)</m:t>
                      </m:r>
                    </m:oMath>
                  </m:oMathPara>
                </a14:m>
                <a:endParaRPr lang="en-US" dirty="0" smtClean="0"/>
              </a:p>
              <a:p>
                <a:endParaRPr lang="en-US" dirty="0" smtClean="0"/>
              </a:p>
              <a:p>
                <a:endParaRPr lang="en-US" dirty="0" smtClean="0"/>
              </a:p>
              <a:p>
                <a:r>
                  <a:rPr lang="en-US" dirty="0" smtClean="0">
                    <a:sym typeface="Wingdings" pitchFamily="2" charset="2"/>
                  </a:rPr>
                  <a:t> </a:t>
                </a:r>
                <a:r>
                  <a:rPr lang="en-US" dirty="0" smtClean="0"/>
                  <a:t>Selecting </a:t>
                </a:r>
                <a:r>
                  <a:rPr lang="en-US" b="1" dirty="0"/>
                  <a:t>best </a:t>
                </a:r>
                <a:r>
                  <a:rPr lang="en-US" dirty="0"/>
                  <a:t>node </a:t>
                </a:r>
                <a:r>
                  <a:rPr lang="en-US" dirty="0" smtClean="0"/>
                  <a:t>first – “best-first search”</a:t>
                </a:r>
                <a:endParaRPr lang="en-US" dirty="0"/>
              </a:p>
              <a:p>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3"/>
              </p:nvPr>
            </p:nvSpPr>
            <p:spPr>
              <a:xfrm>
                <a:off x="357188" y="1214422"/>
                <a:ext cx="8501062" cy="5310922"/>
              </a:xfrm>
              <a:blipFill rotWithShape="1">
                <a:blip r:embed="rId2"/>
                <a:stretch>
                  <a:fillRect l="-14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Best-first Search Algorithms</a:t>
            </a:r>
            <a:endParaRPr lang="en-US" dirty="0"/>
          </a:p>
        </p:txBody>
      </p:sp>
      <p:sp>
        <p:nvSpPr>
          <p:cNvPr id="4" name="TextBox 3"/>
          <p:cNvSpPr txBox="1"/>
          <p:nvPr/>
        </p:nvSpPr>
        <p:spPr>
          <a:xfrm>
            <a:off x="3733800" y="2708920"/>
            <a:ext cx="1368152"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3200" dirty="0" smtClean="0"/>
              <a:t>COST</a:t>
            </a:r>
            <a:endParaRPr lang="cs-CZ" sz="3200" dirty="0"/>
          </a:p>
        </p:txBody>
      </p:sp>
      <p:sp>
        <p:nvSpPr>
          <p:cNvPr id="5" name="TextBox 4"/>
          <p:cNvSpPr txBox="1"/>
          <p:nvPr/>
        </p:nvSpPr>
        <p:spPr>
          <a:xfrm>
            <a:off x="5606008" y="2708920"/>
            <a:ext cx="244604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a:t>HEURISTIC</a:t>
            </a:r>
            <a:endParaRPr lang="cs-CZ" sz="3200" dirty="0"/>
          </a:p>
        </p:txBody>
      </p:sp>
      <p:sp>
        <p:nvSpPr>
          <p:cNvPr id="6" name="Rounded Rectangle 5"/>
          <p:cNvSpPr/>
          <p:nvPr/>
        </p:nvSpPr>
        <p:spPr>
          <a:xfrm>
            <a:off x="1676400" y="4495800"/>
            <a:ext cx="5791200" cy="1828800"/>
          </a:xfrm>
          <a:prstGeom prst="roundRect">
            <a:avLst>
              <a:gd name="adj" fmla="val 7778"/>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a:t>Uniform cost search: h(N) = 0</a:t>
            </a:r>
          </a:p>
          <a:p>
            <a:r>
              <a:rPr lang="en-US" sz="2400" dirty="0" smtClean="0"/>
              <a:t>Greedy </a:t>
            </a:r>
            <a:r>
              <a:rPr lang="en-US" sz="2400" dirty="0"/>
              <a:t>search: g(N) = 0, h(N) arbitrary</a:t>
            </a:r>
          </a:p>
          <a:p>
            <a:r>
              <a:rPr lang="en-US" sz="2400" dirty="0" smtClean="0">
                <a:solidFill>
                  <a:schemeClr val="bg1">
                    <a:lumMod val="65000"/>
                  </a:schemeClr>
                </a:solidFill>
              </a:rPr>
              <a:t>A </a:t>
            </a:r>
            <a:r>
              <a:rPr lang="en-US" sz="2400" dirty="0">
                <a:solidFill>
                  <a:schemeClr val="bg1">
                    <a:lumMod val="65000"/>
                  </a:schemeClr>
                </a:solidFill>
              </a:rPr>
              <a:t>search: g(N), h(N) arbitrary</a:t>
            </a:r>
          </a:p>
          <a:p>
            <a:r>
              <a:rPr lang="en-US" sz="2400" dirty="0"/>
              <a:t>A* search: g(N), h(N) admissible</a:t>
            </a:r>
          </a:p>
        </p:txBody>
      </p:sp>
    </p:spTree>
    <p:extLst>
      <p:ext uri="{BB962C8B-B14F-4D97-AF65-F5344CB8AC3E}">
        <p14:creationId xmlns:p14="http://schemas.microsoft.com/office/powerpoint/2010/main" val="574139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body" sz="quarter" idx="13"/>
          </p:nvPr>
        </p:nvSpPr>
        <p:spPr>
          <a:xfrm>
            <a:off x="533400" y="1371600"/>
            <a:ext cx="8229600" cy="5181600"/>
          </a:xfrm>
          <a:prstGeom prst="rect">
            <a:avLst/>
          </a:prstGeom>
        </p:spPr>
        <p:txBody>
          <a:bodyPr/>
          <a:lstStyle/>
          <a:p>
            <a:pPr marL="457200" indent="-457200" eaLnBrk="1" hangingPunct="1">
              <a:buClr>
                <a:srgbClr val="0033CC"/>
              </a:buClr>
              <a:buFont typeface="Wingdings" pitchFamily="2" charset="2"/>
              <a:buAutoNum type="arabicPeriod"/>
            </a:pPr>
            <a:r>
              <a:rPr lang="en-US" sz="2400" dirty="0" smtClean="0">
                <a:latin typeface="Comic Sans MS" pitchFamily="66" charset="0"/>
                <a:sym typeface="Wingdings" pitchFamily="2" charset="2"/>
              </a:rPr>
              <a:t>If GOAL?(initial-state) then return initial-state</a:t>
            </a:r>
          </a:p>
          <a:p>
            <a:pPr marL="457200" indent="-457200" eaLnBrk="1" hangingPunct="1">
              <a:buClr>
                <a:srgbClr val="0033CC"/>
              </a:buClr>
              <a:buFont typeface="Wingdings" pitchFamily="2" charset="2"/>
              <a:buAutoNum type="arabicPeriod"/>
            </a:pPr>
            <a:r>
              <a:rPr lang="en-US" sz="2400" dirty="0" smtClean="0">
                <a:latin typeface="Comic Sans MS" pitchFamily="66" charset="0"/>
                <a:sym typeface="Wingdings" pitchFamily="2" charset="2"/>
              </a:rPr>
              <a:t>INSERT(</a:t>
            </a:r>
            <a:r>
              <a:rPr lang="en-US" sz="2400" dirty="0" smtClean="0">
                <a:latin typeface="Comic Sans MS" pitchFamily="66" charset="0"/>
              </a:rPr>
              <a:t>initial-</a:t>
            </a:r>
            <a:r>
              <a:rPr lang="en-US" sz="2400" dirty="0" err="1" smtClean="0">
                <a:latin typeface="Comic Sans MS" pitchFamily="66" charset="0"/>
              </a:rPr>
              <a:t>node,FRINGE</a:t>
            </a:r>
            <a:r>
              <a:rPr lang="en-US" sz="2400" dirty="0" smtClean="0">
                <a:latin typeface="Comic Sans MS" pitchFamily="66" charset="0"/>
              </a:rPr>
              <a:t>)</a:t>
            </a:r>
          </a:p>
          <a:p>
            <a:pPr marL="457200" indent="-457200" eaLnBrk="1" hangingPunct="1">
              <a:buClr>
                <a:srgbClr val="0033CC"/>
              </a:buClr>
              <a:buFont typeface="Wingdings" pitchFamily="2" charset="2"/>
              <a:buAutoNum type="arabicPeriod"/>
            </a:pPr>
            <a:r>
              <a:rPr lang="en-US" sz="2400" dirty="0" smtClean="0">
                <a:latin typeface="Comic Sans MS" pitchFamily="66" charset="0"/>
              </a:rPr>
              <a:t>Repeat:</a:t>
            </a:r>
          </a:p>
          <a:p>
            <a:pPr marL="974725" lvl="1" indent="-403225" eaLnBrk="1" hangingPunct="1">
              <a:buClr>
                <a:srgbClr val="0033CC"/>
              </a:buClr>
              <a:buFont typeface="Wingdings" pitchFamily="2" charset="2"/>
              <a:buAutoNum type="alphaLcPeriod"/>
            </a:pPr>
            <a:r>
              <a:rPr lang="en-US" sz="2400" dirty="0" smtClean="0">
                <a:latin typeface="Comic Sans MS" pitchFamily="66" charset="0"/>
              </a:rPr>
              <a:t>If empty(FRINGE) then return </a:t>
            </a:r>
            <a:r>
              <a:rPr lang="en-US" sz="2400" dirty="0" smtClean="0">
                <a:solidFill>
                  <a:srgbClr val="990033"/>
                </a:solidFill>
                <a:latin typeface="Comic Sans MS" pitchFamily="66" charset="0"/>
              </a:rPr>
              <a:t>failure</a:t>
            </a:r>
          </a:p>
          <a:p>
            <a:pPr marL="974725" lvl="1" indent="-403225" eaLnBrk="1" hangingPunct="1">
              <a:buClr>
                <a:srgbClr val="0033CC"/>
              </a:buClr>
              <a:buFont typeface="Wingdings" pitchFamily="2" charset="2"/>
              <a:buAutoNum type="alphaLcPeriod"/>
            </a:pPr>
            <a:r>
              <a:rPr lang="en-US" sz="2400" dirty="0" smtClean="0">
                <a:solidFill>
                  <a:srgbClr val="339933"/>
                </a:solidFill>
                <a:latin typeface="Comic Sans MS" pitchFamily="66" charset="0"/>
              </a:rPr>
              <a:t>N</a:t>
            </a:r>
            <a:r>
              <a:rPr lang="en-US" sz="2400" dirty="0" smtClean="0">
                <a:latin typeface="Comic Sans MS" pitchFamily="66" charset="0"/>
              </a:rPr>
              <a:t> </a:t>
            </a:r>
            <a:r>
              <a:rPr lang="en-US" sz="2400" dirty="0" smtClean="0">
                <a:latin typeface="Comic Sans MS" pitchFamily="66" charset="0"/>
                <a:sym typeface="Wingdings" pitchFamily="2" charset="2"/>
              </a:rPr>
              <a:t> REMOVE(FRINGE)</a:t>
            </a:r>
          </a:p>
          <a:p>
            <a:pPr marL="974725" lvl="1" indent="-403225" eaLnBrk="1" hangingPunct="1">
              <a:buClr>
                <a:srgbClr val="0033CC"/>
              </a:buClr>
              <a:buFont typeface="Wingdings" pitchFamily="2" charset="2"/>
              <a:buAutoNum type="alphaLcPeriod"/>
            </a:pPr>
            <a:r>
              <a:rPr lang="en-US" sz="2400" dirty="0" smtClean="0">
                <a:solidFill>
                  <a:srgbClr val="F81706"/>
                </a:solidFill>
                <a:latin typeface="Comic Sans MS" pitchFamily="66" charset="0"/>
                <a:sym typeface="Wingdings" pitchFamily="2" charset="2"/>
              </a:rPr>
              <a:t>s</a:t>
            </a:r>
            <a:r>
              <a:rPr lang="en-US" sz="2400" dirty="0" smtClean="0">
                <a:latin typeface="Comic Sans MS" pitchFamily="66" charset="0"/>
                <a:sym typeface="Wingdings" pitchFamily="2" charset="2"/>
              </a:rPr>
              <a:t>  STATE(</a:t>
            </a:r>
            <a:r>
              <a:rPr lang="en-US" sz="2400" dirty="0" smtClean="0">
                <a:solidFill>
                  <a:srgbClr val="339933"/>
                </a:solidFill>
                <a:latin typeface="Comic Sans MS" pitchFamily="66" charset="0"/>
                <a:sym typeface="Wingdings" pitchFamily="2" charset="2"/>
              </a:rPr>
              <a:t>N</a:t>
            </a:r>
            <a:r>
              <a:rPr lang="en-US" sz="2400" dirty="0" smtClean="0">
                <a:latin typeface="Comic Sans MS" pitchFamily="66" charset="0"/>
                <a:sym typeface="Wingdings" pitchFamily="2" charset="2"/>
              </a:rPr>
              <a:t>)</a:t>
            </a:r>
          </a:p>
          <a:p>
            <a:pPr marL="974725" lvl="1" indent="-403225">
              <a:buClr>
                <a:srgbClr val="0033CC"/>
              </a:buClr>
              <a:buFont typeface="Wingdings" pitchFamily="2" charset="2"/>
              <a:buAutoNum type="alphaLcPeriod"/>
            </a:pPr>
            <a:r>
              <a:rPr lang="en-US" sz="2400" dirty="0">
                <a:latin typeface="Comic Sans MS" pitchFamily="66" charset="0"/>
                <a:sym typeface="Wingdings" pitchFamily="2" charset="2"/>
              </a:rPr>
              <a:t>If GOAL</a:t>
            </a:r>
            <a:r>
              <a:rPr lang="en-US" sz="2400" dirty="0" smtClean="0">
                <a:latin typeface="Comic Sans MS" pitchFamily="66" charset="0"/>
                <a:sym typeface="Wingdings" pitchFamily="2" charset="2"/>
              </a:rPr>
              <a:t>?(</a:t>
            </a:r>
            <a:r>
              <a:rPr lang="en-US" sz="2400" dirty="0">
                <a:solidFill>
                  <a:srgbClr val="F81706"/>
                </a:solidFill>
                <a:latin typeface="Comic Sans MS" pitchFamily="66" charset="0"/>
                <a:sym typeface="Wingdings" pitchFamily="2" charset="2"/>
              </a:rPr>
              <a:t>s</a:t>
            </a:r>
            <a:r>
              <a:rPr lang="en-US" sz="2400" dirty="0" smtClean="0">
                <a:latin typeface="Comic Sans MS" pitchFamily="66" charset="0"/>
                <a:sym typeface="Wingdings" pitchFamily="2" charset="2"/>
              </a:rPr>
              <a:t>) </a:t>
            </a:r>
            <a:r>
              <a:rPr lang="en-US" sz="2400" dirty="0">
                <a:latin typeface="Comic Sans MS" pitchFamily="66" charset="0"/>
                <a:sym typeface="Wingdings" pitchFamily="2" charset="2"/>
              </a:rPr>
              <a:t>then return </a:t>
            </a:r>
            <a:r>
              <a:rPr lang="en-US" sz="2400" dirty="0">
                <a:solidFill>
                  <a:srgbClr val="990033"/>
                </a:solidFill>
                <a:latin typeface="Comic Sans MS" pitchFamily="66" charset="0"/>
                <a:sym typeface="Wingdings" pitchFamily="2" charset="2"/>
              </a:rPr>
              <a:t>path or goal </a:t>
            </a:r>
            <a:r>
              <a:rPr lang="en-US" sz="2400" dirty="0" smtClean="0">
                <a:solidFill>
                  <a:srgbClr val="990033"/>
                </a:solidFill>
                <a:latin typeface="Comic Sans MS" pitchFamily="66" charset="0"/>
                <a:sym typeface="Wingdings" pitchFamily="2" charset="2"/>
              </a:rPr>
              <a:t>state</a:t>
            </a:r>
            <a:endParaRPr lang="en-US" sz="2400" dirty="0" smtClean="0">
              <a:solidFill>
                <a:srgbClr val="339933"/>
              </a:solidFill>
              <a:latin typeface="Comic Sans MS" pitchFamily="66" charset="0"/>
              <a:sym typeface="Wingdings" pitchFamily="2" charset="2"/>
            </a:endParaRPr>
          </a:p>
          <a:p>
            <a:pPr marL="974725" lvl="1" indent="-403225" eaLnBrk="1" hangingPunct="1">
              <a:buClr>
                <a:srgbClr val="0033CC"/>
              </a:buClr>
              <a:buFont typeface="Wingdings" pitchFamily="2" charset="2"/>
              <a:buAutoNum type="alphaLcPeriod"/>
            </a:pPr>
            <a:r>
              <a:rPr lang="en-US" sz="2400" dirty="0" smtClean="0">
                <a:latin typeface="Comic Sans MS" pitchFamily="66" charset="0"/>
              </a:rPr>
              <a:t>For every state </a:t>
            </a:r>
            <a:r>
              <a:rPr lang="en-US" sz="2400" dirty="0" smtClean="0">
                <a:solidFill>
                  <a:srgbClr val="996600"/>
                </a:solidFill>
                <a:latin typeface="Comic Sans MS" pitchFamily="66" charset="0"/>
              </a:rPr>
              <a:t>s’</a:t>
            </a:r>
            <a:r>
              <a:rPr lang="en-US" sz="2400" dirty="0" smtClean="0">
                <a:latin typeface="Comic Sans MS" pitchFamily="66" charset="0"/>
              </a:rPr>
              <a:t> in SUCCESSORS(</a:t>
            </a:r>
            <a:r>
              <a:rPr lang="en-US" sz="2400" dirty="0" smtClean="0">
                <a:solidFill>
                  <a:srgbClr val="F81706"/>
                </a:solidFill>
                <a:latin typeface="Comic Sans MS" pitchFamily="66" charset="0"/>
              </a:rPr>
              <a:t>s</a:t>
            </a:r>
            <a:r>
              <a:rPr lang="en-US" sz="2400" dirty="0" smtClean="0">
                <a:latin typeface="Comic Sans MS" pitchFamily="66" charset="0"/>
              </a:rPr>
              <a:t>)</a:t>
            </a:r>
          </a:p>
          <a:p>
            <a:pPr marL="1600200" lvl="2" indent="-511175" eaLnBrk="1" hangingPunct="1">
              <a:buClr>
                <a:srgbClr val="0033CC"/>
              </a:buClr>
              <a:buFont typeface="Wingdings" pitchFamily="2" charset="2"/>
              <a:buAutoNum type="romanLcPeriod"/>
            </a:pPr>
            <a:r>
              <a:rPr lang="en-US" dirty="0" smtClean="0">
                <a:latin typeface="Comic Sans MS" pitchFamily="66" charset="0"/>
              </a:rPr>
              <a:t>Create a new node </a:t>
            </a:r>
            <a:r>
              <a:rPr lang="en-US" dirty="0" smtClean="0">
                <a:solidFill>
                  <a:srgbClr val="990000"/>
                </a:solidFill>
                <a:latin typeface="Comic Sans MS" pitchFamily="66" charset="0"/>
              </a:rPr>
              <a:t>N’</a:t>
            </a:r>
            <a:r>
              <a:rPr lang="en-US" dirty="0" smtClean="0">
                <a:solidFill>
                  <a:srgbClr val="CC0066"/>
                </a:solidFill>
                <a:latin typeface="Comic Sans MS" pitchFamily="66" charset="0"/>
              </a:rPr>
              <a:t> </a:t>
            </a:r>
            <a:r>
              <a:rPr lang="en-US" dirty="0" smtClean="0">
                <a:latin typeface="Comic Sans MS" pitchFamily="66" charset="0"/>
              </a:rPr>
              <a:t>as a child of </a:t>
            </a:r>
            <a:r>
              <a:rPr lang="en-US" dirty="0" smtClean="0">
                <a:solidFill>
                  <a:srgbClr val="339933"/>
                </a:solidFill>
                <a:latin typeface="Comic Sans MS" pitchFamily="66" charset="0"/>
              </a:rPr>
              <a:t>N</a:t>
            </a:r>
          </a:p>
          <a:p>
            <a:pPr marL="1600200" lvl="2" indent="-511175" eaLnBrk="1" hangingPunct="1">
              <a:buClr>
                <a:srgbClr val="0033CC"/>
              </a:buClr>
              <a:buFont typeface="Wingdings" pitchFamily="2" charset="2"/>
              <a:buAutoNum type="romanLcPeriod"/>
            </a:pPr>
            <a:r>
              <a:rPr lang="en-US" dirty="0" smtClean="0">
                <a:latin typeface="Comic Sans MS" pitchFamily="66" charset="0"/>
              </a:rPr>
              <a:t>INSERT(</a:t>
            </a:r>
            <a:r>
              <a:rPr lang="en-US" dirty="0" smtClean="0">
                <a:solidFill>
                  <a:srgbClr val="990000"/>
                </a:solidFill>
                <a:latin typeface="Comic Sans MS" pitchFamily="66" charset="0"/>
              </a:rPr>
              <a:t>N’</a:t>
            </a:r>
            <a:r>
              <a:rPr lang="en-US" dirty="0" smtClean="0">
                <a:latin typeface="Comic Sans MS" pitchFamily="66" charset="0"/>
              </a:rPr>
              <a:t>,FRINGE)</a:t>
            </a:r>
            <a:endParaRPr lang="en-US" sz="2000" dirty="0" smtClean="0">
              <a:latin typeface="Comic Sans MS" pitchFamily="66" charset="0"/>
            </a:endParaRPr>
          </a:p>
        </p:txBody>
      </p:sp>
      <p:sp>
        <p:nvSpPr>
          <p:cNvPr id="7" name="Title 2"/>
          <p:cNvSpPr>
            <a:spLocks noGrp="1"/>
          </p:cNvSpPr>
          <p:nvPr>
            <p:ph type="title"/>
          </p:nvPr>
        </p:nvSpPr>
        <p:spPr/>
        <p:txBody>
          <a:bodyPr/>
          <a:lstStyle/>
          <a:p>
            <a:r>
              <a:rPr lang="en-US" dirty="0"/>
              <a:t>General Search Algorithm Template</a:t>
            </a:r>
            <a:endParaRPr lang="cs-CZ" dirty="0"/>
          </a:p>
        </p:txBody>
      </p:sp>
      <p:sp>
        <p:nvSpPr>
          <p:cNvPr id="12290" name="Slide Number Placeholder 5"/>
          <p:cNvSpPr>
            <a:spLocks noGrp="1"/>
          </p:cNvSpPr>
          <p:nvPr>
            <p:ph type="sldNum" sz="quarter" idx="16"/>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963EA78-0D4F-45E7-8A18-0A18B0499ADE}" type="slidenum">
              <a:rPr lang="en-US" smtClean="0"/>
              <a:pPr eaLnBrk="1" hangingPunct="1"/>
              <a:t>15</a:t>
            </a:fld>
            <a:endParaRPr lang="en-US" smtClean="0"/>
          </a:p>
        </p:txBody>
      </p:sp>
    </p:spTree>
    <p:extLst>
      <p:ext uri="{BB962C8B-B14F-4D97-AF65-F5344CB8AC3E}">
        <p14:creationId xmlns:p14="http://schemas.microsoft.com/office/powerpoint/2010/main" val="3615686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body" sz="quarter" idx="13"/>
          </p:nvPr>
        </p:nvSpPr>
        <p:spPr>
          <a:xfrm>
            <a:off x="533400" y="1371600"/>
            <a:ext cx="8229600" cy="5181600"/>
          </a:xfrm>
          <a:prstGeom prst="rect">
            <a:avLst/>
          </a:prstGeom>
        </p:spPr>
        <p:txBody>
          <a:bodyPr/>
          <a:lstStyle/>
          <a:p>
            <a:pPr marL="457200" indent="-457200" eaLnBrk="1" hangingPunct="1">
              <a:buClr>
                <a:srgbClr val="0033CC"/>
              </a:buClr>
              <a:buFont typeface="Wingdings" pitchFamily="2" charset="2"/>
              <a:buAutoNum type="arabicPeriod"/>
            </a:pPr>
            <a:r>
              <a:rPr lang="en-US" sz="2400" dirty="0" smtClean="0">
                <a:solidFill>
                  <a:schemeClr val="bg1">
                    <a:lumMod val="65000"/>
                  </a:schemeClr>
                </a:solidFill>
                <a:latin typeface="Comic Sans MS" pitchFamily="66" charset="0"/>
                <a:sym typeface="Wingdings" pitchFamily="2" charset="2"/>
              </a:rPr>
              <a:t>If GOAL?(initial-state) then return initial-state</a:t>
            </a:r>
          </a:p>
          <a:p>
            <a:pPr marL="457200" indent="-457200" eaLnBrk="1" hangingPunct="1">
              <a:buClr>
                <a:srgbClr val="0033CC"/>
              </a:buClr>
              <a:buFont typeface="Wingdings" pitchFamily="2" charset="2"/>
              <a:buAutoNum type="arabicPeriod"/>
            </a:pPr>
            <a:r>
              <a:rPr lang="en-US" sz="2400" dirty="0" smtClean="0">
                <a:solidFill>
                  <a:schemeClr val="bg1">
                    <a:lumMod val="65000"/>
                  </a:schemeClr>
                </a:solidFill>
                <a:latin typeface="Comic Sans MS" pitchFamily="66" charset="0"/>
                <a:sym typeface="Wingdings" pitchFamily="2" charset="2"/>
              </a:rPr>
              <a:t>INSERT(</a:t>
            </a:r>
            <a:r>
              <a:rPr lang="en-US" sz="2400" dirty="0" smtClean="0">
                <a:solidFill>
                  <a:schemeClr val="bg1">
                    <a:lumMod val="65000"/>
                  </a:schemeClr>
                </a:solidFill>
                <a:latin typeface="Comic Sans MS" pitchFamily="66" charset="0"/>
              </a:rPr>
              <a:t>initial-</a:t>
            </a:r>
            <a:r>
              <a:rPr lang="en-US" sz="2400" dirty="0" err="1" smtClean="0">
                <a:solidFill>
                  <a:schemeClr val="bg1">
                    <a:lumMod val="65000"/>
                  </a:schemeClr>
                </a:solidFill>
                <a:latin typeface="Comic Sans MS" pitchFamily="66" charset="0"/>
              </a:rPr>
              <a:t>node,FRINGE</a:t>
            </a:r>
            <a:r>
              <a:rPr lang="en-US" sz="2400" dirty="0" smtClean="0">
                <a:solidFill>
                  <a:schemeClr val="bg1">
                    <a:lumMod val="65000"/>
                  </a:schemeClr>
                </a:solidFill>
                <a:latin typeface="Comic Sans MS" pitchFamily="66" charset="0"/>
              </a:rPr>
              <a:t>)</a:t>
            </a:r>
          </a:p>
          <a:p>
            <a:pPr marL="457200" indent="-457200" eaLnBrk="1" hangingPunct="1">
              <a:buClr>
                <a:srgbClr val="0033CC"/>
              </a:buClr>
              <a:buFont typeface="Wingdings" pitchFamily="2" charset="2"/>
              <a:buAutoNum type="arabicPeriod"/>
            </a:pPr>
            <a:r>
              <a:rPr lang="en-US" sz="2400" dirty="0" smtClean="0">
                <a:solidFill>
                  <a:schemeClr val="bg1">
                    <a:lumMod val="65000"/>
                  </a:schemeClr>
                </a:solidFill>
                <a:latin typeface="Comic Sans MS" pitchFamily="66" charset="0"/>
              </a:rPr>
              <a:t>Repeat:</a:t>
            </a:r>
          </a:p>
          <a:p>
            <a:pPr marL="974725" lvl="1" indent="-403225" eaLnBrk="1" hangingPunct="1">
              <a:buClr>
                <a:srgbClr val="0033CC"/>
              </a:buClr>
              <a:buFont typeface="Wingdings" pitchFamily="2" charset="2"/>
              <a:buAutoNum type="alphaLcPeriod"/>
            </a:pPr>
            <a:r>
              <a:rPr lang="en-US" sz="2400" dirty="0" smtClean="0">
                <a:solidFill>
                  <a:schemeClr val="bg1">
                    <a:lumMod val="65000"/>
                  </a:schemeClr>
                </a:solidFill>
                <a:latin typeface="Comic Sans MS" pitchFamily="66" charset="0"/>
              </a:rPr>
              <a:t>If empty(FRINGE) then return failure</a:t>
            </a:r>
          </a:p>
          <a:p>
            <a:pPr marL="974725" lvl="1" indent="-403225" eaLnBrk="1" hangingPunct="1">
              <a:buClr>
                <a:srgbClr val="0033CC"/>
              </a:buClr>
              <a:buFont typeface="Wingdings" pitchFamily="2" charset="2"/>
              <a:buAutoNum type="alphaLcPeriod"/>
            </a:pPr>
            <a:r>
              <a:rPr lang="en-US" sz="2400" dirty="0" smtClean="0">
                <a:solidFill>
                  <a:schemeClr val="bg1">
                    <a:lumMod val="65000"/>
                  </a:schemeClr>
                </a:solidFill>
                <a:latin typeface="Comic Sans MS" pitchFamily="66" charset="0"/>
              </a:rPr>
              <a:t>N </a:t>
            </a:r>
            <a:r>
              <a:rPr lang="en-US" sz="2400" dirty="0" smtClean="0">
                <a:solidFill>
                  <a:schemeClr val="bg1">
                    <a:lumMod val="65000"/>
                  </a:schemeClr>
                </a:solidFill>
                <a:latin typeface="Comic Sans MS" pitchFamily="66" charset="0"/>
                <a:sym typeface="Wingdings" pitchFamily="2" charset="2"/>
              </a:rPr>
              <a:t> REMOVE(FRINGE)</a:t>
            </a:r>
          </a:p>
          <a:p>
            <a:pPr marL="974725" lvl="1" indent="-403225" eaLnBrk="1" hangingPunct="1">
              <a:buClr>
                <a:srgbClr val="0033CC"/>
              </a:buClr>
              <a:buFont typeface="Wingdings" pitchFamily="2" charset="2"/>
              <a:buAutoNum type="alphaLcPeriod"/>
            </a:pPr>
            <a:r>
              <a:rPr lang="en-US" sz="2400" dirty="0" smtClean="0">
                <a:solidFill>
                  <a:schemeClr val="bg1">
                    <a:lumMod val="65000"/>
                  </a:schemeClr>
                </a:solidFill>
                <a:latin typeface="Comic Sans MS" pitchFamily="66" charset="0"/>
                <a:sym typeface="Wingdings" pitchFamily="2" charset="2"/>
              </a:rPr>
              <a:t>s  STATE(N)</a:t>
            </a:r>
          </a:p>
          <a:p>
            <a:pPr marL="974725" lvl="1" indent="-403225">
              <a:buClr>
                <a:srgbClr val="0033CC"/>
              </a:buClr>
              <a:buFont typeface="Wingdings" pitchFamily="2" charset="2"/>
              <a:buAutoNum type="alphaLcPeriod"/>
            </a:pPr>
            <a:r>
              <a:rPr lang="en-US" sz="2400" dirty="0">
                <a:solidFill>
                  <a:schemeClr val="bg1">
                    <a:lumMod val="65000"/>
                  </a:schemeClr>
                </a:solidFill>
                <a:latin typeface="Comic Sans MS" pitchFamily="66" charset="0"/>
                <a:sym typeface="Wingdings" pitchFamily="2" charset="2"/>
              </a:rPr>
              <a:t>If GOAL?(</a:t>
            </a:r>
            <a:r>
              <a:rPr lang="en-US" sz="2400" dirty="0" smtClean="0">
                <a:solidFill>
                  <a:schemeClr val="bg1">
                    <a:lumMod val="65000"/>
                  </a:schemeClr>
                </a:solidFill>
                <a:latin typeface="Comic Sans MS" pitchFamily="66" charset="0"/>
              </a:rPr>
              <a:t>s</a:t>
            </a:r>
            <a:r>
              <a:rPr lang="en-US" sz="2400" dirty="0" smtClean="0">
                <a:solidFill>
                  <a:schemeClr val="bg1">
                    <a:lumMod val="65000"/>
                  </a:schemeClr>
                </a:solidFill>
                <a:latin typeface="Comic Sans MS" pitchFamily="66" charset="0"/>
                <a:sym typeface="Wingdings" pitchFamily="2" charset="2"/>
              </a:rPr>
              <a:t>) </a:t>
            </a:r>
            <a:r>
              <a:rPr lang="en-US" sz="2400" dirty="0">
                <a:solidFill>
                  <a:schemeClr val="bg1">
                    <a:lumMod val="65000"/>
                  </a:schemeClr>
                </a:solidFill>
                <a:latin typeface="Comic Sans MS" pitchFamily="66" charset="0"/>
                <a:sym typeface="Wingdings" pitchFamily="2" charset="2"/>
              </a:rPr>
              <a:t>then return path or goal </a:t>
            </a:r>
            <a:r>
              <a:rPr lang="en-US" sz="2400" dirty="0" smtClean="0">
                <a:solidFill>
                  <a:schemeClr val="bg1">
                    <a:lumMod val="65000"/>
                  </a:schemeClr>
                </a:solidFill>
                <a:latin typeface="Comic Sans MS" pitchFamily="66" charset="0"/>
                <a:sym typeface="Wingdings" pitchFamily="2" charset="2"/>
              </a:rPr>
              <a:t>state</a:t>
            </a:r>
          </a:p>
          <a:p>
            <a:pPr marL="974725" lvl="1" indent="-403225" eaLnBrk="1" hangingPunct="1">
              <a:buClr>
                <a:srgbClr val="0033CC"/>
              </a:buClr>
              <a:buFont typeface="Wingdings" pitchFamily="2" charset="2"/>
              <a:buAutoNum type="alphaLcPeriod"/>
            </a:pPr>
            <a:r>
              <a:rPr lang="en-US" sz="2400" dirty="0" smtClean="0">
                <a:solidFill>
                  <a:schemeClr val="bg1">
                    <a:lumMod val="65000"/>
                  </a:schemeClr>
                </a:solidFill>
                <a:latin typeface="Comic Sans MS" pitchFamily="66" charset="0"/>
              </a:rPr>
              <a:t>For every state s’ in SUCCESSORS(s)</a:t>
            </a:r>
          </a:p>
          <a:p>
            <a:pPr marL="1600200" lvl="2" indent="-511175" eaLnBrk="1" hangingPunct="1">
              <a:buClr>
                <a:srgbClr val="0033CC"/>
              </a:buClr>
              <a:buFont typeface="Wingdings" pitchFamily="2" charset="2"/>
              <a:buAutoNum type="romanLcPeriod"/>
            </a:pPr>
            <a:r>
              <a:rPr lang="en-US" dirty="0" smtClean="0">
                <a:solidFill>
                  <a:schemeClr val="bg1">
                    <a:lumMod val="65000"/>
                  </a:schemeClr>
                </a:solidFill>
                <a:latin typeface="Comic Sans MS" pitchFamily="66" charset="0"/>
              </a:rPr>
              <a:t>Create a new node N’ as a child of N</a:t>
            </a:r>
          </a:p>
          <a:p>
            <a:pPr marL="1600200" lvl="2" indent="-511175" eaLnBrk="1" hangingPunct="1">
              <a:buClr>
                <a:srgbClr val="0033CC"/>
              </a:buClr>
              <a:buFont typeface="Wingdings" pitchFamily="2" charset="2"/>
              <a:buAutoNum type="romanLcPeriod"/>
            </a:pPr>
            <a:r>
              <a:rPr lang="en-US" dirty="0" smtClean="0">
                <a:solidFill>
                  <a:schemeClr val="tx1"/>
                </a:solidFill>
                <a:latin typeface="Comic Sans MS" pitchFamily="66" charset="0"/>
              </a:rPr>
              <a:t>INSERT(</a:t>
            </a:r>
            <a:r>
              <a:rPr lang="en-US" dirty="0">
                <a:solidFill>
                  <a:srgbClr val="990000"/>
                </a:solidFill>
                <a:latin typeface="Comic Sans MS" pitchFamily="66" charset="0"/>
              </a:rPr>
              <a:t>N’</a:t>
            </a:r>
            <a:r>
              <a:rPr lang="en-US" dirty="0" smtClean="0">
                <a:solidFill>
                  <a:schemeClr val="tx1"/>
                </a:solidFill>
                <a:latin typeface="Comic Sans MS" pitchFamily="66" charset="0"/>
              </a:rPr>
              <a:t>,FRINGE)</a:t>
            </a:r>
            <a:endParaRPr lang="en-US" sz="2000" dirty="0" smtClean="0">
              <a:solidFill>
                <a:schemeClr val="tx1"/>
              </a:solidFill>
              <a:latin typeface="Comic Sans MS" pitchFamily="66" charset="0"/>
            </a:endParaRPr>
          </a:p>
        </p:txBody>
      </p:sp>
      <p:sp>
        <p:nvSpPr>
          <p:cNvPr id="7" name="Title 2"/>
          <p:cNvSpPr>
            <a:spLocks noGrp="1"/>
          </p:cNvSpPr>
          <p:nvPr>
            <p:ph type="title"/>
          </p:nvPr>
        </p:nvSpPr>
        <p:spPr/>
        <p:txBody>
          <a:bodyPr/>
          <a:lstStyle/>
          <a:p>
            <a:r>
              <a:rPr lang="en-US" dirty="0"/>
              <a:t>General Search Algorithm Template</a:t>
            </a:r>
            <a:endParaRPr lang="cs-CZ" dirty="0"/>
          </a:p>
        </p:txBody>
      </p:sp>
      <p:sp>
        <p:nvSpPr>
          <p:cNvPr id="12290" name="Slide Number Placeholder 5"/>
          <p:cNvSpPr>
            <a:spLocks noGrp="1"/>
          </p:cNvSpPr>
          <p:nvPr>
            <p:ph type="sldNum" sz="quarter" idx="16"/>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963EA78-0D4F-45E7-8A18-0A18B0499ADE}" type="slidenum">
              <a:rPr lang="en-US" smtClean="0"/>
              <a:pPr eaLnBrk="1" hangingPunct="1"/>
              <a:t>16</a:t>
            </a:fld>
            <a:endParaRPr lang="en-US" smtClean="0"/>
          </a:p>
        </p:txBody>
      </p:sp>
      <p:sp>
        <p:nvSpPr>
          <p:cNvPr id="2" name="Oval 1"/>
          <p:cNvSpPr/>
          <p:nvPr/>
        </p:nvSpPr>
        <p:spPr>
          <a:xfrm>
            <a:off x="1331640" y="4509120"/>
            <a:ext cx="4248472" cy="1512168"/>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3327559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body" sz="quarter" idx="13"/>
          </p:nvPr>
        </p:nvSpPr>
        <p:spPr>
          <a:xfrm>
            <a:off x="533400" y="1371600"/>
            <a:ext cx="8229600" cy="5181600"/>
          </a:xfrm>
          <a:prstGeom prst="rect">
            <a:avLst/>
          </a:prstGeom>
        </p:spPr>
        <p:txBody>
          <a:bodyPr/>
          <a:lstStyle/>
          <a:p>
            <a:pPr marL="457200" indent="-457200" eaLnBrk="1" hangingPunct="1">
              <a:buClr>
                <a:srgbClr val="0033CC"/>
              </a:buClr>
              <a:buFont typeface="Wingdings" pitchFamily="2" charset="2"/>
              <a:buAutoNum type="arabicPeriod"/>
            </a:pPr>
            <a:r>
              <a:rPr lang="en-US" sz="2400" dirty="0" smtClean="0">
                <a:solidFill>
                  <a:schemeClr val="bg1">
                    <a:lumMod val="65000"/>
                  </a:schemeClr>
                </a:solidFill>
                <a:latin typeface="Comic Sans MS" pitchFamily="66" charset="0"/>
                <a:sym typeface="Wingdings" pitchFamily="2" charset="2"/>
              </a:rPr>
              <a:t>If GOAL?(initial-state) then return initial-state</a:t>
            </a:r>
          </a:p>
          <a:p>
            <a:pPr marL="457200" indent="-457200" eaLnBrk="1" hangingPunct="1">
              <a:buClr>
                <a:srgbClr val="0033CC"/>
              </a:buClr>
              <a:buFont typeface="Wingdings" pitchFamily="2" charset="2"/>
              <a:buAutoNum type="arabicPeriod"/>
            </a:pPr>
            <a:r>
              <a:rPr lang="en-US" sz="2400" dirty="0" smtClean="0">
                <a:solidFill>
                  <a:schemeClr val="bg1">
                    <a:lumMod val="65000"/>
                  </a:schemeClr>
                </a:solidFill>
                <a:latin typeface="Comic Sans MS" pitchFamily="66" charset="0"/>
                <a:sym typeface="Wingdings" pitchFamily="2" charset="2"/>
              </a:rPr>
              <a:t>INSERT(</a:t>
            </a:r>
            <a:r>
              <a:rPr lang="en-US" sz="2400" dirty="0" smtClean="0">
                <a:solidFill>
                  <a:schemeClr val="bg1">
                    <a:lumMod val="65000"/>
                  </a:schemeClr>
                </a:solidFill>
                <a:latin typeface="Comic Sans MS" pitchFamily="66" charset="0"/>
              </a:rPr>
              <a:t>initial-</a:t>
            </a:r>
            <a:r>
              <a:rPr lang="en-US" sz="2400" dirty="0" err="1" smtClean="0">
                <a:solidFill>
                  <a:schemeClr val="bg1">
                    <a:lumMod val="65000"/>
                  </a:schemeClr>
                </a:solidFill>
                <a:latin typeface="Comic Sans MS" pitchFamily="66" charset="0"/>
              </a:rPr>
              <a:t>node,FRINGE</a:t>
            </a:r>
            <a:r>
              <a:rPr lang="en-US" sz="2400" dirty="0" smtClean="0">
                <a:solidFill>
                  <a:schemeClr val="bg1">
                    <a:lumMod val="65000"/>
                  </a:schemeClr>
                </a:solidFill>
                <a:latin typeface="Comic Sans MS" pitchFamily="66" charset="0"/>
              </a:rPr>
              <a:t>)</a:t>
            </a:r>
          </a:p>
          <a:p>
            <a:pPr marL="457200" indent="-457200" eaLnBrk="1" hangingPunct="1">
              <a:buClr>
                <a:srgbClr val="0033CC"/>
              </a:buClr>
              <a:buFont typeface="Wingdings" pitchFamily="2" charset="2"/>
              <a:buAutoNum type="arabicPeriod"/>
            </a:pPr>
            <a:r>
              <a:rPr lang="en-US" sz="2400" dirty="0" smtClean="0">
                <a:solidFill>
                  <a:schemeClr val="bg1">
                    <a:lumMod val="65000"/>
                  </a:schemeClr>
                </a:solidFill>
                <a:latin typeface="Comic Sans MS" pitchFamily="66" charset="0"/>
              </a:rPr>
              <a:t>Repeat:</a:t>
            </a:r>
          </a:p>
          <a:p>
            <a:pPr marL="974725" lvl="1" indent="-403225" eaLnBrk="1" hangingPunct="1">
              <a:buClr>
                <a:srgbClr val="0033CC"/>
              </a:buClr>
              <a:buFont typeface="Wingdings" pitchFamily="2" charset="2"/>
              <a:buAutoNum type="alphaLcPeriod"/>
            </a:pPr>
            <a:r>
              <a:rPr lang="en-US" sz="2400" dirty="0" smtClean="0">
                <a:solidFill>
                  <a:schemeClr val="bg1">
                    <a:lumMod val="65000"/>
                  </a:schemeClr>
                </a:solidFill>
                <a:latin typeface="Comic Sans MS" pitchFamily="66" charset="0"/>
              </a:rPr>
              <a:t>If empty(FRINGE) then return failure</a:t>
            </a:r>
          </a:p>
          <a:p>
            <a:pPr marL="974725" lvl="1" indent="-403225" eaLnBrk="1" hangingPunct="1">
              <a:buClr>
                <a:srgbClr val="0033CC"/>
              </a:buClr>
              <a:buFont typeface="Wingdings" pitchFamily="2" charset="2"/>
              <a:buAutoNum type="alphaLcPeriod"/>
            </a:pPr>
            <a:r>
              <a:rPr lang="en-US" sz="2400" dirty="0" smtClean="0">
                <a:solidFill>
                  <a:schemeClr val="bg1">
                    <a:lumMod val="65000"/>
                  </a:schemeClr>
                </a:solidFill>
                <a:latin typeface="Comic Sans MS" pitchFamily="66" charset="0"/>
              </a:rPr>
              <a:t>N </a:t>
            </a:r>
            <a:r>
              <a:rPr lang="en-US" sz="2400" dirty="0" smtClean="0">
                <a:solidFill>
                  <a:schemeClr val="bg1">
                    <a:lumMod val="65000"/>
                  </a:schemeClr>
                </a:solidFill>
                <a:latin typeface="Comic Sans MS" pitchFamily="66" charset="0"/>
                <a:sym typeface="Wingdings" pitchFamily="2" charset="2"/>
              </a:rPr>
              <a:t> REMOVE(FRINGE)</a:t>
            </a:r>
          </a:p>
          <a:p>
            <a:pPr marL="974725" lvl="1" indent="-403225" eaLnBrk="1" hangingPunct="1">
              <a:buClr>
                <a:srgbClr val="0033CC"/>
              </a:buClr>
              <a:buFont typeface="Wingdings" pitchFamily="2" charset="2"/>
              <a:buAutoNum type="alphaLcPeriod"/>
            </a:pPr>
            <a:r>
              <a:rPr lang="en-US" sz="2400" dirty="0" smtClean="0">
                <a:solidFill>
                  <a:schemeClr val="bg1">
                    <a:lumMod val="65000"/>
                  </a:schemeClr>
                </a:solidFill>
                <a:latin typeface="Comic Sans MS" pitchFamily="66" charset="0"/>
                <a:sym typeface="Wingdings" pitchFamily="2" charset="2"/>
              </a:rPr>
              <a:t>s  STATE(N)</a:t>
            </a:r>
          </a:p>
          <a:p>
            <a:pPr marL="974725" lvl="1" indent="-403225">
              <a:buClr>
                <a:srgbClr val="0033CC"/>
              </a:buClr>
              <a:buFont typeface="Wingdings" pitchFamily="2" charset="2"/>
              <a:buAutoNum type="alphaLcPeriod"/>
            </a:pPr>
            <a:r>
              <a:rPr lang="en-US" sz="2400" dirty="0">
                <a:solidFill>
                  <a:schemeClr val="bg1">
                    <a:lumMod val="65000"/>
                  </a:schemeClr>
                </a:solidFill>
                <a:latin typeface="Comic Sans MS" pitchFamily="66" charset="0"/>
                <a:sym typeface="Wingdings" pitchFamily="2" charset="2"/>
              </a:rPr>
              <a:t>If GOAL?(</a:t>
            </a:r>
            <a:r>
              <a:rPr lang="en-US" sz="2400" dirty="0">
                <a:solidFill>
                  <a:schemeClr val="bg1">
                    <a:lumMod val="65000"/>
                  </a:schemeClr>
                </a:solidFill>
                <a:latin typeface="Comic Sans MS" pitchFamily="66" charset="0"/>
              </a:rPr>
              <a:t>s’</a:t>
            </a:r>
            <a:r>
              <a:rPr lang="en-US" sz="2400" dirty="0">
                <a:solidFill>
                  <a:schemeClr val="bg1">
                    <a:lumMod val="65000"/>
                  </a:schemeClr>
                </a:solidFill>
                <a:latin typeface="Comic Sans MS" pitchFamily="66" charset="0"/>
                <a:sym typeface="Wingdings" pitchFamily="2" charset="2"/>
              </a:rPr>
              <a:t>) then return path or goal </a:t>
            </a:r>
            <a:r>
              <a:rPr lang="en-US" sz="2400" dirty="0" smtClean="0">
                <a:solidFill>
                  <a:schemeClr val="bg1">
                    <a:lumMod val="65000"/>
                  </a:schemeClr>
                </a:solidFill>
                <a:latin typeface="Comic Sans MS" pitchFamily="66" charset="0"/>
                <a:sym typeface="Wingdings" pitchFamily="2" charset="2"/>
              </a:rPr>
              <a:t>state</a:t>
            </a:r>
          </a:p>
          <a:p>
            <a:pPr marL="974725" lvl="1" indent="-403225" eaLnBrk="1" hangingPunct="1">
              <a:buClr>
                <a:srgbClr val="0033CC"/>
              </a:buClr>
              <a:buFont typeface="Wingdings" pitchFamily="2" charset="2"/>
              <a:buAutoNum type="alphaLcPeriod"/>
            </a:pPr>
            <a:r>
              <a:rPr lang="en-US" sz="2400" dirty="0" smtClean="0">
                <a:solidFill>
                  <a:schemeClr val="bg1">
                    <a:lumMod val="65000"/>
                  </a:schemeClr>
                </a:solidFill>
                <a:latin typeface="Comic Sans MS" pitchFamily="66" charset="0"/>
              </a:rPr>
              <a:t>For every state s’ in SUCCESSORS(s)</a:t>
            </a:r>
          </a:p>
          <a:p>
            <a:pPr marL="1600200" lvl="2" indent="-511175" eaLnBrk="1" hangingPunct="1">
              <a:buClr>
                <a:srgbClr val="0033CC"/>
              </a:buClr>
              <a:buFont typeface="Wingdings" pitchFamily="2" charset="2"/>
              <a:buAutoNum type="romanLcPeriod"/>
            </a:pPr>
            <a:r>
              <a:rPr lang="en-US" dirty="0" smtClean="0">
                <a:solidFill>
                  <a:schemeClr val="bg1">
                    <a:lumMod val="65000"/>
                  </a:schemeClr>
                </a:solidFill>
                <a:latin typeface="Comic Sans MS" pitchFamily="66" charset="0"/>
              </a:rPr>
              <a:t>Create a new node N’ as a child of N</a:t>
            </a:r>
          </a:p>
          <a:p>
            <a:pPr marL="1600200" lvl="2" indent="-511175" eaLnBrk="1" hangingPunct="1">
              <a:buClr>
                <a:srgbClr val="0033CC"/>
              </a:buClr>
              <a:buFont typeface="Wingdings" pitchFamily="2" charset="2"/>
              <a:buAutoNum type="romanLcPeriod"/>
            </a:pPr>
            <a:r>
              <a:rPr lang="en-US" dirty="0" smtClean="0">
                <a:latin typeface="Comic Sans MS" pitchFamily="66" charset="0"/>
              </a:rPr>
              <a:t>INSERT(</a:t>
            </a:r>
            <a:r>
              <a:rPr lang="en-US" dirty="0" smtClean="0">
                <a:solidFill>
                  <a:srgbClr val="990000"/>
                </a:solidFill>
                <a:latin typeface="Comic Sans MS" pitchFamily="66" charset="0"/>
              </a:rPr>
              <a:t>N’</a:t>
            </a:r>
            <a:r>
              <a:rPr lang="en-US" dirty="0" smtClean="0">
                <a:latin typeface="Comic Sans MS" pitchFamily="66" charset="0"/>
              </a:rPr>
              <a:t>,FRINGE)</a:t>
            </a:r>
            <a:endParaRPr lang="en-US" sz="2000" dirty="0" smtClean="0">
              <a:latin typeface="Comic Sans MS" pitchFamily="66" charset="0"/>
            </a:endParaRPr>
          </a:p>
        </p:txBody>
      </p:sp>
      <p:sp>
        <p:nvSpPr>
          <p:cNvPr id="7" name="Title 2"/>
          <p:cNvSpPr>
            <a:spLocks noGrp="1"/>
          </p:cNvSpPr>
          <p:nvPr>
            <p:ph type="title"/>
          </p:nvPr>
        </p:nvSpPr>
        <p:spPr/>
        <p:txBody>
          <a:bodyPr/>
          <a:lstStyle/>
          <a:p>
            <a:r>
              <a:rPr lang="en-US" dirty="0" smtClean="0"/>
              <a:t>Best-first search</a:t>
            </a:r>
            <a:endParaRPr lang="cs-CZ" dirty="0"/>
          </a:p>
        </p:txBody>
      </p:sp>
      <p:sp>
        <p:nvSpPr>
          <p:cNvPr id="12290" name="Slide Number Placeholder 5"/>
          <p:cNvSpPr>
            <a:spLocks noGrp="1"/>
          </p:cNvSpPr>
          <p:nvPr>
            <p:ph type="sldNum" sz="quarter" idx="16"/>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963EA78-0D4F-45E7-8A18-0A18B0499ADE}" type="slidenum">
              <a:rPr lang="en-US" smtClean="0"/>
              <a:pPr eaLnBrk="1" hangingPunct="1"/>
              <a:t>17</a:t>
            </a:fld>
            <a:endParaRPr lang="en-US" smtClean="0"/>
          </a:p>
        </p:txBody>
      </p:sp>
      <mc:AlternateContent xmlns:mc="http://schemas.openxmlformats.org/markup-compatibility/2006" xmlns:a14="http://schemas.microsoft.com/office/drawing/2010/main">
        <mc:Choice Requires="a14">
          <p:sp>
            <p:nvSpPr>
              <p:cNvPr id="3" name="Rounded Rectangle 2"/>
              <p:cNvSpPr/>
              <p:nvPr/>
            </p:nvSpPr>
            <p:spPr>
              <a:xfrm>
                <a:off x="899592" y="1556792"/>
                <a:ext cx="7776864" cy="2808312"/>
              </a:xfrm>
              <a:prstGeom prst="roundRect">
                <a:avLst/>
              </a:prstGeom>
              <a:gradFill>
                <a:gsLst>
                  <a:gs pos="0">
                    <a:schemeClr val="accent1">
                      <a:tint val="50000"/>
                      <a:satMod val="300000"/>
                      <a:alpha val="62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smtClean="0">
                    <a:ln w="0" cmpd="sng">
                      <a:solidFill>
                        <a:srgbClr val="7D7D7D">
                          <a:tint val="100000"/>
                          <a:shade val="100000"/>
                          <a:satMod val="110000"/>
                        </a:srgbClr>
                      </a:solidFill>
                      <a:prstDash val="solid"/>
                    </a:ln>
                    <a:solidFill>
                      <a:schemeClr val="tx1"/>
                    </a:solidFill>
                    <a:effectLst/>
                  </a:rPr>
                  <a:t>Fringe: Sorted List – lowest values first</a:t>
                </a:r>
              </a:p>
              <a:p>
                <a:pPr algn="ctr"/>
                <a:endParaRPr lang="en-US" sz="3200" b="1" dirty="0" smtClean="0">
                  <a:ln w="0" cmpd="sng">
                    <a:solidFill>
                      <a:srgbClr val="7D7D7D">
                        <a:tint val="100000"/>
                        <a:shade val="100000"/>
                        <a:satMod val="110000"/>
                      </a:srgbClr>
                    </a:solidFill>
                    <a:prstDash val="solid"/>
                  </a:ln>
                  <a:solidFill>
                    <a:schemeClr val="tx1"/>
                  </a:solidFill>
                  <a:effectLst/>
                </a:endParaRPr>
              </a:p>
              <a:p>
                <a:pPr algn="ctr"/>
                <a:r>
                  <a:rPr lang="en-US" sz="3200" b="1" dirty="0" smtClean="0">
                    <a:ln w="0" cmpd="sng">
                      <a:solidFill>
                        <a:srgbClr val="7D7D7D">
                          <a:tint val="100000"/>
                          <a:shade val="100000"/>
                          <a:satMod val="110000"/>
                        </a:srgbClr>
                      </a:solidFill>
                      <a:prstDash val="solid"/>
                    </a:ln>
                    <a:solidFill>
                      <a:schemeClr val="tx1"/>
                    </a:solidFill>
                    <a:effectLst/>
                  </a:rPr>
                  <a:t>N – inserted according to its value </a:t>
                </a:r>
                <a14:m>
                  <m:oMath xmlns:m="http://schemas.openxmlformats.org/officeDocument/2006/math">
                    <m:r>
                      <a:rPr lang="en-US" sz="3200" b="1" i="1">
                        <a:ln w="0" cmpd="sng">
                          <a:solidFill>
                            <a:srgbClr val="7D7D7D">
                              <a:tint val="100000"/>
                              <a:shade val="100000"/>
                              <a:satMod val="110000"/>
                            </a:srgbClr>
                          </a:solidFill>
                          <a:prstDash val="solid"/>
                        </a:ln>
                        <a:solidFill>
                          <a:schemeClr val="tx1"/>
                        </a:solidFill>
                        <a:effectLst/>
                        <a:latin typeface="Cambria Math"/>
                      </a:rPr>
                      <m:t> </m:t>
                    </m:r>
                    <m:r>
                      <a:rPr lang="en-US" sz="3200" b="1" i="1" smtClean="0">
                        <a:ln w="0" cmpd="sng">
                          <a:solidFill>
                            <a:srgbClr val="7D7D7D">
                              <a:tint val="100000"/>
                              <a:shade val="100000"/>
                              <a:satMod val="110000"/>
                            </a:srgbClr>
                          </a:solidFill>
                          <a:prstDash val="solid"/>
                        </a:ln>
                        <a:solidFill>
                          <a:schemeClr val="tx1"/>
                        </a:solidFill>
                        <a:effectLst/>
                        <a:latin typeface="Cambria Math"/>
                      </a:rPr>
                      <m:t>𝑓</m:t>
                    </m:r>
                    <m:d>
                      <m:dPr>
                        <m:ctrlPr>
                          <a:rPr lang="en-US" sz="3200" b="1" i="1">
                            <a:ln w="0" cmpd="sng">
                              <a:solidFill>
                                <a:srgbClr val="7D7D7D">
                                  <a:tint val="100000"/>
                                  <a:shade val="100000"/>
                                  <a:satMod val="110000"/>
                                </a:srgbClr>
                              </a:solidFill>
                              <a:prstDash val="solid"/>
                            </a:ln>
                            <a:solidFill>
                              <a:schemeClr val="tx1"/>
                            </a:solidFill>
                            <a:effectLst/>
                            <a:latin typeface="Cambria Math"/>
                          </a:rPr>
                        </m:ctrlPr>
                      </m:dPr>
                      <m:e>
                        <m:r>
                          <a:rPr lang="en-US" sz="3200" b="1" i="1">
                            <a:ln w="0" cmpd="sng">
                              <a:solidFill>
                                <a:srgbClr val="7D7D7D">
                                  <a:tint val="100000"/>
                                  <a:shade val="100000"/>
                                  <a:satMod val="110000"/>
                                </a:srgbClr>
                              </a:solidFill>
                              <a:prstDash val="solid"/>
                            </a:ln>
                            <a:solidFill>
                              <a:schemeClr val="tx1"/>
                            </a:solidFill>
                            <a:effectLst/>
                            <a:latin typeface="Cambria Math"/>
                          </a:rPr>
                          <m:t>𝑛</m:t>
                        </m:r>
                      </m:e>
                    </m:d>
                    <m:r>
                      <a:rPr lang="en-US" sz="3200" b="1" i="1">
                        <a:ln w="0" cmpd="sng">
                          <a:solidFill>
                            <a:srgbClr val="7D7D7D">
                              <a:tint val="100000"/>
                              <a:shade val="100000"/>
                              <a:satMod val="110000"/>
                            </a:srgbClr>
                          </a:solidFill>
                          <a:prstDash val="solid"/>
                        </a:ln>
                        <a:solidFill>
                          <a:schemeClr val="tx1"/>
                        </a:solidFill>
                        <a:effectLst/>
                        <a:latin typeface="Cambria Math"/>
                      </a:rPr>
                      <m:t>=</m:t>
                    </m:r>
                    <m:r>
                      <a:rPr lang="en-US" sz="3200" b="1" i="1" smtClean="0">
                        <a:ln w="0" cmpd="sng">
                          <a:solidFill>
                            <a:srgbClr val="7D7D7D">
                              <a:tint val="100000"/>
                              <a:shade val="100000"/>
                              <a:satMod val="110000"/>
                            </a:srgbClr>
                          </a:solidFill>
                          <a:prstDash val="solid"/>
                        </a:ln>
                        <a:solidFill>
                          <a:schemeClr val="tx1"/>
                        </a:solidFill>
                        <a:effectLst/>
                        <a:latin typeface="Cambria Math"/>
                      </a:rPr>
                      <m:t>𝑔</m:t>
                    </m:r>
                    <m:d>
                      <m:dPr>
                        <m:ctrlPr>
                          <a:rPr lang="en-US" sz="3200" b="1" i="1">
                            <a:ln w="0" cmpd="sng">
                              <a:solidFill>
                                <a:srgbClr val="7D7D7D">
                                  <a:tint val="100000"/>
                                  <a:shade val="100000"/>
                                  <a:satMod val="110000"/>
                                </a:srgbClr>
                              </a:solidFill>
                              <a:prstDash val="solid"/>
                            </a:ln>
                            <a:solidFill>
                              <a:schemeClr val="tx1"/>
                            </a:solidFill>
                            <a:effectLst/>
                            <a:latin typeface="Cambria Math"/>
                          </a:rPr>
                        </m:ctrlPr>
                      </m:dPr>
                      <m:e>
                        <m:r>
                          <a:rPr lang="en-US" sz="3200" b="1" i="1">
                            <a:ln w="0" cmpd="sng">
                              <a:solidFill>
                                <a:srgbClr val="7D7D7D">
                                  <a:tint val="100000"/>
                                  <a:shade val="100000"/>
                                  <a:satMod val="110000"/>
                                </a:srgbClr>
                              </a:solidFill>
                              <a:prstDash val="solid"/>
                            </a:ln>
                            <a:solidFill>
                              <a:schemeClr val="tx1"/>
                            </a:solidFill>
                            <a:effectLst/>
                            <a:latin typeface="Cambria Math"/>
                          </a:rPr>
                          <m:t>𝑛</m:t>
                        </m:r>
                      </m:e>
                    </m:d>
                    <m:r>
                      <a:rPr lang="en-US" sz="3200" b="1" i="1">
                        <a:ln w="0" cmpd="sng">
                          <a:solidFill>
                            <a:srgbClr val="7D7D7D">
                              <a:tint val="100000"/>
                              <a:shade val="100000"/>
                              <a:satMod val="110000"/>
                            </a:srgbClr>
                          </a:solidFill>
                          <a:prstDash val="solid"/>
                        </a:ln>
                        <a:solidFill>
                          <a:schemeClr val="tx1"/>
                        </a:solidFill>
                        <a:effectLst/>
                        <a:latin typeface="Cambria Math"/>
                      </a:rPr>
                      <m:t>+</m:t>
                    </m:r>
                    <m:r>
                      <a:rPr lang="en-US" sz="3200" b="1" i="1">
                        <a:ln w="0" cmpd="sng">
                          <a:solidFill>
                            <a:srgbClr val="7D7D7D">
                              <a:tint val="100000"/>
                              <a:shade val="100000"/>
                              <a:satMod val="110000"/>
                            </a:srgbClr>
                          </a:solidFill>
                          <a:prstDash val="solid"/>
                        </a:ln>
                        <a:solidFill>
                          <a:schemeClr val="tx1"/>
                        </a:solidFill>
                        <a:effectLst/>
                        <a:latin typeface="Cambria Math"/>
                      </a:rPr>
                      <m:t>h</m:t>
                    </m:r>
                    <m:d>
                      <m:dPr>
                        <m:ctrlPr>
                          <a:rPr lang="en-US" sz="3200" b="1" i="1">
                            <a:ln w="0" cmpd="sng">
                              <a:solidFill>
                                <a:srgbClr val="7D7D7D">
                                  <a:tint val="100000"/>
                                  <a:shade val="100000"/>
                                  <a:satMod val="110000"/>
                                </a:srgbClr>
                              </a:solidFill>
                              <a:prstDash val="solid"/>
                            </a:ln>
                            <a:solidFill>
                              <a:schemeClr val="tx1"/>
                            </a:solidFill>
                            <a:effectLst/>
                            <a:latin typeface="Cambria Math"/>
                          </a:rPr>
                        </m:ctrlPr>
                      </m:dPr>
                      <m:e>
                        <m:r>
                          <a:rPr lang="en-US" sz="3200" b="1" i="1">
                            <a:ln w="0" cmpd="sng">
                              <a:solidFill>
                                <a:srgbClr val="7D7D7D">
                                  <a:tint val="100000"/>
                                  <a:shade val="100000"/>
                                  <a:satMod val="110000"/>
                                </a:srgbClr>
                              </a:solidFill>
                              <a:prstDash val="solid"/>
                            </a:ln>
                            <a:solidFill>
                              <a:schemeClr val="tx1"/>
                            </a:solidFill>
                            <a:effectLst/>
                            <a:latin typeface="Cambria Math"/>
                          </a:rPr>
                          <m:t>𝑛</m:t>
                        </m:r>
                      </m:e>
                    </m:d>
                  </m:oMath>
                </a14:m>
                <a:endParaRPr lang="en-US" sz="3200" b="1" dirty="0" smtClean="0">
                  <a:ln w="0" cmpd="sng">
                    <a:solidFill>
                      <a:srgbClr val="7D7D7D">
                        <a:tint val="100000"/>
                        <a:shade val="100000"/>
                        <a:satMod val="110000"/>
                      </a:srgbClr>
                    </a:solidFill>
                    <a:prstDash val="solid"/>
                  </a:ln>
                  <a:solidFill>
                    <a:schemeClr val="tx1"/>
                  </a:solidFill>
                  <a:effectLst/>
                </a:endParaRPr>
              </a:p>
            </p:txBody>
          </p:sp>
        </mc:Choice>
        <mc:Fallback xmlns="">
          <p:sp>
            <p:nvSpPr>
              <p:cNvPr id="3" name="Rounded Rectangle 2"/>
              <p:cNvSpPr>
                <a:spLocks noRot="1" noChangeAspect="1" noMove="1" noResize="1" noEditPoints="1" noAdjustHandles="1" noChangeArrowheads="1" noChangeShapeType="1" noTextEdit="1"/>
              </p:cNvSpPr>
              <p:nvPr/>
            </p:nvSpPr>
            <p:spPr>
              <a:xfrm>
                <a:off x="899592" y="1556792"/>
                <a:ext cx="7776864" cy="2808312"/>
              </a:xfrm>
              <a:prstGeom prst="roundRect">
                <a:avLst/>
              </a:prstGeom>
              <a:blipFill rotWithShape="1">
                <a:blip r:embed="rId3"/>
                <a:stretch>
                  <a:fillRect/>
                </a:stretch>
              </a:blipFill>
            </p:spPr>
            <p:txBody>
              <a:bodyPr/>
              <a:lstStyle/>
              <a:p>
                <a:r>
                  <a:rPr lang="en-US">
                    <a:noFill/>
                  </a:rPr>
                  <a:t> </a:t>
                </a:r>
              </a:p>
            </p:txBody>
          </p:sp>
        </mc:Fallback>
      </mc:AlternateContent>
      <p:sp>
        <p:nvSpPr>
          <p:cNvPr id="8" name="Oval 7"/>
          <p:cNvSpPr/>
          <p:nvPr/>
        </p:nvSpPr>
        <p:spPr>
          <a:xfrm>
            <a:off x="1331640" y="4509120"/>
            <a:ext cx="4248472" cy="1512168"/>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4071891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3"/>
              </p:nvPr>
            </p:nvSpPr>
            <p:spPr>
              <a:xfrm>
                <a:off x="357188" y="1214422"/>
                <a:ext cx="8501062" cy="5238914"/>
              </a:xfrm>
            </p:spPr>
            <p:txBody>
              <a:bodyPr>
                <a:normAutofit/>
              </a:bodyPr>
              <a:lstStyle/>
              <a:p>
                <a:r>
                  <a:rPr lang="en-US" b="1" dirty="0" smtClean="0"/>
                  <a:t>Idea:</a:t>
                </a:r>
                <a:r>
                  <a:rPr lang="en-US" dirty="0" smtClean="0"/>
                  <a:t> Avoid extending paths that seem to be expensive</a:t>
                </a:r>
              </a:p>
              <a:p>
                <a:r>
                  <a:rPr lang="en-US" dirty="0" smtClean="0">
                    <a:solidFill>
                      <a:schemeClr val="bg1">
                        <a:lumMod val="65000"/>
                      </a:schemeClr>
                    </a:solidFill>
                  </a:rPr>
                  <a:t>Evaluation function f(n) for each state/node</a:t>
                </a:r>
              </a:p>
              <a:p>
                <a:pPr marL="0" indent="0">
                  <a:buNone/>
                </a:pPr>
                <a:endParaRPr lang="en-US"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3600" b="0" i="1" smtClean="0">
                          <a:latin typeface="Cambria Math"/>
                        </a:rPr>
                        <m:t>       </m:t>
                      </m:r>
                      <m:r>
                        <a:rPr lang="en-US" sz="3600" i="1">
                          <a:latin typeface="Cambria Math"/>
                        </a:rPr>
                        <m:t>𝑓</m:t>
                      </m:r>
                      <m:d>
                        <m:dPr>
                          <m:ctrlPr>
                            <a:rPr lang="en-US" sz="3600" i="1">
                              <a:latin typeface="Cambria Math"/>
                            </a:rPr>
                          </m:ctrlPr>
                        </m:dPr>
                        <m:e>
                          <m:r>
                            <a:rPr lang="en-US" sz="3600" i="1">
                              <a:latin typeface="Cambria Math"/>
                            </a:rPr>
                            <m:t>𝑛</m:t>
                          </m:r>
                        </m:e>
                      </m:d>
                      <m:r>
                        <a:rPr lang="en-US" sz="3600" i="1">
                          <a:latin typeface="Cambria Math"/>
                        </a:rPr>
                        <m:t>=</m:t>
                      </m:r>
                      <m:r>
                        <a:rPr lang="en-US" sz="3600" b="1" i="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mbria Math"/>
                        </a:rPr>
                        <m:t>𝑔</m:t>
                      </m:r>
                      <m:d>
                        <m:dPr>
                          <m:ctrlPr>
                            <a:rPr lang="en-US" sz="3600" b="1" i="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mbria Math"/>
                            </a:rPr>
                          </m:ctrlPr>
                        </m:dPr>
                        <m:e>
                          <m:r>
                            <a:rPr lang="en-US" sz="3600" b="1" i="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mbria Math"/>
                            </a:rPr>
                            <m:t>𝑛</m:t>
                          </m:r>
                        </m:e>
                      </m:d>
                      <m:r>
                        <a:rPr lang="en-US" sz="3600" i="1">
                          <a:latin typeface="Cambria Math"/>
                        </a:rPr>
                        <m:t>+</m:t>
                      </m:r>
                      <m:r>
                        <a:rPr lang="en-US" sz="3600" b="1" i="1" spc="100">
                          <a:ln w="18000">
                            <a:solidFill>
                              <a:schemeClr val="accent1">
                                <a:satMod val="200000"/>
                                <a:tint val="72000"/>
                              </a:schemeClr>
                            </a:solidFill>
                            <a:prstDash val="solid"/>
                          </a:ln>
                          <a:solidFill>
                            <a:schemeClr val="tx2">
                              <a:lumMod val="75000"/>
                              <a:alpha val="5700"/>
                            </a:schemeClr>
                          </a:solidFill>
                          <a:effectLst>
                            <a:outerShdw blurRad="25000" dist="20000" dir="16020000" algn="tl">
                              <a:schemeClr val="accent1">
                                <a:satMod val="200000"/>
                                <a:shade val="1000"/>
                                <a:alpha val="60000"/>
                              </a:schemeClr>
                            </a:outerShdw>
                          </a:effectLst>
                          <a:latin typeface="Cambria Math"/>
                        </a:rPr>
                        <m:t>h</m:t>
                      </m:r>
                      <m:r>
                        <a:rPr lang="en-US" sz="3600" b="1" i="1" spc="100">
                          <a:ln w="18000">
                            <a:solidFill>
                              <a:schemeClr val="accent1">
                                <a:satMod val="200000"/>
                                <a:tint val="72000"/>
                              </a:schemeClr>
                            </a:solidFill>
                            <a:prstDash val="solid"/>
                          </a:ln>
                          <a:solidFill>
                            <a:schemeClr val="tx2">
                              <a:lumMod val="75000"/>
                              <a:alpha val="5700"/>
                            </a:schemeClr>
                          </a:solidFill>
                          <a:effectLst>
                            <a:outerShdw blurRad="25000" dist="20000" dir="16020000" algn="tl">
                              <a:schemeClr val="accent1">
                                <a:satMod val="200000"/>
                                <a:shade val="1000"/>
                                <a:alpha val="60000"/>
                              </a:schemeClr>
                            </a:outerShdw>
                          </a:effectLst>
                          <a:latin typeface="Cambria Math"/>
                        </a:rPr>
                        <m:t>(</m:t>
                      </m:r>
                      <m:r>
                        <a:rPr lang="en-US" sz="3600" b="1" i="1" spc="100">
                          <a:ln w="18000">
                            <a:solidFill>
                              <a:schemeClr val="accent1">
                                <a:satMod val="200000"/>
                                <a:tint val="72000"/>
                              </a:schemeClr>
                            </a:solidFill>
                            <a:prstDash val="solid"/>
                          </a:ln>
                          <a:solidFill>
                            <a:schemeClr val="tx2">
                              <a:lumMod val="75000"/>
                              <a:alpha val="5700"/>
                            </a:schemeClr>
                          </a:solidFill>
                          <a:effectLst>
                            <a:outerShdw blurRad="25000" dist="20000" dir="16020000" algn="tl">
                              <a:schemeClr val="accent1">
                                <a:satMod val="200000"/>
                                <a:shade val="1000"/>
                                <a:alpha val="60000"/>
                              </a:schemeClr>
                            </a:outerShdw>
                          </a:effectLst>
                          <a:latin typeface="Cambria Math"/>
                        </a:rPr>
                        <m:t>𝑛</m:t>
                      </m:r>
                      <m:r>
                        <a:rPr lang="en-US" sz="3600" b="1" i="1" spc="100">
                          <a:ln w="18000">
                            <a:solidFill>
                              <a:schemeClr val="accent1">
                                <a:satMod val="200000"/>
                                <a:tint val="72000"/>
                              </a:schemeClr>
                            </a:solidFill>
                            <a:prstDash val="solid"/>
                          </a:ln>
                          <a:solidFill>
                            <a:schemeClr val="tx2">
                              <a:lumMod val="75000"/>
                              <a:alpha val="5700"/>
                            </a:schemeClr>
                          </a:solidFill>
                          <a:effectLst>
                            <a:outerShdw blurRad="25000" dist="20000" dir="16020000" algn="tl">
                              <a:schemeClr val="accent1">
                                <a:satMod val="200000"/>
                                <a:shade val="1000"/>
                                <a:alpha val="60000"/>
                              </a:schemeClr>
                            </a:outerShdw>
                          </a:effectLst>
                          <a:latin typeface="Cambria Math"/>
                        </a:rPr>
                        <m:t>)</m:t>
                      </m:r>
                    </m:oMath>
                  </m:oMathPara>
                </a14:m>
                <a:endParaRPr lang="en-US" sz="3600" b="1" spc="100" dirty="0">
                  <a:ln w="18000">
                    <a:solidFill>
                      <a:schemeClr val="accent1">
                        <a:satMod val="200000"/>
                        <a:tint val="72000"/>
                      </a:schemeClr>
                    </a:solidFill>
                    <a:prstDash val="solid"/>
                  </a:ln>
                  <a:solidFill>
                    <a:schemeClr val="tx2">
                      <a:lumMod val="75000"/>
                      <a:alpha val="5700"/>
                    </a:schemeClr>
                  </a:solidFill>
                  <a:effectLst>
                    <a:outerShdw blurRad="25000" dist="20000" dir="16020000" algn="tl">
                      <a:schemeClr val="accent1">
                        <a:satMod val="200000"/>
                        <a:shade val="1000"/>
                        <a:alpha val="60000"/>
                      </a:schemeClr>
                    </a:outerShdw>
                  </a:effectLst>
                </a:endParaRPr>
              </a:p>
              <a:p>
                <a:endParaRPr lang="en-US" dirty="0" smtClean="0"/>
              </a:p>
              <a:p>
                <a:r>
                  <a:rPr lang="en-US" dirty="0" smtClean="0">
                    <a:solidFill>
                      <a:schemeClr val="bg1">
                        <a:lumMod val="65000"/>
                      </a:schemeClr>
                    </a:solidFill>
                  </a:rPr>
                  <a:t>g(n): cost to reach the node n</a:t>
                </a:r>
              </a:p>
              <a:p>
                <a:endParaRPr lang="en-US" dirty="0" smtClean="0"/>
              </a:p>
              <a:p>
                <a:endParaRPr lang="cs-CZ"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3"/>
              </p:nvPr>
            </p:nvSpPr>
            <p:spPr>
              <a:xfrm>
                <a:off x="357188" y="1214422"/>
                <a:ext cx="8501062" cy="5238914"/>
              </a:xfrm>
              <a:blipFill rotWithShape="1">
                <a:blip r:embed="rId2"/>
                <a:stretch>
                  <a:fillRect l="-141"/>
                </a:stretch>
              </a:blipFill>
            </p:spPr>
            <p:txBody>
              <a:bodyPr/>
              <a:lstStyle/>
              <a:p>
                <a:r>
                  <a:rPr lang="en-US">
                    <a:noFill/>
                  </a:rPr>
                  <a:t> </a:t>
                </a:r>
              </a:p>
            </p:txBody>
          </p:sp>
        </mc:Fallback>
      </mc:AlternateContent>
      <p:sp>
        <p:nvSpPr>
          <p:cNvPr id="4" name="Rounded Rectangle 3"/>
          <p:cNvSpPr/>
          <p:nvPr/>
        </p:nvSpPr>
        <p:spPr>
          <a:xfrm>
            <a:off x="809582" y="4495800"/>
            <a:ext cx="7524836"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h(N) – admissible </a:t>
            </a:r>
            <a:r>
              <a:rPr lang="en-US" sz="3200" dirty="0"/>
              <a:t>and consistent </a:t>
            </a:r>
            <a:r>
              <a:rPr lang="en-US" sz="3200" dirty="0" smtClean="0"/>
              <a:t>heuristic</a:t>
            </a:r>
            <a:endParaRPr lang="en-US" sz="3200" dirty="0"/>
          </a:p>
        </p:txBody>
      </p:sp>
      <p:sp>
        <p:nvSpPr>
          <p:cNvPr id="7" name="Title 2"/>
          <p:cNvSpPr txBox="1">
            <a:spLocks/>
          </p:cNvSpPr>
          <p:nvPr/>
        </p:nvSpPr>
        <p:spPr>
          <a:xfrm>
            <a:off x="457200" y="234072"/>
            <a:ext cx="7787208" cy="576064"/>
          </a:xfrm>
          <a:prstGeom prst="rect">
            <a:avLst/>
          </a:prstGeom>
        </p:spPr>
        <p:txBody>
          <a:bodyPr vert="horz" lIns="91430" tIns="45715" rIns="91430" bIns="45715" rtlCol="0" anchor="ctr">
            <a:normAutofit/>
          </a:bodyPr>
          <a:lstStyle>
            <a:lvl1pPr algn="l" defTabSz="914305" rtl="0" eaLnBrk="1" latinLnBrk="0" hangingPunct="1">
              <a:spcBef>
                <a:spcPct val="0"/>
              </a:spcBef>
              <a:buNone/>
              <a:defRPr sz="2900" b="1" kern="1200" baseline="0">
                <a:solidFill>
                  <a:schemeClr val="tx2"/>
                </a:solidFill>
                <a:latin typeface="+mn-lt"/>
                <a:ea typeface="Verdana" pitchFamily="34" charset="0"/>
                <a:cs typeface="Arial" pitchFamily="34" charset="0"/>
              </a:defRPr>
            </a:lvl1pPr>
          </a:lstStyle>
          <a:p>
            <a:r>
              <a:rPr lang="en-US" dirty="0"/>
              <a:t>A* Search</a:t>
            </a:r>
          </a:p>
        </p:txBody>
      </p:sp>
    </p:spTree>
    <p:extLst>
      <p:ext uri="{BB962C8B-B14F-4D97-AF65-F5344CB8AC3E}">
        <p14:creationId xmlns:p14="http://schemas.microsoft.com/office/powerpoint/2010/main" val="947380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3"/>
              </p:nvPr>
            </p:nvSpPr>
            <p:spPr>
              <a:xfrm>
                <a:off x="323528" y="1124744"/>
                <a:ext cx="8501062" cy="5616624"/>
              </a:xfrm>
            </p:spPr>
            <p:txBody>
              <a:bodyPr/>
              <a:lstStyle/>
              <a:p>
                <a:r>
                  <a:rPr lang="en-US" dirty="0" smtClean="0"/>
                  <a:t>We know the cost to the node g(n) – nothing to tune here</a:t>
                </a:r>
              </a:p>
              <a:p>
                <a:r>
                  <a:rPr lang="en-US" dirty="0" smtClean="0"/>
                  <a:t>We don’t know the exact cost from n to goal h(n) – if we knew, no need to search – </a:t>
                </a:r>
                <a:r>
                  <a:rPr lang="en-US" b="1" dirty="0" smtClean="0"/>
                  <a:t>estimate it!</a:t>
                </a:r>
              </a:p>
              <a:p>
                <a:endParaRPr lang="en-US" dirty="0"/>
              </a:p>
              <a:p>
                <a:r>
                  <a:rPr lang="en-US" dirty="0" smtClean="0"/>
                  <a:t>H(N) – </a:t>
                </a:r>
                <a:r>
                  <a:rPr lang="en-US" b="1" dirty="0" smtClean="0"/>
                  <a:t>admissible</a:t>
                </a:r>
                <a:r>
                  <a:rPr lang="en-US" dirty="0" smtClean="0"/>
                  <a:t> and </a:t>
                </a:r>
                <a:r>
                  <a:rPr lang="en-US" b="1" dirty="0" smtClean="0"/>
                  <a:t>consistent</a:t>
                </a:r>
                <a:r>
                  <a:rPr lang="en-US" dirty="0" smtClean="0"/>
                  <a:t> heuristic</a:t>
                </a:r>
              </a:p>
              <a:p>
                <a:r>
                  <a:rPr lang="en-US" dirty="0" smtClean="0"/>
                  <a:t>Admissible = </a:t>
                </a:r>
                <a:r>
                  <a:rPr lang="en-US" i="1" dirty="0" smtClean="0"/>
                  <a:t>optimistic</a:t>
                </a:r>
                <a:r>
                  <a:rPr lang="en-US" dirty="0" smtClean="0"/>
                  <a:t> – it never overestimates the cost to the goal</a:t>
                </a:r>
              </a:p>
              <a:p>
                <a:pPr lvl="1"/>
                <a14:m>
                  <m:oMathPara xmlns:m="http://schemas.openxmlformats.org/officeDocument/2006/math">
                    <m:oMathParaPr>
                      <m:jc m:val="left"/>
                    </m:oMathParaPr>
                    <m:oMath xmlns:m="http://schemas.openxmlformats.org/officeDocument/2006/math">
                      <m:r>
                        <a:rPr lang="en-US" b="0" i="1" smtClean="0">
                          <a:latin typeface="Cambria Math"/>
                        </a:rPr>
                        <m:t>0≤</m:t>
                      </m:r>
                      <m:r>
                        <a:rPr lang="en-US" b="0" i="1" smtClean="0">
                          <a:latin typeface="Cambria Math"/>
                        </a:rPr>
                        <m:t>h</m:t>
                      </m:r>
                      <m:d>
                        <m:dPr>
                          <m:ctrlPr>
                            <a:rPr lang="en-US" b="0" i="1" smtClean="0">
                              <a:latin typeface="Cambria Math"/>
                            </a:rPr>
                          </m:ctrlPr>
                        </m:dPr>
                        <m:e>
                          <m:r>
                            <a:rPr lang="en-US" b="0" i="1" smtClean="0">
                              <a:latin typeface="Cambria Math"/>
                            </a:rPr>
                            <m:t>𝑁</m:t>
                          </m:r>
                        </m:e>
                      </m:d>
                      <m:r>
                        <a:rPr lang="en-US" b="0" i="1" smtClean="0">
                          <a:latin typeface="Cambria Math"/>
                        </a:rPr>
                        <m:t>≤</m:t>
                      </m:r>
                      <m:sSup>
                        <m:sSupPr>
                          <m:ctrlPr>
                            <a:rPr lang="en-US" b="0" i="1" smtClean="0">
                              <a:latin typeface="Cambria Math"/>
                            </a:rPr>
                          </m:ctrlPr>
                        </m:sSupPr>
                        <m:e>
                          <m:r>
                            <a:rPr lang="en-US" b="0" i="1" smtClean="0">
                              <a:latin typeface="Cambria Math"/>
                            </a:rPr>
                            <m:t>h</m:t>
                          </m:r>
                        </m:e>
                        <m:sup>
                          <m:r>
                            <a:rPr lang="en-US" b="0" i="1" smtClean="0">
                              <a:latin typeface="Cambria Math"/>
                            </a:rPr>
                            <m:t>∗</m:t>
                          </m:r>
                        </m:sup>
                      </m:sSup>
                      <m:r>
                        <a:rPr lang="en-US" b="0" i="1" smtClean="0">
                          <a:latin typeface="Cambria Math"/>
                        </a:rPr>
                        <m:t>(</m:t>
                      </m:r>
                      <m:r>
                        <a:rPr lang="en-US" b="0" i="1" smtClean="0">
                          <a:latin typeface="Cambria Math"/>
                        </a:rPr>
                        <m:t>𝑁</m:t>
                      </m:r>
                      <m:r>
                        <a:rPr lang="en-US" b="0" i="1" smtClean="0">
                          <a:latin typeface="Cambria Math"/>
                        </a:rPr>
                        <m:t>)</m:t>
                      </m:r>
                    </m:oMath>
                  </m:oMathPara>
                </a14:m>
                <a:endParaRPr lang="en-US" dirty="0" smtClean="0"/>
              </a:p>
              <a:p>
                <a:r>
                  <a:rPr lang="en-US" dirty="0" smtClean="0"/>
                  <a:t>Consistent = Triangle inequality is valid</a:t>
                </a:r>
              </a:p>
              <a:p>
                <a:pPr lvl="1"/>
                <a14:m>
                  <m:oMathPara xmlns:m="http://schemas.openxmlformats.org/officeDocument/2006/math">
                    <m:oMathParaPr>
                      <m:jc m:val="left"/>
                    </m:oMathParaPr>
                    <m:oMath xmlns:m="http://schemas.openxmlformats.org/officeDocument/2006/math">
                      <m:r>
                        <a:rPr lang="en-US" sz="2400" i="1">
                          <a:latin typeface="Cambria Math"/>
                        </a:rPr>
                        <m:t>𝑎</m:t>
                      </m:r>
                      <m:r>
                        <a:rPr lang="en-US" sz="2400" i="1">
                          <a:latin typeface="Cambria Math"/>
                        </a:rPr>
                        <m:t>+</m:t>
                      </m:r>
                      <m:r>
                        <a:rPr lang="en-US" sz="2400" i="1">
                          <a:latin typeface="Cambria Math"/>
                        </a:rPr>
                        <m:t>𝑏</m:t>
                      </m:r>
                      <m:r>
                        <a:rPr lang="en-US" sz="2400" i="1">
                          <a:latin typeface="Cambria Math"/>
                          <a:ea typeface="Cambria Math"/>
                        </a:rPr>
                        <m:t>≥</m:t>
                      </m:r>
                      <m:r>
                        <a:rPr lang="en-US" sz="2400" i="1">
                          <a:latin typeface="Cambria Math"/>
                          <a:ea typeface="Cambria Math"/>
                        </a:rPr>
                        <m:t>𝑐</m:t>
                      </m:r>
                    </m:oMath>
                  </m:oMathPara>
                </a14:m>
                <a:endParaRPr lang="en-US" sz="2400" dirty="0" smtClean="0">
                  <a:ea typeface="Cambria Math"/>
                </a:endParaRPr>
              </a:p>
              <a:p>
                <a:pPr lvl="1"/>
                <a14:m>
                  <m:oMathPara xmlns:m="http://schemas.openxmlformats.org/officeDocument/2006/math">
                    <m:oMathParaPr>
                      <m:jc m:val="left"/>
                    </m:oMathParaPr>
                    <m:oMath xmlns:m="http://schemas.openxmlformats.org/officeDocument/2006/math">
                      <m:r>
                        <a:rPr lang="en-US" sz="2400" i="1">
                          <a:latin typeface="Cambria Math"/>
                        </a:rPr>
                        <m:t>𝑔</m:t>
                      </m:r>
                      <m:d>
                        <m:dPr>
                          <m:ctrlPr>
                            <a:rPr lang="en-US" sz="2400" i="1">
                              <a:latin typeface="Cambria Math"/>
                            </a:rPr>
                          </m:ctrlPr>
                        </m:dPr>
                        <m:e>
                          <m:r>
                            <a:rPr lang="en-US" sz="2400" b="0" i="1" smtClean="0">
                              <a:latin typeface="Cambria Math"/>
                            </a:rPr>
                            <m:t>𝑁</m:t>
                          </m:r>
                          <m:r>
                            <a:rPr lang="en-US" sz="2400" b="0" i="1" smtClean="0">
                              <a:latin typeface="Cambria Math"/>
                            </a:rPr>
                            <m:t>,</m:t>
                          </m:r>
                          <m:r>
                            <a:rPr lang="en-US" sz="2400" i="1">
                              <a:latin typeface="Cambria Math"/>
                            </a:rPr>
                            <m:t>𝑀</m:t>
                          </m:r>
                        </m:e>
                      </m:d>
                      <m:r>
                        <a:rPr lang="en-US" sz="2400" i="1">
                          <a:latin typeface="Cambria Math"/>
                        </a:rPr>
                        <m:t>+</m:t>
                      </m:r>
                      <m:r>
                        <a:rPr lang="en-US" sz="2400" i="1">
                          <a:latin typeface="Cambria Math"/>
                        </a:rPr>
                        <m:t>h</m:t>
                      </m:r>
                      <m:d>
                        <m:dPr>
                          <m:ctrlPr>
                            <a:rPr lang="en-US" sz="2400" i="1">
                              <a:latin typeface="Cambria Math"/>
                            </a:rPr>
                          </m:ctrlPr>
                        </m:dPr>
                        <m:e>
                          <m:r>
                            <a:rPr lang="en-US" sz="2400" i="1">
                              <a:latin typeface="Cambria Math"/>
                            </a:rPr>
                            <m:t>𝑀</m:t>
                          </m:r>
                        </m:e>
                      </m:d>
                      <m:r>
                        <a:rPr lang="en-US" sz="2400" i="1">
                          <a:latin typeface="Cambria Math"/>
                          <a:ea typeface="Cambria Math"/>
                        </a:rPr>
                        <m:t>≥</m:t>
                      </m:r>
                      <m:r>
                        <a:rPr lang="en-US" sz="2400" i="1">
                          <a:latin typeface="Cambria Math"/>
                          <a:ea typeface="Cambria Math"/>
                        </a:rPr>
                        <m:t>h</m:t>
                      </m:r>
                      <m:r>
                        <a:rPr lang="en-US" sz="2400" i="1">
                          <a:latin typeface="Cambria Math"/>
                          <a:ea typeface="Cambria Math"/>
                        </a:rPr>
                        <m:t>(</m:t>
                      </m:r>
                      <m:r>
                        <a:rPr lang="en-US" sz="2400" i="1">
                          <a:latin typeface="Cambria Math"/>
                          <a:ea typeface="Cambria Math"/>
                        </a:rPr>
                        <m:t>𝑁</m:t>
                      </m:r>
                      <m:r>
                        <a:rPr lang="en-US" sz="2400" i="1">
                          <a:latin typeface="Cambria Math"/>
                          <a:ea typeface="Cambria Math"/>
                        </a:rPr>
                        <m:t>)</m:t>
                      </m:r>
                    </m:oMath>
                  </m:oMathPara>
                </a14:m>
                <a:endParaRPr lang="en-US" sz="2400" dirty="0" smtClean="0"/>
              </a:p>
              <a:p>
                <a:pPr lvl="1"/>
                <a:r>
                  <a:rPr lang="en-US" sz="2400" dirty="0" smtClean="0">
                    <a:sym typeface="Wingdings" pitchFamily="2" charset="2"/>
                  </a:rPr>
                  <a:t> </a:t>
                </a:r>
                <a:r>
                  <a:rPr lang="en-US" sz="2400" dirty="0" smtClean="0"/>
                  <a:t>once </a:t>
                </a:r>
                <a:r>
                  <a:rPr lang="en-US" sz="2400" dirty="0"/>
                  <a:t>a node is expanded, the cost </a:t>
                </a:r>
              </a:p>
              <a:p>
                <a:pPr marL="457200" lvl="1" indent="0">
                  <a:buNone/>
                </a:pPr>
                <a:r>
                  <a:rPr lang="en-US" sz="2400" dirty="0" smtClean="0"/>
                  <a:t>	by </a:t>
                </a:r>
                <a:r>
                  <a:rPr lang="en-US" sz="2400" dirty="0"/>
                  <a:t>which it was reached is the lowest possible</a:t>
                </a:r>
              </a:p>
              <a:p>
                <a:pPr lvl="1"/>
                <a:endParaRPr lang="en-US" dirty="0" smtClean="0"/>
              </a:p>
              <a:p>
                <a:pPr lvl="1"/>
                <a:endParaRPr lang="cs-CZ" sz="3600"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3"/>
              </p:nvPr>
            </p:nvSpPr>
            <p:spPr>
              <a:xfrm>
                <a:off x="323528" y="1124744"/>
                <a:ext cx="8501062" cy="5616624"/>
              </a:xfrm>
              <a:blipFill rotWithShape="1">
                <a:blip r:embed="rId2"/>
                <a:stretch>
                  <a:fillRect l="-7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H(N) – Heuristic function</a:t>
            </a:r>
            <a:endParaRPr lang="cs-CZ" dirty="0"/>
          </a:p>
        </p:txBody>
      </p:sp>
      <p:sp>
        <p:nvSpPr>
          <p:cNvPr id="4" name="Oval 3"/>
          <p:cNvSpPr/>
          <p:nvPr/>
        </p:nvSpPr>
        <p:spPr>
          <a:xfrm>
            <a:off x="7240154" y="519729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al 4"/>
          <p:cNvSpPr/>
          <p:nvPr/>
        </p:nvSpPr>
        <p:spPr>
          <a:xfrm>
            <a:off x="7519136" y="408964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al 5"/>
          <p:cNvSpPr/>
          <p:nvPr/>
        </p:nvSpPr>
        <p:spPr>
          <a:xfrm>
            <a:off x="8388424" y="620351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 name="Straight Arrow Connector 9"/>
          <p:cNvCxnSpPr>
            <a:stCxn id="5" idx="4"/>
            <a:endCxn id="4" idx="0"/>
          </p:cNvCxnSpPr>
          <p:nvPr/>
        </p:nvCxnSpPr>
        <p:spPr>
          <a:xfrm flipH="1">
            <a:off x="7354454" y="4318248"/>
            <a:ext cx="278982" cy="8790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5"/>
            <a:endCxn id="6" idx="1"/>
          </p:cNvCxnSpPr>
          <p:nvPr/>
        </p:nvCxnSpPr>
        <p:spPr>
          <a:xfrm>
            <a:off x="7435276" y="5392417"/>
            <a:ext cx="986626" cy="844578"/>
          </a:xfrm>
          <a:prstGeom prst="straightConnector1">
            <a:avLst/>
          </a:prstGeom>
          <a:ln w="28575">
            <a:solidFill>
              <a:srgbClr val="1F497D"/>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5"/>
            <a:endCxn id="6" idx="0"/>
          </p:cNvCxnSpPr>
          <p:nvPr/>
        </p:nvCxnSpPr>
        <p:spPr>
          <a:xfrm>
            <a:off x="7714258" y="4284770"/>
            <a:ext cx="788466" cy="1918747"/>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60564" y="4334344"/>
            <a:ext cx="412292" cy="584775"/>
          </a:xfrm>
          <a:prstGeom prst="rect">
            <a:avLst/>
          </a:prstGeom>
          <a:noFill/>
        </p:spPr>
        <p:txBody>
          <a:bodyPr wrap="none" rtlCol="0">
            <a:spAutoFit/>
          </a:bodyPr>
          <a:lstStyle/>
          <a:p>
            <a:r>
              <a:rPr lang="en-US" sz="3200" dirty="0" smtClean="0"/>
              <a:t>a</a:t>
            </a:r>
            <a:endParaRPr lang="cs-CZ" sz="3200" dirty="0"/>
          </a:p>
        </p:txBody>
      </p:sp>
      <p:sp>
        <p:nvSpPr>
          <p:cNvPr id="29" name="TextBox 28"/>
          <p:cNvSpPr txBox="1"/>
          <p:nvPr/>
        </p:nvSpPr>
        <p:spPr>
          <a:xfrm>
            <a:off x="7926566" y="4500409"/>
            <a:ext cx="389850" cy="584775"/>
          </a:xfrm>
          <a:prstGeom prst="rect">
            <a:avLst/>
          </a:prstGeom>
          <a:noFill/>
        </p:spPr>
        <p:txBody>
          <a:bodyPr wrap="none" rtlCol="0">
            <a:spAutoFit/>
          </a:bodyPr>
          <a:lstStyle>
            <a:defPPr>
              <a:defRPr lang="en-US"/>
            </a:defPPr>
            <a:lvl1pPr>
              <a:defRPr sz="3200"/>
            </a:lvl1pPr>
          </a:lstStyle>
          <a:p>
            <a:r>
              <a:rPr lang="en-US" dirty="0"/>
              <a:t>c</a:t>
            </a:r>
            <a:endParaRPr lang="cs-CZ" dirty="0"/>
          </a:p>
        </p:txBody>
      </p:sp>
      <p:sp>
        <p:nvSpPr>
          <p:cNvPr id="30" name="TextBox 29"/>
          <p:cNvSpPr txBox="1"/>
          <p:nvPr/>
        </p:nvSpPr>
        <p:spPr>
          <a:xfrm>
            <a:off x="7515088" y="5589240"/>
            <a:ext cx="412292" cy="584775"/>
          </a:xfrm>
          <a:prstGeom prst="rect">
            <a:avLst/>
          </a:prstGeom>
          <a:noFill/>
        </p:spPr>
        <p:txBody>
          <a:bodyPr wrap="none" rtlCol="0">
            <a:spAutoFit/>
          </a:bodyPr>
          <a:lstStyle>
            <a:defPPr>
              <a:defRPr lang="en-US"/>
            </a:defPPr>
            <a:lvl1pPr>
              <a:defRPr sz="3200"/>
            </a:lvl1pPr>
          </a:lstStyle>
          <a:p>
            <a:r>
              <a:rPr lang="en-US" dirty="0"/>
              <a:t>b</a:t>
            </a:r>
            <a:endParaRPr lang="cs-CZ" dirty="0"/>
          </a:p>
        </p:txBody>
      </p:sp>
      <p:sp>
        <p:nvSpPr>
          <p:cNvPr id="31" name="TextBox 30"/>
          <p:cNvSpPr txBox="1"/>
          <p:nvPr/>
        </p:nvSpPr>
        <p:spPr>
          <a:xfrm>
            <a:off x="7747736" y="3797260"/>
            <a:ext cx="481222" cy="584775"/>
          </a:xfrm>
          <a:prstGeom prst="rect">
            <a:avLst/>
          </a:prstGeom>
          <a:noFill/>
        </p:spPr>
        <p:txBody>
          <a:bodyPr wrap="none" rtlCol="0">
            <a:spAutoFit/>
          </a:bodyPr>
          <a:lstStyle/>
          <a:p>
            <a:r>
              <a:rPr lang="en-US" sz="3200" dirty="0"/>
              <a:t>N</a:t>
            </a:r>
            <a:endParaRPr lang="cs-CZ" sz="3200" dirty="0"/>
          </a:p>
        </p:txBody>
      </p:sp>
      <p:sp>
        <p:nvSpPr>
          <p:cNvPr id="32" name="TextBox 31"/>
          <p:cNvSpPr txBox="1"/>
          <p:nvPr/>
        </p:nvSpPr>
        <p:spPr>
          <a:xfrm>
            <a:off x="6640604" y="5019207"/>
            <a:ext cx="526106" cy="584775"/>
          </a:xfrm>
          <a:prstGeom prst="rect">
            <a:avLst/>
          </a:prstGeom>
          <a:noFill/>
        </p:spPr>
        <p:txBody>
          <a:bodyPr wrap="none" rtlCol="0">
            <a:spAutoFit/>
          </a:bodyPr>
          <a:lstStyle/>
          <a:p>
            <a:r>
              <a:rPr lang="en-US" sz="3200" dirty="0" smtClean="0"/>
              <a:t>M</a:t>
            </a:r>
            <a:endParaRPr lang="cs-CZ" sz="3200" dirty="0"/>
          </a:p>
        </p:txBody>
      </p:sp>
    </p:spTree>
    <p:extLst>
      <p:ext uri="{BB962C8B-B14F-4D97-AF65-F5344CB8AC3E}">
        <p14:creationId xmlns:p14="http://schemas.microsoft.com/office/powerpoint/2010/main" val="3877724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Problem</a:t>
            </a:r>
            <a:r>
              <a:rPr lang="cs-CZ" dirty="0" smtClean="0"/>
              <a:t> </a:t>
            </a:r>
            <a:r>
              <a:rPr lang="cs-CZ" dirty="0" err="1" smtClean="0"/>
              <a:t>Solving</a:t>
            </a:r>
            <a:endParaRPr lang="cs-CZ" dirty="0"/>
          </a:p>
        </p:txBody>
      </p:sp>
      <p:graphicFrame>
        <p:nvGraphicFramePr>
          <p:cNvPr id="4" name="Diagram 3"/>
          <p:cNvGraphicFramePr/>
          <p:nvPr>
            <p:extLst>
              <p:ext uri="{D42A27DB-BD31-4B8C-83A1-F6EECF244321}">
                <p14:modId xmlns:p14="http://schemas.microsoft.com/office/powerpoint/2010/main" val="2433012636"/>
              </p:ext>
            </p:extLst>
          </p:nvPr>
        </p:nvGraphicFramePr>
        <p:xfrm>
          <a:off x="2527177" y="1981200"/>
          <a:ext cx="4032448"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Skupina 4"/>
          <p:cNvGrpSpPr/>
          <p:nvPr/>
        </p:nvGrpSpPr>
        <p:grpSpPr>
          <a:xfrm flipV="1">
            <a:off x="5889888" y="3421360"/>
            <a:ext cx="453713" cy="360040"/>
            <a:chOff x="3250029" y="1451281"/>
            <a:chExt cx="453713" cy="387851"/>
          </a:xfrm>
        </p:grpSpPr>
        <p:sp>
          <p:nvSpPr>
            <p:cNvPr id="6" name="Šipka doprava 5"/>
            <p:cNvSpPr/>
            <p:nvPr/>
          </p:nvSpPr>
          <p:spPr>
            <a:xfrm rot="5400000">
              <a:off x="3282960" y="1418350"/>
              <a:ext cx="387851" cy="453713"/>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7" name="Šipka doprava 4"/>
            <p:cNvSpPr/>
            <p:nvPr/>
          </p:nvSpPr>
          <p:spPr>
            <a:xfrm>
              <a:off x="3340773" y="1451281"/>
              <a:ext cx="272227" cy="271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p:txBody>
        </p:sp>
      </p:grpSp>
    </p:spTree>
    <p:extLst>
      <p:ext uri="{BB962C8B-B14F-4D97-AF65-F5344CB8AC3E}">
        <p14:creationId xmlns:p14="http://schemas.microsoft.com/office/powerpoint/2010/main" val="2343403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Search Exercises</a:t>
            </a:r>
            <a:endParaRPr lang="en-US" dirty="0"/>
          </a:p>
        </p:txBody>
      </p:sp>
      <p:sp>
        <p:nvSpPr>
          <p:cNvPr id="4" name="Subtitle 3"/>
          <p:cNvSpPr>
            <a:spLocks noGrp="1"/>
          </p:cNvSpPr>
          <p:nvPr>
            <p:ph type="subTitle" idx="13"/>
          </p:nvPr>
        </p:nvSpPr>
        <p:spPr/>
        <p:txBody>
          <a:bodyPr/>
          <a:lstStyle/>
          <a:p>
            <a:endParaRPr lang="en-US"/>
          </a:p>
        </p:txBody>
      </p:sp>
      <p:pic>
        <p:nvPicPr>
          <p:cNvPr id="3" name="Picture 2" descr="chapter03.pdf - SumatraPDF"/>
          <p:cNvPicPr>
            <a:picLocks noChangeAspect="1"/>
          </p:cNvPicPr>
          <p:nvPr/>
        </p:nvPicPr>
        <p:blipFill rotWithShape="1">
          <a:blip r:embed="rId2">
            <a:extLst>
              <a:ext uri="{28A0092B-C50C-407E-A947-70E740481C1C}">
                <a14:useLocalDpi xmlns:a14="http://schemas.microsoft.com/office/drawing/2010/main" val="0"/>
              </a:ext>
            </a:extLst>
          </a:blip>
          <a:srcRect l="43530" t="17121" r="37764" b="9480"/>
          <a:stretch/>
        </p:blipFill>
        <p:spPr>
          <a:xfrm rot="16200000">
            <a:off x="2572587" y="-515187"/>
            <a:ext cx="3962400" cy="8497973"/>
          </a:xfrm>
          <a:prstGeom prst="rect">
            <a:avLst/>
          </a:prstGeom>
        </p:spPr>
      </p:pic>
    </p:spTree>
    <p:extLst>
      <p:ext uri="{BB962C8B-B14F-4D97-AF65-F5344CB8AC3E}">
        <p14:creationId xmlns:p14="http://schemas.microsoft.com/office/powerpoint/2010/main" val="476928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Path in a maze </a:t>
            </a:r>
            <a:endParaRPr lang="en-US" dirty="0"/>
          </a:p>
        </p:txBody>
      </p:sp>
      <p:pic>
        <p:nvPicPr>
          <p:cNvPr id="4" name="Picture 3" descr="d-heuristic-search_1_ (2).pdf - [Search problems] - SumatraPDF"/>
          <p:cNvPicPr>
            <a:picLocks noChangeAspect="1"/>
          </p:cNvPicPr>
          <p:nvPr/>
        </p:nvPicPr>
        <p:blipFill rotWithShape="1">
          <a:blip r:embed="rId2">
            <a:extLst>
              <a:ext uri="{28A0092B-C50C-407E-A947-70E740481C1C}">
                <a14:useLocalDpi xmlns:a14="http://schemas.microsoft.com/office/drawing/2010/main" val="0"/>
              </a:ext>
            </a:extLst>
          </a:blip>
          <a:srcRect l="13176" t="22288" r="13883" b="15723"/>
          <a:stretch/>
        </p:blipFill>
        <p:spPr>
          <a:xfrm>
            <a:off x="1143000" y="1600200"/>
            <a:ext cx="6669742" cy="3098202"/>
          </a:xfrm>
          <a:prstGeom prst="rect">
            <a:avLst/>
          </a:prstGeom>
        </p:spPr>
      </p:pic>
      <p:sp>
        <p:nvSpPr>
          <p:cNvPr id="5" name="Rounded Rectangle 4"/>
          <p:cNvSpPr/>
          <p:nvPr/>
        </p:nvSpPr>
        <p:spPr>
          <a:xfrm>
            <a:off x="286871" y="5334000"/>
            <a:ext cx="83820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What are possible heuristics?</a:t>
            </a:r>
            <a:endParaRPr lang="en-US" dirty="0"/>
          </a:p>
        </p:txBody>
      </p:sp>
    </p:spTree>
    <p:extLst>
      <p:ext uri="{BB962C8B-B14F-4D97-AF65-F5344CB8AC3E}">
        <p14:creationId xmlns:p14="http://schemas.microsoft.com/office/powerpoint/2010/main" val="2765974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Roomba Robot path planning</a:t>
            </a:r>
            <a:endParaRPr lang="en-US" dirty="0"/>
          </a:p>
        </p:txBody>
      </p:sp>
      <p:sp>
        <p:nvSpPr>
          <p:cNvPr id="4" name="Subtitle 3"/>
          <p:cNvSpPr>
            <a:spLocks noGrp="1"/>
          </p:cNvSpPr>
          <p:nvPr>
            <p:ph type="subTitle" idx="13"/>
          </p:nvPr>
        </p:nvSpPr>
        <p:spPr/>
        <p:txBody>
          <a:bodyPr/>
          <a:lstStyle/>
          <a:p>
            <a:endParaRPr lang="en-US" dirty="0"/>
          </a:p>
        </p:txBody>
      </p:sp>
      <p:pic>
        <p:nvPicPr>
          <p:cNvPr id="1026" name="Picture 2" descr="E:\phd\vyuka\ZUI\2013\roomba-d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81200"/>
            <a:ext cx="4891375"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532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ferryman problem</a:t>
            </a:r>
            <a:endParaRPr lang="en-US" dirty="0"/>
          </a:p>
        </p:txBody>
      </p:sp>
      <p:sp>
        <p:nvSpPr>
          <p:cNvPr id="3" name="Content Placeholder 2"/>
          <p:cNvSpPr>
            <a:spLocks noGrp="1"/>
          </p:cNvSpPr>
          <p:nvPr>
            <p:ph idx="1"/>
          </p:nvPr>
        </p:nvSpPr>
        <p:spPr/>
        <p:txBody>
          <a:bodyPr>
            <a:normAutofit/>
          </a:bodyPr>
          <a:lstStyle/>
          <a:p>
            <a:endParaRPr lang="en-US" dirty="0"/>
          </a:p>
        </p:txBody>
      </p:sp>
      <p:sp>
        <p:nvSpPr>
          <p:cNvPr id="4" name="Subtitle 3"/>
          <p:cNvSpPr>
            <a:spLocks noGrp="1"/>
          </p:cNvSpPr>
          <p:nvPr>
            <p:ph type="subTitle" idx="13"/>
          </p:nvPr>
        </p:nvSpPr>
        <p:spPr/>
        <p:txBody>
          <a:bodyPr/>
          <a:lstStyle/>
          <a:p>
            <a:endParaRPr lang="en-US" dirty="0"/>
          </a:p>
        </p:txBody>
      </p:sp>
      <p:pic>
        <p:nvPicPr>
          <p:cNvPr id="5" name="Picture 4" descr="grouping-cropped-big2 - Windows Photo Viewer"/>
          <p:cNvPicPr>
            <a:picLocks noChangeAspect="1"/>
          </p:cNvPicPr>
          <p:nvPr/>
        </p:nvPicPr>
        <p:blipFill rotWithShape="1">
          <a:blip r:embed="rId3">
            <a:extLst>
              <a:ext uri="{28A0092B-C50C-407E-A947-70E740481C1C}">
                <a14:useLocalDpi xmlns:a14="http://schemas.microsoft.com/office/drawing/2010/main" val="0"/>
              </a:ext>
            </a:extLst>
          </a:blip>
          <a:srcRect l="58102" t="26821" r="2025" b="28106"/>
          <a:stretch/>
        </p:blipFill>
        <p:spPr>
          <a:xfrm>
            <a:off x="381000" y="1371600"/>
            <a:ext cx="8610600" cy="5275702"/>
          </a:xfrm>
          <a:prstGeom prst="rect">
            <a:avLst/>
          </a:prstGeom>
        </p:spPr>
      </p:pic>
    </p:spTree>
    <p:extLst>
      <p:ext uri="{BB962C8B-B14F-4D97-AF65-F5344CB8AC3E}">
        <p14:creationId xmlns:p14="http://schemas.microsoft.com/office/powerpoint/2010/main" val="273557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Imagine a huge skyscraper with several elevators. As the input you have:</a:t>
            </a:r>
          </a:p>
          <a:p>
            <a:r>
              <a:rPr lang="en-US" dirty="0"/>
              <a:t>set of elevators, where for each you have</a:t>
            </a:r>
            <a:r>
              <a:rPr lang="en-US" dirty="0" smtClean="0"/>
              <a:t>:</a:t>
            </a:r>
            <a:endParaRPr lang="en-US" dirty="0"/>
          </a:p>
          <a:p>
            <a:r>
              <a:rPr lang="en-US" dirty="0"/>
              <a:t> - range of the floors that this elevator is operating in</a:t>
            </a:r>
          </a:p>
          <a:p>
            <a:r>
              <a:rPr lang="en-US" dirty="0"/>
              <a:t> - how many floors does this elevator skip (e.g. an elevator can stop only on every second floor, or every fifth floor, etc.)</a:t>
            </a:r>
          </a:p>
          <a:p>
            <a:r>
              <a:rPr lang="en-US" dirty="0"/>
              <a:t> - speed (time in seconds to go up/down one floor)</a:t>
            </a:r>
          </a:p>
          <a:p>
            <a:r>
              <a:rPr lang="en-US" dirty="0"/>
              <a:t> - starting position (number of the floor)</a:t>
            </a:r>
            <a:endParaRPr lang="cs-CZ" dirty="0"/>
          </a:p>
        </p:txBody>
      </p:sp>
      <p:sp>
        <p:nvSpPr>
          <p:cNvPr id="3" name="Title 2"/>
          <p:cNvSpPr>
            <a:spLocks noGrp="1"/>
          </p:cNvSpPr>
          <p:nvPr>
            <p:ph type="title"/>
          </p:nvPr>
        </p:nvSpPr>
        <p:spPr/>
        <p:txBody>
          <a:bodyPr/>
          <a:lstStyle/>
          <a:p>
            <a:r>
              <a:rPr lang="en-US" dirty="0" smtClean="0"/>
              <a:t>Escaping the World Trade Center</a:t>
            </a:r>
            <a:endParaRPr lang="cs-CZ" dirty="0"/>
          </a:p>
        </p:txBody>
      </p:sp>
      <p:pic>
        <p:nvPicPr>
          <p:cNvPr id="2050" name="Picture 2" descr="D:\phd\vyuka\zui\cviceni2\240_Sparks_Elevato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388" y="4722802"/>
            <a:ext cx="3687116" cy="213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82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n-US" dirty="0"/>
              <a:t>Let us assume, that transfer from one elevator to another one takes the same time (given as input - t). </a:t>
            </a:r>
          </a:p>
          <a:p>
            <a:r>
              <a:rPr lang="en-US" dirty="0"/>
              <a:t>You are starting in </a:t>
            </a:r>
            <a:r>
              <a:rPr lang="en-US" dirty="0" err="1"/>
              <a:t>kth</a:t>
            </a:r>
            <a:r>
              <a:rPr lang="en-US" dirty="0"/>
              <a:t> floor and you want to find the quickest way to the ground floor.</a:t>
            </a:r>
          </a:p>
          <a:p>
            <a:r>
              <a:rPr lang="en-US" dirty="0"/>
              <a:t>You can assume that you are alone in the building and elevators do not run by themselves.</a:t>
            </a:r>
          </a:p>
          <a:p>
            <a:endParaRPr lang="en-US" dirty="0"/>
          </a:p>
          <a:p>
            <a:pPr marL="457200" indent="-457200">
              <a:buFont typeface="+mj-lt"/>
              <a:buAutoNum type="arabicPeriod"/>
            </a:pPr>
            <a:r>
              <a:rPr lang="en-US" dirty="0"/>
              <a:t>What are the states?</a:t>
            </a:r>
          </a:p>
          <a:p>
            <a:pPr marL="457200" indent="-457200">
              <a:buFont typeface="+mj-lt"/>
              <a:buAutoNum type="arabicPeriod"/>
            </a:pPr>
            <a:r>
              <a:rPr lang="en-US" dirty="0"/>
              <a:t>What is the initial state and the goal state?</a:t>
            </a:r>
          </a:p>
          <a:p>
            <a:pPr marL="457200" indent="-457200">
              <a:buFont typeface="+mj-lt"/>
              <a:buAutoNum type="arabicPeriod"/>
            </a:pPr>
            <a:r>
              <a:rPr lang="en-US" dirty="0"/>
              <a:t>What is the cost function</a:t>
            </a:r>
            <a:r>
              <a:rPr lang="en-US" dirty="0" smtClean="0"/>
              <a:t>?</a:t>
            </a:r>
            <a:endParaRPr lang="en-US" dirty="0"/>
          </a:p>
        </p:txBody>
      </p:sp>
      <p:sp>
        <p:nvSpPr>
          <p:cNvPr id="3" name="Title 2"/>
          <p:cNvSpPr>
            <a:spLocks noGrp="1"/>
          </p:cNvSpPr>
          <p:nvPr>
            <p:ph type="title"/>
          </p:nvPr>
        </p:nvSpPr>
        <p:spPr/>
        <p:txBody>
          <a:bodyPr/>
          <a:lstStyle/>
          <a:p>
            <a:r>
              <a:rPr lang="en-US" dirty="0"/>
              <a:t>Escaping the World Trade Center</a:t>
            </a:r>
            <a:endParaRPr lang="cs-CZ" dirty="0"/>
          </a:p>
        </p:txBody>
      </p:sp>
    </p:spTree>
    <p:extLst>
      <p:ext uri="{BB962C8B-B14F-4D97-AF65-F5344CB8AC3E}">
        <p14:creationId xmlns:p14="http://schemas.microsoft.com/office/powerpoint/2010/main" val="2851870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As the input data you have a set of requests that contains a set of </a:t>
            </a:r>
            <a:r>
              <a:rPr lang="en-US" dirty="0" smtClean="0"/>
              <a:t>4-tuples:</a:t>
            </a:r>
          </a:p>
          <a:p>
            <a:r>
              <a:rPr lang="en-US" dirty="0" smtClean="0"/>
              <a:t>(</a:t>
            </a:r>
            <a:r>
              <a:rPr lang="en-US" dirty="0"/>
              <a:t>STOCK_BUY/STOCK_SELL, STOCK_ID, STOCK_AMOUNT, STOCK_PRICE) </a:t>
            </a:r>
            <a:endParaRPr lang="en-US" dirty="0" smtClean="0"/>
          </a:p>
          <a:p>
            <a:r>
              <a:rPr lang="en-US" dirty="0" smtClean="0"/>
              <a:t>that </a:t>
            </a:r>
            <a:r>
              <a:rPr lang="en-US" dirty="0"/>
              <a:t>describe a request to either sell or buy given amount of given stock for given price. The price is interpreted as minimal in case the request is to sell stocks and maximal, in case the request is to buy.</a:t>
            </a:r>
          </a:p>
          <a:p>
            <a:endParaRPr lang="en-US" dirty="0"/>
          </a:p>
          <a:p>
            <a:r>
              <a:rPr lang="en-US" dirty="0"/>
              <a:t>Your task is to find appropriate price for each STOCK_ID that would maximize the sum of amount of the traded stocks.</a:t>
            </a:r>
          </a:p>
        </p:txBody>
      </p:sp>
      <p:sp>
        <p:nvSpPr>
          <p:cNvPr id="3" name="Title 2"/>
          <p:cNvSpPr>
            <a:spLocks noGrp="1"/>
          </p:cNvSpPr>
          <p:nvPr>
            <p:ph type="title"/>
          </p:nvPr>
        </p:nvSpPr>
        <p:spPr>
          <a:xfrm>
            <a:off x="304800" y="234072"/>
            <a:ext cx="7787208" cy="576064"/>
          </a:xfrm>
        </p:spPr>
        <p:txBody>
          <a:bodyPr/>
          <a:lstStyle/>
          <a:p>
            <a:r>
              <a:rPr lang="en-US" dirty="0" smtClean="0"/>
              <a:t>Stock Exchange Problem</a:t>
            </a:r>
            <a:endParaRPr lang="en-US" dirty="0"/>
          </a:p>
        </p:txBody>
      </p:sp>
    </p:spTree>
    <p:extLst>
      <p:ext uri="{BB962C8B-B14F-4D97-AF65-F5344CB8AC3E}">
        <p14:creationId xmlns:p14="http://schemas.microsoft.com/office/powerpoint/2010/main" val="637563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Space</a:t>
            </a:r>
            <a:endParaRPr lang="en-US" dirty="0"/>
          </a:p>
        </p:txBody>
      </p:sp>
      <p:sp>
        <p:nvSpPr>
          <p:cNvPr id="3" name="Content Placeholder 2"/>
          <p:cNvSpPr>
            <a:spLocks noGrp="1"/>
          </p:cNvSpPr>
          <p:nvPr>
            <p:ph idx="1"/>
          </p:nvPr>
        </p:nvSpPr>
        <p:spPr>
          <a:xfrm>
            <a:off x="457200" y="1412777"/>
            <a:ext cx="8229600" cy="5184873"/>
          </a:xfrm>
        </p:spPr>
        <p:txBody>
          <a:bodyPr>
            <a:normAutofit/>
          </a:bodyPr>
          <a:lstStyle/>
          <a:p>
            <a:r>
              <a:rPr lang="en-US" dirty="0" smtClean="0"/>
              <a:t>“Perfect” Spam filter</a:t>
            </a:r>
          </a:p>
          <a:p>
            <a:r>
              <a:rPr lang="en-US" dirty="0" smtClean="0"/>
              <a:t>Spellcheck suggestion design</a:t>
            </a:r>
          </a:p>
          <a:p>
            <a:r>
              <a:rPr lang="en-US" dirty="0" smtClean="0"/>
              <a:t>Solving a puzzle</a:t>
            </a:r>
          </a:p>
          <a:p>
            <a:r>
              <a:rPr lang="en-US" dirty="0" smtClean="0"/>
              <a:t>Rubik’s cube</a:t>
            </a:r>
          </a:p>
          <a:p>
            <a:r>
              <a:rPr lang="en-US" dirty="0" smtClean="0"/>
              <a:t>Monkey &amp; Bananas</a:t>
            </a:r>
          </a:p>
          <a:p>
            <a:r>
              <a:rPr lang="en-US" dirty="0" smtClean="0"/>
              <a:t>Crossword puzzles</a:t>
            </a:r>
          </a:p>
          <a:p>
            <a:r>
              <a:rPr lang="en-US" dirty="0" smtClean="0"/>
              <a:t>Knapsack problem</a:t>
            </a:r>
            <a:endParaRPr lang="en-US" dirty="0"/>
          </a:p>
          <a:p>
            <a:r>
              <a:rPr lang="en-US" dirty="0" smtClean="0"/>
              <a:t>Traveling Salesman problem</a:t>
            </a:r>
          </a:p>
          <a:p>
            <a:r>
              <a:rPr lang="en-US" dirty="0"/>
              <a:t>Baking a chicken</a:t>
            </a:r>
          </a:p>
          <a:p>
            <a:r>
              <a:rPr lang="en-US" dirty="0" smtClean="0"/>
              <a:t>App. Moving with friends</a:t>
            </a:r>
          </a:p>
          <a:p>
            <a:endParaRPr lang="en-US" dirty="0" smtClean="0"/>
          </a:p>
        </p:txBody>
      </p:sp>
      <p:sp>
        <p:nvSpPr>
          <p:cNvPr id="4" name="Subtitle 3"/>
          <p:cNvSpPr>
            <a:spLocks noGrp="1"/>
          </p:cNvSpPr>
          <p:nvPr>
            <p:ph type="subTitle" idx="13"/>
          </p:nvPr>
        </p:nvSpPr>
        <p:spPr/>
        <p:txBody>
          <a:bodyPr/>
          <a:lstStyle/>
          <a:p>
            <a:r>
              <a:rPr lang="en-US" dirty="0" smtClean="0"/>
              <a:t>More examples</a:t>
            </a:r>
            <a:endParaRPr lang="en-US" dirty="0"/>
          </a:p>
        </p:txBody>
      </p:sp>
      <p:pic>
        <p:nvPicPr>
          <p:cNvPr id="1026" name="Picture 2" descr="D:\phd\vyuka\ZUI\2012\cv2\puzz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906" y="15240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phd\vyuka\ZUI\2012\cv2\rubi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6228" y="2362200"/>
            <a:ext cx="1606550" cy="1606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phd\vyuka\ZUI\2012\cv2\baby_monkey_banan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3367302"/>
            <a:ext cx="1153088" cy="1606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phd\vyuka\ZUI\2012\cv2\crossword-full29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8642" y="4254714"/>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phd\vyuka\ZUI\2012\cv2\Roasted-Chicke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594516"/>
            <a:ext cx="1713832" cy="1295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phd\vyuka\ZUI\2012\cv2\moving_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8709" y="5257800"/>
            <a:ext cx="1344243" cy="133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310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Space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Problem</a:t>
                </a:r>
                <a:r>
                  <a:rPr lang="en-US" dirty="0" smtClean="0"/>
                  <a:t> </a:t>
                </a:r>
              </a:p>
              <a:p>
                <a:r>
                  <a:rPr lang="en-US" dirty="0" smtClean="0"/>
                  <a:t>	</a:t>
                </a:r>
                <a:r>
                  <a:rPr lang="en-US" b="1" dirty="0" smtClean="0"/>
                  <a:t>Initial state </a:t>
                </a:r>
                <a:r>
                  <a:rPr lang="en-US" dirty="0" smtClean="0"/>
                  <a:t>– </a:t>
                </a:r>
                <a14:m>
                  <m:oMath xmlns:m="http://schemas.openxmlformats.org/officeDocument/2006/math">
                    <m:sSub>
                      <m:sSubPr>
                        <m:ctrlPr>
                          <a:rPr lang="en-US" b="0" i="1" smtClean="0">
                            <a:latin typeface="Cambria Math"/>
                          </a:rPr>
                        </m:ctrlPr>
                      </m:sSubPr>
                      <m:e>
                        <m:r>
                          <a:rPr lang="en-US" b="0" i="1" smtClean="0">
                            <a:latin typeface="Cambria Math"/>
                          </a:rPr>
                          <m:t>𝑠</m:t>
                        </m:r>
                      </m:e>
                      <m:sub>
                        <m:r>
                          <a:rPr lang="en-US" b="0" i="1" smtClean="0">
                            <a:latin typeface="Cambria Math"/>
                          </a:rPr>
                          <m:t>0</m:t>
                        </m:r>
                      </m:sub>
                    </m:sSub>
                  </m:oMath>
                </a14:m>
                <a:endParaRPr lang="en-US" dirty="0" smtClean="0"/>
              </a:p>
              <a:p>
                <a:r>
                  <a:rPr lang="en-US" b="1" dirty="0"/>
                  <a:t>	</a:t>
                </a:r>
                <a:r>
                  <a:rPr lang="en-US" b="1" dirty="0" smtClean="0"/>
                  <a:t>Successor function </a:t>
                </a:r>
                <a:r>
                  <a:rPr lang="en-US" dirty="0" smtClean="0"/>
                  <a:t>– </a:t>
                </a:r>
                <a14:m>
                  <m:oMath xmlns:m="http://schemas.openxmlformats.org/officeDocument/2006/math">
                    <m:r>
                      <a:rPr lang="en-US" b="0" i="1" smtClean="0">
                        <a:latin typeface="Cambria Math"/>
                      </a:rPr>
                      <m:t>𝑥</m:t>
                    </m:r>
                    <m:r>
                      <a:rPr lang="en-US" b="0" i="1" smtClean="0">
                        <a:latin typeface="Cambria Math"/>
                      </a:rPr>
                      <m:t>∈</m:t>
                    </m:r>
                    <m:r>
                      <a:rPr lang="en-US" b="0" i="1" smtClean="0">
                        <a:latin typeface="Cambria Math"/>
                      </a:rPr>
                      <m:t>𝑆</m:t>
                    </m:r>
                    <m:r>
                      <a:rPr lang="en-US" b="0" i="1" smtClean="0">
                        <a:latin typeface="Cambria Math"/>
                      </a:rPr>
                      <m:t> →</m:t>
                    </m:r>
                    <m:r>
                      <a:rPr lang="en-US" b="0" i="1" smtClean="0">
                        <a:latin typeface="Cambria Math"/>
                      </a:rPr>
                      <m:t>𝑠𝑢𝑐𝑐</m:t>
                    </m:r>
                    <m:d>
                      <m:dPr>
                        <m:ctrlPr>
                          <a:rPr lang="en-US" b="0" i="1" smtClean="0">
                            <a:latin typeface="Cambria Math"/>
                          </a:rPr>
                        </m:ctrlPr>
                      </m:dPr>
                      <m:e>
                        <m:r>
                          <a:rPr lang="en-US" b="0" i="1" smtClean="0">
                            <a:latin typeface="Cambria Math"/>
                          </a:rPr>
                          <m:t>𝑥</m:t>
                        </m:r>
                      </m:e>
                    </m:d>
                    <m:r>
                      <a:rPr lang="en-US" b="0" i="1" smtClean="0">
                        <a:latin typeface="Cambria Math"/>
                      </a:rPr>
                      <m:t>∈</m:t>
                    </m:r>
                    <m:sSup>
                      <m:sSupPr>
                        <m:ctrlPr>
                          <a:rPr lang="en-US" b="0" i="1" smtClean="0">
                            <a:latin typeface="Cambria Math"/>
                          </a:rPr>
                        </m:ctrlPr>
                      </m:sSupPr>
                      <m:e>
                        <m:r>
                          <a:rPr lang="en-US" b="0" i="1" smtClean="0">
                            <a:latin typeface="Cambria Math"/>
                          </a:rPr>
                          <m:t>2</m:t>
                        </m:r>
                      </m:e>
                      <m:sup>
                        <m:r>
                          <a:rPr lang="en-US" b="0" i="1" smtClean="0">
                            <a:latin typeface="Cambria Math"/>
                          </a:rPr>
                          <m:t>𝑆</m:t>
                        </m:r>
                      </m:sup>
                    </m:sSup>
                  </m:oMath>
                </a14:m>
                <a:endParaRPr lang="en-US" b="1" dirty="0" smtClean="0"/>
              </a:p>
              <a:p>
                <a:r>
                  <a:rPr lang="en-US" b="1" dirty="0"/>
                  <a:t>	</a:t>
                </a:r>
                <a:r>
                  <a:rPr lang="en-US" b="1" dirty="0" smtClean="0"/>
                  <a:t>Goal test </a:t>
                </a:r>
                <a:r>
                  <a:rPr lang="en-US" dirty="0" smtClean="0"/>
                  <a:t>–</a:t>
                </a:r>
                <a14:m>
                  <m:oMath xmlns:m="http://schemas.openxmlformats.org/officeDocument/2006/math">
                    <m:r>
                      <a:rPr lang="en-US" b="0" i="1" smtClean="0">
                        <a:latin typeface="Cambria Math"/>
                      </a:rPr>
                      <m:t>𝑥</m:t>
                    </m:r>
                    <m:r>
                      <a:rPr lang="en-US" b="0" i="1" smtClean="0">
                        <a:latin typeface="Cambria Math"/>
                      </a:rPr>
                      <m:t>∈</m:t>
                    </m:r>
                    <m:r>
                      <a:rPr lang="en-US" b="0" i="1" smtClean="0">
                        <a:latin typeface="Cambria Math"/>
                      </a:rPr>
                      <m:t>𝑆</m:t>
                    </m:r>
                    <m:r>
                      <a:rPr lang="en-US" b="0" i="1" smtClean="0">
                        <a:latin typeface="Cambria Math"/>
                      </a:rPr>
                      <m:t> →</m:t>
                    </m:r>
                    <m:r>
                      <a:rPr lang="en-US" b="0" i="1" smtClean="0">
                        <a:latin typeface="Cambria Math"/>
                      </a:rPr>
                      <m:t>𝑔𝑜𝑎𝑙</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𝑇</m:t>
                    </m:r>
                    <m:r>
                      <a:rPr lang="en-US" b="0" i="1" smtClean="0">
                        <a:latin typeface="Cambria Math"/>
                      </a:rPr>
                      <m:t> | </m:t>
                    </m:r>
                    <m:r>
                      <a:rPr lang="en-US" b="0" i="1" smtClean="0">
                        <a:latin typeface="Cambria Math"/>
                      </a:rPr>
                      <m:t>𝐹</m:t>
                    </m:r>
                  </m:oMath>
                </a14:m>
                <a:endParaRPr lang="en-US" b="1" dirty="0" smtClean="0"/>
              </a:p>
              <a:p>
                <a:r>
                  <a:rPr lang="en-US" b="1" dirty="0"/>
                  <a:t>	</a:t>
                </a:r>
                <a:r>
                  <a:rPr lang="en-US" b="1" dirty="0" smtClean="0"/>
                  <a:t>Arc cost </a:t>
                </a:r>
                <a:r>
                  <a:rPr lang="en-US" dirty="0" smtClean="0"/>
                  <a:t>–</a:t>
                </a:r>
                <a14:m>
                  <m:oMath xmlns:m="http://schemas.openxmlformats.org/officeDocument/2006/math">
                    <m:r>
                      <a:rPr lang="en-US" b="0" i="1" smtClean="0">
                        <a:latin typeface="Cambria Math"/>
                      </a:rPr>
                      <m:t>𝑐</m:t>
                    </m:r>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𝑠𝑢𝑐𝑐</m:t>
                        </m:r>
                        <m:r>
                          <a:rPr lang="en-US" b="0" i="1" smtClean="0">
                            <a:latin typeface="Cambria Math"/>
                          </a:rPr>
                          <m:t>(</m:t>
                        </m:r>
                        <m:r>
                          <a:rPr lang="en-US" b="0" i="1" smtClean="0">
                            <a:latin typeface="Cambria Math"/>
                          </a:rPr>
                          <m:t>𝑥</m:t>
                        </m:r>
                        <m:r>
                          <a:rPr lang="en-US" b="0" i="1" smtClean="0">
                            <a:latin typeface="Cambria Math"/>
                          </a:rPr>
                          <m:t>)</m:t>
                        </m:r>
                      </m:e>
                    </m:d>
                  </m:oMath>
                </a14:m>
                <a:endParaRPr lang="en-US" dirty="0" smtClean="0"/>
              </a:p>
              <a:p>
                <a:endParaRPr lang="en-US" dirty="0"/>
              </a:p>
              <a:p>
                <a:r>
                  <a:rPr lang="en-US" b="1" dirty="0" smtClean="0"/>
                  <a:t>Solution </a:t>
                </a:r>
                <a:r>
                  <a:rPr lang="en-US" dirty="0" smtClean="0"/>
                  <a:t>is set of actions leading from initial state to a goal state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776" r="-222"/>
                </a:stretch>
              </a:blipFill>
            </p:spPr>
            <p:txBody>
              <a:bodyPr/>
              <a:lstStyle/>
              <a:p>
                <a:r>
                  <a:rPr lang="en-US">
                    <a:noFill/>
                  </a:rPr>
                  <a:t> </a:t>
                </a:r>
              </a:p>
            </p:txBody>
          </p:sp>
        </mc:Fallback>
      </mc:AlternateContent>
      <p:sp>
        <p:nvSpPr>
          <p:cNvPr id="4" name="Subtitle 3"/>
          <p:cNvSpPr>
            <a:spLocks noGrp="1"/>
          </p:cNvSpPr>
          <p:nvPr>
            <p:ph type="subTitle" idx="13"/>
          </p:nvPr>
        </p:nvSpPr>
        <p:spPr/>
        <p:txBody>
          <a:bodyPr/>
          <a:lstStyle/>
          <a:p>
            <a:r>
              <a:rPr lang="en-US" dirty="0" smtClean="0"/>
              <a:t>Formulation</a:t>
            </a:r>
            <a:endParaRPr lang="en-US" dirty="0"/>
          </a:p>
        </p:txBody>
      </p:sp>
    </p:spTree>
    <p:extLst>
      <p:ext uri="{BB962C8B-B14F-4D97-AF65-F5344CB8AC3E}">
        <p14:creationId xmlns:p14="http://schemas.microsoft.com/office/powerpoint/2010/main" val="52180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Search Algorithm</a:t>
            </a:r>
            <a:endParaRPr lang="en-US" dirty="0"/>
          </a:p>
        </p:txBody>
      </p:sp>
      <p:pic>
        <p:nvPicPr>
          <p:cNvPr id="5" name="Content Placeholder 4" descr="chapter03.pdf - SumatraPDF"/>
          <p:cNvPicPr>
            <a:picLocks noGrp="1" noChangeAspect="1"/>
          </p:cNvPicPr>
          <p:nvPr>
            <p:ph idx="1"/>
          </p:nvPr>
        </p:nvPicPr>
        <p:blipFill rotWithShape="1">
          <a:blip r:embed="rId2">
            <a:extLst>
              <a:ext uri="{28A0092B-C50C-407E-A947-70E740481C1C}">
                <a14:useLocalDpi xmlns:a14="http://schemas.microsoft.com/office/drawing/2010/main" val="0"/>
              </a:ext>
            </a:extLst>
          </a:blip>
          <a:srcRect l="4558" t="30059" r="4978" b="10690"/>
          <a:stretch/>
        </p:blipFill>
        <p:spPr>
          <a:xfrm>
            <a:off x="609600" y="1752600"/>
            <a:ext cx="7974026" cy="4191000"/>
          </a:xfrm>
        </p:spPr>
      </p:pic>
      <p:sp>
        <p:nvSpPr>
          <p:cNvPr id="4" name="Subtitle 3"/>
          <p:cNvSpPr>
            <a:spLocks noGrp="1"/>
          </p:cNvSpPr>
          <p:nvPr>
            <p:ph type="subTitle" idx="13"/>
          </p:nvPr>
        </p:nvSpPr>
        <p:spPr/>
        <p:txBody>
          <a:bodyPr/>
          <a:lstStyle/>
          <a:p>
            <a:r>
              <a:rPr lang="en-US" dirty="0" smtClean="0"/>
              <a:t>Basic Idea</a:t>
            </a:r>
            <a:endParaRPr lang="en-US" dirty="0"/>
          </a:p>
        </p:txBody>
      </p:sp>
    </p:spTree>
    <p:extLst>
      <p:ext uri="{BB962C8B-B14F-4D97-AF65-F5344CB8AC3E}">
        <p14:creationId xmlns:p14="http://schemas.microsoft.com/office/powerpoint/2010/main" val="1096215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Search Algorithm</a:t>
            </a:r>
            <a:endParaRPr lang="en-US" dirty="0"/>
          </a:p>
        </p:txBody>
      </p:sp>
      <p:pic>
        <p:nvPicPr>
          <p:cNvPr id="5" name="Content Placeholder 4" descr="chapter03-6pp.pdf - Sumatra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2731" t="23718" r="6912" b="10047"/>
          <a:stretch/>
        </p:blipFill>
        <p:spPr>
          <a:xfrm>
            <a:off x="457200" y="1295399"/>
            <a:ext cx="7924800" cy="5241845"/>
          </a:xfrm>
        </p:spPr>
      </p:pic>
      <p:sp>
        <p:nvSpPr>
          <p:cNvPr id="4" name="Subtitle 3"/>
          <p:cNvSpPr>
            <a:spLocks noGrp="1"/>
          </p:cNvSpPr>
          <p:nvPr>
            <p:ph type="subTitle" idx="13"/>
          </p:nvPr>
        </p:nvSpPr>
        <p:spPr/>
        <p:txBody>
          <a:bodyPr/>
          <a:lstStyle/>
          <a:p>
            <a:r>
              <a:rPr lang="en-US" dirty="0" smtClean="0"/>
              <a:t>Formulation</a:t>
            </a:r>
            <a:endParaRPr lang="en-US" dirty="0"/>
          </a:p>
        </p:txBody>
      </p:sp>
    </p:spTree>
    <p:extLst>
      <p:ext uri="{BB962C8B-B14F-4D97-AF65-F5344CB8AC3E}">
        <p14:creationId xmlns:p14="http://schemas.microsoft.com/office/powerpoint/2010/main" val="2085609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Search Algorithm</a:t>
            </a:r>
            <a:endParaRPr lang="en-US" dirty="0"/>
          </a:p>
        </p:txBody>
      </p:sp>
      <p:pic>
        <p:nvPicPr>
          <p:cNvPr id="5" name="Content Placeholder 4" descr="chapter03-6pp.pdf - Sumatra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2731" t="23718" r="6912" b="10047"/>
          <a:stretch/>
        </p:blipFill>
        <p:spPr>
          <a:xfrm>
            <a:off x="457200" y="1295399"/>
            <a:ext cx="7924800" cy="5241845"/>
          </a:xfrm>
        </p:spPr>
      </p:pic>
      <p:sp>
        <p:nvSpPr>
          <p:cNvPr id="4" name="Subtitle 3"/>
          <p:cNvSpPr>
            <a:spLocks noGrp="1"/>
          </p:cNvSpPr>
          <p:nvPr>
            <p:ph type="subTitle" idx="13"/>
          </p:nvPr>
        </p:nvSpPr>
        <p:spPr/>
        <p:txBody>
          <a:bodyPr/>
          <a:lstStyle/>
          <a:p>
            <a:r>
              <a:rPr lang="en-US" dirty="0" smtClean="0"/>
              <a:t>Formulation</a:t>
            </a:r>
            <a:endParaRPr lang="en-US" dirty="0"/>
          </a:p>
        </p:txBody>
      </p:sp>
      <p:sp>
        <p:nvSpPr>
          <p:cNvPr id="3" name="Rectangle 2"/>
          <p:cNvSpPr/>
          <p:nvPr/>
        </p:nvSpPr>
        <p:spPr>
          <a:xfrm>
            <a:off x="1295400" y="3124200"/>
            <a:ext cx="51816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85800" y="3657600"/>
            <a:ext cx="2971800" cy="990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BFS</a:t>
            </a:r>
          </a:p>
          <a:p>
            <a:pPr algn="ctr"/>
            <a:r>
              <a:rPr lang="en-US" sz="2400" dirty="0" smtClean="0"/>
              <a:t>Insert at the end</a:t>
            </a:r>
            <a:endParaRPr lang="en-US" sz="2400" dirty="0"/>
          </a:p>
        </p:txBody>
      </p:sp>
      <p:sp>
        <p:nvSpPr>
          <p:cNvPr id="7" name="Rounded Rectangle 6"/>
          <p:cNvSpPr/>
          <p:nvPr/>
        </p:nvSpPr>
        <p:spPr>
          <a:xfrm>
            <a:off x="3813242" y="3657600"/>
            <a:ext cx="3501958" cy="990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DFS</a:t>
            </a:r>
          </a:p>
          <a:p>
            <a:pPr algn="ctr"/>
            <a:r>
              <a:rPr lang="en-US" sz="2400" dirty="0" smtClean="0"/>
              <a:t>Insert at the beginning</a:t>
            </a:r>
            <a:endParaRPr lang="en-US" sz="2400" dirty="0"/>
          </a:p>
        </p:txBody>
      </p:sp>
    </p:spTree>
    <p:extLst>
      <p:ext uri="{BB962C8B-B14F-4D97-AF65-F5344CB8AC3E}">
        <p14:creationId xmlns:p14="http://schemas.microsoft.com/office/powerpoint/2010/main" val="335942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Search</a:t>
            </a:r>
            <a:endParaRPr lang="en-US" dirty="0"/>
          </a:p>
        </p:txBody>
      </p:sp>
      <p:pic>
        <p:nvPicPr>
          <p:cNvPr id="5" name="Content Placeholder 4" descr="chapter03-6pp.pdf - Sumatra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91" t="25604" r="3296" b="19865"/>
          <a:stretch/>
        </p:blipFill>
        <p:spPr>
          <a:xfrm>
            <a:off x="533400" y="1905000"/>
            <a:ext cx="8149732" cy="3733800"/>
          </a:xfrm>
        </p:spPr>
      </p:pic>
      <p:sp>
        <p:nvSpPr>
          <p:cNvPr id="4" name="Subtitle 3"/>
          <p:cNvSpPr>
            <a:spLocks noGrp="1"/>
          </p:cNvSpPr>
          <p:nvPr>
            <p:ph type="subTitle" idx="13"/>
          </p:nvPr>
        </p:nvSpPr>
        <p:spPr/>
        <p:txBody>
          <a:bodyPr/>
          <a:lstStyle/>
          <a:p>
            <a:r>
              <a:rPr lang="en-US" dirty="0" smtClean="0"/>
              <a:t>Using a closed list</a:t>
            </a:r>
            <a:endParaRPr lang="en-US" dirty="0"/>
          </a:p>
        </p:txBody>
      </p:sp>
      <p:sp>
        <p:nvSpPr>
          <p:cNvPr id="6" name="Rectangle 5"/>
          <p:cNvSpPr/>
          <p:nvPr/>
        </p:nvSpPr>
        <p:spPr>
          <a:xfrm>
            <a:off x="762000" y="2438400"/>
            <a:ext cx="2590800" cy="304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 y="4456670"/>
            <a:ext cx="2590800" cy="304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254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the State Space</a:t>
            </a:r>
            <a:endParaRPr lang="en-US" dirty="0"/>
          </a:p>
        </p:txBody>
      </p:sp>
      <p:sp>
        <p:nvSpPr>
          <p:cNvPr id="3" name="Content Placeholder 2"/>
          <p:cNvSpPr>
            <a:spLocks noGrp="1"/>
          </p:cNvSpPr>
          <p:nvPr>
            <p:ph idx="1"/>
          </p:nvPr>
        </p:nvSpPr>
        <p:spPr/>
        <p:txBody>
          <a:bodyPr/>
          <a:lstStyle/>
          <a:p>
            <a:r>
              <a:rPr lang="en-US" dirty="0" smtClean="0"/>
              <a:t>Breadth first search </a:t>
            </a:r>
            <a:r>
              <a:rPr lang="en-US" b="1" dirty="0" smtClean="0"/>
              <a:t>BFS</a:t>
            </a:r>
          </a:p>
          <a:p>
            <a:r>
              <a:rPr lang="en-US" dirty="0" smtClean="0"/>
              <a:t>Depth first search </a:t>
            </a:r>
            <a:r>
              <a:rPr lang="en-US" b="1" dirty="0" smtClean="0"/>
              <a:t>DFS</a:t>
            </a:r>
          </a:p>
          <a:p>
            <a:r>
              <a:rPr lang="en-US" dirty="0" smtClean="0"/>
              <a:t>Depth limited search (DFS with search limit </a:t>
            </a:r>
            <a:r>
              <a:rPr lang="en-US" i="1" dirty="0" smtClean="0"/>
              <a:t>l </a:t>
            </a:r>
            <a:r>
              <a:rPr lang="en-US" dirty="0" smtClean="0"/>
              <a:t>)</a:t>
            </a:r>
          </a:p>
          <a:p>
            <a:r>
              <a:rPr lang="en-US" dirty="0" smtClean="0"/>
              <a:t>Iterative deepening search (Iteratively increase </a:t>
            </a:r>
            <a:r>
              <a:rPr lang="en-US" i="1" dirty="0" smtClean="0"/>
              <a:t>l</a:t>
            </a:r>
            <a:r>
              <a:rPr lang="en-US" dirty="0" smtClean="0"/>
              <a:t> )</a:t>
            </a:r>
          </a:p>
          <a:p>
            <a:r>
              <a:rPr lang="en-US" dirty="0" smtClean="0"/>
              <a:t>Uniform cost search</a:t>
            </a:r>
          </a:p>
          <a:p>
            <a:endParaRPr lang="en-US" dirty="0"/>
          </a:p>
        </p:txBody>
      </p:sp>
      <p:sp>
        <p:nvSpPr>
          <p:cNvPr id="4" name="Subtitle 3"/>
          <p:cNvSpPr>
            <a:spLocks noGrp="1"/>
          </p:cNvSpPr>
          <p:nvPr>
            <p:ph type="subTitle" idx="13"/>
          </p:nvPr>
        </p:nvSpPr>
        <p:spPr/>
        <p:txBody>
          <a:bodyPr/>
          <a:lstStyle/>
          <a:p>
            <a:r>
              <a:rPr lang="en-US" dirty="0" smtClean="0"/>
              <a:t>Algorithms</a:t>
            </a:r>
            <a:endParaRPr lang="en-US" dirty="0"/>
          </a:p>
        </p:txBody>
      </p:sp>
    </p:spTree>
    <p:extLst>
      <p:ext uri="{BB962C8B-B14F-4D97-AF65-F5344CB8AC3E}">
        <p14:creationId xmlns:p14="http://schemas.microsoft.com/office/powerpoint/2010/main" val="2102719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BFS/DFS Exercises</a:t>
            </a:r>
            <a:endParaRPr lang="en-US" dirty="0"/>
          </a:p>
        </p:txBody>
      </p:sp>
      <p:sp>
        <p:nvSpPr>
          <p:cNvPr id="4" name="Subtitle 3"/>
          <p:cNvSpPr>
            <a:spLocks noGrp="1"/>
          </p:cNvSpPr>
          <p:nvPr>
            <p:ph type="subTitle" idx="13"/>
          </p:nvPr>
        </p:nvSpPr>
        <p:spPr/>
        <p:txBody>
          <a:bodyPr/>
          <a:lstStyle/>
          <a:p>
            <a:endParaRPr lang="en-US"/>
          </a:p>
        </p:txBody>
      </p:sp>
      <p:pic>
        <p:nvPicPr>
          <p:cNvPr id="5" name="Picture 4" descr="011807uninformed.pdf - [Microsoft PowerPoint - uninformed.ppt] - SumatraPDF"/>
          <p:cNvPicPr>
            <a:picLocks noChangeAspect="1"/>
          </p:cNvPicPr>
          <p:nvPr/>
        </p:nvPicPr>
        <p:blipFill rotWithShape="1">
          <a:blip r:embed="rId2">
            <a:extLst>
              <a:ext uri="{28A0092B-C50C-407E-A947-70E740481C1C}">
                <a14:useLocalDpi xmlns:a14="http://schemas.microsoft.com/office/drawing/2010/main" val="0"/>
              </a:ext>
            </a:extLst>
          </a:blip>
          <a:srcRect l="9647" t="15831" r="9765" b="10772"/>
          <a:stretch/>
        </p:blipFill>
        <p:spPr>
          <a:xfrm>
            <a:off x="762000" y="1905000"/>
            <a:ext cx="7368988" cy="3668357"/>
          </a:xfrm>
          <a:prstGeom prst="rect">
            <a:avLst/>
          </a:prstGeom>
        </p:spPr>
      </p:pic>
    </p:spTree>
    <p:extLst>
      <p:ext uri="{BB962C8B-B14F-4D97-AF65-F5344CB8AC3E}">
        <p14:creationId xmlns:p14="http://schemas.microsoft.com/office/powerpoint/2010/main" val="604922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ecurity Games Models in ATG v0.9">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lgn="l">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zui-lesson2-StateSpace</Template>
  <TotalTime>4742</TotalTime>
  <Words>1031</Words>
  <Application>Microsoft Office PowerPoint</Application>
  <PresentationFormat>On-screen Show (4:3)</PresentationFormat>
  <Paragraphs>188</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Security Games Models in ATG v0.9</vt:lpstr>
      <vt:lpstr>(Un)informed State Space Search</vt:lpstr>
      <vt:lpstr>Problem Solving</vt:lpstr>
      <vt:lpstr>State Space</vt:lpstr>
      <vt:lpstr>Tree Search Algorithm</vt:lpstr>
      <vt:lpstr>Tree Search Algorithm</vt:lpstr>
      <vt:lpstr>Tree Search Algorithm</vt:lpstr>
      <vt:lpstr>Graph Search</vt:lpstr>
      <vt:lpstr>Searching the State Space</vt:lpstr>
      <vt:lpstr>BFS/DFS Exercises</vt:lpstr>
      <vt:lpstr>Uniform-Cost Search Exercise</vt:lpstr>
      <vt:lpstr>Informed Search Problems</vt:lpstr>
      <vt:lpstr>Heuristic</vt:lpstr>
      <vt:lpstr>Heuristic</vt:lpstr>
      <vt:lpstr>Best-first Search Algorithms</vt:lpstr>
      <vt:lpstr>General Search Algorithm Template</vt:lpstr>
      <vt:lpstr>General Search Algorithm Template</vt:lpstr>
      <vt:lpstr>Best-first search</vt:lpstr>
      <vt:lpstr>PowerPoint Presentation</vt:lpstr>
      <vt:lpstr>H(N) – Heuristic function</vt:lpstr>
      <vt:lpstr>Informed Search Exercises</vt:lpstr>
      <vt:lpstr>Path in a maze </vt:lpstr>
      <vt:lpstr>Roomba Robot path planning</vt:lpstr>
      <vt:lpstr>The ferryman problem</vt:lpstr>
      <vt:lpstr>Escaping the World Trade Center</vt:lpstr>
      <vt:lpstr>Escaping the World Trade Center</vt:lpstr>
      <vt:lpstr>Stock Exchange Problem</vt:lpstr>
      <vt:lpstr>State Space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(Uninformed) State Space Search</dc:title>
  <dc:creator>Ondrej Vanek</dc:creator>
  <cp:lastModifiedBy>OV</cp:lastModifiedBy>
  <cp:revision>32</cp:revision>
  <dcterms:created xsi:type="dcterms:W3CDTF">2006-08-16T00:00:00Z</dcterms:created>
  <dcterms:modified xsi:type="dcterms:W3CDTF">2013-02-25T08:03:24Z</dcterms:modified>
</cp:coreProperties>
</file>