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3"/>
  </p:notesMasterIdLst>
  <p:sldIdLst>
    <p:sldId id="256" r:id="rId2"/>
    <p:sldId id="279" r:id="rId3"/>
    <p:sldId id="289" r:id="rId4"/>
    <p:sldId id="294" r:id="rId5"/>
    <p:sldId id="295" r:id="rId6"/>
    <p:sldId id="282" r:id="rId7"/>
    <p:sldId id="283" r:id="rId8"/>
    <p:sldId id="287" r:id="rId9"/>
    <p:sldId id="293" r:id="rId10"/>
    <p:sldId id="284" r:id="rId11"/>
    <p:sldId id="292" r:id="rId12"/>
  </p:sldIdLst>
  <p:sldSz cx="10080625" cy="7559675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>
      <p:cViewPr varScale="1">
        <p:scale>
          <a:sx n="114" d="100"/>
          <a:sy n="114" d="100"/>
        </p:scale>
        <p:origin x="114" y="12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7A6BA67C-CB5A-4BCF-A989-2C839E070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55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/>
            <a:fld id="{DA74BEA6-E933-4FF1-B438-32D07DCE1350}" type="slidenum">
              <a:rPr lang="en-US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n-US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74440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83CAF-5224-40D6-95A7-C3F5E47879E3}" type="slidenum">
              <a:rPr lang="en-US"/>
              <a:pPr/>
              <a:t>2</a:t>
            </a:fld>
            <a:endParaRPr lang="en-US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24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72B92F-EC56-4320-A2A7-0A8DFDCA97F0}" type="slidenum">
              <a:rPr lang="en-US"/>
              <a:pPr/>
              <a:t>6</a:t>
            </a:fld>
            <a:endParaRPr lang="en-US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825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AEFBE4-EE7C-4E56-BBA7-398F9BA1FC6F}" type="slidenum">
              <a:rPr lang="en-US"/>
              <a:pPr/>
              <a:t>7</a:t>
            </a:fld>
            <a:endParaRPr lang="en-US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097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EAB2F99-896E-4D5E-9D59-F20CC3492838}" type="slidenum">
              <a:rPr lang="en-US"/>
              <a:pPr/>
              <a:t>8</a:t>
            </a:fld>
            <a:endParaRPr lang="en-US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007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EAB2F99-896E-4D5E-9D59-F20CC3492838}" type="slidenum">
              <a:rPr lang="en-US"/>
              <a:pPr/>
              <a:t>9</a:t>
            </a:fld>
            <a:endParaRPr lang="en-US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31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565A35-7962-40E2-90B5-1B3E916D0F03}" type="slidenum">
              <a:rPr lang="en-US"/>
              <a:pPr/>
              <a:t>10</a:t>
            </a:fld>
            <a:endParaRPr lang="en-US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713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EAB2F99-896E-4D5E-9D59-F20CC3492838}" type="slidenum">
              <a:rPr lang="en-US"/>
              <a:pPr/>
              <a:t>11</a:t>
            </a:fld>
            <a:endParaRPr lang="en-US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564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8424863" y="0"/>
            <a:ext cx="1655762" cy="11160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4" descr="D:\phd\logo_cvu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441" y="395461"/>
            <a:ext cx="1691970" cy="1234714"/>
          </a:xfrm>
          <a:prstGeom prst="rect">
            <a:avLst/>
          </a:prstGeom>
          <a:noFill/>
          <a:effectLst>
            <a:glow rad="254000">
              <a:schemeClr val="bg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D:\workspace\vanek\doctoralMentoring\pics\ATG logo blue-transparent b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60" b="1805"/>
          <a:stretch>
            <a:fillRect/>
          </a:stretch>
        </p:blipFill>
        <p:spPr bwMode="auto">
          <a:xfrm>
            <a:off x="8208963" y="215900"/>
            <a:ext cx="1636712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348401"/>
            <a:ext cx="8568531" cy="162043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094" y="4283817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02AC5-551F-41E3-9CD5-986C875B8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9119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9"/>
          <p:cNvSpPr>
            <a:spLocks noChangeShapeType="1"/>
          </p:cNvSpPr>
          <p:nvPr/>
        </p:nvSpPr>
        <p:spPr bwMode="auto">
          <a:xfrm>
            <a:off x="503238" y="1319213"/>
            <a:ext cx="9074150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83" tIns="50392" rIns="100783" bIns="50392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1557326"/>
            <a:ext cx="9072563" cy="5195636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504031" y="842946"/>
            <a:ext cx="8584856" cy="396877"/>
          </a:xfrm>
        </p:spPr>
        <p:txBody>
          <a:bodyPr>
            <a:no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DB53F-19D8-45A7-AE33-D6F136703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6576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454" y="302739"/>
            <a:ext cx="2268141" cy="645022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302739"/>
            <a:ext cx="6636411" cy="645022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A5CE1-FE56-4A32-BD4A-254B9AB35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5840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F59E6-7792-4B20-AAEB-6D76EB8E48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055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0"/>
          <p:cNvSpPr>
            <a:spLocks noChangeShapeType="1"/>
          </p:cNvSpPr>
          <p:nvPr/>
        </p:nvSpPr>
        <p:spPr bwMode="auto">
          <a:xfrm>
            <a:off x="595313" y="1319213"/>
            <a:ext cx="8810625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83" tIns="50392" rIns="100783" bIns="50392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bIns="31746">
            <a:normAutofit/>
          </a:bodyPr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504031" y="842945"/>
            <a:ext cx="8584856" cy="396877"/>
          </a:xfrm>
        </p:spPr>
        <p:txBody>
          <a:bodyPr>
            <a:no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BE4FD-2090-4203-9089-D37623EAE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7809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692178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0818" y="1692178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C13A4-1690-444E-AEC1-C734B33F8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0030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93776" y="1338675"/>
            <a:ext cx="9371831" cy="535477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8D83E-3D34-4796-8A26-F637E209BF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6400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93775" y="1338675"/>
            <a:ext cx="9371831" cy="535477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2B0DE-BCD5-4948-A3BA-DD2727C42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78317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93775" y="1338675"/>
            <a:ext cx="9371831" cy="535477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048AB-6792-47EA-A506-C1904A21F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3639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93775" y="1338675"/>
            <a:ext cx="9371831" cy="535477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FA431-E893-4A9E-AAE8-1EE3FFC9F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1172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93775" y="1338675"/>
            <a:ext cx="9371831" cy="535477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83815-3F15-40E0-B094-BE5276886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2966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9"/>
          <p:cNvSpPr>
            <a:spLocks noChangeShapeType="1"/>
          </p:cNvSpPr>
          <p:nvPr/>
        </p:nvSpPr>
        <p:spPr bwMode="auto">
          <a:xfrm>
            <a:off x="595313" y="1319213"/>
            <a:ext cx="8810625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83" tIns="50392" rIns="100783" bIns="50392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bIns="31743"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504031" y="842946"/>
            <a:ext cx="8584856" cy="396877"/>
          </a:xfrm>
        </p:spPr>
        <p:txBody>
          <a:bodyPr>
            <a:no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266BD-5C30-4593-B864-311DB8FFAC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46630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93775" y="1338675"/>
            <a:ext cx="9371831" cy="535477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67598-FFBF-429D-A838-94F41D882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3318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93775" y="1338675"/>
            <a:ext cx="9371831" cy="535477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A4554-4307-44C3-9895-ED216414EF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54254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93775" y="1338675"/>
            <a:ext cx="9371831" cy="535477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689F5-0731-4A29-9E67-BE16F278A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05981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93775" y="1338675"/>
            <a:ext cx="9371831" cy="535477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D0E85-5C4B-4BEC-94A0-0566E919D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88149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93775" y="1338675"/>
            <a:ext cx="9371831" cy="535477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03282-3142-4298-8204-5560DA01E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89333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93775" y="1338675"/>
            <a:ext cx="9371831" cy="535477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23266-60F2-4C50-92CF-430CA7498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0099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B39EC-F3BB-4793-9307-2C8D6FD91F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46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93775" y="1338675"/>
            <a:ext cx="9371831" cy="535477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503238" y="7007225"/>
            <a:ext cx="2352675" cy="401638"/>
          </a:xfrm>
          <a:prstGeom prst="rect">
            <a:avLst/>
          </a:prstGeom>
        </p:spPr>
        <p:txBody>
          <a:bodyPr lIns="100794" tIns="50397" rIns="100794" bIns="50397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lIns="100794" tIns="50397" rIns="100794" bIns="50397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fld id="{86BD2DF9-435B-497A-A73C-B3D349D0B3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68703"/>
      </p:ext>
    </p:extLst>
  </p:cSld>
  <p:clrMapOvr>
    <a:masterClrMapping/>
  </p:clrMapOvr>
  <p:transition>
    <p:fade thruBlk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93775" y="1338675"/>
            <a:ext cx="9371831" cy="535477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503238" y="7007225"/>
            <a:ext cx="2352675" cy="401638"/>
          </a:xfrm>
          <a:prstGeom prst="rect">
            <a:avLst/>
          </a:prstGeom>
        </p:spPr>
        <p:txBody>
          <a:bodyPr lIns="100794" tIns="50397" rIns="100794" bIns="50397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lIns="100794" tIns="50397" rIns="100794" bIns="50397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fld id="{86BD2DF9-435B-497A-A73C-B3D349D0B3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68703"/>
      </p:ext>
    </p:extLst>
  </p:cSld>
  <p:clrMapOvr>
    <a:masterClrMapping/>
  </p:clrMapOvr>
  <p:transition>
    <p:fade thruBlk="1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93775" y="1338675"/>
            <a:ext cx="9371831" cy="535477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503238" y="7007225"/>
            <a:ext cx="2352675" cy="401638"/>
          </a:xfrm>
          <a:prstGeom prst="rect">
            <a:avLst/>
          </a:prstGeom>
        </p:spPr>
        <p:txBody>
          <a:bodyPr lIns="100794" tIns="50397" rIns="100794" bIns="50397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lIns="100794" tIns="50397" rIns="100794" bIns="50397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fld id="{86BD2DF9-435B-497A-A73C-B3D349D0B3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68703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833438" y="4891088"/>
            <a:ext cx="8572500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83" tIns="50392" rIns="100783" bIns="50392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0" y="4857793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300" y="3204115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8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7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5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4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3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CAD56-CC58-47A3-91EA-B94601ADC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60047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93775" y="1338675"/>
            <a:ext cx="9371831" cy="535477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503238" y="7007225"/>
            <a:ext cx="2352675" cy="401638"/>
          </a:xfrm>
          <a:prstGeom prst="rect">
            <a:avLst/>
          </a:prstGeom>
        </p:spPr>
        <p:txBody>
          <a:bodyPr lIns="100794" tIns="50397" rIns="100794" bIns="50397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lIns="100794" tIns="50397" rIns="100794" bIns="50397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fld id="{86BD2DF9-435B-497A-A73C-B3D349D0B3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68703"/>
      </p:ext>
    </p:extLst>
  </p:cSld>
  <p:clrMapOvr>
    <a:masterClrMapping/>
  </p:clrMapOvr>
  <p:transition>
    <p:fade thruBlk="1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93775" y="1338675"/>
            <a:ext cx="9371831" cy="535477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503238" y="7007225"/>
            <a:ext cx="2352675" cy="401638"/>
          </a:xfrm>
          <a:prstGeom prst="rect">
            <a:avLst/>
          </a:prstGeom>
        </p:spPr>
        <p:txBody>
          <a:bodyPr lIns="100794" tIns="50397" rIns="100794" bIns="50397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lIns="100794" tIns="50397" rIns="100794" bIns="50397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fld id="{86BD2DF9-435B-497A-A73C-B3D349D0B3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68703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traight Connector 10"/>
          <p:cNvSpPr>
            <a:spLocks noChangeShapeType="1"/>
          </p:cNvSpPr>
          <p:nvPr/>
        </p:nvSpPr>
        <p:spPr bwMode="auto">
          <a:xfrm>
            <a:off x="503238" y="1319213"/>
            <a:ext cx="9074150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83" tIns="50392" rIns="100783" bIns="50392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557326"/>
            <a:ext cx="4452276" cy="51956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8" y="1557326"/>
            <a:ext cx="4452276" cy="51956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0" name="Subtitle 2"/>
          <p:cNvSpPr>
            <a:spLocks noGrp="1"/>
          </p:cNvSpPr>
          <p:nvPr>
            <p:ph type="subTitle" idx="13"/>
          </p:nvPr>
        </p:nvSpPr>
        <p:spPr>
          <a:xfrm>
            <a:off x="504031" y="842946"/>
            <a:ext cx="8584856" cy="396877"/>
          </a:xfrm>
        </p:spPr>
        <p:txBody>
          <a:bodyPr>
            <a:no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98A8B-9D49-4D4B-A53F-FADC335F05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2647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12"/>
          <p:cNvSpPr>
            <a:spLocks noChangeShapeType="1"/>
          </p:cNvSpPr>
          <p:nvPr/>
        </p:nvSpPr>
        <p:spPr bwMode="auto">
          <a:xfrm>
            <a:off x="503238" y="1319213"/>
            <a:ext cx="9074150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83" tIns="50392" rIns="100783" bIns="50392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557326"/>
            <a:ext cx="4454027" cy="84007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0818" y="1557326"/>
            <a:ext cx="4455776" cy="84007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Subtitle 2"/>
          <p:cNvSpPr>
            <a:spLocks noGrp="1"/>
          </p:cNvSpPr>
          <p:nvPr>
            <p:ph type="subTitle" idx="13"/>
          </p:nvPr>
        </p:nvSpPr>
        <p:spPr>
          <a:xfrm>
            <a:off x="504031" y="842946"/>
            <a:ext cx="8584856" cy="396877"/>
          </a:xfrm>
        </p:spPr>
        <p:txBody>
          <a:bodyPr>
            <a:no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F16D4-8AAF-4398-A395-EC34C8B891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1817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8"/>
          <p:cNvSpPr>
            <a:spLocks noChangeShapeType="1"/>
          </p:cNvSpPr>
          <p:nvPr/>
        </p:nvSpPr>
        <p:spPr bwMode="auto">
          <a:xfrm>
            <a:off x="503238" y="1319213"/>
            <a:ext cx="9074150" cy="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83" tIns="50392" rIns="100783" bIns="50392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504031" y="842946"/>
            <a:ext cx="8584856" cy="396877"/>
          </a:xfrm>
        </p:spPr>
        <p:txBody>
          <a:bodyPr>
            <a:no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A62FF-7A57-4684-AFEA-AC53E9556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220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7C7B2-C791-4025-AE36-A0BDF32D3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30908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3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246" y="300989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33" y="1581934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0C7A1-F9EF-4018-BC69-23536E46D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2707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503920" indent="0">
              <a:buNone/>
              <a:defRPr sz="3100"/>
            </a:lvl2pPr>
            <a:lvl3pPr marL="1007838" indent="0">
              <a:buNone/>
              <a:defRPr sz="2600"/>
            </a:lvl3pPr>
            <a:lvl4pPr marL="1511758" indent="0">
              <a:buNone/>
              <a:defRPr sz="2200"/>
            </a:lvl4pPr>
            <a:lvl5pPr marL="2015677" indent="0">
              <a:buNone/>
              <a:defRPr sz="2200"/>
            </a:lvl5pPr>
            <a:lvl6pPr marL="2519597" indent="0">
              <a:buNone/>
              <a:defRPr sz="2200"/>
            </a:lvl6pPr>
            <a:lvl7pPr marL="3023515" indent="0">
              <a:buNone/>
              <a:defRPr sz="2200"/>
            </a:lvl7pPr>
            <a:lvl8pPr marL="3527435" indent="0">
              <a:buNone/>
              <a:defRPr sz="2200"/>
            </a:lvl8pPr>
            <a:lvl9pPr marL="4031354" indent="0">
              <a:buNone/>
              <a:defRPr sz="22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2FBE6-B2DD-4343-B5FF-32C1DF478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4015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3238" y="258763"/>
            <a:ext cx="85852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3238" y="1557338"/>
            <a:ext cx="9074150" cy="519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3238" y="7007225"/>
            <a:ext cx="2352675" cy="401638"/>
          </a:xfrm>
          <a:prstGeom prst="rect">
            <a:avLst/>
          </a:prstGeom>
        </p:spPr>
        <p:txBody>
          <a:bodyPr vert="horz" lIns="100783" tIns="50392" rIns="100783" bIns="503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lIns="100783" tIns="50392" rIns="100783" bIns="503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lIns="100783" tIns="50392" rIns="100783" bIns="503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1C119F2-A134-45EA-9A61-401AF6B53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D:\phd\presentations\TonyKucera\ATG logo blue.png"/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438" y="149225"/>
            <a:ext cx="873125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12" r:id="rId7"/>
    <p:sldLayoutId id="2147483813" r:id="rId8"/>
    <p:sldLayoutId id="2147483814" r:id="rId9"/>
    <p:sldLayoutId id="2147483822" r:id="rId10"/>
    <p:sldLayoutId id="2147483815" r:id="rId11"/>
    <p:sldLayoutId id="2147483823" r:id="rId12"/>
    <p:sldLayoutId id="2147483825" r:id="rId13"/>
    <p:sldLayoutId id="2147483826" r:id="rId14"/>
    <p:sldLayoutId id="2147483827" r:id="rId15"/>
    <p:sldLayoutId id="2147483828" r:id="rId16"/>
    <p:sldLayoutId id="2147483829" r:id="rId17"/>
    <p:sldLayoutId id="2147483830" r:id="rId18"/>
    <p:sldLayoutId id="2147483831" r:id="rId19"/>
    <p:sldLayoutId id="2147483832" r:id="rId20"/>
    <p:sldLayoutId id="2147483833" r:id="rId21"/>
    <p:sldLayoutId id="2147483834" r:id="rId22"/>
    <p:sldLayoutId id="2147483835" r:id="rId23"/>
    <p:sldLayoutId id="2147483836" r:id="rId24"/>
    <p:sldLayoutId id="2147483837" r:id="rId25"/>
    <p:sldLayoutId id="2147483838" r:id="rId26"/>
    <p:sldLayoutId id="2147483842" r:id="rId27"/>
    <p:sldLayoutId id="2147483845" r:id="rId28"/>
    <p:sldLayoutId id="2147483846" r:id="rId29"/>
    <p:sldLayoutId id="2147483847" r:id="rId30"/>
    <p:sldLayoutId id="2147483850" r:id="rId31"/>
  </p:sldLayoutIdLst>
  <p:transition/>
  <p:timing>
    <p:tnLst>
      <p:par>
        <p:cTn id="1" dur="indefinite" restart="never" nodeType="tmRoot"/>
      </p:par>
    </p:tnLst>
  </p:timing>
  <p:txStyles>
    <p:titleStyle>
      <a:lvl1pPr algn="l" defTabSz="1006475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n-lt"/>
          <a:ea typeface="Verdana" pitchFamily="34" charset="0"/>
          <a:cs typeface="Arial" pitchFamily="34" charset="0"/>
        </a:defRPr>
      </a:lvl1pPr>
      <a:lvl2pPr algn="l" defTabSz="1006475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Gill Sans MT" pitchFamily="34" charset="0"/>
          <a:ea typeface="Verdana" pitchFamily="34" charset="0"/>
          <a:cs typeface="Arial" charset="0"/>
        </a:defRPr>
      </a:lvl2pPr>
      <a:lvl3pPr algn="l" defTabSz="1006475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Gill Sans MT" pitchFamily="34" charset="0"/>
          <a:ea typeface="Verdana" pitchFamily="34" charset="0"/>
          <a:cs typeface="Arial" charset="0"/>
        </a:defRPr>
      </a:lvl3pPr>
      <a:lvl4pPr algn="l" defTabSz="1006475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Gill Sans MT" pitchFamily="34" charset="0"/>
          <a:ea typeface="Verdana" pitchFamily="34" charset="0"/>
          <a:cs typeface="Arial" charset="0"/>
        </a:defRPr>
      </a:lvl4pPr>
      <a:lvl5pPr algn="l" defTabSz="1006475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Gill Sans MT" pitchFamily="34" charset="0"/>
          <a:ea typeface="Verdana" pitchFamily="34" charset="0"/>
          <a:cs typeface="Arial" charset="0"/>
        </a:defRPr>
      </a:lvl5pPr>
      <a:lvl6pPr marL="457200" algn="l" defTabSz="1006475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Gill Sans MT" pitchFamily="34" charset="0"/>
          <a:ea typeface="Verdana" pitchFamily="34" charset="0"/>
          <a:cs typeface="Arial" charset="0"/>
        </a:defRPr>
      </a:lvl6pPr>
      <a:lvl7pPr marL="914400" algn="l" defTabSz="1006475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Gill Sans MT" pitchFamily="34" charset="0"/>
          <a:ea typeface="Verdana" pitchFamily="34" charset="0"/>
          <a:cs typeface="Arial" charset="0"/>
        </a:defRPr>
      </a:lvl7pPr>
      <a:lvl8pPr marL="1371600" algn="l" defTabSz="1006475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Gill Sans MT" pitchFamily="34" charset="0"/>
          <a:ea typeface="Verdana" pitchFamily="34" charset="0"/>
          <a:cs typeface="Arial" charset="0"/>
        </a:defRPr>
      </a:lvl8pPr>
      <a:lvl9pPr marL="1828800" algn="l" defTabSz="1006475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Gill Sans MT" pitchFamily="34" charset="0"/>
          <a:ea typeface="Verdana" pitchFamily="34" charset="0"/>
          <a:cs typeface="Arial" charset="0"/>
        </a:defRPr>
      </a:lvl9pPr>
    </p:titleStyle>
    <p:bodyStyle>
      <a:lvl1pPr marL="342900" indent="-342900" algn="l" defTabSz="1006475" rtl="0" eaLnBrk="0" fontAlgn="base" hangingPunct="0">
        <a:lnSpc>
          <a:spcPts val="2863"/>
        </a:lnSpc>
        <a:spcBef>
          <a:spcPts val="165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+mn-lt"/>
          <a:ea typeface="Verdana" pitchFamily="34" charset="0"/>
          <a:cs typeface="Arial" pitchFamily="34" charset="0"/>
        </a:defRPr>
      </a:lvl1pPr>
      <a:lvl2pPr marL="503238" indent="-46038" algn="l" defTabSz="1006475" rtl="0" eaLnBrk="0" fontAlgn="base" hangingPunct="0">
        <a:lnSpc>
          <a:spcPts val="2650"/>
        </a:lnSpc>
        <a:spcBef>
          <a:spcPts val="888"/>
        </a:spcBef>
        <a:spcAft>
          <a:spcPct val="0"/>
        </a:spcAft>
        <a:buFont typeface="Arial" charset="0"/>
        <a:defRPr sz="2400" kern="1200">
          <a:solidFill>
            <a:srgbClr val="595959"/>
          </a:solidFill>
          <a:latin typeface="+mn-lt"/>
          <a:ea typeface="Verdana" pitchFamily="34" charset="0"/>
          <a:cs typeface="Arial" pitchFamily="34" charset="0"/>
        </a:defRPr>
      </a:lvl2pPr>
      <a:lvl3pPr marL="1006475" indent="-92075" algn="l" defTabSz="1006475" rtl="0" eaLnBrk="0" fontAlgn="base" hangingPunct="0">
        <a:lnSpc>
          <a:spcPts val="1988"/>
        </a:lnSpc>
        <a:spcBef>
          <a:spcPts val="663"/>
        </a:spcBef>
        <a:spcAft>
          <a:spcPct val="0"/>
        </a:spcAft>
        <a:buFont typeface="Arial" charset="0"/>
        <a:defRPr sz="2200" kern="1200">
          <a:solidFill>
            <a:srgbClr val="7F7F7F"/>
          </a:solidFill>
          <a:latin typeface="+mn-lt"/>
          <a:ea typeface="Verdana" pitchFamily="34" charset="0"/>
          <a:cs typeface="Arial" pitchFamily="34" charset="0"/>
        </a:defRPr>
      </a:lvl3pPr>
      <a:lvl4pPr marL="1511300" indent="-139700" algn="l" defTabSz="1006475" rtl="0" eaLnBrk="0" fontAlgn="base" hangingPunct="0">
        <a:lnSpc>
          <a:spcPts val="1763"/>
        </a:lnSpc>
        <a:spcBef>
          <a:spcPts val="438"/>
        </a:spcBef>
        <a:spcAft>
          <a:spcPct val="0"/>
        </a:spcAft>
        <a:buFont typeface="Arial" charset="0"/>
        <a:defRPr sz="2000" kern="1200">
          <a:solidFill>
            <a:srgbClr val="7F7F7F"/>
          </a:solidFill>
          <a:latin typeface="+mn-lt"/>
          <a:ea typeface="Verdana" pitchFamily="34" charset="0"/>
          <a:cs typeface="Arial" pitchFamily="34" charset="0"/>
        </a:defRPr>
      </a:lvl4pPr>
      <a:lvl5pPr marL="2014538" indent="-185738" algn="l" defTabSz="1006475" rtl="0" eaLnBrk="0" fontAlgn="base" hangingPunct="0">
        <a:lnSpc>
          <a:spcPts val="1763"/>
        </a:lnSpc>
        <a:spcBef>
          <a:spcPts val="438"/>
        </a:spcBef>
        <a:spcAft>
          <a:spcPct val="0"/>
        </a:spcAft>
        <a:buFont typeface="Arial" charset="0"/>
        <a:defRPr sz="2000" kern="1200">
          <a:solidFill>
            <a:srgbClr val="7F7F7F"/>
          </a:solidFill>
          <a:latin typeface="+mn-lt"/>
          <a:ea typeface="Verdana" pitchFamily="34" charset="0"/>
          <a:cs typeface="Arial" pitchFamily="34" charset="0"/>
        </a:defRPr>
      </a:lvl5pPr>
      <a:lvl6pPr marL="2771557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476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395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314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20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838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758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677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597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515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435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354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458912" y="2103437"/>
            <a:ext cx="6934199" cy="35052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/>
          <a:p>
            <a:pPr marL="0" indent="0" algn="ctr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chemeClr val="tx2"/>
                </a:solidFill>
                <a:cs typeface="Arial" charset="0"/>
              </a:rPr>
              <a:t>Two-player Games (2)</a:t>
            </a:r>
          </a:p>
          <a:p>
            <a:pPr marL="0" indent="0" algn="ctr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b="1" dirty="0" smtClean="0">
              <a:solidFill>
                <a:schemeClr val="tx2"/>
              </a:solidFill>
              <a:cs typeface="Arial" charset="0"/>
            </a:endParaRPr>
          </a:p>
          <a:p>
            <a:pPr marL="0" indent="0" algn="r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b="1" dirty="0" smtClean="0">
                <a:solidFill>
                  <a:schemeClr val="tx2"/>
                </a:solidFill>
                <a:cs typeface="Arial" charset="0"/>
              </a:rPr>
              <a:t>ZUI  2013/2014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Other Games - Chance nodes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0288" y="1363663"/>
            <a:ext cx="7670800" cy="559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19176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sz="quarter" idx="13"/>
          </p:nvPr>
        </p:nvSpPr>
        <p:spPr>
          <a:xfrm>
            <a:off x="503238" y="1768475"/>
            <a:ext cx="9070975" cy="4989513"/>
          </a:xfrm>
          <a:ln/>
        </p:spPr>
        <p:txBody>
          <a:bodyPr tIns="22932"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 smtClean="0"/>
              <a:t>application of game-theoretic approaches in security domains</a:t>
            </a:r>
          </a:p>
          <a:p>
            <a:pPr marL="592138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 smtClean="0"/>
              <a:t>Maritime Security (Pirates), Patrolling, Border Protection, Computer Network Security, Fare Evasion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600" dirty="0"/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 smtClean="0"/>
              <a:t>more fundamental research</a:t>
            </a:r>
          </a:p>
          <a:p>
            <a:pPr marL="592138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 smtClean="0"/>
              <a:t>general algorithms for solving sequential games with imperfect information</a:t>
            </a:r>
          </a:p>
          <a:p>
            <a:pPr marL="592138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 smtClean="0"/>
              <a:t>implementation of domain independent algorithms</a:t>
            </a:r>
          </a:p>
          <a:p>
            <a:pPr marL="592138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 smtClean="0"/>
              <a:t>general game playing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600" dirty="0"/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 smtClean="0"/>
              <a:t>many possibilities for BP/DP and further </a:t>
            </a:r>
            <a:r>
              <a:rPr lang="en-US" sz="2600" dirty="0" smtClean="0"/>
              <a:t>collaboration</a:t>
            </a:r>
          </a:p>
          <a:p>
            <a:pPr marL="107950" indent="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cs typeface="Arial" charset="0"/>
              </a:rPr>
              <a:t> </a:t>
            </a:r>
          </a:p>
          <a:p>
            <a:pPr marL="107950" indent="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600" dirty="0" smtClean="0"/>
          </a:p>
          <a:p>
            <a:pPr marL="592138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600" dirty="0" smtClean="0"/>
          </a:p>
          <a:p>
            <a:pPr marL="592138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600" dirty="0">
              <a:cs typeface="Arial" charset="0"/>
            </a:endParaRP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Computational Game </a:t>
            </a:r>
            <a:r>
              <a:rPr lang="en-US" dirty="0" smtClean="0"/>
              <a:t>Theory in ATG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5347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sz="quarter" idx="13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31800" indent="-323850">
              <a:lnSpc>
                <a:spcPct val="100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enhancement of </a:t>
            </a:r>
            <a:r>
              <a:rPr lang="en-US" dirty="0" smtClean="0"/>
              <a:t>the alpha-beta </a:t>
            </a:r>
            <a:r>
              <a:rPr lang="en-US" dirty="0" smtClean="0"/>
              <a:t>algorithm</a:t>
            </a:r>
          </a:p>
          <a:p>
            <a:pPr marL="431800" indent="-323850">
              <a:lnSpc>
                <a:spcPct val="100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assumes </a:t>
            </a:r>
            <a:r>
              <a:rPr lang="en-US" dirty="0" smtClean="0"/>
              <a:t>some heuristic that determines move ordering</a:t>
            </a:r>
          </a:p>
          <a:p>
            <a:pPr marL="592138" lvl="1" indent="-323850">
              <a:lnSpc>
                <a:spcPct val="100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the algorithm assumes that the first action is the best one</a:t>
            </a:r>
          </a:p>
          <a:p>
            <a:pPr marL="592138" lvl="1" indent="-323850">
              <a:lnSpc>
                <a:spcPct val="100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after evaluating the first action, the algorithm checks whether the remaining actions are worse</a:t>
            </a:r>
          </a:p>
          <a:p>
            <a:pPr marL="592138" lvl="1" indent="-323850">
              <a:lnSpc>
                <a:spcPct val="100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the “test” is performed via null-window </a:t>
            </a:r>
            <a:r>
              <a:rPr lang="en-US" dirty="0" smtClean="0"/>
              <a:t>search</a:t>
            </a:r>
          </a:p>
          <a:p>
            <a:pPr marL="1095375" lvl="2" indent="-323850">
              <a:lnSpc>
                <a:spcPct val="100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>
                <a:cs typeface="Arial" charset="0"/>
              </a:rPr>
              <a:t>[</a:t>
            </a:r>
            <a:r>
              <a:rPr lang="en-US" dirty="0">
                <a:cs typeface="Arial" charset="0"/>
              </a:rPr>
              <a:t>α, α+1</a:t>
            </a:r>
            <a:r>
              <a:rPr lang="en-US" dirty="0" smtClean="0">
                <a:cs typeface="Arial" charset="0"/>
              </a:rPr>
              <a:t>]</a:t>
            </a:r>
          </a:p>
          <a:p>
            <a:pPr marL="1095375" lvl="2" indent="-323850">
              <a:lnSpc>
                <a:spcPct val="100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>
                <a:cs typeface="Arial" charset="0"/>
              </a:rPr>
              <a:t>the algorithm needs to re-search, if the test fails</a:t>
            </a:r>
            <a:r>
              <a:rPr lang="en-US" dirty="0"/>
              <a:t> </a:t>
            </a:r>
            <a:r>
              <a:rPr lang="en-US" dirty="0" smtClean="0"/>
              <a:t>(i.e., there might be a better outcome for the player when following the tested action)</a:t>
            </a:r>
          </a:p>
          <a:p>
            <a:pPr marL="107950" indent="0">
              <a:lnSpc>
                <a:spcPct val="100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>
                <a:cs typeface="Arial" charset="0"/>
              </a:rPr>
              <a:t> </a:t>
            </a:r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err="1" smtClean="0"/>
              <a:t>NegaScout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Main Idea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0766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Alpha-Beta</a:t>
            </a:r>
            <a:r>
              <a:rPr lang="en-US" dirty="0" smtClean="0"/>
              <a:t> vs. </a:t>
            </a:r>
            <a:r>
              <a:rPr lang="en-US" dirty="0" err="1" smtClean="0"/>
              <a:t>Negascout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 rot="10800000">
            <a:off x="2525713" y="2658525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4093087" y="1798637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3"/>
            <a:endCxn id="4" idx="3"/>
          </p:cNvCxnSpPr>
          <p:nvPr/>
        </p:nvCxnSpPr>
        <p:spPr>
          <a:xfrm flipH="1">
            <a:off x="2770725" y="2288662"/>
            <a:ext cx="1567375" cy="369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sosceles Triangle 7"/>
          <p:cNvSpPr/>
          <p:nvPr/>
        </p:nvSpPr>
        <p:spPr>
          <a:xfrm rot="10800000">
            <a:off x="5497512" y="2658525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5" idx="3"/>
            <a:endCxn id="8" idx="3"/>
          </p:cNvCxnSpPr>
          <p:nvPr/>
        </p:nvCxnSpPr>
        <p:spPr>
          <a:xfrm>
            <a:off x="4338100" y="2288662"/>
            <a:ext cx="1404424" cy="369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Isosceles Triangle 15"/>
          <p:cNvSpPr/>
          <p:nvPr/>
        </p:nvSpPr>
        <p:spPr>
          <a:xfrm>
            <a:off x="1916112" y="3391825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4" idx="5"/>
            <a:endCxn id="16" idx="0"/>
          </p:cNvCxnSpPr>
          <p:nvPr/>
        </p:nvCxnSpPr>
        <p:spPr>
          <a:xfrm flipH="1">
            <a:off x="2161125" y="2903537"/>
            <a:ext cx="487094" cy="488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Isosceles Triangle 21"/>
          <p:cNvSpPr/>
          <p:nvPr/>
        </p:nvSpPr>
        <p:spPr>
          <a:xfrm>
            <a:off x="3081663" y="3391826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4" idx="1"/>
            <a:endCxn id="22" idx="0"/>
          </p:cNvCxnSpPr>
          <p:nvPr/>
        </p:nvCxnSpPr>
        <p:spPr>
          <a:xfrm>
            <a:off x="2893232" y="2903537"/>
            <a:ext cx="433444" cy="488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Isosceles Triangle 25"/>
          <p:cNvSpPr/>
          <p:nvPr/>
        </p:nvSpPr>
        <p:spPr>
          <a:xfrm>
            <a:off x="4931287" y="3391826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/>
          <p:cNvSpPr/>
          <p:nvPr/>
        </p:nvSpPr>
        <p:spPr>
          <a:xfrm>
            <a:off x="6115904" y="3398837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8" idx="5"/>
            <a:endCxn id="26" idx="0"/>
          </p:cNvCxnSpPr>
          <p:nvPr/>
        </p:nvCxnSpPr>
        <p:spPr>
          <a:xfrm flipH="1">
            <a:off x="5176300" y="2903537"/>
            <a:ext cx="443718" cy="488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8" idx="1"/>
            <a:endCxn id="27" idx="0"/>
          </p:cNvCxnSpPr>
          <p:nvPr/>
        </p:nvCxnSpPr>
        <p:spPr>
          <a:xfrm>
            <a:off x="5865031" y="2903537"/>
            <a:ext cx="495886" cy="495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478712" y="1854366"/>
            <a:ext cx="740908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2000" dirty="0" smtClean="0"/>
              <a:t>MAX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478712" y="3447554"/>
            <a:ext cx="740908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2000" dirty="0" smtClean="0"/>
              <a:t>MAX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521993" y="2636837"/>
            <a:ext cx="654346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2000" dirty="0" smtClean="0"/>
              <a:t>MIN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709810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183422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1" name="Straight Connector 70"/>
          <p:cNvCxnSpPr>
            <a:stCxn id="16" idx="3"/>
            <a:endCxn id="69" idx="0"/>
          </p:cNvCxnSpPr>
          <p:nvPr/>
        </p:nvCxnSpPr>
        <p:spPr>
          <a:xfrm flipH="1">
            <a:off x="1900310" y="3881850"/>
            <a:ext cx="260815" cy="583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3"/>
            <a:endCxn id="70" idx="0"/>
          </p:cNvCxnSpPr>
          <p:nvPr/>
        </p:nvCxnSpPr>
        <p:spPr>
          <a:xfrm>
            <a:off x="2161125" y="3881850"/>
            <a:ext cx="212797" cy="583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2912851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386463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9" name="Straight Connector 78"/>
          <p:cNvCxnSpPr>
            <a:stCxn id="22" idx="3"/>
            <a:endCxn id="77" idx="0"/>
          </p:cNvCxnSpPr>
          <p:nvPr/>
        </p:nvCxnSpPr>
        <p:spPr>
          <a:xfrm flipH="1">
            <a:off x="3103351" y="3881851"/>
            <a:ext cx="223325" cy="583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22" idx="3"/>
            <a:endCxn id="78" idx="0"/>
          </p:cNvCxnSpPr>
          <p:nvPr/>
        </p:nvCxnSpPr>
        <p:spPr>
          <a:xfrm>
            <a:off x="3326676" y="3881851"/>
            <a:ext cx="250287" cy="583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4757810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231422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5" name="Straight Connector 84"/>
          <p:cNvCxnSpPr>
            <a:stCxn id="26" idx="3"/>
            <a:endCxn id="83" idx="0"/>
          </p:cNvCxnSpPr>
          <p:nvPr/>
        </p:nvCxnSpPr>
        <p:spPr>
          <a:xfrm flipH="1">
            <a:off x="4948310" y="3881851"/>
            <a:ext cx="227990" cy="583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6" idx="3"/>
            <a:endCxn id="84" idx="0"/>
          </p:cNvCxnSpPr>
          <p:nvPr/>
        </p:nvCxnSpPr>
        <p:spPr>
          <a:xfrm>
            <a:off x="5176300" y="3881851"/>
            <a:ext cx="245622" cy="583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5938300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411912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9" name="Straight Connector 88"/>
          <p:cNvCxnSpPr>
            <a:stCxn id="27" idx="3"/>
            <a:endCxn id="87" idx="0"/>
          </p:cNvCxnSpPr>
          <p:nvPr/>
        </p:nvCxnSpPr>
        <p:spPr>
          <a:xfrm flipH="1">
            <a:off x="6128800" y="3888862"/>
            <a:ext cx="232117" cy="576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27" idx="3"/>
            <a:endCxn id="88" idx="0"/>
          </p:cNvCxnSpPr>
          <p:nvPr/>
        </p:nvCxnSpPr>
        <p:spPr>
          <a:xfrm>
            <a:off x="6360917" y="3888862"/>
            <a:ext cx="241495" cy="576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641047" y="3503285"/>
            <a:ext cx="1066318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/>
              <a:t>[-</a:t>
            </a:r>
            <a:r>
              <a:rPr lang="en-US" sz="2000" dirty="0">
                <a:cs typeface="Arial" charset="0"/>
              </a:rPr>
              <a:t>∞, +∞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638296" y="2715472"/>
            <a:ext cx="1066318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/>
              <a:t>[-</a:t>
            </a:r>
            <a:r>
              <a:rPr lang="en-US" sz="2000" dirty="0">
                <a:cs typeface="Arial" charset="0"/>
              </a:rPr>
              <a:t>∞, +∞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38296" y="1874837"/>
            <a:ext cx="1066318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/>
              <a:t>[-</a:t>
            </a:r>
            <a:r>
              <a:rPr lang="en-US" sz="2000" dirty="0">
                <a:cs typeface="Arial" charset="0"/>
              </a:rPr>
              <a:t>∞, +∞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635772" y="3508357"/>
            <a:ext cx="941283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[4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>
                <a:cs typeface="Arial" charset="0"/>
              </a:rPr>
              <a:t>+∞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32675" y="2714254"/>
            <a:ext cx="877163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</a:t>
            </a:r>
            <a:r>
              <a:rPr lang="en-US" sz="2000" dirty="0"/>
              <a:t>-</a:t>
            </a:r>
            <a:r>
              <a:rPr lang="en-US" sz="2000" dirty="0">
                <a:cs typeface="Arial" charset="0"/>
              </a:rPr>
              <a:t>∞</a:t>
            </a:r>
            <a:r>
              <a:rPr lang="en-US" sz="2000" dirty="0" smtClean="0">
                <a:cs typeface="Arial" charset="0"/>
              </a:rPr>
              <a:t>, 4]</a:t>
            </a:r>
            <a:endParaRPr lang="en-US" sz="2000" dirty="0">
              <a:cs typeface="Arial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449512" y="3258271"/>
            <a:ext cx="877163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</a:t>
            </a:r>
            <a:r>
              <a:rPr lang="en-US" sz="2000" dirty="0"/>
              <a:t>-</a:t>
            </a:r>
            <a:r>
              <a:rPr lang="en-US" sz="2000" dirty="0">
                <a:cs typeface="Arial" charset="0"/>
              </a:rPr>
              <a:t>∞</a:t>
            </a:r>
            <a:r>
              <a:rPr lang="en-US" sz="2000" dirty="0" smtClean="0">
                <a:cs typeface="Arial" charset="0"/>
              </a:rPr>
              <a:t>, 4]</a:t>
            </a:r>
            <a:endParaRPr lang="en-US" sz="2000" dirty="0">
              <a:cs typeface="Arial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2451715" y="3260842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[0</a:t>
            </a:r>
            <a:r>
              <a:rPr lang="en-US" sz="2000" dirty="0" smtClean="0">
                <a:cs typeface="Arial" charset="0"/>
              </a:rPr>
              <a:t>, 4]</a:t>
            </a:r>
            <a:endParaRPr lang="en-US" sz="2000" dirty="0">
              <a:cs typeface="Arial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2456104" y="3254067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[5</a:t>
            </a:r>
            <a:r>
              <a:rPr lang="en-US" sz="2000" dirty="0" smtClean="0">
                <a:cs typeface="Arial" charset="0"/>
              </a:rPr>
              <a:t>, 4]</a:t>
            </a:r>
            <a:endParaRPr lang="en-US" sz="2000" dirty="0">
              <a:cs typeface="Arial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48607" y="1871840"/>
            <a:ext cx="941283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[4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>
                <a:cs typeface="Arial" charset="0"/>
              </a:rPr>
              <a:t>+∞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4549185" y="2721368"/>
            <a:ext cx="941283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[4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>
                <a:cs typeface="Arial" charset="0"/>
              </a:rPr>
              <a:t>+∞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272209" y="3260842"/>
            <a:ext cx="941283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[4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>
                <a:cs typeface="Arial" charset="0"/>
              </a:rPr>
              <a:t>+∞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267588" y="3259669"/>
            <a:ext cx="941283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[7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>
                <a:cs typeface="Arial" charset="0"/>
              </a:rPr>
              <a:t>+∞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4555222" y="2727890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[4</a:t>
            </a:r>
            <a:r>
              <a:rPr lang="en-US" sz="2000" dirty="0" smtClean="0">
                <a:cs typeface="Arial" charset="0"/>
              </a:rPr>
              <a:t>, 7]</a:t>
            </a:r>
            <a:endParaRPr lang="en-US" sz="2000" dirty="0">
              <a:cs typeface="Arial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6526343" y="3454567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[4</a:t>
            </a:r>
            <a:r>
              <a:rPr lang="en-US" sz="2000" dirty="0" smtClean="0">
                <a:cs typeface="Arial" charset="0"/>
              </a:rPr>
              <a:t>, 7]</a:t>
            </a:r>
            <a:endParaRPr lang="en-US" sz="2000" dirty="0">
              <a:cs typeface="Arial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992183" y="3532570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4</a:t>
            </a:r>
            <a:endParaRPr lang="en-US" sz="2000" dirty="0">
              <a:cs typeface="Arial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155788" y="3525381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5</a:t>
            </a:r>
            <a:endParaRPr lang="en-US" sz="2000" dirty="0">
              <a:cs typeface="Arial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606212" y="2663191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4</a:t>
            </a:r>
            <a:endParaRPr lang="en-US" sz="2000" dirty="0">
              <a:cs typeface="Arial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175279" y="1941518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4</a:t>
            </a:r>
            <a:endParaRPr lang="en-US" sz="2000" dirty="0">
              <a:cs typeface="Arial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019826" y="3508357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7</a:t>
            </a:r>
            <a:endParaRPr lang="en-US" sz="2000" dirty="0">
              <a:cs typeface="Arial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199009" y="3508357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>
              <a:cs typeface="Arial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5602243" y="2648000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>
              <a:cs typeface="Arial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559599" y="2722281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[4</a:t>
            </a:r>
            <a:r>
              <a:rPr lang="en-US" sz="2000" dirty="0" smtClean="0">
                <a:cs typeface="Arial" charset="0"/>
              </a:rPr>
              <a:t>, 3]</a:t>
            </a:r>
            <a:endParaRPr lang="en-US" sz="20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79259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113" grpId="1"/>
      <p:bldP spid="114" grpId="0"/>
      <p:bldP spid="114" grpId="1"/>
      <p:bldP spid="115" grpId="0"/>
      <p:bldP spid="115" grpId="1"/>
      <p:bldP spid="116" grpId="0"/>
      <p:bldP spid="116" grpId="1"/>
      <p:bldP spid="117" grpId="0"/>
      <p:bldP spid="117" grpId="1"/>
      <p:bldP spid="118" grpId="0"/>
      <p:bldP spid="118" grpId="1"/>
      <p:bldP spid="119" grpId="0"/>
      <p:bldP spid="119" grpId="1"/>
      <p:bldP spid="120" grpId="0"/>
      <p:bldP spid="120" grpId="1"/>
      <p:bldP spid="121" grpId="0"/>
      <p:bldP spid="122" grpId="0"/>
      <p:bldP spid="122" grpId="1"/>
      <p:bldP spid="123" grpId="0"/>
      <p:bldP spid="123" grpId="1"/>
      <p:bldP spid="124" grpId="0"/>
      <p:bldP spid="124" grpId="1"/>
      <p:bldP spid="128" grpId="0"/>
      <p:bldP spid="128" grpId="1"/>
      <p:bldP spid="129" grpId="0"/>
      <p:bldP spid="129" grpId="1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56" grpId="0"/>
      <p:bldP spid="5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Alpha-Beta vs. </a:t>
            </a:r>
            <a:r>
              <a:rPr lang="en-US" u="sng" dirty="0" err="1" smtClean="0"/>
              <a:t>Negascout</a:t>
            </a:r>
            <a:endParaRPr lang="en-US" u="sng" dirty="0"/>
          </a:p>
        </p:txBody>
      </p:sp>
      <p:sp>
        <p:nvSpPr>
          <p:cNvPr id="4" name="Isosceles Triangle 3"/>
          <p:cNvSpPr/>
          <p:nvPr/>
        </p:nvSpPr>
        <p:spPr>
          <a:xfrm rot="10800000">
            <a:off x="2525713" y="2658525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4093087" y="1798637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3"/>
            <a:endCxn id="4" idx="3"/>
          </p:cNvCxnSpPr>
          <p:nvPr/>
        </p:nvCxnSpPr>
        <p:spPr>
          <a:xfrm flipH="1">
            <a:off x="2770725" y="2288662"/>
            <a:ext cx="1567375" cy="369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sosceles Triangle 7"/>
          <p:cNvSpPr/>
          <p:nvPr/>
        </p:nvSpPr>
        <p:spPr>
          <a:xfrm rot="10800000">
            <a:off x="5497512" y="2658525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5" idx="3"/>
            <a:endCxn id="8" idx="3"/>
          </p:cNvCxnSpPr>
          <p:nvPr/>
        </p:nvCxnSpPr>
        <p:spPr>
          <a:xfrm>
            <a:off x="4338100" y="2288662"/>
            <a:ext cx="1404424" cy="369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Isosceles Triangle 15"/>
          <p:cNvSpPr/>
          <p:nvPr/>
        </p:nvSpPr>
        <p:spPr>
          <a:xfrm>
            <a:off x="1916112" y="3391825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4" idx="5"/>
            <a:endCxn id="16" idx="0"/>
          </p:cNvCxnSpPr>
          <p:nvPr/>
        </p:nvCxnSpPr>
        <p:spPr>
          <a:xfrm flipH="1">
            <a:off x="2161125" y="2903537"/>
            <a:ext cx="487094" cy="488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Isosceles Triangle 21"/>
          <p:cNvSpPr/>
          <p:nvPr/>
        </p:nvSpPr>
        <p:spPr>
          <a:xfrm>
            <a:off x="3081663" y="3391826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4" idx="1"/>
            <a:endCxn id="22" idx="0"/>
          </p:cNvCxnSpPr>
          <p:nvPr/>
        </p:nvCxnSpPr>
        <p:spPr>
          <a:xfrm>
            <a:off x="2893232" y="2903537"/>
            <a:ext cx="433444" cy="488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Isosceles Triangle 25"/>
          <p:cNvSpPr/>
          <p:nvPr/>
        </p:nvSpPr>
        <p:spPr>
          <a:xfrm>
            <a:off x="4931287" y="3391826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/>
          <p:cNvSpPr/>
          <p:nvPr/>
        </p:nvSpPr>
        <p:spPr>
          <a:xfrm>
            <a:off x="6115904" y="3398837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8" idx="5"/>
            <a:endCxn id="26" idx="0"/>
          </p:cNvCxnSpPr>
          <p:nvPr/>
        </p:nvCxnSpPr>
        <p:spPr>
          <a:xfrm flipH="1">
            <a:off x="5176300" y="2903537"/>
            <a:ext cx="443718" cy="488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8" idx="1"/>
            <a:endCxn id="27" idx="0"/>
          </p:cNvCxnSpPr>
          <p:nvPr/>
        </p:nvCxnSpPr>
        <p:spPr>
          <a:xfrm>
            <a:off x="5865031" y="2903537"/>
            <a:ext cx="495886" cy="495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478712" y="1854366"/>
            <a:ext cx="740908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2000" dirty="0" smtClean="0"/>
              <a:t>MAX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478712" y="3447554"/>
            <a:ext cx="740908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2000" dirty="0" smtClean="0"/>
              <a:t>MAX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521993" y="2636837"/>
            <a:ext cx="654346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2000" dirty="0" smtClean="0"/>
              <a:t>MIN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709810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183422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1" name="Straight Connector 70"/>
          <p:cNvCxnSpPr>
            <a:stCxn id="16" idx="3"/>
            <a:endCxn id="69" idx="0"/>
          </p:cNvCxnSpPr>
          <p:nvPr/>
        </p:nvCxnSpPr>
        <p:spPr>
          <a:xfrm flipH="1">
            <a:off x="1900310" y="3881850"/>
            <a:ext cx="260815" cy="583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3"/>
            <a:endCxn id="70" idx="0"/>
          </p:cNvCxnSpPr>
          <p:nvPr/>
        </p:nvCxnSpPr>
        <p:spPr>
          <a:xfrm>
            <a:off x="2161125" y="3881850"/>
            <a:ext cx="212797" cy="583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2912851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386463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9" name="Straight Connector 78"/>
          <p:cNvCxnSpPr>
            <a:stCxn id="22" idx="3"/>
            <a:endCxn id="77" idx="0"/>
          </p:cNvCxnSpPr>
          <p:nvPr/>
        </p:nvCxnSpPr>
        <p:spPr>
          <a:xfrm flipH="1">
            <a:off x="3103351" y="3881851"/>
            <a:ext cx="223325" cy="583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22" idx="3"/>
            <a:endCxn id="78" idx="0"/>
          </p:cNvCxnSpPr>
          <p:nvPr/>
        </p:nvCxnSpPr>
        <p:spPr>
          <a:xfrm>
            <a:off x="3326676" y="3881851"/>
            <a:ext cx="250287" cy="583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4757810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231422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5" name="Straight Connector 84"/>
          <p:cNvCxnSpPr>
            <a:stCxn id="26" idx="3"/>
            <a:endCxn id="83" idx="0"/>
          </p:cNvCxnSpPr>
          <p:nvPr/>
        </p:nvCxnSpPr>
        <p:spPr>
          <a:xfrm flipH="1">
            <a:off x="4948310" y="3881851"/>
            <a:ext cx="227990" cy="583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6" idx="3"/>
            <a:endCxn id="84" idx="0"/>
          </p:cNvCxnSpPr>
          <p:nvPr/>
        </p:nvCxnSpPr>
        <p:spPr>
          <a:xfrm>
            <a:off x="5176300" y="3881851"/>
            <a:ext cx="245622" cy="583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5938300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411912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9" name="Straight Connector 88"/>
          <p:cNvCxnSpPr>
            <a:stCxn id="27" idx="3"/>
            <a:endCxn id="87" idx="0"/>
          </p:cNvCxnSpPr>
          <p:nvPr/>
        </p:nvCxnSpPr>
        <p:spPr>
          <a:xfrm flipH="1">
            <a:off x="6128800" y="3888862"/>
            <a:ext cx="232117" cy="576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27" idx="3"/>
            <a:endCxn id="88" idx="0"/>
          </p:cNvCxnSpPr>
          <p:nvPr/>
        </p:nvCxnSpPr>
        <p:spPr>
          <a:xfrm>
            <a:off x="6360917" y="3888862"/>
            <a:ext cx="241495" cy="576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641047" y="3503285"/>
            <a:ext cx="1066318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/>
              <a:t>[-</a:t>
            </a:r>
            <a:r>
              <a:rPr lang="en-US" sz="2000" dirty="0">
                <a:cs typeface="Arial" charset="0"/>
              </a:rPr>
              <a:t>∞, +∞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638296" y="2715472"/>
            <a:ext cx="1066318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/>
              <a:t>[-</a:t>
            </a:r>
            <a:r>
              <a:rPr lang="en-US" sz="2000" dirty="0">
                <a:cs typeface="Arial" charset="0"/>
              </a:rPr>
              <a:t>∞, +∞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38296" y="1874837"/>
            <a:ext cx="1066318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/>
              <a:t>[-</a:t>
            </a:r>
            <a:r>
              <a:rPr lang="en-US" sz="2000" dirty="0">
                <a:cs typeface="Arial" charset="0"/>
              </a:rPr>
              <a:t>∞, +∞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635772" y="3508357"/>
            <a:ext cx="941283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[4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>
                <a:cs typeface="Arial" charset="0"/>
              </a:rPr>
              <a:t>+∞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32675" y="2714254"/>
            <a:ext cx="877163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</a:t>
            </a:r>
            <a:r>
              <a:rPr lang="en-US" sz="2000" dirty="0"/>
              <a:t>-</a:t>
            </a:r>
            <a:r>
              <a:rPr lang="en-US" sz="2000" dirty="0">
                <a:cs typeface="Arial" charset="0"/>
              </a:rPr>
              <a:t>∞</a:t>
            </a:r>
            <a:r>
              <a:rPr lang="en-US" sz="2000" dirty="0" smtClean="0">
                <a:cs typeface="Arial" charset="0"/>
              </a:rPr>
              <a:t>, 4]</a:t>
            </a:r>
            <a:endParaRPr lang="en-US" sz="2000" dirty="0">
              <a:cs typeface="Arial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449512" y="3258271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[3</a:t>
            </a:r>
            <a:r>
              <a:rPr lang="en-US" sz="2000" dirty="0" smtClean="0">
                <a:cs typeface="Arial" charset="0"/>
              </a:rPr>
              <a:t>, 4]</a:t>
            </a:r>
            <a:endParaRPr lang="en-US" sz="2000" dirty="0">
              <a:cs typeface="Arial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2441961" y="3260842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[5</a:t>
            </a:r>
            <a:r>
              <a:rPr lang="en-US" sz="2000" dirty="0" smtClean="0">
                <a:cs typeface="Arial" charset="0"/>
              </a:rPr>
              <a:t>, 4]</a:t>
            </a:r>
            <a:endParaRPr lang="en-US" sz="2000" dirty="0">
              <a:cs typeface="Arial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48607" y="1871840"/>
            <a:ext cx="941283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[4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>
                <a:cs typeface="Arial" charset="0"/>
              </a:rPr>
              <a:t>+∞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4283774" y="2689386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[4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>
                <a:cs typeface="Arial" charset="0"/>
              </a:rPr>
              <a:t>5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272209" y="3260842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[4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>
                <a:cs typeface="Arial" charset="0"/>
              </a:rPr>
              <a:t>5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267588" y="3259669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[7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>
                <a:cs typeface="Arial" charset="0"/>
              </a:rPr>
              <a:t>5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6526343" y="3454567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[4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 smtClean="0">
                <a:cs typeface="Arial" charset="0"/>
              </a:rPr>
              <a:t>5]</a:t>
            </a:r>
            <a:endParaRPr lang="en-US" sz="2000" dirty="0">
              <a:cs typeface="Arial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992183" y="3532570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4</a:t>
            </a:r>
            <a:endParaRPr lang="en-US" sz="2000" dirty="0">
              <a:cs typeface="Arial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155788" y="3525381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5</a:t>
            </a:r>
            <a:endParaRPr lang="en-US" sz="2000" dirty="0">
              <a:cs typeface="Arial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606212" y="2663191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4</a:t>
            </a:r>
            <a:endParaRPr lang="en-US" sz="2000" dirty="0">
              <a:cs typeface="Arial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175279" y="1941518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4</a:t>
            </a:r>
            <a:endParaRPr lang="en-US" sz="2000" dirty="0">
              <a:cs typeface="Arial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019826" y="3508357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7</a:t>
            </a:r>
            <a:endParaRPr lang="en-US" sz="2000" dirty="0">
              <a:cs typeface="Arial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199009" y="3508357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>
              <a:cs typeface="Arial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5602243" y="2648000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>
              <a:cs typeface="Arial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277528" y="2688587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[4</a:t>
            </a:r>
            <a:r>
              <a:rPr lang="en-US" sz="2000" dirty="0" smtClean="0">
                <a:cs typeface="Arial" charset="0"/>
              </a:rPr>
              <a:t>, 3]</a:t>
            </a:r>
            <a:endParaRPr lang="en-US" sz="2000" dirty="0">
              <a:cs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213341" y="4394322"/>
            <a:ext cx="458780" cy="550279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57158635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113" grpId="1"/>
      <p:bldP spid="114" grpId="0"/>
      <p:bldP spid="114" grpId="1"/>
      <p:bldP spid="115" grpId="0"/>
      <p:bldP spid="115" grpId="1"/>
      <p:bldP spid="116" grpId="0"/>
      <p:bldP spid="116" grpId="1"/>
      <p:bldP spid="117" grpId="0"/>
      <p:bldP spid="117" grpId="1"/>
      <p:bldP spid="118" grpId="0"/>
      <p:bldP spid="118" grpId="1"/>
      <p:bldP spid="119" grpId="0"/>
      <p:bldP spid="119" grpId="1"/>
      <p:bldP spid="121" grpId="0"/>
      <p:bldP spid="122" grpId="1"/>
      <p:bldP spid="122" grpId="2"/>
      <p:bldP spid="123" grpId="0"/>
      <p:bldP spid="123" grpId="1"/>
      <p:bldP spid="124" grpId="0"/>
      <p:bldP spid="124" grpId="1"/>
      <p:bldP spid="129" grpId="0"/>
      <p:bldP spid="129" grpId="1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56" grpId="0"/>
      <p:bldP spid="56" grpId="1"/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Alpha-Beta vs. </a:t>
            </a:r>
            <a:r>
              <a:rPr lang="en-US" u="sng" dirty="0" err="1" smtClean="0"/>
              <a:t>Negascout</a:t>
            </a:r>
            <a:endParaRPr lang="en-US" u="sng" dirty="0"/>
          </a:p>
        </p:txBody>
      </p:sp>
      <p:sp>
        <p:nvSpPr>
          <p:cNvPr id="4" name="Isosceles Triangle 3"/>
          <p:cNvSpPr/>
          <p:nvPr/>
        </p:nvSpPr>
        <p:spPr>
          <a:xfrm rot="10800000">
            <a:off x="2525713" y="2658525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4093087" y="1798637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3"/>
            <a:endCxn id="4" idx="3"/>
          </p:cNvCxnSpPr>
          <p:nvPr/>
        </p:nvCxnSpPr>
        <p:spPr>
          <a:xfrm flipH="1">
            <a:off x="2770725" y="2288662"/>
            <a:ext cx="1567375" cy="369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sosceles Triangle 7"/>
          <p:cNvSpPr/>
          <p:nvPr/>
        </p:nvSpPr>
        <p:spPr>
          <a:xfrm rot="10800000">
            <a:off x="5497512" y="2658525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5" idx="3"/>
            <a:endCxn id="8" idx="3"/>
          </p:cNvCxnSpPr>
          <p:nvPr/>
        </p:nvCxnSpPr>
        <p:spPr>
          <a:xfrm>
            <a:off x="4338100" y="2288662"/>
            <a:ext cx="1404424" cy="369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Isosceles Triangle 15"/>
          <p:cNvSpPr/>
          <p:nvPr/>
        </p:nvSpPr>
        <p:spPr>
          <a:xfrm>
            <a:off x="1916112" y="3391825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4" idx="5"/>
            <a:endCxn id="16" idx="0"/>
          </p:cNvCxnSpPr>
          <p:nvPr/>
        </p:nvCxnSpPr>
        <p:spPr>
          <a:xfrm flipH="1">
            <a:off x="2161125" y="2903537"/>
            <a:ext cx="487094" cy="488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Isosceles Triangle 21"/>
          <p:cNvSpPr/>
          <p:nvPr/>
        </p:nvSpPr>
        <p:spPr>
          <a:xfrm>
            <a:off x="3081663" y="3391826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4" idx="1"/>
            <a:endCxn id="22" idx="0"/>
          </p:cNvCxnSpPr>
          <p:nvPr/>
        </p:nvCxnSpPr>
        <p:spPr>
          <a:xfrm>
            <a:off x="2893232" y="2903537"/>
            <a:ext cx="433444" cy="488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Isosceles Triangle 25"/>
          <p:cNvSpPr/>
          <p:nvPr/>
        </p:nvSpPr>
        <p:spPr>
          <a:xfrm>
            <a:off x="4931287" y="3391826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/>
          <p:cNvSpPr/>
          <p:nvPr/>
        </p:nvSpPr>
        <p:spPr>
          <a:xfrm>
            <a:off x="6115904" y="3398837"/>
            <a:ext cx="490025" cy="490025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Connector 27"/>
          <p:cNvCxnSpPr>
            <a:stCxn id="8" idx="5"/>
            <a:endCxn id="26" idx="0"/>
          </p:cNvCxnSpPr>
          <p:nvPr/>
        </p:nvCxnSpPr>
        <p:spPr>
          <a:xfrm flipH="1">
            <a:off x="5176300" y="2903537"/>
            <a:ext cx="443718" cy="488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8" idx="1"/>
            <a:endCxn id="27" idx="0"/>
          </p:cNvCxnSpPr>
          <p:nvPr/>
        </p:nvCxnSpPr>
        <p:spPr>
          <a:xfrm>
            <a:off x="5865031" y="2903537"/>
            <a:ext cx="495886" cy="495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478712" y="1854366"/>
            <a:ext cx="740908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2000" dirty="0" smtClean="0"/>
              <a:t>MAX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478712" y="3447554"/>
            <a:ext cx="740908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2000" dirty="0" smtClean="0"/>
              <a:t>MAX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521993" y="2636837"/>
            <a:ext cx="654346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2000" dirty="0" smtClean="0"/>
              <a:t>MIN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709810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183422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1" name="Straight Connector 70"/>
          <p:cNvCxnSpPr>
            <a:stCxn id="16" idx="3"/>
            <a:endCxn id="69" idx="0"/>
          </p:cNvCxnSpPr>
          <p:nvPr/>
        </p:nvCxnSpPr>
        <p:spPr>
          <a:xfrm flipH="1">
            <a:off x="1900310" y="3881850"/>
            <a:ext cx="260815" cy="583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3"/>
            <a:endCxn id="70" idx="0"/>
          </p:cNvCxnSpPr>
          <p:nvPr/>
        </p:nvCxnSpPr>
        <p:spPr>
          <a:xfrm>
            <a:off x="2161125" y="3881850"/>
            <a:ext cx="212797" cy="583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2912851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386463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9" name="Straight Connector 78"/>
          <p:cNvCxnSpPr>
            <a:stCxn id="22" idx="3"/>
            <a:endCxn id="77" idx="0"/>
          </p:cNvCxnSpPr>
          <p:nvPr/>
        </p:nvCxnSpPr>
        <p:spPr>
          <a:xfrm flipH="1">
            <a:off x="3103351" y="3881851"/>
            <a:ext cx="223325" cy="583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22" idx="3"/>
            <a:endCxn id="78" idx="0"/>
          </p:cNvCxnSpPr>
          <p:nvPr/>
        </p:nvCxnSpPr>
        <p:spPr>
          <a:xfrm>
            <a:off x="3326676" y="3881851"/>
            <a:ext cx="250287" cy="583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4757810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231422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5" name="Straight Connector 84"/>
          <p:cNvCxnSpPr>
            <a:stCxn id="26" idx="3"/>
            <a:endCxn id="83" idx="0"/>
          </p:cNvCxnSpPr>
          <p:nvPr/>
        </p:nvCxnSpPr>
        <p:spPr>
          <a:xfrm flipH="1">
            <a:off x="4948310" y="3881851"/>
            <a:ext cx="227990" cy="583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6" idx="3"/>
            <a:endCxn id="84" idx="0"/>
          </p:cNvCxnSpPr>
          <p:nvPr/>
        </p:nvCxnSpPr>
        <p:spPr>
          <a:xfrm>
            <a:off x="5176300" y="3881851"/>
            <a:ext cx="245622" cy="583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5938300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411912" y="4465637"/>
            <a:ext cx="38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9" name="Straight Connector 88"/>
          <p:cNvCxnSpPr>
            <a:stCxn id="27" idx="3"/>
            <a:endCxn id="87" idx="0"/>
          </p:cNvCxnSpPr>
          <p:nvPr/>
        </p:nvCxnSpPr>
        <p:spPr>
          <a:xfrm flipH="1">
            <a:off x="6128800" y="3888862"/>
            <a:ext cx="232117" cy="576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27" idx="3"/>
            <a:endCxn id="88" idx="0"/>
          </p:cNvCxnSpPr>
          <p:nvPr/>
        </p:nvCxnSpPr>
        <p:spPr>
          <a:xfrm>
            <a:off x="6360917" y="3888862"/>
            <a:ext cx="241495" cy="576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641047" y="3503285"/>
            <a:ext cx="1066318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/>
              <a:t>[-</a:t>
            </a:r>
            <a:r>
              <a:rPr lang="en-US" sz="2000" dirty="0">
                <a:cs typeface="Arial" charset="0"/>
              </a:rPr>
              <a:t>∞, +∞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638296" y="2715472"/>
            <a:ext cx="1066318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/>
              <a:t>[-</a:t>
            </a:r>
            <a:r>
              <a:rPr lang="en-US" sz="2000" dirty="0">
                <a:cs typeface="Arial" charset="0"/>
              </a:rPr>
              <a:t>∞, +∞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38296" y="1874837"/>
            <a:ext cx="1066318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/>
              <a:t>[-</a:t>
            </a:r>
            <a:r>
              <a:rPr lang="en-US" sz="2000" dirty="0">
                <a:cs typeface="Arial" charset="0"/>
              </a:rPr>
              <a:t>∞, +∞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635772" y="3508357"/>
            <a:ext cx="941283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[4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>
                <a:cs typeface="Arial" charset="0"/>
              </a:rPr>
              <a:t>+∞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32675" y="2714254"/>
            <a:ext cx="877163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</a:t>
            </a:r>
            <a:r>
              <a:rPr lang="en-US" sz="2000" dirty="0"/>
              <a:t>-</a:t>
            </a:r>
            <a:r>
              <a:rPr lang="en-US" sz="2000" dirty="0">
                <a:cs typeface="Arial" charset="0"/>
              </a:rPr>
              <a:t>∞</a:t>
            </a:r>
            <a:r>
              <a:rPr lang="en-US" sz="2000" dirty="0" smtClean="0">
                <a:cs typeface="Arial" charset="0"/>
              </a:rPr>
              <a:t>, 4]</a:t>
            </a:r>
            <a:endParaRPr lang="en-US" sz="2000" dirty="0">
              <a:cs typeface="Arial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449512" y="3258271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[3</a:t>
            </a:r>
            <a:r>
              <a:rPr lang="en-US" sz="2000" dirty="0" smtClean="0">
                <a:cs typeface="Arial" charset="0"/>
              </a:rPr>
              <a:t>, 4]</a:t>
            </a:r>
            <a:endParaRPr lang="en-US" sz="2000" dirty="0">
              <a:cs typeface="Arial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2441961" y="3260842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[5</a:t>
            </a:r>
            <a:r>
              <a:rPr lang="en-US" sz="2000" dirty="0" smtClean="0">
                <a:cs typeface="Arial" charset="0"/>
              </a:rPr>
              <a:t>, 4]</a:t>
            </a:r>
            <a:endParaRPr lang="en-US" sz="2000" dirty="0">
              <a:cs typeface="Arial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48607" y="1871840"/>
            <a:ext cx="941283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[4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>
                <a:cs typeface="Arial" charset="0"/>
              </a:rPr>
              <a:t>+∞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4283774" y="2689386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[4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>
                <a:cs typeface="Arial" charset="0"/>
              </a:rPr>
              <a:t>5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272209" y="3260842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[4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>
                <a:cs typeface="Arial" charset="0"/>
              </a:rPr>
              <a:t>5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267588" y="3259669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[7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>
                <a:cs typeface="Arial" charset="0"/>
              </a:rPr>
              <a:t>5</a:t>
            </a:r>
            <a:r>
              <a:rPr lang="en-US" sz="2000" dirty="0" smtClean="0">
                <a:cs typeface="Arial" charset="0"/>
              </a:rPr>
              <a:t>]</a:t>
            </a:r>
            <a:endParaRPr lang="en-US" sz="2000" dirty="0">
              <a:cs typeface="Arial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6526343" y="3454567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[4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 smtClean="0">
                <a:cs typeface="Arial" charset="0"/>
              </a:rPr>
              <a:t>5]</a:t>
            </a:r>
            <a:endParaRPr lang="en-US" sz="2000" dirty="0">
              <a:cs typeface="Arial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992183" y="3532570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4</a:t>
            </a:r>
            <a:endParaRPr lang="en-US" sz="2000" dirty="0">
              <a:cs typeface="Arial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155788" y="3525381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5</a:t>
            </a:r>
            <a:endParaRPr lang="en-US" sz="2000" dirty="0">
              <a:cs typeface="Arial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606212" y="2663191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4</a:t>
            </a:r>
            <a:endParaRPr lang="en-US" sz="2000" dirty="0">
              <a:cs typeface="Arial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175279" y="1941518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7</a:t>
            </a:r>
            <a:endParaRPr lang="en-US" sz="2000" dirty="0">
              <a:cs typeface="Arial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019826" y="3508357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7</a:t>
            </a:r>
            <a:endParaRPr lang="en-US" sz="2000" dirty="0">
              <a:cs typeface="Arial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199009" y="3508357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9</a:t>
            </a:r>
            <a:endParaRPr lang="en-US" sz="2000" dirty="0">
              <a:cs typeface="Arial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5602243" y="2648000"/>
            <a:ext cx="327334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7</a:t>
            </a:r>
            <a:endParaRPr lang="en-US" sz="2000" dirty="0">
              <a:cs typeface="Arial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277528" y="2688587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[4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 smtClean="0">
                <a:cs typeface="Arial" charset="0"/>
              </a:rPr>
              <a:t>5]</a:t>
            </a:r>
            <a:endParaRPr lang="en-US" sz="2000" dirty="0">
              <a:cs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213341" y="4394322"/>
            <a:ext cx="458780" cy="550279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526343" y="3447554"/>
            <a:ext cx="752129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[9</a:t>
            </a:r>
            <a:r>
              <a:rPr lang="en-US" sz="2000" dirty="0" smtClean="0">
                <a:cs typeface="Arial" charset="0"/>
              </a:rPr>
              <a:t>, 5]</a:t>
            </a:r>
            <a:endParaRPr lang="en-US" sz="2000" dirty="0">
              <a:cs typeface="Arial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377873" y="4394322"/>
            <a:ext cx="458780" cy="550279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38810" y="2201288"/>
            <a:ext cx="2621230" cy="378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re-search with [4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dirty="0" smtClean="0">
                <a:cs typeface="Arial" charset="0"/>
              </a:rPr>
              <a:t>+</a:t>
            </a:r>
            <a:r>
              <a:rPr lang="en-US" sz="2000" dirty="0" smtClean="0">
                <a:cs typeface="Arial" charset="0"/>
              </a:rPr>
              <a:t>∞]</a:t>
            </a:r>
            <a:endParaRPr lang="en-US" sz="20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172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113" grpId="1"/>
      <p:bldP spid="114" grpId="0"/>
      <p:bldP spid="114" grpId="1"/>
      <p:bldP spid="115" grpId="0"/>
      <p:bldP spid="115" grpId="1"/>
      <p:bldP spid="116" grpId="0"/>
      <p:bldP spid="116" grpId="1"/>
      <p:bldP spid="117" grpId="0"/>
      <p:bldP spid="117" grpId="1"/>
      <p:bldP spid="118" grpId="0"/>
      <p:bldP spid="118" grpId="1"/>
      <p:bldP spid="119" grpId="0"/>
      <p:bldP spid="119" grpId="1"/>
      <p:bldP spid="121" grpId="0"/>
      <p:bldP spid="122" grpId="0"/>
      <p:bldP spid="122" grpId="1"/>
      <p:bldP spid="123" grpId="0"/>
      <p:bldP spid="123" grpId="1"/>
      <p:bldP spid="124" grpId="0"/>
      <p:bldP spid="124" grpId="1"/>
      <p:bldP spid="129" grpId="0"/>
      <p:bldP spid="129" grpId="1"/>
      <p:bldP spid="129" grpId="2"/>
      <p:bldP spid="131" grpId="0"/>
      <p:bldP spid="132" grpId="0"/>
      <p:bldP spid="133" grpId="0"/>
      <p:bldP spid="134" grpId="0"/>
      <p:bldP spid="135" grpId="0"/>
      <p:bldP spid="135" grpId="1"/>
      <p:bldP spid="135" grpId="2"/>
      <p:bldP spid="136" grpId="0"/>
      <p:bldP spid="136" grpId="1"/>
      <p:bldP spid="136" grpId="2"/>
      <p:bldP spid="137" grpId="0"/>
      <p:bldP spid="137" grpId="1"/>
      <p:bldP spid="137" grpId="2"/>
      <p:bldP spid="56" grpId="0"/>
      <p:bldP spid="56" grpId="1"/>
      <p:bldP spid="57" grpId="0"/>
      <p:bldP spid="57" grpId="1"/>
      <p:bldP spid="58" grpId="0"/>
      <p:bldP spid="58" grpId="1"/>
      <p:bldP spid="59" grpId="0"/>
      <p:bldP spid="59" grpId="1"/>
      <p:bldP spid="60" grpId="0"/>
      <p:bldP spid="6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body" sz="quarter" idx="13"/>
          </p:nvPr>
        </p:nvSpPr>
        <p:spPr>
          <a:xfrm>
            <a:off x="503238" y="1768475"/>
            <a:ext cx="9070975" cy="49895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22932" rIns="100783" bIns="50392" numCol="1" anchor="t" anchorCtr="0" compatLnSpc="1">
            <a:prstTxWarp prst="textNoShape">
              <a:avLst/>
            </a:prstTxWarp>
          </a:bodyPr>
          <a:lstStyle/>
          <a:p>
            <a:pPr marL="431800" indent="-323850" eaLnBrk="1" hangingPunct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>
                <a:cs typeface="Arial" charset="0"/>
              </a:rPr>
              <a:t>also termed Principal Variation Search (PVS)</a:t>
            </a:r>
          </a:p>
          <a:p>
            <a:pPr marL="431800" indent="-323850" eaLnBrk="1" hangingPunct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>
                <a:cs typeface="Arial" charset="0"/>
              </a:rPr>
              <a:t>dominates </a:t>
            </a:r>
            <a:r>
              <a:rPr lang="en-US" sz="2600" dirty="0" smtClean="0">
                <a:cs typeface="Arial" charset="0"/>
              </a:rPr>
              <a:t>alpha-beta </a:t>
            </a:r>
            <a:endParaRPr lang="en-US" sz="2600" dirty="0">
              <a:cs typeface="Arial" charset="0"/>
            </a:endParaRPr>
          </a:p>
          <a:p>
            <a:pPr marL="592138" lvl="1" indent="-323850" eaLnBrk="1" hangingPunct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cs typeface="Arial" charset="0"/>
              </a:rPr>
              <a:t>never evaluates more </a:t>
            </a:r>
            <a:r>
              <a:rPr lang="en-US" dirty="0" smtClean="0">
                <a:cs typeface="Arial" charset="0"/>
              </a:rPr>
              <a:t>different nodes </a:t>
            </a:r>
            <a:r>
              <a:rPr lang="en-US" dirty="0">
                <a:cs typeface="Arial" charset="0"/>
              </a:rPr>
              <a:t>than </a:t>
            </a:r>
            <a:r>
              <a:rPr lang="en-US" dirty="0" smtClean="0">
                <a:cs typeface="Arial" charset="0"/>
              </a:rPr>
              <a:t>alpha-beta</a:t>
            </a:r>
          </a:p>
          <a:p>
            <a:pPr marL="592138" lvl="1" indent="-323850" eaLnBrk="1" hangingPunct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>
                <a:cs typeface="Arial" charset="0"/>
              </a:rPr>
              <a:t>can evaluate some nodes more than once</a:t>
            </a:r>
            <a:endParaRPr lang="en-US" dirty="0">
              <a:cs typeface="Arial" charset="0"/>
            </a:endParaRPr>
          </a:p>
          <a:p>
            <a:pPr marL="431800" indent="-323850" eaLnBrk="1" hangingPunct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>
                <a:cs typeface="Arial" charset="0"/>
              </a:rPr>
              <a:t>depends on the move ordering</a:t>
            </a:r>
          </a:p>
          <a:p>
            <a:pPr marL="431800" indent="-323850" eaLnBrk="1" hangingPunct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>
                <a:cs typeface="Arial" charset="0"/>
              </a:rPr>
              <a:t>can benefit from transposition tables</a:t>
            </a:r>
          </a:p>
          <a:p>
            <a:pPr marL="431800" indent="-323850" eaLnBrk="1" hangingPunct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>
                <a:cs typeface="Arial" charset="0"/>
              </a:rPr>
              <a:t>generally 10-20% faster compared to </a:t>
            </a:r>
            <a:r>
              <a:rPr lang="en-US" sz="2600" dirty="0" smtClean="0">
                <a:cs typeface="Arial" charset="0"/>
              </a:rPr>
              <a:t>alpha-beta</a:t>
            </a:r>
          </a:p>
          <a:p>
            <a:pPr marL="107950" indent="0" eaLnBrk="1" hangingPunct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cs typeface="Arial" charset="0"/>
              </a:rPr>
              <a:t> </a:t>
            </a:r>
          </a:p>
          <a:p>
            <a:pPr marL="431800" indent="-323850" eaLnBrk="1" hangingPunct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600" dirty="0">
              <a:cs typeface="Arial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38808" rIns="100783" bIns="50392" numCol="1" anchor="ctr" anchorCtr="0" compatLnSpc="1">
            <a:prstTxWarp prst="textNoShape">
              <a:avLst/>
            </a:prstTxWarp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err="1" smtClean="0"/>
              <a:t>NegaScout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0008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body" sz="quarter" idx="13"/>
          </p:nvPr>
        </p:nvSpPr>
        <p:spPr>
          <a:xfrm>
            <a:off x="503238" y="1768475"/>
            <a:ext cx="9070975" cy="5489575"/>
          </a:xfrm>
          <a:ln/>
        </p:spPr>
        <p:txBody>
          <a:bodyPr tIns="28224" anchor="t"/>
          <a:lstStyle/>
          <a:p>
            <a:pPr marL="431800" indent="-323850" algn="l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Memory-enhanced Test Driver </a:t>
            </a:r>
            <a:endParaRPr lang="en-US" sz="3200" dirty="0"/>
          </a:p>
          <a:p>
            <a:pPr marL="431800" indent="-323850" algn="l">
              <a:spcAft>
                <a:spcPts val="1425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/>
          </a:p>
          <a:p>
            <a:pPr marL="431800" indent="-323850" algn="l">
              <a:spcAft>
                <a:spcPts val="1425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/>
          </a:p>
          <a:p>
            <a:pPr marL="431800" indent="-323850" algn="l">
              <a:spcAft>
                <a:spcPts val="1425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/>
          </a:p>
          <a:p>
            <a:pPr marL="431800" indent="-323850" algn="l">
              <a:spcAft>
                <a:spcPts val="1425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/>
          </a:p>
          <a:p>
            <a:pPr marL="431800" indent="-323850" algn="l">
              <a:spcAft>
                <a:spcPts val="1425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/>
          </a:p>
          <a:p>
            <a:pPr marL="431800" indent="-323850" algn="l"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/>
              <a:t>Best-first fixed-depth </a:t>
            </a:r>
            <a:r>
              <a:rPr lang="en-US" sz="2000" dirty="0" err="1"/>
              <a:t>minimax</a:t>
            </a:r>
            <a:r>
              <a:rPr lang="en-US" sz="2000" dirty="0"/>
              <a:t> algorithms. </a:t>
            </a:r>
            <a:r>
              <a:rPr lang="en-US" sz="2000" dirty="0" err="1"/>
              <a:t>Plaat</a:t>
            </a:r>
            <a:r>
              <a:rPr lang="en-US" sz="2000" dirty="0"/>
              <a:t> et. al. , In </a:t>
            </a:r>
            <a:r>
              <a:rPr lang="en-US" sz="2000" i="1" dirty="0"/>
              <a:t>Artificial Intelligence,</a:t>
            </a:r>
            <a:r>
              <a:rPr lang="en-US" sz="2000" dirty="0"/>
              <a:t> Volume 87, Issues 1-2, November 1996, Pages 255-293  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  <a:ln/>
        </p:spPr>
        <p:txBody>
          <a:bodyPr tIns="38808" anchor="ctr"/>
          <a:lstStyle/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 smtClean="0"/>
              <a:t>MTD</a:t>
            </a:r>
            <a:endParaRPr lang="en-US" sz="4400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938" y="2557463"/>
            <a:ext cx="7897812" cy="3462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779631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sz="quarter" idx="13"/>
          </p:nvPr>
        </p:nvSpPr>
        <p:spPr>
          <a:xfrm>
            <a:off x="503238" y="1768475"/>
            <a:ext cx="9070975" cy="4989513"/>
          </a:xfrm>
          <a:ln/>
        </p:spPr>
        <p:txBody>
          <a:bodyPr tIns="22932"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 smtClean="0"/>
              <a:t>more advanced algorithms</a:t>
            </a:r>
          </a:p>
          <a:p>
            <a:pPr marL="592138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 smtClean="0"/>
              <a:t>Monte-Carlo Tree Search (leading algorithm for many games)</a:t>
            </a:r>
          </a:p>
          <a:p>
            <a:pPr marL="592138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 smtClean="0"/>
              <a:t>further enhanced with many heuristics</a:t>
            </a:r>
            <a:r>
              <a:rPr lang="en-US" sz="2600" dirty="0"/>
              <a:t> </a:t>
            </a:r>
            <a:r>
              <a:rPr lang="en-US" sz="2600" dirty="0" smtClean="0"/>
              <a:t>and techniques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 smtClean="0"/>
              <a:t>more complex games</a:t>
            </a:r>
          </a:p>
          <a:p>
            <a:pPr marL="592138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 smtClean="0"/>
              <a:t>games with uncertainty</a:t>
            </a:r>
          </a:p>
          <a:p>
            <a:pPr marL="1095375" lvl="2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chance (Nature player), calculating expected utilities</a:t>
            </a:r>
          </a:p>
          <a:p>
            <a:pPr marL="1095375" lvl="2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imperfect information (players cannot distinguish certain states)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search in games vs. game theory</a:t>
            </a:r>
          </a:p>
          <a:p>
            <a:pPr marL="592138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online vs. offline approach</a:t>
            </a:r>
          </a:p>
          <a:p>
            <a:pPr marL="592138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game theory – studied in Mgr. OI (A4M36MAS</a:t>
            </a:r>
            <a:r>
              <a:rPr lang="en-US" dirty="0" smtClean="0"/>
              <a:t>)</a:t>
            </a:r>
          </a:p>
          <a:p>
            <a:pPr marL="107950" indent="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cs typeface="Arial" charset="0"/>
              </a:rPr>
              <a:t> </a:t>
            </a:r>
            <a:endParaRPr lang="en-US" dirty="0" smtClean="0"/>
          </a:p>
          <a:p>
            <a:pPr marL="1095375" lvl="2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dirty="0" smtClean="0"/>
          </a:p>
          <a:p>
            <a:pPr marL="592138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600" dirty="0" smtClean="0"/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600" dirty="0">
              <a:cs typeface="Arial" charset="0"/>
            </a:endParaRP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Further Topics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786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MCTS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10" y="2103437"/>
            <a:ext cx="8759202" cy="3574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458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ecurity Games Models in ATG v0.9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 algn="l"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</TotalTime>
  <Words>609</Words>
  <Application>Microsoft Office PowerPoint</Application>
  <PresentationFormat>Custom</PresentationFormat>
  <Paragraphs>167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DejaVu Sans</vt:lpstr>
      <vt:lpstr>Gill Sans MT</vt:lpstr>
      <vt:lpstr>Times New Roman</vt:lpstr>
      <vt:lpstr>Verdana</vt:lpstr>
      <vt:lpstr>Wingdings</vt:lpstr>
      <vt:lpstr>Security Games Models in ATG v0.9</vt:lpstr>
      <vt:lpstr>PowerPoint Presentation</vt:lpstr>
      <vt:lpstr>NegaScout – Main Idea</vt:lpstr>
      <vt:lpstr>Alpha-Beta vs. Negascout</vt:lpstr>
      <vt:lpstr>Alpha-Beta vs. Negascout</vt:lpstr>
      <vt:lpstr>Alpha-Beta vs. Negascout</vt:lpstr>
      <vt:lpstr>NegaScout</vt:lpstr>
      <vt:lpstr>MTD</vt:lpstr>
      <vt:lpstr>Further Topics</vt:lpstr>
      <vt:lpstr>MCTS</vt:lpstr>
      <vt:lpstr>Other Games - Chance nodes</vt:lpstr>
      <vt:lpstr>Computational Game Theory in ATG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bb</dc:creator>
  <cp:lastModifiedBy>bb</cp:lastModifiedBy>
  <cp:revision>52</cp:revision>
  <cp:lastPrinted>1601-01-01T00:00:00Z</cp:lastPrinted>
  <dcterms:created xsi:type="dcterms:W3CDTF">2013-02-28T18:06:44Z</dcterms:created>
  <dcterms:modified xsi:type="dcterms:W3CDTF">2014-03-25T13:21:52Z</dcterms:modified>
</cp:coreProperties>
</file>