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86" r:id="rId3"/>
    <p:sldMasterId id="2147483698" r:id="rId4"/>
    <p:sldMasterId id="2147483710" r:id="rId5"/>
  </p:sldMasterIdLst>
  <p:notesMasterIdLst>
    <p:notesMasterId r:id="rId22"/>
  </p:notesMasterIdLst>
  <p:handoutMasterIdLst>
    <p:handoutMasterId r:id="rId23"/>
  </p:handoutMasterIdLst>
  <p:sldIdLst>
    <p:sldId id="311" r:id="rId6"/>
    <p:sldId id="323" r:id="rId7"/>
    <p:sldId id="322" r:id="rId8"/>
    <p:sldId id="310" r:id="rId9"/>
    <p:sldId id="309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</p:sldIdLst>
  <p:sldSz cx="9144000" cy="6858000" type="screen4x3"/>
  <p:notesSz cx="7099300" cy="10234613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33CC"/>
    <a:srgbClr val="FFFF00"/>
    <a:srgbClr val="66FF33"/>
    <a:srgbClr val="FF66FF"/>
    <a:srgbClr val="9900CC"/>
    <a:srgbClr val="CC66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9123" autoAdjust="0"/>
  </p:normalViewPr>
  <p:slideViewPr>
    <p:cSldViewPr>
      <p:cViewPr varScale="1">
        <p:scale>
          <a:sx n="128" d="100"/>
          <a:sy n="128" d="100"/>
        </p:scale>
        <p:origin x="2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algn="l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cs-CZ"/>
              <a:t>A4M36PAP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algn="l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cs-CZ"/>
              <a:t>2010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265581C-D1A4-4498-81EC-A219AA849A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algn="l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cs-CZ"/>
              <a:t>A4M36PAP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>
            <a:lvl1pPr algn="r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algn="l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cs-CZ"/>
              <a:t>2010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5" tIns="49523" rIns="99045" bIns="49523" numCol="1" anchor="b" anchorCtr="0" compatLnSpc="1">
            <a:prstTxWarp prst="textNoShape">
              <a:avLst/>
            </a:prstTxWarp>
          </a:bodyPr>
          <a:lstStyle>
            <a:lvl1pPr algn="r" defTabSz="990600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830FB6-1E09-42DB-A7FB-8BD980D945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cs-CZ" smtClean="0"/>
              <a:t>A4M36PAP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cs-CZ" smtClean="0"/>
              <a:t>2010</a:t>
            </a:r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6DB0F-8F7B-4E04-B573-CFDD946CE88C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48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AU">
                <a:solidFill>
                  <a:prstClr val="black"/>
                </a:solidFill>
              </a:rPr>
              <a:t>Morgan Kaufmann Publishers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22AEABD-D40B-4928-88F0-8BC19E07A324}" type="datetime3">
              <a:rPr lang="en-AU">
                <a:solidFill>
                  <a:prstClr val="black"/>
                </a:solidFill>
              </a:rPr>
              <a:pPr/>
              <a:t>25 February, 2020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AU">
                <a:solidFill>
                  <a:prstClr val="black"/>
                </a:solidFill>
              </a:rPr>
              <a:t>Chapter 3 — Arithmetic for Computers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046B26-E87A-4E03-8EA5-DC695F5E76D8}" type="slidenum">
              <a:rPr lang="en-AU">
                <a:solidFill>
                  <a:prstClr val="black"/>
                </a:solidFill>
              </a:rPr>
              <a:pPr/>
              <a:t>2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AU">
                <a:solidFill>
                  <a:prstClr val="black"/>
                </a:solidFill>
              </a:rPr>
              <a:t>Morgan Kaufmann Publishers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1AC49FA-94A2-4424-BF1E-2D00DE3290E0}" type="datetime3">
              <a:rPr lang="en-AU">
                <a:solidFill>
                  <a:prstClr val="black"/>
                </a:solidFill>
              </a:rPr>
              <a:pPr/>
              <a:t>25 February, 2020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AU">
                <a:solidFill>
                  <a:prstClr val="black"/>
                </a:solidFill>
              </a:rPr>
              <a:t>Chapter 3 — Arithmetic for Computers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B8A65-DB17-4E13-AE33-1363DF9D5474}" type="slidenum">
              <a:rPr lang="en-AU">
                <a:solidFill>
                  <a:prstClr val="black"/>
                </a:solidFill>
              </a:rPr>
              <a:pPr/>
              <a:t>3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1592590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906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5645D636-D5BC-451B-81D6-5466F8D9CF79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Arial Unicode MS" pitchFamily="34" charset="-128"/>
                <a:cs typeface="Arial Unicode MS" pitchFamily="34" charset="-128"/>
              </a:rPr>
              <a:pPr marL="0" marR="0" lvl="0" indent="0" algn="r" defTabSz="9906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12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4402391" y="9554466"/>
            <a:ext cx="3368272" cy="50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90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CC0544-85E6-489C-B3A2-6D8C4A5B9471}" type="slidenum">
              <a:rPr kumimoji="0" lang="ar-SA" altLang="cs-CZ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pPr marL="0" marR="0" lvl="0" indent="0" algn="r" defTabSz="990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cs-CZ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3188" y="755650"/>
            <a:ext cx="5026025" cy="3770313"/>
          </a:xfrm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245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F86BA-D54A-4D99-9846-F7092CE3F9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</a:t>
            </a:r>
            <a:r>
              <a:rPr lang="cs-CZ" dirty="0"/>
              <a:t>Architektury počítačů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40ED3-E053-40F9-8655-C1948360D9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32588" y="304800"/>
            <a:ext cx="2160587" cy="57880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250825" y="304800"/>
            <a:ext cx="6329363" cy="57880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</a:t>
            </a:r>
            <a:r>
              <a:rPr lang="cs-CZ" dirty="0"/>
              <a:t>Architektury počítačů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88F3A-F285-4CA7-B951-219109A71B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štyr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250825" y="304800"/>
            <a:ext cx="8642350" cy="60325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95288" y="1052513"/>
            <a:ext cx="4100512" cy="2443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4648200" y="1052513"/>
            <a:ext cx="4100513" cy="2443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3"/>
          </p:nvPr>
        </p:nvSpPr>
        <p:spPr>
          <a:xfrm>
            <a:off x="395288" y="3648075"/>
            <a:ext cx="4100512" cy="24447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8200" y="3648075"/>
            <a:ext cx="4100513" cy="24447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</a:t>
            </a:r>
            <a:r>
              <a:rPr lang="cs-CZ" dirty="0"/>
              <a:t>Architektury počítačů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106C0-2CC5-44FA-AE71-1DA4B377E2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0825" y="304800"/>
            <a:ext cx="8642350" cy="60325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395288" y="1052513"/>
            <a:ext cx="4100512" cy="504031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100513" cy="504031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</a:t>
            </a:r>
            <a:r>
              <a:rPr lang="cs-CZ" dirty="0"/>
              <a:t>Architektury počítačů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05F0C-AA93-41E4-9B2D-7D685C463A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F7A27-9539-409F-839E-8025F4B009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05575" y="304800"/>
            <a:ext cx="2092325" cy="61404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6124575" cy="61404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1619250" y="1125538"/>
            <a:ext cx="28575" cy="57324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409825" y="1844675"/>
            <a:ext cx="5832475" cy="762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AU"/>
              <a:t>Chapter …</a:t>
            </a:r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2924175"/>
            <a:ext cx="5832475" cy="579438"/>
          </a:xfrm>
        </p:spPr>
        <p:txBody>
          <a:bodyPr>
            <a:spAutoFit/>
          </a:bodyPr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AU"/>
              <a:t>Subtitle</a:t>
            </a: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1981200" y="1987550"/>
            <a:ext cx="36513" cy="3816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1763713" y="2708275"/>
            <a:ext cx="7380287" cy="73025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2024" name="Picture 40" descr="MKP-logo-white-transpar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39725"/>
            <a:ext cx="1360487" cy="425450"/>
          </a:xfrm>
          <a:prstGeom prst="rect">
            <a:avLst/>
          </a:prstGeom>
          <a:noFill/>
        </p:spPr>
      </p:pic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0" y="1125538"/>
            <a:ext cx="9144000" cy="174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1619250" y="549275"/>
            <a:ext cx="28575" cy="576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2035" name="Picture 51" descr="Tit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115888"/>
            <a:ext cx="6424612" cy="854075"/>
          </a:xfrm>
          <a:prstGeom prst="rect">
            <a:avLst/>
          </a:prstGeom>
          <a:noFill/>
        </p:spPr>
      </p:pic>
      <p:pic>
        <p:nvPicPr>
          <p:cNvPr id="42036" name="Picture 52" descr="4th-edi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8813" y="188913"/>
            <a:ext cx="730250" cy="72866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601C0E28-C59F-4E95-8177-DE8B5F66B304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22C58594-8190-4044-9262-67A4F31E3989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1DE79967-ECC0-4658-8462-C48BAE7E92D5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D21CFC5B-EA4A-47F4-95C0-14BFFCB5D71F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8180D-AEE7-48A0-AB0A-6B72465119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B56E0AE1-C86C-4621-824D-378D19A61843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6ECBFEBB-370E-4A4E-AAA5-750282C303B9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2ECB7448-0E25-4CFC-8A2C-C0358F9E0779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5470BF59-2ADA-49F9-BA88-626B40DC36E8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07FD44BF-0144-44DD-B7F3-435FC237FED4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88163" y="146050"/>
            <a:ext cx="2066925" cy="609123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4213" y="146050"/>
            <a:ext cx="6051550" cy="609123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>
                <a:solidFill>
                  <a:srgbClr val="000000"/>
                </a:solidFill>
              </a:rPr>
              <a:t>Chapter 3 — Arithmetic for Computers — </a:t>
            </a:r>
            <a:fld id="{908BF6EA-43ED-44CF-A288-A7D41011D1BD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cs-CZ" sz="2215" smtClean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2215" smtClean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4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3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3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4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cs-CZ" sz="2215" smtClean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481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3139">
                <a:solidFill>
                  <a:srgbClr val="FFFFFF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481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139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108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04B60FC-C37F-4279-920C-8854095E2990}" type="datetime1">
              <a:rPr lang="cs-CZ"/>
              <a:pPr>
                <a:defRPr/>
              </a:pPr>
              <a:t>25.2.2020</a:t>
            </a:fld>
            <a:endParaRPr lang="cs-CZ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108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Přednáška X35LOR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108">
                <a:effectLst/>
                <a:latin typeface="Arial Black" panose="020B0A04020102020204" pitchFamily="34" charset="0"/>
              </a:defRPr>
            </a:lvl1pPr>
          </a:lstStyle>
          <a:p>
            <a:fld id="{3177C76A-360B-487A-AB91-AF0A03FCFA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21103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9EB03-240A-40B1-AF09-EFDC0A05A9B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597340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EC4B8-D639-45F9-BFFF-DC8DA0C2883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07301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84219"/>
            <a:ext cx="4495800" cy="5761037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4219"/>
            <a:ext cx="4495800" cy="5761037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9089F-335B-41F4-88DD-FD2A3A354B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7524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95288" y="1052513"/>
            <a:ext cx="41005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1005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0E7A7-5DFD-409C-A97A-15C741BF0C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861F6-6E9D-4C05-9C5E-E2F84F365B8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964596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EC4F7-FCB3-4CF8-8391-F0CA99566A4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7116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6B04A-D480-4985-AB44-245CAF59514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65729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64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39E00-2A73-4DF8-803D-5F8B06C7B59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005914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AF8BA-0092-4340-ACDF-1BB700E8843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67062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2325B-40AD-40F8-976A-3021467F55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32434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45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45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A597EC-F367-4B4F-927A-09B8A60277A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54461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8452-DAB8-4769-AE20-4D2C4CDA31E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611573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D367A-0B4C-459B-A0D6-E5F145972B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  <a:p>
            <a:pPr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650268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F6C2-AFE8-46FA-8616-C6658B07586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424265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730F-3899-4DAB-BC07-3D5FFE98E7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050925"/>
            <a:ext cx="4037013" cy="452437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050925"/>
            <a:ext cx="4038600" cy="452437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F5E6-2AA2-4983-ADDD-3F40A1951E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  <a:p>
            <a:pPr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61835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A01BA-4A0F-46B0-AA31-409B8EBC741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  <a:p>
            <a:pPr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699623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9687A-7E31-45F2-A27A-9F8043904B8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392420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5B04-C54E-4A92-9E85-683B3F56F33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25853684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E4622-1DE7-4D32-8A33-6698A334EBC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16347905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0E167-555E-4966-8329-DBF55E565D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111015610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9F963-A11A-4327-8F6F-9AB9ACFFBDC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25442267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31000" y="301625"/>
            <a:ext cx="2159000" cy="52736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50825" y="301625"/>
            <a:ext cx="6327775" cy="5273675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D7B2A-87B6-42EA-82AE-DECA33C6734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278363657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0825" y="301625"/>
            <a:ext cx="8639175" cy="61118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9419E-5890-4D6E-9A33-A5D3D6833B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</a:p>
        </p:txBody>
      </p:sp>
    </p:spTree>
    <p:extLst>
      <p:ext uri="{BB962C8B-B14F-4D97-AF65-F5344CB8AC3E}">
        <p14:creationId xmlns:p14="http://schemas.microsoft.com/office/powerpoint/2010/main" val="242902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0EBA3-F36A-4515-B61A-3501D87818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3B810-E8C3-42A7-9876-5B6ABE3200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16716-77C7-425B-AF88-01315B1021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B4869-CF27-416C-8C8A-09CCEDC076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250825" y="6237288"/>
            <a:ext cx="8642350" cy="287337"/>
          </a:xfrm>
          <a:prstGeom prst="rect">
            <a:avLst/>
          </a:prstGeom>
          <a:gradFill rotWithShape="1">
            <a:gsLst>
              <a:gs pos="0">
                <a:srgbClr val="3366FF">
                  <a:gamma/>
                  <a:shade val="46275"/>
                  <a:invGamma/>
                </a:srgbClr>
              </a:gs>
              <a:gs pos="5000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237288"/>
            <a:ext cx="8280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205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052513"/>
            <a:ext cx="83534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304800"/>
            <a:ext cx="8642350" cy="603250"/>
          </a:xfrm>
          <a:prstGeom prst="rect">
            <a:avLst/>
          </a:prstGeom>
          <a:gradFill rotWithShape="1">
            <a:gsLst>
              <a:gs pos="0">
                <a:srgbClr val="83AFDB"/>
              </a:gs>
              <a:gs pos="50000">
                <a:srgbClr val="99CCFF"/>
              </a:gs>
              <a:gs pos="100000">
                <a:srgbClr val="83AFD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Stránka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6237288"/>
            <a:ext cx="57626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363D286-ACD2-48C0-8E89-4CAB0BBE95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" name="Rectangle 14"/>
          <p:cNvSpPr>
            <a:spLocks noChangeArrowheads="1"/>
          </p:cNvSpPr>
          <p:nvPr userDrawn="1"/>
        </p:nvSpPr>
        <p:spPr bwMode="auto">
          <a:xfrm>
            <a:off x="250825" y="6454031"/>
            <a:ext cx="8642350" cy="287337"/>
          </a:xfrm>
          <a:prstGeom prst="rect">
            <a:avLst/>
          </a:prstGeom>
          <a:gradFill rotWithShape="1">
            <a:gsLst>
              <a:gs pos="0">
                <a:srgbClr val="3366FF">
                  <a:gamma/>
                  <a:shade val="46275"/>
                  <a:invGamma/>
                </a:srgbClr>
              </a:gs>
              <a:gs pos="5000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454031"/>
            <a:ext cx="8280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cs-CZ" dirty="0" smtClean="0"/>
              <a:t>B35APO   Architektury počítačů</a:t>
            </a:r>
            <a:endParaRPr lang="cs-CZ" dirty="0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6454031"/>
            <a:ext cx="57626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363D286-ACD2-48C0-8E89-4CAB0BBE95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468313" y="260350"/>
            <a:ext cx="36512" cy="3816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09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6050"/>
            <a:ext cx="8259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92275" y="6381750"/>
            <a:ext cx="727233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/>
            </a:lvl1pPr>
          </a:lstStyle>
          <a:p>
            <a:r>
              <a:rPr lang="en-AU">
                <a:solidFill>
                  <a:srgbClr val="000000"/>
                </a:solidFill>
                <a:latin typeface="Century Gothic" pitchFamily="34" charset="0"/>
              </a:rPr>
              <a:t>Chapter 3 — Arithmetic for Computers — </a:t>
            </a:r>
            <a:fld id="{373FC056-9E97-4045-BA7A-F548F14118B7}" type="slidenum">
              <a:rPr lang="en-AU">
                <a:solidFill>
                  <a:srgbClr val="000000"/>
                </a:solidFill>
                <a:latin typeface="Century Gothic" pitchFamily="34" charset="0"/>
              </a:rPr>
              <a:pPr/>
              <a:t>‹#›</a:t>
            </a:fld>
            <a:endParaRPr lang="en-AU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0984" name="Picture 24" descr="MKP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388" y="6308725"/>
            <a:ext cx="1371600" cy="428625"/>
          </a:xfrm>
          <a:prstGeom prst="rect">
            <a:avLst/>
          </a:prstGeom>
          <a:noFill/>
        </p:spPr>
      </p:pic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250825" y="981075"/>
            <a:ext cx="8569325" cy="71438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cs-CZ" sz="1800">
              <a:solidFill>
                <a:srgbClr val="000000"/>
              </a:solidFill>
              <a:latin typeface="Century Gothic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9"/>
          <p:cNvSpPr>
            <a:spLocks noChangeArrowheads="1"/>
          </p:cNvSpPr>
          <p:nvPr/>
        </p:nvSpPr>
        <p:spPr bwMode="auto">
          <a:xfrm>
            <a:off x="385397" y="6578600"/>
            <a:ext cx="8031773" cy="279400"/>
          </a:xfrm>
          <a:prstGeom prst="rect">
            <a:avLst/>
          </a:prstGeom>
          <a:gradFill rotWithShape="0">
            <a:gsLst>
              <a:gs pos="0">
                <a:srgbClr val="000099">
                  <a:alpha val="67000"/>
                </a:srgbClr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cs-CZ" sz="2215" smtClean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754674" y="1"/>
            <a:ext cx="8396654" cy="576263"/>
          </a:xfrm>
          <a:prstGeom prst="rect">
            <a:avLst/>
          </a:prstGeom>
          <a:gradFill rotWithShape="0">
            <a:gsLst>
              <a:gs pos="0">
                <a:srgbClr val="000099">
                  <a:alpha val="67000"/>
                </a:srgbClr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cs-CZ" sz="2215" smtClean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3076" name="Group 31"/>
          <p:cNvGrpSpPr>
            <a:grpSpLocks/>
          </p:cNvGrpSpPr>
          <p:nvPr/>
        </p:nvGrpSpPr>
        <p:grpSpPr bwMode="auto">
          <a:xfrm>
            <a:off x="0" y="1"/>
            <a:ext cx="962758" cy="773113"/>
            <a:chOff x="0" y="0"/>
            <a:chExt cx="606" cy="487"/>
          </a:xfrm>
        </p:grpSpPr>
        <p:sp>
          <p:nvSpPr>
            <p:cNvPr id="3091" name="Rectangle 5"/>
            <p:cNvSpPr>
              <a:spLocks noChangeArrowheads="1"/>
            </p:cNvSpPr>
            <p:nvPr userDrawn="1"/>
          </p:nvSpPr>
          <p:spPr bwMode="auto">
            <a:xfrm>
              <a:off x="0" y="0"/>
              <a:ext cx="499" cy="36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cs-CZ" sz="2215" smtClean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3092" name="Rectangle 7"/>
            <p:cNvSpPr>
              <a:spLocks noChangeArrowheads="1"/>
            </p:cNvSpPr>
            <p:nvPr userDrawn="1"/>
          </p:nvSpPr>
          <p:spPr bwMode="auto">
            <a:xfrm>
              <a:off x="285" y="124"/>
              <a:ext cx="106" cy="12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93" name="Rectangle 8"/>
            <p:cNvSpPr>
              <a:spLocks noChangeArrowheads="1"/>
            </p:cNvSpPr>
            <p:nvPr userDrawn="1"/>
          </p:nvSpPr>
          <p:spPr bwMode="auto">
            <a:xfrm>
              <a:off x="391" y="5"/>
              <a:ext cx="107" cy="12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94" name="Rectangle 9"/>
            <p:cNvSpPr>
              <a:spLocks noChangeArrowheads="1"/>
            </p:cNvSpPr>
            <p:nvPr userDrawn="1"/>
          </p:nvSpPr>
          <p:spPr bwMode="auto">
            <a:xfrm>
              <a:off x="499" y="5"/>
              <a:ext cx="107" cy="1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  <p:sp>
          <p:nvSpPr>
            <p:cNvPr id="3095" name="Rectangle 10"/>
            <p:cNvSpPr>
              <a:spLocks noChangeArrowheads="1"/>
            </p:cNvSpPr>
            <p:nvPr userDrawn="1"/>
          </p:nvSpPr>
          <p:spPr bwMode="auto">
            <a:xfrm>
              <a:off x="182" y="240"/>
              <a:ext cx="104" cy="123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96" name="Rectangle 12"/>
            <p:cNvSpPr>
              <a:spLocks noChangeArrowheads="1"/>
            </p:cNvSpPr>
            <p:nvPr userDrawn="1"/>
          </p:nvSpPr>
          <p:spPr bwMode="auto">
            <a:xfrm>
              <a:off x="300" y="241"/>
              <a:ext cx="106" cy="12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  <p:sp>
          <p:nvSpPr>
            <p:cNvPr id="3097" name="Rectangle 13"/>
            <p:cNvSpPr>
              <a:spLocks noChangeArrowheads="1"/>
            </p:cNvSpPr>
            <p:nvPr userDrawn="1"/>
          </p:nvSpPr>
          <p:spPr bwMode="auto">
            <a:xfrm>
              <a:off x="73" y="367"/>
              <a:ext cx="104" cy="12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</p:grpSp>
      <p:sp>
        <p:nvSpPr>
          <p:cNvPr id="30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888023" y="1"/>
            <a:ext cx="82296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30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684214"/>
            <a:ext cx="9144000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079" name="Line 22"/>
          <p:cNvSpPr>
            <a:spLocks noChangeShapeType="1"/>
          </p:cNvSpPr>
          <p:nvPr/>
        </p:nvSpPr>
        <p:spPr bwMode="auto">
          <a:xfrm flipV="1">
            <a:off x="297474" y="574675"/>
            <a:ext cx="8846526" cy="7938"/>
          </a:xfrm>
          <a:prstGeom prst="line">
            <a:avLst/>
          </a:prstGeom>
          <a:noFill/>
          <a:ln w="19050">
            <a:solidFill>
              <a:srgbClr val="7272DC">
                <a:alpha val="67058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2215"/>
          </a:p>
        </p:txBody>
      </p:sp>
      <p:sp>
        <p:nvSpPr>
          <p:cNvPr id="3080" name="Text Box 26"/>
          <p:cNvSpPr txBox="1">
            <a:spLocks noChangeArrowheads="1"/>
          </p:cNvSpPr>
          <p:nvPr/>
        </p:nvSpPr>
        <p:spPr bwMode="auto">
          <a:xfrm>
            <a:off x="584689" y="6602413"/>
            <a:ext cx="52167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cs-CZ" altLang="cs-CZ" sz="923" b="1" dirty="0" smtClean="0">
                <a:solidFill>
                  <a:srgbClr val="CCCCE6"/>
                </a:solidFill>
                <a:cs typeface="Arial" charset="0"/>
              </a:rPr>
              <a:t>B35APO</a:t>
            </a:r>
            <a:endParaRPr lang="en-US" altLang="cs-CZ" sz="923" b="1" dirty="0" smtClean="0">
              <a:solidFill>
                <a:srgbClr val="CCCCE6"/>
              </a:solidFill>
              <a:cs typeface="Arial" charset="0"/>
            </a:endParaRPr>
          </a:p>
        </p:txBody>
      </p:sp>
      <p:sp>
        <p:nvSpPr>
          <p:cNvPr id="3081" name="Line 28"/>
          <p:cNvSpPr>
            <a:spLocks noChangeShapeType="1"/>
          </p:cNvSpPr>
          <p:nvPr/>
        </p:nvSpPr>
        <p:spPr bwMode="auto">
          <a:xfrm flipV="1">
            <a:off x="432289" y="6578600"/>
            <a:ext cx="8711711" cy="0"/>
          </a:xfrm>
          <a:prstGeom prst="line">
            <a:avLst/>
          </a:prstGeom>
          <a:noFill/>
          <a:ln w="19050">
            <a:solidFill>
              <a:srgbClr val="7272DC">
                <a:alpha val="67058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2215"/>
          </a:p>
        </p:txBody>
      </p:sp>
      <p:grpSp>
        <p:nvGrpSpPr>
          <p:cNvPr id="3082" name="Group 32"/>
          <p:cNvGrpSpPr>
            <a:grpSpLocks noChangeAspect="1"/>
          </p:cNvGrpSpPr>
          <p:nvPr/>
        </p:nvGrpSpPr>
        <p:grpSpPr bwMode="auto">
          <a:xfrm flipV="1">
            <a:off x="45428" y="6475414"/>
            <a:ext cx="476250" cy="382587"/>
            <a:chOff x="0" y="0"/>
            <a:chExt cx="606" cy="487"/>
          </a:xfrm>
        </p:grpSpPr>
        <p:sp>
          <p:nvSpPr>
            <p:cNvPr id="3084" name="Rectangle 33"/>
            <p:cNvSpPr>
              <a:spLocks noChangeAspect="1" noChangeArrowheads="1"/>
            </p:cNvSpPr>
            <p:nvPr userDrawn="1"/>
          </p:nvSpPr>
          <p:spPr bwMode="auto">
            <a:xfrm>
              <a:off x="0" y="0"/>
              <a:ext cx="500" cy="36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cs-CZ" sz="2215" smtClean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3085" name="Rectangle 34"/>
            <p:cNvSpPr>
              <a:spLocks noChangeAspect="1" noChangeArrowheads="1"/>
            </p:cNvSpPr>
            <p:nvPr userDrawn="1"/>
          </p:nvSpPr>
          <p:spPr bwMode="auto">
            <a:xfrm>
              <a:off x="285" y="123"/>
              <a:ext cx="106" cy="12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86" name="Rectangle 35"/>
            <p:cNvSpPr>
              <a:spLocks noChangeAspect="1" noChangeArrowheads="1"/>
            </p:cNvSpPr>
            <p:nvPr userDrawn="1"/>
          </p:nvSpPr>
          <p:spPr bwMode="auto">
            <a:xfrm>
              <a:off x="392" y="4"/>
              <a:ext cx="108" cy="123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87" name="Rectangle 36"/>
            <p:cNvSpPr>
              <a:spLocks noChangeAspect="1" noChangeArrowheads="1"/>
            </p:cNvSpPr>
            <p:nvPr userDrawn="1"/>
          </p:nvSpPr>
          <p:spPr bwMode="auto">
            <a:xfrm>
              <a:off x="500" y="4"/>
              <a:ext cx="106" cy="1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  <p:sp>
          <p:nvSpPr>
            <p:cNvPr id="3088" name="Rectangle 37"/>
            <p:cNvSpPr>
              <a:spLocks noChangeAspect="1" noChangeArrowheads="1"/>
            </p:cNvSpPr>
            <p:nvPr userDrawn="1"/>
          </p:nvSpPr>
          <p:spPr bwMode="auto">
            <a:xfrm>
              <a:off x="183" y="240"/>
              <a:ext cx="104" cy="123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666699"/>
                </a:solidFill>
                <a:cs typeface="Arial" charset="0"/>
              </a:endParaRPr>
            </a:p>
          </p:txBody>
        </p:sp>
        <p:sp>
          <p:nvSpPr>
            <p:cNvPr id="3089" name="Rectangle 38"/>
            <p:cNvSpPr>
              <a:spLocks noChangeAspect="1" noChangeArrowheads="1"/>
            </p:cNvSpPr>
            <p:nvPr userDrawn="1"/>
          </p:nvSpPr>
          <p:spPr bwMode="auto">
            <a:xfrm>
              <a:off x="300" y="240"/>
              <a:ext cx="106" cy="1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  <p:sp>
          <p:nvSpPr>
            <p:cNvPr id="3090" name="Rectangle 39"/>
            <p:cNvSpPr>
              <a:spLocks noChangeAspect="1" noChangeArrowheads="1"/>
            </p:cNvSpPr>
            <p:nvPr userDrawn="1"/>
          </p:nvSpPr>
          <p:spPr bwMode="auto">
            <a:xfrm>
              <a:off x="73" y="368"/>
              <a:ext cx="104" cy="11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cs-CZ" sz="1662" smtClean="0">
                <a:solidFill>
                  <a:srgbClr val="9999CC"/>
                </a:solidFill>
                <a:cs typeface="Arial" charset="0"/>
              </a:endParaRPr>
            </a:p>
          </p:txBody>
        </p:sp>
      </p:grpSp>
      <p:sp>
        <p:nvSpPr>
          <p:cNvPr id="441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3804" y="6591300"/>
            <a:ext cx="690196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92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CE5CE509-843B-4FCE-B0C1-8B0A3DB29A1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574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5pPr>
      <a:lvl6pPr marL="422041" algn="r" rtl="0" fontAlgn="base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6pPr>
      <a:lvl7pPr marL="844083" algn="r" rtl="0" fontAlgn="base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7pPr>
      <a:lvl8pPr marL="1266124" algn="r" rtl="0" fontAlgn="base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8pPr>
      <a:lvl9pPr marL="1688165" algn="r" rtl="0" fontAlgn="base">
        <a:spcBef>
          <a:spcPct val="0"/>
        </a:spcBef>
        <a:spcAft>
          <a:spcPct val="0"/>
        </a:spcAft>
        <a:defRPr sz="2585" b="1">
          <a:solidFill>
            <a:srgbClr val="000066"/>
          </a:solidFill>
          <a:latin typeface="Arial" pitchFamily="34" charset="0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585">
          <a:solidFill>
            <a:schemeClr val="tx1"/>
          </a:solidFill>
          <a:latin typeface="+mn-lt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215">
          <a:solidFill>
            <a:schemeClr val="tx1"/>
          </a:solidFill>
          <a:latin typeface="+mn-lt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1846">
          <a:solidFill>
            <a:schemeClr val="tx1"/>
          </a:solidFill>
          <a:latin typeface="+mn-lt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250825" y="6237288"/>
            <a:ext cx="8642350" cy="287337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301625"/>
            <a:ext cx="8639175" cy="611188"/>
          </a:xfrm>
          <a:prstGeom prst="rect">
            <a:avLst/>
          </a:prstGeom>
          <a:gradFill rotWithShape="0">
            <a:gsLst>
              <a:gs pos="0">
                <a:srgbClr val="83AFDB"/>
              </a:gs>
              <a:gs pos="50000">
                <a:srgbClr val="99CCFF"/>
              </a:gs>
              <a:gs pos="100000">
                <a:srgbClr val="83AFD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Click to edit the title text format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0925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Click to edit the outline text format</a:t>
            </a:r>
          </a:p>
          <a:p>
            <a:pPr lvl="1"/>
            <a:r>
              <a:rPr lang="en-GB" altLang="cs-CZ" smtClean="0"/>
              <a:t>Second Outline Level</a:t>
            </a:r>
          </a:p>
          <a:p>
            <a:pPr lvl="2"/>
            <a:r>
              <a:rPr lang="en-GB" altLang="cs-CZ" smtClean="0"/>
              <a:t>Third Outline Level</a:t>
            </a:r>
          </a:p>
          <a:p>
            <a:pPr lvl="3"/>
            <a:r>
              <a:rPr lang="en-GB" altLang="cs-CZ" smtClean="0"/>
              <a:t>Fourth Outline Level</a:t>
            </a:r>
          </a:p>
          <a:p>
            <a:pPr lvl="4"/>
            <a:r>
              <a:rPr lang="en-GB" altLang="cs-CZ" smtClean="0"/>
              <a:t>Fifth Outline Level</a:t>
            </a:r>
          </a:p>
          <a:p>
            <a:pPr lvl="4"/>
            <a:r>
              <a:rPr lang="en-GB" altLang="cs-CZ" smtClean="0"/>
              <a:t>Sixth Outline Level</a:t>
            </a:r>
          </a:p>
          <a:p>
            <a:pPr lvl="4"/>
            <a:r>
              <a:rPr lang="en-GB" altLang="cs-CZ" smtClean="0"/>
              <a:t>Seventh Outline Level</a:t>
            </a:r>
          </a:p>
          <a:p>
            <a:pPr lvl="4"/>
            <a:r>
              <a:rPr lang="en-GB" altLang="cs-CZ" smtClean="0"/>
              <a:t>Eighth Outline Level</a:t>
            </a:r>
          </a:p>
          <a:p>
            <a:pPr lvl="4"/>
            <a:r>
              <a:rPr lang="en-GB" altLang="cs-CZ" smtClean="0"/>
              <a:t>Ninth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237288"/>
            <a:ext cx="1751013" cy="285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FFFFFF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B956247A-E7CC-4CC1-BEF4-B9EB06A42D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457200" y="6237288"/>
            <a:ext cx="3427413" cy="285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r>
              <a:rPr lang="en-US" altLang="cs-CZ" dirty="0" smtClean="0"/>
              <a:t>B35APO – </a:t>
            </a:r>
            <a:r>
              <a:rPr lang="en-US" altLang="cs-CZ" dirty="0" err="1" smtClean="0"/>
              <a:t>Architektura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po</a:t>
            </a:r>
            <a:r>
              <a:rPr lang="cs-CZ" altLang="cs-CZ" dirty="0" smtClean="0"/>
              <a:t>čítačů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56277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Arial" panose="020B0604020202020204" pitchFamily="34" charset="0"/>
          <a:cs typeface="DejaVu Sans" panose="020B0603030804020204" pitchFamily="34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063"/>
        </a:spcAft>
        <a:buClr>
          <a:srgbClr val="000000"/>
        </a:buClr>
        <a:buSzPct val="100000"/>
        <a:buFont typeface="Times New Roman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3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Zástupný symbol päty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cs-CZ" dirty="0" smtClean="0"/>
              <a:t>B35APO   </a:t>
            </a:r>
            <a:r>
              <a:rPr lang="cs-CZ" dirty="0"/>
              <a:t>Architektury počítačů</a:t>
            </a:r>
          </a:p>
        </p:txBody>
      </p:sp>
      <p:sp>
        <p:nvSpPr>
          <p:cNvPr id="1028" name="Text Box 72"/>
          <p:cNvSpPr txBox="1">
            <a:spLocks noChangeArrowheads="1"/>
          </p:cNvSpPr>
          <p:nvPr/>
        </p:nvSpPr>
        <p:spPr bwMode="auto">
          <a:xfrm>
            <a:off x="1817688" y="5613400"/>
            <a:ext cx="5508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cs-CZ" sz="1600">
                <a:solidFill>
                  <a:srgbClr val="4D4D4D"/>
                </a:solidFill>
              </a:rPr>
              <a:t>České vysoké učení technické,  Fakulta elektrotechnická</a:t>
            </a:r>
          </a:p>
        </p:txBody>
      </p:sp>
      <p:sp>
        <p:nvSpPr>
          <p:cNvPr id="1029" name="Rectangle 74"/>
          <p:cNvSpPr>
            <a:spLocks noChangeArrowheads="1"/>
          </p:cNvSpPr>
          <p:nvPr/>
        </p:nvSpPr>
        <p:spPr bwMode="auto">
          <a:xfrm>
            <a:off x="323850" y="333375"/>
            <a:ext cx="8496300" cy="1152525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>
                <a:solidFill>
                  <a:schemeClr val="tx1"/>
                </a:solidFill>
              </a:rPr>
              <a:t>Architektury počítačů</a:t>
            </a:r>
          </a:p>
        </p:txBody>
      </p:sp>
      <p:graphicFrame>
        <p:nvGraphicFramePr>
          <p:cNvPr id="1026" name="Object 76"/>
          <p:cNvGraphicFramePr>
            <a:graphicFrameLocks noChangeAspect="1"/>
          </p:cNvGraphicFramePr>
          <p:nvPr/>
        </p:nvGraphicFramePr>
        <p:xfrm>
          <a:off x="3500438" y="4071938"/>
          <a:ext cx="18573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6" name="CorelDRAW" r:id="rId4" imgW="1659600" imgH="1275480" progId="CorelDraw.Graphic.13">
                  <p:embed/>
                </p:oleObj>
              </mc:Choice>
              <mc:Fallback>
                <p:oleObj name="CorelDRAW" r:id="rId4" imgW="1659600" imgH="1275480" progId="CorelDraw.Graphic.1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071938"/>
                        <a:ext cx="1857375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78"/>
          <p:cNvSpPr>
            <a:spLocks noChangeArrowheads="1"/>
          </p:cNvSpPr>
          <p:nvPr/>
        </p:nvSpPr>
        <p:spPr bwMode="auto">
          <a:xfrm>
            <a:off x="4187825" y="6270625"/>
            <a:ext cx="7191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1000" dirty="0" smtClean="0">
                <a:solidFill>
                  <a:schemeClr val="tx1"/>
                </a:solidFill>
              </a:rPr>
              <a:t>Ver.2.00</a:t>
            </a: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1031" name="Text Box 80"/>
          <p:cNvSpPr txBox="1">
            <a:spLocks noChangeArrowheads="1"/>
          </p:cNvSpPr>
          <p:nvPr/>
        </p:nvSpPr>
        <p:spPr bwMode="auto">
          <a:xfrm>
            <a:off x="323850" y="2281238"/>
            <a:ext cx="84963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IEEE754</a:t>
            </a:r>
          </a:p>
        </p:txBody>
      </p:sp>
      <p:sp>
        <p:nvSpPr>
          <p:cNvPr id="1032" name="Text Box 81"/>
          <p:cNvSpPr txBox="1">
            <a:spLocks noChangeArrowheads="1"/>
          </p:cNvSpPr>
          <p:nvPr/>
        </p:nvSpPr>
        <p:spPr bwMode="auto">
          <a:xfrm>
            <a:off x="7275513" y="6249988"/>
            <a:ext cx="1582737" cy="274637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200" b="1" dirty="0">
                <a:solidFill>
                  <a:schemeClr val="bg1"/>
                </a:solidFill>
              </a:rPr>
              <a:t>  </a:t>
            </a:r>
            <a:r>
              <a:rPr lang="cs-CZ" sz="1200" b="1" dirty="0" smtClean="0">
                <a:solidFill>
                  <a:schemeClr val="bg1"/>
                </a:solidFill>
              </a:rPr>
              <a:t>2020</a:t>
            </a:r>
            <a:endParaRPr lang="cs-CZ" sz="1200" b="1" dirty="0">
              <a:solidFill>
                <a:schemeClr val="bg1"/>
              </a:solidFill>
            </a:endParaRPr>
          </a:p>
        </p:txBody>
      </p:sp>
      <p:sp>
        <p:nvSpPr>
          <p:cNvPr id="1033" name="Zástupný symbol čísla snímky 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D5CEABA-F390-4649-BD2E-04F0A46929EB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 txBox="1">
            <a:spLocks noGrp="1"/>
          </p:cNvSpPr>
          <p:nvPr/>
        </p:nvSpPr>
        <p:spPr bwMode="auto">
          <a:xfrm>
            <a:off x="6553200" y="6028593"/>
            <a:ext cx="2133600" cy="43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844083" eaLnBrk="1" hangingPunct="1">
              <a:spcBef>
                <a:spcPct val="0"/>
              </a:spcBef>
              <a:buClrTx/>
              <a:buSzTx/>
              <a:buNone/>
            </a:pPr>
            <a:fld id="{1CFB957E-E2AA-4F27-A195-12E8BD45ACD9}" type="slidenum">
              <a:rPr lang="en-US" altLang="cs-CZ" sz="1292">
                <a:solidFill>
                  <a:srgbClr val="000000"/>
                </a:solidFill>
                <a:cs typeface="Arial" panose="020B0604020202020204" pitchFamily="34" charset="0"/>
              </a:rPr>
              <a:pPr algn="r" defTabSz="844083" eaLnBrk="1" hangingPunct="1">
                <a:spcBef>
                  <a:spcPct val="0"/>
                </a:spcBef>
                <a:buClrTx/>
                <a:buSzTx/>
                <a:buNone/>
              </a:pPr>
              <a:t>10</a:t>
            </a:fld>
            <a:endParaRPr lang="en-US" altLang="cs-CZ" sz="1292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4736" y="684335"/>
            <a:ext cx="8975480" cy="5275385"/>
          </a:xfrm>
        </p:spPr>
        <p:txBody>
          <a:bodyPr/>
          <a:lstStyle/>
          <a:p>
            <a:pPr>
              <a:buNone/>
              <a:tabLst>
                <a:tab pos="1899186" algn="l"/>
              </a:tabLst>
              <a:defRPr/>
            </a:pPr>
            <a:r>
              <a:rPr lang="en-US" altLang="cs-CZ" dirty="0" smtClean="0"/>
              <a:t>	</a:t>
            </a:r>
            <a:r>
              <a:rPr lang="cs-CZ" altLang="cs-CZ" sz="2585" dirty="0" smtClean="0">
                <a:solidFill>
                  <a:srgbClr val="9900CC"/>
                </a:solidFill>
              </a:rPr>
              <a:t>Příklady</a:t>
            </a:r>
            <a:r>
              <a:rPr lang="en-US" altLang="cs-CZ" sz="2585" dirty="0" smtClean="0">
                <a:solidFill>
                  <a:srgbClr val="9900CC"/>
                </a:solidFill>
              </a:rPr>
              <a:t>:</a:t>
            </a:r>
            <a:endParaRPr lang="en-US" altLang="cs-CZ" sz="2585" dirty="0">
              <a:solidFill>
                <a:srgbClr val="9900CC"/>
              </a:solidFill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585" dirty="0"/>
              <a:t>	</a:t>
            </a:r>
            <a:r>
              <a:rPr lang="en-US" altLang="cs-CZ" sz="2215" b="1" dirty="0">
                <a:latin typeface="Courier New" pitchFamily="49" charset="0"/>
              </a:rPr>
              <a:t>#define </a:t>
            </a:r>
            <a:r>
              <a:rPr lang="en-US" altLang="cs-CZ" sz="2215" b="1" dirty="0" err="1">
                <a:latin typeface="Courier New" pitchFamily="49" charset="0"/>
              </a:rPr>
              <a:t>MAXVAL</a:t>
            </a:r>
            <a:r>
              <a:rPr lang="en-US" altLang="cs-CZ" sz="2215" b="1" dirty="0">
                <a:latin typeface="Courier New" pitchFamily="49" charset="0"/>
              </a:rPr>
              <a:t>(</a:t>
            </a:r>
            <a:r>
              <a:rPr lang="en-US" altLang="cs-CZ" sz="2215" b="1" dirty="0" err="1">
                <a:latin typeface="Courier New" pitchFamily="49" charset="0"/>
              </a:rPr>
              <a:t>A,B</a:t>
            </a:r>
            <a:r>
              <a:rPr lang="en-US" altLang="cs-CZ" sz="2215" b="1" dirty="0">
                <a:latin typeface="Courier New" pitchFamily="49" charset="0"/>
              </a:rPr>
              <a:t>) ((A) &gt; (B)) ? (A) : (B)</a:t>
            </a:r>
          </a:p>
          <a:p>
            <a:pPr>
              <a:buNone/>
              <a:tabLst>
                <a:tab pos="1899186" algn="l"/>
              </a:tabLst>
              <a:defRPr/>
            </a:pPr>
            <a:endParaRPr lang="en-US" altLang="cs-CZ" sz="2215" b="1" dirty="0">
              <a:latin typeface="Courier New" pitchFamily="49" charset="0"/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215" b="1" dirty="0">
                <a:latin typeface="Courier New" pitchFamily="49" charset="0"/>
              </a:rPr>
              <a:t>	#define PRINT(e1,e2) </a:t>
            </a:r>
            <a:r>
              <a:rPr lang="en-US" altLang="cs-CZ" sz="2215" b="1" dirty="0" err="1">
                <a:latin typeface="Courier New" pitchFamily="49" charset="0"/>
              </a:rPr>
              <a:t>printf</a:t>
            </a:r>
            <a:r>
              <a:rPr lang="en-US" altLang="cs-CZ" sz="2215" b="1" dirty="0">
                <a:latin typeface="Courier New" pitchFamily="49" charset="0"/>
              </a:rPr>
              <a:t>(”%c\</a:t>
            </a:r>
            <a:r>
              <a:rPr lang="en-US" altLang="cs-CZ" sz="2215" b="1" dirty="0" err="1">
                <a:latin typeface="Courier New" pitchFamily="49" charset="0"/>
              </a:rPr>
              <a:t>t%d</a:t>
            </a:r>
            <a:r>
              <a:rPr lang="en-US" altLang="cs-CZ" sz="2215" b="1" dirty="0">
                <a:latin typeface="Courier New" pitchFamily="49" charset="0"/>
              </a:rPr>
              <a:t>\n”,(e1),(e2));</a:t>
            </a:r>
          </a:p>
          <a:p>
            <a:pPr>
              <a:tabLst>
                <a:tab pos="1899186" algn="l"/>
              </a:tabLst>
              <a:defRPr/>
            </a:pPr>
            <a:endParaRPr lang="en-US" altLang="cs-CZ" sz="2215" b="1" dirty="0">
              <a:latin typeface="Courier New" pitchFamily="49" charset="0"/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215" b="1" dirty="0">
                <a:latin typeface="Courier New" pitchFamily="49" charset="0"/>
              </a:rPr>
              <a:t>	#define </a:t>
            </a:r>
            <a:r>
              <a:rPr lang="en-US" altLang="cs-CZ" sz="2215" b="1" dirty="0" err="1">
                <a:latin typeface="Courier New" pitchFamily="49" charset="0"/>
              </a:rPr>
              <a:t>putchar</a:t>
            </a:r>
            <a:r>
              <a:rPr lang="en-US" altLang="cs-CZ" sz="2215" b="1" dirty="0">
                <a:latin typeface="Courier New" pitchFamily="49" charset="0"/>
              </a:rPr>
              <a:t>(x) </a:t>
            </a:r>
            <a:r>
              <a:rPr lang="en-US" altLang="cs-CZ" sz="2215" b="1" dirty="0" err="1">
                <a:latin typeface="Courier New" pitchFamily="49" charset="0"/>
              </a:rPr>
              <a:t>putc</a:t>
            </a:r>
            <a:r>
              <a:rPr lang="en-US" altLang="cs-CZ" sz="2215" b="1" dirty="0">
                <a:latin typeface="Courier New" pitchFamily="49" charset="0"/>
              </a:rPr>
              <a:t>(x, </a:t>
            </a:r>
            <a:r>
              <a:rPr lang="en-US" altLang="cs-CZ" sz="2215" b="1" dirty="0" err="1">
                <a:latin typeface="Courier New" pitchFamily="49" charset="0"/>
              </a:rPr>
              <a:t>stdout</a:t>
            </a:r>
            <a:r>
              <a:rPr lang="en-US" altLang="cs-CZ" sz="2215" b="1" dirty="0">
                <a:latin typeface="Courier New" pitchFamily="49" charset="0"/>
              </a:rPr>
              <a:t>)</a:t>
            </a:r>
          </a:p>
          <a:p>
            <a:pPr>
              <a:buNone/>
              <a:tabLst>
                <a:tab pos="1899186" algn="l"/>
              </a:tabLst>
              <a:defRPr/>
            </a:pPr>
            <a:endParaRPr lang="en-US" altLang="cs-CZ" sz="2215" b="1" dirty="0">
              <a:latin typeface="Courier New" pitchFamily="49" charset="0"/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sz="2215" dirty="0"/>
              <a:t>#define </a:t>
            </a:r>
            <a:r>
              <a:rPr lang="en-US" sz="2215" dirty="0" err="1"/>
              <a:t>PRINT_MEM</a:t>
            </a:r>
            <a:r>
              <a:rPr lang="en-US" sz="2215" dirty="0"/>
              <a:t>(a) </a:t>
            </a:r>
            <a:r>
              <a:rPr lang="en-US" sz="2215" dirty="0" err="1"/>
              <a:t>print_mem</a:t>
            </a:r>
            <a:r>
              <a:rPr lang="en-US" sz="2215" dirty="0"/>
              <a:t>((unsigned char*)&amp;(a), </a:t>
            </a:r>
            <a:r>
              <a:rPr lang="en-US" sz="2215" dirty="0" err="1"/>
              <a:t>sizeof</a:t>
            </a:r>
            <a:r>
              <a:rPr lang="en-US" sz="2215" dirty="0"/>
              <a:t>(a))</a:t>
            </a:r>
            <a:endParaRPr lang="en-US" altLang="cs-CZ" sz="2215" b="1" dirty="0">
              <a:latin typeface="Courier New" pitchFamily="49" charset="0"/>
            </a:endParaRPr>
          </a:p>
          <a:p>
            <a:pPr marL="0" indent="0">
              <a:buNone/>
              <a:tabLst>
                <a:tab pos="1899186" algn="l"/>
              </a:tabLst>
              <a:defRPr/>
            </a:pPr>
            <a:endParaRPr lang="en-US" altLang="cs-CZ" sz="2585" dirty="0"/>
          </a:p>
        </p:txBody>
      </p:sp>
    </p:spTree>
    <p:extLst>
      <p:ext uri="{BB962C8B-B14F-4D97-AF65-F5344CB8AC3E}">
        <p14:creationId xmlns:p14="http://schemas.microsoft.com/office/powerpoint/2010/main" val="86440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 txBox="1">
            <a:spLocks noGrp="1"/>
          </p:cNvSpPr>
          <p:nvPr/>
        </p:nvSpPr>
        <p:spPr bwMode="auto">
          <a:xfrm>
            <a:off x="6553200" y="6028593"/>
            <a:ext cx="2133600" cy="43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844083" eaLnBrk="1" hangingPunct="1">
              <a:spcBef>
                <a:spcPct val="0"/>
              </a:spcBef>
              <a:buClrTx/>
              <a:buSzTx/>
              <a:buNone/>
            </a:pPr>
            <a:fld id="{472AB892-49F5-46DD-A498-A43BE2998C36}" type="slidenum">
              <a:rPr lang="en-US" altLang="cs-CZ" sz="1292">
                <a:solidFill>
                  <a:srgbClr val="000000"/>
                </a:solidFill>
                <a:cs typeface="Arial" panose="020B0604020202020204" pitchFamily="34" charset="0"/>
              </a:rPr>
              <a:pPr algn="r" defTabSz="844083" eaLnBrk="1" hangingPunct="1">
                <a:spcBef>
                  <a:spcPct val="0"/>
                </a:spcBef>
                <a:buClrTx/>
                <a:buSzTx/>
                <a:buNone/>
              </a:pPr>
              <a:t>11</a:t>
            </a:fld>
            <a:endParaRPr lang="en-US" altLang="cs-CZ" sz="1292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84335"/>
            <a:ext cx="8229600" cy="5275385"/>
          </a:xfrm>
        </p:spPr>
        <p:txBody>
          <a:bodyPr/>
          <a:lstStyle/>
          <a:p>
            <a:pPr marL="0" indent="0">
              <a:buNone/>
              <a:tabLst>
                <a:tab pos="1899186" algn="l"/>
              </a:tabLst>
              <a:defRPr/>
            </a:pPr>
            <a:r>
              <a:rPr lang="cs-CZ" altLang="cs-CZ" sz="3692" dirty="0" smtClean="0">
                <a:solidFill>
                  <a:srgbClr val="FF0000"/>
                </a:solidFill>
              </a:rPr>
              <a:t>Vedlejší efekty</a:t>
            </a:r>
            <a:r>
              <a:rPr lang="en-US" altLang="cs-CZ" sz="3692" dirty="0" smtClean="0">
                <a:solidFill>
                  <a:srgbClr val="FF0000"/>
                </a:solidFill>
              </a:rPr>
              <a:t>!!!</a:t>
            </a:r>
            <a:endParaRPr lang="en-US" altLang="cs-CZ" sz="3692" dirty="0">
              <a:solidFill>
                <a:srgbClr val="FF0000"/>
              </a:solidFill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585" dirty="0"/>
              <a:t>	</a:t>
            </a:r>
            <a:r>
              <a:rPr lang="cs-CZ" altLang="cs-CZ" sz="2400" dirty="0" smtClean="0">
                <a:solidFill>
                  <a:srgbClr val="9900CC"/>
                </a:solidFill>
              </a:rPr>
              <a:t>Špatná definice</a:t>
            </a:r>
            <a:r>
              <a:rPr lang="en-US" altLang="cs-CZ" sz="2400" dirty="0" smtClean="0">
                <a:solidFill>
                  <a:srgbClr val="9900CC"/>
                </a:solidFill>
              </a:rPr>
              <a:t>:</a:t>
            </a:r>
            <a:endParaRPr lang="en-US" altLang="cs-CZ" sz="2400" dirty="0">
              <a:solidFill>
                <a:srgbClr val="9900CC"/>
              </a:solidFill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24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#define PROD1(</a:t>
            </a:r>
            <a:r>
              <a:rPr lang="en-US" altLang="cs-CZ" sz="2400" b="1" i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altLang="cs-CZ" sz="24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A * B</a:t>
            </a:r>
          </a:p>
          <a:p>
            <a:pPr>
              <a:buClr>
                <a:srgbClr val="00007D"/>
              </a:buClr>
              <a:buNone/>
              <a:tabLst>
                <a:tab pos="1899186" algn="l"/>
              </a:tabLst>
              <a:defRPr/>
            </a:pPr>
            <a:r>
              <a:rPr lang="cs-CZ" altLang="cs-CZ" sz="2585" dirty="0" smtClean="0">
                <a:solidFill>
                  <a:srgbClr val="000000"/>
                </a:solidFill>
              </a:rPr>
              <a:t>    výsledek</a:t>
            </a:r>
            <a:r>
              <a:rPr lang="en-US" altLang="cs-CZ" sz="2400" dirty="0" smtClean="0">
                <a:solidFill>
                  <a:srgbClr val="9900CC"/>
                </a:solidFill>
              </a:rPr>
              <a:t>:</a:t>
            </a:r>
            <a:endParaRPr lang="en-US" altLang="cs-CZ" sz="2400" dirty="0">
              <a:solidFill>
                <a:srgbClr val="9900CC"/>
              </a:solidFill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24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PROD1(1+3,2) → 1+3 * 2</a:t>
            </a:r>
          </a:p>
          <a:p>
            <a:pPr>
              <a:buNone/>
              <a:tabLst>
                <a:tab pos="1899186" algn="l"/>
              </a:tabLst>
              <a:defRPr/>
            </a:pPr>
            <a:endParaRPr lang="en-US" altLang="cs-CZ" sz="2585" dirty="0"/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2400" dirty="0">
                <a:solidFill>
                  <a:srgbClr val="9900CC"/>
                </a:solidFill>
              </a:rPr>
              <a:t> </a:t>
            </a:r>
            <a:r>
              <a:rPr lang="cs-CZ" altLang="cs-CZ" sz="2400" dirty="0" smtClean="0">
                <a:solidFill>
                  <a:srgbClr val="9900CC"/>
                </a:solidFill>
              </a:rPr>
              <a:t>Oprava chyby </a:t>
            </a:r>
            <a:r>
              <a:rPr lang="en-US" altLang="cs-CZ" sz="2400" dirty="0" smtClean="0">
                <a:solidFill>
                  <a:srgbClr val="9900CC"/>
                </a:solidFill>
              </a:rPr>
              <a:t>()</a:t>
            </a:r>
            <a:endParaRPr lang="en-US" altLang="cs-CZ" sz="2400" dirty="0">
              <a:solidFill>
                <a:srgbClr val="9900CC"/>
              </a:solidFill>
            </a:endParaRPr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2800" b="1" dirty="0">
                <a:latin typeface="Courier New" pitchFamily="49" charset="0"/>
                <a:cs typeface="Courier New" pitchFamily="49" charset="0"/>
              </a:rPr>
              <a:t>#define PROD2(</a:t>
            </a:r>
            <a:r>
              <a:rPr lang="en-US" altLang="cs-CZ" sz="2800" b="1" dirty="0" err="1"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altLang="cs-CZ" sz="2800" b="1" dirty="0">
                <a:latin typeface="Courier New" pitchFamily="49" charset="0"/>
                <a:cs typeface="Courier New" pitchFamily="49" charset="0"/>
              </a:rPr>
              <a:t>) (A) * (B)</a:t>
            </a:r>
          </a:p>
          <a:p>
            <a:pPr>
              <a:buNone/>
              <a:tabLst>
                <a:tab pos="1899186" algn="l"/>
              </a:tabLst>
              <a:defRPr/>
            </a:pPr>
            <a:endParaRPr lang="en-US" altLang="cs-CZ" sz="1477" dirty="0"/>
          </a:p>
          <a:p>
            <a:pPr>
              <a:buNone/>
              <a:tabLst>
                <a:tab pos="1899186" algn="l"/>
              </a:tabLst>
              <a:defRPr/>
            </a:pPr>
            <a:r>
              <a:rPr lang="en-US" altLang="cs-CZ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cs-CZ" sz="2800" b="1" dirty="0">
                <a:latin typeface="Courier New" pitchFamily="49" charset="0"/>
                <a:cs typeface="Courier New" pitchFamily="49" charset="0"/>
              </a:rPr>
              <a:t>PROD2(1+3,2) → (1+3) * (2)</a:t>
            </a:r>
          </a:p>
          <a:p>
            <a:pPr>
              <a:tabLst>
                <a:tab pos="1899186" algn="l"/>
              </a:tabLst>
              <a:defRPr/>
            </a:pPr>
            <a:endParaRPr lang="en-US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27690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cs-CZ" altLang="zh-CN" dirty="0" smtClean="0">
                <a:ea typeface="SimSun" pitchFamily="2" charset="-122"/>
              </a:rPr>
              <a:t>Opakování C: </a:t>
            </a:r>
            <a:r>
              <a:rPr lang="en-US" altLang="zh-CN" dirty="0" smtClean="0">
                <a:ea typeface="SimSun" pitchFamily="2" charset="-122"/>
              </a:rPr>
              <a:t>Sign </a:t>
            </a:r>
            <a:r>
              <a:rPr lang="en-US" altLang="zh-CN" dirty="0">
                <a:ea typeface="SimSun" pitchFamily="2" charset="-122"/>
              </a:rPr>
              <a:t>Extension </a:t>
            </a:r>
            <a:r>
              <a:rPr lang="cs-CZ" altLang="zh-CN" dirty="0" smtClean="0">
                <a:ea typeface="SimSun" pitchFamily="2" charset="-122"/>
              </a:rPr>
              <a:t>(znaménkové rozšíření)</a:t>
            </a:r>
            <a:endParaRPr lang="en-US" altLang="zh-CN" dirty="0">
              <a:ea typeface="SimSun" pitchFamily="2" charset="-122"/>
            </a:endParaRP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195736" y="1988840"/>
            <a:ext cx="6617088" cy="156966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short 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x =  15213;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    ix = (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) x;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short 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y = -15213;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     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iy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 = (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SimSun" pitchFamily="2" charset="-122"/>
                <a:cs typeface="DejaVu Sans" pitchFamily="34" charset="0"/>
              </a:rPr>
              <a:t>) y;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3790305"/>
            <a:ext cx="8431823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>
          <a:xfrm>
            <a:off x="8623789" y="6338888"/>
            <a:ext cx="495300" cy="392112"/>
          </a:xfrm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/>
            </a:pPr>
            <a:fld id="{158248F1-15C4-44EB-9867-C7DD351FEED9}" type="slidenum">
              <a:rPr kumimoji="0" lang="cs-CZ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marL="0" marR="0" lvl="0" indent="0" algn="r" defTabSz="45720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</a:tabLst>
                <a:defRPr/>
              </a:pPr>
              <a:t>12</a:t>
            </a:fld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6" y="1844824"/>
            <a:ext cx="1313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Příklad: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pic>
        <p:nvPicPr>
          <p:cNvPr id="7" name="Picture 10" descr="Samostudiu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059" y="50400"/>
            <a:ext cx="591313" cy="497997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816154" y="1167135"/>
            <a:ext cx="5300490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Prerekvizita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 APOLOS – kapitola 3.2.5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38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/>
            </a:pPr>
            <a:fld id="{1EBA1380-0F84-4B7B-95F5-EAAF222E06A0}" type="slidenum">
              <a:rPr kumimoji="0" lang="cs-CZ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marL="0" marR="0" lvl="0" indent="0" algn="r" defTabSz="45720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</a:tabLst>
                <a:defRPr/>
              </a:pPr>
              <a:t>13</a:t>
            </a:fld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82643" y="15469"/>
            <a:ext cx="8639175" cy="611188"/>
          </a:xfrm>
        </p:spPr>
        <p:txBody>
          <a:bodyPr/>
          <a:lstStyle/>
          <a:p>
            <a:r>
              <a:rPr lang="cs-CZ" altLang="cs-CZ" b="1" dirty="0" smtClean="0"/>
              <a:t>Opakování C: </a:t>
            </a:r>
            <a:r>
              <a:rPr lang="cs-CZ" altLang="cs-CZ" dirty="0" smtClean="0"/>
              <a:t>Ukazatel</a:t>
            </a:r>
            <a:r>
              <a:rPr lang="en-US" altLang="cs-CZ" dirty="0"/>
              <a:t>	</a:t>
            </a:r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52501"/>
            <a:ext cx="8229600" cy="3154363"/>
          </a:xfrm>
        </p:spPr>
        <p:txBody>
          <a:bodyPr/>
          <a:lstStyle/>
          <a:p>
            <a:r>
              <a:rPr lang="en-US" altLang="cs-CZ" b="1" dirty="0" smtClean="0">
                <a:latin typeface="Courier New" pitchFamily="49" charset="0"/>
              </a:rPr>
              <a:t>&amp;</a:t>
            </a:r>
            <a:r>
              <a:rPr lang="en-US" altLang="cs-CZ" b="1" dirty="0" smtClean="0"/>
              <a:t> (address operator)</a:t>
            </a:r>
          </a:p>
          <a:p>
            <a:pPr lvl="1"/>
            <a:r>
              <a:rPr lang="cs-CZ" altLang="cs-CZ" dirty="0" smtClean="0"/>
              <a:t>Vrací adresu začátku proměnné v adresovém prostoru.</a:t>
            </a:r>
            <a:endParaRPr lang="en-US" altLang="cs-CZ" dirty="0" smtClean="0"/>
          </a:p>
          <a:p>
            <a:pPr lvl="1"/>
            <a:r>
              <a:rPr lang="cs-CZ" altLang="cs-CZ" i="1" dirty="0" smtClean="0"/>
              <a:t>Příklad</a:t>
            </a:r>
            <a:endParaRPr lang="en-US" altLang="cs-CZ" i="1" dirty="0"/>
          </a:p>
          <a:p>
            <a:pPr lvl="3">
              <a:buFont typeface="Wingdings" pitchFamily="2" charset="2"/>
              <a:buNone/>
            </a:pPr>
            <a:r>
              <a:rPr lang="en-US" altLang="cs-CZ" b="1" dirty="0">
                <a:latin typeface="Courier New" pitchFamily="49" charset="0"/>
              </a:rPr>
              <a:t> </a:t>
            </a:r>
            <a:r>
              <a:rPr lang="en-US" altLang="cs-CZ" b="1" dirty="0"/>
              <a:t> </a:t>
            </a:r>
            <a:r>
              <a:rPr lang="en-US" altLang="cs-CZ" b="1" dirty="0" err="1">
                <a:latin typeface="Courier New" pitchFamily="49" charset="0"/>
              </a:rPr>
              <a:t>int</a:t>
            </a:r>
            <a:r>
              <a:rPr lang="en-US" altLang="cs-CZ" b="1" dirty="0">
                <a:latin typeface="Courier New" pitchFamily="49" charset="0"/>
              </a:rPr>
              <a:t> y = 5;</a:t>
            </a:r>
            <a:br>
              <a:rPr lang="en-US" altLang="cs-CZ" b="1" dirty="0">
                <a:latin typeface="Courier New" pitchFamily="49" charset="0"/>
              </a:rPr>
            </a:br>
            <a:r>
              <a:rPr lang="en-US" altLang="cs-CZ" b="1" dirty="0" err="1">
                <a:latin typeface="Courier New" pitchFamily="49" charset="0"/>
              </a:rPr>
              <a:t>int</a:t>
            </a:r>
            <a:r>
              <a:rPr lang="en-US" altLang="cs-CZ" b="1" dirty="0">
                <a:latin typeface="Courier New" pitchFamily="49" charset="0"/>
              </a:rPr>
              <a:t> *</a:t>
            </a:r>
            <a:r>
              <a:rPr lang="en-US" altLang="cs-CZ" b="1" dirty="0" err="1">
                <a:latin typeface="Courier New" pitchFamily="49" charset="0"/>
              </a:rPr>
              <a:t>yPtr</a:t>
            </a:r>
            <a:r>
              <a:rPr lang="en-US" altLang="cs-CZ" b="1" dirty="0">
                <a:latin typeface="Courier New" pitchFamily="49" charset="0"/>
              </a:rPr>
              <a:t>;</a:t>
            </a:r>
            <a:br>
              <a:rPr lang="en-US" altLang="cs-CZ" b="1" dirty="0">
                <a:latin typeface="Courier New" pitchFamily="49" charset="0"/>
              </a:rPr>
            </a:br>
            <a:r>
              <a:rPr lang="en-US" altLang="cs-CZ" b="1" dirty="0" err="1">
                <a:latin typeface="Courier New" pitchFamily="49" charset="0"/>
              </a:rPr>
              <a:t>yPtr</a:t>
            </a:r>
            <a:r>
              <a:rPr lang="en-US" altLang="cs-CZ" b="1" dirty="0">
                <a:latin typeface="Courier New" pitchFamily="49" charset="0"/>
              </a:rPr>
              <a:t> = &amp;y;    // </a:t>
            </a:r>
            <a:r>
              <a:rPr lang="en-US" altLang="cs-CZ" b="1" dirty="0" err="1">
                <a:latin typeface="Courier New" pitchFamily="49" charset="0"/>
              </a:rPr>
              <a:t>yPtr</a:t>
            </a:r>
            <a:r>
              <a:rPr lang="en-US" altLang="cs-CZ" b="1" dirty="0">
                <a:latin typeface="Courier New" pitchFamily="49" charset="0"/>
              </a:rPr>
              <a:t> </a:t>
            </a:r>
            <a:r>
              <a:rPr lang="cs-CZ" altLang="cs-CZ" b="1" dirty="0" smtClean="0">
                <a:latin typeface="Courier New" pitchFamily="49" charset="0"/>
              </a:rPr>
              <a:t>obsahuje adresu </a:t>
            </a:r>
            <a:r>
              <a:rPr lang="en-US" altLang="cs-CZ" b="1" dirty="0" smtClean="0">
                <a:latin typeface="Courier New" pitchFamily="49" charset="0"/>
              </a:rPr>
              <a:t>y</a:t>
            </a:r>
            <a:endParaRPr lang="en-US" altLang="cs-CZ" b="1" dirty="0">
              <a:latin typeface="Courier New" pitchFamily="49" charset="0"/>
            </a:endParaRPr>
          </a:p>
          <a:p>
            <a:pPr lvl="1"/>
            <a:r>
              <a:rPr lang="en-US" altLang="cs-CZ" b="1" dirty="0" err="1">
                <a:latin typeface="Courier New" pitchFamily="49" charset="0"/>
              </a:rPr>
              <a:t>yPtr</a:t>
            </a:r>
            <a:r>
              <a:rPr lang="en-US" altLang="cs-CZ" dirty="0"/>
              <a:t> </a:t>
            </a:r>
            <a:r>
              <a:rPr lang="en-US" altLang="cs-CZ" dirty="0" smtClean="0"/>
              <a:t>“</a:t>
            </a:r>
            <a:r>
              <a:rPr lang="cs-CZ" altLang="cs-CZ" dirty="0" smtClean="0"/>
              <a:t>ukazuje na</a:t>
            </a:r>
            <a:r>
              <a:rPr lang="en-US" altLang="cs-CZ" dirty="0" smtClean="0"/>
              <a:t>” </a:t>
            </a:r>
            <a:r>
              <a:rPr lang="en-US" altLang="cs-CZ" b="1" dirty="0">
                <a:latin typeface="Courier New" pitchFamily="49" charset="0"/>
              </a:rPr>
              <a:t>y</a:t>
            </a:r>
          </a:p>
          <a:p>
            <a:pPr lvl="1"/>
            <a:endParaRPr lang="en-US" altLang="cs-CZ" dirty="0"/>
          </a:p>
        </p:txBody>
      </p:sp>
      <p:sp>
        <p:nvSpPr>
          <p:cNvPr id="56325" name="Freeform 4"/>
          <p:cNvSpPr>
            <a:spLocks/>
          </p:cNvSpPr>
          <p:nvPr/>
        </p:nvSpPr>
        <p:spPr bwMode="auto">
          <a:xfrm>
            <a:off x="624254" y="5006975"/>
            <a:ext cx="550985" cy="330200"/>
          </a:xfrm>
          <a:custGeom>
            <a:avLst/>
            <a:gdLst>
              <a:gd name="T0" fmla="*/ 17771325 w 20000"/>
              <a:gd name="T1" fmla="*/ 0 h 20000"/>
              <a:gd name="T2" fmla="*/ 17771325 w 20000"/>
              <a:gd name="T3" fmla="*/ 5439616 h 20000"/>
              <a:gd name="T4" fmla="*/ 0 w 20000"/>
              <a:gd name="T5" fmla="*/ 5439616 h 20000"/>
              <a:gd name="T6" fmla="*/ 0 w 20000"/>
              <a:gd name="T7" fmla="*/ 0 h 20000"/>
              <a:gd name="T8" fmla="*/ 17771325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19956" y="0"/>
                </a:moveTo>
                <a:lnTo>
                  <a:pt x="19956" y="19956"/>
                </a:lnTo>
                <a:lnTo>
                  <a:pt x="0" y="19956"/>
                </a:lnTo>
                <a:lnTo>
                  <a:pt x="0" y="0"/>
                </a:lnTo>
                <a:lnTo>
                  <a:pt x="19956" y="0"/>
                </a:lnTo>
                <a:close/>
              </a:path>
            </a:pathLst>
          </a:custGeom>
          <a:solidFill>
            <a:schemeClr val="hlink"/>
          </a:solidFill>
          <a:ln w="317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6326" name="Freeform 5"/>
          <p:cNvSpPr>
            <a:spLocks/>
          </p:cNvSpPr>
          <p:nvPr/>
        </p:nvSpPr>
        <p:spPr bwMode="auto">
          <a:xfrm>
            <a:off x="2346081" y="4618038"/>
            <a:ext cx="549519" cy="330200"/>
          </a:xfrm>
          <a:custGeom>
            <a:avLst/>
            <a:gdLst>
              <a:gd name="T0" fmla="*/ 17672998 w 20000"/>
              <a:gd name="T1" fmla="*/ 0 h 20000"/>
              <a:gd name="T2" fmla="*/ 17672998 w 20000"/>
              <a:gd name="T3" fmla="*/ 5439616 h 20000"/>
              <a:gd name="T4" fmla="*/ 0 w 20000"/>
              <a:gd name="T5" fmla="*/ 5439616 h 20000"/>
              <a:gd name="T6" fmla="*/ 0 w 20000"/>
              <a:gd name="T7" fmla="*/ 0 h 20000"/>
              <a:gd name="T8" fmla="*/ 17672998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19956" y="0"/>
                </a:moveTo>
                <a:lnTo>
                  <a:pt x="19956" y="19956"/>
                </a:lnTo>
                <a:lnTo>
                  <a:pt x="0" y="19956"/>
                </a:lnTo>
                <a:lnTo>
                  <a:pt x="0" y="0"/>
                </a:lnTo>
                <a:lnTo>
                  <a:pt x="19956" y="0"/>
                </a:lnTo>
                <a:close/>
              </a:path>
            </a:pathLst>
          </a:custGeom>
          <a:solidFill>
            <a:schemeClr val="accent1"/>
          </a:solidFill>
          <a:ln w="317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6327" name="Freeform 6"/>
          <p:cNvSpPr>
            <a:spLocks/>
          </p:cNvSpPr>
          <p:nvPr/>
        </p:nvSpPr>
        <p:spPr bwMode="auto">
          <a:xfrm>
            <a:off x="899747" y="4802189"/>
            <a:ext cx="1446335" cy="369887"/>
          </a:xfrm>
          <a:custGeom>
            <a:avLst/>
            <a:gdLst>
              <a:gd name="T0" fmla="*/ 122638210 w 20000"/>
              <a:gd name="T1" fmla="*/ 0 h 20000"/>
              <a:gd name="T2" fmla="*/ 0 w 20000"/>
              <a:gd name="T3" fmla="*/ 6827134 h 20000"/>
              <a:gd name="T4" fmla="*/ 0 60000 65536"/>
              <a:gd name="T5" fmla="*/ 0 60000 65536"/>
              <a:gd name="T6" fmla="*/ 0 w 20000"/>
              <a:gd name="T7" fmla="*/ 0 h 20000"/>
              <a:gd name="T8" fmla="*/ 20000 w 20000"/>
              <a:gd name="T9" fmla="*/ 20000 h 200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00" h="20000">
                <a:moveTo>
                  <a:pt x="19983" y="0"/>
                </a:moveTo>
                <a:lnTo>
                  <a:pt x="0" y="19960"/>
                </a:lnTo>
              </a:path>
            </a:pathLst>
          </a:custGeom>
          <a:noFill/>
          <a:ln w="3175" cap="flat">
            <a:solidFill>
              <a:srgbClr val="000000"/>
            </a:solidFill>
            <a:prstDash val="solid"/>
            <a:round/>
            <a:headEnd type="triangle" w="med" len="sm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609600" y="4811714"/>
            <a:ext cx="577362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6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DejaVu Sans" pitchFamily="34" charset="0"/>
              </a:rPr>
              <a:t>yPtr</a:t>
            </a:r>
          </a:p>
        </p:txBody>
      </p:sp>
      <p:sp>
        <p:nvSpPr>
          <p:cNvPr id="56329" name="Oval 8"/>
          <p:cNvSpPr>
            <a:spLocks noChangeArrowheads="1"/>
          </p:cNvSpPr>
          <p:nvPr/>
        </p:nvSpPr>
        <p:spPr bwMode="auto">
          <a:xfrm>
            <a:off x="842597" y="5138739"/>
            <a:ext cx="111369" cy="66675"/>
          </a:xfrm>
          <a:prstGeom prst="ellipse">
            <a:avLst/>
          </a:prstGeom>
          <a:solidFill>
            <a:schemeClr val="tx2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6330" name="Rectangle 9"/>
          <p:cNvSpPr>
            <a:spLocks noChangeArrowheads="1"/>
          </p:cNvSpPr>
          <p:nvPr/>
        </p:nvSpPr>
        <p:spPr bwMode="auto">
          <a:xfrm>
            <a:off x="2529254" y="4422775"/>
            <a:ext cx="181708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6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DejaVu Sans" pitchFamily="34" charset="0"/>
              </a:rPr>
              <a:t>y</a:t>
            </a:r>
          </a:p>
        </p:txBody>
      </p:sp>
      <p:sp>
        <p:nvSpPr>
          <p:cNvPr id="56331" name="Rectangle 10"/>
          <p:cNvSpPr>
            <a:spLocks noChangeArrowheads="1"/>
          </p:cNvSpPr>
          <p:nvPr/>
        </p:nvSpPr>
        <p:spPr bwMode="auto">
          <a:xfrm>
            <a:off x="2529254" y="4703764"/>
            <a:ext cx="181708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7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6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DejaVu Sans" pitchFamily="34" charset="0"/>
              </a:rPr>
              <a:t>5</a:t>
            </a:r>
          </a:p>
        </p:txBody>
      </p:sp>
      <p:sp>
        <p:nvSpPr>
          <p:cNvPr id="56332" name="Line 11"/>
          <p:cNvSpPr>
            <a:spLocks noChangeShapeType="1"/>
          </p:cNvSpPr>
          <p:nvPr/>
        </p:nvSpPr>
        <p:spPr bwMode="auto">
          <a:xfrm>
            <a:off x="3352800" y="4041775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984381" y="3697289"/>
            <a:ext cx="4706815" cy="2884487"/>
            <a:chOff x="2510" y="2329"/>
            <a:chExt cx="2965" cy="1817"/>
          </a:xfrm>
        </p:grpSpPr>
        <p:grpSp>
          <p:nvGrpSpPr>
            <p:cNvPr id="56335" name="Group 13"/>
            <p:cNvGrpSpPr>
              <a:grpSpLocks/>
            </p:cNvGrpSpPr>
            <p:nvPr/>
          </p:nvGrpSpPr>
          <p:grpSpPr bwMode="auto">
            <a:xfrm>
              <a:off x="4177" y="2475"/>
              <a:ext cx="1298" cy="432"/>
              <a:chOff x="1" y="0"/>
              <a:chExt cx="19999" cy="20000"/>
            </a:xfrm>
          </p:grpSpPr>
          <p:sp>
            <p:nvSpPr>
              <p:cNvPr id="56348" name="Rectangle 14"/>
              <p:cNvSpPr>
                <a:spLocks noChangeArrowheads="1"/>
              </p:cNvSpPr>
              <p:nvPr/>
            </p:nvSpPr>
            <p:spPr bwMode="auto">
              <a:xfrm>
                <a:off x="12735" y="0"/>
                <a:ext cx="5007" cy="86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altLang="cs-CZ" sz="1600" b="1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urier New" pitchFamily="49" charset="0"/>
                    <a:ea typeface="+mn-ea"/>
                    <a:cs typeface="DejaVu Sans" pitchFamily="34" charset="0"/>
                  </a:rPr>
                  <a:t>yptr</a:t>
                </a:r>
              </a:p>
            </p:txBody>
          </p:sp>
          <p:grpSp>
            <p:nvGrpSpPr>
              <p:cNvPr id="56349" name="Group 15"/>
              <p:cNvGrpSpPr>
                <a:grpSpLocks/>
              </p:cNvGrpSpPr>
              <p:nvPr/>
            </p:nvGrpSpPr>
            <p:grpSpPr bwMode="auto">
              <a:xfrm>
                <a:off x="1" y="8923"/>
                <a:ext cx="19999" cy="11077"/>
                <a:chOff x="0" y="0"/>
                <a:chExt cx="19999" cy="20000"/>
              </a:xfrm>
            </p:grpSpPr>
            <p:sp>
              <p:nvSpPr>
                <p:cNvPr id="56350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3333"/>
                  <a:ext cx="7313" cy="156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457200" rtl="0" eaLnBrk="0" fontAlgn="base" latinLnBrk="0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altLang="cs-CZ" sz="16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urier New" pitchFamily="49" charset="0"/>
                      <a:ea typeface="+mn-ea"/>
                      <a:cs typeface="DejaVu Sans" pitchFamily="34" charset="0"/>
                    </a:rPr>
                    <a:t>500000</a:t>
                  </a:r>
                </a:p>
              </p:txBody>
            </p:sp>
            <p:grpSp>
              <p:nvGrpSpPr>
                <p:cNvPr id="56351" name="Group 17"/>
                <p:cNvGrpSpPr>
                  <a:grpSpLocks/>
                </p:cNvGrpSpPr>
                <p:nvPr/>
              </p:nvGrpSpPr>
              <p:grpSpPr bwMode="auto">
                <a:xfrm>
                  <a:off x="7313" y="0"/>
                  <a:ext cx="12686" cy="20000"/>
                  <a:chOff x="0" y="0"/>
                  <a:chExt cx="20000" cy="20000"/>
                </a:xfrm>
              </p:grpSpPr>
              <p:sp>
                <p:nvSpPr>
                  <p:cNvPr id="56352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4228" y="3333"/>
                    <a:ext cx="11528" cy="156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SzPct val="75000"/>
                      <a:buFont typeface="Wingdings" pitchFamily="2" charset="2"/>
                      <a:buChar char="n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Char char="¨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70000"/>
                      <a:buFont typeface="Wingdings" pitchFamily="2" charset="2"/>
                      <a:buChar char="¨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marL="0" marR="0" lvl="0" indent="0" algn="l" defTabSz="457200" rtl="0" eaLnBrk="0" fontAlgn="base" latinLnBrk="0" hangingPunct="0">
                      <a:lnSpc>
                        <a:spcPct val="8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cs-CZ" altLang="cs-CZ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DejaVu Sans" pitchFamily="34" charset="0"/>
                      </a:rPr>
                      <a:t>600000</a:t>
                    </a:r>
                  </a:p>
                </p:txBody>
              </p:sp>
              <p:sp>
                <p:nvSpPr>
                  <p:cNvPr id="56353" name="Freeform 19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>
                      <a:gd name="T0" fmla="*/ 19985 w 20000"/>
                      <a:gd name="T1" fmla="*/ 0 h 20000"/>
                      <a:gd name="T2" fmla="*/ 19985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5 w 20000"/>
                      <a:gd name="T9" fmla="*/ 0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19985" y="0"/>
                        </a:moveTo>
                        <a:lnTo>
                          <a:pt x="19985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5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cs-CZ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DejaVu Sans" pitchFamily="34" charset="0"/>
                    </a:endParaRPr>
                  </a:p>
                </p:txBody>
              </p:sp>
            </p:grpSp>
          </p:grpSp>
        </p:grpSp>
        <p:grpSp>
          <p:nvGrpSpPr>
            <p:cNvPr id="56336" name="Group 20"/>
            <p:cNvGrpSpPr>
              <a:grpSpLocks/>
            </p:cNvGrpSpPr>
            <p:nvPr/>
          </p:nvGrpSpPr>
          <p:grpSpPr bwMode="auto">
            <a:xfrm>
              <a:off x="4177" y="3478"/>
              <a:ext cx="1298" cy="432"/>
              <a:chOff x="0" y="0"/>
              <a:chExt cx="20000" cy="20000"/>
            </a:xfrm>
          </p:grpSpPr>
          <p:sp>
            <p:nvSpPr>
              <p:cNvPr id="56342" name="Rectangle 21"/>
              <p:cNvSpPr>
                <a:spLocks noChangeArrowheads="1"/>
              </p:cNvSpPr>
              <p:nvPr/>
            </p:nvSpPr>
            <p:spPr bwMode="auto">
              <a:xfrm>
                <a:off x="12879" y="0"/>
                <a:ext cx="1546" cy="86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altLang="cs-CZ" sz="1600" b="1" i="0" u="none" strike="noStrike" kern="1200" cap="none" spc="0" normalizeH="0" baseline="0" noProof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urier New" pitchFamily="49" charset="0"/>
                    <a:ea typeface="+mn-ea"/>
                    <a:cs typeface="DejaVu Sans" pitchFamily="34" charset="0"/>
                  </a:rPr>
                  <a:t>y</a:t>
                </a:r>
              </a:p>
            </p:txBody>
          </p:sp>
          <p:grpSp>
            <p:nvGrpSpPr>
              <p:cNvPr id="56343" name="Group 22"/>
              <p:cNvGrpSpPr>
                <a:grpSpLocks/>
              </p:cNvGrpSpPr>
              <p:nvPr/>
            </p:nvGrpSpPr>
            <p:grpSpPr bwMode="auto">
              <a:xfrm>
                <a:off x="0" y="8923"/>
                <a:ext cx="20000" cy="11077"/>
                <a:chOff x="0" y="0"/>
                <a:chExt cx="20000" cy="20000"/>
              </a:xfrm>
            </p:grpSpPr>
            <p:sp>
              <p:nvSpPr>
                <p:cNvPr id="56344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3333"/>
                  <a:ext cx="7313" cy="156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marL="0" marR="0" lvl="0" indent="0" algn="l" defTabSz="457200" rtl="0" eaLnBrk="0" fontAlgn="base" latinLnBrk="0" hangingPunct="0">
                    <a:lnSpc>
                      <a:spcPct val="8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altLang="cs-CZ" sz="1600" b="1" i="0" u="none" strike="noStrike" kern="1200" cap="none" spc="0" normalizeH="0" baseline="0" noProof="1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urier New" pitchFamily="49" charset="0"/>
                      <a:ea typeface="+mn-ea"/>
                      <a:cs typeface="DejaVu Sans" pitchFamily="34" charset="0"/>
                    </a:rPr>
                    <a:t>600000</a:t>
                  </a:r>
                </a:p>
              </p:txBody>
            </p:sp>
            <p:grpSp>
              <p:nvGrpSpPr>
                <p:cNvPr id="56345" name="Group 24"/>
                <p:cNvGrpSpPr>
                  <a:grpSpLocks/>
                </p:cNvGrpSpPr>
                <p:nvPr/>
              </p:nvGrpSpPr>
              <p:grpSpPr bwMode="auto">
                <a:xfrm>
                  <a:off x="7313" y="0"/>
                  <a:ext cx="12687" cy="20000"/>
                  <a:chOff x="0" y="0"/>
                  <a:chExt cx="19999" cy="20000"/>
                </a:xfrm>
              </p:grpSpPr>
              <p:sp>
                <p:nvSpPr>
                  <p:cNvPr id="56346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8774" y="3333"/>
                    <a:ext cx="2437" cy="156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SzPct val="75000"/>
                      <a:buFont typeface="Wingdings" pitchFamily="2" charset="2"/>
                      <a:buChar char="n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Char char="¨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SzPct val="65000"/>
                      <a:buFont typeface="Wingdings" pitchFamily="2" charset="2"/>
                      <a:buChar char="n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70000"/>
                      <a:buFont typeface="Wingdings" pitchFamily="2" charset="2"/>
                      <a:buChar char="¨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bg2"/>
                      </a:buClr>
                      <a:buFont typeface="Wingdings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marL="0" marR="0" lvl="0" indent="0" algn="l" defTabSz="457200" rtl="0" eaLnBrk="0" fontAlgn="base" latinLnBrk="0" hangingPunct="0">
                      <a:lnSpc>
                        <a:spcPct val="8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cs-CZ" altLang="cs-CZ" sz="1600" b="1" i="0" u="none" strike="noStrike" kern="120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DejaVu Sans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56347" name="Freeform 26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19999" cy="20000"/>
                  </a:xfrm>
                  <a:custGeom>
                    <a:avLst/>
                    <a:gdLst>
                      <a:gd name="T0" fmla="*/ 19983 w 20000"/>
                      <a:gd name="T1" fmla="*/ 0 h 20000"/>
                      <a:gd name="T2" fmla="*/ 19983 w 20000"/>
                      <a:gd name="T3" fmla="*/ 19944 h 20000"/>
                      <a:gd name="T4" fmla="*/ 0 w 20000"/>
                      <a:gd name="T5" fmla="*/ 19944 h 20000"/>
                      <a:gd name="T6" fmla="*/ 0 w 20000"/>
                      <a:gd name="T7" fmla="*/ 0 h 20000"/>
                      <a:gd name="T8" fmla="*/ 19983 w 20000"/>
                      <a:gd name="T9" fmla="*/ 0 h 2000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000"/>
                      <a:gd name="T16" fmla="*/ 0 h 20000"/>
                      <a:gd name="T17" fmla="*/ 20000 w 20000"/>
                      <a:gd name="T18" fmla="*/ 20000 h 2000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000" h="20000">
                        <a:moveTo>
                          <a:pt x="19985" y="0"/>
                        </a:moveTo>
                        <a:lnTo>
                          <a:pt x="19985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85" y="0"/>
                        </a:lnTo>
                        <a:close/>
                      </a:path>
                    </a:pathLst>
                  </a:custGeom>
                  <a:noFill/>
                  <a:ln w="3175" cap="flat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cs-CZ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DejaVu Sans" pitchFamily="34" charset="0"/>
                    </a:endParaRPr>
                  </a:p>
                </p:txBody>
              </p:sp>
            </p:grpSp>
          </p:grpSp>
        </p:grpSp>
        <p:sp>
          <p:nvSpPr>
            <p:cNvPr id="56337" name="Text Box 27"/>
            <p:cNvSpPr txBox="1">
              <a:spLocks noChangeArrowheads="1"/>
            </p:cNvSpPr>
            <p:nvPr/>
          </p:nvSpPr>
          <p:spPr bwMode="auto">
            <a:xfrm>
              <a:off x="2510" y="2999"/>
              <a:ext cx="1056" cy="679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Times New Roman" pitchFamily="18" charset="0"/>
                </a:rPr>
                <a:t>adresa y</a:t>
              </a:r>
              <a:r>
                <a:rPr kumimoji="0" lang="en-US" altLang="cs-CZ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Times New Roman" pitchFamily="18" charset="0"/>
                </a:rPr>
                <a:t> </a:t>
              </a:r>
              <a:r>
                <a:rPr kumimoji="0" lang="cs-CZ" altLang="cs-CZ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Times New Roman" pitchFamily="18" charset="0"/>
                </a:rPr>
                <a:t>se stala hodnotou </a:t>
              </a:r>
              <a:r>
                <a:rPr kumimoji="0" lang="en-US" altLang="cs-CZ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Times New Roman" pitchFamily="18" charset="0"/>
                </a:rPr>
                <a:t>yptr</a:t>
              </a:r>
              <a:endParaRPr kumimoji="0" lang="en-US" alt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56338" name="Line 28"/>
            <p:cNvSpPr>
              <a:spLocks noChangeShapeType="1"/>
            </p:cNvSpPr>
            <p:nvPr/>
          </p:nvSpPr>
          <p:spPr bwMode="auto">
            <a:xfrm>
              <a:off x="3706" y="3396"/>
              <a:ext cx="934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6339" name="Line 29"/>
            <p:cNvSpPr>
              <a:spLocks noChangeShapeType="1"/>
            </p:cNvSpPr>
            <p:nvPr/>
          </p:nvSpPr>
          <p:spPr bwMode="auto">
            <a:xfrm flipH="1">
              <a:off x="3735" y="2905"/>
              <a:ext cx="916" cy="3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6340" name="Line 30"/>
            <p:cNvSpPr>
              <a:spLocks noChangeShapeType="1"/>
            </p:cNvSpPr>
            <p:nvPr/>
          </p:nvSpPr>
          <p:spPr bwMode="auto">
            <a:xfrm>
              <a:off x="4653" y="2329"/>
              <a:ext cx="0" cy="181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sysDot"/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6341" name="Line 31"/>
            <p:cNvSpPr>
              <a:spLocks noChangeShapeType="1"/>
            </p:cNvSpPr>
            <p:nvPr/>
          </p:nvSpPr>
          <p:spPr bwMode="auto">
            <a:xfrm>
              <a:off x="5472" y="2329"/>
              <a:ext cx="0" cy="181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prstDash val="sysDot"/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</p:grpSp>
      <p:sp>
        <p:nvSpPr>
          <p:cNvPr id="616480" name="AutoShape 180" descr="Konec animace"/>
          <p:cNvSpPr>
            <a:spLocks noChangeArrowheads="1"/>
          </p:cNvSpPr>
          <p:nvPr/>
        </p:nvSpPr>
        <p:spPr bwMode="auto">
          <a:xfrm>
            <a:off x="8758604" y="6308726"/>
            <a:ext cx="250580" cy="188913"/>
          </a:xfrm>
          <a:prstGeom prst="rightArrow">
            <a:avLst>
              <a:gd name="adj1" fmla="val 50000"/>
              <a:gd name="adj2" fmla="val 3316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pic>
        <p:nvPicPr>
          <p:cNvPr id="34" name="Picture 10" descr="Samostud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59" y="50400"/>
            <a:ext cx="591313" cy="49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0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6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6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6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16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6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616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51" grpId="0" build="p"/>
      <p:bldP spid="61648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/>
            </a:pPr>
            <a:fld id="{95371908-8DFB-48B0-9509-B7A9A8EDFD68}" type="slidenum">
              <a:rPr kumimoji="0" lang="cs-CZ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marL="0" marR="0" lvl="0" indent="0" algn="r" defTabSz="45720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</a:tabLst>
                <a:defRPr/>
              </a:pPr>
              <a:t>14</a:t>
            </a:fld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Opakování C: Operace </a:t>
            </a:r>
            <a:r>
              <a:rPr lang="cs-CZ" altLang="cs-CZ" b="1" dirty="0" smtClean="0"/>
              <a:t>s ukazateli</a:t>
            </a:r>
            <a:endParaRPr lang="en-US" altLang="cs-CZ" b="1" dirty="0"/>
          </a:p>
        </p:txBody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839" y="1049339"/>
            <a:ext cx="8883162" cy="5253037"/>
          </a:xfrm>
        </p:spPr>
        <p:txBody>
          <a:bodyPr/>
          <a:lstStyle/>
          <a:p>
            <a:r>
              <a:rPr lang="en-US" altLang="cs-CZ" sz="2800" b="1" dirty="0">
                <a:latin typeface="Courier New" pitchFamily="49" charset="0"/>
              </a:rPr>
              <a:t>&amp;</a:t>
            </a:r>
            <a:r>
              <a:rPr lang="en-US" altLang="cs-CZ" sz="2800" dirty="0"/>
              <a:t> (address operator)</a:t>
            </a:r>
          </a:p>
          <a:p>
            <a:pPr lvl="1"/>
            <a:r>
              <a:rPr lang="cs-CZ" altLang="cs-CZ" dirty="0" smtClean="0"/>
              <a:t>vrací adresu operandu</a:t>
            </a:r>
            <a:endParaRPr lang="en-US" altLang="cs-CZ" dirty="0"/>
          </a:p>
          <a:p>
            <a:r>
              <a:rPr lang="en-US" altLang="cs-CZ" sz="2800" dirty="0"/>
              <a:t>* dereference address</a:t>
            </a:r>
          </a:p>
          <a:p>
            <a:pPr lvl="1"/>
            <a:r>
              <a:rPr lang="cs-CZ" altLang="cs-CZ" dirty="0" smtClean="0"/>
              <a:t>hodnota uložená na adrese</a:t>
            </a:r>
            <a:endParaRPr lang="en-US" altLang="cs-CZ" b="1" dirty="0">
              <a:latin typeface="Courier New" pitchFamily="49" charset="0"/>
            </a:endParaRPr>
          </a:p>
          <a:p>
            <a:r>
              <a:rPr lang="en-US" altLang="cs-CZ" sz="2800" b="1" dirty="0">
                <a:latin typeface="Courier New" pitchFamily="49" charset="0"/>
              </a:rPr>
              <a:t>*</a:t>
            </a:r>
            <a:r>
              <a:rPr lang="en-US" altLang="cs-CZ" sz="2800" dirty="0"/>
              <a:t>  and  </a:t>
            </a:r>
            <a:r>
              <a:rPr lang="en-US" altLang="cs-CZ" sz="2800" b="1" dirty="0">
                <a:latin typeface="Courier New" pitchFamily="49" charset="0"/>
              </a:rPr>
              <a:t>&amp;</a:t>
            </a:r>
            <a:r>
              <a:rPr lang="en-US" altLang="cs-CZ" sz="2800" dirty="0"/>
              <a:t>  </a:t>
            </a:r>
            <a:r>
              <a:rPr lang="cs-CZ" altLang="cs-CZ" sz="2800" dirty="0" smtClean="0"/>
              <a:t>jsou inverzní</a:t>
            </a:r>
            <a:r>
              <a:rPr lang="en-US" altLang="cs-CZ" sz="2800" dirty="0"/>
              <a:t/>
            </a:r>
            <a:br>
              <a:rPr lang="en-US" altLang="cs-CZ" sz="2800" dirty="0"/>
            </a:br>
            <a:r>
              <a:rPr lang="en-US" altLang="cs-CZ" sz="2800" dirty="0" smtClean="0">
                <a:latin typeface="Times New Roman" pitchFamily="18" charset="0"/>
              </a:rPr>
              <a:t>(</a:t>
            </a:r>
            <a:r>
              <a:rPr lang="cs-CZ" altLang="cs-CZ" sz="2800" i="1" dirty="0" smtClean="0">
                <a:latin typeface="Times New Roman" pitchFamily="18" charset="0"/>
              </a:rPr>
              <a:t>ale ne vždy aplikovatelné</a:t>
            </a:r>
            <a:r>
              <a:rPr lang="en-US" altLang="cs-CZ" sz="2800" dirty="0" smtClean="0">
                <a:latin typeface="Times New Roman" pitchFamily="18" charset="0"/>
              </a:rPr>
              <a:t>)</a:t>
            </a:r>
            <a:endParaRPr lang="en-US" altLang="cs-CZ" sz="2800" dirty="0">
              <a:latin typeface="Times New Roman" pitchFamily="18" charset="0"/>
            </a:endParaRPr>
          </a:p>
          <a:p>
            <a:pPr lvl="4">
              <a:buFont typeface="Wingdings" pitchFamily="2" charset="2"/>
              <a:buNone/>
            </a:pPr>
            <a:r>
              <a:rPr lang="en-US" altLang="cs-CZ" sz="2800" b="1" dirty="0" smtClean="0">
                <a:latin typeface="Courier New" pitchFamily="49" charset="0"/>
              </a:rPr>
              <a:t>*&amp;</a:t>
            </a:r>
            <a:r>
              <a:rPr lang="en-US" altLang="cs-CZ" sz="2800" b="1" dirty="0" err="1">
                <a:latin typeface="Courier New" pitchFamily="49" charset="0"/>
              </a:rPr>
              <a:t>myVar</a:t>
            </a:r>
            <a:r>
              <a:rPr lang="en-US" altLang="cs-CZ" sz="2800" b="1" dirty="0">
                <a:latin typeface="Courier New" pitchFamily="49" charset="0"/>
              </a:rPr>
              <a:t> == </a:t>
            </a:r>
            <a:r>
              <a:rPr lang="en-US" altLang="cs-CZ" sz="2800" b="1" dirty="0" err="1">
                <a:latin typeface="Courier New" pitchFamily="49" charset="0"/>
              </a:rPr>
              <a:t>myVar</a:t>
            </a:r>
            <a:endParaRPr lang="en-US" altLang="cs-CZ" sz="2800" b="1" dirty="0">
              <a:latin typeface="Courier New" pitchFamily="49" charset="0"/>
            </a:endParaRPr>
          </a:p>
          <a:p>
            <a:pPr lvl="4">
              <a:buFont typeface="Wingdings" pitchFamily="2" charset="2"/>
              <a:buNone/>
            </a:pPr>
            <a:r>
              <a:rPr lang="en-US" altLang="cs-CZ" sz="2800" b="1" dirty="0"/>
              <a:t>              </a:t>
            </a:r>
            <a:r>
              <a:rPr lang="en-US" altLang="cs-CZ" sz="2800" dirty="0"/>
              <a:t>and</a:t>
            </a:r>
          </a:p>
          <a:p>
            <a:pPr lvl="4">
              <a:buFont typeface="Wingdings" pitchFamily="2" charset="2"/>
              <a:buNone/>
            </a:pPr>
            <a:r>
              <a:rPr lang="en-US" altLang="cs-CZ" sz="2800" b="1" dirty="0">
                <a:latin typeface="Courier New" pitchFamily="49" charset="0"/>
              </a:rPr>
              <a:t>&amp;*</a:t>
            </a:r>
            <a:r>
              <a:rPr lang="en-US" altLang="cs-CZ" sz="2800" b="1" dirty="0" err="1">
                <a:latin typeface="Courier New" pitchFamily="49" charset="0"/>
              </a:rPr>
              <a:t>yPtr</a:t>
            </a:r>
            <a:r>
              <a:rPr lang="en-US" altLang="cs-CZ" sz="2800" b="1" dirty="0">
                <a:latin typeface="Courier New" pitchFamily="49" charset="0"/>
              </a:rPr>
              <a:t> == </a:t>
            </a:r>
            <a:r>
              <a:rPr lang="en-US" altLang="cs-CZ" sz="2800" b="1" dirty="0" err="1">
                <a:latin typeface="Courier New" pitchFamily="49" charset="0"/>
              </a:rPr>
              <a:t>yPtr</a:t>
            </a:r>
            <a:endParaRPr lang="en-US" altLang="cs-CZ" sz="2800" b="1" dirty="0">
              <a:latin typeface="Courier New" pitchFamily="49" charset="0"/>
            </a:endParaRPr>
          </a:p>
        </p:txBody>
      </p:sp>
      <p:sp>
        <p:nvSpPr>
          <p:cNvPr id="617476" name="AutoShape 180" descr="Konec animace"/>
          <p:cNvSpPr>
            <a:spLocks noChangeArrowheads="1"/>
          </p:cNvSpPr>
          <p:nvPr/>
        </p:nvSpPr>
        <p:spPr bwMode="auto">
          <a:xfrm>
            <a:off x="8764710" y="6611143"/>
            <a:ext cx="250580" cy="188913"/>
          </a:xfrm>
          <a:prstGeom prst="rightArrow">
            <a:avLst>
              <a:gd name="adj1" fmla="val 50000"/>
              <a:gd name="adj2" fmla="val 3316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pic>
        <p:nvPicPr>
          <p:cNvPr id="6" name="Picture 10" descr="Samostud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59" y="50400"/>
            <a:ext cx="591313" cy="49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2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7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7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7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7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7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17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617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5" grpId="0" build="p"/>
      <p:bldP spid="6174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68544" y="5907756"/>
            <a:ext cx="2133600" cy="457200"/>
          </a:xfrm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/>
            </a:pPr>
            <a:fld id="{08504936-33B6-42EF-BC52-830F46378A44}" type="slidenum">
              <a:rPr kumimoji="0" lang="cs-CZ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marL="0" marR="0" lvl="0" indent="0" algn="r" defTabSz="45720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</a:tabLst>
                <a:defRPr/>
              </a:pPr>
              <a:t>15</a:t>
            </a:fld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497" y="0"/>
            <a:ext cx="9085344" cy="588043"/>
          </a:xfrm>
        </p:spPr>
        <p:txBody>
          <a:bodyPr anchor="b"/>
          <a:lstStyle/>
          <a:p>
            <a:r>
              <a:rPr lang="cs-CZ" altLang="cs-CZ" b="1" dirty="0"/>
              <a:t>Opakování C: </a:t>
            </a:r>
            <a:r>
              <a:rPr lang="cs-CZ" altLang="cs-CZ" dirty="0" smtClean="0"/>
              <a:t>Velikost ukazatele v </a:t>
            </a:r>
            <a:r>
              <a:rPr lang="sv-SE" altLang="cs-CZ" dirty="0" smtClean="0"/>
              <a:t>C-k</a:t>
            </a:r>
            <a:r>
              <a:rPr lang="cs-CZ" altLang="cs-CZ" dirty="0" smtClean="0"/>
              <a:t>ódu</a:t>
            </a:r>
            <a:endParaRPr lang="sv-SE" altLang="cs-CZ" dirty="0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5345" y="908720"/>
            <a:ext cx="3918438" cy="151288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sv-SE" altLang="cs-CZ"/>
              <a:t>int * ptri;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sv-SE" altLang="cs-CZ"/>
              <a:t>char * ptrc;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sv-SE" altLang="cs-CZ"/>
              <a:t>double * ptrd;</a:t>
            </a:r>
          </a:p>
        </p:txBody>
      </p:sp>
      <p:sp>
        <p:nvSpPr>
          <p:cNvPr id="58373" name="Line 20"/>
          <p:cNvSpPr>
            <a:spLocks noChangeShapeType="1"/>
          </p:cNvSpPr>
          <p:nvPr/>
        </p:nvSpPr>
        <p:spPr bwMode="auto">
          <a:xfrm>
            <a:off x="8836556" y="1081756"/>
            <a:ext cx="0" cy="5067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8374" name="Text Box 21"/>
          <p:cNvSpPr txBox="1">
            <a:spLocks noChangeArrowheads="1"/>
          </p:cNvSpPr>
          <p:nvPr/>
        </p:nvSpPr>
        <p:spPr bwMode="auto">
          <a:xfrm>
            <a:off x="8791129" y="1132557"/>
            <a:ext cx="329712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med" len="lg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encil" pitchFamily="82" charset="0"/>
                <a:ea typeface="+mn-ea"/>
                <a:cs typeface="DejaVu Sans" pitchFamily="34" charset="0"/>
              </a:rPr>
              <a:t>-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cs-CZ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cs-CZ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encil" pitchFamily="82" charset="0"/>
                <a:ea typeface="+mn-ea"/>
                <a:cs typeface="DejaVu Sans" pitchFamily="34" charset="0"/>
              </a:rPr>
              <a:t>+</a:t>
            </a:r>
            <a:endParaRPr kumimoji="0" lang="en-US" altLang="cs-CZ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tencil" pitchFamily="82" charset="0"/>
              <a:ea typeface="+mn-ea"/>
              <a:cs typeface="DejaVu Sans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978198" y="1123031"/>
            <a:ext cx="3604846" cy="1504950"/>
            <a:chOff x="2937" y="922"/>
            <a:chExt cx="2271" cy="948"/>
          </a:xfrm>
        </p:grpSpPr>
        <p:sp>
          <p:nvSpPr>
            <p:cNvPr id="58411" name="Rectangle 4"/>
            <p:cNvSpPr>
              <a:spLocks noChangeArrowheads="1"/>
            </p:cNvSpPr>
            <p:nvPr/>
          </p:nvSpPr>
          <p:spPr bwMode="auto">
            <a:xfrm>
              <a:off x="4584" y="1529"/>
              <a:ext cx="624" cy="152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2" name="Rectangle 5"/>
            <p:cNvSpPr>
              <a:spLocks noChangeArrowheads="1"/>
            </p:cNvSpPr>
            <p:nvPr/>
          </p:nvSpPr>
          <p:spPr bwMode="auto">
            <a:xfrm>
              <a:off x="4584" y="1681"/>
              <a:ext cx="624" cy="151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3" name="Rectangle 6"/>
            <p:cNvSpPr>
              <a:spLocks noChangeArrowheads="1"/>
            </p:cNvSpPr>
            <p:nvPr/>
          </p:nvSpPr>
          <p:spPr bwMode="auto">
            <a:xfrm>
              <a:off x="4584" y="1226"/>
              <a:ext cx="624" cy="151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4" name="Rectangle 7"/>
            <p:cNvSpPr>
              <a:spLocks noChangeArrowheads="1"/>
            </p:cNvSpPr>
            <p:nvPr/>
          </p:nvSpPr>
          <p:spPr bwMode="auto">
            <a:xfrm>
              <a:off x="4584" y="1377"/>
              <a:ext cx="624" cy="151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5" name="Rectangle 14"/>
            <p:cNvSpPr>
              <a:spLocks noChangeArrowheads="1"/>
            </p:cNvSpPr>
            <p:nvPr/>
          </p:nvSpPr>
          <p:spPr bwMode="auto">
            <a:xfrm>
              <a:off x="4584" y="1074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6" name="Rectangle 15"/>
            <p:cNvSpPr>
              <a:spLocks noChangeArrowheads="1"/>
            </p:cNvSpPr>
            <p:nvPr/>
          </p:nvSpPr>
          <p:spPr bwMode="auto">
            <a:xfrm>
              <a:off x="4584" y="922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17" name="Freeform 22"/>
            <p:cNvSpPr>
              <a:spLocks/>
            </p:cNvSpPr>
            <p:nvPr/>
          </p:nvSpPr>
          <p:spPr bwMode="auto">
            <a:xfrm>
              <a:off x="3352" y="1192"/>
              <a:ext cx="1232" cy="112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426265325 h 192"/>
                <a:gd name="T4" fmla="*/ 846903474 w 1680"/>
                <a:gd name="T5" fmla="*/ 42626532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grpSp>
          <p:nvGrpSpPr>
            <p:cNvPr id="58418" name="Group 23"/>
            <p:cNvGrpSpPr>
              <a:grpSpLocks/>
            </p:cNvGrpSpPr>
            <p:nvPr/>
          </p:nvGrpSpPr>
          <p:grpSpPr bwMode="auto">
            <a:xfrm>
              <a:off x="2937" y="1020"/>
              <a:ext cx="840" cy="213"/>
              <a:chOff x="680" y="1444"/>
              <a:chExt cx="840" cy="213"/>
            </a:xfrm>
          </p:grpSpPr>
          <p:sp>
            <p:nvSpPr>
              <p:cNvPr id="58423" name="Rectangle 24"/>
              <p:cNvSpPr>
                <a:spLocks noChangeArrowheads="1"/>
              </p:cNvSpPr>
              <p:nvPr/>
            </p:nvSpPr>
            <p:spPr bwMode="auto">
              <a:xfrm>
                <a:off x="680" y="1488"/>
                <a:ext cx="840" cy="1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cs-CZ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endParaRPr>
              </a:p>
            </p:txBody>
          </p:sp>
          <p:sp>
            <p:nvSpPr>
              <p:cNvPr id="58424" name="Text Box 25"/>
              <p:cNvSpPr txBox="1">
                <a:spLocks noChangeArrowheads="1"/>
              </p:cNvSpPr>
              <p:nvPr/>
            </p:nvSpPr>
            <p:spPr bwMode="auto">
              <a:xfrm>
                <a:off x="940" y="1444"/>
                <a:ext cx="325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altLang="cs-CZ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DejaVu Sans" pitchFamily="34" charset="0"/>
                  </a:rPr>
                  <a:t>ptri</a:t>
                </a:r>
              </a:p>
            </p:txBody>
          </p:sp>
        </p:grpSp>
        <p:grpSp>
          <p:nvGrpSpPr>
            <p:cNvPr id="58419" name="Group 23"/>
            <p:cNvGrpSpPr>
              <a:grpSpLocks/>
            </p:cNvGrpSpPr>
            <p:nvPr/>
          </p:nvGrpSpPr>
          <p:grpSpPr bwMode="auto">
            <a:xfrm>
              <a:off x="2937" y="1576"/>
              <a:ext cx="840" cy="213"/>
              <a:chOff x="680" y="1444"/>
              <a:chExt cx="840" cy="213"/>
            </a:xfrm>
          </p:grpSpPr>
          <p:sp>
            <p:nvSpPr>
              <p:cNvPr id="58421" name="Rectangle 24"/>
              <p:cNvSpPr>
                <a:spLocks noChangeArrowheads="1"/>
              </p:cNvSpPr>
              <p:nvPr/>
            </p:nvSpPr>
            <p:spPr bwMode="auto">
              <a:xfrm>
                <a:off x="680" y="1488"/>
                <a:ext cx="840" cy="1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cs-CZ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endParaRPr>
              </a:p>
            </p:txBody>
          </p:sp>
          <p:sp>
            <p:nvSpPr>
              <p:cNvPr id="58422" name="Text Box 25"/>
              <p:cNvSpPr txBox="1">
                <a:spLocks noChangeArrowheads="1"/>
              </p:cNvSpPr>
              <p:nvPr/>
            </p:nvSpPr>
            <p:spPr bwMode="auto">
              <a:xfrm>
                <a:off x="872" y="1444"/>
                <a:ext cx="46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altLang="cs-CZ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DejaVu Sans" pitchFamily="34" charset="0"/>
                  </a:rPr>
                  <a:t>ptri+1</a:t>
                </a:r>
              </a:p>
            </p:txBody>
          </p:sp>
        </p:grpSp>
        <p:sp>
          <p:nvSpPr>
            <p:cNvPr id="58420" name="Freeform 22"/>
            <p:cNvSpPr>
              <a:spLocks/>
            </p:cNvSpPr>
            <p:nvPr/>
          </p:nvSpPr>
          <p:spPr bwMode="auto">
            <a:xfrm>
              <a:off x="3312" y="1758"/>
              <a:ext cx="1232" cy="112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426265325 h 192"/>
                <a:gd name="T4" fmla="*/ 846903474 w 1680"/>
                <a:gd name="T5" fmla="*/ 42626532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4989921" y="2569244"/>
            <a:ext cx="3593123" cy="963612"/>
            <a:chOff x="2945" y="1833"/>
            <a:chExt cx="2263" cy="607"/>
          </a:xfrm>
        </p:grpSpPr>
        <p:sp>
          <p:nvSpPr>
            <p:cNvPr id="58399" name="Rectangle 8"/>
            <p:cNvSpPr>
              <a:spLocks noChangeArrowheads="1"/>
            </p:cNvSpPr>
            <p:nvPr/>
          </p:nvSpPr>
          <p:spPr bwMode="auto">
            <a:xfrm>
              <a:off x="4584" y="2136"/>
              <a:ext cx="624" cy="151"/>
            </a:xfrm>
            <a:prstGeom prst="rect">
              <a:avLst/>
            </a:prstGeom>
            <a:solidFill>
              <a:srgbClr val="6699FF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00" name="Rectangle 9"/>
            <p:cNvSpPr>
              <a:spLocks noChangeArrowheads="1"/>
            </p:cNvSpPr>
            <p:nvPr/>
          </p:nvSpPr>
          <p:spPr bwMode="auto">
            <a:xfrm>
              <a:off x="4584" y="2288"/>
              <a:ext cx="624" cy="1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01" name="Rectangle 10"/>
            <p:cNvSpPr>
              <a:spLocks noChangeArrowheads="1"/>
            </p:cNvSpPr>
            <p:nvPr/>
          </p:nvSpPr>
          <p:spPr bwMode="auto">
            <a:xfrm>
              <a:off x="4584" y="1833"/>
              <a:ext cx="624" cy="1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02" name="Rectangle 18"/>
            <p:cNvSpPr>
              <a:spLocks noChangeArrowheads="1"/>
            </p:cNvSpPr>
            <p:nvPr/>
          </p:nvSpPr>
          <p:spPr bwMode="auto">
            <a:xfrm>
              <a:off x="4584" y="1984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403" name="Freeform 26"/>
            <p:cNvSpPr>
              <a:spLocks/>
            </p:cNvSpPr>
            <p:nvPr/>
          </p:nvSpPr>
          <p:spPr bwMode="auto">
            <a:xfrm>
              <a:off x="3360" y="2096"/>
              <a:ext cx="1232" cy="112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426265325 h 192"/>
                <a:gd name="T4" fmla="*/ 846903474 w 1680"/>
                <a:gd name="T5" fmla="*/ 42626532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grpSp>
          <p:nvGrpSpPr>
            <p:cNvPr id="58404" name="Group 27"/>
            <p:cNvGrpSpPr>
              <a:grpSpLocks/>
            </p:cNvGrpSpPr>
            <p:nvPr/>
          </p:nvGrpSpPr>
          <p:grpSpPr bwMode="auto">
            <a:xfrm>
              <a:off x="2945" y="1925"/>
              <a:ext cx="840" cy="213"/>
              <a:chOff x="680" y="1445"/>
              <a:chExt cx="840" cy="213"/>
            </a:xfrm>
          </p:grpSpPr>
          <p:sp>
            <p:nvSpPr>
              <p:cNvPr id="58409" name="Rectangle 28"/>
              <p:cNvSpPr>
                <a:spLocks noChangeArrowheads="1"/>
              </p:cNvSpPr>
              <p:nvPr/>
            </p:nvSpPr>
            <p:spPr bwMode="auto">
              <a:xfrm>
                <a:off x="680" y="1488"/>
                <a:ext cx="840" cy="1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cs-CZ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endParaRPr>
              </a:p>
            </p:txBody>
          </p:sp>
          <p:sp>
            <p:nvSpPr>
              <p:cNvPr id="58410" name="Text Box 29"/>
              <p:cNvSpPr txBox="1">
                <a:spLocks noChangeArrowheads="1"/>
              </p:cNvSpPr>
              <p:nvPr/>
            </p:nvSpPr>
            <p:spPr bwMode="auto">
              <a:xfrm>
                <a:off x="932" y="1445"/>
                <a:ext cx="34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altLang="cs-CZ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DejaVu Sans" pitchFamily="34" charset="0"/>
                  </a:rPr>
                  <a:t>ptrc</a:t>
                </a:r>
              </a:p>
            </p:txBody>
          </p:sp>
        </p:grpSp>
        <p:sp>
          <p:nvSpPr>
            <p:cNvPr id="58405" name="Freeform 26"/>
            <p:cNvSpPr>
              <a:spLocks/>
            </p:cNvSpPr>
            <p:nvPr/>
          </p:nvSpPr>
          <p:spPr bwMode="auto">
            <a:xfrm>
              <a:off x="3360" y="2389"/>
              <a:ext cx="1232" cy="27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5971965 h 192"/>
                <a:gd name="T4" fmla="*/ 846903474 w 1680"/>
                <a:gd name="T5" fmla="*/ 597196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grpSp>
          <p:nvGrpSpPr>
            <p:cNvPr id="58406" name="Group 27"/>
            <p:cNvGrpSpPr>
              <a:grpSpLocks/>
            </p:cNvGrpSpPr>
            <p:nvPr/>
          </p:nvGrpSpPr>
          <p:grpSpPr bwMode="auto">
            <a:xfrm>
              <a:off x="2945" y="2218"/>
              <a:ext cx="840" cy="213"/>
              <a:chOff x="680" y="1445"/>
              <a:chExt cx="840" cy="213"/>
            </a:xfrm>
          </p:grpSpPr>
          <p:sp>
            <p:nvSpPr>
              <p:cNvPr id="58407" name="Rectangle 28"/>
              <p:cNvSpPr>
                <a:spLocks noChangeArrowheads="1"/>
              </p:cNvSpPr>
              <p:nvPr/>
            </p:nvSpPr>
            <p:spPr bwMode="auto">
              <a:xfrm>
                <a:off x="680" y="1488"/>
                <a:ext cx="840" cy="12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cs-CZ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endParaRPr>
              </a:p>
            </p:txBody>
          </p:sp>
          <p:sp>
            <p:nvSpPr>
              <p:cNvPr id="58408" name="Text Box 29"/>
              <p:cNvSpPr txBox="1">
                <a:spLocks noChangeArrowheads="1"/>
              </p:cNvSpPr>
              <p:nvPr/>
            </p:nvSpPr>
            <p:spPr bwMode="auto">
              <a:xfrm>
                <a:off x="864" y="1445"/>
                <a:ext cx="48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Char char="¨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¨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v-SE" altLang="cs-CZ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DejaVu Sans" pitchFamily="34" charset="0"/>
                  </a:rPr>
                  <a:t>ptrc+1</a:t>
                </a:r>
              </a:p>
            </p:txBody>
          </p:sp>
        </p:grp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4989921" y="3532857"/>
            <a:ext cx="3593123" cy="2651125"/>
            <a:chOff x="2945" y="2440"/>
            <a:chExt cx="2263" cy="1670"/>
          </a:xfrm>
        </p:grpSpPr>
        <p:sp>
          <p:nvSpPr>
            <p:cNvPr id="58382" name="Rectangle 37"/>
            <p:cNvSpPr>
              <a:spLocks noChangeArrowheads="1"/>
            </p:cNvSpPr>
            <p:nvPr/>
          </p:nvSpPr>
          <p:spPr bwMode="auto">
            <a:xfrm>
              <a:off x="4584" y="3959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3" name="Freeform 30"/>
            <p:cNvSpPr>
              <a:spLocks/>
            </p:cNvSpPr>
            <p:nvPr/>
          </p:nvSpPr>
          <p:spPr bwMode="auto">
            <a:xfrm>
              <a:off x="3360" y="3896"/>
              <a:ext cx="1232" cy="112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426265325 h 192"/>
                <a:gd name="T4" fmla="*/ 846903474 w 1680"/>
                <a:gd name="T5" fmla="*/ 42626532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4" name="Rectangle 11"/>
            <p:cNvSpPr>
              <a:spLocks noChangeArrowheads="1"/>
            </p:cNvSpPr>
            <p:nvPr/>
          </p:nvSpPr>
          <p:spPr bwMode="auto">
            <a:xfrm>
              <a:off x="4584" y="2744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5" name="Rectangle 12"/>
            <p:cNvSpPr>
              <a:spLocks noChangeArrowheads="1"/>
            </p:cNvSpPr>
            <p:nvPr/>
          </p:nvSpPr>
          <p:spPr bwMode="auto">
            <a:xfrm>
              <a:off x="4584" y="3047"/>
              <a:ext cx="624" cy="152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6" name="Rectangle 13"/>
            <p:cNvSpPr>
              <a:spLocks noChangeArrowheads="1"/>
            </p:cNvSpPr>
            <p:nvPr/>
          </p:nvSpPr>
          <p:spPr bwMode="auto">
            <a:xfrm>
              <a:off x="4584" y="2592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7" name="Rectangle 16"/>
            <p:cNvSpPr>
              <a:spLocks noChangeArrowheads="1"/>
            </p:cNvSpPr>
            <p:nvPr/>
          </p:nvSpPr>
          <p:spPr bwMode="auto">
            <a:xfrm>
              <a:off x="4584" y="3199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8" name="Rectangle 17"/>
            <p:cNvSpPr>
              <a:spLocks noChangeArrowheads="1"/>
            </p:cNvSpPr>
            <p:nvPr/>
          </p:nvSpPr>
          <p:spPr bwMode="auto">
            <a:xfrm>
              <a:off x="4584" y="2895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89" name="Rectangle 19"/>
            <p:cNvSpPr>
              <a:spLocks noChangeArrowheads="1"/>
            </p:cNvSpPr>
            <p:nvPr/>
          </p:nvSpPr>
          <p:spPr bwMode="auto">
            <a:xfrm>
              <a:off x="4584" y="2440"/>
              <a:ext cx="624" cy="15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0" name="Freeform 30"/>
            <p:cNvSpPr>
              <a:spLocks/>
            </p:cNvSpPr>
            <p:nvPr/>
          </p:nvSpPr>
          <p:spPr bwMode="auto">
            <a:xfrm>
              <a:off x="3360" y="2704"/>
              <a:ext cx="1232" cy="112"/>
            </a:xfrm>
            <a:custGeom>
              <a:avLst/>
              <a:gdLst>
                <a:gd name="T0" fmla="*/ 0 w 1680"/>
                <a:gd name="T1" fmla="*/ 0 h 192"/>
                <a:gd name="T2" fmla="*/ 0 w 1680"/>
                <a:gd name="T3" fmla="*/ 426265325 h 192"/>
                <a:gd name="T4" fmla="*/ 846903474 w 1680"/>
                <a:gd name="T5" fmla="*/ 426265325 h 192"/>
                <a:gd name="T6" fmla="*/ 0 60000 65536"/>
                <a:gd name="T7" fmla="*/ 0 60000 65536"/>
                <a:gd name="T8" fmla="*/ 0 60000 65536"/>
                <a:gd name="T9" fmla="*/ 0 w 1680"/>
                <a:gd name="T10" fmla="*/ 0 h 192"/>
                <a:gd name="T11" fmla="*/ 1680 w 168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80" h="192">
                  <a:moveTo>
                    <a:pt x="0" y="0"/>
                  </a:moveTo>
                  <a:lnTo>
                    <a:pt x="0" y="192"/>
                  </a:lnTo>
                  <a:lnTo>
                    <a:pt x="1680" y="19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1" name="Rectangle 32"/>
            <p:cNvSpPr>
              <a:spLocks noChangeArrowheads="1"/>
            </p:cNvSpPr>
            <p:nvPr/>
          </p:nvSpPr>
          <p:spPr bwMode="auto">
            <a:xfrm>
              <a:off x="2945" y="2576"/>
              <a:ext cx="840" cy="1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2" name="Text Box 33"/>
            <p:cNvSpPr txBox="1">
              <a:spLocks noChangeArrowheads="1"/>
            </p:cNvSpPr>
            <p:nvPr/>
          </p:nvSpPr>
          <p:spPr bwMode="auto">
            <a:xfrm>
              <a:off x="3189" y="2533"/>
              <a:ext cx="36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cs-CZ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rPr>
                <a:t>ptrd</a:t>
              </a:r>
            </a:p>
          </p:txBody>
        </p:sp>
        <p:sp>
          <p:nvSpPr>
            <p:cNvPr id="58393" name="Rectangle 34"/>
            <p:cNvSpPr>
              <a:spLocks noChangeArrowheads="1"/>
            </p:cNvSpPr>
            <p:nvPr/>
          </p:nvSpPr>
          <p:spPr bwMode="auto">
            <a:xfrm>
              <a:off x="4584" y="3504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4" name="Rectangle 35"/>
            <p:cNvSpPr>
              <a:spLocks noChangeArrowheads="1"/>
            </p:cNvSpPr>
            <p:nvPr/>
          </p:nvSpPr>
          <p:spPr bwMode="auto">
            <a:xfrm>
              <a:off x="4584" y="3807"/>
              <a:ext cx="624" cy="152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5" name="Rectangle 36"/>
            <p:cNvSpPr>
              <a:spLocks noChangeArrowheads="1"/>
            </p:cNvSpPr>
            <p:nvPr/>
          </p:nvSpPr>
          <p:spPr bwMode="auto">
            <a:xfrm>
              <a:off x="4584" y="3352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6" name="Rectangle 38"/>
            <p:cNvSpPr>
              <a:spLocks noChangeArrowheads="1"/>
            </p:cNvSpPr>
            <p:nvPr/>
          </p:nvSpPr>
          <p:spPr bwMode="auto">
            <a:xfrm>
              <a:off x="4584" y="3655"/>
              <a:ext cx="624" cy="151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 type="none" w="med" len="lg"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7" name="Rectangle 32"/>
            <p:cNvSpPr>
              <a:spLocks noChangeArrowheads="1"/>
            </p:cNvSpPr>
            <p:nvPr/>
          </p:nvSpPr>
          <p:spPr bwMode="auto">
            <a:xfrm>
              <a:off x="2945" y="3768"/>
              <a:ext cx="840" cy="1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cs-C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58398" name="Text Box 33"/>
            <p:cNvSpPr txBox="1">
              <a:spLocks noChangeArrowheads="1"/>
            </p:cNvSpPr>
            <p:nvPr/>
          </p:nvSpPr>
          <p:spPr bwMode="auto">
            <a:xfrm>
              <a:off x="3121" y="3725"/>
              <a:ext cx="49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cs-CZ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DejaVu Sans" pitchFamily="34" charset="0"/>
                </a:rPr>
                <a:t>ptrd+1</a:t>
              </a:r>
            </a:p>
          </p:txBody>
        </p:sp>
      </p:grpSp>
      <p:sp>
        <p:nvSpPr>
          <p:cNvPr id="618548" name="AutoShape 180" descr="Konec animace"/>
          <p:cNvSpPr>
            <a:spLocks noChangeArrowheads="1"/>
          </p:cNvSpPr>
          <p:nvPr/>
        </p:nvSpPr>
        <p:spPr bwMode="auto">
          <a:xfrm>
            <a:off x="8812908" y="6569742"/>
            <a:ext cx="250580" cy="188913"/>
          </a:xfrm>
          <a:prstGeom prst="rightArrow">
            <a:avLst>
              <a:gd name="adj1" fmla="val 50000"/>
              <a:gd name="adj2" fmla="val 3316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58379" name="Text Box 53"/>
          <p:cNvSpPr txBox="1">
            <a:spLocks noChangeArrowheads="1"/>
          </p:cNvSpPr>
          <p:nvPr/>
        </p:nvSpPr>
        <p:spPr bwMode="auto">
          <a:xfrm>
            <a:off x="3196290" y="1616744"/>
            <a:ext cx="209989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DejaVu Sans" pitchFamily="34" charset="0"/>
            </a:endParaRPr>
          </a:p>
        </p:txBody>
      </p:sp>
      <p:sp>
        <p:nvSpPr>
          <p:cNvPr id="618550" name="Text Box 54"/>
          <p:cNvSpPr txBox="1">
            <a:spLocks noChangeArrowheads="1"/>
          </p:cNvSpPr>
          <p:nvPr/>
        </p:nvSpPr>
        <p:spPr bwMode="auto">
          <a:xfrm>
            <a:off x="828229" y="2632745"/>
            <a:ext cx="3392366" cy="1570037"/>
          </a:xfrm>
          <a:prstGeom prst="rect">
            <a:avLst/>
          </a:prstGeom>
          <a:solidFill>
            <a:srgbClr val="FFFFCC"/>
          </a:solidFill>
          <a:ln w="12700" algn="ctr">
            <a:solidFill>
              <a:srgbClr val="FF3300"/>
            </a:solidFill>
            <a:miter lim="800000"/>
            <a:headEnd type="none" w="sm" len="sm"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*ptrx  ≡ ptrx[0]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*(ptrx+1) ≡ ptrx[1]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*(ptrx+n) ≡ ptrx[n]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*(ptrx-n) ≡ ptrx[-n]</a:t>
            </a:r>
          </a:p>
        </p:txBody>
      </p:sp>
      <p:sp>
        <p:nvSpPr>
          <p:cNvPr id="618551" name="Rectangle 3"/>
          <p:cNvSpPr>
            <a:spLocks noChangeArrowheads="1"/>
          </p:cNvSpPr>
          <p:nvPr/>
        </p:nvSpPr>
        <p:spPr bwMode="auto">
          <a:xfrm>
            <a:off x="412060" y="4863182"/>
            <a:ext cx="3918438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sv-SE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nr1 = sizeof (double);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sv-SE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nr2 = sizeof (double*);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sv-SE" altLang="cs-CZ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  <a:ea typeface="+mn-ea"/>
                <a:cs typeface="DejaVu Sans" pitchFamily="34" charset="0"/>
              </a:rPr>
              <a:t>nr1 != nr2</a:t>
            </a:r>
          </a:p>
        </p:txBody>
      </p:sp>
      <p:pic>
        <p:nvPicPr>
          <p:cNvPr id="57" name="Picture 10" descr="Samostud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59" y="50400"/>
            <a:ext cx="591313" cy="49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4306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8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18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18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1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18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185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185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618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9" grpId="0" build="p"/>
      <p:bldP spid="618548" grpId="0" animBg="1"/>
      <p:bldP spid="618550" grpId="0" animBg="1"/>
      <p:bldP spid="6185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5497" y="620688"/>
            <a:ext cx="8784976" cy="5418137"/>
          </a:xfrm>
          <a:prstGeom prst="rect">
            <a:avLst/>
          </a:prstGeom>
          <a:noFill/>
        </p:spPr>
        <p:txBody>
          <a:bodyPr wrap="none"/>
          <a:lstStyle>
            <a:lvl1pPr marL="342900" indent="-342900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Wingdings" pitchFamily="2" charset="2"/>
              <a:buNone/>
              <a:tabLst>
                <a:tab pos="2871788" algn="l"/>
                <a:tab pos="5381625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x, y;</a:t>
            </a:r>
          </a:p>
          <a:p>
            <a:pPr marL="342900" marR="0" lvl="0" indent="-342900" algn="l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2871788" algn="l"/>
                <a:tab pos="5381625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*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&amp;y;</a:t>
            </a: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/>
            </a:r>
            <a:b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1;	x=*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;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++;</a:t>
            </a:r>
          </a:p>
          <a:p>
            <a:pPr marL="342900" marR="0" lvl="0" indent="-342900" algn="l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2871788" algn="l"/>
                <a:tab pos="5381625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const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*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&amp;y;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</a:b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*</a:t>
            </a:r>
            <a:r>
              <a:rPr kumimoji="0" 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1;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	x=*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;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++;</a:t>
            </a:r>
          </a:p>
          <a:p>
            <a:pPr marL="342900" marR="0" lvl="0" indent="-342900" algn="l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2871788" algn="l"/>
                <a:tab pos="5381625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*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const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&amp;y;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1;	x=*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;	</a:t>
            </a:r>
            <a:r>
              <a:rPr kumimoji="0" 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lpioC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++;</a:t>
            </a:r>
          </a:p>
          <a:p>
            <a:pPr marL="342900" marR="0" lvl="0" indent="-342900" algn="l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06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2871788" algn="l"/>
                <a:tab pos="5381625" algn="l"/>
              </a:tabLst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const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*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0055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const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&amp;y;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</a:b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*</a:t>
            </a:r>
            <a:r>
              <a:rPr kumimoji="0" 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lpCioC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= 1;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	x=*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;	</a:t>
            </a:r>
            <a:r>
              <a:rPr kumimoji="0" 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lpCioC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++;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5497" y="0"/>
            <a:ext cx="9085344" cy="588043"/>
          </a:xfrm>
          <a:prstGeom prst="rect">
            <a:avLst/>
          </a:prstGeom>
          <a:gradFill rotWithShape="0">
            <a:gsLst>
              <a:gs pos="0">
                <a:srgbClr val="83AFDB"/>
              </a:gs>
              <a:gs pos="50000">
                <a:srgbClr val="99CCFF"/>
              </a:gs>
              <a:gs pos="100000">
                <a:srgbClr val="83AFD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algn="ctr" defTabSz="4572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algn="ctr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Opakování C: 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Ukazatel s </a:t>
            </a:r>
            <a:r>
              <a:rPr kumimoji="0" lang="cs-CZ" alt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const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 v </a:t>
            </a:r>
            <a:r>
              <a:rPr kumimoji="0" lang="sv-SE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C-k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DejaVu Sans"/>
              </a:rPr>
              <a:t>ódu</a:t>
            </a:r>
            <a:endParaRPr kumimoji="0" lang="sv-SE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DejaVu Sans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539552" y="3068960"/>
            <a:ext cx="2093912" cy="360362"/>
            <a:chOff x="525" y="2097"/>
            <a:chExt cx="1319" cy="227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525" y="2097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525" y="2097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5436096" y="4221088"/>
            <a:ext cx="2093913" cy="360363"/>
            <a:chOff x="3218" y="2769"/>
            <a:chExt cx="1319" cy="227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218" y="2769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3218" y="2769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683568" y="5373216"/>
            <a:ext cx="2093913" cy="360363"/>
            <a:chOff x="642" y="3436"/>
            <a:chExt cx="1319" cy="227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642" y="3436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642" y="3436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</p:grpSp>
      <p:grpSp>
        <p:nvGrpSpPr>
          <p:cNvPr id="13" name="Group 14"/>
          <p:cNvGrpSpPr>
            <a:grpSpLocks/>
          </p:cNvGrpSpPr>
          <p:nvPr/>
        </p:nvGrpSpPr>
        <p:grpSpPr bwMode="auto">
          <a:xfrm>
            <a:off x="5508104" y="5445224"/>
            <a:ext cx="2093912" cy="360362"/>
            <a:chOff x="3218" y="2769"/>
            <a:chExt cx="1319" cy="227"/>
          </a:xfrm>
        </p:grpSpPr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3218" y="2769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3218" y="2769"/>
              <a:ext cx="1319" cy="227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DejaVu Sans" pitchFamily="34" charset="0"/>
              </a:endParaRPr>
            </a:p>
          </p:txBody>
        </p:sp>
      </p:grpSp>
      <p:sp>
        <p:nvSpPr>
          <p:cNvPr id="16" name="Šipka doprava 15"/>
          <p:cNvSpPr/>
          <p:nvPr/>
        </p:nvSpPr>
        <p:spPr bwMode="auto">
          <a:xfrm>
            <a:off x="8676903" y="6597352"/>
            <a:ext cx="287140" cy="216024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cs-CZ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DejaVu Sans" panose="020B0603030804020204" pitchFamily="34" charset="0"/>
            </a:endParaRPr>
          </a:p>
        </p:txBody>
      </p:sp>
      <p:pic>
        <p:nvPicPr>
          <p:cNvPr id="17" name="Picture 10" descr="Samostud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59" y="50400"/>
            <a:ext cx="591313" cy="49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9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ChangeArrowheads="1"/>
          </p:cNvSpPr>
          <p:nvPr/>
        </p:nvSpPr>
        <p:spPr bwMode="auto">
          <a:xfrm>
            <a:off x="0" y="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3200" dirty="0" smtClean="0">
                <a:solidFill>
                  <a:srgbClr val="9900CC"/>
                </a:solidFill>
                <a:latin typeface="Century Gothic" pitchFamily="34" charset="0"/>
              </a:rPr>
              <a:t>Ztráta přesnosti</a:t>
            </a:r>
            <a:endParaRPr lang="en-US" sz="3200" dirty="0">
              <a:solidFill>
                <a:srgbClr val="9900CC"/>
              </a:solidFill>
              <a:latin typeface="Century Gothic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14264" y="764704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l"/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února 1991 při válce v Zálivu nedokázala americká raketová baterie sledovat a zachytit iráckou raketu typu </a:t>
            </a:r>
            <a:r>
              <a:rPr lang="cs-CZ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Scud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Scud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udeřil do kasáren americké armády, zabil 28 vojáků a zranil asi 100 dalších lidí. Příčinou byl nepřesný výpočet času kvůli aritmetickým chybám v počítači. </a:t>
            </a:r>
          </a:p>
          <a:p>
            <a:pPr indent="360363" algn="l"/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Konkrétně, </a:t>
            </a:r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 v desetinách sekundy se čítal vnitřními integer hodinami systému a násobil se </a:t>
            </a:r>
            <a:r>
              <a:rPr lang="cs-CZ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1/10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se obdržel čas v sekundách. Nepřesná hodnota </a:t>
            </a:r>
            <a:r>
              <a:rPr lang="cs-CZ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1/10 vynásobená velkým číslem času v desetinách sekundy vedla k velké chybě. </a:t>
            </a:r>
          </a:p>
          <a:p>
            <a:pPr indent="360363" algn="l"/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100 hodinách 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provozu činila časová chyba </a:t>
            </a:r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0,34 sekundy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Raketa </a:t>
            </a:r>
            <a:r>
              <a:rPr lang="cs-CZ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Scud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cestuje rychlostí asi 1 676 metrů za sekundu, a tak za tuto dobu urazila více než půl kilometru, což už leželo mimo „</a:t>
            </a:r>
            <a:r>
              <a:rPr lang="cs-CZ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dosahovou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bránu“, kterou systém Patriot sledoval.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010042" y="5873293"/>
            <a:ext cx="6994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chemeClr val="tx1"/>
                </a:solidFill>
              </a:rPr>
              <a:t>Více: </a:t>
            </a:r>
            <a:r>
              <a:rPr lang="cs-CZ" sz="1800" dirty="0"/>
              <a:t>https://sdqweb.ipd.kit.edu/publications/pdfs/saglam2016a.pdf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195"/>
            <a:ext cx="7772400" cy="582211"/>
          </a:xfrm>
          <a:noFill/>
          <a:ln/>
        </p:spPr>
        <p:txBody>
          <a:bodyPr lIns="90487" tIns="44450" rIns="90487" bIns="44450" anchor="ctr"/>
          <a:lstStyle/>
          <a:p>
            <a:pPr algn="ctr"/>
            <a:r>
              <a:rPr lang="cs-CZ" sz="3200" b="0" dirty="0" smtClean="0">
                <a:solidFill>
                  <a:srgbClr val="9900CC"/>
                </a:solidFill>
              </a:rPr>
              <a:t>Ztráta přesnosti v </a:t>
            </a:r>
            <a:r>
              <a:rPr lang="cs-CZ" sz="3200" b="0" dirty="0" err="1" smtClean="0">
                <a:solidFill>
                  <a:srgbClr val="9900CC"/>
                </a:solidFill>
              </a:rPr>
              <a:t>realite</a:t>
            </a:r>
            <a:endParaRPr lang="en-US" sz="3200" b="0" dirty="0">
              <a:solidFill>
                <a:srgbClr val="9900CC"/>
              </a:solidFill>
            </a:endParaRPr>
          </a:p>
        </p:txBody>
      </p:sp>
      <p:sp>
        <p:nvSpPr>
          <p:cNvPr id="428035" name="Rectangle 3"/>
          <p:cNvSpPr>
            <a:spLocks noChangeArrowheads="1"/>
          </p:cNvSpPr>
          <p:nvPr/>
        </p:nvSpPr>
        <p:spPr bwMode="auto">
          <a:xfrm>
            <a:off x="250825" y="1052513"/>
            <a:ext cx="2209800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0" lvl="1" algn="l">
              <a:lnSpc>
                <a:spcPts val="2400"/>
              </a:lnSpc>
              <a:spcBef>
                <a:spcPct val="20000"/>
              </a:spcBef>
              <a:spcAft>
                <a:spcPts val="700"/>
              </a:spcAft>
              <a:buClr>
                <a:srgbClr val="91AFBF"/>
              </a:buClr>
              <a:buSzPct val="55000"/>
              <a:buFont typeface="Wingdings" pitchFamily="2" charset="2"/>
              <a:buNone/>
            </a:pPr>
            <a:r>
              <a:rPr lang="cs-CZ" sz="1600" dirty="0" smtClean="0">
                <a:solidFill>
                  <a:srgbClr val="000000"/>
                </a:solidFill>
                <a:latin typeface="Century Gothic" pitchFamily="34" charset="0"/>
              </a:rPr>
              <a:t>Podle Generálního úřadu vlády USA byla ztráta přesnosti odpovědná za selhání protiraketové baterie Patriot.</a:t>
            </a:r>
          </a:p>
          <a:p>
            <a:pPr marL="0" lvl="1" algn="l">
              <a:lnSpc>
                <a:spcPts val="2400"/>
              </a:lnSpc>
              <a:spcBef>
                <a:spcPct val="20000"/>
              </a:spcBef>
              <a:spcAft>
                <a:spcPts val="700"/>
              </a:spcAft>
              <a:buClr>
                <a:srgbClr val="91AFBF"/>
              </a:buClr>
              <a:buSzPct val="55000"/>
              <a:buFont typeface="Wingdings" pitchFamily="2" charset="2"/>
              <a:buNone/>
            </a:pPr>
            <a:r>
              <a:rPr lang="cs-CZ" sz="1600" dirty="0" smtClean="0">
                <a:solidFill>
                  <a:srgbClr val="000000"/>
                </a:solidFill>
                <a:latin typeface="Century Gothic" pitchFamily="34" charset="0"/>
              </a:rPr>
              <a:t>Došlo k ní vynásobením integer čítače času </a:t>
            </a:r>
            <a:r>
              <a:rPr lang="cs-CZ" sz="1600" dirty="0" err="1" smtClean="0">
                <a:solidFill>
                  <a:srgbClr val="000000"/>
                </a:solidFill>
                <a:latin typeface="Century Gothic" pitchFamily="34" charset="0"/>
              </a:rPr>
              <a:t>float</a:t>
            </a:r>
            <a:r>
              <a:rPr lang="cs-CZ" sz="1600" dirty="0" smtClean="0">
                <a:solidFill>
                  <a:srgbClr val="000000"/>
                </a:solidFill>
                <a:latin typeface="Century Gothic" pitchFamily="34" charset="0"/>
              </a:rPr>
              <a:t> konstantou 0.1.</a:t>
            </a:r>
            <a:endParaRPr lang="cs-CZ" sz="16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4280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125538"/>
            <a:ext cx="6216650" cy="4981575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8313" y="6237288"/>
            <a:ext cx="77819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dirty="0" smtClean="0"/>
              <a:t>Zdroj</a:t>
            </a:r>
            <a:r>
              <a:rPr lang="en-US" dirty="0"/>
              <a:t>: University of Illinois </a:t>
            </a:r>
            <a:r>
              <a:rPr lang="en-US" dirty="0" smtClean="0"/>
              <a:t>Urbana-</a:t>
            </a:r>
            <a:r>
              <a:rPr lang="en-US" dirty="0" err="1" smtClean="0"/>
              <a:t>Champaig</a:t>
            </a:r>
            <a:r>
              <a:rPr lang="cs-CZ" dirty="0" smtClean="0"/>
              <a:t>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555625"/>
          </a:xfrm>
          <a:noFill/>
          <a:ln/>
        </p:spPr>
        <p:txBody>
          <a:bodyPr/>
          <a:lstStyle/>
          <a:p>
            <a:pPr algn="l">
              <a:lnSpc>
                <a:spcPct val="87000"/>
              </a:lnSpc>
            </a:pPr>
            <a:r>
              <a:rPr lang="cs-CZ" sz="3600" b="1" dirty="0">
                <a:solidFill>
                  <a:srgbClr val="7030A0"/>
                </a:solidFill>
              </a:rPr>
              <a:t>Kvíz: Rozhodněte o platnosti vztahů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752600" y="838200"/>
            <a:ext cx="2613025" cy="1214438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int x = …;</a:t>
            </a:r>
          </a:p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float f = …;</a:t>
            </a:r>
          </a:p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double d = …;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5105400" y="914400"/>
            <a:ext cx="2606482" cy="6437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 eaLnBrk="0" hangingPunct="0"/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Předpokládejme,</a:t>
            </a:r>
          </a:p>
          <a:p>
            <a:pPr algn="l" eaLnBrk="0" hangingPunct="0"/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že 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</a:t>
            </a:r>
            <a:r>
              <a:rPr lang="cs-CZ" sz="1800" b="1" dirty="0">
                <a:solidFill>
                  <a:srgbClr val="000066"/>
                </a:solidFill>
                <a:latin typeface="Courier New" pitchFamily="49" charset="0"/>
              </a:rPr>
              <a:t> a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nejsou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NAN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403225" y="2106613"/>
            <a:ext cx="7924800" cy="40782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x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)(float) x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x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)(double) x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(float)(double) f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(float) d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-(-f)	 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2/3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2/3.0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&lt; 0.0 </a:t>
            </a:r>
            <a:r>
              <a:rPr lang="en-US" sz="1800" b="1" dirty="0">
                <a:solidFill>
                  <a:srgbClr val="7030A0"/>
                </a:solidFill>
                <a:latin typeface="Symbol" pitchFamily="18" charset="2"/>
              </a:rPr>
              <a:t>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((d*2) &lt; 0.0)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&gt; f  </a:t>
            </a:r>
            <a:r>
              <a:rPr lang="en-US" sz="1800" b="1" dirty="0">
                <a:solidFill>
                  <a:srgbClr val="7030A0"/>
                </a:solidFill>
                <a:latin typeface="Symbol" pitchFamily="18" charset="2"/>
              </a:rPr>
              <a:t></a:t>
            </a:r>
            <a:r>
              <a:rPr lang="en-US" sz="1800" b="1" dirty="0">
                <a:solidFill>
                  <a:srgbClr val="000066"/>
                </a:solidFill>
                <a:latin typeface="Symbol" pitchFamily="18" charset="2"/>
              </a:rPr>
              <a:t>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-f &gt; -d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* d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&gt;=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0.0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d+f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)-d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f			</a:t>
            </a:r>
            <a:endParaRPr lang="en-US" sz="1800" b="1" dirty="0">
              <a:solidFill>
                <a:srgbClr val="000066"/>
              </a:solidFill>
              <a:latin typeface="Helvetica" pitchFamily="-124" charset="0"/>
            </a:endParaRPr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395288" y="6454031"/>
            <a:ext cx="8280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B35APO   </a:t>
            </a:r>
            <a:r>
              <a:rPr kumimoji="0" lang="cs-CZ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Architektury počítačů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8172450" y="6237288"/>
            <a:ext cx="57626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63D286-ACD2-48C0-8E89-4CAB0BBE95FD}" type="slidenum">
              <a:rPr kumimoji="0" lang="cs-CZ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6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6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6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6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6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6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6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6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6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555625"/>
          </a:xfrm>
          <a:noFill/>
          <a:ln/>
        </p:spPr>
        <p:txBody>
          <a:bodyPr/>
          <a:lstStyle/>
          <a:p>
            <a:r>
              <a:rPr lang="cs-CZ" dirty="0"/>
              <a:t>Odpovědi na kvíz</a:t>
            </a:r>
            <a:endParaRPr lang="en-US" dirty="0"/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533400" y="2209800"/>
            <a:ext cx="7924800" cy="40782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x == (int)(float) x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x == (int)(double) x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f == (float)(double) f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d == (float) d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f == -(-f);	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2/3 == 2/3.0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d &lt; 0.0 </a:t>
            </a:r>
            <a:r>
              <a:rPr lang="en-US" sz="1800" b="1">
                <a:solidFill>
                  <a:srgbClr val="000066"/>
                </a:solidFill>
                <a:latin typeface="Symbol" pitchFamily="18" charset="2"/>
              </a:rPr>
              <a:t>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((d*2) &lt; 0.0)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d &gt; f  </a:t>
            </a:r>
            <a:r>
              <a:rPr lang="en-US" sz="1800" b="1">
                <a:solidFill>
                  <a:srgbClr val="000066"/>
                </a:solidFill>
                <a:latin typeface="Symbol" pitchFamily="18" charset="2"/>
              </a:rPr>
              <a:t>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-f &gt; -d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d * d &gt;= 0.0			</a:t>
            </a: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</a:rPr>
              <a:t>(d+f)-d == f			</a:t>
            </a:r>
            <a:endParaRPr lang="en-US" sz="1800" b="1">
              <a:solidFill>
                <a:srgbClr val="000066"/>
              </a:solidFill>
              <a:latin typeface="Helvetica" pitchFamily="-124" charset="0"/>
            </a:endParaRP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752600" y="838200"/>
            <a:ext cx="2613025" cy="1214438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int x = …;</a:t>
            </a:r>
          </a:p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float f = …;</a:t>
            </a:r>
          </a:p>
          <a:p>
            <a:pPr algn="l" eaLnBrk="0" hangingPunct="0"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1800" b="1">
                <a:solidFill>
                  <a:srgbClr val="800000"/>
                </a:solidFill>
                <a:latin typeface="Courier New" pitchFamily="49" charset="0"/>
              </a:rPr>
              <a:t>double d = …;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5105400" y="914400"/>
            <a:ext cx="2606482" cy="6437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 eaLnBrk="0" hangingPunct="0"/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Předpokládejme,</a:t>
            </a:r>
          </a:p>
          <a:p>
            <a:pPr algn="l" eaLnBrk="0" hangingPunct="0"/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že 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</a:t>
            </a:r>
            <a:r>
              <a:rPr lang="cs-CZ" sz="1800" b="1" dirty="0">
                <a:solidFill>
                  <a:srgbClr val="000066"/>
                </a:solidFill>
                <a:latin typeface="Courier New" pitchFamily="49" charset="0"/>
              </a:rPr>
              <a:t> a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nejsou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 NAN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533400" y="2209800"/>
            <a:ext cx="8503096" cy="410625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x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)(float) x		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N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e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24 </a:t>
            </a:r>
            <a:r>
              <a:rPr lang="cs-CZ" sz="1800" b="1" dirty="0" err="1">
                <a:solidFill>
                  <a:srgbClr val="000066"/>
                </a:solidFill>
                <a:latin typeface="Helvetica" pitchFamily="-124" charset="0"/>
              </a:rPr>
              <a:t>významých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bitů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x == 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)(double) x	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Ano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53 </a:t>
            </a:r>
            <a:r>
              <a:rPr lang="cs-CZ" sz="1800" b="1" dirty="0" err="1">
                <a:solidFill>
                  <a:srgbClr val="000066"/>
                </a:solidFill>
                <a:latin typeface="Helvetica" pitchFamily="-124" charset="0"/>
              </a:rPr>
              <a:t>významých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bitů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 == (float)(double) f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Ano 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zvýšení přesnosti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(float) d			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N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e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ztráta přesnosti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f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-(-f)	 		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Ano 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pouhá změna znaménka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2/3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== 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2/3.0		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Ne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2/3 == 0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&lt; 0.0 </a:t>
            </a:r>
            <a:r>
              <a:rPr lang="en-US" sz="1800" b="1" dirty="0">
                <a:solidFill>
                  <a:srgbClr val="000066"/>
                </a:solidFill>
                <a:latin typeface="Symbol" pitchFamily="18" charset="2"/>
              </a:rPr>
              <a:t></a:t>
            </a:r>
            <a:r>
              <a:rPr lang="en-US" sz="1800" b="1" dirty="0">
                <a:solidFill>
                  <a:srgbClr val="009900"/>
                </a:solidFill>
                <a:latin typeface="Symbol" pitchFamily="18" charset="2"/>
              </a:rPr>
              <a:t></a:t>
            </a:r>
            <a:r>
              <a:rPr lang="en-US" sz="1800" b="1" dirty="0">
                <a:solidFill>
                  <a:srgbClr val="000066"/>
                </a:solidFill>
                <a:latin typeface="Symbol" pitchFamily="18" charset="2"/>
              </a:rPr>
              <a:t>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((d*2) &lt; 0.0)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Ano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!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&gt; f  </a:t>
            </a:r>
            <a:r>
              <a:rPr lang="en-US" sz="1800" b="1" dirty="0">
                <a:solidFill>
                  <a:srgbClr val="009900"/>
                </a:solidFill>
                <a:latin typeface="Symbol" pitchFamily="18" charset="2"/>
              </a:rPr>
              <a:t></a:t>
            </a:r>
            <a:r>
              <a:rPr lang="en-US" sz="1800" b="1" dirty="0">
                <a:solidFill>
                  <a:srgbClr val="000066"/>
                </a:solidFill>
                <a:latin typeface="Symbol" pitchFamily="18" charset="2"/>
              </a:rPr>
              <a:t>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-f &gt; -d	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Ano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!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d * d &gt;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</a:rPr>
              <a:t>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0.0			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 Ano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!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</a:endParaRPr>
          </a:p>
          <a:p>
            <a:pPr marL="292100" indent="-292100" algn="l" eaLnBrk="0" hangingPunct="0">
              <a:spcBef>
                <a:spcPct val="50000"/>
              </a:spcBef>
              <a:buFont typeface="Helvetica" pitchFamily="-124" charset="0"/>
              <a:buChar char="•"/>
              <a:tabLst>
                <a:tab pos="1828800" algn="l"/>
                <a:tab pos="2463800" algn="l"/>
                <a:tab pos="3086100" algn="l"/>
                <a:tab pos="48006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(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</a:rPr>
              <a:t>d+f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)-d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==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</a:rPr>
              <a:t> f			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N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e</a:t>
            </a:r>
            <a:r>
              <a:rPr lang="en-US" sz="1800" b="1" dirty="0">
                <a:solidFill>
                  <a:srgbClr val="000066"/>
                </a:solidFill>
                <a:latin typeface="Helvetica" pitchFamily="-124" charset="0"/>
              </a:rPr>
              <a:t>: </a:t>
            </a:r>
            <a:r>
              <a:rPr lang="cs-CZ" sz="1800" b="1" dirty="0">
                <a:solidFill>
                  <a:srgbClr val="000066"/>
                </a:solidFill>
                <a:latin typeface="Helvetica" pitchFamily="-124" charset="0"/>
              </a:rPr>
              <a:t>Není asociativní</a:t>
            </a:r>
            <a:endParaRPr lang="en-US" sz="1800" b="1" dirty="0">
              <a:solidFill>
                <a:srgbClr val="000066"/>
              </a:solidFill>
              <a:latin typeface="Helvetica" pitchFamily="-124" charset="0"/>
            </a:endParaRPr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395288" y="6454031"/>
            <a:ext cx="8280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B35APO   </a:t>
            </a:r>
            <a:r>
              <a:rPr kumimoji="0" lang="cs-CZ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Architektury počítačů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8172450" y="6237288"/>
            <a:ext cx="57626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63D286-ACD2-48C0-8E89-4CAB0BBE95FD}" type="slidenum">
              <a:rPr kumimoji="0" lang="cs-CZ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031523"/>
            <a:ext cx="2133600" cy="422031"/>
          </a:xfrm>
        </p:spPr>
        <p:txBody>
          <a:bodyPr/>
          <a:lstStyle>
            <a:lvl1pPr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17" indent="-263776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103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7145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9186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844083" eaLnBrk="1" hangingPunct="1"/>
            <a:fld id="{3F14B0DB-7C7A-468A-8CCC-F263F9DD9B2F}" type="slidenum">
              <a:rPr lang="cs-CZ" altLang="cs-CZ" sz="1292">
                <a:solidFill>
                  <a:srgbClr val="000000"/>
                </a:solidFill>
              </a:rPr>
              <a:pPr defTabSz="844083" eaLnBrk="1" hangingPunct="1"/>
              <a:t>6</a:t>
            </a:fld>
            <a:endParaRPr lang="cs-CZ" altLang="cs-CZ" sz="1292">
              <a:solidFill>
                <a:srgbClr val="000000"/>
              </a:solidFill>
            </a:endParaRP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-10258" y="1789236"/>
            <a:ext cx="9144001" cy="3197469"/>
            <a:chOff x="0" y="1041"/>
            <a:chExt cx="5760" cy="2182"/>
          </a:xfrm>
        </p:grpSpPr>
        <p:grpSp>
          <p:nvGrpSpPr>
            <p:cNvPr id="48164" name="Group 88"/>
            <p:cNvGrpSpPr>
              <a:grpSpLocks/>
            </p:cNvGrpSpPr>
            <p:nvPr/>
          </p:nvGrpSpPr>
          <p:grpSpPr bwMode="auto">
            <a:xfrm>
              <a:off x="610" y="1041"/>
              <a:ext cx="4032" cy="2182"/>
              <a:chOff x="610" y="1041"/>
              <a:chExt cx="4032" cy="2182"/>
            </a:xfrm>
          </p:grpSpPr>
          <p:sp>
            <p:nvSpPr>
              <p:cNvPr id="48167" name="Line 87"/>
              <p:cNvSpPr>
                <a:spLocks noChangeShapeType="1"/>
              </p:cNvSpPr>
              <p:nvPr/>
            </p:nvSpPr>
            <p:spPr bwMode="auto">
              <a:xfrm flipH="1" flipV="1">
                <a:off x="3911" y="1057"/>
                <a:ext cx="731" cy="920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prstDash val="sysDot"/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l" defTabSz="844083"/>
                <a:endParaRPr lang="cs-CZ" sz="221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168" name="Line 84"/>
              <p:cNvSpPr>
                <a:spLocks noChangeShapeType="1"/>
              </p:cNvSpPr>
              <p:nvPr/>
            </p:nvSpPr>
            <p:spPr bwMode="auto">
              <a:xfrm flipV="1">
                <a:off x="610" y="1052"/>
                <a:ext cx="0" cy="864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prstDash val="sysDot"/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l" defTabSz="844083"/>
                <a:endParaRPr lang="cs-CZ" sz="221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169" name="Line 83"/>
              <p:cNvSpPr>
                <a:spLocks noChangeShapeType="1"/>
              </p:cNvSpPr>
              <p:nvPr/>
            </p:nvSpPr>
            <p:spPr bwMode="auto">
              <a:xfrm flipV="1">
                <a:off x="620" y="1041"/>
                <a:ext cx="841" cy="88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prstDash val="sysDot"/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l" defTabSz="844083"/>
                <a:endParaRPr lang="cs-CZ" sz="221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170" name="Line 85"/>
              <p:cNvSpPr>
                <a:spLocks noChangeShapeType="1"/>
              </p:cNvSpPr>
              <p:nvPr/>
            </p:nvSpPr>
            <p:spPr bwMode="auto">
              <a:xfrm>
                <a:off x="615" y="2575"/>
                <a:ext cx="492" cy="648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prstDash val="sysDot"/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l" defTabSz="844083"/>
                <a:endParaRPr lang="cs-CZ" sz="221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8165" name="Text Box 82"/>
            <p:cNvSpPr txBox="1">
              <a:spLocks noChangeArrowheads="1"/>
            </p:cNvSpPr>
            <p:nvPr/>
          </p:nvSpPr>
          <p:spPr bwMode="auto">
            <a:xfrm>
              <a:off x="0" y="1971"/>
              <a:ext cx="1141" cy="29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rgbClr val="0033CC"/>
              </a:solidFill>
              <a:prstDash val="sysDot"/>
              <a:miter lim="800000"/>
              <a:headEnd type="none" w="sm" len="sm"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cs-CZ" sz="2215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optional parts</a:t>
              </a:r>
            </a:p>
          </p:txBody>
        </p:sp>
        <p:sp>
          <p:nvSpPr>
            <p:cNvPr id="48166" name="Text Box 86"/>
            <p:cNvSpPr txBox="1">
              <a:spLocks noChangeArrowheads="1"/>
            </p:cNvSpPr>
            <p:nvPr/>
          </p:nvSpPr>
          <p:spPr bwMode="auto">
            <a:xfrm>
              <a:off x="4619" y="1971"/>
              <a:ext cx="1141" cy="29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rgbClr val="0033CC"/>
              </a:solidFill>
              <a:prstDash val="sysDot"/>
              <a:miter lim="800000"/>
              <a:headEnd type="none" w="sm" len="sm"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50000"/>
                </a:spcBef>
                <a:buClrTx/>
                <a:buSzTx/>
                <a:buNone/>
              </a:pPr>
              <a:r>
                <a:rPr lang="en-US" altLang="cs-CZ" sz="2215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optional parts</a:t>
              </a:r>
            </a:p>
          </p:txBody>
        </p:sp>
      </p:grp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Basic Steps of C Compiler </a:t>
            </a:r>
          </a:p>
        </p:txBody>
      </p:sp>
      <p:sp>
        <p:nvSpPr>
          <p:cNvPr id="670725" name="Text Box 5"/>
          <p:cNvSpPr txBox="1">
            <a:spLocks noChangeArrowheads="1"/>
          </p:cNvSpPr>
          <p:nvPr/>
        </p:nvSpPr>
        <p:spPr bwMode="auto">
          <a:xfrm>
            <a:off x="3700096" y="1302728"/>
            <a:ext cx="1123950" cy="495300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000000"/>
            </a:solidFill>
            <a:miter lim="800000"/>
            <a:headEnd/>
            <a:tailEnd/>
          </a:ln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code.C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28" name="Text Box 8"/>
          <p:cNvSpPr txBox="1">
            <a:spLocks noChangeArrowheads="1"/>
          </p:cNvSpPr>
          <p:nvPr/>
        </p:nvSpPr>
        <p:spPr bwMode="auto">
          <a:xfrm>
            <a:off x="7621466" y="5656384"/>
            <a:ext cx="1123950" cy="728297"/>
          </a:xfrm>
          <a:prstGeom prst="rect">
            <a:avLst/>
          </a:prstGeom>
          <a:solidFill>
            <a:srgbClr val="CCECFF"/>
          </a:solidFill>
          <a:ln w="381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ja-JP" sz="1385" b="1" dirty="0" smtClean="0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385" b="1" dirty="0" smtClean="0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processor</a:t>
            </a:r>
            <a:endParaRPr lang="en-US" altLang="cs-CZ" sz="3323" dirty="0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35" name="AutoShape 15"/>
          <p:cNvSpPr>
            <a:spLocks noChangeArrowheads="1"/>
          </p:cNvSpPr>
          <p:nvPr/>
        </p:nvSpPr>
        <p:spPr bwMode="auto">
          <a:xfrm>
            <a:off x="3308839" y="5826370"/>
            <a:ext cx="1909397" cy="354623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Linker 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37" name="AutoShape 17"/>
          <p:cNvSpPr>
            <a:spLocks noChangeArrowheads="1"/>
          </p:cNvSpPr>
          <p:nvPr/>
        </p:nvSpPr>
        <p:spPr bwMode="auto">
          <a:xfrm>
            <a:off x="2044212" y="3175489"/>
            <a:ext cx="4437185" cy="43961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gcc C-compiler passes 1 to M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38" name="AutoShape 18"/>
          <p:cNvSpPr>
            <a:spLocks noChangeArrowheads="1"/>
          </p:cNvSpPr>
          <p:nvPr/>
        </p:nvSpPr>
        <p:spPr bwMode="auto">
          <a:xfrm>
            <a:off x="4202723" y="3664928"/>
            <a:ext cx="120162" cy="134815"/>
          </a:xfrm>
          <a:prstGeom prst="downArrow">
            <a:avLst>
              <a:gd name="adj1" fmla="val 50000"/>
              <a:gd name="adj2" fmla="val 30386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47" name="AutoShape 27"/>
          <p:cNvSpPr>
            <a:spLocks noChangeArrowheads="1"/>
          </p:cNvSpPr>
          <p:nvPr/>
        </p:nvSpPr>
        <p:spPr bwMode="auto">
          <a:xfrm>
            <a:off x="1222131" y="2025162"/>
            <a:ext cx="6079881" cy="351692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C preprocessor modifies source code by substitutions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48" name="Text Box 28"/>
          <p:cNvSpPr txBox="1">
            <a:spLocks noChangeArrowheads="1"/>
          </p:cNvSpPr>
          <p:nvPr/>
        </p:nvSpPr>
        <p:spPr bwMode="auto">
          <a:xfrm>
            <a:off x="3471496" y="3848101"/>
            <a:ext cx="1581150" cy="313592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metacode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69" name="AutoShape 49"/>
          <p:cNvSpPr>
            <a:spLocks noChangeArrowheads="1"/>
          </p:cNvSpPr>
          <p:nvPr/>
        </p:nvSpPr>
        <p:spPr bwMode="auto">
          <a:xfrm>
            <a:off x="4202723" y="2990851"/>
            <a:ext cx="120162" cy="134815"/>
          </a:xfrm>
          <a:prstGeom prst="downArrow">
            <a:avLst>
              <a:gd name="adj1" fmla="val 50000"/>
              <a:gd name="adj2" fmla="val 30386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71" name="AutoShape 51"/>
          <p:cNvSpPr>
            <a:spLocks noChangeArrowheads="1"/>
          </p:cNvSpPr>
          <p:nvPr/>
        </p:nvSpPr>
        <p:spPr bwMode="auto">
          <a:xfrm>
            <a:off x="4207120" y="1846385"/>
            <a:ext cx="112834" cy="128954"/>
          </a:xfrm>
          <a:prstGeom prst="downArrow">
            <a:avLst>
              <a:gd name="adj1" fmla="val 50000"/>
              <a:gd name="adj2" fmla="val 30953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76" name="AutoShape 56"/>
          <p:cNvSpPr>
            <a:spLocks noChangeArrowheads="1"/>
          </p:cNvSpPr>
          <p:nvPr/>
        </p:nvSpPr>
        <p:spPr bwMode="auto">
          <a:xfrm>
            <a:off x="4207120" y="2425212"/>
            <a:ext cx="112834" cy="128954"/>
          </a:xfrm>
          <a:prstGeom prst="downArrow">
            <a:avLst>
              <a:gd name="adj1" fmla="val 50000"/>
              <a:gd name="adj2" fmla="val 30953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83" name="Text Box 63"/>
          <p:cNvSpPr txBox="1">
            <a:spLocks noChangeArrowheads="1"/>
          </p:cNvSpPr>
          <p:nvPr/>
        </p:nvSpPr>
        <p:spPr bwMode="auto">
          <a:xfrm>
            <a:off x="3467100" y="2603989"/>
            <a:ext cx="1591408" cy="33850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code.tmp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84" name="AutoShape 64"/>
          <p:cNvSpPr>
            <a:spLocks noChangeArrowheads="1"/>
          </p:cNvSpPr>
          <p:nvPr/>
        </p:nvSpPr>
        <p:spPr bwMode="auto">
          <a:xfrm>
            <a:off x="1578220" y="4394689"/>
            <a:ext cx="5369169" cy="43961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cs-CZ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Compiler passes M to N: </a:t>
            </a: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Optimization of metacode</a:t>
            </a:r>
            <a:endParaRPr lang="en-US" altLang="cs-CZ" sz="1569" b="1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86" name="AutoShape 66"/>
          <p:cNvSpPr>
            <a:spLocks noChangeArrowheads="1"/>
          </p:cNvSpPr>
          <p:nvPr/>
        </p:nvSpPr>
        <p:spPr bwMode="auto">
          <a:xfrm>
            <a:off x="4202723" y="4211516"/>
            <a:ext cx="120162" cy="134815"/>
          </a:xfrm>
          <a:prstGeom prst="downArrow">
            <a:avLst>
              <a:gd name="adj1" fmla="val 50000"/>
              <a:gd name="adj2" fmla="val 30386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87" name="Text Box 67"/>
          <p:cNvSpPr txBox="1">
            <a:spLocks noChangeArrowheads="1"/>
          </p:cNvSpPr>
          <p:nvPr/>
        </p:nvSpPr>
        <p:spPr bwMode="auto">
          <a:xfrm>
            <a:off x="3468566" y="5067300"/>
            <a:ext cx="1591408" cy="51581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relative object module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89" name="AutoShape 69"/>
          <p:cNvSpPr>
            <a:spLocks noChangeArrowheads="1"/>
          </p:cNvSpPr>
          <p:nvPr/>
        </p:nvSpPr>
        <p:spPr bwMode="auto">
          <a:xfrm rot="16200000">
            <a:off x="5402873" y="5826370"/>
            <a:ext cx="96715" cy="351692"/>
          </a:xfrm>
          <a:prstGeom prst="downArrow">
            <a:avLst>
              <a:gd name="adj1" fmla="val 50000"/>
              <a:gd name="adj2" fmla="val 83923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90" name="AutoShape 70"/>
          <p:cNvSpPr>
            <a:spLocks noChangeArrowheads="1"/>
          </p:cNvSpPr>
          <p:nvPr/>
        </p:nvSpPr>
        <p:spPr bwMode="auto">
          <a:xfrm>
            <a:off x="5713535" y="5817577"/>
            <a:ext cx="1469780" cy="370743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lIns="33231" tIns="33231" rIns="33231" bIns="3323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ja-JP" sz="1569" b="1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rPr>
              <a:t>Loader </a:t>
            </a:r>
            <a:endParaRPr lang="en-US" altLang="cs-CZ" sz="3692">
              <a:solidFill>
                <a:srgbClr val="000000"/>
              </a:solidFill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670791" name="AutoShape 71"/>
          <p:cNvSpPr>
            <a:spLocks noChangeArrowheads="1"/>
          </p:cNvSpPr>
          <p:nvPr/>
        </p:nvSpPr>
        <p:spPr bwMode="auto">
          <a:xfrm>
            <a:off x="4193931" y="4884128"/>
            <a:ext cx="121627" cy="134815"/>
          </a:xfrm>
          <a:prstGeom prst="downArrow">
            <a:avLst>
              <a:gd name="adj1" fmla="val 50000"/>
              <a:gd name="adj2" fmla="val 30020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792" name="AutoShape 72"/>
          <p:cNvSpPr>
            <a:spLocks noChangeArrowheads="1"/>
          </p:cNvSpPr>
          <p:nvPr/>
        </p:nvSpPr>
        <p:spPr bwMode="auto">
          <a:xfrm>
            <a:off x="4167554" y="5632939"/>
            <a:ext cx="120162" cy="134815"/>
          </a:xfrm>
          <a:prstGeom prst="downArrow">
            <a:avLst>
              <a:gd name="adj1" fmla="val 50000"/>
              <a:gd name="adj2" fmla="val 30386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1802423" y="5032131"/>
            <a:ext cx="1677866" cy="748812"/>
            <a:chOff x="1135" y="3254"/>
            <a:chExt cx="1057" cy="511"/>
          </a:xfrm>
        </p:grpSpPr>
        <p:sp>
          <p:nvSpPr>
            <p:cNvPr id="48162" name="Text Box 68"/>
            <p:cNvSpPr txBox="1">
              <a:spLocks noChangeArrowheads="1"/>
            </p:cNvSpPr>
            <p:nvPr/>
          </p:nvSpPr>
          <p:spPr bwMode="auto">
            <a:xfrm>
              <a:off x="1135" y="3254"/>
              <a:ext cx="841" cy="39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lIns="33231" tIns="33231" rIns="33231" bIns="3323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r>
                <a:rPr lang="en-US" altLang="ja-JP" sz="1385">
                  <a:solidFill>
                    <a:srgbClr val="000000"/>
                  </a:solidFill>
                  <a:ea typeface="Batang" panose="02030600000101010101" pitchFamily="18" charset="-127"/>
                  <a:cs typeface="Arial" panose="020B0604020202020204" pitchFamily="34" charset="0"/>
                </a:rPr>
                <a:t>system libraries</a:t>
              </a:r>
              <a:endParaRPr lang="en-US" altLang="cs-CZ" sz="3323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48163" name="AutoShape 73"/>
            <p:cNvSpPr>
              <a:spLocks noChangeArrowheads="1"/>
            </p:cNvSpPr>
            <p:nvPr/>
          </p:nvSpPr>
          <p:spPr bwMode="auto">
            <a:xfrm rot="-3726273">
              <a:off x="2026" y="3598"/>
              <a:ext cx="94" cy="239"/>
            </a:xfrm>
            <a:prstGeom prst="downArrow">
              <a:avLst>
                <a:gd name="adj1" fmla="val 50000"/>
                <a:gd name="adj2" fmla="val 63564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endParaRPr lang="cs-CZ" altLang="cs-CZ" sz="2215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753208" y="1302727"/>
            <a:ext cx="5521569" cy="672611"/>
            <a:chOff x="474" y="709"/>
            <a:chExt cx="3479" cy="459"/>
          </a:xfrm>
        </p:grpSpPr>
        <p:sp>
          <p:nvSpPr>
            <p:cNvPr id="48156" name="Text Box 75"/>
            <p:cNvSpPr txBox="1">
              <a:spLocks noChangeArrowheads="1"/>
            </p:cNvSpPr>
            <p:nvPr/>
          </p:nvSpPr>
          <p:spPr bwMode="auto">
            <a:xfrm>
              <a:off x="1394" y="709"/>
              <a:ext cx="819" cy="338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lIns="33231" tIns="33231" rIns="33231" bIns="3323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r>
                <a:rPr lang="en-US" altLang="ja-JP" sz="1569" b="1">
                  <a:solidFill>
                    <a:srgbClr val="000000"/>
                  </a:solidFill>
                  <a:ea typeface="Batang" panose="02030600000101010101" pitchFamily="18" charset="-127"/>
                  <a:cs typeface="Arial" panose="020B0604020202020204" pitchFamily="34" charset="0"/>
                </a:rPr>
                <a:t>string.h</a:t>
              </a:r>
              <a:endParaRPr lang="en-US" altLang="cs-CZ" sz="3692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48157" name="AutoShape 76"/>
            <p:cNvSpPr>
              <a:spLocks noChangeArrowheads="1"/>
            </p:cNvSpPr>
            <p:nvPr/>
          </p:nvSpPr>
          <p:spPr bwMode="auto">
            <a:xfrm>
              <a:off x="1770" y="1080"/>
              <a:ext cx="71" cy="88"/>
            </a:xfrm>
            <a:prstGeom prst="downArrow">
              <a:avLst>
                <a:gd name="adj1" fmla="val 50000"/>
                <a:gd name="adj2" fmla="val 30986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endParaRPr lang="cs-CZ" altLang="cs-CZ" sz="2215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158" name="Text Box 77"/>
            <p:cNvSpPr txBox="1">
              <a:spLocks noChangeArrowheads="1"/>
            </p:cNvSpPr>
            <p:nvPr/>
          </p:nvSpPr>
          <p:spPr bwMode="auto">
            <a:xfrm>
              <a:off x="474" y="709"/>
              <a:ext cx="819" cy="338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lIns="33231" tIns="33231" rIns="33231" bIns="3323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r>
                <a:rPr lang="en-US" altLang="ja-JP" sz="1569" b="1">
                  <a:solidFill>
                    <a:srgbClr val="000000"/>
                  </a:solidFill>
                  <a:ea typeface="Batang" panose="02030600000101010101" pitchFamily="18" charset="-127"/>
                  <a:cs typeface="Arial" panose="020B0604020202020204" pitchFamily="34" charset="0"/>
                </a:rPr>
                <a:t>stdio.h</a:t>
              </a:r>
              <a:endParaRPr lang="en-US" altLang="cs-CZ" sz="3692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48159" name="AutoShape 78"/>
            <p:cNvSpPr>
              <a:spLocks noChangeArrowheads="1"/>
            </p:cNvSpPr>
            <p:nvPr/>
          </p:nvSpPr>
          <p:spPr bwMode="auto">
            <a:xfrm>
              <a:off x="939" y="1080"/>
              <a:ext cx="71" cy="88"/>
            </a:xfrm>
            <a:prstGeom prst="downArrow">
              <a:avLst>
                <a:gd name="adj1" fmla="val 50000"/>
                <a:gd name="adj2" fmla="val 30986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endParaRPr lang="cs-CZ" altLang="cs-CZ" sz="2215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160" name="Text Box 79"/>
            <p:cNvSpPr txBox="1">
              <a:spLocks noChangeArrowheads="1"/>
            </p:cNvSpPr>
            <p:nvPr/>
          </p:nvSpPr>
          <p:spPr bwMode="auto">
            <a:xfrm>
              <a:off x="3134" y="709"/>
              <a:ext cx="819" cy="338"/>
            </a:xfrm>
            <a:prstGeom prst="rect">
              <a:avLst/>
            </a:prstGeom>
            <a:solidFill>
              <a:srgbClr val="00FFFF"/>
            </a:solidFill>
            <a:ln w="28575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lIns="33231" tIns="33231" rIns="33231" bIns="3323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r>
                <a:rPr lang="en-US" altLang="ja-JP" sz="1569" b="1">
                  <a:solidFill>
                    <a:srgbClr val="000000"/>
                  </a:solidFill>
                  <a:ea typeface="Batang" panose="02030600000101010101" pitchFamily="18" charset="-127"/>
                  <a:cs typeface="Arial" panose="020B0604020202020204" pitchFamily="34" charset="0"/>
                </a:rPr>
                <a:t>code.h</a:t>
              </a:r>
              <a:endParaRPr lang="en-US" altLang="cs-CZ" sz="3692">
                <a:solidFill>
                  <a:srgbClr val="000000"/>
                </a:solidFill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48161" name="AutoShape 80"/>
            <p:cNvSpPr>
              <a:spLocks noChangeArrowheads="1"/>
            </p:cNvSpPr>
            <p:nvPr/>
          </p:nvSpPr>
          <p:spPr bwMode="auto">
            <a:xfrm>
              <a:off x="3510" y="1080"/>
              <a:ext cx="71" cy="88"/>
            </a:xfrm>
            <a:prstGeom prst="downArrow">
              <a:avLst>
                <a:gd name="adj1" fmla="val 50000"/>
                <a:gd name="adj2" fmla="val 30986"/>
              </a:avLst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defTabSz="844083" eaLnBrk="1" hangingPunct="1">
                <a:spcBef>
                  <a:spcPct val="0"/>
                </a:spcBef>
                <a:buClrTx/>
                <a:buSzTx/>
                <a:buNone/>
              </a:pPr>
              <a:endParaRPr lang="cs-CZ" altLang="cs-CZ" sz="2215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670801" name="AutoShape 81"/>
          <p:cNvSpPr>
            <a:spLocks noChangeArrowheads="1"/>
          </p:cNvSpPr>
          <p:nvPr/>
        </p:nvSpPr>
        <p:spPr bwMode="auto">
          <a:xfrm rot="16200000">
            <a:off x="7329122" y="5825637"/>
            <a:ext cx="96715" cy="353158"/>
          </a:xfrm>
          <a:prstGeom prst="downArrow">
            <a:avLst>
              <a:gd name="adj1" fmla="val 50000"/>
              <a:gd name="adj2" fmla="val 84272"/>
            </a:avLst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cs-CZ" altLang="cs-CZ" sz="2215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70812" name="AutoShape 180" descr="Konec animace"/>
          <p:cNvSpPr>
            <a:spLocks noChangeArrowheads="1"/>
          </p:cNvSpPr>
          <p:nvPr/>
        </p:nvSpPr>
        <p:spPr bwMode="auto">
          <a:xfrm>
            <a:off x="8893420" y="6419851"/>
            <a:ext cx="250580" cy="174380"/>
          </a:xfrm>
          <a:prstGeom prst="rightArrow">
            <a:avLst>
              <a:gd name="adj1" fmla="val 50000"/>
              <a:gd name="adj2" fmla="val 33164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en-US" altLang="cs-CZ" sz="923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8155" name="Zástupný symbol pro číslo snímku 4"/>
          <p:cNvSpPr txBox="1">
            <a:spLocks/>
          </p:cNvSpPr>
          <p:nvPr/>
        </p:nvSpPr>
        <p:spPr bwMode="auto">
          <a:xfrm>
            <a:off x="8623789" y="6115050"/>
            <a:ext cx="4953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844083" eaLnBrk="1" hangingPunct="1">
              <a:spcBef>
                <a:spcPct val="0"/>
              </a:spcBef>
              <a:buClrTx/>
              <a:buSzTx/>
              <a:buNone/>
            </a:pPr>
            <a:fld id="{D57819AF-316D-45CA-8060-7AC9323BD215}" type="slidenum">
              <a:rPr lang="cs-CZ" altLang="cs-CZ" sz="1108">
                <a:solidFill>
                  <a:srgbClr val="0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pPr algn="r" defTabSz="844083" eaLnBrk="1" hangingPunct="1">
                <a:spcBef>
                  <a:spcPct val="0"/>
                </a:spcBef>
                <a:buClrTx/>
                <a:buSzTx/>
                <a:buNone/>
              </a:pPr>
              <a:t>6</a:t>
            </a:fld>
            <a:endParaRPr lang="cs-CZ" altLang="cs-CZ" sz="1108">
              <a:solidFill>
                <a:srgbClr val="0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82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7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7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7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7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7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7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7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7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7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7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7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67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7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7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670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70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67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7" dur="500"/>
                                        <p:tgtEl>
                                          <p:spTgt spid="670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25" grpId="0" animBg="1"/>
      <p:bldP spid="670728" grpId="0" animBg="1"/>
      <p:bldP spid="670735" grpId="0" animBg="1"/>
      <p:bldP spid="670737" grpId="0" animBg="1"/>
      <p:bldP spid="670738" grpId="0" animBg="1"/>
      <p:bldP spid="670747" grpId="0" animBg="1"/>
      <p:bldP spid="670748" grpId="0" animBg="1"/>
      <p:bldP spid="670769" grpId="0" animBg="1"/>
      <p:bldP spid="670771" grpId="0" animBg="1"/>
      <p:bldP spid="670776" grpId="0" animBg="1"/>
      <p:bldP spid="670783" grpId="0" animBg="1"/>
      <p:bldP spid="670784" grpId="0" animBg="1"/>
      <p:bldP spid="670786" grpId="0" animBg="1"/>
      <p:bldP spid="670787" grpId="0" animBg="1"/>
      <p:bldP spid="670789" grpId="0" animBg="1"/>
      <p:bldP spid="670790" grpId="0" animBg="1"/>
      <p:bldP spid="670791" grpId="0" animBg="1"/>
      <p:bldP spid="670792" grpId="0" animBg="1"/>
      <p:bldP spid="670801" grpId="0" animBg="1"/>
      <p:bldP spid="6708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031523"/>
            <a:ext cx="2133600" cy="422031"/>
          </a:xfrm>
        </p:spPr>
        <p:txBody>
          <a:bodyPr/>
          <a:lstStyle>
            <a:lvl1pPr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17" indent="-263776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103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7145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9186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844083" eaLnBrk="1" hangingPunct="1"/>
            <a:fld id="{B4FF06F6-B51B-4F97-AF3B-86C4D0C4210D}" type="slidenum">
              <a:rPr lang="cs-CZ" altLang="cs-CZ" sz="1292">
                <a:solidFill>
                  <a:srgbClr val="000000"/>
                </a:solidFill>
              </a:rPr>
              <a:pPr defTabSz="844083" eaLnBrk="1" hangingPunct="1"/>
              <a:t>7</a:t>
            </a:fld>
            <a:endParaRPr lang="cs-CZ" altLang="cs-CZ" sz="1292">
              <a:solidFill>
                <a:srgbClr val="000000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3128"/>
            <a:ext cx="8229600" cy="416169"/>
          </a:xfrm>
        </p:spPr>
        <p:txBody>
          <a:bodyPr/>
          <a:lstStyle/>
          <a:p>
            <a:r>
              <a:rPr lang="en-US" altLang="cs-CZ" smtClean="0"/>
              <a:t>C primitive types</a:t>
            </a:r>
          </a:p>
        </p:txBody>
      </p:sp>
      <p:sp>
        <p:nvSpPr>
          <p:cNvPr id="607238" name="Text Box 6"/>
          <p:cNvSpPr txBox="1">
            <a:spLocks noChangeArrowheads="1"/>
          </p:cNvSpPr>
          <p:nvPr/>
        </p:nvSpPr>
        <p:spPr bwMode="auto">
          <a:xfrm>
            <a:off x="0" y="5490797"/>
            <a:ext cx="8950569" cy="6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cs-CZ" sz="1846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1) </a:t>
            </a:r>
            <a:r>
              <a:rPr lang="cs-CZ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BOOL, DWORD, LWORD nejsou standardní typy jazyka C</a:t>
            </a:r>
            <a:r>
              <a:rPr lang="en-US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cs-CZ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ale pouhá rozšíření u některých implementacích, jinde se zavádějí například přes</a:t>
            </a:r>
            <a:r>
              <a:rPr lang="en-US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cs-CZ" sz="1846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"#define" </a:t>
            </a:r>
            <a:r>
              <a:rPr lang="en-US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ma</a:t>
            </a:r>
            <a:r>
              <a:rPr lang="cs-CZ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k</a:t>
            </a:r>
            <a:r>
              <a:rPr lang="en-US" altLang="cs-CZ" sz="1846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ro</a:t>
            </a:r>
            <a:endParaRPr lang="en-US" altLang="cs-CZ" sz="1846" dirty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07239" name="AutoShape 180" descr="Konec animace"/>
          <p:cNvSpPr>
            <a:spLocks noChangeArrowheads="1"/>
          </p:cNvSpPr>
          <p:nvPr/>
        </p:nvSpPr>
        <p:spPr bwMode="auto">
          <a:xfrm>
            <a:off x="8758604" y="6087208"/>
            <a:ext cx="250580" cy="174381"/>
          </a:xfrm>
          <a:prstGeom prst="rightArrow">
            <a:avLst>
              <a:gd name="adj1" fmla="val 50000"/>
              <a:gd name="adj2" fmla="val 3316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en-US" altLang="cs-CZ" sz="923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607405" name="Group 1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225565"/>
              </p:ext>
            </p:extLst>
          </p:nvPr>
        </p:nvGraphicFramePr>
        <p:xfrm>
          <a:off x="873246" y="1109297"/>
          <a:ext cx="7204075" cy="4220310"/>
        </p:xfrm>
        <a:graphic>
          <a:graphicData uri="http://schemas.openxmlformats.org/drawingml/2006/table">
            <a:tbl>
              <a:tblPr/>
              <a:tblGrid>
                <a:gridCol w="820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8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Size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 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 alternative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Range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any integer, true if !=0 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BOOL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(1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 to !=0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char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(2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signed char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–128 to +127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unsigned char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</a:rPr>
                        <a:t>BYTE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(1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to 255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 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signed short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–32768 to +32767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unsigned short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3000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to + 65535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signed int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-2^31 to 2^31-1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unsigned int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DWORD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(1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to 2^32-1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64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long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long int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-2^63 to 2^63-1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64</a:t>
                      </a:r>
                    </a:p>
                  </a:txBody>
                  <a:tcPr marT="42203" marB="422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unsigned long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LWORD</a:t>
                      </a:r>
                      <a:r>
                        <a:rPr kumimoji="0" lang="en-US" sz="2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(1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to 2^64-1</a:t>
                      </a:r>
                    </a:p>
                  </a:txBody>
                  <a:tcPr marT="42203" marB="422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07369" name="Text Box 137"/>
          <p:cNvSpPr txBox="1">
            <a:spLocks noChangeArrowheads="1"/>
          </p:cNvSpPr>
          <p:nvPr/>
        </p:nvSpPr>
        <p:spPr bwMode="auto">
          <a:xfrm>
            <a:off x="1" y="6090139"/>
            <a:ext cx="2597699" cy="376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cs-CZ" sz="1846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2) </a:t>
            </a:r>
            <a:r>
              <a:rPr lang="cs-CZ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Výchozí typ je </a:t>
            </a:r>
            <a:r>
              <a:rPr lang="en-US" altLang="cs-CZ" sz="1846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signed</a:t>
            </a:r>
            <a:r>
              <a:rPr lang="en-US" altLang="cs-CZ" sz="1846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altLang="cs-CZ" sz="1846" dirty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69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0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607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7238" grpId="0"/>
      <p:bldP spid="607239" grpId="0" animBg="1"/>
      <p:bldP spid="6073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031523"/>
            <a:ext cx="2133600" cy="422031"/>
          </a:xfrm>
        </p:spPr>
        <p:txBody>
          <a:bodyPr/>
          <a:lstStyle>
            <a:lvl1pPr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17" indent="-263776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103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7145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9186" indent="-211021" eaLnBrk="0" hangingPunct="0"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sz="221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844083" eaLnBrk="1" hangingPunct="1"/>
            <a:fld id="{DECC551A-4C81-4502-90EF-801AFC900402}" type="slidenum">
              <a:rPr lang="cs-CZ" altLang="cs-CZ" sz="1292">
                <a:solidFill>
                  <a:srgbClr val="000000"/>
                </a:solidFill>
              </a:rPr>
              <a:pPr defTabSz="844083" eaLnBrk="1" hangingPunct="1"/>
              <a:t>8</a:t>
            </a:fld>
            <a:endParaRPr lang="cs-CZ" altLang="cs-CZ" sz="1292">
              <a:solidFill>
                <a:srgbClr val="000000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mtClean="0"/>
              <a:t>Definition of BYTE and BOOL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866" y="1458058"/>
            <a:ext cx="8229600" cy="1957754"/>
          </a:xfrm>
        </p:spPr>
        <p:txBody>
          <a:bodyPr/>
          <a:lstStyle/>
          <a:p>
            <a:pPr>
              <a:buNone/>
            </a:pPr>
            <a:r>
              <a:rPr lang="en-US" alt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cs-CZ" alt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textové </a:t>
            </a:r>
            <a:r>
              <a:rPr lang="cs-CZ" alt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substituční </a:t>
            </a:r>
            <a:r>
              <a:rPr lang="cs-CZ" alt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pravidlo bez koncového </a:t>
            </a:r>
            <a:r>
              <a:rPr lang="en-US" altLang="cs-CZ" sz="3323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cs-CZ" dirty="0" smtClean="0"/>
              <a:t>#define </a:t>
            </a:r>
            <a:r>
              <a:rPr lang="en-US" altLang="cs-CZ" dirty="0" smtClean="0">
                <a:solidFill>
                  <a:srgbClr val="0033CC"/>
                </a:solidFill>
              </a:rPr>
              <a:t>BYTE</a:t>
            </a:r>
            <a:r>
              <a:rPr lang="en-US" altLang="cs-CZ" dirty="0" smtClean="0"/>
              <a:t> unsigned char</a:t>
            </a:r>
          </a:p>
          <a:p>
            <a:r>
              <a:rPr lang="en-US" altLang="cs-CZ" dirty="0" smtClean="0"/>
              <a:t>#define </a:t>
            </a:r>
            <a:r>
              <a:rPr lang="en-US" altLang="cs-CZ" dirty="0" smtClean="0">
                <a:solidFill>
                  <a:srgbClr val="0033CC"/>
                </a:solidFill>
              </a:rPr>
              <a:t>BOOL</a:t>
            </a:r>
            <a:r>
              <a:rPr lang="en-US" altLang="cs-CZ" dirty="0" smtClean="0"/>
              <a:t> </a:t>
            </a:r>
            <a:r>
              <a:rPr lang="en-US" altLang="cs-CZ" dirty="0" err="1" smtClean="0"/>
              <a:t>int</a:t>
            </a:r>
            <a:endParaRPr lang="en-US" altLang="cs-CZ" b="1" dirty="0" smtClean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6084" name="Rectangle 4"/>
          <p:cNvSpPr>
            <a:spLocks noChangeArrowheads="1"/>
          </p:cNvSpPr>
          <p:nvPr/>
        </p:nvSpPr>
        <p:spPr bwMode="auto">
          <a:xfrm>
            <a:off x="553915" y="3645877"/>
            <a:ext cx="8229600" cy="1780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16531" indent="-316531" algn="l" defTabSz="844083">
              <a:buClr>
                <a:srgbClr val="00007D"/>
              </a:buClr>
              <a:buNone/>
            </a:pPr>
            <a:r>
              <a:rPr lang="en-US" altLang="cs-CZ" sz="2954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cs-CZ" sz="295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cs-CZ" altLang="cs-CZ" sz="2954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nový typ vyžaduje koncový </a:t>
            </a:r>
            <a:r>
              <a:rPr lang="en-US" altLang="cs-CZ" sz="2954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cs-CZ" sz="2954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954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jde o příkaz jazyka C</a:t>
            </a:r>
            <a:endParaRPr lang="en-US" altLang="cs-CZ" sz="2954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6531" indent="-316531" algn="l" defTabSz="844083">
              <a:buClr>
                <a:srgbClr val="00007D"/>
              </a:buClr>
            </a:pPr>
            <a:r>
              <a:rPr lang="en-US" altLang="cs-CZ" sz="2954" dirty="0" err="1">
                <a:solidFill>
                  <a:srgbClr val="000000"/>
                </a:solidFill>
                <a:cs typeface="Arial" panose="020B0604020202020204" pitchFamily="34" charset="0"/>
              </a:rPr>
              <a:t>typedef</a:t>
            </a:r>
            <a:r>
              <a:rPr lang="en-US" altLang="cs-CZ" sz="2954" dirty="0">
                <a:solidFill>
                  <a:srgbClr val="000000"/>
                </a:solidFill>
                <a:cs typeface="Arial" panose="020B0604020202020204" pitchFamily="34" charset="0"/>
              </a:rPr>
              <a:t> unsigned char </a:t>
            </a:r>
            <a:r>
              <a:rPr lang="en-US" altLang="cs-CZ" sz="2954" dirty="0">
                <a:solidFill>
                  <a:srgbClr val="0033CC"/>
                </a:solidFill>
                <a:cs typeface="Arial" panose="020B0604020202020204" pitchFamily="34" charset="0"/>
              </a:rPr>
              <a:t>BYTE</a:t>
            </a:r>
            <a:r>
              <a:rPr lang="en-US" altLang="cs-CZ" sz="2954" b="1" dirty="0">
                <a:solidFill>
                  <a:srgbClr val="FF3300"/>
                </a:solidFill>
                <a:cs typeface="Arial" panose="020B0604020202020204" pitchFamily="34" charset="0"/>
              </a:rPr>
              <a:t>;</a:t>
            </a:r>
          </a:p>
          <a:p>
            <a:pPr marL="316531" indent="-316531" algn="l" defTabSz="844083">
              <a:buClr>
                <a:srgbClr val="00007D"/>
              </a:buClr>
            </a:pPr>
            <a:r>
              <a:rPr lang="en-US" altLang="cs-CZ" sz="2954" dirty="0" err="1">
                <a:solidFill>
                  <a:srgbClr val="000000"/>
                </a:solidFill>
                <a:cs typeface="Arial" panose="020B0604020202020204" pitchFamily="34" charset="0"/>
              </a:rPr>
              <a:t>typedef</a:t>
            </a:r>
            <a:r>
              <a:rPr lang="en-US" altLang="cs-CZ" sz="2954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cs-CZ" sz="2954" dirty="0" err="1">
                <a:solidFill>
                  <a:srgbClr val="000000"/>
                </a:solidFill>
                <a:cs typeface="Arial" panose="020B0604020202020204" pitchFamily="34" charset="0"/>
              </a:rPr>
              <a:t>int</a:t>
            </a:r>
            <a:r>
              <a:rPr lang="en-US" altLang="cs-CZ" sz="2954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cs-CZ" sz="2954" dirty="0">
                <a:solidFill>
                  <a:srgbClr val="0033CC"/>
                </a:solidFill>
                <a:cs typeface="Arial" panose="020B0604020202020204" pitchFamily="34" charset="0"/>
              </a:rPr>
              <a:t>BOOL</a:t>
            </a:r>
            <a:r>
              <a:rPr lang="en-US" altLang="cs-CZ" sz="2954" b="1" dirty="0">
                <a:solidFill>
                  <a:srgbClr val="FF3300"/>
                </a:solidFill>
                <a:cs typeface="Arial" panose="020B0604020202020204" pitchFamily="34" charset="0"/>
              </a:rPr>
              <a:t>;</a:t>
            </a:r>
          </a:p>
        </p:txBody>
      </p:sp>
      <p:sp>
        <p:nvSpPr>
          <p:cNvPr id="686085" name="AutoShape 180" descr="Konec animace"/>
          <p:cNvSpPr>
            <a:spLocks noChangeArrowheads="1"/>
          </p:cNvSpPr>
          <p:nvPr/>
        </p:nvSpPr>
        <p:spPr bwMode="auto">
          <a:xfrm>
            <a:off x="8758604" y="6087208"/>
            <a:ext cx="250580" cy="174381"/>
          </a:xfrm>
          <a:prstGeom prst="rightArrow">
            <a:avLst>
              <a:gd name="adj1" fmla="val 50000"/>
              <a:gd name="adj2" fmla="val 3316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0"/>
              </a:spcBef>
              <a:buClrTx/>
              <a:buSzTx/>
              <a:buNone/>
            </a:pPr>
            <a:endParaRPr lang="en-US" altLang="cs-CZ" sz="923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86086" name="Text Box 6"/>
          <p:cNvSpPr txBox="1">
            <a:spLocks noChangeArrowheads="1"/>
          </p:cNvSpPr>
          <p:nvPr/>
        </p:nvSpPr>
        <p:spPr bwMode="auto">
          <a:xfrm>
            <a:off x="251520" y="5630751"/>
            <a:ext cx="8085992" cy="77405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844083" eaLnBrk="1" hangingPunct="1">
              <a:spcBef>
                <a:spcPct val="50000"/>
              </a:spcBef>
              <a:buClrTx/>
              <a:buSzTx/>
              <a:buNone/>
            </a:pPr>
            <a:r>
              <a:rPr lang="cs-CZ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Jazyk </a:t>
            </a:r>
            <a:r>
              <a:rPr lang="en-US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cs-CZ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nemá striktní rozlišení </a:t>
            </a:r>
            <a:r>
              <a:rPr lang="en-US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1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#define ~ </a:t>
            </a:r>
            <a:r>
              <a:rPr lang="en-US" altLang="cs-CZ" sz="221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typedef</a:t>
            </a:r>
            <a:r>
              <a:rPr lang="en-US" altLang="cs-CZ" sz="221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altLang="cs-CZ" sz="221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 </a:t>
            </a:r>
            <a:r>
              <a:rPr lang="en-US" altLang="cs-CZ" sz="2215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typedef</a:t>
            </a:r>
            <a:r>
              <a:rPr lang="en-US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lépe integruje do překladače</a:t>
            </a:r>
            <a:r>
              <a:rPr lang="en-US" altLang="cs-CZ" sz="221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2215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3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8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8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686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084" grpId="0"/>
      <p:bldP spid="686085" grpId="0" animBg="1"/>
      <p:bldP spid="6860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 txBox="1">
            <a:spLocks noGrp="1"/>
          </p:cNvSpPr>
          <p:nvPr/>
        </p:nvSpPr>
        <p:spPr bwMode="auto">
          <a:xfrm>
            <a:off x="6553200" y="6028593"/>
            <a:ext cx="2133600" cy="43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844083" eaLnBrk="1" hangingPunct="1">
              <a:spcBef>
                <a:spcPct val="0"/>
              </a:spcBef>
              <a:buClrTx/>
              <a:buSzTx/>
              <a:buNone/>
            </a:pPr>
            <a:fld id="{CCB69D1F-DAA1-4EA2-8459-31E4FFA39939}" type="slidenum">
              <a:rPr lang="en-US" altLang="cs-CZ" sz="1292">
                <a:solidFill>
                  <a:srgbClr val="000000"/>
                </a:solidFill>
                <a:cs typeface="Arial" panose="020B0604020202020204" pitchFamily="34" charset="0"/>
              </a:rPr>
              <a:pPr algn="r" defTabSz="844083" eaLnBrk="1" hangingPunct="1">
                <a:spcBef>
                  <a:spcPct val="0"/>
                </a:spcBef>
                <a:buClrTx/>
                <a:buSzTx/>
                <a:buNone/>
              </a:pPr>
              <a:t>9</a:t>
            </a:fld>
            <a:endParaRPr lang="en-US" altLang="cs-CZ" sz="1292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19858"/>
            <a:ext cx="9144000" cy="5275385"/>
          </a:xfrm>
        </p:spPr>
        <p:txBody>
          <a:bodyPr/>
          <a:lstStyle/>
          <a:p>
            <a:pPr eaLnBrk="1" hangingPunct="1">
              <a:buNone/>
              <a:tabLst>
                <a:tab pos="1899186" algn="l"/>
              </a:tabLst>
            </a:pPr>
            <a:r>
              <a:rPr lang="cs-CZ" altLang="cs-CZ" sz="2769" b="1" i="1" dirty="0" smtClean="0"/>
              <a:t>Parametrizované makro</a:t>
            </a:r>
            <a:endParaRPr lang="en-US" altLang="cs-CZ" sz="2769" b="1" i="1" dirty="0"/>
          </a:p>
          <a:p>
            <a:pPr eaLnBrk="1" hangingPunct="1">
              <a:buNone/>
              <a:tabLst>
                <a:tab pos="1899186" algn="l"/>
              </a:tabLst>
            </a:pPr>
            <a:r>
              <a:rPr lang="en-US" altLang="cs-CZ" sz="2585" dirty="0">
                <a:latin typeface="Arial Narrow" panose="020B0606020202030204" pitchFamily="34" charset="0"/>
              </a:rPr>
              <a:t>#define PRINT_MEM(a) </a:t>
            </a:r>
            <a:r>
              <a:rPr lang="en-US" altLang="cs-CZ" sz="2585" dirty="0" err="1">
                <a:latin typeface="Arial Narrow" panose="020B0606020202030204" pitchFamily="34" charset="0"/>
              </a:rPr>
              <a:t>print_mem</a:t>
            </a:r>
            <a:r>
              <a:rPr lang="en-US" altLang="cs-CZ" sz="2585" dirty="0">
                <a:latin typeface="Arial Narrow" panose="020B0606020202030204" pitchFamily="34" charset="0"/>
              </a:rPr>
              <a:t>((unsigned char*)&amp;(a), </a:t>
            </a:r>
            <a:r>
              <a:rPr lang="en-US" altLang="cs-CZ" sz="2585" dirty="0" err="1">
                <a:latin typeface="Arial Narrow" panose="020B0606020202030204" pitchFamily="34" charset="0"/>
              </a:rPr>
              <a:t>sizeof</a:t>
            </a:r>
            <a:r>
              <a:rPr lang="en-US" altLang="cs-CZ" sz="2585" dirty="0">
                <a:latin typeface="Arial Narrow" panose="020B0606020202030204" pitchFamily="34" charset="0"/>
              </a:rPr>
              <a:t>(a))</a:t>
            </a:r>
            <a:endParaRPr lang="en-US" altLang="cs-CZ" sz="2585" b="1" dirty="0">
              <a:latin typeface="Arial Narrow" panose="020B0606020202030204" pitchFamily="34" charset="0"/>
            </a:endParaRPr>
          </a:p>
          <a:p>
            <a:pPr eaLnBrk="1" hangingPunct="1">
              <a:buNone/>
              <a:tabLst>
                <a:tab pos="1899186" algn="l"/>
              </a:tabLst>
            </a:pPr>
            <a:endParaRPr lang="en-US" altLang="cs-CZ" sz="1477" dirty="0"/>
          </a:p>
          <a:p>
            <a:pPr>
              <a:tabLst>
                <a:tab pos="1899186" algn="l"/>
              </a:tabLst>
            </a:pPr>
            <a:r>
              <a:rPr lang="cs-CZ" altLang="cs-CZ" sz="2585" dirty="0" smtClean="0"/>
              <a:t>Makra se mohou definovat s parametry, které nemají žádné typy – pouhá substituce textu za text</a:t>
            </a:r>
            <a:r>
              <a:rPr lang="en-US" altLang="cs-CZ" sz="2585" dirty="0" smtClean="0"/>
              <a:t>.</a:t>
            </a:r>
            <a:endParaRPr lang="en-US" altLang="cs-CZ" sz="2585" dirty="0"/>
          </a:p>
          <a:p>
            <a:pPr>
              <a:buNone/>
              <a:tabLst>
                <a:tab pos="1899186" algn="l"/>
              </a:tabLst>
            </a:pPr>
            <a:endParaRPr lang="en-US" altLang="cs-CZ" sz="1477" dirty="0"/>
          </a:p>
          <a:p>
            <a:pPr>
              <a:tabLst>
                <a:tab pos="1899186" algn="l"/>
              </a:tabLst>
            </a:pPr>
            <a:r>
              <a:rPr lang="en-US" altLang="cs-CZ" sz="2585" dirty="0" smtClean="0"/>
              <a:t>Syntax</a:t>
            </a:r>
            <a:r>
              <a:rPr lang="cs-CZ" altLang="cs-CZ" sz="2585" dirty="0" smtClean="0"/>
              <a:t>e</a:t>
            </a:r>
            <a:r>
              <a:rPr lang="en-US" altLang="cs-CZ" sz="2585" dirty="0" smtClean="0"/>
              <a:t>:</a:t>
            </a:r>
            <a:endParaRPr lang="en-US" altLang="cs-CZ" sz="2585" dirty="0"/>
          </a:p>
          <a:p>
            <a:pPr>
              <a:buNone/>
              <a:tabLst>
                <a:tab pos="1899186" algn="l"/>
              </a:tabLst>
            </a:pPr>
            <a:r>
              <a:rPr lang="en-US" altLang="cs-CZ" sz="2585" dirty="0"/>
              <a:t>	</a:t>
            </a:r>
            <a:r>
              <a:rPr lang="en-US" altLang="cs-CZ" sz="2215" b="1" dirty="0">
                <a:latin typeface="Courier New" panose="02070309020205020404" pitchFamily="49" charset="0"/>
              </a:rPr>
              <a:t>#define MACRONAME(</a:t>
            </a:r>
            <a:r>
              <a:rPr lang="en-US" altLang="cs-CZ" sz="2215" b="1" i="1" dirty="0" err="1">
                <a:latin typeface="Courier New" panose="02070309020205020404" pitchFamily="49" charset="0"/>
              </a:rPr>
              <a:t>parameter_list</a:t>
            </a:r>
            <a:r>
              <a:rPr lang="en-US" altLang="cs-CZ" sz="2215" b="1" dirty="0">
                <a:latin typeface="Courier New" panose="02070309020205020404" pitchFamily="49" charset="0"/>
              </a:rPr>
              <a:t>) text</a:t>
            </a:r>
          </a:p>
          <a:p>
            <a:pPr>
              <a:buNone/>
              <a:tabLst>
                <a:tab pos="1899186" algn="l"/>
              </a:tabLst>
            </a:pPr>
            <a:endParaRPr lang="en-US" altLang="cs-CZ" sz="2215" b="1" dirty="0">
              <a:latin typeface="Courier New" panose="02070309020205020404" pitchFamily="49" charset="0"/>
            </a:endParaRPr>
          </a:p>
          <a:p>
            <a:pPr lvl="1">
              <a:tabLst>
                <a:tab pos="1899186" algn="l"/>
              </a:tabLst>
            </a:pPr>
            <a:r>
              <a:rPr lang="cs-CZ" altLang="cs-CZ" sz="2216" dirty="0" smtClean="0"/>
              <a:t>Nesmí být mezera před </a:t>
            </a:r>
            <a:r>
              <a:rPr lang="en-US" altLang="cs-CZ" sz="2216" dirty="0" smtClean="0"/>
              <a:t>(</a:t>
            </a:r>
            <a:endParaRPr lang="en-US" altLang="cs-CZ" sz="2216" dirty="0"/>
          </a:p>
        </p:txBody>
      </p:sp>
      <p:cxnSp>
        <p:nvCxnSpPr>
          <p:cNvPr id="3" name="Přímá spojnice se šipkou 2"/>
          <p:cNvCxnSpPr/>
          <p:nvPr/>
        </p:nvCxnSpPr>
        <p:spPr>
          <a:xfrm flipV="1">
            <a:off x="611560" y="3861048"/>
            <a:ext cx="2659673" cy="512885"/>
          </a:xfrm>
          <a:prstGeom prst="straightConnector1">
            <a:avLst/>
          </a:prstGeom>
          <a:ln w="28575">
            <a:solidFill>
              <a:srgbClr val="FF0000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43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blona_A4M36PAP">
  <a:themeElements>
    <a:clrScheme name="SAPsablona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Psablona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solidFill>
          <a:srgbClr val="DDDDDD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  <a:ln>
          <a:solidFill>
            <a:schemeClr val="tx1"/>
          </a:solidFill>
        </a:ln>
      </a:spPr>
      <a:bodyPr wrap="square" rtlCol="0">
        <a:spAutoFit/>
      </a:bodyPr>
      <a:lstStyle>
        <a:defPPr>
          <a:defRPr sz="2000" dirty="0" err="1" smtClean="0"/>
        </a:defPPr>
      </a:lstStyle>
    </a:txDef>
  </a:objectDefaults>
  <a:extraClrSchemeLst>
    <a:extraClrScheme>
      <a:clrScheme name="SAPsablona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Psablona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Psablona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Psablona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Psablona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Psablona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Psablona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d4e">
  <a:themeElements>
    <a:clrScheme name="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cod4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DejaVu Sans" panose="020B06030308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DejaVu Sans" panose="020B06030308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sablona_A4M36PAP</Template>
  <TotalTime>3803</TotalTime>
  <Words>774</Words>
  <Application>Microsoft Office PowerPoint</Application>
  <PresentationFormat>Předvádění na obrazovce (4:3)</PresentationFormat>
  <Paragraphs>252</Paragraphs>
  <Slides>16</Slides>
  <Notes>5</Notes>
  <HiddenSlides>0</HiddenSlides>
  <MMClips>0</MMClips>
  <ScaleCrop>false</ScaleCrop>
  <HeadingPairs>
    <vt:vector size="8" baseType="variant">
      <vt:variant>
        <vt:lpstr>Použitá písma</vt:lpstr>
      </vt:variant>
      <vt:variant>
        <vt:i4>14</vt:i4>
      </vt:variant>
      <vt:variant>
        <vt:lpstr>Motiv</vt:lpstr>
      </vt:variant>
      <vt:variant>
        <vt:i4>5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36" baseType="lpstr">
      <vt:lpstr>Arial Unicode MS</vt:lpstr>
      <vt:lpstr>Batang</vt:lpstr>
      <vt:lpstr>SimSun</vt:lpstr>
      <vt:lpstr>Arial</vt:lpstr>
      <vt:lpstr>Arial Black</vt:lpstr>
      <vt:lpstr>Arial Narrow</vt:lpstr>
      <vt:lpstr>Century Gothic</vt:lpstr>
      <vt:lpstr>Courier New</vt:lpstr>
      <vt:lpstr>DejaVu Sans</vt:lpstr>
      <vt:lpstr>Helvetica</vt:lpstr>
      <vt:lpstr>Stencil</vt:lpstr>
      <vt:lpstr>Symbol</vt:lpstr>
      <vt:lpstr>Times New Roman</vt:lpstr>
      <vt:lpstr>Wingdings</vt:lpstr>
      <vt:lpstr>sablona_A4M36PAP</vt:lpstr>
      <vt:lpstr>class02</vt:lpstr>
      <vt:lpstr>cod4e</vt:lpstr>
      <vt:lpstr>1_Pixel</vt:lpstr>
      <vt:lpstr>Motiv Office</vt:lpstr>
      <vt:lpstr>CorelDRAW</vt:lpstr>
      <vt:lpstr>Prezentace aplikace PowerPoint</vt:lpstr>
      <vt:lpstr>Prezentace aplikace PowerPoint</vt:lpstr>
      <vt:lpstr>Ztráta přesnosti v realite</vt:lpstr>
      <vt:lpstr>Kvíz: Rozhodněte o platnosti vztahů</vt:lpstr>
      <vt:lpstr>Odpovědi na kvíz</vt:lpstr>
      <vt:lpstr>Basic Steps of C Compiler </vt:lpstr>
      <vt:lpstr>C primitive types</vt:lpstr>
      <vt:lpstr>Definition of BYTE and BOOL</vt:lpstr>
      <vt:lpstr>Prezentace aplikace PowerPoint</vt:lpstr>
      <vt:lpstr>Prezentace aplikace PowerPoint</vt:lpstr>
      <vt:lpstr>Prezentace aplikace PowerPoint</vt:lpstr>
      <vt:lpstr>Opakování C: Sign Extension (znaménkové rozšíření)</vt:lpstr>
      <vt:lpstr>Opakování C: Ukazatel </vt:lpstr>
      <vt:lpstr>Opakování C: Operace s ukazateli</vt:lpstr>
      <vt:lpstr>Opakování C: Velikost ukazatele v C-kódu</vt:lpstr>
      <vt:lpstr>Prezentace aplikace PowerPoint</vt:lpstr>
    </vt:vector>
  </TitlesOfParts>
  <Company>CVUT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Snorek</dc:creator>
  <cp:lastModifiedBy>Richard Šusta</cp:lastModifiedBy>
  <cp:revision>124</cp:revision>
  <dcterms:created xsi:type="dcterms:W3CDTF">2010-08-02T11:30:25Z</dcterms:created>
  <dcterms:modified xsi:type="dcterms:W3CDTF">2020-02-25T13:36:40Z</dcterms:modified>
</cp:coreProperties>
</file>