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5"/>
  </p:notesMasterIdLst>
  <p:sldIdLst>
    <p:sldId id="297" r:id="rId2"/>
    <p:sldId id="298" r:id="rId3"/>
    <p:sldId id="291" r:id="rId4"/>
    <p:sldId id="296" r:id="rId5"/>
    <p:sldId id="295" r:id="rId6"/>
    <p:sldId id="302" r:id="rId7"/>
    <p:sldId id="303" r:id="rId8"/>
    <p:sldId id="304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99" r:id="rId24"/>
    <p:sldId id="273" r:id="rId25"/>
    <p:sldId id="274" r:id="rId26"/>
    <p:sldId id="300" r:id="rId27"/>
    <p:sldId id="275" r:id="rId28"/>
    <p:sldId id="276" r:id="rId29"/>
    <p:sldId id="277" r:id="rId30"/>
    <p:sldId id="278" r:id="rId31"/>
    <p:sldId id="279" r:id="rId32"/>
    <p:sldId id="301" r:id="rId33"/>
    <p:sldId id="289" r:id="rId34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D1FF"/>
    <a:srgbClr val="0000FF"/>
    <a:srgbClr val="D9FFFB"/>
    <a:srgbClr val="C5FFF9"/>
    <a:srgbClr val="CCFFFF"/>
    <a:srgbClr val="FFFFCC"/>
    <a:srgbClr val="D5D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69" autoAdjust="0"/>
    <p:restoredTop sz="94660"/>
  </p:normalViewPr>
  <p:slideViewPr>
    <p:cSldViewPr>
      <p:cViewPr>
        <p:scale>
          <a:sx n="100" d="100"/>
          <a:sy n="100" d="100"/>
        </p:scale>
        <p:origin x="-1176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EC32D1C-BE42-4754-A834-4C3C79C3EE01}" type="datetimeFigureOut">
              <a:rPr lang="cs-CZ" smtClean="0"/>
              <a:t>11.9.2019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9412A16-5CC0-417A-B1C6-0914334371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0209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12A16-5CC0-417A-B1C6-09143343715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3301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12A16-5CC0-417A-B1C6-09143343715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2117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5DAE2-E46E-4A97-844B-7BB38B9F3CDF}" type="datetime1">
              <a:rPr lang="cs-CZ" smtClean="0"/>
              <a:t>11.9.2019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840D8EF6-C515-4487-8203-90FEEC8DEC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855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2815-DFBE-475B-A70B-5A943E563DAB}" type="datetime1">
              <a:rPr lang="cs-CZ" smtClean="0"/>
              <a:t>11.9.2019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95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1DE2-7B24-404A-B99C-46ACAD8AA535}" type="datetime1">
              <a:rPr lang="cs-CZ" smtClean="0"/>
              <a:t>11.9.2019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39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7E5F-DD15-4942-80E6-2CD88829D152}" type="datetime1">
              <a:rPr lang="cs-CZ" smtClean="0"/>
              <a:t>11.9.2019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>
                <a:solidFill>
                  <a:schemeClr val="tx1"/>
                </a:solidFill>
              </a:defRPr>
            </a:lvl1pPr>
          </a:lstStyle>
          <a:p>
            <a:fld id="{840D8EF6-C515-4487-8203-90FEEC8DEC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422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92557-3708-433F-9E92-EA6471137341}" type="datetime1">
              <a:rPr lang="cs-CZ" smtClean="0"/>
              <a:t>11.9.2019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29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BAF0-7E26-441F-911B-0A8B3B9738B5}" type="datetime1">
              <a:rPr lang="cs-CZ" smtClean="0"/>
              <a:t>11.9.2019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41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79FCE-4633-4257-828E-77CE421FABD6}" type="datetime1">
              <a:rPr lang="cs-CZ" smtClean="0"/>
              <a:t>11.9.2019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74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77F1-0207-4125-9AED-8E0CFC63A111}" type="datetime1">
              <a:rPr lang="cs-CZ" smtClean="0"/>
              <a:t>11.9.2019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93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32E0B-202A-452D-9650-CB122D2D7113}" type="datetime1">
              <a:rPr lang="cs-CZ" smtClean="0"/>
              <a:t>11.9.2019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71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C782-8E75-44C5-A5EA-1B0147797895}" type="datetime1">
              <a:rPr lang="cs-CZ" smtClean="0"/>
              <a:t>11.9.2019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00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6EB80-2947-4304-B0F3-546F7821961D}" type="datetime1">
              <a:rPr lang="cs-CZ" smtClean="0"/>
              <a:t>11.9.2019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169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0056E-C777-4154-9D43-45EA48A6821B}" type="datetime1">
              <a:rPr lang="cs-CZ" smtClean="0"/>
              <a:t>11.9.2019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D8EF6-C515-4487-8203-90FEEC8DEC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367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836712"/>
            <a:ext cx="823142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 Priority queue trouble</a:t>
            </a:r>
          </a:p>
          <a:p>
            <a:endParaRPr lang="en-US" b="1" smtClean="0"/>
          </a:p>
          <a:p>
            <a:r>
              <a:rPr lang="en-US" smtClean="0"/>
              <a:t>Usual theoretical and conceptual descriptions of Prim's (Dijkstra's, etc.) algorithm say:</a:t>
            </a:r>
          </a:p>
          <a:p>
            <a:r>
              <a:rPr lang="en-US" smtClean="0"/>
              <a:t>"... store nodes in a priority queue".</a:t>
            </a:r>
            <a:r>
              <a:rPr lang="en-US"/>
              <a:t> </a:t>
            </a:r>
            <a:r>
              <a:rPr lang="en-US" smtClean="0"/>
              <a:t> </a:t>
            </a:r>
          </a:p>
          <a:p>
            <a:r>
              <a:rPr lang="en-US" smtClean="0"/>
              <a:t>Technically, this is nearly impossible to do. </a:t>
            </a:r>
          </a:p>
          <a:p>
            <a:r>
              <a:rPr lang="en-US" smtClean="0"/>
              <a:t>The graph and the nodes are defined separately and stored elsewhere in the memory.</a:t>
            </a:r>
          </a:p>
          <a:p>
            <a:r>
              <a:rPr lang="en-US" smtClean="0"/>
              <a:t>The node has no reference to its position in the queue. </a:t>
            </a:r>
          </a:p>
          <a:p>
            <a:r>
              <a:rPr lang="en-US" smtClean="0"/>
              <a:t>The programmer does not know where is the node in the queue.</a:t>
            </a:r>
          </a:p>
          <a:p>
            <a:r>
              <a:rPr lang="en-US" smtClean="0"/>
              <a:t>So, how to move a node inside the queue according to the algorithm demands?</a:t>
            </a:r>
          </a:p>
          <a:p>
            <a:r>
              <a:rPr lang="en-US" smtClean="0"/>
              <a:t>Standard solution: </a:t>
            </a:r>
          </a:p>
          <a:p>
            <a:r>
              <a:rPr lang="en-US" smtClean="0"/>
              <a:t>Do not move a node, enqueue a "copy of a node", possibly more times.</a:t>
            </a:r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395536" y="4077072"/>
            <a:ext cx="79208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When a copy of the node with the smallest value (=highest priority) among all its copies appears at the top of the queue it does its job exactly according to the algorithm prescription.  </a:t>
            </a:r>
          </a:p>
          <a:p>
            <a:r>
              <a:rPr lang="en-US" smtClean="0"/>
              <a:t>From that moment on, all other copies of the node which are still in the queue become useless and must be ignored. The easiest way to ignore a copy is to </a:t>
            </a:r>
          </a:p>
          <a:p>
            <a:r>
              <a:rPr lang="en-US" smtClean="0"/>
              <a:t>check it when it later appears at the top of the queue: If the node is already closed, ignore the copy, pop it and process the next top of the queue. If the node is still open, process it according to the algorithm. </a:t>
            </a:r>
          </a:p>
        </p:txBody>
      </p:sp>
      <p:sp>
        <p:nvSpPr>
          <p:cNvPr id="98" name="Slide Number Placeholder 97"/>
          <p:cNvSpPr>
            <a:spLocks noGrp="1"/>
          </p:cNvSpPr>
          <p:nvPr>
            <p:ph type="sldNum" sz="quarter" idx="12"/>
          </p:nvPr>
        </p:nvSpPr>
        <p:spPr>
          <a:xfrm>
            <a:off x="6660232" y="6381328"/>
            <a:ext cx="2133600" cy="365125"/>
          </a:xfrm>
        </p:spPr>
        <p:txBody>
          <a:bodyPr/>
          <a:lstStyle/>
          <a:p>
            <a:fld id="{840D8EF6-C515-4487-8203-90FEEC8DEC41}" type="slidenum">
              <a:rPr lang="cs-CZ" smtClean="0">
                <a:solidFill>
                  <a:schemeClr val="tx1"/>
                </a:solidFill>
              </a:rPr>
              <a:t>1</a:t>
            </a:fld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1760" y="188640"/>
            <a:ext cx="4293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Notes on Minimum Spanning Tree problem</a:t>
            </a:r>
          </a:p>
        </p:txBody>
      </p:sp>
    </p:spTree>
    <p:extLst>
      <p:ext uri="{BB962C8B-B14F-4D97-AF65-F5344CB8AC3E}">
        <p14:creationId xmlns:p14="http://schemas.microsoft.com/office/powerpoint/2010/main" val="265175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106620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05172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48376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291581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334786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377991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42119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46440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0760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356388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500404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10</a:t>
            </a:fld>
            <a:endParaRPr lang="cs-CZ"/>
          </a:p>
        </p:txBody>
      </p:sp>
      <p:sp>
        <p:nvSpPr>
          <p:cNvPr id="103" name="Oval 102"/>
          <p:cNvSpPr/>
          <p:nvPr/>
        </p:nvSpPr>
        <p:spPr>
          <a:xfrm>
            <a:off x="6732240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716428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06" name="Table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075994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9" name="Rectangle 108"/>
          <p:cNvSpPr/>
          <p:nvPr/>
        </p:nvSpPr>
        <p:spPr>
          <a:xfrm>
            <a:off x="666023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709228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3" name="TextBox 112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50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10207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438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37079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1399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46440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0760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356388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356388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11</a:t>
            </a:fld>
            <a:endParaRPr lang="cs-CZ"/>
          </a:p>
        </p:txBody>
      </p:sp>
      <p:sp>
        <p:nvSpPr>
          <p:cNvPr id="108" name="Oval 107"/>
          <p:cNvSpPr/>
          <p:nvPr/>
        </p:nvSpPr>
        <p:spPr>
          <a:xfrm>
            <a:off x="197971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1547664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0" name="Table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247890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1" name="Rectangle 110"/>
          <p:cNvSpPr/>
          <p:nvPr/>
        </p:nvSpPr>
        <p:spPr>
          <a:xfrm>
            <a:off x="413995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154766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5" name="TextBox 114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16" name="TextBox 11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29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Straight Connector 106"/>
          <p:cNvCxnSpPr/>
          <p:nvPr/>
        </p:nvCxnSpPr>
        <p:spPr>
          <a:xfrm>
            <a:off x="298782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320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438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36358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0040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644420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644420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12</a:t>
            </a:fld>
            <a:endParaRPr lang="cs-CZ"/>
          </a:p>
        </p:txBody>
      </p:sp>
      <p:sp>
        <p:nvSpPr>
          <p:cNvPr id="110" name="Oval 109"/>
          <p:cNvSpPr/>
          <p:nvPr/>
        </p:nvSpPr>
        <p:spPr>
          <a:xfrm>
            <a:off x="2771800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320384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2" name="Table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681899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3" name="Rectangle 112"/>
          <p:cNvSpPr/>
          <p:nvPr/>
        </p:nvSpPr>
        <p:spPr>
          <a:xfrm>
            <a:off x="493204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241176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7" name="TextBox 116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18" name="TextBox 117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52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298782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418209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438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36358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0040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0" name="Oval 109"/>
          <p:cNvSpPr/>
          <p:nvPr/>
        </p:nvSpPr>
        <p:spPr>
          <a:xfrm>
            <a:off x="212372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356388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13</a:t>
            </a:fld>
            <a:endParaRPr lang="cs-CZ"/>
          </a:p>
        </p:txBody>
      </p:sp>
      <p:sp>
        <p:nvSpPr>
          <p:cNvPr id="112" name="Oval 111"/>
          <p:cNvSpPr/>
          <p:nvPr/>
        </p:nvSpPr>
        <p:spPr>
          <a:xfrm>
            <a:off x="630019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3" name="Oval 112"/>
          <p:cNvSpPr/>
          <p:nvPr/>
        </p:nvSpPr>
        <p:spPr>
          <a:xfrm>
            <a:off x="6732240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4" name="Table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363539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5" name="Rectangle 114"/>
          <p:cNvSpPr/>
          <p:nvPr/>
        </p:nvSpPr>
        <p:spPr>
          <a:xfrm>
            <a:off x="666023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622818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9" name="TextBox 118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0" name="TextBox 119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26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Straight Connector 110"/>
          <p:cNvCxnSpPr/>
          <p:nvPr/>
        </p:nvCxnSpPr>
        <p:spPr>
          <a:xfrm flipH="1">
            <a:off x="298782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677178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93204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4360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84380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644420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9" name="Oval 128"/>
          <p:cNvSpPr/>
          <p:nvPr/>
        </p:nvSpPr>
        <p:spPr>
          <a:xfrm>
            <a:off x="78843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14</a:t>
            </a:fld>
            <a:endParaRPr lang="cs-CZ"/>
          </a:p>
        </p:txBody>
      </p:sp>
      <p:sp>
        <p:nvSpPr>
          <p:cNvPr id="112" name="Oval 111"/>
          <p:cNvSpPr/>
          <p:nvPr/>
        </p:nvSpPr>
        <p:spPr>
          <a:xfrm>
            <a:off x="363589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3" name="Oval 112"/>
          <p:cNvSpPr/>
          <p:nvPr/>
        </p:nvSpPr>
        <p:spPr>
          <a:xfrm>
            <a:off x="277180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4" name="Table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564291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5" name="Rectangle 114"/>
          <p:cNvSpPr/>
          <p:nvPr/>
        </p:nvSpPr>
        <p:spPr>
          <a:xfrm>
            <a:off x="536408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493204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9" name="TextBox 118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0" name="TextBox 119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85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298782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39398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4117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93204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4360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84380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644420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788436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15</a:t>
            </a:fld>
            <a:endParaRPr lang="cs-CZ"/>
          </a:p>
        </p:txBody>
      </p:sp>
      <p:sp>
        <p:nvSpPr>
          <p:cNvPr id="114" name="Oval 113"/>
          <p:cNvSpPr/>
          <p:nvPr/>
        </p:nvSpPr>
        <p:spPr>
          <a:xfrm>
            <a:off x="7596336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8028384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6" name="Table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326738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7" name="Rectangle 116"/>
          <p:cNvSpPr/>
          <p:nvPr/>
        </p:nvSpPr>
        <p:spPr>
          <a:xfrm>
            <a:off x="79563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752432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1" name="TextBox 120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2" name="TextBox 121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01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525444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93204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4360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3" name="Oval 142"/>
          <p:cNvSpPr/>
          <p:nvPr/>
        </p:nvSpPr>
        <p:spPr>
          <a:xfrm>
            <a:off x="500404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644420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16</a:t>
            </a:fld>
            <a:endParaRPr lang="cs-CZ"/>
          </a:p>
        </p:txBody>
      </p:sp>
      <p:sp>
        <p:nvSpPr>
          <p:cNvPr id="116" name="Oval 115"/>
          <p:cNvSpPr/>
          <p:nvPr/>
        </p:nvSpPr>
        <p:spPr>
          <a:xfrm>
            <a:off x="248376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3203848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8" name="Table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438954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9" name="Rectangle 118"/>
          <p:cNvSpPr/>
          <p:nvPr/>
        </p:nvSpPr>
        <p:spPr>
          <a:xfrm>
            <a:off x="241176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197971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516216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107439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93204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4360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68356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212372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17</a:t>
            </a:fld>
            <a:endParaRPr lang="cs-CZ"/>
          </a:p>
        </p:txBody>
      </p:sp>
      <p:sp>
        <p:nvSpPr>
          <p:cNvPr id="121" name="Oval 120"/>
          <p:cNvSpPr/>
          <p:nvPr/>
        </p:nvSpPr>
        <p:spPr>
          <a:xfrm>
            <a:off x="683568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111561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23" name="Table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726816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4" name="Rectangle 123"/>
          <p:cNvSpPr/>
          <p:nvPr/>
        </p:nvSpPr>
        <p:spPr>
          <a:xfrm>
            <a:off x="118762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7555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7" name="TextBox 126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46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30610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0679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4999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2200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7079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72412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212372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212372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18</a:t>
            </a:fld>
            <a:endParaRPr lang="cs-CZ"/>
          </a:p>
        </p:txBody>
      </p:sp>
      <p:sp>
        <p:nvSpPr>
          <p:cNvPr id="119" name="Oval 118"/>
          <p:cNvSpPr/>
          <p:nvPr/>
        </p:nvSpPr>
        <p:spPr>
          <a:xfrm>
            <a:off x="601216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644420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24" name="Table 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729530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5" name="Rectangle 124"/>
          <p:cNvSpPr/>
          <p:nvPr/>
        </p:nvSpPr>
        <p:spPr>
          <a:xfrm>
            <a:off x="622818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370790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9" name="TextBox 128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0" name="TextBox 129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55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1" name="Straight Connector 120"/>
          <p:cNvCxnSpPr/>
          <p:nvPr/>
        </p:nvCxnSpPr>
        <p:spPr>
          <a:xfrm flipH="1" flipV="1">
            <a:off x="341987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859899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5720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0040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56388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72412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500404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644420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19</a:t>
            </a:fld>
            <a:endParaRPr lang="cs-CZ"/>
          </a:p>
        </p:txBody>
      </p:sp>
      <p:sp>
        <p:nvSpPr>
          <p:cNvPr id="125" name="Oval 124"/>
          <p:cNvSpPr/>
          <p:nvPr/>
        </p:nvSpPr>
        <p:spPr>
          <a:xfrm>
            <a:off x="392392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349188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27" name="Table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335200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8" name="Rectangle 127"/>
          <p:cNvSpPr/>
          <p:nvPr/>
        </p:nvSpPr>
        <p:spPr>
          <a:xfrm>
            <a:off x="500404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457200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31" name="TextBox 130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2" name="TextBox 131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48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/>
          <p:nvPr/>
        </p:nvCxnSpPr>
        <p:spPr>
          <a:xfrm flipH="1">
            <a:off x="1043608" y="1988840"/>
            <a:ext cx="216024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1259632" y="1988840"/>
            <a:ext cx="36004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3131840" y="1556792"/>
            <a:ext cx="288032" cy="216024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2627784" y="1268760"/>
            <a:ext cx="216024" cy="144016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 flipV="1">
            <a:off x="3131840" y="1556792"/>
            <a:ext cx="72008" cy="43204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555776" y="908720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555776" y="1196752"/>
            <a:ext cx="432048" cy="7200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331640" y="1340768"/>
            <a:ext cx="432048" cy="7200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1547664" y="1988840"/>
            <a:ext cx="648072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331640" y="980728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30</a:t>
            </a:r>
            <a:endParaRPr lang="cs-CZ" sz="1600" b="1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763688" y="1340768"/>
            <a:ext cx="432048" cy="6480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95736" y="1556792"/>
            <a:ext cx="936104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619672" y="119675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y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2195736" y="1268760"/>
            <a:ext cx="360040" cy="7200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267744" y="2060848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2051720" y="1844824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x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195736" y="908720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50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31840" y="1196752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INF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2987824" y="1412776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w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691680" y="15567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41" name="TextBox 40"/>
          <p:cNvSpPr txBox="1"/>
          <p:nvPr/>
        </p:nvSpPr>
        <p:spPr>
          <a:xfrm>
            <a:off x="2123728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42" name="TextBox 41"/>
          <p:cNvSpPr txBox="1"/>
          <p:nvPr/>
        </p:nvSpPr>
        <p:spPr>
          <a:xfrm>
            <a:off x="2627784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16" name="Oval 15"/>
          <p:cNvSpPr/>
          <p:nvPr/>
        </p:nvSpPr>
        <p:spPr>
          <a:xfrm>
            <a:off x="2411760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z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232306"/>
              </p:ext>
            </p:extLst>
          </p:nvPr>
        </p:nvGraphicFramePr>
        <p:xfrm>
          <a:off x="323528" y="2636912"/>
          <a:ext cx="3672405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  <a:gridCol w="333855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w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INF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2" name="Rectangle 61"/>
          <p:cNvSpPr/>
          <p:nvPr/>
        </p:nvSpPr>
        <p:spPr>
          <a:xfrm>
            <a:off x="899592" y="1628800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1115616" y="184482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u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 flipH="1">
            <a:off x="5868144" y="1988840"/>
            <a:ext cx="216024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6084168" y="1988840"/>
            <a:ext cx="36004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 flipV="1">
            <a:off x="7956376" y="1556792"/>
            <a:ext cx="288032" cy="216024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 flipV="1">
            <a:off x="7452320" y="1268760"/>
            <a:ext cx="216024" cy="144016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7956376" y="1556792"/>
            <a:ext cx="72008" cy="43204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7380312" y="908720"/>
            <a:ext cx="504056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7380312" y="1196752"/>
            <a:ext cx="432048" cy="7200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6156176" y="1340768"/>
            <a:ext cx="432048" cy="7200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6372200" y="1988840"/>
            <a:ext cx="648072" cy="36004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6156176" y="980728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18</a:t>
            </a:r>
            <a:endParaRPr lang="cs-CZ" sz="1600" b="1">
              <a:solidFill>
                <a:schemeClr val="tx1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6588224" y="1340768"/>
            <a:ext cx="432048" cy="6480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7020272" y="1556792"/>
            <a:ext cx="936104" cy="432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6444208" y="119675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y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7020272" y="1268760"/>
            <a:ext cx="360040" cy="7200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7092280" y="2060848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6876256" y="184482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x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7020272" y="908720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956376" y="1196752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7812360" y="1412776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w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516216" y="15567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6948264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7452320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0" name="Oval 89"/>
          <p:cNvSpPr/>
          <p:nvPr/>
        </p:nvSpPr>
        <p:spPr>
          <a:xfrm>
            <a:off x="7236296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z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724128" y="1628800"/>
            <a:ext cx="360040" cy="2880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5940152" y="184482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u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93" name="Table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471180"/>
              </p:ext>
            </p:extLst>
          </p:nvPr>
        </p:nvGraphicFramePr>
        <p:xfrm>
          <a:off x="5508104" y="2636912"/>
          <a:ext cx="3240360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4036"/>
                <a:gridCol w="324036"/>
                <a:gridCol w="324036"/>
                <a:gridCol w="324036"/>
                <a:gridCol w="324036"/>
                <a:gridCol w="324036"/>
                <a:gridCol w="324036"/>
                <a:gridCol w="324036"/>
                <a:gridCol w="324036"/>
                <a:gridCol w="324036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w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15 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858846"/>
              </p:ext>
            </p:extLst>
          </p:nvPr>
        </p:nvGraphicFramePr>
        <p:xfrm>
          <a:off x="3635896" y="3933056"/>
          <a:ext cx="5184570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  <a:gridCol w="345638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w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z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u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y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z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w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cs-CZ" sz="1800" b="1" kern="120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INF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5" name="Right Arrow 94"/>
          <p:cNvSpPr/>
          <p:nvPr/>
        </p:nvSpPr>
        <p:spPr>
          <a:xfrm>
            <a:off x="4211960" y="2780928"/>
            <a:ext cx="1152128" cy="484632"/>
          </a:xfrm>
          <a:prstGeom prst="rightArrow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Difficult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96" name="Right Arrow 95"/>
          <p:cNvSpPr/>
          <p:nvPr/>
        </p:nvSpPr>
        <p:spPr>
          <a:xfrm rot="1770634">
            <a:off x="2312369" y="3609316"/>
            <a:ext cx="1152128" cy="484632"/>
          </a:xfrm>
          <a:prstGeom prst="rightArrow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Easy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9552" y="3789040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q.insert(y);</a:t>
            </a:r>
          </a:p>
          <a:p>
            <a:r>
              <a:rPr lang="en-US" b="1" smtClean="0"/>
              <a:t>q.insert(z);</a:t>
            </a:r>
            <a:endParaRPr lang="en-US" b="1"/>
          </a:p>
          <a:p>
            <a:r>
              <a:rPr lang="en-US" b="1" smtClean="0"/>
              <a:t>q.insert(w);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23528" y="5301208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The older copies of nodes will get to the top of the queue later than the new copies (which have higher priority) . The older copy gets to the top when the node had been processed and closed earlier. Thus:</a:t>
            </a:r>
          </a:p>
          <a:p>
            <a:r>
              <a:rPr lang="en-US" smtClean="0"/>
              <a:t>If the node at the top of the queue is closed just pop it and do not process it any more.</a:t>
            </a:r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539552" y="472514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// push the nodes once more to the queue. </a:t>
            </a:r>
            <a:endParaRPr lang="en-US" b="1"/>
          </a:p>
        </p:txBody>
      </p:sp>
      <p:sp>
        <p:nvSpPr>
          <p:cNvPr id="67" name="Right Arrow 66"/>
          <p:cNvSpPr/>
          <p:nvPr/>
        </p:nvSpPr>
        <p:spPr>
          <a:xfrm>
            <a:off x="4211960" y="1268760"/>
            <a:ext cx="1152128" cy="484632"/>
          </a:xfrm>
          <a:prstGeom prst="rightArrow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Easy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10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4" name="Straight Connector 123"/>
          <p:cNvCxnSpPr/>
          <p:nvPr/>
        </p:nvCxnSpPr>
        <p:spPr>
          <a:xfrm flipH="1" flipV="1">
            <a:off x="3419872" y="436510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 flipV="1">
            <a:off x="341987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162182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0040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56388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72412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644420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788436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20</a:t>
            </a:fld>
            <a:endParaRPr lang="cs-CZ"/>
          </a:p>
        </p:txBody>
      </p:sp>
      <p:sp>
        <p:nvSpPr>
          <p:cNvPr id="127" name="Oval 126"/>
          <p:cNvSpPr/>
          <p:nvPr/>
        </p:nvSpPr>
        <p:spPr>
          <a:xfrm>
            <a:off x="3203848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435597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29" name="Table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07541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30" name="Rectangle 129"/>
          <p:cNvSpPr/>
          <p:nvPr/>
        </p:nvSpPr>
        <p:spPr>
          <a:xfrm>
            <a:off x="284380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241176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35" name="TextBox 134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6" name="TextBox 13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27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6" name="Straight Connector 125"/>
          <p:cNvCxnSpPr/>
          <p:nvPr/>
        </p:nvCxnSpPr>
        <p:spPr>
          <a:xfrm flipV="1">
            <a:off x="5796136" y="436510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H="1" flipV="1">
            <a:off x="3419872" y="436510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 flipV="1">
            <a:off x="341987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2699792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3131840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41987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96096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5557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32758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56388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29208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56521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7" name="Oval 126"/>
          <p:cNvSpPr/>
          <p:nvPr/>
        </p:nvSpPr>
        <p:spPr>
          <a:xfrm>
            <a:off x="6835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212372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21</a:t>
            </a:fld>
            <a:endParaRPr lang="cs-CZ"/>
          </a:p>
        </p:txBody>
      </p:sp>
      <p:sp>
        <p:nvSpPr>
          <p:cNvPr id="129" name="Oval 128"/>
          <p:cNvSpPr/>
          <p:nvPr/>
        </p:nvSpPr>
        <p:spPr>
          <a:xfrm>
            <a:off x="558011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0" name="Oval 129"/>
          <p:cNvSpPr/>
          <p:nvPr/>
        </p:nvSpPr>
        <p:spPr>
          <a:xfrm>
            <a:off x="601216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31" name="Table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036751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32" name="Rectangle 131"/>
          <p:cNvSpPr/>
          <p:nvPr/>
        </p:nvSpPr>
        <p:spPr>
          <a:xfrm>
            <a:off x="370790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327585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37" name="TextBox 136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8" name="TextBox 137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09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6" name="Straight Connector 165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9" name="Oval 128"/>
          <p:cNvSpPr/>
          <p:nvPr/>
        </p:nvSpPr>
        <p:spPr>
          <a:xfrm>
            <a:off x="356388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0" name="Oval 129"/>
          <p:cNvSpPr/>
          <p:nvPr/>
        </p:nvSpPr>
        <p:spPr>
          <a:xfrm>
            <a:off x="500404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22</a:t>
            </a:fld>
            <a:endParaRPr lang="cs-CZ"/>
          </a:p>
        </p:txBody>
      </p:sp>
      <p:graphicFrame>
        <p:nvGraphicFramePr>
          <p:cNvPr id="133" name="Table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632015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34" name="Straight Connector 133"/>
          <p:cNvCxnSpPr/>
          <p:nvPr/>
        </p:nvCxnSpPr>
        <p:spPr>
          <a:xfrm flipV="1">
            <a:off x="5796136" y="436510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6228184" y="436510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6660232" y="436510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Oval 144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8" name="Oval 147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0" name="Oval 149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1" name="Oval 150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2" name="Oval 151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3" name="Oval 152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4" name="Oval 153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529208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6" name="Oval 155"/>
          <p:cNvSpPr/>
          <p:nvPr/>
        </p:nvSpPr>
        <p:spPr>
          <a:xfrm>
            <a:off x="651621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8" name="Oval 15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>
            <a:off x="6948264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159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1" name="Oval 160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2" name="Oval 161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3" name="Oval 162"/>
          <p:cNvSpPr/>
          <p:nvPr/>
        </p:nvSpPr>
        <p:spPr>
          <a:xfrm>
            <a:off x="56521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4" name="Oval 163"/>
          <p:cNvSpPr/>
          <p:nvPr/>
        </p:nvSpPr>
        <p:spPr>
          <a:xfrm>
            <a:off x="2483768" y="486916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5" name="Oval 164"/>
          <p:cNvSpPr/>
          <p:nvPr/>
        </p:nvSpPr>
        <p:spPr>
          <a:xfrm>
            <a:off x="1547664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67" name="Table 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70618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8" name="Rectangle 167"/>
          <p:cNvSpPr/>
          <p:nvPr/>
        </p:nvSpPr>
        <p:spPr>
          <a:xfrm>
            <a:off x="197971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154766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17" name="TextBox 116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0" name="TextBox 119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3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7" name="Straight Connector 186"/>
          <p:cNvCxnSpPr/>
          <p:nvPr/>
        </p:nvCxnSpPr>
        <p:spPr>
          <a:xfrm flipH="1" flipV="1">
            <a:off x="1763688" y="4365104"/>
            <a:ext cx="44644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2" name="Oval 131"/>
          <p:cNvSpPr/>
          <p:nvPr/>
        </p:nvSpPr>
        <p:spPr>
          <a:xfrm>
            <a:off x="212372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3" name="Oval 132"/>
          <p:cNvSpPr/>
          <p:nvPr/>
        </p:nvSpPr>
        <p:spPr>
          <a:xfrm>
            <a:off x="356388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23</a:t>
            </a:fld>
            <a:endParaRPr lang="cs-CZ"/>
          </a:p>
        </p:txBody>
      </p:sp>
      <p:cxnSp>
        <p:nvCxnSpPr>
          <p:cNvPr id="153" name="Straight Connector 152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899592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Oval 164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11876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7" name="Oval 166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8" name="Oval 167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0" name="Oval 169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2" name="Oval 171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3" name="Oval 172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4" name="Oval 173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5" name="Oval 174"/>
          <p:cNvSpPr/>
          <p:nvPr/>
        </p:nvSpPr>
        <p:spPr>
          <a:xfrm>
            <a:off x="716428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6" name="Oval 175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7" name="Oval 17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8" name="Oval 177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79" name="Straight Connector 178"/>
          <p:cNvCxnSpPr/>
          <p:nvPr/>
        </p:nvCxnSpPr>
        <p:spPr>
          <a:xfrm>
            <a:off x="6228184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Oval 179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1" name="Oval 180"/>
          <p:cNvSpPr/>
          <p:nvPr/>
        </p:nvSpPr>
        <p:spPr>
          <a:xfrm>
            <a:off x="651621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2" name="Oval 181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3" name="Oval 182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4" name="Oval 183"/>
          <p:cNvSpPr/>
          <p:nvPr/>
        </p:nvSpPr>
        <p:spPr>
          <a:xfrm>
            <a:off x="197971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5" name="Oval 184"/>
          <p:cNvSpPr/>
          <p:nvPr/>
        </p:nvSpPr>
        <p:spPr>
          <a:xfrm>
            <a:off x="5292080" y="486916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86" name="Table 1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382765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88" name="Table 1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43154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9" name="Rectangle 188"/>
          <p:cNvSpPr/>
          <p:nvPr/>
        </p:nvSpPr>
        <p:spPr>
          <a:xfrm>
            <a:off x="413995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370790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0" name="TextBox 119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1" name="TextBox 120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32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4" name="Straight Connector 213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3" name="Oval 132"/>
          <p:cNvSpPr/>
          <p:nvPr/>
        </p:nvSpPr>
        <p:spPr>
          <a:xfrm>
            <a:off x="212372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356388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24</a:t>
            </a:fld>
            <a:endParaRPr lang="cs-CZ"/>
          </a:p>
        </p:txBody>
      </p:sp>
      <p:cxnSp>
        <p:nvCxnSpPr>
          <p:cNvPr id="179" name="Straight Connector 178"/>
          <p:cNvCxnSpPr/>
          <p:nvPr/>
        </p:nvCxnSpPr>
        <p:spPr>
          <a:xfrm flipH="1" flipV="1">
            <a:off x="1763688" y="4365104"/>
            <a:ext cx="44644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Oval 191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4" name="Oval 193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5" name="Oval 194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6" name="Oval 195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7" name="Oval 196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8" name="Oval 197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716428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206" name="Straight Connector 205"/>
          <p:cNvCxnSpPr/>
          <p:nvPr/>
        </p:nvCxnSpPr>
        <p:spPr>
          <a:xfrm>
            <a:off x="6228184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Oval 206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651621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1547664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68356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13" name="Table 2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105967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15" name="Table 2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91257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6" name="Rectangle 215"/>
          <p:cNvSpPr/>
          <p:nvPr/>
        </p:nvSpPr>
        <p:spPr>
          <a:xfrm>
            <a:off x="154766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7555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1" name="TextBox 120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42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" name="Table 2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172476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13" name="Freeform 212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500404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644420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25</a:t>
            </a:fld>
            <a:endParaRPr lang="cs-CZ"/>
          </a:p>
        </p:txBody>
      </p:sp>
      <p:cxnSp>
        <p:nvCxnSpPr>
          <p:cNvPr id="178" name="Straight Connector 177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flipH="1" flipV="1">
            <a:off x="1763688" y="4365104"/>
            <a:ext cx="44644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7812360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Oval 191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4" name="Oval 193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5" name="Oval 194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6" name="Oval 195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7" name="Oval 196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8" name="Oval 197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716428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810039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6588224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7596336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6372200" y="501317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15" name="Straight Connector 214"/>
          <p:cNvCxnSpPr/>
          <p:nvPr/>
        </p:nvCxnSpPr>
        <p:spPr>
          <a:xfrm flipH="1">
            <a:off x="6372200" y="4725144"/>
            <a:ext cx="144016" cy="544706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H="1" flipV="1">
            <a:off x="7092280" y="4653136"/>
            <a:ext cx="1224136" cy="576064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7" name="Table 2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674275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8" name="Rectangle 217"/>
          <p:cNvSpPr/>
          <p:nvPr/>
        </p:nvSpPr>
        <p:spPr>
          <a:xfrm>
            <a:off x="752432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709228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6" name="TextBox 12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3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3" name="Table 2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230254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79" name="Freeform 278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500404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644420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26</a:t>
            </a:fld>
            <a:endParaRPr lang="cs-CZ"/>
          </a:p>
        </p:txBody>
      </p:sp>
      <p:sp>
        <p:nvSpPr>
          <p:cNvPr id="241" name="Freeform 240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2" name="Straight Connector 241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/>
          <p:nvPr/>
        </p:nvCxnSpPr>
        <p:spPr>
          <a:xfrm flipH="1" flipV="1">
            <a:off x="1763688" y="4365104"/>
            <a:ext cx="44644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/>
          <p:nvPr/>
        </p:nvCxnSpPr>
        <p:spPr>
          <a:xfrm flipH="1" flipV="1">
            <a:off x="341987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>
            <a:off x="738031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Oval 255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7" name="Oval 256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8" name="Oval 257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9" name="Oval 258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0" name="Oval 259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1" name="Oval 260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3" name="Oval 262"/>
          <p:cNvSpPr/>
          <p:nvPr/>
        </p:nvSpPr>
        <p:spPr>
          <a:xfrm>
            <a:off x="39959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4" name="Oval 263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5" name="Oval 264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6" name="Oval 265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7" name="Oval 266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8" name="Oval 267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9" name="Oval 268"/>
          <p:cNvSpPr/>
          <p:nvPr/>
        </p:nvSpPr>
        <p:spPr>
          <a:xfrm>
            <a:off x="766834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0" name="Oval 269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1" name="Oval 270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2" name="Oval 271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3" name="Oval 272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4" name="Oval 273"/>
          <p:cNvSpPr/>
          <p:nvPr/>
        </p:nvSpPr>
        <p:spPr>
          <a:xfrm>
            <a:off x="6588224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5" name="Oval 274"/>
          <p:cNvSpPr/>
          <p:nvPr/>
        </p:nvSpPr>
        <p:spPr>
          <a:xfrm>
            <a:off x="716428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80" name="Table 2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984657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1" name="Rectangle 280"/>
          <p:cNvSpPr/>
          <p:nvPr/>
        </p:nvSpPr>
        <p:spPr>
          <a:xfrm>
            <a:off x="752432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82" name="Rectangle 281"/>
          <p:cNvSpPr/>
          <p:nvPr/>
        </p:nvSpPr>
        <p:spPr>
          <a:xfrm>
            <a:off x="7092280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48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2" name="Table 2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510063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49" name="Freeform 248"/>
          <p:cNvSpPr/>
          <p:nvPr/>
        </p:nvSpPr>
        <p:spPr>
          <a:xfrm flipH="1">
            <a:off x="1763688" y="4365104"/>
            <a:ext cx="237626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8" name="Freeform 247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3923928" y="2492896"/>
            <a:ext cx="1368152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356388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500404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27</a:t>
            </a:fld>
            <a:endParaRPr lang="cs-CZ"/>
          </a:p>
        </p:txBody>
      </p:sp>
      <p:sp>
        <p:nvSpPr>
          <p:cNvPr id="212" name="Freeform 211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3" name="Freeform 212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14" name="Straight Connector 213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 flipV="1">
            <a:off x="507605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>
            <a:off x="738031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Oval 227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9" name="Oval 228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0" name="Oval 229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1" name="Oval 230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2" name="Oval 231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3" name="Oval 232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4" name="Oval 233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5" name="Oval 234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6" name="Oval 235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7" name="Oval 236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0" name="Oval 239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1" name="Oval 240"/>
          <p:cNvSpPr/>
          <p:nvPr/>
        </p:nvSpPr>
        <p:spPr>
          <a:xfrm>
            <a:off x="766834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2" name="Oval 241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3" name="Oval 242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4" name="Oval 243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5" name="Oval 244"/>
          <p:cNvSpPr/>
          <p:nvPr/>
        </p:nvSpPr>
        <p:spPr>
          <a:xfrm>
            <a:off x="493204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6" name="Oval 245"/>
          <p:cNvSpPr/>
          <p:nvPr/>
        </p:nvSpPr>
        <p:spPr>
          <a:xfrm>
            <a:off x="197971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7" name="Oval 246"/>
          <p:cNvSpPr/>
          <p:nvPr/>
        </p:nvSpPr>
        <p:spPr>
          <a:xfrm>
            <a:off x="392392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3923928" y="393305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87" name="Straight Connector 286"/>
          <p:cNvCxnSpPr/>
          <p:nvPr/>
        </p:nvCxnSpPr>
        <p:spPr>
          <a:xfrm flipH="1">
            <a:off x="3851920" y="4077072"/>
            <a:ext cx="72008" cy="576064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/>
          <p:nvPr/>
        </p:nvCxnSpPr>
        <p:spPr>
          <a:xfrm flipV="1">
            <a:off x="4427984" y="4149080"/>
            <a:ext cx="1440160" cy="648072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9" name="Table 2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901866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0" name="Rectangle 289"/>
          <p:cNvSpPr/>
          <p:nvPr/>
        </p:nvSpPr>
        <p:spPr>
          <a:xfrm>
            <a:off x="4499992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91" name="Rectangle 290"/>
          <p:cNvSpPr/>
          <p:nvPr/>
        </p:nvSpPr>
        <p:spPr>
          <a:xfrm>
            <a:off x="406794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6" name="TextBox 12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72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" name="Table 2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042484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22" name="Freeform 221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68356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6835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3923928" y="2492896"/>
            <a:ext cx="1368152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28</a:t>
            </a:fld>
            <a:endParaRPr lang="cs-CZ"/>
          </a:p>
        </p:txBody>
      </p:sp>
      <p:sp>
        <p:nvSpPr>
          <p:cNvPr id="185" name="Freeform 184"/>
          <p:cNvSpPr/>
          <p:nvPr/>
        </p:nvSpPr>
        <p:spPr>
          <a:xfrm flipH="1">
            <a:off x="1763688" y="4365104"/>
            <a:ext cx="237626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6" name="Freeform 185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7" name="Freeform 186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8" name="Freeform 187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9" name="Straight Connector 188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H="1" flipV="1">
            <a:off x="1763688" y="4365104"/>
            <a:ext cx="1656184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flipH="1" flipV="1">
            <a:off x="3419872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V="1">
            <a:off x="2699792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738031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H="1">
            <a:off x="3131840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>
            <a:off x="341987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Oval 200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255577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327585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35638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29878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4" name="Oval 213"/>
          <p:cNvSpPr/>
          <p:nvPr/>
        </p:nvSpPr>
        <p:spPr>
          <a:xfrm>
            <a:off x="766834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5" name="Oval 214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6" name="Oval 215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7" name="Oval 216"/>
          <p:cNvSpPr/>
          <p:nvPr/>
        </p:nvSpPr>
        <p:spPr>
          <a:xfrm>
            <a:off x="442798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9" name="Oval 218"/>
          <p:cNvSpPr/>
          <p:nvPr/>
        </p:nvSpPr>
        <p:spPr>
          <a:xfrm>
            <a:off x="4860032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0" name="Oval 219"/>
          <p:cNvSpPr/>
          <p:nvPr/>
        </p:nvSpPr>
        <p:spPr>
          <a:xfrm>
            <a:off x="683568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8" name="Oval 217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4211960" y="393305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24" name="Straight Connector 223"/>
          <p:cNvCxnSpPr/>
          <p:nvPr/>
        </p:nvCxnSpPr>
        <p:spPr>
          <a:xfrm>
            <a:off x="4139952" y="4221088"/>
            <a:ext cx="648072" cy="576064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5364088" y="4149080"/>
            <a:ext cx="792088" cy="648072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6" name="Table 2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98116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7" name="Rectangle 226"/>
          <p:cNvSpPr/>
          <p:nvPr/>
        </p:nvSpPr>
        <p:spPr>
          <a:xfrm>
            <a:off x="327585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7555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6" name="TextBox 125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37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" name="Table 2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905311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26" name="Freeform 225"/>
          <p:cNvSpPr/>
          <p:nvPr/>
        </p:nvSpPr>
        <p:spPr>
          <a:xfrm flipH="1">
            <a:off x="1763688" y="4365104"/>
            <a:ext cx="612068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8" name="Freeform 187"/>
          <p:cNvSpPr/>
          <p:nvPr/>
        </p:nvSpPr>
        <p:spPr>
          <a:xfrm flipH="1">
            <a:off x="1763688" y="4365104"/>
            <a:ext cx="187220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2" name="Freeform 221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78843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788436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 flipH="1">
            <a:off x="3851920" y="2492896"/>
            <a:ext cx="1440160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8172400" y="2492896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29</a:t>
            </a:fld>
            <a:endParaRPr lang="cs-CZ"/>
          </a:p>
        </p:txBody>
      </p:sp>
      <p:sp>
        <p:nvSpPr>
          <p:cNvPr id="189" name="Freeform 188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0" name="Freeform 189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1" name="Freeform 190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92" name="Straight Connector 191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H="1" flipV="1">
            <a:off x="1763688" y="4365104"/>
            <a:ext cx="136815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H="1" flipV="1">
            <a:off x="3635896" y="4725144"/>
            <a:ext cx="115212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V="1">
            <a:off x="2915816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3635896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Oval 202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277180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349188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3779912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4" name="Oval 213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5" name="Oval 214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6" name="Oval 215"/>
          <p:cNvSpPr/>
          <p:nvPr/>
        </p:nvSpPr>
        <p:spPr>
          <a:xfrm>
            <a:off x="774035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7" name="Oval 216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8" name="Oval 217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9" name="Oval 218"/>
          <p:cNvSpPr/>
          <p:nvPr/>
        </p:nvSpPr>
        <p:spPr>
          <a:xfrm>
            <a:off x="464400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0" name="Oval 219"/>
          <p:cNvSpPr/>
          <p:nvPr/>
        </p:nvSpPr>
        <p:spPr>
          <a:xfrm>
            <a:off x="291581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1" name="Oval 220"/>
          <p:cNvSpPr/>
          <p:nvPr/>
        </p:nvSpPr>
        <p:spPr>
          <a:xfrm>
            <a:off x="7668344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3" name="Oval 222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7020272" y="501317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28" name="Straight Connector 227"/>
          <p:cNvCxnSpPr/>
          <p:nvPr/>
        </p:nvCxnSpPr>
        <p:spPr>
          <a:xfrm>
            <a:off x="2123728" y="4221088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flipV="1">
            <a:off x="6948264" y="4869160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8172400" y="4797152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Box 230"/>
          <p:cNvSpPr txBox="1"/>
          <p:nvPr/>
        </p:nvSpPr>
        <p:spPr>
          <a:xfrm>
            <a:off x="2123728" y="393305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cxnSp>
        <p:nvCxnSpPr>
          <p:cNvPr id="232" name="Straight Connector 231"/>
          <p:cNvCxnSpPr/>
          <p:nvPr/>
        </p:nvCxnSpPr>
        <p:spPr>
          <a:xfrm flipV="1">
            <a:off x="3419872" y="4221088"/>
            <a:ext cx="576064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3" name="Table 2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51845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4" name="Rectangle 233"/>
          <p:cNvSpPr/>
          <p:nvPr/>
        </p:nvSpPr>
        <p:spPr>
          <a:xfrm>
            <a:off x="795637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536408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31" name="TextBox 130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2" name="TextBox 131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74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908720"/>
            <a:ext cx="8568952" cy="5472608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MST_Prim(Graph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g,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start,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[] dist,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[] pred ) {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allocate structures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r>
              <a:rPr lang="en-US" sz="1600" b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currnode = start, currdist, neigh;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INF = Integer.MAX_VALUE;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[] closed = new boolean[g.N];</a:t>
            </a:r>
          </a:p>
          <a:p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PriorityQueue &lt;Integer&gt; pq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=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PriorityQueue&lt;Integer&gt;( g.N,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Comparator&lt;Integer&gt;() 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@Override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compare(Integer n1, Integer n2) 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dist[n1] &lt; dist[n2] )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-1;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dist[n1] &gt; dist[n2] )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1;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0;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 }  );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 structures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pq.add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start );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i = 0; i &lt; g.N; i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++ )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pred[i] = i;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Arrays.fill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dist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INF );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Arrays.fill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closed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false );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dist[start] = 0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476672"/>
            <a:ext cx="7766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Example of Prim algorithm implementation using standart library priority queue</a:t>
            </a:r>
            <a:endParaRPr lang="cs-CZ" b="1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11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" name="Table 2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652266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21" name="Freeform 220"/>
          <p:cNvSpPr/>
          <p:nvPr/>
        </p:nvSpPr>
        <p:spPr>
          <a:xfrm flipH="1">
            <a:off x="1763688" y="4365104"/>
            <a:ext cx="280831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7884368" y="2276872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9" name="Oval 138"/>
          <p:cNvSpPr/>
          <p:nvPr/>
        </p:nvSpPr>
        <p:spPr>
          <a:xfrm>
            <a:off x="7884368" y="1124744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 flipH="1">
            <a:off x="3851920" y="2492896"/>
            <a:ext cx="1440160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8172400" y="2492896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2" name="Straight Connector 141"/>
          <p:cNvCxnSpPr/>
          <p:nvPr/>
        </p:nvCxnSpPr>
        <p:spPr>
          <a:xfrm flipV="1">
            <a:off x="8172400" y="1268760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30</a:t>
            </a:fld>
            <a:endParaRPr lang="cs-CZ"/>
          </a:p>
        </p:txBody>
      </p:sp>
      <p:sp>
        <p:nvSpPr>
          <p:cNvPr id="182" name="Freeform 181"/>
          <p:cNvSpPr/>
          <p:nvPr/>
        </p:nvSpPr>
        <p:spPr>
          <a:xfrm flipH="1">
            <a:off x="1763688" y="4365104"/>
            <a:ext cx="612068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3" name="Freeform 182"/>
          <p:cNvSpPr/>
          <p:nvPr/>
        </p:nvSpPr>
        <p:spPr>
          <a:xfrm flipH="1">
            <a:off x="1763688" y="4365104"/>
            <a:ext cx="187220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4" name="Freeform 183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5" name="Freeform 184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6" name="Freeform 185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7" name="Freeform 186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8" name="Straight Connector 187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H="1" flipV="1">
            <a:off x="1763688" y="4365104"/>
            <a:ext cx="136815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2915816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5940152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>
            <a:off x="3635896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Oval 196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8" name="Oval 197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277180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349188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4" name="Oval 203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3779912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5796136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774035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2" name="Oval 211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3" name="Oval 212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4" name="Oval 213"/>
          <p:cNvSpPr/>
          <p:nvPr/>
        </p:nvSpPr>
        <p:spPr>
          <a:xfrm>
            <a:off x="435597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5" name="Oval 214"/>
          <p:cNvSpPr/>
          <p:nvPr/>
        </p:nvSpPr>
        <p:spPr>
          <a:xfrm>
            <a:off x="291581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6" name="Oval 215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217" name="Straight Connector 216"/>
          <p:cNvCxnSpPr/>
          <p:nvPr/>
        </p:nvCxnSpPr>
        <p:spPr>
          <a:xfrm>
            <a:off x="3563888" y="4221088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/>
          <p:nvPr/>
        </p:nvCxnSpPr>
        <p:spPr>
          <a:xfrm flipV="1">
            <a:off x="4860032" y="4221088"/>
            <a:ext cx="576064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TextBox 221"/>
          <p:cNvSpPr txBox="1"/>
          <p:nvPr/>
        </p:nvSpPr>
        <p:spPr>
          <a:xfrm>
            <a:off x="3563888" y="3933056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graphicFrame>
        <p:nvGraphicFramePr>
          <p:cNvPr id="223" name="Table 2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256960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4" name="Rectangle 223"/>
          <p:cNvSpPr/>
          <p:nvPr/>
        </p:nvSpPr>
        <p:spPr>
          <a:xfrm>
            <a:off x="536408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284380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1" name="TextBox 130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56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" name="Table 2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659196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60" name="Freeform 259"/>
          <p:cNvSpPr/>
          <p:nvPr/>
        </p:nvSpPr>
        <p:spPr>
          <a:xfrm flipH="1">
            <a:off x="1763688" y="4365104"/>
            <a:ext cx="388843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97160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 flipH="1">
            <a:off x="3851920" y="2492896"/>
            <a:ext cx="1440160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8172400" y="2492896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2" name="Straight Connector 141"/>
          <p:cNvCxnSpPr/>
          <p:nvPr/>
        </p:nvCxnSpPr>
        <p:spPr>
          <a:xfrm flipV="1">
            <a:off x="8172400" y="1268760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68356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212372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31</a:t>
            </a:fld>
            <a:endParaRPr lang="cs-CZ"/>
          </a:p>
        </p:txBody>
      </p:sp>
      <p:sp>
        <p:nvSpPr>
          <p:cNvPr id="223" name="Freeform 222"/>
          <p:cNvSpPr/>
          <p:nvPr/>
        </p:nvSpPr>
        <p:spPr>
          <a:xfrm flipH="1">
            <a:off x="1763688" y="4365104"/>
            <a:ext cx="280831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4" name="Freeform 223"/>
          <p:cNvSpPr/>
          <p:nvPr/>
        </p:nvSpPr>
        <p:spPr>
          <a:xfrm flipH="1">
            <a:off x="1763688" y="4365104"/>
            <a:ext cx="612068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5" name="Freeform 224"/>
          <p:cNvSpPr/>
          <p:nvPr/>
        </p:nvSpPr>
        <p:spPr>
          <a:xfrm flipH="1">
            <a:off x="1763688" y="4365104"/>
            <a:ext cx="187220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6" name="Freeform 225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7" name="Freeform 226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8" name="Freeform 227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9" name="Freeform 228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0" name="Straight Connector 229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 flipH="1" flipV="1">
            <a:off x="1763688" y="4365104"/>
            <a:ext cx="136815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V="1">
            <a:off x="2915816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>
            <a:off x="3635896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Oval 237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0" name="Oval 239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1" name="Oval 240"/>
          <p:cNvSpPr/>
          <p:nvPr/>
        </p:nvSpPr>
        <p:spPr>
          <a:xfrm>
            <a:off x="277180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2" name="Oval 241"/>
          <p:cNvSpPr/>
          <p:nvPr/>
        </p:nvSpPr>
        <p:spPr>
          <a:xfrm>
            <a:off x="349188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3" name="Oval 242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4" name="Oval 243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5" name="Oval 244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6" name="Oval 245"/>
          <p:cNvSpPr/>
          <p:nvPr/>
        </p:nvSpPr>
        <p:spPr>
          <a:xfrm>
            <a:off x="3779912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7" name="Oval 246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8" name="Oval 247"/>
          <p:cNvSpPr/>
          <p:nvPr/>
        </p:nvSpPr>
        <p:spPr>
          <a:xfrm>
            <a:off x="802838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9" name="Oval 248"/>
          <p:cNvSpPr/>
          <p:nvPr/>
        </p:nvSpPr>
        <p:spPr>
          <a:xfrm>
            <a:off x="55081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0" name="Oval 249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1" name="Oval 250"/>
          <p:cNvSpPr/>
          <p:nvPr/>
        </p:nvSpPr>
        <p:spPr>
          <a:xfrm>
            <a:off x="774035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2" name="Oval 251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3" name="Oval 252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4" name="Oval 253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5" name="Oval 254"/>
          <p:cNvSpPr/>
          <p:nvPr/>
        </p:nvSpPr>
        <p:spPr>
          <a:xfrm>
            <a:off x="543609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6" name="Oval 255"/>
          <p:cNvSpPr/>
          <p:nvPr/>
        </p:nvSpPr>
        <p:spPr>
          <a:xfrm>
            <a:off x="7956376" y="414908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57" name="Oval 256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258" name="Straight Connector 257"/>
          <p:cNvCxnSpPr/>
          <p:nvPr/>
        </p:nvCxnSpPr>
        <p:spPr>
          <a:xfrm>
            <a:off x="4644008" y="4221088"/>
            <a:ext cx="720080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flipV="1">
            <a:off x="5940152" y="4221088"/>
            <a:ext cx="576064" cy="36004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4644008" y="4005064"/>
            <a:ext cx="188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path compression</a:t>
            </a:r>
            <a:endParaRPr lang="cs-CZ" b="1"/>
          </a:p>
        </p:txBody>
      </p:sp>
      <p:graphicFrame>
        <p:nvGraphicFramePr>
          <p:cNvPr id="262" name="Table 2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266143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63" name="Rectangle 262"/>
          <p:cNvSpPr/>
          <p:nvPr/>
        </p:nvSpPr>
        <p:spPr>
          <a:xfrm>
            <a:off x="6228184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579613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8" name="TextBox 127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31" name="TextBox 130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46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7" name="Table 2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25682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2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52" name="Freeform 251"/>
          <p:cNvSpPr/>
          <p:nvPr/>
        </p:nvSpPr>
        <p:spPr>
          <a:xfrm flipH="1">
            <a:off x="1763688" y="4365104"/>
            <a:ext cx="662473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97160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529208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241176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241176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385192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97160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73224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29208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2411760" y="2492896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97160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92080" y="1340768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73224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6732240" y="2492896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241176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73224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3851920" y="1340768"/>
            <a:ext cx="0" cy="1152128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20" y="3645024"/>
            <a:ext cx="144016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 flipH="1">
            <a:off x="3851920" y="2492896"/>
            <a:ext cx="1440160" cy="0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971600" y="1340768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1" name="Straight Connector 140"/>
          <p:cNvCxnSpPr/>
          <p:nvPr/>
        </p:nvCxnSpPr>
        <p:spPr>
          <a:xfrm flipV="1">
            <a:off x="8172400" y="2492896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42" name="Straight Connector 141"/>
          <p:cNvCxnSpPr/>
          <p:nvPr/>
        </p:nvCxnSpPr>
        <p:spPr>
          <a:xfrm flipV="1">
            <a:off x="8172400" y="1268760"/>
            <a:ext cx="0" cy="1152128"/>
          </a:xfrm>
          <a:prstGeom prst="line">
            <a:avLst/>
          </a:prstGeom>
          <a:ln w="1206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68356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2123728" y="3429000"/>
            <a:ext cx="576064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32</a:t>
            </a:fld>
            <a:endParaRPr lang="cs-CZ"/>
          </a:p>
        </p:txBody>
      </p:sp>
      <p:sp>
        <p:nvSpPr>
          <p:cNvPr id="176" name="Freeform 175"/>
          <p:cNvSpPr/>
          <p:nvPr/>
        </p:nvSpPr>
        <p:spPr>
          <a:xfrm flipH="1">
            <a:off x="1763688" y="4365104"/>
            <a:ext cx="388843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7" name="Freeform 176"/>
          <p:cNvSpPr/>
          <p:nvPr/>
        </p:nvSpPr>
        <p:spPr>
          <a:xfrm flipH="1">
            <a:off x="1763688" y="4365104"/>
            <a:ext cx="2808312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8" name="Freeform 177"/>
          <p:cNvSpPr/>
          <p:nvPr/>
        </p:nvSpPr>
        <p:spPr>
          <a:xfrm flipH="1">
            <a:off x="1763688" y="4365104"/>
            <a:ext cx="612068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9" name="Freeform 178"/>
          <p:cNvSpPr/>
          <p:nvPr/>
        </p:nvSpPr>
        <p:spPr>
          <a:xfrm flipH="1">
            <a:off x="1763688" y="4365104"/>
            <a:ext cx="187220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9" name="Freeform 188"/>
          <p:cNvSpPr/>
          <p:nvPr/>
        </p:nvSpPr>
        <p:spPr>
          <a:xfrm flipH="1">
            <a:off x="1763688" y="4365104"/>
            <a:ext cx="3312368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2" name="Freeform 191"/>
          <p:cNvSpPr/>
          <p:nvPr/>
        </p:nvSpPr>
        <p:spPr>
          <a:xfrm flipH="1">
            <a:off x="1763688" y="4365104"/>
            <a:ext cx="4464496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4" name="Freeform 203"/>
          <p:cNvSpPr/>
          <p:nvPr/>
        </p:nvSpPr>
        <p:spPr>
          <a:xfrm flipH="1">
            <a:off x="1763688" y="4365104"/>
            <a:ext cx="5616624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5" name="Freeform 214"/>
          <p:cNvSpPr/>
          <p:nvPr/>
        </p:nvSpPr>
        <p:spPr>
          <a:xfrm flipH="1">
            <a:off x="1763688" y="4365104"/>
            <a:ext cx="5040560" cy="371475"/>
          </a:xfrm>
          <a:custGeom>
            <a:avLst/>
            <a:gdLst>
              <a:gd name="connsiteX0" fmla="*/ 1590675 w 1590675"/>
              <a:gd name="connsiteY0" fmla="*/ 0 h 371475"/>
              <a:gd name="connsiteX1" fmla="*/ 361950 w 1590675"/>
              <a:gd name="connsiteY1" fmla="*/ 66675 h 371475"/>
              <a:gd name="connsiteX2" fmla="*/ 0 w 1590675"/>
              <a:gd name="connsiteY2" fmla="*/ 371475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0675" h="371475">
                <a:moveTo>
                  <a:pt x="1590675" y="0"/>
                </a:moveTo>
                <a:cubicBezTo>
                  <a:pt x="1108868" y="2381"/>
                  <a:pt x="627062" y="4763"/>
                  <a:pt x="361950" y="66675"/>
                </a:cubicBezTo>
                <a:cubicBezTo>
                  <a:pt x="96838" y="128587"/>
                  <a:pt x="48419" y="250031"/>
                  <a:pt x="0" y="371475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3" name="Straight Connector 222"/>
          <p:cNvCxnSpPr/>
          <p:nvPr/>
        </p:nvCxnSpPr>
        <p:spPr>
          <a:xfrm flipV="1">
            <a:off x="899592" y="4365104"/>
            <a:ext cx="864096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flipH="1" flipV="1">
            <a:off x="1763688" y="4365104"/>
            <a:ext cx="136815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5508104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899592" y="472514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flipV="1">
            <a:off x="2915816" y="4725144"/>
            <a:ext cx="72008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3635896" y="4725144"/>
            <a:ext cx="28803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1763688" y="4365104"/>
            <a:ext cx="432048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Oval 229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1" name="Oval 230"/>
          <p:cNvSpPr/>
          <p:nvPr/>
        </p:nvSpPr>
        <p:spPr>
          <a:xfrm>
            <a:off x="1187624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2" name="Oval 231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3" name="Oval 232"/>
          <p:cNvSpPr/>
          <p:nvPr/>
        </p:nvSpPr>
        <p:spPr>
          <a:xfrm>
            <a:off x="2771800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4" name="Oval 233"/>
          <p:cNvSpPr/>
          <p:nvPr/>
        </p:nvSpPr>
        <p:spPr>
          <a:xfrm>
            <a:off x="349188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5" name="Oval 234"/>
          <p:cNvSpPr/>
          <p:nvPr/>
        </p:nvSpPr>
        <p:spPr>
          <a:xfrm>
            <a:off x="5364088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6" name="Oval 235"/>
          <p:cNvSpPr/>
          <p:nvPr/>
        </p:nvSpPr>
        <p:spPr>
          <a:xfrm>
            <a:off x="205172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7" name="Oval 236"/>
          <p:cNvSpPr/>
          <p:nvPr/>
        </p:nvSpPr>
        <p:spPr>
          <a:xfrm>
            <a:off x="399593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3779912" y="494116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9" name="Oval 238"/>
          <p:cNvSpPr/>
          <p:nvPr/>
        </p:nvSpPr>
        <p:spPr>
          <a:xfrm>
            <a:off x="298782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0" name="Oval 239"/>
          <p:cNvSpPr/>
          <p:nvPr/>
        </p:nvSpPr>
        <p:spPr>
          <a:xfrm>
            <a:off x="824440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1" name="Oval 240"/>
          <p:cNvSpPr/>
          <p:nvPr/>
        </p:nvSpPr>
        <p:spPr>
          <a:xfrm>
            <a:off x="550810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2" name="Oval 241"/>
          <p:cNvSpPr/>
          <p:nvPr/>
        </p:nvSpPr>
        <p:spPr>
          <a:xfrm>
            <a:off x="7236296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3" name="Oval 242"/>
          <p:cNvSpPr/>
          <p:nvPr/>
        </p:nvSpPr>
        <p:spPr>
          <a:xfrm>
            <a:off x="774035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4" name="Oval 243"/>
          <p:cNvSpPr/>
          <p:nvPr/>
        </p:nvSpPr>
        <p:spPr>
          <a:xfrm>
            <a:off x="6084168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5" name="Oval 244"/>
          <p:cNvSpPr/>
          <p:nvPr/>
        </p:nvSpPr>
        <p:spPr>
          <a:xfrm>
            <a:off x="6660232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6" name="Oval 245"/>
          <p:cNvSpPr/>
          <p:nvPr/>
        </p:nvSpPr>
        <p:spPr>
          <a:xfrm>
            <a:off x="4427984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7" name="Oval 246"/>
          <p:cNvSpPr/>
          <p:nvPr/>
        </p:nvSpPr>
        <p:spPr>
          <a:xfrm>
            <a:off x="5436096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8" name="Oval 247"/>
          <p:cNvSpPr/>
          <p:nvPr/>
        </p:nvSpPr>
        <p:spPr>
          <a:xfrm>
            <a:off x="8172400" y="450912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49" name="Oval 248"/>
          <p:cNvSpPr/>
          <p:nvPr/>
        </p:nvSpPr>
        <p:spPr>
          <a:xfrm>
            <a:off x="4932040" y="45811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53" name="Table 2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882466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55" name="Rectangle 254"/>
          <p:cNvSpPr/>
          <p:nvPr/>
        </p:nvSpPr>
        <p:spPr>
          <a:xfrm>
            <a:off x="5796136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5364088" y="5373216"/>
            <a:ext cx="504056" cy="1296144"/>
          </a:xfrm>
          <a:prstGeom prst="rect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23" name="TextBox 122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24" name="TextBox 123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91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67544" y="1124744"/>
                <a:ext cx="792088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/>
                  <a:t>When both union by rank and path compression are used, the running time spent on Union-Find operations in a graph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𝑁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mtClean="0"/>
                  <a:t>nodes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𝑀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mtClean="0"/>
                  <a:t>edges </a:t>
                </a:r>
              </a:p>
              <a:p>
                <a:r>
                  <a:rPr lang="en-US" smtClean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𝛰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𝑀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⋅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𝑁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))</m:t>
                    </m:r>
                  </m:oMath>
                </a14:m>
                <a:r>
                  <a:rPr lang="en-US" smtClean="0"/>
                  <a:t>, where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𝛼</m:t>
                    </m:r>
                    <m:d>
                      <m:d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</m:d>
                  </m:oMath>
                </a14:m>
                <a:r>
                  <a:rPr lang="en-US" smtClean="0"/>
                  <a:t> is the inverse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𝑓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)=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𝐴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,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mtClean="0"/>
                  <a:t>,</a:t>
                </a:r>
              </a:p>
              <a:p>
                <a:r>
                  <a:rPr lang="en-US" smtClean="0"/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𝐴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,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mtClean="0"/>
                  <a:t>, is the Ackermann function, known to grow quite fast.</a:t>
                </a:r>
              </a:p>
              <a:p>
                <a:r>
                  <a:rPr lang="en-US" smtClean="0"/>
                  <a:t>In fact, for </a:t>
                </a:r>
                <a:r>
                  <a:rPr lang="en-US" i="1" smtClean="0"/>
                  <a:t>any</a:t>
                </a:r>
                <a:r>
                  <a:rPr lang="en-US" smtClean="0"/>
                  <a:t> graph representable in </a:t>
                </a:r>
                <a:r>
                  <a:rPr lang="en-US" i="1" smtClean="0"/>
                  <a:t>any </a:t>
                </a:r>
                <a:r>
                  <a:rPr lang="en-US" smtClean="0"/>
                  <a:t>conceivable machine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𝛼</m:t>
                    </m:r>
                    <m:d>
                      <m:dPr>
                        <m:ctrlPr>
                          <a:rPr lang="en-US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/>
                          </a:rPr>
                          <m:t>𝑁</m:t>
                        </m:r>
                      </m:e>
                    </m:d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&lt;4</m:t>
                    </m:r>
                  </m:oMath>
                </a14:m>
                <a:r>
                  <a:rPr lang="en-US" smtClean="0"/>
                  <a:t>.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124744"/>
                <a:ext cx="7920880" cy="1477328"/>
              </a:xfrm>
              <a:prstGeom prst="rect">
                <a:avLst/>
              </a:prstGeom>
              <a:blipFill rotWithShape="1">
                <a:blip r:embed="rId2"/>
                <a:stretch>
                  <a:fillRect l="-693" t="-2066" b="-57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67544" y="476672"/>
            <a:ext cx="458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running time improvement</a:t>
            </a:r>
            <a:endParaRPr lang="cs-CZ" b="1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5536" y="2852936"/>
                <a:ext cx="8136904" cy="3693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/>
                  <a:t>Thanks to the inverse Ackermann function, all Union-Find operations run in amortized constant time in all practical situations.</a:t>
                </a:r>
              </a:p>
              <a:p>
                <a:r>
                  <a:rPr lang="en-US" smtClean="0"/>
                  <a:t>It means that the speed bottleneck is the initial edge sorting.</a:t>
                </a:r>
              </a:p>
              <a:p>
                <a:r>
                  <a:rPr lang="en-US" smtClean="0"/>
                  <a:t>Sorting can be done in linear time when: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mtClean="0"/>
                  <a:t>edge values are strings (does not happen too often), apply </a:t>
                </a:r>
                <a:r>
                  <a:rPr lang="en-US" b="1" smtClean="0"/>
                  <a:t>Radix sort</a:t>
                </a:r>
                <a:r>
                  <a:rPr lang="en-US" smtClean="0"/>
                  <a:t>,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mtClean="0"/>
                  <a:t>edge values are integers in some (relatively) moderate range (e.g 0..10 000, etc.), apply </a:t>
                </a:r>
                <a:r>
                  <a:rPr lang="en-US" b="1" smtClean="0"/>
                  <a:t> Counting sort</a:t>
                </a:r>
                <a:r>
                  <a:rPr lang="en-US" smtClean="0"/>
                  <a:t>,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mtClean="0"/>
                  <a:t>edge values are floats (more or less) uniformly distributed over some interval, apply </a:t>
                </a:r>
                <a:r>
                  <a:rPr lang="en-US" b="1" smtClean="0"/>
                  <a:t>Bucket sort</a:t>
                </a:r>
                <a:r>
                  <a:rPr lang="en-US" smtClean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/>
              </a:p>
              <a:p>
                <a:r>
                  <a:rPr lang="en-US" smtClean="0"/>
                  <a:t>Conclusion </a:t>
                </a:r>
              </a:p>
              <a:p>
                <a:r>
                  <a:rPr lang="en-US" smtClean="0"/>
                  <a:t>In many practical situations, a careful implementation of Kruskal algorithm runs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Θ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𝑀</m:t>
                    </m:r>
                    <m:r>
                      <a:rPr lang="en-US" b="0" i="1" smtClean="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mtClean="0"/>
                  <a:t> time.  </a:t>
                </a:r>
                <a:endParaRPr lang="en-US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852936"/>
                <a:ext cx="8136904" cy="3693319"/>
              </a:xfrm>
              <a:prstGeom prst="rect">
                <a:avLst/>
              </a:prstGeom>
              <a:blipFill rotWithShape="1">
                <a:blip r:embed="rId3"/>
                <a:stretch>
                  <a:fillRect l="-674" t="-825" b="-16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29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908720"/>
            <a:ext cx="8568952" cy="3888432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i = 0; i &lt; g.N; i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++ )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take the closest </a:t>
            </a:r>
            <a:r>
              <a:rPr lang="en-US" sz="1600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 and skip the closed ones 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closed[currnode = pq.poll()] ==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and expand </a:t>
            </a:r>
            <a:r>
              <a:rPr lang="en-US" sz="1600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closest node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j = 0; j &lt; g.dg[currnode]; j++ ){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neigh = g.edge[currnode][j];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!closed[neigh] &amp;&amp; </a:t>
            </a:r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(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dist[neigh] &gt; g.w[currnode][j]) ) 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dist[neigh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= g.w[currnode][j];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pred[neigh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= currnode;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pq.add(neigh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closed[currnode] = true;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476672"/>
            <a:ext cx="7766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Example of Prim algorithm implementation using standart library priority queue</a:t>
            </a:r>
            <a:endParaRPr lang="cs-CZ" b="1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4</a:t>
            </a:fld>
            <a:endParaRPr lang="cs-CZ"/>
          </a:p>
        </p:txBody>
      </p:sp>
      <p:sp>
        <p:nvSpPr>
          <p:cNvPr id="6" name="TextBox 5"/>
          <p:cNvSpPr txBox="1"/>
          <p:nvPr/>
        </p:nvSpPr>
        <p:spPr>
          <a:xfrm>
            <a:off x="251520" y="5445224"/>
            <a:ext cx="8568952" cy="1008112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( !closed[neigh] &amp;&amp; </a:t>
            </a:r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(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dist[neigh] &gt;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g.w[currnode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][j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] +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dist[currnode]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dist[neigh</a:t>
            </a:r>
            <a:r>
              <a:rPr lang="en-US" sz="1600" b="1">
                <a:latin typeface="Courier New" panose="02070309020205020404" pitchFamily="49" charset="0"/>
                <a:cs typeface="Courier New" panose="02070309020205020404" pitchFamily="49" charset="0"/>
              </a:rPr>
              <a:t>] = g.w[currnode][j] + dist[currnode]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2348880"/>
            <a:ext cx="7776864" cy="792088"/>
          </a:xfrm>
          <a:prstGeom prst="rect">
            <a:avLst/>
          </a:prstGeom>
          <a:noFill/>
          <a:ln w="28575">
            <a:solidFill>
              <a:srgbClr val="4FD1FF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5517232"/>
            <a:ext cx="7776864" cy="864096"/>
          </a:xfrm>
          <a:prstGeom prst="rect">
            <a:avLst/>
          </a:prstGeom>
          <a:noFill/>
          <a:ln w="28575">
            <a:solidFill>
              <a:srgbClr val="4FD1FF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5013176"/>
            <a:ext cx="498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A very small change produces Dijkstra's algorithm:</a:t>
            </a:r>
            <a:endParaRPr lang="cs-CZ" b="1" smtClean="0"/>
          </a:p>
        </p:txBody>
      </p:sp>
      <p:sp>
        <p:nvSpPr>
          <p:cNvPr id="12" name="TextBox 11"/>
          <p:cNvSpPr txBox="1"/>
          <p:nvPr/>
        </p:nvSpPr>
        <p:spPr>
          <a:xfrm>
            <a:off x="5292080" y="5805264"/>
            <a:ext cx="2016224" cy="504056"/>
          </a:xfrm>
          <a:prstGeom prst="rect">
            <a:avLst/>
          </a:prstGeom>
          <a:noFill/>
          <a:ln w="28575">
            <a:solidFill>
              <a:srgbClr val="4FD1FF"/>
            </a:solidFill>
          </a:ln>
        </p:spPr>
        <p:txBody>
          <a:bodyPr wrap="square" rtlCol="0" anchor="ctr" anchorCtr="0">
            <a:noAutofit/>
          </a:bodyPr>
          <a:lstStyle/>
          <a:p>
            <a:endParaRPr lang="en-US" sz="1600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2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3789040"/>
            <a:ext cx="8064896" cy="266429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Dijkstra( Graph G, function weight, Node startnode 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each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G.V:  u.dist = INFINITY; u.parent = NIL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startnode.dist = 0; PriorityQueue Q = G.V</a:t>
            </a:r>
          </a:p>
          <a:p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!Q.isEmpty() 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u = Extract-Min(Q)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each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G.Adj[u]           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(v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Q)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v.dist &gt; weight(u,v) + u.dist  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v.parent = u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v.dist = weight(u,v) + u.dist  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980728"/>
            <a:ext cx="8064896" cy="266429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noAutofit/>
          </a:bodyPr>
          <a:lstStyle/>
          <a:p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MST_Prim( Graph G, function weight, Node startnode 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each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 </a:t>
            </a:r>
            <a:r>
              <a:rPr lang="en-US" sz="1600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G.V:  u.dist = INFINITY; u.parent = NIL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startnode.dist = 0; PriorityQueue Q = G.V</a:t>
            </a:r>
          </a:p>
          <a:p>
            <a:endParaRPr lang="en-US" sz="1600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!Q.isEmpty() 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u = Extract-Min(Q)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each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v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G.Adj[u]           </a:t>
            </a:r>
            <a:endParaRPr lang="en-US" sz="1600" b="1" i="1" smtClean="0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if (v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Q) </a:t>
            </a:r>
            <a:r>
              <a:rPr lang="en-US" sz="1600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v.dist &gt; weight(u,v)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v.parent = u</a:t>
            </a:r>
          </a:p>
          <a:p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v.dist = weight(u,v)           </a:t>
            </a:r>
            <a:endParaRPr lang="en-US" sz="1600" b="1" i="1">
              <a:solidFill>
                <a:schemeClr val="tx1">
                  <a:lumMod val="50000"/>
                  <a:lumOff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24128" y="5805264"/>
            <a:ext cx="1008112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3995936" y="6237312"/>
            <a:ext cx="1008112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Box 6"/>
          <p:cNvSpPr txBox="1"/>
          <p:nvPr/>
        </p:nvSpPr>
        <p:spPr>
          <a:xfrm>
            <a:off x="395536" y="476672"/>
            <a:ext cx="394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Prim and Dijkstra Algorithms compared</a:t>
            </a:r>
            <a:endParaRPr lang="cs-CZ" b="1" smtClean="0"/>
          </a:p>
        </p:txBody>
      </p:sp>
      <p:sp>
        <p:nvSpPr>
          <p:cNvPr id="9" name="Rectangle 8"/>
          <p:cNvSpPr/>
          <p:nvPr/>
        </p:nvSpPr>
        <p:spPr>
          <a:xfrm>
            <a:off x="3203848" y="793279"/>
            <a:ext cx="1008112" cy="1440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613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332656"/>
            <a:ext cx="5243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smtClean="0"/>
              <a:t>Disjoint-set data structure</a:t>
            </a:r>
            <a:r>
              <a:rPr lang="en-US" b="1" smtClean="0"/>
              <a:t> alias Union-Find  structure</a:t>
            </a:r>
            <a:endParaRPr lang="cs-CZ" b="1" smtClean="0"/>
          </a:p>
        </p:txBody>
      </p:sp>
      <p:sp>
        <p:nvSpPr>
          <p:cNvPr id="5" name="TextBox 4"/>
          <p:cNvSpPr txBox="1"/>
          <p:nvPr/>
        </p:nvSpPr>
        <p:spPr>
          <a:xfrm>
            <a:off x="611560" y="2492896"/>
            <a:ext cx="7992888" cy="2862322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[] boss;</a:t>
            </a:r>
          </a:p>
          <a:p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[] rank;</a:t>
            </a:r>
          </a:p>
          <a:p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UF_init(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n )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boss =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[n];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rank =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[n];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i = 0; i &lt; n; i++ )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boss[i] = i;  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everybody's their own boss</a:t>
            </a:r>
            <a:endParaRPr lang="en-US" b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rank[i] = 0;  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necessary?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544" y="544522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Easy experiment, try it at home:</a:t>
            </a:r>
          </a:p>
          <a:p>
            <a:r>
              <a:rPr lang="en-US" smtClean="0"/>
              <a:t>When the end nodes of the inspected edges are chosen uniformly randomly</a:t>
            </a:r>
          </a:p>
          <a:p>
            <a:r>
              <a:rPr lang="en-US" smtClean="0"/>
              <a:t>then the average depth of a queried node in the Union-Find forest is less than </a:t>
            </a:r>
            <a:r>
              <a:rPr lang="en-US" smtClean="0">
                <a:solidFill>
                  <a:srgbClr val="0000FF"/>
                </a:solidFill>
              </a:rPr>
              <a:t>2</a:t>
            </a:r>
            <a:r>
              <a:rPr lang="en-US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6</a:t>
            </a:fld>
            <a:endParaRPr lang="cs-CZ"/>
          </a:p>
        </p:txBody>
      </p:sp>
      <p:sp>
        <p:nvSpPr>
          <p:cNvPr id="7" name="TextBox 6"/>
          <p:cNvSpPr txBox="1"/>
          <p:nvPr/>
        </p:nvSpPr>
        <p:spPr>
          <a:xfrm>
            <a:off x="611560" y="764704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Only 3 operations are needed:</a:t>
            </a:r>
          </a:p>
          <a:p>
            <a:r>
              <a:rPr lang="en-US" b="1" smtClean="0"/>
              <a:t>Initialize()</a:t>
            </a:r>
          </a:p>
          <a:p>
            <a:r>
              <a:rPr lang="en-US" b="1" smtClean="0"/>
              <a:t>Union( representativeA, representativeB ) </a:t>
            </a:r>
            <a:r>
              <a:rPr lang="en-US" smtClean="0"/>
              <a:t>  // merges the two sets represented  </a:t>
            </a:r>
          </a:p>
          <a:p>
            <a:r>
              <a:rPr lang="en-US"/>
              <a:t> </a:t>
            </a:r>
            <a:r>
              <a:rPr lang="en-US" smtClean="0"/>
              <a:t>                                                                    </a:t>
            </a:r>
            <a:r>
              <a:rPr lang="en-US" smtClean="0"/>
              <a:t>         // </a:t>
            </a:r>
            <a:r>
              <a:rPr lang="en-US" smtClean="0"/>
              <a:t>by </a:t>
            </a:r>
            <a:r>
              <a:rPr lang="en-US" smtClean="0"/>
              <a:t>the </a:t>
            </a:r>
            <a:r>
              <a:rPr lang="en-US"/>
              <a:t>two </a:t>
            </a:r>
            <a:r>
              <a:rPr lang="en-US" smtClean="0"/>
              <a:t>representatives    </a:t>
            </a:r>
            <a:endParaRPr lang="en-US" smtClean="0"/>
          </a:p>
          <a:p>
            <a:r>
              <a:rPr lang="en-US" b="1" smtClean="0"/>
              <a:t>Find( nodeX ) </a:t>
            </a:r>
            <a:r>
              <a:rPr lang="en-US" smtClean="0"/>
              <a:t>                  // returns a representative of the set to which X belongs</a:t>
            </a:r>
          </a:p>
        </p:txBody>
      </p:sp>
    </p:spTree>
    <p:extLst>
      <p:ext uri="{BB962C8B-B14F-4D97-AF65-F5344CB8AC3E}">
        <p14:creationId xmlns:p14="http://schemas.microsoft.com/office/powerpoint/2010/main" val="186850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Straight Arrow Connector 95"/>
          <p:cNvCxnSpPr/>
          <p:nvPr/>
        </p:nvCxnSpPr>
        <p:spPr>
          <a:xfrm flipH="1" flipV="1">
            <a:off x="6588224" y="908720"/>
            <a:ext cx="1152128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ight Arrow 77"/>
          <p:cNvSpPr/>
          <p:nvPr/>
        </p:nvSpPr>
        <p:spPr>
          <a:xfrm>
            <a:off x="3707904" y="1844824"/>
            <a:ext cx="1800200" cy="792088"/>
          </a:xfrm>
          <a:prstGeom prst="rightArrow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r>
              <a:rPr lang="en-US" sz="2000" b="1">
                <a:solidFill>
                  <a:schemeClr val="tx1"/>
                </a:solidFill>
              </a:rPr>
              <a:t>Union(b, </a:t>
            </a:r>
            <a:r>
              <a:rPr lang="en-US" sz="2000" b="1" smtClean="0">
                <a:solidFill>
                  <a:schemeClr val="tx1"/>
                </a:solidFill>
              </a:rPr>
              <a:t>f)</a:t>
            </a:r>
            <a:endParaRPr lang="cs-CZ" sz="2000" b="1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699792" y="1124744"/>
            <a:ext cx="288032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835696" y="1052736"/>
            <a:ext cx="14401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043608" y="1052736"/>
            <a:ext cx="50405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3203848" y="1124744"/>
            <a:ext cx="360040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203848" y="260648"/>
            <a:ext cx="2895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Union with rank comparison</a:t>
            </a:r>
            <a:endParaRPr lang="cs-CZ" b="1" smtClean="0"/>
          </a:p>
        </p:txBody>
      </p:sp>
      <p:sp>
        <p:nvSpPr>
          <p:cNvPr id="18" name="Oval 17"/>
          <p:cNvSpPr/>
          <p:nvPr/>
        </p:nvSpPr>
        <p:spPr>
          <a:xfrm>
            <a:off x="1547664" y="836712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b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899592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c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3419872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835696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a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2915816" y="836712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2000" b="1" smtClean="0">
                <a:solidFill>
                  <a:schemeClr val="tx1"/>
                </a:solidFill>
              </a:rPr>
              <a:t>f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1187624" y="1556792"/>
            <a:ext cx="288032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2123728" y="1556792"/>
            <a:ext cx="72008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539552" y="1484784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899592" y="155679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2843808" y="1556792"/>
            <a:ext cx="144016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460101"/>
              </p:ext>
            </p:extLst>
          </p:nvPr>
        </p:nvGraphicFramePr>
        <p:xfrm>
          <a:off x="899592" y="2636912"/>
          <a:ext cx="3456388" cy="11022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611560" y="4149080"/>
            <a:ext cx="8064896" cy="2308324"/>
          </a:xfrm>
          <a:prstGeom prst="rect">
            <a:avLst/>
          </a:prstGeom>
          <a:solidFill>
            <a:schemeClr val="bg1"/>
          </a:solidFill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UF_union(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rootA,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rootB )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rank[rootB] &gt; rank[rootA] )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boss[rootA] = rootB;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boss[rootB] = rootA;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rank[rootB] == rank[ rootA ] )  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change rank?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  rank[rootA]++;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 }</a:t>
            </a:r>
          </a:p>
        </p:txBody>
      </p:sp>
      <p:sp>
        <p:nvSpPr>
          <p:cNvPr id="59" name="Oval 58"/>
          <p:cNvSpPr/>
          <p:nvPr/>
        </p:nvSpPr>
        <p:spPr>
          <a:xfrm>
            <a:off x="2555776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d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flipV="1">
            <a:off x="2555776" y="1628800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3707904" y="155679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3419872" y="1556792"/>
            <a:ext cx="72008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6444208" y="980728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724128" y="908720"/>
            <a:ext cx="504056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6228184" y="692696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b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5580112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c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>
            <a:off x="6444208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a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 flipH="1" flipV="1">
            <a:off x="5868144" y="1412776"/>
            <a:ext cx="288032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 flipV="1">
            <a:off x="6732240" y="1412776"/>
            <a:ext cx="72008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5220072" y="1340768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5580112" y="1412776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7380312" y="1412776"/>
            <a:ext cx="288032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 flipV="1">
            <a:off x="7884368" y="1412776"/>
            <a:ext cx="360040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8100392" y="155679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90" name="Oval 89"/>
          <p:cNvSpPr/>
          <p:nvPr/>
        </p:nvSpPr>
        <p:spPr>
          <a:xfrm>
            <a:off x="7596336" y="1124744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2000" b="1" smtClean="0">
                <a:solidFill>
                  <a:schemeClr val="tx1"/>
                </a:solidFill>
              </a:rPr>
              <a:t>f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flipH="1" flipV="1">
            <a:off x="7524328" y="1916832"/>
            <a:ext cx="144016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/>
          <p:cNvSpPr/>
          <p:nvPr/>
        </p:nvSpPr>
        <p:spPr>
          <a:xfrm>
            <a:off x="7236296" y="155679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d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93" name="Straight Arrow Connector 92"/>
          <p:cNvCxnSpPr/>
          <p:nvPr/>
        </p:nvCxnSpPr>
        <p:spPr>
          <a:xfrm flipV="1">
            <a:off x="7236296" y="191683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H="1" flipV="1">
            <a:off x="8388424" y="1844824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8100392" y="1844824"/>
            <a:ext cx="72008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8" name="Table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376716"/>
              </p:ext>
            </p:extLst>
          </p:nvPr>
        </p:nvGraphicFramePr>
        <p:xfrm>
          <a:off x="5220068" y="2636913"/>
          <a:ext cx="3456388" cy="10685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  <a:gridCol w="265876"/>
              </a:tblGrid>
              <a:tr h="3275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49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49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9" name="Freeform 98"/>
          <p:cNvSpPr/>
          <p:nvPr/>
        </p:nvSpPr>
        <p:spPr>
          <a:xfrm>
            <a:off x="1835696" y="3573016"/>
            <a:ext cx="4320480" cy="432361"/>
          </a:xfrm>
          <a:custGeom>
            <a:avLst/>
            <a:gdLst>
              <a:gd name="connsiteX0" fmla="*/ 0 w 5381625"/>
              <a:gd name="connsiteY0" fmla="*/ 0 h 428678"/>
              <a:gd name="connsiteX1" fmla="*/ 923925 w 5381625"/>
              <a:gd name="connsiteY1" fmla="*/ 352425 h 428678"/>
              <a:gd name="connsiteX2" fmla="*/ 4314825 w 5381625"/>
              <a:gd name="connsiteY2" fmla="*/ 428625 h 428678"/>
              <a:gd name="connsiteX3" fmla="*/ 5381625 w 5381625"/>
              <a:gd name="connsiteY3" fmla="*/ 361950 h 428678"/>
              <a:gd name="connsiteX0" fmla="*/ 0 w 5680197"/>
              <a:gd name="connsiteY0" fmla="*/ 0 h 430159"/>
              <a:gd name="connsiteX1" fmla="*/ 923925 w 5680197"/>
              <a:gd name="connsiteY1" fmla="*/ 352425 h 430159"/>
              <a:gd name="connsiteX2" fmla="*/ 4314825 w 5680197"/>
              <a:gd name="connsiteY2" fmla="*/ 428625 h 430159"/>
              <a:gd name="connsiteX3" fmla="*/ 5680197 w 5680197"/>
              <a:gd name="connsiteY3" fmla="*/ 314325 h 430159"/>
              <a:gd name="connsiteX0" fmla="*/ 0 w 5680197"/>
              <a:gd name="connsiteY0" fmla="*/ 0 h 432361"/>
              <a:gd name="connsiteX1" fmla="*/ 923925 w 5680197"/>
              <a:gd name="connsiteY1" fmla="*/ 352425 h 432361"/>
              <a:gd name="connsiteX2" fmla="*/ 4314825 w 5680197"/>
              <a:gd name="connsiteY2" fmla="*/ 428625 h 432361"/>
              <a:gd name="connsiteX3" fmla="*/ 5374298 w 5680197"/>
              <a:gd name="connsiteY3" fmla="*/ 409575 h 432361"/>
              <a:gd name="connsiteX4" fmla="*/ 5680197 w 5680197"/>
              <a:gd name="connsiteY4" fmla="*/ 314325 h 432361"/>
              <a:gd name="connsiteX0" fmla="*/ 0 w 5599812"/>
              <a:gd name="connsiteY0" fmla="*/ 0 h 432361"/>
              <a:gd name="connsiteX1" fmla="*/ 923925 w 5599812"/>
              <a:gd name="connsiteY1" fmla="*/ 352425 h 432361"/>
              <a:gd name="connsiteX2" fmla="*/ 4314825 w 5599812"/>
              <a:gd name="connsiteY2" fmla="*/ 428625 h 432361"/>
              <a:gd name="connsiteX3" fmla="*/ 5374298 w 5599812"/>
              <a:gd name="connsiteY3" fmla="*/ 409575 h 432361"/>
              <a:gd name="connsiteX4" fmla="*/ 5599812 w 5599812"/>
              <a:gd name="connsiteY4" fmla="*/ 190500 h 43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99812" h="432361">
                <a:moveTo>
                  <a:pt x="0" y="0"/>
                </a:moveTo>
                <a:cubicBezTo>
                  <a:pt x="102393" y="140493"/>
                  <a:pt x="204787" y="280987"/>
                  <a:pt x="923925" y="352425"/>
                </a:cubicBezTo>
                <a:cubicBezTo>
                  <a:pt x="1643063" y="423863"/>
                  <a:pt x="3573096" y="419100"/>
                  <a:pt x="4314825" y="428625"/>
                </a:cubicBezTo>
                <a:cubicBezTo>
                  <a:pt x="5056554" y="438150"/>
                  <a:pt x="5146736" y="428625"/>
                  <a:pt x="5374298" y="409575"/>
                </a:cubicBezTo>
                <a:cubicBezTo>
                  <a:pt x="5601860" y="390525"/>
                  <a:pt x="5510551" y="203200"/>
                  <a:pt x="5599812" y="190500"/>
                </a:cubicBezTo>
              </a:path>
            </a:pathLst>
          </a:custGeom>
          <a:noFill/>
          <a:ln w="38100">
            <a:solidFill>
              <a:srgbClr val="0000FF"/>
            </a:solidFill>
            <a:headEnd type="oval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0" name="Freeform 99"/>
          <p:cNvSpPr/>
          <p:nvPr/>
        </p:nvSpPr>
        <p:spPr>
          <a:xfrm>
            <a:off x="3923928" y="3573016"/>
            <a:ext cx="2160240" cy="284117"/>
          </a:xfrm>
          <a:custGeom>
            <a:avLst/>
            <a:gdLst>
              <a:gd name="connsiteX0" fmla="*/ 0 w 5381625"/>
              <a:gd name="connsiteY0" fmla="*/ 0 h 428678"/>
              <a:gd name="connsiteX1" fmla="*/ 923925 w 5381625"/>
              <a:gd name="connsiteY1" fmla="*/ 352425 h 428678"/>
              <a:gd name="connsiteX2" fmla="*/ 4314825 w 5381625"/>
              <a:gd name="connsiteY2" fmla="*/ 428625 h 428678"/>
              <a:gd name="connsiteX3" fmla="*/ 5381625 w 5381625"/>
              <a:gd name="connsiteY3" fmla="*/ 361950 h 428678"/>
              <a:gd name="connsiteX0" fmla="*/ 0 w 6070527"/>
              <a:gd name="connsiteY0" fmla="*/ 0 h 435174"/>
              <a:gd name="connsiteX1" fmla="*/ 923925 w 6070527"/>
              <a:gd name="connsiteY1" fmla="*/ 352425 h 435174"/>
              <a:gd name="connsiteX2" fmla="*/ 4314825 w 6070527"/>
              <a:gd name="connsiteY2" fmla="*/ 428625 h 435174"/>
              <a:gd name="connsiteX3" fmla="*/ 6070527 w 6070527"/>
              <a:gd name="connsiteY3" fmla="*/ 234366 h 435174"/>
              <a:gd name="connsiteX0" fmla="*/ 0 w 6070527"/>
              <a:gd name="connsiteY0" fmla="*/ 0 h 422851"/>
              <a:gd name="connsiteX1" fmla="*/ 923925 w 6070527"/>
              <a:gd name="connsiteY1" fmla="*/ 352425 h 422851"/>
              <a:gd name="connsiteX2" fmla="*/ 4797058 w 6070527"/>
              <a:gd name="connsiteY2" fmla="*/ 414449 h 422851"/>
              <a:gd name="connsiteX3" fmla="*/ 6070527 w 6070527"/>
              <a:gd name="connsiteY3" fmla="*/ 234366 h 422851"/>
              <a:gd name="connsiteX0" fmla="*/ 0 w 6070527"/>
              <a:gd name="connsiteY0" fmla="*/ 0 h 422851"/>
              <a:gd name="connsiteX1" fmla="*/ 923925 w 6070527"/>
              <a:gd name="connsiteY1" fmla="*/ 352425 h 422851"/>
              <a:gd name="connsiteX2" fmla="*/ 4797058 w 6070527"/>
              <a:gd name="connsiteY2" fmla="*/ 414449 h 422851"/>
              <a:gd name="connsiteX3" fmla="*/ 6070527 w 6070527"/>
              <a:gd name="connsiteY3" fmla="*/ 234366 h 422851"/>
              <a:gd name="connsiteX0" fmla="*/ 0 w 6070527"/>
              <a:gd name="connsiteY0" fmla="*/ 0 h 422887"/>
              <a:gd name="connsiteX1" fmla="*/ 923925 w 6070527"/>
              <a:gd name="connsiteY1" fmla="*/ 352425 h 422887"/>
              <a:gd name="connsiteX2" fmla="*/ 4797058 w 6070527"/>
              <a:gd name="connsiteY2" fmla="*/ 414449 h 422887"/>
              <a:gd name="connsiteX3" fmla="*/ 6070527 w 6070527"/>
              <a:gd name="connsiteY3" fmla="*/ 234366 h 422887"/>
              <a:gd name="connsiteX0" fmla="*/ 0 w 6070527"/>
              <a:gd name="connsiteY0" fmla="*/ 0 h 422851"/>
              <a:gd name="connsiteX1" fmla="*/ 923925 w 6070527"/>
              <a:gd name="connsiteY1" fmla="*/ 352425 h 422851"/>
              <a:gd name="connsiteX2" fmla="*/ 4797058 w 6070527"/>
              <a:gd name="connsiteY2" fmla="*/ 414449 h 422851"/>
              <a:gd name="connsiteX3" fmla="*/ 6070527 w 6070527"/>
              <a:gd name="connsiteY3" fmla="*/ 234366 h 422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70527" h="422851">
                <a:moveTo>
                  <a:pt x="0" y="0"/>
                </a:moveTo>
                <a:cubicBezTo>
                  <a:pt x="102393" y="140493"/>
                  <a:pt x="124415" y="283350"/>
                  <a:pt x="923925" y="352425"/>
                </a:cubicBezTo>
                <a:cubicBezTo>
                  <a:pt x="1723435" y="421500"/>
                  <a:pt x="4191890" y="434125"/>
                  <a:pt x="4797058" y="414449"/>
                </a:cubicBezTo>
                <a:cubicBezTo>
                  <a:pt x="5402226" y="394773"/>
                  <a:pt x="5908602" y="268497"/>
                  <a:pt x="6070527" y="234366"/>
                </a:cubicBezTo>
              </a:path>
            </a:pathLst>
          </a:custGeom>
          <a:noFill/>
          <a:ln w="38100">
            <a:solidFill>
              <a:srgbClr val="0000FF"/>
            </a:solidFill>
            <a:headEnd type="oval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1" name="TextBox 100"/>
          <p:cNvSpPr txBox="1"/>
          <p:nvPr/>
        </p:nvSpPr>
        <p:spPr>
          <a:xfrm>
            <a:off x="251520" y="3356992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02" name="TextBox 101"/>
          <p:cNvSpPr txBox="1"/>
          <p:nvPr/>
        </p:nvSpPr>
        <p:spPr>
          <a:xfrm>
            <a:off x="4572000" y="3356992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03" name="Rectangle 102"/>
          <p:cNvSpPr/>
          <p:nvPr/>
        </p:nvSpPr>
        <p:spPr>
          <a:xfrm>
            <a:off x="1115616" y="5517232"/>
            <a:ext cx="4896544" cy="576064"/>
          </a:xfrm>
          <a:prstGeom prst="rect">
            <a:avLst/>
          </a:prstGeom>
          <a:noFill/>
          <a:ln>
            <a:solidFill>
              <a:srgbClr val="4FD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7</a:t>
            </a:fld>
            <a:endParaRPr lang="cs-CZ"/>
          </a:p>
        </p:txBody>
      </p:sp>
      <p:sp>
        <p:nvSpPr>
          <p:cNvPr id="50" name="TextBox 49"/>
          <p:cNvSpPr txBox="1"/>
          <p:nvPr/>
        </p:nvSpPr>
        <p:spPr>
          <a:xfrm>
            <a:off x="251520" y="299695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51" name="TextBox 50"/>
          <p:cNvSpPr txBox="1"/>
          <p:nvPr/>
        </p:nvSpPr>
        <p:spPr>
          <a:xfrm>
            <a:off x="4572000" y="299695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52" name="TextBox 51"/>
          <p:cNvSpPr txBox="1"/>
          <p:nvPr/>
        </p:nvSpPr>
        <p:spPr>
          <a:xfrm>
            <a:off x="4572000" y="2636912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51520" y="2636912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71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ight Arrow 77"/>
          <p:cNvSpPr/>
          <p:nvPr/>
        </p:nvSpPr>
        <p:spPr>
          <a:xfrm>
            <a:off x="3491880" y="1628800"/>
            <a:ext cx="1296144" cy="792088"/>
          </a:xfrm>
          <a:prstGeom prst="rightArrow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cs-CZ" sz="2000" b="1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619672" y="1844824"/>
            <a:ext cx="360040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475656" y="1196752"/>
            <a:ext cx="504056" cy="14401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195736" y="980728"/>
            <a:ext cx="504056" cy="14401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1619672" y="1412776"/>
            <a:ext cx="432048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203848" y="260648"/>
            <a:ext cx="2831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Find with path compression</a:t>
            </a:r>
            <a:endParaRPr lang="cs-CZ" b="1" smtClean="0"/>
          </a:p>
        </p:txBody>
      </p:sp>
      <p:sp>
        <p:nvSpPr>
          <p:cNvPr id="17" name="TextBox 16"/>
          <p:cNvSpPr txBox="1"/>
          <p:nvPr/>
        </p:nvSpPr>
        <p:spPr>
          <a:xfrm>
            <a:off x="3563888" y="1772816"/>
            <a:ext cx="1088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/>
              <a:t>Find(b)</a:t>
            </a:r>
            <a:endParaRPr lang="cs-CZ" sz="2400" b="1" smtClean="0"/>
          </a:p>
        </p:txBody>
      </p:sp>
      <p:sp>
        <p:nvSpPr>
          <p:cNvPr id="18" name="Oval 17"/>
          <p:cNvSpPr/>
          <p:nvPr/>
        </p:nvSpPr>
        <p:spPr>
          <a:xfrm>
            <a:off x="2699792" y="764704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d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051720" y="98072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a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1331640" y="119675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79712" y="1556792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c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1475656" y="2060848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b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339752" y="1196752"/>
            <a:ext cx="432048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043608" y="2276872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1835696" y="2276872"/>
            <a:ext cx="432048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971600" y="1412776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1259632" y="155679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1403648" y="1988840"/>
            <a:ext cx="432048" cy="432048"/>
          </a:xfrm>
          <a:prstGeom prst="ellipse">
            <a:avLst/>
          </a:prstGeom>
          <a:noFill/>
          <a:ln w="28575"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H="1" flipV="1">
            <a:off x="6804248" y="1052736"/>
            <a:ext cx="216024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5580112" y="908720"/>
            <a:ext cx="720080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6084168" y="980728"/>
            <a:ext cx="36004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6588224" y="1052736"/>
            <a:ext cx="0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444208" y="764704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d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940152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a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5436096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6444208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c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6876256" y="1268760"/>
            <a:ext cx="288032" cy="28803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2000" b="1" smtClean="0">
                <a:solidFill>
                  <a:schemeClr val="tx1"/>
                </a:solidFill>
              </a:rPr>
              <a:t>b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6228184" y="1556792"/>
            <a:ext cx="288032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6732240" y="1556792"/>
            <a:ext cx="216024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 flipV="1">
            <a:off x="7236296" y="1484784"/>
            <a:ext cx="432048" cy="144016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076056" y="1484784"/>
            <a:ext cx="360040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5364088" y="1556792"/>
            <a:ext cx="144016" cy="288032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3059832" y="980728"/>
            <a:ext cx="576064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 flipV="1">
            <a:off x="3131840" y="836712"/>
            <a:ext cx="648072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6876256" y="980728"/>
            <a:ext cx="576064" cy="360040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 flipV="1">
            <a:off x="6948264" y="836712"/>
            <a:ext cx="648072" cy="216024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197340"/>
              </p:ext>
            </p:extLst>
          </p:nvPr>
        </p:nvGraphicFramePr>
        <p:xfrm>
          <a:off x="755567" y="2636912"/>
          <a:ext cx="3240369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c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9" name="TextBox 78"/>
          <p:cNvSpPr txBox="1"/>
          <p:nvPr/>
        </p:nvSpPr>
        <p:spPr>
          <a:xfrm>
            <a:off x="323528" y="5661248"/>
            <a:ext cx="835292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find(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a ) 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for C experts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boss[a] == a ? a : (boss[a] = find(boss[a])) );}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95536" y="3790781"/>
            <a:ext cx="8208912" cy="1754326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UF_find(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a ) {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parent = boss[a];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( parent != a )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  boss[a] = UF_find( parent ); </a:t>
            </a:r>
            <a:r>
              <a:rPr lang="en-US" b="1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path compression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u="sng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boss[a];</a:t>
            </a:r>
          </a:p>
          <a:p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81" name="Table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163166"/>
              </p:ext>
            </p:extLst>
          </p:nvPr>
        </p:nvGraphicFramePr>
        <p:xfrm>
          <a:off x="5148064" y="2636912"/>
          <a:ext cx="3240369" cy="72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  <a:gridCol w="294579"/>
              </a:tblGrid>
              <a:tr h="337868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2212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cs-CZ" sz="1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...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8</a:t>
            </a:fld>
            <a:endParaRPr lang="cs-CZ"/>
          </a:p>
        </p:txBody>
      </p:sp>
      <p:sp>
        <p:nvSpPr>
          <p:cNvPr id="61" name="TextBox 60"/>
          <p:cNvSpPr txBox="1"/>
          <p:nvPr/>
        </p:nvSpPr>
        <p:spPr>
          <a:xfrm>
            <a:off x="4499992" y="299695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62" name="TextBox 61"/>
          <p:cNvSpPr txBox="1"/>
          <p:nvPr/>
        </p:nvSpPr>
        <p:spPr>
          <a:xfrm>
            <a:off x="107504" y="299695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63" name="TextBox 62"/>
          <p:cNvSpPr txBox="1"/>
          <p:nvPr/>
        </p:nvSpPr>
        <p:spPr>
          <a:xfrm>
            <a:off x="107504" y="2636912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499992" y="2636912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93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/>
          <p:cNvCxnSpPr/>
          <p:nvPr/>
        </p:nvCxnSpPr>
        <p:spPr>
          <a:xfrm flipH="1">
            <a:off x="971600" y="3645024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716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41176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85192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9208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3224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172400" y="1340768"/>
            <a:ext cx="0" cy="230425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71600" y="2492896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971600" y="1340768"/>
            <a:ext cx="72008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555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9573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3589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605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51621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56376" y="1196752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55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19573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63589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07605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51621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56376" y="2348880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55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9573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363589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07605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51621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3501008"/>
            <a:ext cx="432048" cy="288032"/>
          </a:xfrm>
          <a:prstGeom prst="ellipse">
            <a:avLst/>
          </a:prstGeom>
          <a:gradFill flip="none" rotWithShape="1">
            <a:gsLst>
              <a:gs pos="68000">
                <a:schemeClr val="bg1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 w="28575">
            <a:solidFill>
              <a:srgbClr val="00B0F0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805179"/>
              </p:ext>
            </p:extLst>
          </p:nvPr>
        </p:nvGraphicFramePr>
        <p:xfrm>
          <a:off x="755576" y="5445224"/>
          <a:ext cx="7632846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cs-CZ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D1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971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27</a:t>
            </a:r>
            <a:endParaRPr lang="cs-CZ" b="1"/>
          </a:p>
        </p:txBody>
      </p:sp>
      <p:sp>
        <p:nvSpPr>
          <p:cNvPr id="24" name="TextBox 23"/>
          <p:cNvSpPr txBox="1"/>
          <p:nvPr/>
        </p:nvSpPr>
        <p:spPr>
          <a:xfrm>
            <a:off x="154766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8</a:t>
            </a:r>
            <a:endParaRPr lang="cs-CZ" b="1"/>
          </a:p>
        </p:txBody>
      </p:sp>
      <p:sp>
        <p:nvSpPr>
          <p:cNvPr id="39" name="Oval 38"/>
          <p:cNvSpPr/>
          <p:nvPr/>
        </p:nvSpPr>
        <p:spPr>
          <a:xfrm>
            <a:off x="75557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118762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161967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205172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248376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291581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334786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377991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421196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8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464400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9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07605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0810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94015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6372200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6804248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6296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7668344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8100392" y="4221088"/>
            <a:ext cx="288032" cy="288032"/>
          </a:xfrm>
          <a:prstGeom prst="ellipse">
            <a:avLst/>
          </a:prstGeom>
          <a:solidFill>
            <a:srgbClr val="4FD1FF"/>
          </a:solidFill>
          <a:ln w="28575">
            <a:solidFill>
              <a:schemeClr val="tx1"/>
            </a:solidFill>
          </a:ln>
          <a:effectLst>
            <a:outerShdw blurRad="139700" dist="50800" dir="2700000" algn="tl" rotWithShape="0">
              <a:prstClr val="black">
                <a:alpha val="6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algn="ctr">
              <a:defRPr/>
            </a:pPr>
            <a:r>
              <a:rPr lang="en-US" sz="1600" b="1" smtClean="0">
                <a:solidFill>
                  <a:schemeClr val="tx1"/>
                </a:solidFill>
              </a:rPr>
              <a:t>17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8782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15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442798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13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>
            <a:off x="5868144" y="9807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7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7308304" y="98072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11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154766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12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298782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14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442798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17</a:t>
            </a:r>
            <a:endParaRPr lang="cs-CZ" b="1"/>
          </a:p>
        </p:txBody>
      </p:sp>
      <p:sp>
        <p:nvSpPr>
          <p:cNvPr id="82" name="TextBox 81"/>
          <p:cNvSpPr txBox="1"/>
          <p:nvPr/>
        </p:nvSpPr>
        <p:spPr>
          <a:xfrm>
            <a:off x="5868144" y="21328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10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7308304" y="21328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5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54766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21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298782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4</a:t>
            </a:r>
            <a:endParaRPr lang="cs-CZ" b="1"/>
          </a:p>
        </p:txBody>
      </p:sp>
      <p:sp>
        <p:nvSpPr>
          <p:cNvPr id="86" name="TextBox 85"/>
          <p:cNvSpPr txBox="1"/>
          <p:nvPr/>
        </p:nvSpPr>
        <p:spPr>
          <a:xfrm>
            <a:off x="442798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</a:t>
            </a:r>
            <a:endParaRPr lang="cs-CZ" b="1"/>
          </a:p>
        </p:txBody>
      </p:sp>
      <p:sp>
        <p:nvSpPr>
          <p:cNvPr id="87" name="TextBox 86"/>
          <p:cNvSpPr txBox="1"/>
          <p:nvPr/>
        </p:nvSpPr>
        <p:spPr>
          <a:xfrm>
            <a:off x="5868144" y="3284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16</a:t>
            </a:r>
            <a:endParaRPr lang="cs-CZ" b="1"/>
          </a:p>
        </p:txBody>
      </p:sp>
      <p:sp>
        <p:nvSpPr>
          <p:cNvPr id="88" name="TextBox 87"/>
          <p:cNvSpPr txBox="1"/>
          <p:nvPr/>
        </p:nvSpPr>
        <p:spPr>
          <a:xfrm>
            <a:off x="7308304" y="32849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6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395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18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3563888" y="1700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</a:t>
            </a:r>
            <a:endParaRPr lang="cs-CZ" b="1"/>
          </a:p>
        </p:txBody>
      </p:sp>
      <p:sp>
        <p:nvSpPr>
          <p:cNvPr id="91" name="TextBox 90"/>
          <p:cNvSpPr txBox="1"/>
          <p:nvPr/>
        </p:nvSpPr>
        <p:spPr>
          <a:xfrm>
            <a:off x="6300192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3</a:t>
            </a:r>
            <a:endParaRPr lang="cs-CZ" b="1"/>
          </a:p>
        </p:txBody>
      </p:sp>
      <p:sp>
        <p:nvSpPr>
          <p:cNvPr id="92" name="TextBox 91"/>
          <p:cNvSpPr txBox="1"/>
          <p:nvPr/>
        </p:nvSpPr>
        <p:spPr>
          <a:xfrm>
            <a:off x="486003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26</a:t>
            </a:r>
            <a:endParaRPr lang="cs-CZ" b="1"/>
          </a:p>
        </p:txBody>
      </p:sp>
      <p:sp>
        <p:nvSpPr>
          <p:cNvPr id="93" name="TextBox 92"/>
          <p:cNvSpPr txBox="1"/>
          <p:nvPr/>
        </p:nvSpPr>
        <p:spPr>
          <a:xfrm>
            <a:off x="7740352" y="17008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20</a:t>
            </a:r>
            <a:endParaRPr lang="cs-CZ" b="1"/>
          </a:p>
        </p:txBody>
      </p:sp>
      <p:sp>
        <p:nvSpPr>
          <p:cNvPr id="94" name="TextBox 93"/>
          <p:cNvSpPr txBox="1"/>
          <p:nvPr/>
        </p:nvSpPr>
        <p:spPr>
          <a:xfrm>
            <a:off x="1979712" y="2852936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  9</a:t>
            </a:r>
            <a:endParaRPr lang="cs-CZ" b="1"/>
          </a:p>
        </p:txBody>
      </p:sp>
      <p:sp>
        <p:nvSpPr>
          <p:cNvPr id="95" name="TextBox 94"/>
          <p:cNvSpPr txBox="1"/>
          <p:nvPr/>
        </p:nvSpPr>
        <p:spPr>
          <a:xfrm>
            <a:off x="5395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22</a:t>
            </a:r>
            <a:endParaRPr lang="cs-CZ" b="1"/>
          </a:p>
        </p:txBody>
      </p:sp>
      <p:sp>
        <p:nvSpPr>
          <p:cNvPr id="96" name="TextBox 95"/>
          <p:cNvSpPr txBox="1"/>
          <p:nvPr/>
        </p:nvSpPr>
        <p:spPr>
          <a:xfrm>
            <a:off x="341987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23</a:t>
            </a:r>
            <a:endParaRPr lang="cs-CZ" b="1"/>
          </a:p>
        </p:txBody>
      </p:sp>
      <p:sp>
        <p:nvSpPr>
          <p:cNvPr id="97" name="TextBox 96"/>
          <p:cNvSpPr txBox="1"/>
          <p:nvPr/>
        </p:nvSpPr>
        <p:spPr>
          <a:xfrm>
            <a:off x="630019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25</a:t>
            </a:r>
            <a:endParaRPr lang="cs-CZ" b="1"/>
          </a:p>
        </p:txBody>
      </p:sp>
      <p:sp>
        <p:nvSpPr>
          <p:cNvPr id="98" name="TextBox 97"/>
          <p:cNvSpPr txBox="1"/>
          <p:nvPr/>
        </p:nvSpPr>
        <p:spPr>
          <a:xfrm>
            <a:off x="486003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24</a:t>
            </a:r>
            <a:endParaRPr lang="cs-CZ" b="1"/>
          </a:p>
        </p:txBody>
      </p:sp>
      <p:sp>
        <p:nvSpPr>
          <p:cNvPr id="99" name="TextBox 98"/>
          <p:cNvSpPr txBox="1"/>
          <p:nvPr/>
        </p:nvSpPr>
        <p:spPr>
          <a:xfrm>
            <a:off x="7740352" y="28529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19</a:t>
            </a:r>
            <a:endParaRPr lang="cs-CZ" b="1"/>
          </a:p>
        </p:txBody>
      </p:sp>
      <p:sp>
        <p:nvSpPr>
          <p:cNvPr id="100" name="TextBox 99"/>
          <p:cNvSpPr txBox="1"/>
          <p:nvPr/>
        </p:nvSpPr>
        <p:spPr>
          <a:xfrm>
            <a:off x="539552" y="476672"/>
            <a:ext cx="5033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Kruskal algorithm and Union-Find scheme example</a:t>
            </a:r>
            <a:endParaRPr lang="cs-CZ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D8EF6-C515-4487-8203-90FEEC8DEC41}" type="slidenum">
              <a:rPr lang="cs-CZ" smtClean="0"/>
              <a:t>9</a:t>
            </a:fld>
            <a:endParaRPr lang="cs-CZ"/>
          </a:p>
        </p:txBody>
      </p:sp>
      <p:graphicFrame>
        <p:nvGraphicFramePr>
          <p:cNvPr id="102" name="Table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723390"/>
              </p:ext>
            </p:extLst>
          </p:nvPr>
        </p:nvGraphicFramePr>
        <p:xfrm>
          <a:off x="755576" y="6165304"/>
          <a:ext cx="7632846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  <a:gridCol w="424047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cs-CZ" b="1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4" name="TextBox 103"/>
          <p:cNvSpPr txBox="1"/>
          <p:nvPr/>
        </p:nvSpPr>
        <p:spPr>
          <a:xfrm>
            <a:off x="107504" y="6165304"/>
            <a:ext cx="609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rank</a:t>
            </a:r>
            <a:endParaRPr lang="cs-CZ" b="1" smtClean="0"/>
          </a:p>
        </p:txBody>
      </p:sp>
      <p:sp>
        <p:nvSpPr>
          <p:cNvPr id="105" name="TextBox 104"/>
          <p:cNvSpPr txBox="1"/>
          <p:nvPr/>
        </p:nvSpPr>
        <p:spPr>
          <a:xfrm>
            <a:off x="107504" y="5805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boss</a:t>
            </a:r>
            <a:endParaRPr lang="cs-CZ" b="1" smtClean="0"/>
          </a:p>
        </p:txBody>
      </p:sp>
      <p:sp>
        <p:nvSpPr>
          <p:cNvPr id="106" name="TextBox 105"/>
          <p:cNvSpPr txBox="1"/>
          <p:nvPr/>
        </p:nvSpPr>
        <p:spPr>
          <a:xfrm>
            <a:off x="107504" y="5445224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chemeClr val="bg1">
                    <a:lumMod val="50000"/>
                  </a:schemeClr>
                </a:solidFill>
              </a:rPr>
              <a:t>node</a:t>
            </a:r>
            <a:endParaRPr lang="cs-CZ" b="1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52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2018</TotalTime>
  <Words>4672</Words>
  <Application>Microsoft Office PowerPoint</Application>
  <PresentationFormat>On-screen Show (4:3)</PresentationFormat>
  <Paragraphs>3329</Paragraphs>
  <Slides>33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402</cp:revision>
  <cp:lastPrinted>2016-10-13T12:17:09Z</cp:lastPrinted>
  <dcterms:created xsi:type="dcterms:W3CDTF">2016-10-03T12:02:44Z</dcterms:created>
  <dcterms:modified xsi:type="dcterms:W3CDTF">2019-09-11T10:40:41Z</dcterms:modified>
</cp:coreProperties>
</file>