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444" r:id="rId2"/>
    <p:sldId id="446" r:id="rId3"/>
    <p:sldId id="447" r:id="rId4"/>
    <p:sldId id="448" r:id="rId5"/>
    <p:sldId id="449" r:id="rId6"/>
    <p:sldId id="416" r:id="rId7"/>
    <p:sldId id="417" r:id="rId8"/>
    <p:sldId id="420" r:id="rId9"/>
    <p:sldId id="421" r:id="rId10"/>
  </p:sldIdLst>
  <p:sldSz cx="9144000" cy="6858000" type="screen4x3"/>
  <p:notesSz cx="6794500" cy="99314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CC00"/>
    <a:srgbClr val="993300"/>
    <a:srgbClr val="D6AD00"/>
    <a:srgbClr val="B7DBFF"/>
    <a:srgbClr val="99CCFF"/>
    <a:srgbClr val="BBCB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9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-1068" y="-84"/>
      </p:cViewPr>
      <p:guideLst>
        <p:guide orient="horz" pos="28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4" rIns="91566" bIns="45784" numCol="1" anchor="t" anchorCtr="0" compatLnSpc="1">
            <a:prstTxWarp prst="textNoShape">
              <a:avLst/>
            </a:prstTxWarp>
          </a:bodyPr>
          <a:lstStyle>
            <a:lvl1pPr algn="l" defTabSz="916004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4" rIns="91566" bIns="45784" numCol="1" anchor="t" anchorCtr="0" compatLnSpc="1">
            <a:prstTxWarp prst="textNoShape">
              <a:avLst/>
            </a:prstTxWarp>
          </a:bodyPr>
          <a:lstStyle>
            <a:lvl1pPr algn="r" defTabSz="916004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610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4" rIns="91566" bIns="45784" numCol="1" anchor="b" anchorCtr="0" compatLnSpc="1">
            <a:prstTxWarp prst="textNoShape">
              <a:avLst/>
            </a:prstTxWarp>
          </a:bodyPr>
          <a:lstStyle>
            <a:lvl1pPr algn="l" defTabSz="916004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610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4" rIns="91566" bIns="45784" numCol="1" anchor="b" anchorCtr="0" compatLnSpc="1">
            <a:prstTxWarp prst="textNoShape">
              <a:avLst/>
            </a:prstTxWarp>
          </a:bodyPr>
          <a:lstStyle>
            <a:lvl1pPr algn="r" defTabSz="916004">
              <a:defRPr sz="1200"/>
            </a:lvl1pPr>
          </a:lstStyle>
          <a:p>
            <a:pPr>
              <a:defRPr/>
            </a:pPr>
            <a:fld id="{A93A7433-76BF-41FA-A6A6-75BD9C4D58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108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4" rIns="91566" bIns="45784" numCol="1" anchor="t" anchorCtr="0" compatLnSpc="1">
            <a:prstTxWarp prst="textNoShape">
              <a:avLst/>
            </a:prstTxWarp>
          </a:bodyPr>
          <a:lstStyle>
            <a:lvl1pPr algn="l" defTabSz="916004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4" rIns="91566" bIns="45784" numCol="1" anchor="t" anchorCtr="0" compatLnSpc="1">
            <a:prstTxWarp prst="textNoShape">
              <a:avLst/>
            </a:prstTxWarp>
          </a:bodyPr>
          <a:lstStyle>
            <a:lvl1pPr algn="r" defTabSz="916004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42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14400" y="746125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4" rIns="91566" bIns="45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610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4" rIns="91566" bIns="45784" numCol="1" anchor="b" anchorCtr="0" compatLnSpc="1">
            <a:prstTxWarp prst="textNoShape">
              <a:avLst/>
            </a:prstTxWarp>
          </a:bodyPr>
          <a:lstStyle>
            <a:lvl1pPr algn="l" defTabSz="916004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610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6" tIns="45784" rIns="91566" bIns="45784" numCol="1" anchor="b" anchorCtr="0" compatLnSpc="1">
            <a:prstTxWarp prst="textNoShape">
              <a:avLst/>
            </a:prstTxWarp>
          </a:bodyPr>
          <a:lstStyle>
            <a:lvl1pPr algn="r" defTabSz="916004">
              <a:defRPr sz="1200"/>
            </a:lvl1pPr>
          </a:lstStyle>
          <a:p>
            <a:pPr>
              <a:defRPr/>
            </a:pPr>
            <a:fld id="{CEC994EF-C026-4B4D-827A-242A77682F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686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AE631-7BAA-4AD9-A4BA-76E89A0A61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546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831C8-BFDC-4530-9938-AABEE67DAD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62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AD772-AA58-4BB7-AB6B-96C3B6FDE9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643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FB2A5-E3A7-4B60-9618-16A25788AF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414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C5332-3345-445F-9AF8-4390A62E3B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80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45397" y="6010"/>
            <a:ext cx="717848" cy="276944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ACF57-9BEF-4BE6-9A30-13BC59A852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122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AF8F1-B8D3-4548-BCFA-0E5F765A7F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470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2DB9C-984D-46B6-B0EC-15CC64336D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24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-526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8C77D-3A1C-4EEF-B944-0AEFFC97CF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65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1B4F4-9F3A-4E93-8F57-C9E27AB3ED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21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83A81-A68D-4B65-B0F2-4BD3FD5DDC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317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cs-CZ"/>
              <a:t>Různé algoritmy mají různou složitost.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26152" y="15483"/>
            <a:ext cx="717848" cy="27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91EB3A0-1075-429A-AEAB-EA840D39C06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AutoShape 180"/>
          <p:cNvSpPr>
            <a:spLocks noChangeArrowheads="1"/>
          </p:cNvSpPr>
          <p:nvPr/>
        </p:nvSpPr>
        <p:spPr bwMode="auto">
          <a:xfrm>
            <a:off x="250825" y="476250"/>
            <a:ext cx="8642350" cy="6048375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Arial" charset="0"/>
              </a:rPr>
              <a:t> </a:t>
            </a: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468313" y="692150"/>
            <a:ext cx="8280400" cy="5184775"/>
          </a:xfrm>
          <a:prstGeom prst="roundRect">
            <a:avLst>
              <a:gd name="adj" fmla="val 4454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Topologické uspořádání uzlů DAG je takové pořadí jeho uzlů,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ve kterém každá hrana vede z uzlu s nižším pořadím do uzlu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s vyšším pořadím.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Každý DAG lze topologicky uspořádat, většinou více způsoby.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Orientovaný graf s alespoň jedním cyklem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nelze topologicky uspořádat.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Mnoho úloh DP obsahuje DAG na vstupu již topologicky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uspořádaný.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Topologické uspořádání DAG (alespoň jedno) lze sestavit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 v čase </a:t>
            </a:r>
            <a:r>
              <a:rPr lang="cs-CZ" altLang="cs-CZ" sz="2000" b="1">
                <a:solidFill>
                  <a:srgbClr val="000000"/>
                </a:solidFill>
                <a:latin typeface="Arial" charset="0"/>
                <a:sym typeface="Symbol" pitchFamily="18" charset="2"/>
              </a:rPr>
              <a:t>(M), tj. v čase úměrném počtu hran DAG.</a:t>
            </a:r>
            <a:endParaRPr lang="cs-CZ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25" name="AutoShape 179"/>
          <p:cNvSpPr>
            <a:spLocks noChangeArrowheads="1"/>
          </p:cNvSpPr>
          <p:nvPr/>
        </p:nvSpPr>
        <p:spPr bwMode="auto">
          <a:xfrm>
            <a:off x="395288" y="260350"/>
            <a:ext cx="5400675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Topologické uspořádání DAG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C8C77D-3A1C-4EEF-B944-0AEFFC97CFDA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AutoShape 180"/>
          <p:cNvSpPr>
            <a:spLocks noChangeArrowheads="1"/>
          </p:cNvSpPr>
          <p:nvPr/>
        </p:nvSpPr>
        <p:spPr bwMode="auto">
          <a:xfrm>
            <a:off x="250825" y="476250"/>
            <a:ext cx="8642350" cy="6048375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Arial" charset="0"/>
              </a:rPr>
              <a:t> </a:t>
            </a:r>
          </a:p>
        </p:txBody>
      </p:sp>
      <p:sp>
        <p:nvSpPr>
          <p:cNvPr id="31748" name="AutoShape 14"/>
          <p:cNvSpPr>
            <a:spLocks noChangeArrowheads="1"/>
          </p:cNvSpPr>
          <p:nvPr/>
        </p:nvSpPr>
        <p:spPr bwMode="auto">
          <a:xfrm>
            <a:off x="2411413" y="1052513"/>
            <a:ext cx="4392612" cy="2592387"/>
          </a:xfrm>
          <a:prstGeom prst="roundRect">
            <a:avLst>
              <a:gd name="adj" fmla="val 5903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49" name="AutoShape 14"/>
          <p:cNvSpPr>
            <a:spLocks noChangeArrowheads="1"/>
          </p:cNvSpPr>
          <p:nvPr/>
        </p:nvSpPr>
        <p:spPr bwMode="auto">
          <a:xfrm>
            <a:off x="1116013" y="3933825"/>
            <a:ext cx="6911975" cy="2374900"/>
          </a:xfrm>
          <a:prstGeom prst="roundRect">
            <a:avLst>
              <a:gd name="adj" fmla="val 5903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31750" name="Straight Connector 227"/>
          <p:cNvCxnSpPr>
            <a:cxnSpLocks noChangeShapeType="1"/>
          </p:cNvCxnSpPr>
          <p:nvPr/>
        </p:nvCxnSpPr>
        <p:spPr bwMode="auto">
          <a:xfrm>
            <a:off x="3779838" y="5084763"/>
            <a:ext cx="43180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4" name="Arc 303"/>
          <p:cNvSpPr/>
          <p:nvPr/>
        </p:nvSpPr>
        <p:spPr bwMode="auto">
          <a:xfrm>
            <a:off x="1619250" y="4581525"/>
            <a:ext cx="2087563" cy="9144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5" name="Arc 304"/>
          <p:cNvSpPr/>
          <p:nvPr/>
        </p:nvSpPr>
        <p:spPr bwMode="auto">
          <a:xfrm flipV="1">
            <a:off x="1547813" y="4365625"/>
            <a:ext cx="4319587" cy="1727200"/>
          </a:xfrm>
          <a:prstGeom prst="arc">
            <a:avLst>
              <a:gd name="adj1" fmla="val 10733898"/>
              <a:gd name="adj2" fmla="val 2134535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3" name="Arc 322"/>
          <p:cNvSpPr/>
          <p:nvPr/>
        </p:nvSpPr>
        <p:spPr bwMode="auto">
          <a:xfrm>
            <a:off x="1547813" y="4365625"/>
            <a:ext cx="2736850" cy="1201738"/>
          </a:xfrm>
          <a:prstGeom prst="arc">
            <a:avLst>
              <a:gd name="adj1" fmla="val 10733898"/>
              <a:gd name="adj2" fmla="val 21464209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4" name="Arc 323"/>
          <p:cNvSpPr/>
          <p:nvPr/>
        </p:nvSpPr>
        <p:spPr bwMode="auto">
          <a:xfrm flipV="1">
            <a:off x="2268538" y="4076700"/>
            <a:ext cx="5040312" cy="2016125"/>
          </a:xfrm>
          <a:prstGeom prst="arc">
            <a:avLst>
              <a:gd name="adj1" fmla="val 10733898"/>
              <a:gd name="adj2" fmla="val 2134535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5" name="Arc 324"/>
          <p:cNvSpPr/>
          <p:nvPr/>
        </p:nvSpPr>
        <p:spPr bwMode="auto">
          <a:xfrm flipV="1">
            <a:off x="2987675" y="4724400"/>
            <a:ext cx="2808288" cy="936625"/>
          </a:xfrm>
          <a:prstGeom prst="arc">
            <a:avLst>
              <a:gd name="adj1" fmla="val 10733898"/>
              <a:gd name="adj2" fmla="val 21329142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6" name="Arc 325"/>
          <p:cNvSpPr/>
          <p:nvPr/>
        </p:nvSpPr>
        <p:spPr bwMode="auto">
          <a:xfrm flipV="1">
            <a:off x="3708400" y="4797425"/>
            <a:ext cx="2016125" cy="6477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8" name="Arc 327"/>
          <p:cNvSpPr/>
          <p:nvPr/>
        </p:nvSpPr>
        <p:spPr bwMode="auto">
          <a:xfrm>
            <a:off x="3779838" y="4652963"/>
            <a:ext cx="1368425" cy="6985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9" name="Arc 328"/>
          <p:cNvSpPr/>
          <p:nvPr/>
        </p:nvSpPr>
        <p:spPr bwMode="auto">
          <a:xfrm>
            <a:off x="3708400" y="4365625"/>
            <a:ext cx="3527425" cy="13462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30" name="Arc 329"/>
          <p:cNvSpPr/>
          <p:nvPr/>
        </p:nvSpPr>
        <p:spPr bwMode="auto">
          <a:xfrm flipV="1">
            <a:off x="4427538" y="4868863"/>
            <a:ext cx="1223962" cy="4318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31" name="Arc 330"/>
          <p:cNvSpPr/>
          <p:nvPr/>
        </p:nvSpPr>
        <p:spPr bwMode="auto">
          <a:xfrm>
            <a:off x="4427538" y="4724400"/>
            <a:ext cx="2016125" cy="771525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32" name="Arc 331"/>
          <p:cNvSpPr/>
          <p:nvPr/>
        </p:nvSpPr>
        <p:spPr bwMode="auto">
          <a:xfrm>
            <a:off x="4427538" y="4508500"/>
            <a:ext cx="2736850" cy="1203325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33" name="Arc 332"/>
          <p:cNvSpPr/>
          <p:nvPr/>
        </p:nvSpPr>
        <p:spPr bwMode="auto">
          <a:xfrm flipV="1">
            <a:off x="5867400" y="4797425"/>
            <a:ext cx="1296988" cy="6477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12" name="Oval 218"/>
          <p:cNvSpPr>
            <a:spLocks noChangeArrowheads="1"/>
          </p:cNvSpPr>
          <p:nvPr/>
        </p:nvSpPr>
        <p:spPr bwMode="auto">
          <a:xfrm flipH="1">
            <a:off x="2124075" y="4940300"/>
            <a:ext cx="287338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2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3" name="Oval 219"/>
          <p:cNvSpPr>
            <a:spLocks noChangeArrowheads="1"/>
          </p:cNvSpPr>
          <p:nvPr/>
        </p:nvSpPr>
        <p:spPr bwMode="auto">
          <a:xfrm flipH="1">
            <a:off x="2843213" y="4940300"/>
            <a:ext cx="288925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3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4" name="Oval 220"/>
          <p:cNvSpPr>
            <a:spLocks noChangeArrowheads="1"/>
          </p:cNvSpPr>
          <p:nvPr/>
        </p:nvSpPr>
        <p:spPr bwMode="auto">
          <a:xfrm flipH="1">
            <a:off x="3563938" y="4940300"/>
            <a:ext cx="287337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4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5" name="Oval 221"/>
          <p:cNvSpPr>
            <a:spLocks noChangeArrowheads="1"/>
          </p:cNvSpPr>
          <p:nvPr/>
        </p:nvSpPr>
        <p:spPr bwMode="auto">
          <a:xfrm flipH="1">
            <a:off x="4283075" y="4940300"/>
            <a:ext cx="288925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5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6" name="Oval 222"/>
          <p:cNvSpPr>
            <a:spLocks noChangeArrowheads="1"/>
          </p:cNvSpPr>
          <p:nvPr/>
        </p:nvSpPr>
        <p:spPr bwMode="auto">
          <a:xfrm flipH="1">
            <a:off x="5003800" y="4940300"/>
            <a:ext cx="287338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6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7" name="Oval 224"/>
          <p:cNvSpPr>
            <a:spLocks noChangeArrowheads="1"/>
          </p:cNvSpPr>
          <p:nvPr/>
        </p:nvSpPr>
        <p:spPr bwMode="auto">
          <a:xfrm flipH="1">
            <a:off x="6443663" y="4940300"/>
            <a:ext cx="287337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8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8" name="Oval 225"/>
          <p:cNvSpPr>
            <a:spLocks noChangeArrowheads="1"/>
          </p:cNvSpPr>
          <p:nvPr/>
        </p:nvSpPr>
        <p:spPr bwMode="auto">
          <a:xfrm flipH="1">
            <a:off x="7164388" y="4940300"/>
            <a:ext cx="287337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9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20" name="Oval 223"/>
          <p:cNvSpPr>
            <a:spLocks noChangeArrowheads="1"/>
          </p:cNvSpPr>
          <p:nvPr/>
        </p:nvSpPr>
        <p:spPr bwMode="auto">
          <a:xfrm flipH="1">
            <a:off x="5722938" y="4940300"/>
            <a:ext cx="288925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7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22" name="Oval 183"/>
          <p:cNvSpPr>
            <a:spLocks noChangeArrowheads="1"/>
          </p:cNvSpPr>
          <p:nvPr/>
        </p:nvSpPr>
        <p:spPr bwMode="auto">
          <a:xfrm flipH="1">
            <a:off x="1403350" y="4940300"/>
            <a:ext cx="287338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1</a:t>
            </a:r>
            <a:endParaRPr lang="cs-CZ" altLang="cs-CZ" sz="1600" b="1">
              <a:latin typeface="Arial" pitchFamily="34" charset="0"/>
            </a:endParaRPr>
          </a:p>
        </p:txBody>
      </p:sp>
      <p:cxnSp>
        <p:nvCxnSpPr>
          <p:cNvPr id="31772" name="Straight Connector 67"/>
          <p:cNvCxnSpPr>
            <a:cxnSpLocks noChangeShapeType="1"/>
          </p:cNvCxnSpPr>
          <p:nvPr/>
        </p:nvCxnSpPr>
        <p:spPr bwMode="auto">
          <a:xfrm flipH="1">
            <a:off x="3995738" y="2276475"/>
            <a:ext cx="1439862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73" name="Straight Connector 70"/>
          <p:cNvCxnSpPr>
            <a:cxnSpLocks noChangeShapeType="1"/>
          </p:cNvCxnSpPr>
          <p:nvPr/>
        </p:nvCxnSpPr>
        <p:spPr bwMode="auto">
          <a:xfrm>
            <a:off x="3779838" y="2276475"/>
            <a:ext cx="287337" cy="79216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74" name="Straight Connector 72"/>
          <p:cNvCxnSpPr>
            <a:cxnSpLocks noChangeShapeType="1"/>
          </p:cNvCxnSpPr>
          <p:nvPr/>
        </p:nvCxnSpPr>
        <p:spPr bwMode="auto">
          <a:xfrm flipH="1" flipV="1">
            <a:off x="4714875" y="1844675"/>
            <a:ext cx="433388" cy="13684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75" name="Straight Connector 74"/>
          <p:cNvCxnSpPr>
            <a:cxnSpLocks noChangeShapeType="1"/>
          </p:cNvCxnSpPr>
          <p:nvPr/>
        </p:nvCxnSpPr>
        <p:spPr bwMode="auto">
          <a:xfrm flipH="1">
            <a:off x="4211638" y="1628775"/>
            <a:ext cx="431800" cy="143986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76" name="Straight Connector 76"/>
          <p:cNvCxnSpPr>
            <a:cxnSpLocks noChangeShapeType="1"/>
          </p:cNvCxnSpPr>
          <p:nvPr/>
        </p:nvCxnSpPr>
        <p:spPr bwMode="auto">
          <a:xfrm flipH="1">
            <a:off x="5219700" y="2276475"/>
            <a:ext cx="215900" cy="79216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77" name="Straight Connector 78"/>
          <p:cNvCxnSpPr>
            <a:cxnSpLocks noChangeShapeType="1"/>
          </p:cNvCxnSpPr>
          <p:nvPr/>
        </p:nvCxnSpPr>
        <p:spPr bwMode="auto">
          <a:xfrm flipH="1">
            <a:off x="4356100" y="3213100"/>
            <a:ext cx="792163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78" name="Straight Connector 87"/>
          <p:cNvCxnSpPr>
            <a:cxnSpLocks noChangeShapeType="1"/>
          </p:cNvCxnSpPr>
          <p:nvPr/>
        </p:nvCxnSpPr>
        <p:spPr bwMode="auto">
          <a:xfrm flipH="1" flipV="1">
            <a:off x="4787900" y="1701800"/>
            <a:ext cx="647700" cy="5746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79" name="Straight Connector 90"/>
          <p:cNvCxnSpPr>
            <a:cxnSpLocks noChangeShapeType="1"/>
          </p:cNvCxnSpPr>
          <p:nvPr/>
        </p:nvCxnSpPr>
        <p:spPr bwMode="auto">
          <a:xfrm flipV="1">
            <a:off x="3779838" y="1773238"/>
            <a:ext cx="719137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0" name="Straight Connector 116"/>
          <p:cNvCxnSpPr>
            <a:cxnSpLocks noChangeShapeType="1"/>
          </p:cNvCxnSpPr>
          <p:nvPr/>
        </p:nvCxnSpPr>
        <p:spPr bwMode="auto">
          <a:xfrm>
            <a:off x="3779838" y="2276475"/>
            <a:ext cx="1223962" cy="86518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1" name="Straight Connector 117"/>
          <p:cNvCxnSpPr>
            <a:cxnSpLocks noChangeShapeType="1"/>
          </p:cNvCxnSpPr>
          <p:nvPr/>
        </p:nvCxnSpPr>
        <p:spPr bwMode="auto">
          <a:xfrm>
            <a:off x="3203575" y="3213100"/>
            <a:ext cx="7207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2" name="Straight Connector 119"/>
          <p:cNvCxnSpPr>
            <a:cxnSpLocks noChangeShapeType="1"/>
          </p:cNvCxnSpPr>
          <p:nvPr/>
        </p:nvCxnSpPr>
        <p:spPr bwMode="auto">
          <a:xfrm flipH="1">
            <a:off x="3059113" y="2276475"/>
            <a:ext cx="7207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3" name="Straight Connector 122"/>
          <p:cNvCxnSpPr>
            <a:cxnSpLocks noChangeShapeType="1"/>
          </p:cNvCxnSpPr>
          <p:nvPr/>
        </p:nvCxnSpPr>
        <p:spPr bwMode="auto">
          <a:xfrm>
            <a:off x="5148263" y="3213100"/>
            <a:ext cx="7191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4" name="Straight Connector 124"/>
          <p:cNvCxnSpPr>
            <a:cxnSpLocks noChangeShapeType="1"/>
          </p:cNvCxnSpPr>
          <p:nvPr/>
        </p:nvCxnSpPr>
        <p:spPr bwMode="auto">
          <a:xfrm>
            <a:off x="3706813" y="1628775"/>
            <a:ext cx="7207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5" name="Oval 114"/>
          <p:cNvSpPr/>
          <p:nvPr/>
        </p:nvSpPr>
        <p:spPr bwMode="auto">
          <a:xfrm flipH="1">
            <a:off x="5291138" y="2133600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1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116" name="Oval 115"/>
          <p:cNvSpPr/>
          <p:nvPr/>
        </p:nvSpPr>
        <p:spPr bwMode="auto">
          <a:xfrm flipH="1">
            <a:off x="3059113" y="3070225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2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117" name="Oval 202"/>
          <p:cNvSpPr>
            <a:spLocks noChangeArrowheads="1"/>
          </p:cNvSpPr>
          <p:nvPr/>
        </p:nvSpPr>
        <p:spPr bwMode="auto">
          <a:xfrm flipH="1">
            <a:off x="3563938" y="1485900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3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118" name="Oval 202"/>
          <p:cNvSpPr>
            <a:spLocks noChangeArrowheads="1"/>
          </p:cNvSpPr>
          <p:nvPr/>
        </p:nvSpPr>
        <p:spPr bwMode="auto">
          <a:xfrm flipH="1">
            <a:off x="3635375" y="2133600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4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119" name="Oval 202"/>
          <p:cNvSpPr>
            <a:spLocks noChangeArrowheads="1"/>
          </p:cNvSpPr>
          <p:nvPr/>
        </p:nvSpPr>
        <p:spPr bwMode="auto">
          <a:xfrm flipH="1">
            <a:off x="2700338" y="2132013"/>
            <a:ext cx="287337" cy="2873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6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120" name="Oval 202"/>
          <p:cNvSpPr>
            <a:spLocks noChangeArrowheads="1"/>
          </p:cNvSpPr>
          <p:nvPr/>
        </p:nvSpPr>
        <p:spPr bwMode="auto">
          <a:xfrm flipH="1">
            <a:off x="5003800" y="3068638"/>
            <a:ext cx="287338" cy="2873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5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121" name="Oval 202"/>
          <p:cNvSpPr>
            <a:spLocks noChangeArrowheads="1"/>
          </p:cNvSpPr>
          <p:nvPr/>
        </p:nvSpPr>
        <p:spPr bwMode="auto">
          <a:xfrm flipH="1">
            <a:off x="5940425" y="3068638"/>
            <a:ext cx="287338" cy="2873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8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122" name="Oval 202"/>
          <p:cNvSpPr>
            <a:spLocks noChangeArrowheads="1"/>
          </p:cNvSpPr>
          <p:nvPr/>
        </p:nvSpPr>
        <p:spPr bwMode="auto">
          <a:xfrm flipH="1">
            <a:off x="4500563" y="1484313"/>
            <a:ext cx="287337" cy="2873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7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123" name="Oval 202"/>
          <p:cNvSpPr>
            <a:spLocks noChangeArrowheads="1"/>
          </p:cNvSpPr>
          <p:nvPr/>
        </p:nvSpPr>
        <p:spPr bwMode="auto">
          <a:xfrm flipH="1">
            <a:off x="3995738" y="3068638"/>
            <a:ext cx="287337" cy="2873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9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794" name="AutoShape 179"/>
          <p:cNvSpPr>
            <a:spLocks noChangeArrowheads="1"/>
          </p:cNvSpPr>
          <p:nvPr/>
        </p:nvSpPr>
        <p:spPr bwMode="auto">
          <a:xfrm>
            <a:off x="395288" y="260350"/>
            <a:ext cx="5400675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DAG a jeho topologické uspořádání</a:t>
            </a:r>
          </a:p>
        </p:txBody>
      </p:sp>
      <p:sp>
        <p:nvSpPr>
          <p:cNvPr id="31795" name="AutoShape 14"/>
          <p:cNvSpPr>
            <a:spLocks noChangeArrowheads="1"/>
          </p:cNvSpPr>
          <p:nvPr/>
        </p:nvSpPr>
        <p:spPr bwMode="auto">
          <a:xfrm>
            <a:off x="395288" y="981075"/>
            <a:ext cx="1692275" cy="360363"/>
          </a:xfrm>
          <a:prstGeom prst="roundRect">
            <a:avLst>
              <a:gd name="adj" fmla="val 14093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Příklad 1</a:t>
            </a: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C8C77D-3A1C-4EEF-B944-0AEFFC97CFD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AutoShape 180"/>
          <p:cNvSpPr>
            <a:spLocks noChangeArrowheads="1"/>
          </p:cNvSpPr>
          <p:nvPr/>
        </p:nvSpPr>
        <p:spPr bwMode="auto">
          <a:xfrm>
            <a:off x="250825" y="476250"/>
            <a:ext cx="8642350" cy="6048375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Arial" charset="0"/>
              </a:rPr>
              <a:t> </a:t>
            </a:r>
          </a:p>
        </p:txBody>
      </p:sp>
      <p:sp>
        <p:nvSpPr>
          <p:cNvPr id="32772" name="AutoShape 14"/>
          <p:cNvSpPr>
            <a:spLocks noChangeArrowheads="1"/>
          </p:cNvSpPr>
          <p:nvPr/>
        </p:nvSpPr>
        <p:spPr bwMode="auto">
          <a:xfrm>
            <a:off x="2411413" y="1052513"/>
            <a:ext cx="4392612" cy="2592387"/>
          </a:xfrm>
          <a:prstGeom prst="roundRect">
            <a:avLst>
              <a:gd name="adj" fmla="val 5903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3" name="AutoShape 14"/>
          <p:cNvSpPr>
            <a:spLocks noChangeArrowheads="1"/>
          </p:cNvSpPr>
          <p:nvPr/>
        </p:nvSpPr>
        <p:spPr bwMode="auto">
          <a:xfrm>
            <a:off x="323850" y="3933825"/>
            <a:ext cx="8424863" cy="2159000"/>
          </a:xfrm>
          <a:prstGeom prst="roundRect">
            <a:avLst>
              <a:gd name="adj" fmla="val 5903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4" name="AutoShape 179"/>
          <p:cNvSpPr>
            <a:spLocks noChangeArrowheads="1"/>
          </p:cNvSpPr>
          <p:nvPr/>
        </p:nvSpPr>
        <p:spPr bwMode="auto">
          <a:xfrm>
            <a:off x="395288" y="260350"/>
            <a:ext cx="6048375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DAG a jeho různá topologická uspořádání</a:t>
            </a:r>
          </a:p>
        </p:txBody>
      </p:sp>
      <p:sp>
        <p:nvSpPr>
          <p:cNvPr id="32775" name="AutoShape 14"/>
          <p:cNvSpPr>
            <a:spLocks noChangeArrowheads="1"/>
          </p:cNvSpPr>
          <p:nvPr/>
        </p:nvSpPr>
        <p:spPr bwMode="auto">
          <a:xfrm>
            <a:off x="395288" y="981075"/>
            <a:ext cx="1692275" cy="360363"/>
          </a:xfrm>
          <a:prstGeom prst="roundRect">
            <a:avLst>
              <a:gd name="adj" fmla="val 14093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Příklad 2a</a:t>
            </a: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32776" name="Straight Connector 142"/>
          <p:cNvCxnSpPr>
            <a:cxnSpLocks noChangeShapeType="1"/>
          </p:cNvCxnSpPr>
          <p:nvPr/>
        </p:nvCxnSpPr>
        <p:spPr bwMode="auto">
          <a:xfrm>
            <a:off x="3492500" y="2997200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77" name="Straight Connector 143"/>
          <p:cNvCxnSpPr>
            <a:cxnSpLocks noChangeShapeType="1"/>
          </p:cNvCxnSpPr>
          <p:nvPr/>
        </p:nvCxnSpPr>
        <p:spPr bwMode="auto">
          <a:xfrm>
            <a:off x="4211638" y="2997200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78" name="Straight Connector 144"/>
          <p:cNvCxnSpPr>
            <a:cxnSpLocks noChangeShapeType="1"/>
          </p:cNvCxnSpPr>
          <p:nvPr/>
        </p:nvCxnSpPr>
        <p:spPr bwMode="auto">
          <a:xfrm>
            <a:off x="4932363" y="2997200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79" name="Straight Connector 145"/>
          <p:cNvCxnSpPr>
            <a:cxnSpLocks noChangeShapeType="1"/>
          </p:cNvCxnSpPr>
          <p:nvPr/>
        </p:nvCxnSpPr>
        <p:spPr bwMode="auto">
          <a:xfrm>
            <a:off x="3492500" y="2276475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0" name="Straight Connector 146"/>
          <p:cNvCxnSpPr>
            <a:cxnSpLocks noChangeShapeType="1"/>
          </p:cNvCxnSpPr>
          <p:nvPr/>
        </p:nvCxnSpPr>
        <p:spPr bwMode="auto">
          <a:xfrm>
            <a:off x="4211638" y="2276475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1" name="Straight Connector 147"/>
          <p:cNvCxnSpPr>
            <a:cxnSpLocks noChangeShapeType="1"/>
          </p:cNvCxnSpPr>
          <p:nvPr/>
        </p:nvCxnSpPr>
        <p:spPr bwMode="auto">
          <a:xfrm>
            <a:off x="4932363" y="2276475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2" name="Straight Connector 148"/>
          <p:cNvCxnSpPr>
            <a:cxnSpLocks noChangeShapeType="1"/>
          </p:cNvCxnSpPr>
          <p:nvPr/>
        </p:nvCxnSpPr>
        <p:spPr bwMode="auto">
          <a:xfrm>
            <a:off x="3492500" y="1557338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3" name="Straight Connector 149"/>
          <p:cNvCxnSpPr>
            <a:cxnSpLocks noChangeShapeType="1"/>
          </p:cNvCxnSpPr>
          <p:nvPr/>
        </p:nvCxnSpPr>
        <p:spPr bwMode="auto">
          <a:xfrm>
            <a:off x="4211638" y="1557338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4" name="Straight Connector 150"/>
          <p:cNvCxnSpPr>
            <a:cxnSpLocks noChangeShapeType="1"/>
          </p:cNvCxnSpPr>
          <p:nvPr/>
        </p:nvCxnSpPr>
        <p:spPr bwMode="auto">
          <a:xfrm>
            <a:off x="4932363" y="1557338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5" name="Straight Connector 153"/>
          <p:cNvCxnSpPr>
            <a:cxnSpLocks noChangeShapeType="1"/>
          </p:cNvCxnSpPr>
          <p:nvPr/>
        </p:nvCxnSpPr>
        <p:spPr bwMode="auto">
          <a:xfrm>
            <a:off x="3492500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6" name="Straight Connector 156"/>
          <p:cNvCxnSpPr>
            <a:cxnSpLocks noChangeShapeType="1"/>
          </p:cNvCxnSpPr>
          <p:nvPr/>
        </p:nvCxnSpPr>
        <p:spPr bwMode="auto">
          <a:xfrm>
            <a:off x="3492500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7" name="Straight Connector 157"/>
          <p:cNvCxnSpPr>
            <a:cxnSpLocks noChangeShapeType="1"/>
          </p:cNvCxnSpPr>
          <p:nvPr/>
        </p:nvCxnSpPr>
        <p:spPr bwMode="auto">
          <a:xfrm>
            <a:off x="4211638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8" name="Straight Connector 158"/>
          <p:cNvCxnSpPr>
            <a:cxnSpLocks noChangeShapeType="1"/>
          </p:cNvCxnSpPr>
          <p:nvPr/>
        </p:nvCxnSpPr>
        <p:spPr bwMode="auto">
          <a:xfrm>
            <a:off x="4211638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9" name="Straight Connector 159"/>
          <p:cNvCxnSpPr>
            <a:cxnSpLocks noChangeShapeType="1"/>
          </p:cNvCxnSpPr>
          <p:nvPr/>
        </p:nvCxnSpPr>
        <p:spPr bwMode="auto">
          <a:xfrm>
            <a:off x="4932363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90" name="Straight Connector 160"/>
          <p:cNvCxnSpPr>
            <a:cxnSpLocks noChangeShapeType="1"/>
          </p:cNvCxnSpPr>
          <p:nvPr/>
        </p:nvCxnSpPr>
        <p:spPr bwMode="auto">
          <a:xfrm>
            <a:off x="4932363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91" name="Straight Connector 161"/>
          <p:cNvCxnSpPr>
            <a:cxnSpLocks noChangeShapeType="1"/>
          </p:cNvCxnSpPr>
          <p:nvPr/>
        </p:nvCxnSpPr>
        <p:spPr bwMode="auto">
          <a:xfrm>
            <a:off x="5651500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92" name="Straight Connector 162"/>
          <p:cNvCxnSpPr>
            <a:cxnSpLocks noChangeShapeType="1"/>
          </p:cNvCxnSpPr>
          <p:nvPr/>
        </p:nvCxnSpPr>
        <p:spPr bwMode="auto">
          <a:xfrm>
            <a:off x="5651500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93" name="Oval 83"/>
          <p:cNvSpPr>
            <a:spLocks noChangeArrowheads="1"/>
          </p:cNvSpPr>
          <p:nvPr/>
        </p:nvSpPr>
        <p:spPr bwMode="auto">
          <a:xfrm flipH="1">
            <a:off x="3348038" y="2852738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9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794" name="Oval 84"/>
          <p:cNvSpPr>
            <a:spLocks noChangeArrowheads="1"/>
          </p:cNvSpPr>
          <p:nvPr/>
        </p:nvSpPr>
        <p:spPr bwMode="auto">
          <a:xfrm flipH="1">
            <a:off x="3348038" y="1412875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795" name="Oval 85"/>
          <p:cNvSpPr>
            <a:spLocks noChangeArrowheads="1"/>
          </p:cNvSpPr>
          <p:nvPr/>
        </p:nvSpPr>
        <p:spPr bwMode="auto">
          <a:xfrm flipH="1">
            <a:off x="4068763" y="1412875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2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796" name="Oval 86"/>
          <p:cNvSpPr>
            <a:spLocks noChangeArrowheads="1"/>
          </p:cNvSpPr>
          <p:nvPr/>
        </p:nvSpPr>
        <p:spPr bwMode="auto">
          <a:xfrm flipH="1">
            <a:off x="4787900" y="1412875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3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797" name="Oval 88"/>
          <p:cNvSpPr>
            <a:spLocks noChangeArrowheads="1"/>
          </p:cNvSpPr>
          <p:nvPr/>
        </p:nvSpPr>
        <p:spPr bwMode="auto">
          <a:xfrm flipH="1">
            <a:off x="5508625" y="1412875"/>
            <a:ext cx="287338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4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798" name="Oval 89"/>
          <p:cNvSpPr>
            <a:spLocks noChangeArrowheads="1"/>
          </p:cNvSpPr>
          <p:nvPr/>
        </p:nvSpPr>
        <p:spPr bwMode="auto">
          <a:xfrm flipH="1">
            <a:off x="3348038" y="213360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5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799" name="Oval 91"/>
          <p:cNvSpPr>
            <a:spLocks noChangeArrowheads="1"/>
          </p:cNvSpPr>
          <p:nvPr/>
        </p:nvSpPr>
        <p:spPr bwMode="auto">
          <a:xfrm flipH="1">
            <a:off x="4068763" y="213360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6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00" name="Oval 92"/>
          <p:cNvSpPr>
            <a:spLocks noChangeArrowheads="1"/>
          </p:cNvSpPr>
          <p:nvPr/>
        </p:nvSpPr>
        <p:spPr bwMode="auto">
          <a:xfrm flipH="1">
            <a:off x="4787900" y="2133600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7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01" name="Oval 93"/>
          <p:cNvSpPr>
            <a:spLocks noChangeArrowheads="1"/>
          </p:cNvSpPr>
          <p:nvPr/>
        </p:nvSpPr>
        <p:spPr bwMode="auto">
          <a:xfrm flipH="1">
            <a:off x="5508625" y="2133600"/>
            <a:ext cx="287338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8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02" name="Oval 94"/>
          <p:cNvSpPr>
            <a:spLocks noChangeArrowheads="1"/>
          </p:cNvSpPr>
          <p:nvPr/>
        </p:nvSpPr>
        <p:spPr bwMode="auto">
          <a:xfrm flipH="1">
            <a:off x="4068763" y="2852738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10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03" name="Oval 95"/>
          <p:cNvSpPr>
            <a:spLocks noChangeArrowheads="1"/>
          </p:cNvSpPr>
          <p:nvPr/>
        </p:nvSpPr>
        <p:spPr bwMode="auto">
          <a:xfrm flipH="1">
            <a:off x="4787900" y="2852738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04" name="Oval 96"/>
          <p:cNvSpPr>
            <a:spLocks noChangeArrowheads="1"/>
          </p:cNvSpPr>
          <p:nvPr/>
        </p:nvSpPr>
        <p:spPr bwMode="auto">
          <a:xfrm flipH="1">
            <a:off x="5508625" y="2852738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12</a:t>
            </a:r>
            <a:endParaRPr lang="cs-CZ" altLang="cs-CZ" sz="1600" b="1">
              <a:latin typeface="Arial" charset="0"/>
            </a:endParaRPr>
          </a:p>
        </p:txBody>
      </p:sp>
      <p:cxnSp>
        <p:nvCxnSpPr>
          <p:cNvPr id="32805" name="Straight Connector 109"/>
          <p:cNvCxnSpPr>
            <a:cxnSpLocks noChangeShapeType="1"/>
          </p:cNvCxnSpPr>
          <p:nvPr/>
        </p:nvCxnSpPr>
        <p:spPr bwMode="auto">
          <a:xfrm>
            <a:off x="611188" y="5014913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806" name="Straight Connector 110"/>
          <p:cNvCxnSpPr>
            <a:cxnSpLocks noChangeShapeType="1"/>
          </p:cNvCxnSpPr>
          <p:nvPr/>
        </p:nvCxnSpPr>
        <p:spPr bwMode="auto">
          <a:xfrm>
            <a:off x="1331913" y="5014913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807" name="Straight Connector 111"/>
          <p:cNvCxnSpPr>
            <a:cxnSpLocks noChangeShapeType="1"/>
          </p:cNvCxnSpPr>
          <p:nvPr/>
        </p:nvCxnSpPr>
        <p:spPr bwMode="auto">
          <a:xfrm>
            <a:off x="2051050" y="5014913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808" name="Straight Connector 121"/>
          <p:cNvCxnSpPr>
            <a:cxnSpLocks noChangeShapeType="1"/>
          </p:cNvCxnSpPr>
          <p:nvPr/>
        </p:nvCxnSpPr>
        <p:spPr bwMode="auto">
          <a:xfrm>
            <a:off x="3492500" y="5014913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809" name="Straight Connector 123"/>
          <p:cNvCxnSpPr>
            <a:cxnSpLocks noChangeShapeType="1"/>
          </p:cNvCxnSpPr>
          <p:nvPr/>
        </p:nvCxnSpPr>
        <p:spPr bwMode="auto">
          <a:xfrm>
            <a:off x="4211638" y="5014913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810" name="Straight Connector 125"/>
          <p:cNvCxnSpPr>
            <a:cxnSpLocks noChangeShapeType="1"/>
          </p:cNvCxnSpPr>
          <p:nvPr/>
        </p:nvCxnSpPr>
        <p:spPr bwMode="auto">
          <a:xfrm>
            <a:off x="4932363" y="5014913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811" name="Straight Connector 127"/>
          <p:cNvCxnSpPr>
            <a:cxnSpLocks noChangeShapeType="1"/>
          </p:cNvCxnSpPr>
          <p:nvPr/>
        </p:nvCxnSpPr>
        <p:spPr bwMode="auto">
          <a:xfrm>
            <a:off x="6372225" y="5014913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812" name="Straight Connector 128"/>
          <p:cNvCxnSpPr>
            <a:cxnSpLocks noChangeShapeType="1"/>
          </p:cNvCxnSpPr>
          <p:nvPr/>
        </p:nvCxnSpPr>
        <p:spPr bwMode="auto">
          <a:xfrm>
            <a:off x="7092950" y="5014913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813" name="Straight Connector 129"/>
          <p:cNvCxnSpPr>
            <a:cxnSpLocks noChangeShapeType="1"/>
          </p:cNvCxnSpPr>
          <p:nvPr/>
        </p:nvCxnSpPr>
        <p:spPr bwMode="auto">
          <a:xfrm>
            <a:off x="7812088" y="5014913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3" name="Arc 102"/>
          <p:cNvSpPr/>
          <p:nvPr/>
        </p:nvSpPr>
        <p:spPr bwMode="auto">
          <a:xfrm flipV="1">
            <a:off x="3492500" y="4438650"/>
            <a:ext cx="2879725" cy="1273175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4" name="Arc 103"/>
          <p:cNvSpPr/>
          <p:nvPr/>
        </p:nvSpPr>
        <p:spPr bwMode="auto">
          <a:xfrm flipV="1">
            <a:off x="4211638" y="4438650"/>
            <a:ext cx="2881312" cy="1273175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5" name="Arc 104"/>
          <p:cNvSpPr/>
          <p:nvPr/>
        </p:nvSpPr>
        <p:spPr bwMode="auto">
          <a:xfrm flipV="1">
            <a:off x="4932363" y="4438650"/>
            <a:ext cx="2879725" cy="1273175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6" name="Arc 105"/>
          <p:cNvSpPr/>
          <p:nvPr/>
        </p:nvSpPr>
        <p:spPr bwMode="auto">
          <a:xfrm flipV="1">
            <a:off x="5651500" y="4438650"/>
            <a:ext cx="2881313" cy="1273175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7" name="Arc 106"/>
          <p:cNvSpPr/>
          <p:nvPr/>
        </p:nvSpPr>
        <p:spPr bwMode="auto">
          <a:xfrm>
            <a:off x="611188" y="4365625"/>
            <a:ext cx="2881312" cy="1274763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8" name="Arc 107"/>
          <p:cNvSpPr/>
          <p:nvPr/>
        </p:nvSpPr>
        <p:spPr bwMode="auto">
          <a:xfrm>
            <a:off x="1331913" y="4365625"/>
            <a:ext cx="2879725" cy="1274763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9" name="Arc 108"/>
          <p:cNvSpPr/>
          <p:nvPr/>
        </p:nvSpPr>
        <p:spPr bwMode="auto">
          <a:xfrm>
            <a:off x="2051050" y="4365625"/>
            <a:ext cx="2881313" cy="1274763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10" name="Arc 109"/>
          <p:cNvSpPr/>
          <p:nvPr/>
        </p:nvSpPr>
        <p:spPr bwMode="auto">
          <a:xfrm>
            <a:off x="2771775" y="4365625"/>
            <a:ext cx="2879725" cy="1274763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822" name="Oval 97"/>
          <p:cNvSpPr>
            <a:spLocks noChangeArrowheads="1"/>
          </p:cNvSpPr>
          <p:nvPr/>
        </p:nvSpPr>
        <p:spPr bwMode="auto">
          <a:xfrm flipH="1">
            <a:off x="468313" y="487045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23" name="Oval 98"/>
          <p:cNvSpPr>
            <a:spLocks noChangeArrowheads="1"/>
          </p:cNvSpPr>
          <p:nvPr/>
        </p:nvSpPr>
        <p:spPr bwMode="auto">
          <a:xfrm flipH="1">
            <a:off x="1187450" y="4870450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2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24" name="Oval 99"/>
          <p:cNvSpPr>
            <a:spLocks noChangeArrowheads="1"/>
          </p:cNvSpPr>
          <p:nvPr/>
        </p:nvSpPr>
        <p:spPr bwMode="auto">
          <a:xfrm flipH="1">
            <a:off x="1908175" y="4870450"/>
            <a:ext cx="287338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3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25" name="Oval 100"/>
          <p:cNvSpPr>
            <a:spLocks noChangeArrowheads="1"/>
          </p:cNvSpPr>
          <p:nvPr/>
        </p:nvSpPr>
        <p:spPr bwMode="auto">
          <a:xfrm flipH="1">
            <a:off x="2627313" y="4870450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4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26" name="Oval 101"/>
          <p:cNvSpPr>
            <a:spLocks noChangeArrowheads="1"/>
          </p:cNvSpPr>
          <p:nvPr/>
        </p:nvSpPr>
        <p:spPr bwMode="auto">
          <a:xfrm flipH="1">
            <a:off x="3348038" y="487045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5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27" name="Oval 102"/>
          <p:cNvSpPr>
            <a:spLocks noChangeArrowheads="1"/>
          </p:cNvSpPr>
          <p:nvPr/>
        </p:nvSpPr>
        <p:spPr bwMode="auto">
          <a:xfrm flipH="1">
            <a:off x="4067175" y="4870450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6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28" name="Oval 103"/>
          <p:cNvSpPr>
            <a:spLocks noChangeArrowheads="1"/>
          </p:cNvSpPr>
          <p:nvPr/>
        </p:nvSpPr>
        <p:spPr bwMode="auto">
          <a:xfrm flipH="1">
            <a:off x="4716463" y="487045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7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29" name="Oval 104"/>
          <p:cNvSpPr>
            <a:spLocks noChangeArrowheads="1"/>
          </p:cNvSpPr>
          <p:nvPr/>
        </p:nvSpPr>
        <p:spPr bwMode="auto">
          <a:xfrm flipH="1">
            <a:off x="5508625" y="4870450"/>
            <a:ext cx="287338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8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30" name="Oval 105"/>
          <p:cNvSpPr>
            <a:spLocks noChangeArrowheads="1"/>
          </p:cNvSpPr>
          <p:nvPr/>
        </p:nvSpPr>
        <p:spPr bwMode="auto">
          <a:xfrm flipH="1">
            <a:off x="6227763" y="4870450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9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31" name="Oval 106"/>
          <p:cNvSpPr>
            <a:spLocks noChangeArrowheads="1"/>
          </p:cNvSpPr>
          <p:nvPr/>
        </p:nvSpPr>
        <p:spPr bwMode="auto">
          <a:xfrm flipH="1">
            <a:off x="6948488" y="487045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10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32" name="Oval 107"/>
          <p:cNvSpPr>
            <a:spLocks noChangeArrowheads="1"/>
          </p:cNvSpPr>
          <p:nvPr/>
        </p:nvSpPr>
        <p:spPr bwMode="auto">
          <a:xfrm flipH="1">
            <a:off x="7667625" y="4870450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33" name="Oval 108"/>
          <p:cNvSpPr>
            <a:spLocks noChangeArrowheads="1"/>
          </p:cNvSpPr>
          <p:nvPr/>
        </p:nvSpPr>
        <p:spPr bwMode="auto">
          <a:xfrm flipH="1">
            <a:off x="8388350" y="4870450"/>
            <a:ext cx="287338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12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2835" name="AutoShape 14"/>
          <p:cNvSpPr>
            <a:spLocks noChangeArrowheads="1"/>
          </p:cNvSpPr>
          <p:nvPr/>
        </p:nvSpPr>
        <p:spPr bwMode="auto">
          <a:xfrm>
            <a:off x="1258888" y="6165850"/>
            <a:ext cx="6985000" cy="358775"/>
          </a:xfrm>
          <a:prstGeom prst="roundRect">
            <a:avLst>
              <a:gd name="adj" fmla="val 14093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solidFill>
                  <a:srgbClr val="000000"/>
                </a:solidFill>
                <a:latin typeface="Arial" charset="0"/>
              </a:rPr>
              <a:t>V uzlu je zapsáno jeho pořadí v topologickém uspořádání</a:t>
            </a:r>
            <a:endParaRPr lang="en-US" altLang="cs-CZ" sz="16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C8C77D-3A1C-4EEF-B944-0AEFFC97CFD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AutoShape 180"/>
          <p:cNvSpPr>
            <a:spLocks noChangeArrowheads="1"/>
          </p:cNvSpPr>
          <p:nvPr/>
        </p:nvSpPr>
        <p:spPr bwMode="auto">
          <a:xfrm>
            <a:off x="250825" y="476250"/>
            <a:ext cx="8642350" cy="6048375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Arial" charset="0"/>
              </a:rPr>
              <a:t> </a:t>
            </a:r>
          </a:p>
        </p:txBody>
      </p:sp>
      <p:sp>
        <p:nvSpPr>
          <p:cNvPr id="33796" name="AutoShape 14"/>
          <p:cNvSpPr>
            <a:spLocks noChangeArrowheads="1"/>
          </p:cNvSpPr>
          <p:nvPr/>
        </p:nvSpPr>
        <p:spPr bwMode="auto">
          <a:xfrm>
            <a:off x="2411413" y="1052513"/>
            <a:ext cx="4392612" cy="2592387"/>
          </a:xfrm>
          <a:prstGeom prst="roundRect">
            <a:avLst>
              <a:gd name="adj" fmla="val 5903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797" name="AutoShape 14"/>
          <p:cNvSpPr>
            <a:spLocks noChangeArrowheads="1"/>
          </p:cNvSpPr>
          <p:nvPr/>
        </p:nvSpPr>
        <p:spPr bwMode="auto">
          <a:xfrm>
            <a:off x="323850" y="3933825"/>
            <a:ext cx="8424863" cy="2159000"/>
          </a:xfrm>
          <a:prstGeom prst="roundRect">
            <a:avLst>
              <a:gd name="adj" fmla="val 5903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798" name="AutoShape 14"/>
          <p:cNvSpPr>
            <a:spLocks noChangeArrowheads="1"/>
          </p:cNvSpPr>
          <p:nvPr/>
        </p:nvSpPr>
        <p:spPr bwMode="auto">
          <a:xfrm>
            <a:off x="395288" y="981075"/>
            <a:ext cx="1692275" cy="360363"/>
          </a:xfrm>
          <a:prstGeom prst="roundRect">
            <a:avLst>
              <a:gd name="adj" fmla="val 14093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Příklad 2b</a:t>
            </a: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33799" name="Straight Connector 142"/>
          <p:cNvCxnSpPr>
            <a:cxnSpLocks noChangeShapeType="1"/>
          </p:cNvCxnSpPr>
          <p:nvPr/>
        </p:nvCxnSpPr>
        <p:spPr bwMode="auto">
          <a:xfrm>
            <a:off x="3492500" y="2997200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0" name="Straight Connector 143"/>
          <p:cNvCxnSpPr>
            <a:cxnSpLocks noChangeShapeType="1"/>
          </p:cNvCxnSpPr>
          <p:nvPr/>
        </p:nvCxnSpPr>
        <p:spPr bwMode="auto">
          <a:xfrm>
            <a:off x="4211638" y="2997200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1" name="Straight Connector 144"/>
          <p:cNvCxnSpPr>
            <a:cxnSpLocks noChangeShapeType="1"/>
          </p:cNvCxnSpPr>
          <p:nvPr/>
        </p:nvCxnSpPr>
        <p:spPr bwMode="auto">
          <a:xfrm>
            <a:off x="4932363" y="2997200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2" name="Straight Connector 145"/>
          <p:cNvCxnSpPr>
            <a:cxnSpLocks noChangeShapeType="1"/>
          </p:cNvCxnSpPr>
          <p:nvPr/>
        </p:nvCxnSpPr>
        <p:spPr bwMode="auto">
          <a:xfrm>
            <a:off x="3492500" y="2276475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3" name="Straight Connector 146"/>
          <p:cNvCxnSpPr>
            <a:cxnSpLocks noChangeShapeType="1"/>
          </p:cNvCxnSpPr>
          <p:nvPr/>
        </p:nvCxnSpPr>
        <p:spPr bwMode="auto">
          <a:xfrm>
            <a:off x="4211638" y="2276475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4" name="Straight Connector 147"/>
          <p:cNvCxnSpPr>
            <a:cxnSpLocks noChangeShapeType="1"/>
          </p:cNvCxnSpPr>
          <p:nvPr/>
        </p:nvCxnSpPr>
        <p:spPr bwMode="auto">
          <a:xfrm>
            <a:off x="4932363" y="2276475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5" name="Straight Connector 148"/>
          <p:cNvCxnSpPr>
            <a:cxnSpLocks noChangeShapeType="1"/>
          </p:cNvCxnSpPr>
          <p:nvPr/>
        </p:nvCxnSpPr>
        <p:spPr bwMode="auto">
          <a:xfrm>
            <a:off x="3492500" y="1557338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6" name="Straight Connector 149"/>
          <p:cNvCxnSpPr>
            <a:cxnSpLocks noChangeShapeType="1"/>
          </p:cNvCxnSpPr>
          <p:nvPr/>
        </p:nvCxnSpPr>
        <p:spPr bwMode="auto">
          <a:xfrm>
            <a:off x="4211638" y="1557338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7" name="Straight Connector 150"/>
          <p:cNvCxnSpPr>
            <a:cxnSpLocks noChangeShapeType="1"/>
          </p:cNvCxnSpPr>
          <p:nvPr/>
        </p:nvCxnSpPr>
        <p:spPr bwMode="auto">
          <a:xfrm>
            <a:off x="4932363" y="1557338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8" name="Straight Connector 153"/>
          <p:cNvCxnSpPr>
            <a:cxnSpLocks noChangeShapeType="1"/>
          </p:cNvCxnSpPr>
          <p:nvPr/>
        </p:nvCxnSpPr>
        <p:spPr bwMode="auto">
          <a:xfrm>
            <a:off x="3492500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9" name="Straight Connector 156"/>
          <p:cNvCxnSpPr>
            <a:cxnSpLocks noChangeShapeType="1"/>
          </p:cNvCxnSpPr>
          <p:nvPr/>
        </p:nvCxnSpPr>
        <p:spPr bwMode="auto">
          <a:xfrm>
            <a:off x="3492500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10" name="Straight Connector 157"/>
          <p:cNvCxnSpPr>
            <a:cxnSpLocks noChangeShapeType="1"/>
          </p:cNvCxnSpPr>
          <p:nvPr/>
        </p:nvCxnSpPr>
        <p:spPr bwMode="auto">
          <a:xfrm>
            <a:off x="4211638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11" name="Straight Connector 158"/>
          <p:cNvCxnSpPr>
            <a:cxnSpLocks noChangeShapeType="1"/>
          </p:cNvCxnSpPr>
          <p:nvPr/>
        </p:nvCxnSpPr>
        <p:spPr bwMode="auto">
          <a:xfrm>
            <a:off x="4211638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12" name="Straight Connector 159"/>
          <p:cNvCxnSpPr>
            <a:cxnSpLocks noChangeShapeType="1"/>
          </p:cNvCxnSpPr>
          <p:nvPr/>
        </p:nvCxnSpPr>
        <p:spPr bwMode="auto">
          <a:xfrm>
            <a:off x="4932363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13" name="Straight Connector 160"/>
          <p:cNvCxnSpPr>
            <a:cxnSpLocks noChangeShapeType="1"/>
          </p:cNvCxnSpPr>
          <p:nvPr/>
        </p:nvCxnSpPr>
        <p:spPr bwMode="auto">
          <a:xfrm>
            <a:off x="4932363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14" name="Straight Connector 161"/>
          <p:cNvCxnSpPr>
            <a:cxnSpLocks noChangeShapeType="1"/>
          </p:cNvCxnSpPr>
          <p:nvPr/>
        </p:nvCxnSpPr>
        <p:spPr bwMode="auto">
          <a:xfrm>
            <a:off x="5651500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15" name="Straight Connector 162"/>
          <p:cNvCxnSpPr>
            <a:cxnSpLocks noChangeShapeType="1"/>
          </p:cNvCxnSpPr>
          <p:nvPr/>
        </p:nvCxnSpPr>
        <p:spPr bwMode="auto">
          <a:xfrm>
            <a:off x="5651500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16" name="Oval 83"/>
          <p:cNvSpPr>
            <a:spLocks noChangeArrowheads="1"/>
          </p:cNvSpPr>
          <p:nvPr/>
        </p:nvSpPr>
        <p:spPr bwMode="auto">
          <a:xfrm flipH="1">
            <a:off x="3348038" y="2852738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3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17" name="Oval 84"/>
          <p:cNvSpPr>
            <a:spLocks noChangeArrowheads="1"/>
          </p:cNvSpPr>
          <p:nvPr/>
        </p:nvSpPr>
        <p:spPr bwMode="auto">
          <a:xfrm flipH="1">
            <a:off x="3348038" y="1412875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18" name="Oval 85"/>
          <p:cNvSpPr>
            <a:spLocks noChangeArrowheads="1"/>
          </p:cNvSpPr>
          <p:nvPr/>
        </p:nvSpPr>
        <p:spPr bwMode="auto">
          <a:xfrm flipH="1">
            <a:off x="4068763" y="1412875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4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19" name="Oval 86"/>
          <p:cNvSpPr>
            <a:spLocks noChangeArrowheads="1"/>
          </p:cNvSpPr>
          <p:nvPr/>
        </p:nvSpPr>
        <p:spPr bwMode="auto">
          <a:xfrm flipH="1">
            <a:off x="4787900" y="1412875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7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20" name="Oval 88"/>
          <p:cNvSpPr>
            <a:spLocks noChangeArrowheads="1"/>
          </p:cNvSpPr>
          <p:nvPr/>
        </p:nvSpPr>
        <p:spPr bwMode="auto">
          <a:xfrm flipH="1">
            <a:off x="5508625" y="1412875"/>
            <a:ext cx="287338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10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21" name="Oval 89"/>
          <p:cNvSpPr>
            <a:spLocks noChangeArrowheads="1"/>
          </p:cNvSpPr>
          <p:nvPr/>
        </p:nvSpPr>
        <p:spPr bwMode="auto">
          <a:xfrm flipH="1">
            <a:off x="3348038" y="213360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2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22" name="Oval 91"/>
          <p:cNvSpPr>
            <a:spLocks noChangeArrowheads="1"/>
          </p:cNvSpPr>
          <p:nvPr/>
        </p:nvSpPr>
        <p:spPr bwMode="auto">
          <a:xfrm flipH="1">
            <a:off x="4068763" y="213360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5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23" name="Oval 92"/>
          <p:cNvSpPr>
            <a:spLocks noChangeArrowheads="1"/>
          </p:cNvSpPr>
          <p:nvPr/>
        </p:nvSpPr>
        <p:spPr bwMode="auto">
          <a:xfrm flipH="1">
            <a:off x="4787900" y="2133600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8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24" name="Oval 93"/>
          <p:cNvSpPr>
            <a:spLocks noChangeArrowheads="1"/>
          </p:cNvSpPr>
          <p:nvPr/>
        </p:nvSpPr>
        <p:spPr bwMode="auto">
          <a:xfrm flipH="1">
            <a:off x="5508625" y="2133600"/>
            <a:ext cx="287338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25" name="Oval 94"/>
          <p:cNvSpPr>
            <a:spLocks noChangeArrowheads="1"/>
          </p:cNvSpPr>
          <p:nvPr/>
        </p:nvSpPr>
        <p:spPr bwMode="auto">
          <a:xfrm flipH="1">
            <a:off x="4068763" y="2852738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6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26" name="Oval 95"/>
          <p:cNvSpPr>
            <a:spLocks noChangeArrowheads="1"/>
          </p:cNvSpPr>
          <p:nvPr/>
        </p:nvSpPr>
        <p:spPr bwMode="auto">
          <a:xfrm flipH="1">
            <a:off x="4787900" y="2852738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9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27" name="Oval 96"/>
          <p:cNvSpPr>
            <a:spLocks noChangeArrowheads="1"/>
          </p:cNvSpPr>
          <p:nvPr/>
        </p:nvSpPr>
        <p:spPr bwMode="auto">
          <a:xfrm flipH="1">
            <a:off x="5508625" y="2852738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12</a:t>
            </a:r>
            <a:endParaRPr lang="cs-CZ" altLang="cs-CZ" sz="1600" b="1">
              <a:latin typeface="Arial" charset="0"/>
            </a:endParaRPr>
          </a:p>
        </p:txBody>
      </p:sp>
      <p:cxnSp>
        <p:nvCxnSpPr>
          <p:cNvPr id="33828" name="Straight Connector 109"/>
          <p:cNvCxnSpPr>
            <a:cxnSpLocks noChangeShapeType="1"/>
          </p:cNvCxnSpPr>
          <p:nvPr/>
        </p:nvCxnSpPr>
        <p:spPr bwMode="auto">
          <a:xfrm>
            <a:off x="611188" y="5013325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29" name="Straight Connector 110"/>
          <p:cNvCxnSpPr>
            <a:cxnSpLocks noChangeShapeType="1"/>
          </p:cNvCxnSpPr>
          <p:nvPr/>
        </p:nvCxnSpPr>
        <p:spPr bwMode="auto">
          <a:xfrm>
            <a:off x="1331913" y="5013325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30" name="Straight Connector 111"/>
          <p:cNvCxnSpPr>
            <a:cxnSpLocks noChangeShapeType="1"/>
          </p:cNvCxnSpPr>
          <p:nvPr/>
        </p:nvCxnSpPr>
        <p:spPr bwMode="auto">
          <a:xfrm>
            <a:off x="2770188" y="5013325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31" name="Straight Connector 121"/>
          <p:cNvCxnSpPr>
            <a:cxnSpLocks noChangeShapeType="1"/>
          </p:cNvCxnSpPr>
          <p:nvPr/>
        </p:nvCxnSpPr>
        <p:spPr bwMode="auto">
          <a:xfrm>
            <a:off x="3492500" y="5013325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32" name="Straight Connector 123"/>
          <p:cNvCxnSpPr>
            <a:cxnSpLocks noChangeShapeType="1"/>
          </p:cNvCxnSpPr>
          <p:nvPr/>
        </p:nvCxnSpPr>
        <p:spPr bwMode="auto">
          <a:xfrm>
            <a:off x="5651500" y="5013325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33" name="Straight Connector 125"/>
          <p:cNvCxnSpPr>
            <a:cxnSpLocks noChangeShapeType="1"/>
          </p:cNvCxnSpPr>
          <p:nvPr/>
        </p:nvCxnSpPr>
        <p:spPr bwMode="auto">
          <a:xfrm>
            <a:off x="4932363" y="5013325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34" name="Straight Connector 128"/>
          <p:cNvCxnSpPr>
            <a:cxnSpLocks noChangeShapeType="1"/>
          </p:cNvCxnSpPr>
          <p:nvPr/>
        </p:nvCxnSpPr>
        <p:spPr bwMode="auto">
          <a:xfrm>
            <a:off x="7092950" y="5013325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35" name="Straight Connector 129"/>
          <p:cNvCxnSpPr>
            <a:cxnSpLocks noChangeShapeType="1"/>
          </p:cNvCxnSpPr>
          <p:nvPr/>
        </p:nvCxnSpPr>
        <p:spPr bwMode="auto">
          <a:xfrm>
            <a:off x="7812088" y="5013325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2" name="Arc 151"/>
          <p:cNvSpPr/>
          <p:nvPr/>
        </p:nvSpPr>
        <p:spPr bwMode="auto">
          <a:xfrm flipV="1">
            <a:off x="2770188" y="4437063"/>
            <a:ext cx="2160587" cy="1368425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3" name="Arc 152"/>
          <p:cNvSpPr/>
          <p:nvPr/>
        </p:nvSpPr>
        <p:spPr bwMode="auto">
          <a:xfrm flipV="1">
            <a:off x="3489325" y="4437063"/>
            <a:ext cx="2160588" cy="1368425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4" name="Arc 153"/>
          <p:cNvSpPr/>
          <p:nvPr/>
        </p:nvSpPr>
        <p:spPr bwMode="auto">
          <a:xfrm flipV="1">
            <a:off x="4210050" y="4437063"/>
            <a:ext cx="2160588" cy="1368425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5" name="Arc 154"/>
          <p:cNvSpPr/>
          <p:nvPr/>
        </p:nvSpPr>
        <p:spPr bwMode="auto">
          <a:xfrm>
            <a:off x="611188" y="4292600"/>
            <a:ext cx="2159000" cy="13462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6" name="Arc 155"/>
          <p:cNvSpPr/>
          <p:nvPr/>
        </p:nvSpPr>
        <p:spPr bwMode="auto">
          <a:xfrm>
            <a:off x="1331913" y="4292600"/>
            <a:ext cx="2157412" cy="13462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7" name="Arc 156"/>
          <p:cNvSpPr/>
          <p:nvPr/>
        </p:nvSpPr>
        <p:spPr bwMode="auto">
          <a:xfrm>
            <a:off x="2051050" y="4292600"/>
            <a:ext cx="2159000" cy="13462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8" name="Arc 157"/>
          <p:cNvSpPr/>
          <p:nvPr/>
        </p:nvSpPr>
        <p:spPr bwMode="auto">
          <a:xfrm>
            <a:off x="4930775" y="4292600"/>
            <a:ext cx="2160588" cy="1347788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9" name="Arc 158"/>
          <p:cNvSpPr/>
          <p:nvPr/>
        </p:nvSpPr>
        <p:spPr bwMode="auto">
          <a:xfrm>
            <a:off x="5651500" y="4292600"/>
            <a:ext cx="2159000" cy="1347788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60" name="Arc 159"/>
          <p:cNvSpPr/>
          <p:nvPr/>
        </p:nvSpPr>
        <p:spPr bwMode="auto">
          <a:xfrm>
            <a:off x="6370638" y="4292600"/>
            <a:ext cx="2160587" cy="1347788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3845" name="Oval 97"/>
          <p:cNvSpPr>
            <a:spLocks noChangeArrowheads="1"/>
          </p:cNvSpPr>
          <p:nvPr/>
        </p:nvSpPr>
        <p:spPr bwMode="auto">
          <a:xfrm flipH="1">
            <a:off x="468313" y="4868863"/>
            <a:ext cx="287337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46" name="Oval 98"/>
          <p:cNvSpPr>
            <a:spLocks noChangeArrowheads="1"/>
          </p:cNvSpPr>
          <p:nvPr/>
        </p:nvSpPr>
        <p:spPr bwMode="auto">
          <a:xfrm flipH="1">
            <a:off x="1187450" y="48688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2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47" name="Oval 99"/>
          <p:cNvSpPr>
            <a:spLocks noChangeArrowheads="1"/>
          </p:cNvSpPr>
          <p:nvPr/>
        </p:nvSpPr>
        <p:spPr bwMode="auto">
          <a:xfrm flipH="1">
            <a:off x="1908175" y="4868863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3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48" name="Oval 100"/>
          <p:cNvSpPr>
            <a:spLocks noChangeArrowheads="1"/>
          </p:cNvSpPr>
          <p:nvPr/>
        </p:nvSpPr>
        <p:spPr bwMode="auto">
          <a:xfrm flipH="1">
            <a:off x="2627313" y="48688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4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49" name="Oval 101"/>
          <p:cNvSpPr>
            <a:spLocks noChangeArrowheads="1"/>
          </p:cNvSpPr>
          <p:nvPr/>
        </p:nvSpPr>
        <p:spPr bwMode="auto">
          <a:xfrm flipH="1">
            <a:off x="3348038" y="4868863"/>
            <a:ext cx="287337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5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50" name="Oval 102"/>
          <p:cNvSpPr>
            <a:spLocks noChangeArrowheads="1"/>
          </p:cNvSpPr>
          <p:nvPr/>
        </p:nvSpPr>
        <p:spPr bwMode="auto">
          <a:xfrm flipH="1">
            <a:off x="4067175" y="48688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6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51" name="Oval 103"/>
          <p:cNvSpPr>
            <a:spLocks noChangeArrowheads="1"/>
          </p:cNvSpPr>
          <p:nvPr/>
        </p:nvSpPr>
        <p:spPr bwMode="auto">
          <a:xfrm flipH="1">
            <a:off x="4786313" y="4868863"/>
            <a:ext cx="287337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7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52" name="Oval 104"/>
          <p:cNvSpPr>
            <a:spLocks noChangeArrowheads="1"/>
          </p:cNvSpPr>
          <p:nvPr/>
        </p:nvSpPr>
        <p:spPr bwMode="auto">
          <a:xfrm flipH="1">
            <a:off x="5508625" y="4868863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8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53" name="Oval 105"/>
          <p:cNvSpPr>
            <a:spLocks noChangeArrowheads="1"/>
          </p:cNvSpPr>
          <p:nvPr/>
        </p:nvSpPr>
        <p:spPr bwMode="auto">
          <a:xfrm flipH="1">
            <a:off x="6227763" y="48688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9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54" name="Oval 106"/>
          <p:cNvSpPr>
            <a:spLocks noChangeArrowheads="1"/>
          </p:cNvSpPr>
          <p:nvPr/>
        </p:nvSpPr>
        <p:spPr bwMode="auto">
          <a:xfrm flipH="1">
            <a:off x="6948488" y="4868863"/>
            <a:ext cx="287337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10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55" name="Oval 107"/>
          <p:cNvSpPr>
            <a:spLocks noChangeArrowheads="1"/>
          </p:cNvSpPr>
          <p:nvPr/>
        </p:nvSpPr>
        <p:spPr bwMode="auto">
          <a:xfrm flipH="1">
            <a:off x="7667625" y="48688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56" name="Oval 108"/>
          <p:cNvSpPr>
            <a:spLocks noChangeArrowheads="1"/>
          </p:cNvSpPr>
          <p:nvPr/>
        </p:nvSpPr>
        <p:spPr bwMode="auto">
          <a:xfrm flipH="1">
            <a:off x="8388350" y="4868863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12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3857" name="AutoShape 179"/>
          <p:cNvSpPr>
            <a:spLocks noChangeArrowheads="1"/>
          </p:cNvSpPr>
          <p:nvPr/>
        </p:nvSpPr>
        <p:spPr bwMode="auto">
          <a:xfrm>
            <a:off x="395288" y="260350"/>
            <a:ext cx="6048375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DAG a jeho různá topologická uspořádání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C8C77D-3A1C-4EEF-B944-0AEFFC97CFD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AutoShape 180"/>
          <p:cNvSpPr>
            <a:spLocks noChangeArrowheads="1"/>
          </p:cNvSpPr>
          <p:nvPr/>
        </p:nvSpPr>
        <p:spPr bwMode="auto">
          <a:xfrm>
            <a:off x="250825" y="476250"/>
            <a:ext cx="8642350" cy="6048375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Arial" charset="0"/>
              </a:rPr>
              <a:t> </a:t>
            </a:r>
          </a:p>
        </p:txBody>
      </p:sp>
      <p:sp>
        <p:nvSpPr>
          <p:cNvPr id="34820" name="AutoShape 14"/>
          <p:cNvSpPr>
            <a:spLocks noChangeArrowheads="1"/>
          </p:cNvSpPr>
          <p:nvPr/>
        </p:nvSpPr>
        <p:spPr bwMode="auto">
          <a:xfrm>
            <a:off x="2411413" y="1052513"/>
            <a:ext cx="4392612" cy="2592387"/>
          </a:xfrm>
          <a:prstGeom prst="roundRect">
            <a:avLst>
              <a:gd name="adj" fmla="val 5903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821" name="AutoShape 14"/>
          <p:cNvSpPr>
            <a:spLocks noChangeArrowheads="1"/>
          </p:cNvSpPr>
          <p:nvPr/>
        </p:nvSpPr>
        <p:spPr bwMode="auto">
          <a:xfrm>
            <a:off x="323850" y="3933825"/>
            <a:ext cx="8424863" cy="2159000"/>
          </a:xfrm>
          <a:prstGeom prst="roundRect">
            <a:avLst>
              <a:gd name="adj" fmla="val 5903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822" name="AutoShape 14"/>
          <p:cNvSpPr>
            <a:spLocks noChangeArrowheads="1"/>
          </p:cNvSpPr>
          <p:nvPr/>
        </p:nvSpPr>
        <p:spPr bwMode="auto">
          <a:xfrm>
            <a:off x="395288" y="981075"/>
            <a:ext cx="1692275" cy="360363"/>
          </a:xfrm>
          <a:prstGeom prst="roundRect">
            <a:avLst>
              <a:gd name="adj" fmla="val 14093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Příklad 2c</a:t>
            </a: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34823" name="Straight Connector 142"/>
          <p:cNvCxnSpPr>
            <a:cxnSpLocks noChangeShapeType="1"/>
          </p:cNvCxnSpPr>
          <p:nvPr/>
        </p:nvCxnSpPr>
        <p:spPr bwMode="auto">
          <a:xfrm>
            <a:off x="3492500" y="2997200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4" name="Straight Connector 143"/>
          <p:cNvCxnSpPr>
            <a:cxnSpLocks noChangeShapeType="1"/>
          </p:cNvCxnSpPr>
          <p:nvPr/>
        </p:nvCxnSpPr>
        <p:spPr bwMode="auto">
          <a:xfrm>
            <a:off x="4211638" y="2997200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5" name="Straight Connector 144"/>
          <p:cNvCxnSpPr>
            <a:cxnSpLocks noChangeShapeType="1"/>
          </p:cNvCxnSpPr>
          <p:nvPr/>
        </p:nvCxnSpPr>
        <p:spPr bwMode="auto">
          <a:xfrm>
            <a:off x="4932363" y="2997200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6" name="Straight Connector 145"/>
          <p:cNvCxnSpPr>
            <a:cxnSpLocks noChangeShapeType="1"/>
          </p:cNvCxnSpPr>
          <p:nvPr/>
        </p:nvCxnSpPr>
        <p:spPr bwMode="auto">
          <a:xfrm>
            <a:off x="3492500" y="2276475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7" name="Straight Connector 146"/>
          <p:cNvCxnSpPr>
            <a:cxnSpLocks noChangeShapeType="1"/>
          </p:cNvCxnSpPr>
          <p:nvPr/>
        </p:nvCxnSpPr>
        <p:spPr bwMode="auto">
          <a:xfrm>
            <a:off x="4211638" y="2276475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8" name="Straight Connector 147"/>
          <p:cNvCxnSpPr>
            <a:cxnSpLocks noChangeShapeType="1"/>
          </p:cNvCxnSpPr>
          <p:nvPr/>
        </p:nvCxnSpPr>
        <p:spPr bwMode="auto">
          <a:xfrm>
            <a:off x="4932363" y="2276475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9" name="Straight Connector 148"/>
          <p:cNvCxnSpPr>
            <a:cxnSpLocks noChangeShapeType="1"/>
          </p:cNvCxnSpPr>
          <p:nvPr/>
        </p:nvCxnSpPr>
        <p:spPr bwMode="auto">
          <a:xfrm>
            <a:off x="3492500" y="1557338"/>
            <a:ext cx="50323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0" name="Straight Connector 149"/>
          <p:cNvCxnSpPr>
            <a:cxnSpLocks noChangeShapeType="1"/>
          </p:cNvCxnSpPr>
          <p:nvPr/>
        </p:nvCxnSpPr>
        <p:spPr bwMode="auto">
          <a:xfrm>
            <a:off x="4211638" y="1557338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1" name="Straight Connector 150"/>
          <p:cNvCxnSpPr>
            <a:cxnSpLocks noChangeShapeType="1"/>
          </p:cNvCxnSpPr>
          <p:nvPr/>
        </p:nvCxnSpPr>
        <p:spPr bwMode="auto">
          <a:xfrm>
            <a:off x="4932363" y="1557338"/>
            <a:ext cx="50323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2" name="Straight Connector 153"/>
          <p:cNvCxnSpPr>
            <a:cxnSpLocks noChangeShapeType="1"/>
          </p:cNvCxnSpPr>
          <p:nvPr/>
        </p:nvCxnSpPr>
        <p:spPr bwMode="auto">
          <a:xfrm>
            <a:off x="3492500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3" name="Straight Connector 156"/>
          <p:cNvCxnSpPr>
            <a:cxnSpLocks noChangeShapeType="1"/>
          </p:cNvCxnSpPr>
          <p:nvPr/>
        </p:nvCxnSpPr>
        <p:spPr bwMode="auto">
          <a:xfrm>
            <a:off x="3492500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4" name="Straight Connector 157"/>
          <p:cNvCxnSpPr>
            <a:cxnSpLocks noChangeShapeType="1"/>
          </p:cNvCxnSpPr>
          <p:nvPr/>
        </p:nvCxnSpPr>
        <p:spPr bwMode="auto">
          <a:xfrm>
            <a:off x="4211638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5" name="Straight Connector 158"/>
          <p:cNvCxnSpPr>
            <a:cxnSpLocks noChangeShapeType="1"/>
          </p:cNvCxnSpPr>
          <p:nvPr/>
        </p:nvCxnSpPr>
        <p:spPr bwMode="auto">
          <a:xfrm>
            <a:off x="4211638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6" name="Straight Connector 159"/>
          <p:cNvCxnSpPr>
            <a:cxnSpLocks noChangeShapeType="1"/>
          </p:cNvCxnSpPr>
          <p:nvPr/>
        </p:nvCxnSpPr>
        <p:spPr bwMode="auto">
          <a:xfrm>
            <a:off x="4932363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7" name="Straight Connector 160"/>
          <p:cNvCxnSpPr>
            <a:cxnSpLocks noChangeShapeType="1"/>
          </p:cNvCxnSpPr>
          <p:nvPr/>
        </p:nvCxnSpPr>
        <p:spPr bwMode="auto">
          <a:xfrm>
            <a:off x="4932363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8" name="Straight Connector 161"/>
          <p:cNvCxnSpPr>
            <a:cxnSpLocks noChangeShapeType="1"/>
          </p:cNvCxnSpPr>
          <p:nvPr/>
        </p:nvCxnSpPr>
        <p:spPr bwMode="auto">
          <a:xfrm>
            <a:off x="5651500" y="1557338"/>
            <a:ext cx="0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9" name="Straight Connector 162"/>
          <p:cNvCxnSpPr>
            <a:cxnSpLocks noChangeShapeType="1"/>
          </p:cNvCxnSpPr>
          <p:nvPr/>
        </p:nvCxnSpPr>
        <p:spPr bwMode="auto">
          <a:xfrm>
            <a:off x="5651500" y="2276475"/>
            <a:ext cx="0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40" name="Oval 83"/>
          <p:cNvSpPr>
            <a:spLocks noChangeArrowheads="1"/>
          </p:cNvSpPr>
          <p:nvPr/>
        </p:nvSpPr>
        <p:spPr bwMode="auto">
          <a:xfrm flipH="1">
            <a:off x="3348038" y="2852738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4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41" name="Oval 84"/>
          <p:cNvSpPr>
            <a:spLocks noChangeArrowheads="1"/>
          </p:cNvSpPr>
          <p:nvPr/>
        </p:nvSpPr>
        <p:spPr bwMode="auto">
          <a:xfrm flipH="1">
            <a:off x="3348038" y="1412875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42" name="Oval 85"/>
          <p:cNvSpPr>
            <a:spLocks noChangeArrowheads="1"/>
          </p:cNvSpPr>
          <p:nvPr/>
        </p:nvSpPr>
        <p:spPr bwMode="auto">
          <a:xfrm flipH="1">
            <a:off x="4068763" y="1412875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3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43" name="Oval 86"/>
          <p:cNvSpPr>
            <a:spLocks noChangeArrowheads="1"/>
          </p:cNvSpPr>
          <p:nvPr/>
        </p:nvSpPr>
        <p:spPr bwMode="auto">
          <a:xfrm flipH="1">
            <a:off x="4787900" y="1412875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6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44" name="Oval 88"/>
          <p:cNvSpPr>
            <a:spLocks noChangeArrowheads="1"/>
          </p:cNvSpPr>
          <p:nvPr/>
        </p:nvSpPr>
        <p:spPr bwMode="auto">
          <a:xfrm flipH="1">
            <a:off x="5508625" y="1412875"/>
            <a:ext cx="287338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9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45" name="Oval 89"/>
          <p:cNvSpPr>
            <a:spLocks noChangeArrowheads="1"/>
          </p:cNvSpPr>
          <p:nvPr/>
        </p:nvSpPr>
        <p:spPr bwMode="auto">
          <a:xfrm flipH="1">
            <a:off x="3348038" y="213360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2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46" name="Oval 91"/>
          <p:cNvSpPr>
            <a:spLocks noChangeArrowheads="1"/>
          </p:cNvSpPr>
          <p:nvPr/>
        </p:nvSpPr>
        <p:spPr bwMode="auto">
          <a:xfrm flipH="1">
            <a:off x="4068763" y="213360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5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47" name="Oval 92"/>
          <p:cNvSpPr>
            <a:spLocks noChangeArrowheads="1"/>
          </p:cNvSpPr>
          <p:nvPr/>
        </p:nvSpPr>
        <p:spPr bwMode="auto">
          <a:xfrm flipH="1">
            <a:off x="4787900" y="2133600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8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48" name="Oval 93"/>
          <p:cNvSpPr>
            <a:spLocks noChangeArrowheads="1"/>
          </p:cNvSpPr>
          <p:nvPr/>
        </p:nvSpPr>
        <p:spPr bwMode="auto">
          <a:xfrm flipH="1">
            <a:off x="5508625" y="2133600"/>
            <a:ext cx="287338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49" name="Oval 94"/>
          <p:cNvSpPr>
            <a:spLocks noChangeArrowheads="1"/>
          </p:cNvSpPr>
          <p:nvPr/>
        </p:nvSpPr>
        <p:spPr bwMode="auto">
          <a:xfrm flipH="1">
            <a:off x="4068763" y="2852738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7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50" name="Oval 95"/>
          <p:cNvSpPr>
            <a:spLocks noChangeArrowheads="1"/>
          </p:cNvSpPr>
          <p:nvPr/>
        </p:nvSpPr>
        <p:spPr bwMode="auto">
          <a:xfrm flipH="1">
            <a:off x="4787900" y="2852738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10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51" name="Oval 96"/>
          <p:cNvSpPr>
            <a:spLocks noChangeArrowheads="1"/>
          </p:cNvSpPr>
          <p:nvPr/>
        </p:nvSpPr>
        <p:spPr bwMode="auto">
          <a:xfrm flipH="1">
            <a:off x="5508625" y="2852738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12</a:t>
            </a:r>
            <a:endParaRPr lang="cs-CZ" altLang="cs-CZ" sz="1600" b="1">
              <a:latin typeface="Arial" charset="0"/>
            </a:endParaRPr>
          </a:p>
        </p:txBody>
      </p:sp>
      <p:cxnSp>
        <p:nvCxnSpPr>
          <p:cNvPr id="34852" name="Straight Connector 109"/>
          <p:cNvCxnSpPr>
            <a:cxnSpLocks noChangeShapeType="1"/>
          </p:cNvCxnSpPr>
          <p:nvPr/>
        </p:nvCxnSpPr>
        <p:spPr bwMode="auto">
          <a:xfrm>
            <a:off x="611188" y="5013325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53" name="Straight Connector 129"/>
          <p:cNvCxnSpPr>
            <a:cxnSpLocks noChangeShapeType="1"/>
          </p:cNvCxnSpPr>
          <p:nvPr/>
        </p:nvCxnSpPr>
        <p:spPr bwMode="auto">
          <a:xfrm>
            <a:off x="7812088" y="5013325"/>
            <a:ext cx="5048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6" name="Arc 145"/>
          <p:cNvSpPr/>
          <p:nvPr/>
        </p:nvSpPr>
        <p:spPr bwMode="auto">
          <a:xfrm flipV="1">
            <a:off x="1331913" y="4437063"/>
            <a:ext cx="2159000" cy="1152525"/>
          </a:xfrm>
          <a:prstGeom prst="arc">
            <a:avLst>
              <a:gd name="adj1" fmla="val 10733898"/>
              <a:gd name="adj2" fmla="val 20960236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47" name="Arc 146"/>
          <p:cNvSpPr/>
          <p:nvPr/>
        </p:nvSpPr>
        <p:spPr bwMode="auto">
          <a:xfrm>
            <a:off x="611188" y="4437063"/>
            <a:ext cx="1439862" cy="1057275"/>
          </a:xfrm>
          <a:prstGeom prst="arc">
            <a:avLst>
              <a:gd name="adj1" fmla="val 10733898"/>
              <a:gd name="adj2" fmla="val 20710134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48" name="Arc 147"/>
          <p:cNvSpPr/>
          <p:nvPr/>
        </p:nvSpPr>
        <p:spPr bwMode="auto">
          <a:xfrm>
            <a:off x="1331913" y="4437063"/>
            <a:ext cx="1439862" cy="1057275"/>
          </a:xfrm>
          <a:prstGeom prst="arc">
            <a:avLst>
              <a:gd name="adj1" fmla="val 10733898"/>
              <a:gd name="adj2" fmla="val 20710134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49" name="Arc 148"/>
          <p:cNvSpPr/>
          <p:nvPr/>
        </p:nvSpPr>
        <p:spPr bwMode="auto">
          <a:xfrm>
            <a:off x="2052638" y="4437063"/>
            <a:ext cx="1439862" cy="1057275"/>
          </a:xfrm>
          <a:prstGeom prst="arc">
            <a:avLst>
              <a:gd name="adj1" fmla="val 10733898"/>
              <a:gd name="adj2" fmla="val 20710134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0" name="Arc 149"/>
          <p:cNvSpPr/>
          <p:nvPr/>
        </p:nvSpPr>
        <p:spPr bwMode="auto">
          <a:xfrm flipV="1">
            <a:off x="2052638" y="4437063"/>
            <a:ext cx="2159000" cy="1152525"/>
          </a:xfrm>
          <a:prstGeom prst="arc">
            <a:avLst>
              <a:gd name="adj1" fmla="val 10733898"/>
              <a:gd name="adj2" fmla="val 20960236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1" name="Arc 150"/>
          <p:cNvSpPr/>
          <p:nvPr/>
        </p:nvSpPr>
        <p:spPr bwMode="auto">
          <a:xfrm flipV="1">
            <a:off x="2771775" y="4437063"/>
            <a:ext cx="2159000" cy="1152525"/>
          </a:xfrm>
          <a:prstGeom prst="arc">
            <a:avLst>
              <a:gd name="adj1" fmla="val 10733898"/>
              <a:gd name="adj2" fmla="val 20960236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2" name="Arc 151"/>
          <p:cNvSpPr/>
          <p:nvPr/>
        </p:nvSpPr>
        <p:spPr bwMode="auto">
          <a:xfrm>
            <a:off x="3492500" y="4437063"/>
            <a:ext cx="1439863" cy="1057275"/>
          </a:xfrm>
          <a:prstGeom prst="arc">
            <a:avLst>
              <a:gd name="adj1" fmla="val 10733898"/>
              <a:gd name="adj2" fmla="val 20710134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3" name="Arc 152"/>
          <p:cNvSpPr/>
          <p:nvPr/>
        </p:nvSpPr>
        <p:spPr bwMode="auto">
          <a:xfrm flipV="1">
            <a:off x="3492500" y="4437063"/>
            <a:ext cx="2159000" cy="1152525"/>
          </a:xfrm>
          <a:prstGeom prst="arc">
            <a:avLst>
              <a:gd name="adj1" fmla="val 10733898"/>
              <a:gd name="adj2" fmla="val 20960236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4" name="Arc 153"/>
          <p:cNvSpPr/>
          <p:nvPr/>
        </p:nvSpPr>
        <p:spPr bwMode="auto">
          <a:xfrm>
            <a:off x="4211638" y="4437063"/>
            <a:ext cx="1439862" cy="1057275"/>
          </a:xfrm>
          <a:prstGeom prst="arc">
            <a:avLst>
              <a:gd name="adj1" fmla="val 10733898"/>
              <a:gd name="adj2" fmla="val 20710134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5" name="Arc 154"/>
          <p:cNvSpPr/>
          <p:nvPr/>
        </p:nvSpPr>
        <p:spPr bwMode="auto">
          <a:xfrm flipV="1">
            <a:off x="4211638" y="4437063"/>
            <a:ext cx="2159000" cy="1152525"/>
          </a:xfrm>
          <a:prstGeom prst="arc">
            <a:avLst>
              <a:gd name="adj1" fmla="val 10733898"/>
              <a:gd name="adj2" fmla="val 20960236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6" name="Arc 155"/>
          <p:cNvSpPr/>
          <p:nvPr/>
        </p:nvSpPr>
        <p:spPr bwMode="auto">
          <a:xfrm flipV="1">
            <a:off x="4932363" y="4437063"/>
            <a:ext cx="2159000" cy="1152525"/>
          </a:xfrm>
          <a:prstGeom prst="arc">
            <a:avLst>
              <a:gd name="adj1" fmla="val 10733898"/>
              <a:gd name="adj2" fmla="val 20960236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7" name="Arc 156"/>
          <p:cNvSpPr/>
          <p:nvPr/>
        </p:nvSpPr>
        <p:spPr bwMode="auto">
          <a:xfrm flipV="1">
            <a:off x="5651500" y="4437063"/>
            <a:ext cx="2160588" cy="1152525"/>
          </a:xfrm>
          <a:prstGeom prst="arc">
            <a:avLst>
              <a:gd name="adj1" fmla="val 10733898"/>
              <a:gd name="adj2" fmla="val 20960236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8" name="Arc 157"/>
          <p:cNvSpPr/>
          <p:nvPr/>
        </p:nvSpPr>
        <p:spPr bwMode="auto">
          <a:xfrm>
            <a:off x="5651500" y="4437063"/>
            <a:ext cx="1441450" cy="1057275"/>
          </a:xfrm>
          <a:prstGeom prst="arc">
            <a:avLst>
              <a:gd name="adj1" fmla="val 10733898"/>
              <a:gd name="adj2" fmla="val 20710134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9" name="Arc 158"/>
          <p:cNvSpPr/>
          <p:nvPr/>
        </p:nvSpPr>
        <p:spPr bwMode="auto">
          <a:xfrm>
            <a:off x="6372225" y="4437063"/>
            <a:ext cx="1439863" cy="1057275"/>
          </a:xfrm>
          <a:prstGeom prst="arc">
            <a:avLst>
              <a:gd name="adj1" fmla="val 10733898"/>
              <a:gd name="adj2" fmla="val 20710134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60" name="Arc 159"/>
          <p:cNvSpPr/>
          <p:nvPr/>
        </p:nvSpPr>
        <p:spPr bwMode="auto">
          <a:xfrm>
            <a:off x="7092950" y="4437063"/>
            <a:ext cx="1439863" cy="1057275"/>
          </a:xfrm>
          <a:prstGeom prst="arc">
            <a:avLst>
              <a:gd name="adj1" fmla="val 10733898"/>
              <a:gd name="adj2" fmla="val 20710134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4869" name="Oval 97"/>
          <p:cNvSpPr>
            <a:spLocks noChangeArrowheads="1"/>
          </p:cNvSpPr>
          <p:nvPr/>
        </p:nvSpPr>
        <p:spPr bwMode="auto">
          <a:xfrm flipH="1">
            <a:off x="468313" y="4868863"/>
            <a:ext cx="287337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70" name="Oval 98"/>
          <p:cNvSpPr>
            <a:spLocks noChangeArrowheads="1"/>
          </p:cNvSpPr>
          <p:nvPr/>
        </p:nvSpPr>
        <p:spPr bwMode="auto">
          <a:xfrm flipH="1">
            <a:off x="1187450" y="48688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2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71" name="Oval 99"/>
          <p:cNvSpPr>
            <a:spLocks noChangeArrowheads="1"/>
          </p:cNvSpPr>
          <p:nvPr/>
        </p:nvSpPr>
        <p:spPr bwMode="auto">
          <a:xfrm flipH="1">
            <a:off x="1908175" y="4868863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3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72" name="Oval 100"/>
          <p:cNvSpPr>
            <a:spLocks noChangeArrowheads="1"/>
          </p:cNvSpPr>
          <p:nvPr/>
        </p:nvSpPr>
        <p:spPr bwMode="auto">
          <a:xfrm flipH="1">
            <a:off x="2627313" y="48688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4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73" name="Oval 101"/>
          <p:cNvSpPr>
            <a:spLocks noChangeArrowheads="1"/>
          </p:cNvSpPr>
          <p:nvPr/>
        </p:nvSpPr>
        <p:spPr bwMode="auto">
          <a:xfrm flipH="1">
            <a:off x="3348038" y="4868863"/>
            <a:ext cx="287337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5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74" name="Oval 102"/>
          <p:cNvSpPr>
            <a:spLocks noChangeArrowheads="1"/>
          </p:cNvSpPr>
          <p:nvPr/>
        </p:nvSpPr>
        <p:spPr bwMode="auto">
          <a:xfrm flipH="1">
            <a:off x="4067175" y="48688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6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75" name="Oval 103"/>
          <p:cNvSpPr>
            <a:spLocks noChangeArrowheads="1"/>
          </p:cNvSpPr>
          <p:nvPr/>
        </p:nvSpPr>
        <p:spPr bwMode="auto">
          <a:xfrm flipH="1">
            <a:off x="4787900" y="4868863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7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76" name="Oval 104"/>
          <p:cNvSpPr>
            <a:spLocks noChangeArrowheads="1"/>
          </p:cNvSpPr>
          <p:nvPr/>
        </p:nvSpPr>
        <p:spPr bwMode="auto">
          <a:xfrm flipH="1">
            <a:off x="5508625" y="4868863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8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77" name="Oval 105"/>
          <p:cNvSpPr>
            <a:spLocks noChangeArrowheads="1"/>
          </p:cNvSpPr>
          <p:nvPr/>
        </p:nvSpPr>
        <p:spPr bwMode="auto">
          <a:xfrm flipH="1">
            <a:off x="6227763" y="48688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9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78" name="Oval 106"/>
          <p:cNvSpPr>
            <a:spLocks noChangeArrowheads="1"/>
          </p:cNvSpPr>
          <p:nvPr/>
        </p:nvSpPr>
        <p:spPr bwMode="auto">
          <a:xfrm flipH="1">
            <a:off x="6948488" y="4868863"/>
            <a:ext cx="287337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10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79" name="Oval 107"/>
          <p:cNvSpPr>
            <a:spLocks noChangeArrowheads="1"/>
          </p:cNvSpPr>
          <p:nvPr/>
        </p:nvSpPr>
        <p:spPr bwMode="auto">
          <a:xfrm flipH="1">
            <a:off x="7667625" y="48688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80" name="Oval 108"/>
          <p:cNvSpPr>
            <a:spLocks noChangeArrowheads="1"/>
          </p:cNvSpPr>
          <p:nvPr/>
        </p:nvSpPr>
        <p:spPr bwMode="auto">
          <a:xfrm flipH="1">
            <a:off x="8388350" y="4868863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12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4881" name="AutoShape 179"/>
          <p:cNvSpPr>
            <a:spLocks noChangeArrowheads="1"/>
          </p:cNvSpPr>
          <p:nvPr/>
        </p:nvSpPr>
        <p:spPr bwMode="auto">
          <a:xfrm>
            <a:off x="395288" y="260350"/>
            <a:ext cx="6048375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DAG a jeho různá topologická uspořádání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C8C77D-3A1C-4EEF-B944-0AEFFC97CFD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AutoShape 180"/>
          <p:cNvSpPr>
            <a:spLocks noChangeArrowheads="1"/>
          </p:cNvSpPr>
          <p:nvPr/>
        </p:nvSpPr>
        <p:spPr bwMode="auto">
          <a:xfrm>
            <a:off x="250825" y="476250"/>
            <a:ext cx="8642350" cy="6048375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Arial" charset="0"/>
              </a:rPr>
              <a:t> </a:t>
            </a:r>
          </a:p>
        </p:txBody>
      </p:sp>
      <p:sp>
        <p:nvSpPr>
          <p:cNvPr id="35844" name="AutoShape 14"/>
          <p:cNvSpPr>
            <a:spLocks noChangeArrowheads="1"/>
          </p:cNvSpPr>
          <p:nvPr/>
        </p:nvSpPr>
        <p:spPr bwMode="auto">
          <a:xfrm>
            <a:off x="395288" y="6092825"/>
            <a:ext cx="8280400" cy="360363"/>
          </a:xfrm>
          <a:prstGeom prst="roundRect">
            <a:avLst>
              <a:gd name="adj" fmla="val 20255"/>
            </a:avLst>
          </a:prstGeom>
          <a:solidFill>
            <a:srgbClr val="BBCB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solidFill>
                  <a:srgbClr val="3333FF"/>
                </a:solidFill>
                <a:latin typeface="Arial" charset="0"/>
              </a:rPr>
              <a:t>Pořadí,</a:t>
            </a:r>
            <a:r>
              <a:rPr lang="cs-CZ" altLang="cs-CZ" sz="1600" b="1">
                <a:latin typeface="Arial" charset="0"/>
              </a:rPr>
              <a:t> ve kterém se uzly vkládají do fronty, určuje</a:t>
            </a:r>
            <a:r>
              <a:rPr lang="cs-CZ" altLang="cs-CZ" sz="1600" b="1">
                <a:solidFill>
                  <a:srgbClr val="3333FF"/>
                </a:solidFill>
                <a:latin typeface="Arial" charset="0"/>
              </a:rPr>
              <a:t> topogické uspořádání</a:t>
            </a:r>
            <a:r>
              <a:rPr lang="cs-CZ" altLang="cs-CZ" sz="1600" b="1">
                <a:latin typeface="Arial" charset="0"/>
              </a:rPr>
              <a:t> DAG.</a:t>
            </a:r>
            <a:endParaRPr lang="en-US" altLang="cs-CZ" sz="16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5" name="AutoShape 14"/>
          <p:cNvSpPr>
            <a:spLocks noChangeArrowheads="1"/>
          </p:cNvSpPr>
          <p:nvPr/>
        </p:nvSpPr>
        <p:spPr bwMode="auto">
          <a:xfrm>
            <a:off x="4643438" y="1268413"/>
            <a:ext cx="3960812" cy="4537075"/>
          </a:xfrm>
          <a:prstGeom prst="roundRect">
            <a:avLst>
              <a:gd name="adj" fmla="val 5824"/>
            </a:avLst>
          </a:prstGeom>
          <a:solidFill>
            <a:srgbClr val="BBCB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6" name="AutoShape 14"/>
          <p:cNvSpPr>
            <a:spLocks noChangeArrowheads="1"/>
          </p:cNvSpPr>
          <p:nvPr/>
        </p:nvSpPr>
        <p:spPr bwMode="auto">
          <a:xfrm>
            <a:off x="395288" y="1268413"/>
            <a:ext cx="3960812" cy="4537075"/>
          </a:xfrm>
          <a:prstGeom prst="roundRect">
            <a:avLst>
              <a:gd name="adj" fmla="val 5824"/>
            </a:avLst>
          </a:prstGeom>
          <a:solidFill>
            <a:srgbClr val="BBCB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7" name="Text Box 64"/>
          <p:cNvSpPr txBox="1">
            <a:spLocks noChangeArrowheads="1"/>
          </p:cNvSpPr>
          <p:nvPr/>
        </p:nvSpPr>
        <p:spPr bwMode="auto">
          <a:xfrm>
            <a:off x="539750" y="1268413"/>
            <a:ext cx="3887788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cs-CZ" sz="1600" b="1" smtClean="0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600" b="1" smtClean="0">
                <a:latin typeface="Arial" pitchFamily="34" charset="0"/>
              </a:rPr>
              <a:t>0. </a:t>
            </a:r>
            <a:r>
              <a:rPr lang="en-US" altLang="cs-CZ" sz="1600" b="1" u="sng" smtClean="0">
                <a:latin typeface="Arial" pitchFamily="34" charset="0"/>
              </a:rPr>
              <a:t>new</a:t>
            </a:r>
            <a:r>
              <a:rPr lang="en-US" altLang="cs-CZ" sz="1600" b="1" smtClean="0">
                <a:latin typeface="Arial" pitchFamily="34" charset="0"/>
              </a:rPr>
              <a:t> queue</a:t>
            </a:r>
            <a:r>
              <a:rPr lang="cs-CZ" altLang="cs-CZ" sz="1600" b="1" smtClean="0">
                <a:latin typeface="Arial" pitchFamily="34" charset="0"/>
              </a:rPr>
              <a:t> Q</a:t>
            </a:r>
            <a:r>
              <a:rPr lang="en-US" altLang="cs-CZ" sz="1600" b="1" smtClean="0">
                <a:latin typeface="Arial" pitchFamily="34" charset="0"/>
              </a:rPr>
              <a:t> of Node</a:t>
            </a:r>
            <a:endParaRPr lang="cs-CZ" altLang="cs-CZ" sz="1600" b="1" smtClean="0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600" b="1" smtClean="0">
                <a:latin typeface="Arial" pitchFamily="34" charset="0"/>
              </a:rPr>
              <a:t>    </a:t>
            </a:r>
            <a:r>
              <a:rPr lang="en-US" altLang="cs-CZ" sz="1600" b="1" smtClean="0">
                <a:solidFill>
                  <a:srgbClr val="3333FF"/>
                </a:solidFill>
                <a:latin typeface="Arial" pitchFamily="34" charset="0"/>
              </a:rPr>
              <a:t>counter</a:t>
            </a:r>
            <a:r>
              <a:rPr lang="cs-CZ" altLang="cs-CZ" sz="1600" b="1" smtClean="0">
                <a:solidFill>
                  <a:srgbClr val="3333FF"/>
                </a:solidFill>
                <a:latin typeface="Arial" pitchFamily="34" charset="0"/>
              </a:rPr>
              <a:t> </a:t>
            </a:r>
            <a:r>
              <a:rPr lang="en-US" altLang="cs-CZ" sz="1600" b="1" smtClean="0">
                <a:solidFill>
                  <a:srgbClr val="3333FF"/>
                </a:solidFill>
                <a:latin typeface="Arial" pitchFamily="34" charset="0"/>
              </a:rPr>
              <a:t>= 0</a:t>
            </a:r>
            <a:r>
              <a:rPr lang="cs-CZ" altLang="cs-CZ" sz="1600" b="1" smtClean="0">
                <a:solidFill>
                  <a:srgbClr val="3333FF"/>
                </a:solidFill>
                <a:latin typeface="Arial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1600" b="1" smtClean="0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600" b="1" smtClean="0">
                <a:latin typeface="Arial" pitchFamily="34" charset="0"/>
              </a:rPr>
              <a:t>1.</a:t>
            </a:r>
            <a:r>
              <a:rPr lang="cs-CZ" altLang="cs-CZ" sz="1600" b="1" smtClean="0">
                <a:latin typeface="Arial" pitchFamily="34" charset="0"/>
              </a:rPr>
              <a:t> </a:t>
            </a:r>
            <a:r>
              <a:rPr lang="en-US" altLang="cs-CZ" sz="1600" b="1" u="sng" smtClean="0">
                <a:latin typeface="Arial" pitchFamily="34" charset="0"/>
              </a:rPr>
              <a:t>for</a:t>
            </a:r>
            <a:r>
              <a:rPr lang="en-US" altLang="cs-CZ" sz="1600" b="1" smtClean="0">
                <a:latin typeface="Arial" pitchFamily="34" charset="0"/>
              </a:rPr>
              <a:t> </a:t>
            </a:r>
            <a:r>
              <a:rPr lang="cs-CZ" altLang="cs-CZ" sz="1600" b="1" u="sng" smtClean="0">
                <a:latin typeface="Arial" pitchFamily="34" charset="0"/>
              </a:rPr>
              <a:t>each</a:t>
            </a:r>
            <a:r>
              <a:rPr lang="cs-CZ" altLang="cs-CZ" sz="1600" b="1" smtClean="0">
                <a:latin typeface="Arial" pitchFamily="34" charset="0"/>
              </a:rPr>
              <a:t> x</a:t>
            </a:r>
            <a:r>
              <a:rPr lang="en-US" altLang="cs-CZ" sz="1600" b="1" smtClean="0">
                <a:latin typeface="Arial" pitchFamily="34" charset="0"/>
              </a:rPr>
              <a:t> </a:t>
            </a:r>
            <a:r>
              <a:rPr lang="en-US" altLang="cs-CZ" sz="1600" b="1" u="sng" smtClean="0">
                <a:latin typeface="Arial" pitchFamily="34" charset="0"/>
              </a:rPr>
              <a:t>in</a:t>
            </a:r>
            <a:r>
              <a:rPr lang="en-US" altLang="cs-CZ" sz="1600" b="1" smtClean="0">
                <a:latin typeface="Arial" pitchFamily="34" charset="0"/>
              </a:rPr>
              <a:t> V(G)</a:t>
            </a:r>
            <a:endParaRPr lang="cs-CZ" altLang="cs-CZ" sz="1600" b="1" smtClean="0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600" b="1" smtClean="0">
                <a:latin typeface="Arial" pitchFamily="34" charset="0"/>
              </a:rPr>
              <a:t>        </a:t>
            </a:r>
            <a:r>
              <a:rPr lang="cs-CZ" altLang="cs-CZ" sz="1600" b="1" u="sng" smtClean="0">
                <a:latin typeface="Arial" pitchFamily="34" charset="0"/>
              </a:rPr>
              <a:t>if</a:t>
            </a:r>
            <a:r>
              <a:rPr lang="cs-CZ" altLang="cs-CZ" sz="1600" b="1" smtClean="0">
                <a:latin typeface="Arial" pitchFamily="34" charset="0"/>
              </a:rPr>
              <a:t> (</a:t>
            </a:r>
            <a:r>
              <a:rPr lang="en-US" altLang="cs-CZ" sz="1600" b="1" smtClean="0">
                <a:latin typeface="Arial" pitchFamily="34" charset="0"/>
              </a:rPr>
              <a:t>x.indegree == </a:t>
            </a:r>
            <a:r>
              <a:rPr lang="cs-CZ" altLang="cs-CZ" sz="1600" b="1" smtClean="0">
                <a:latin typeface="Arial" pitchFamily="34" charset="0"/>
              </a:rPr>
              <a:t>0)     </a:t>
            </a:r>
            <a:r>
              <a:rPr lang="en-US" altLang="cs-CZ" sz="1600" b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// x is a root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600" b="1" smtClean="0">
                <a:latin typeface="Arial" pitchFamily="34" charset="0"/>
              </a:rPr>
              <a:t>   </a:t>
            </a:r>
            <a:r>
              <a:rPr lang="cs-CZ" altLang="cs-CZ" sz="1600" b="1" smtClean="0">
                <a:latin typeface="Arial" pitchFamily="34" charset="0"/>
              </a:rPr>
              <a:t> </a:t>
            </a:r>
            <a:r>
              <a:rPr lang="en-US" altLang="cs-CZ" sz="1600" b="1" smtClean="0">
                <a:latin typeface="Arial" pitchFamily="34" charset="0"/>
              </a:rPr>
              <a:t>  </a:t>
            </a:r>
            <a:r>
              <a:rPr lang="cs-CZ" altLang="cs-CZ" sz="1600" b="1" smtClean="0">
                <a:latin typeface="Arial" pitchFamily="34" charset="0"/>
              </a:rPr>
              <a:t>     Q.</a:t>
            </a:r>
            <a:r>
              <a:rPr lang="en-US" altLang="cs-CZ" sz="1600" b="1" smtClean="0">
                <a:latin typeface="Arial" pitchFamily="34" charset="0"/>
              </a:rPr>
              <a:t>insert(</a:t>
            </a:r>
            <a:r>
              <a:rPr lang="cs-CZ" altLang="cs-CZ" sz="1600" b="1" smtClean="0">
                <a:latin typeface="Arial" pitchFamily="34" charset="0"/>
              </a:rPr>
              <a:t>x</a:t>
            </a:r>
            <a:r>
              <a:rPr lang="en-US" altLang="cs-CZ" sz="1600" b="1" smtClean="0">
                <a:latin typeface="Arial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600" b="1" smtClean="0">
                <a:latin typeface="Arial" pitchFamily="34" charset="0"/>
              </a:rPr>
              <a:t>            </a:t>
            </a:r>
            <a:r>
              <a:rPr lang="en-US" altLang="cs-CZ" sz="1600" b="1" smtClean="0">
                <a:solidFill>
                  <a:srgbClr val="3333FF"/>
                </a:solidFill>
                <a:latin typeface="Arial" pitchFamily="34" charset="0"/>
              </a:rPr>
              <a:t>x.toporder = counter++</a:t>
            </a:r>
            <a:endParaRPr lang="cs-CZ" altLang="cs-CZ" sz="1600" b="1" smtClean="0">
              <a:solidFill>
                <a:srgbClr val="3333FF"/>
              </a:solidFill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1600" b="1" smtClean="0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600" b="1" smtClean="0">
                <a:latin typeface="Arial" pitchFamily="34" charset="0"/>
              </a:rPr>
              <a:t>2. </a:t>
            </a:r>
            <a:r>
              <a:rPr lang="cs-CZ" altLang="cs-CZ" sz="1600" b="1" u="sng" smtClean="0">
                <a:latin typeface="Arial" pitchFamily="34" charset="0"/>
              </a:rPr>
              <a:t>while</a:t>
            </a:r>
            <a:r>
              <a:rPr lang="cs-CZ" altLang="cs-CZ" sz="1600" b="1" smtClean="0">
                <a:latin typeface="Arial" pitchFamily="34" charset="0"/>
              </a:rPr>
              <a:t> (!Q.empty())</a:t>
            </a:r>
            <a:r>
              <a:rPr lang="en-US" altLang="cs-CZ" sz="1600" b="1" smtClean="0">
                <a:latin typeface="Arial" pitchFamily="34" charset="0"/>
              </a:rPr>
              <a:t> {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600" b="1" smtClean="0">
                <a:latin typeface="Arial" pitchFamily="34" charset="0"/>
              </a:rPr>
              <a:t>    Node v = </a:t>
            </a:r>
            <a:r>
              <a:rPr lang="cs-CZ" altLang="cs-CZ" sz="1600" b="1" smtClean="0">
                <a:latin typeface="Arial" pitchFamily="34" charset="0"/>
              </a:rPr>
              <a:t>Q</a:t>
            </a:r>
            <a:r>
              <a:rPr lang="en-US" altLang="cs-CZ" sz="1600" b="1" smtClean="0">
                <a:latin typeface="Arial" pitchFamily="34" charset="0"/>
              </a:rPr>
              <a:t>.pop()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600" b="1" smtClean="0">
                <a:latin typeface="Arial" pitchFamily="34" charset="0"/>
              </a:rPr>
              <a:t>    </a:t>
            </a:r>
            <a:r>
              <a:rPr lang="en-US" altLang="cs-CZ" sz="1600" b="1" u="sng" smtClean="0">
                <a:latin typeface="Arial" pitchFamily="34" charset="0"/>
              </a:rPr>
              <a:t>for</a:t>
            </a:r>
            <a:r>
              <a:rPr lang="en-US" altLang="cs-CZ" sz="1600" b="1" smtClean="0">
                <a:latin typeface="Arial" pitchFamily="34" charset="0"/>
              </a:rPr>
              <a:t> </a:t>
            </a:r>
            <a:r>
              <a:rPr lang="en-US" altLang="cs-CZ" sz="1600" b="1" u="sng" smtClean="0">
                <a:latin typeface="Arial" pitchFamily="34" charset="0"/>
              </a:rPr>
              <a:t>each</a:t>
            </a:r>
            <a:r>
              <a:rPr lang="en-US" altLang="cs-CZ" sz="1600" b="1" smtClean="0">
                <a:latin typeface="Arial" pitchFamily="34" charset="0"/>
              </a:rPr>
              <a:t> edge (v, w) </a:t>
            </a:r>
            <a:r>
              <a:rPr lang="en-US" altLang="cs-CZ" sz="1600" b="1" smtClean="0">
                <a:latin typeface="Arial" pitchFamily="34" charset="0"/>
                <a:sym typeface="Symbol" pitchFamily="18" charset="2"/>
              </a:rPr>
              <a:t> E(G)</a:t>
            </a:r>
            <a:r>
              <a:rPr lang="en-US" altLang="cs-CZ" sz="1600" b="1" smtClean="0">
                <a:latin typeface="Arial" pitchFamily="34" charset="0"/>
              </a:rPr>
              <a:t> {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600" b="1" smtClean="0">
                <a:latin typeface="Arial" pitchFamily="34" charset="0"/>
              </a:rPr>
              <a:t>        G.removeEdge((v, w))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600" b="1" smtClean="0">
                <a:latin typeface="Arial" pitchFamily="34" charset="0"/>
              </a:rPr>
              <a:t>        </a:t>
            </a:r>
            <a:r>
              <a:rPr lang="en-US" altLang="cs-CZ" sz="1600" b="1" u="sng" smtClean="0">
                <a:latin typeface="Arial" pitchFamily="34" charset="0"/>
              </a:rPr>
              <a:t>if</a:t>
            </a:r>
            <a:r>
              <a:rPr lang="en-US" altLang="cs-CZ" sz="1600" b="1" smtClean="0">
                <a:latin typeface="Arial" pitchFamily="34" charset="0"/>
              </a:rPr>
              <a:t> (w.indegree == 0) </a:t>
            </a:r>
            <a:r>
              <a:rPr lang="cs-CZ" altLang="cs-CZ" sz="1600" b="1" smtClean="0">
                <a:latin typeface="Arial" pitchFamily="34" charset="0"/>
              </a:rPr>
              <a:t>  </a:t>
            </a:r>
            <a:r>
              <a:rPr lang="cs-CZ" altLang="cs-CZ" sz="1600" b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 </a:t>
            </a:r>
            <a:r>
              <a:rPr lang="en-US" altLang="cs-CZ" sz="1600" b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// </a:t>
            </a:r>
            <a:r>
              <a:rPr lang="cs-CZ" altLang="cs-CZ" sz="1600" b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w</a:t>
            </a:r>
            <a:r>
              <a:rPr lang="en-US" altLang="cs-CZ" sz="1600" b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 is a root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600" b="1" smtClean="0">
                <a:latin typeface="Arial" pitchFamily="34" charset="0"/>
              </a:rPr>
              <a:t>            </a:t>
            </a:r>
            <a:r>
              <a:rPr lang="cs-CZ" altLang="cs-CZ" sz="1600" b="1" smtClean="0">
                <a:latin typeface="Arial" pitchFamily="34" charset="0"/>
              </a:rPr>
              <a:t>Q</a:t>
            </a:r>
            <a:r>
              <a:rPr lang="en-US" altLang="cs-CZ" sz="1600" b="1" smtClean="0">
                <a:latin typeface="Arial" pitchFamily="34" charset="0"/>
              </a:rPr>
              <a:t>.insert(w)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600" b="1" smtClean="0">
                <a:latin typeface="Arial" pitchFamily="34" charset="0"/>
              </a:rPr>
              <a:t>            </a:t>
            </a:r>
            <a:r>
              <a:rPr lang="en-US" altLang="cs-CZ" sz="1600" b="1" smtClean="0">
                <a:solidFill>
                  <a:srgbClr val="3333FF"/>
                </a:solidFill>
                <a:latin typeface="Arial" pitchFamily="34" charset="0"/>
              </a:rPr>
              <a:t>w.toporder = counter++</a:t>
            </a:r>
            <a:r>
              <a:rPr lang="en-US" altLang="cs-CZ" sz="1600" b="1" smtClean="0">
                <a:latin typeface="Arial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600" b="1" smtClean="0">
                <a:latin typeface="Arial" pitchFamily="34" charset="0"/>
              </a:rPr>
              <a:t>    }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600" b="1" smtClean="0">
                <a:latin typeface="Arial" pitchFamily="34" charset="0"/>
              </a:rPr>
              <a:t>}</a:t>
            </a:r>
          </a:p>
        </p:txBody>
      </p:sp>
      <p:sp>
        <p:nvSpPr>
          <p:cNvPr id="35848" name="Text Box 64"/>
          <p:cNvSpPr txBox="1">
            <a:spLocks noChangeArrowheads="1"/>
          </p:cNvSpPr>
          <p:nvPr/>
        </p:nvSpPr>
        <p:spPr bwMode="auto">
          <a:xfrm>
            <a:off x="4932363" y="1484313"/>
            <a:ext cx="3743325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P</a:t>
            </a:r>
            <a:r>
              <a:rPr lang="cs-CZ" altLang="cs-CZ" sz="1600" b="1">
                <a:latin typeface="Arial" charset="0"/>
              </a:rPr>
              <a:t>ředpokládáme, že operace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G.removeEdge((v, w))</a:t>
            </a:r>
            <a:r>
              <a:rPr lang="cs-CZ" altLang="cs-CZ" sz="1600" b="1">
                <a:latin typeface="Arial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má konstantní složitost.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0.  Složitost  O(N)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1.  S</a:t>
            </a:r>
            <a:r>
              <a:rPr lang="en-US" altLang="cs-CZ" sz="1600" b="1">
                <a:latin typeface="Arial" charset="0"/>
              </a:rPr>
              <a:t>lo</a:t>
            </a:r>
            <a:r>
              <a:rPr lang="cs-CZ" altLang="cs-CZ" sz="1600" b="1">
                <a:latin typeface="Arial" charset="0"/>
              </a:rPr>
              <a:t>ž</a:t>
            </a:r>
            <a:r>
              <a:rPr lang="en-US" altLang="cs-CZ" sz="1600" b="1">
                <a:latin typeface="Arial" charset="0"/>
              </a:rPr>
              <a:t>itost </a:t>
            </a:r>
            <a:r>
              <a:rPr lang="cs-CZ" altLang="cs-CZ" sz="1600" b="1">
                <a:latin typeface="Arial" charset="0"/>
              </a:rPr>
              <a:t> </a:t>
            </a:r>
            <a:r>
              <a:rPr lang="cs-CZ" altLang="cs-CZ" sz="1600" b="1">
                <a:latin typeface="Arial" charset="0"/>
                <a:sym typeface="Symbol" pitchFamily="18" charset="2"/>
              </a:rPr>
              <a:t></a:t>
            </a:r>
            <a:r>
              <a:rPr lang="cs-CZ" altLang="cs-CZ" sz="1600" b="1">
                <a:latin typeface="Arial" charset="0"/>
              </a:rPr>
              <a:t>(N)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2.  Složitost  </a:t>
            </a:r>
            <a:r>
              <a:rPr lang="cs-CZ" altLang="cs-CZ" sz="1600" b="1">
                <a:latin typeface="Arial" charset="0"/>
                <a:sym typeface="Symbol" pitchFamily="18" charset="2"/>
              </a:rPr>
              <a:t></a:t>
            </a:r>
            <a:r>
              <a:rPr lang="cs-CZ" altLang="cs-CZ" sz="1600" b="1">
                <a:latin typeface="Arial" charset="0"/>
              </a:rPr>
              <a:t>(M),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     každá hrana je navštívena </a:t>
            </a:r>
            <a:endParaRPr lang="en-US" altLang="cs-CZ" sz="1600" b="1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     </a:t>
            </a:r>
            <a:r>
              <a:rPr lang="cs-CZ" altLang="cs-CZ" sz="1600" b="1">
                <a:latin typeface="Arial" charset="0"/>
              </a:rPr>
              <a:t>právě jednou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     a zpracována</a:t>
            </a:r>
            <a:r>
              <a:rPr lang="en-US" altLang="cs-CZ" sz="1600" b="1">
                <a:latin typeface="Arial" charset="0"/>
              </a:rPr>
              <a:t> </a:t>
            </a:r>
            <a:r>
              <a:rPr lang="cs-CZ" altLang="cs-CZ" sz="1600" b="1">
                <a:latin typeface="Arial" charset="0"/>
              </a:rPr>
              <a:t>v konstantním čase.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600" b="1">
              <a:latin typeface="Arial" charset="0"/>
            </a:endParaRPr>
          </a:p>
        </p:txBody>
      </p:sp>
      <p:sp>
        <p:nvSpPr>
          <p:cNvPr id="35849" name="AutoShape 186"/>
          <p:cNvSpPr>
            <a:spLocks noChangeArrowheads="1"/>
          </p:cNvSpPr>
          <p:nvPr/>
        </p:nvSpPr>
        <p:spPr bwMode="auto">
          <a:xfrm>
            <a:off x="395288" y="260350"/>
            <a:ext cx="4464050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latin typeface="Arial" charset="0"/>
              </a:rPr>
              <a:t>Topologické uspořádání  DAG</a:t>
            </a:r>
          </a:p>
        </p:txBody>
      </p:sp>
      <p:sp>
        <p:nvSpPr>
          <p:cNvPr id="35850" name="Text Box 64"/>
          <p:cNvSpPr txBox="1">
            <a:spLocks noChangeArrowheads="1"/>
          </p:cNvSpPr>
          <p:nvPr/>
        </p:nvSpPr>
        <p:spPr bwMode="auto">
          <a:xfrm>
            <a:off x="4932363" y="4292600"/>
            <a:ext cx="20161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Složitost: </a:t>
            </a:r>
            <a:r>
              <a:rPr lang="cs-CZ" altLang="cs-CZ" sz="1600" b="1">
                <a:latin typeface="Arial" charset="0"/>
                <a:sym typeface="Symbol" pitchFamily="18" charset="2"/>
              </a:rPr>
              <a:t></a:t>
            </a:r>
            <a:r>
              <a:rPr lang="cs-CZ" altLang="cs-CZ" sz="1600" b="1">
                <a:latin typeface="Arial" charset="0"/>
              </a:rPr>
              <a:t>(N+M)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600" b="1">
              <a:latin typeface="Arial" charset="0"/>
            </a:endParaRPr>
          </a:p>
        </p:txBody>
      </p:sp>
      <p:sp>
        <p:nvSpPr>
          <p:cNvPr id="35851" name="AutoShape 14"/>
          <p:cNvSpPr>
            <a:spLocks noChangeArrowheads="1"/>
          </p:cNvSpPr>
          <p:nvPr/>
        </p:nvSpPr>
        <p:spPr bwMode="auto">
          <a:xfrm>
            <a:off x="395288" y="765175"/>
            <a:ext cx="1944687" cy="360363"/>
          </a:xfrm>
          <a:prstGeom prst="roundRect">
            <a:avLst>
              <a:gd name="adj" fmla="val 14093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Algoritmus</a:t>
            </a: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52" name="AutoShape 14"/>
          <p:cNvSpPr>
            <a:spLocks noChangeArrowheads="1"/>
          </p:cNvSpPr>
          <p:nvPr/>
        </p:nvSpPr>
        <p:spPr bwMode="auto">
          <a:xfrm>
            <a:off x="4643438" y="765175"/>
            <a:ext cx="1944687" cy="360363"/>
          </a:xfrm>
          <a:prstGeom prst="roundRect">
            <a:avLst>
              <a:gd name="adj" fmla="val 14093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Složitost</a:t>
            </a: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C8C77D-3A1C-4EEF-B944-0AEFFC97CFD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AutoShape 180"/>
          <p:cNvSpPr>
            <a:spLocks noChangeArrowheads="1"/>
          </p:cNvSpPr>
          <p:nvPr/>
        </p:nvSpPr>
        <p:spPr bwMode="auto">
          <a:xfrm>
            <a:off x="250825" y="476250"/>
            <a:ext cx="8642350" cy="6048375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Arial" charset="0"/>
              </a:rPr>
              <a:t> </a:t>
            </a:r>
          </a:p>
        </p:txBody>
      </p:sp>
      <p:sp>
        <p:nvSpPr>
          <p:cNvPr id="36868" name="AutoShape 14"/>
          <p:cNvSpPr>
            <a:spLocks noChangeArrowheads="1"/>
          </p:cNvSpPr>
          <p:nvPr/>
        </p:nvSpPr>
        <p:spPr bwMode="auto">
          <a:xfrm>
            <a:off x="395288" y="836613"/>
            <a:ext cx="8280400" cy="2592387"/>
          </a:xfrm>
          <a:prstGeom prst="roundRect">
            <a:avLst>
              <a:gd name="adj" fmla="val 5824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6869" name="AutoShape 14"/>
          <p:cNvSpPr>
            <a:spLocks noChangeArrowheads="1"/>
          </p:cNvSpPr>
          <p:nvPr/>
        </p:nvSpPr>
        <p:spPr bwMode="auto">
          <a:xfrm>
            <a:off x="395288" y="3716338"/>
            <a:ext cx="8280400" cy="2592387"/>
          </a:xfrm>
          <a:prstGeom prst="roundRect">
            <a:avLst>
              <a:gd name="adj" fmla="val 5824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36870" name="Straight Connector 254"/>
          <p:cNvCxnSpPr>
            <a:cxnSpLocks noChangeShapeType="1"/>
          </p:cNvCxnSpPr>
          <p:nvPr/>
        </p:nvCxnSpPr>
        <p:spPr bwMode="auto">
          <a:xfrm>
            <a:off x="6083300" y="4005263"/>
            <a:ext cx="792163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1" name="Straight Connector 264"/>
          <p:cNvCxnSpPr>
            <a:cxnSpLocks noChangeShapeType="1"/>
          </p:cNvCxnSpPr>
          <p:nvPr/>
        </p:nvCxnSpPr>
        <p:spPr bwMode="auto">
          <a:xfrm flipH="1">
            <a:off x="2051050" y="4652963"/>
            <a:ext cx="1512888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2" name="Straight Connector 74"/>
          <p:cNvCxnSpPr>
            <a:cxnSpLocks noChangeShapeType="1"/>
          </p:cNvCxnSpPr>
          <p:nvPr/>
        </p:nvCxnSpPr>
        <p:spPr bwMode="auto">
          <a:xfrm flipH="1">
            <a:off x="2339975" y="4005263"/>
            <a:ext cx="431800" cy="143986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3" name="Straight Connector 265"/>
          <p:cNvCxnSpPr>
            <a:cxnSpLocks noChangeShapeType="1"/>
          </p:cNvCxnSpPr>
          <p:nvPr/>
        </p:nvCxnSpPr>
        <p:spPr bwMode="auto">
          <a:xfrm flipH="1">
            <a:off x="3348038" y="4652963"/>
            <a:ext cx="215900" cy="7921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4" name="Straight Connector 266"/>
          <p:cNvCxnSpPr>
            <a:cxnSpLocks noChangeShapeType="1"/>
          </p:cNvCxnSpPr>
          <p:nvPr/>
        </p:nvCxnSpPr>
        <p:spPr bwMode="auto">
          <a:xfrm flipH="1" flipV="1">
            <a:off x="2916238" y="4076700"/>
            <a:ext cx="647700" cy="576263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5" name="Straight Connector 259"/>
          <p:cNvCxnSpPr>
            <a:cxnSpLocks noChangeShapeType="1"/>
          </p:cNvCxnSpPr>
          <p:nvPr/>
        </p:nvCxnSpPr>
        <p:spPr bwMode="auto">
          <a:xfrm flipH="1">
            <a:off x="6227763" y="1771650"/>
            <a:ext cx="1512887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6" name="Straight Connector 260"/>
          <p:cNvCxnSpPr>
            <a:cxnSpLocks noChangeShapeType="1"/>
          </p:cNvCxnSpPr>
          <p:nvPr/>
        </p:nvCxnSpPr>
        <p:spPr bwMode="auto">
          <a:xfrm flipH="1">
            <a:off x="7524750" y="1771650"/>
            <a:ext cx="215900" cy="792163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7" name="Straight Connector 261"/>
          <p:cNvCxnSpPr>
            <a:cxnSpLocks noChangeShapeType="1"/>
          </p:cNvCxnSpPr>
          <p:nvPr/>
        </p:nvCxnSpPr>
        <p:spPr bwMode="auto">
          <a:xfrm flipH="1" flipV="1">
            <a:off x="7092950" y="1196975"/>
            <a:ext cx="647700" cy="574675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8" name="Straight Connector 262"/>
          <p:cNvCxnSpPr>
            <a:cxnSpLocks noChangeShapeType="1"/>
          </p:cNvCxnSpPr>
          <p:nvPr/>
        </p:nvCxnSpPr>
        <p:spPr bwMode="auto">
          <a:xfrm>
            <a:off x="1331913" y="5588000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9" name="Straight Connector 67"/>
          <p:cNvCxnSpPr>
            <a:cxnSpLocks noChangeShapeType="1"/>
          </p:cNvCxnSpPr>
          <p:nvPr/>
        </p:nvCxnSpPr>
        <p:spPr bwMode="auto">
          <a:xfrm flipH="1">
            <a:off x="2051050" y="1771650"/>
            <a:ext cx="151288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0" name="Straight Connector 70"/>
          <p:cNvCxnSpPr>
            <a:cxnSpLocks noChangeShapeType="1"/>
          </p:cNvCxnSpPr>
          <p:nvPr/>
        </p:nvCxnSpPr>
        <p:spPr bwMode="auto">
          <a:xfrm>
            <a:off x="1908175" y="1771650"/>
            <a:ext cx="287338" cy="79216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1" name="Straight Connector 72"/>
          <p:cNvCxnSpPr>
            <a:cxnSpLocks noChangeShapeType="1"/>
          </p:cNvCxnSpPr>
          <p:nvPr/>
        </p:nvCxnSpPr>
        <p:spPr bwMode="auto">
          <a:xfrm flipH="1" flipV="1">
            <a:off x="2843213" y="1339850"/>
            <a:ext cx="433387" cy="13684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2" name="Straight Connector 74"/>
          <p:cNvCxnSpPr>
            <a:cxnSpLocks noChangeShapeType="1"/>
          </p:cNvCxnSpPr>
          <p:nvPr/>
        </p:nvCxnSpPr>
        <p:spPr bwMode="auto">
          <a:xfrm flipH="1">
            <a:off x="2339975" y="1125538"/>
            <a:ext cx="431800" cy="143986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3" name="Straight Connector 76"/>
          <p:cNvCxnSpPr>
            <a:cxnSpLocks noChangeShapeType="1"/>
          </p:cNvCxnSpPr>
          <p:nvPr/>
        </p:nvCxnSpPr>
        <p:spPr bwMode="auto">
          <a:xfrm flipH="1">
            <a:off x="3348038" y="1771650"/>
            <a:ext cx="215900" cy="79216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4" name="Straight Connector 78"/>
          <p:cNvCxnSpPr>
            <a:cxnSpLocks noChangeShapeType="1"/>
          </p:cNvCxnSpPr>
          <p:nvPr/>
        </p:nvCxnSpPr>
        <p:spPr bwMode="auto">
          <a:xfrm flipH="1">
            <a:off x="2411413" y="2708275"/>
            <a:ext cx="86518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5" name="Straight Connector 87"/>
          <p:cNvCxnSpPr>
            <a:cxnSpLocks noChangeShapeType="1"/>
          </p:cNvCxnSpPr>
          <p:nvPr/>
        </p:nvCxnSpPr>
        <p:spPr bwMode="auto">
          <a:xfrm flipH="1" flipV="1">
            <a:off x="2916238" y="1196975"/>
            <a:ext cx="647700" cy="5746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6" name="Straight Connector 90"/>
          <p:cNvCxnSpPr>
            <a:cxnSpLocks noChangeShapeType="1"/>
          </p:cNvCxnSpPr>
          <p:nvPr/>
        </p:nvCxnSpPr>
        <p:spPr bwMode="auto">
          <a:xfrm flipV="1">
            <a:off x="1908175" y="1268413"/>
            <a:ext cx="719138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7" name="Straight Connector 116"/>
          <p:cNvCxnSpPr>
            <a:cxnSpLocks noChangeShapeType="1"/>
          </p:cNvCxnSpPr>
          <p:nvPr/>
        </p:nvCxnSpPr>
        <p:spPr bwMode="auto">
          <a:xfrm>
            <a:off x="1908175" y="1771650"/>
            <a:ext cx="1223963" cy="86518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8" name="Straight Connector 117"/>
          <p:cNvCxnSpPr>
            <a:cxnSpLocks noChangeShapeType="1"/>
          </p:cNvCxnSpPr>
          <p:nvPr/>
        </p:nvCxnSpPr>
        <p:spPr bwMode="auto">
          <a:xfrm>
            <a:off x="1331913" y="2708275"/>
            <a:ext cx="792162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9" name="Straight Connector 119"/>
          <p:cNvCxnSpPr>
            <a:cxnSpLocks noChangeShapeType="1"/>
          </p:cNvCxnSpPr>
          <p:nvPr/>
        </p:nvCxnSpPr>
        <p:spPr bwMode="auto">
          <a:xfrm flipH="1">
            <a:off x="1116013" y="1771650"/>
            <a:ext cx="792162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90" name="Straight Connector 122"/>
          <p:cNvCxnSpPr>
            <a:cxnSpLocks noChangeShapeType="1"/>
          </p:cNvCxnSpPr>
          <p:nvPr/>
        </p:nvCxnSpPr>
        <p:spPr bwMode="auto">
          <a:xfrm>
            <a:off x="3276600" y="2708275"/>
            <a:ext cx="7905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91" name="Straight Connector 124"/>
          <p:cNvCxnSpPr>
            <a:cxnSpLocks noChangeShapeType="1"/>
          </p:cNvCxnSpPr>
          <p:nvPr/>
        </p:nvCxnSpPr>
        <p:spPr bwMode="auto">
          <a:xfrm>
            <a:off x="1835150" y="1123950"/>
            <a:ext cx="792163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92" name="Oval 132"/>
          <p:cNvSpPr>
            <a:spLocks noChangeArrowheads="1"/>
          </p:cNvSpPr>
          <p:nvPr/>
        </p:nvSpPr>
        <p:spPr bwMode="auto">
          <a:xfrm flipH="1">
            <a:off x="2700338" y="10525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893" name="Oval 61"/>
          <p:cNvSpPr>
            <a:spLocks noChangeArrowheads="1"/>
          </p:cNvSpPr>
          <p:nvPr/>
        </p:nvSpPr>
        <p:spPr bwMode="auto">
          <a:xfrm flipH="1">
            <a:off x="3492500" y="17002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894" name="Oval 62"/>
          <p:cNvSpPr>
            <a:spLocks noChangeArrowheads="1"/>
          </p:cNvSpPr>
          <p:nvPr/>
        </p:nvSpPr>
        <p:spPr bwMode="auto">
          <a:xfrm flipH="1">
            <a:off x="1835150" y="1700213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895" name="Oval 63"/>
          <p:cNvSpPr>
            <a:spLocks noChangeArrowheads="1"/>
          </p:cNvSpPr>
          <p:nvPr/>
        </p:nvSpPr>
        <p:spPr bwMode="auto">
          <a:xfrm flipH="1">
            <a:off x="3203575" y="2636838"/>
            <a:ext cx="144463" cy="1428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896" name="Oval 64"/>
          <p:cNvSpPr>
            <a:spLocks noChangeArrowheads="1"/>
          </p:cNvSpPr>
          <p:nvPr/>
        </p:nvSpPr>
        <p:spPr bwMode="auto">
          <a:xfrm flipH="1">
            <a:off x="2195513" y="2636838"/>
            <a:ext cx="144462" cy="1428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897" name="Oval 126"/>
          <p:cNvSpPr>
            <a:spLocks noChangeArrowheads="1"/>
          </p:cNvSpPr>
          <p:nvPr/>
        </p:nvSpPr>
        <p:spPr bwMode="auto">
          <a:xfrm flipH="1">
            <a:off x="1763713" y="1052513"/>
            <a:ext cx="144462" cy="1444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898" name="Oval 137"/>
          <p:cNvSpPr>
            <a:spLocks noChangeArrowheads="1"/>
          </p:cNvSpPr>
          <p:nvPr/>
        </p:nvSpPr>
        <p:spPr bwMode="auto">
          <a:xfrm flipH="1">
            <a:off x="900113" y="17002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899" name="Oval 138"/>
          <p:cNvSpPr>
            <a:spLocks noChangeArrowheads="1"/>
          </p:cNvSpPr>
          <p:nvPr/>
        </p:nvSpPr>
        <p:spPr bwMode="auto">
          <a:xfrm flipH="1">
            <a:off x="1258888" y="2636838"/>
            <a:ext cx="144462" cy="1428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00" name="Oval 139"/>
          <p:cNvSpPr>
            <a:spLocks noChangeArrowheads="1"/>
          </p:cNvSpPr>
          <p:nvPr/>
        </p:nvSpPr>
        <p:spPr bwMode="auto">
          <a:xfrm flipH="1">
            <a:off x="4140200" y="2636838"/>
            <a:ext cx="144463" cy="1428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cxnSp>
        <p:nvCxnSpPr>
          <p:cNvPr id="36901" name="Straight Connector 115"/>
          <p:cNvCxnSpPr>
            <a:cxnSpLocks noChangeShapeType="1"/>
          </p:cNvCxnSpPr>
          <p:nvPr/>
        </p:nvCxnSpPr>
        <p:spPr bwMode="auto">
          <a:xfrm>
            <a:off x="6084888" y="1771650"/>
            <a:ext cx="287337" cy="79216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02" name="Straight Connector 118"/>
          <p:cNvCxnSpPr>
            <a:cxnSpLocks noChangeShapeType="1"/>
          </p:cNvCxnSpPr>
          <p:nvPr/>
        </p:nvCxnSpPr>
        <p:spPr bwMode="auto">
          <a:xfrm flipH="1" flipV="1">
            <a:off x="7019925" y="1339850"/>
            <a:ext cx="431800" cy="13684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03" name="Straight Connector 120"/>
          <p:cNvCxnSpPr>
            <a:cxnSpLocks noChangeShapeType="1"/>
          </p:cNvCxnSpPr>
          <p:nvPr/>
        </p:nvCxnSpPr>
        <p:spPr bwMode="auto">
          <a:xfrm flipH="1">
            <a:off x="6516688" y="1125538"/>
            <a:ext cx="431800" cy="14382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04" name="Straight Connector 123"/>
          <p:cNvCxnSpPr>
            <a:cxnSpLocks noChangeShapeType="1"/>
          </p:cNvCxnSpPr>
          <p:nvPr/>
        </p:nvCxnSpPr>
        <p:spPr bwMode="auto">
          <a:xfrm flipH="1">
            <a:off x="6588125" y="2708275"/>
            <a:ext cx="86360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05" name="Straight Connector 127"/>
          <p:cNvCxnSpPr>
            <a:cxnSpLocks noChangeShapeType="1"/>
          </p:cNvCxnSpPr>
          <p:nvPr/>
        </p:nvCxnSpPr>
        <p:spPr bwMode="auto">
          <a:xfrm flipV="1">
            <a:off x="6084888" y="1268413"/>
            <a:ext cx="719137" cy="503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06" name="Straight Connector 128"/>
          <p:cNvCxnSpPr>
            <a:cxnSpLocks noChangeShapeType="1"/>
          </p:cNvCxnSpPr>
          <p:nvPr/>
        </p:nvCxnSpPr>
        <p:spPr bwMode="auto">
          <a:xfrm>
            <a:off x="6084888" y="1771650"/>
            <a:ext cx="1223962" cy="86518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07" name="Straight Connector 129"/>
          <p:cNvCxnSpPr>
            <a:cxnSpLocks noChangeShapeType="1"/>
          </p:cNvCxnSpPr>
          <p:nvPr/>
        </p:nvCxnSpPr>
        <p:spPr bwMode="auto">
          <a:xfrm>
            <a:off x="5508625" y="2708275"/>
            <a:ext cx="792163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08" name="Straight Connector 130"/>
          <p:cNvCxnSpPr>
            <a:cxnSpLocks noChangeShapeType="1"/>
          </p:cNvCxnSpPr>
          <p:nvPr/>
        </p:nvCxnSpPr>
        <p:spPr bwMode="auto">
          <a:xfrm flipH="1">
            <a:off x="5292725" y="1771650"/>
            <a:ext cx="792163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09" name="Straight Connector 131"/>
          <p:cNvCxnSpPr>
            <a:cxnSpLocks noChangeShapeType="1"/>
          </p:cNvCxnSpPr>
          <p:nvPr/>
        </p:nvCxnSpPr>
        <p:spPr bwMode="auto">
          <a:xfrm>
            <a:off x="7451725" y="2708275"/>
            <a:ext cx="792163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10" name="Straight Connector 133"/>
          <p:cNvCxnSpPr>
            <a:cxnSpLocks noChangeShapeType="1"/>
          </p:cNvCxnSpPr>
          <p:nvPr/>
        </p:nvCxnSpPr>
        <p:spPr bwMode="auto">
          <a:xfrm>
            <a:off x="6011863" y="1123950"/>
            <a:ext cx="792162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911" name="Oval 134"/>
          <p:cNvSpPr>
            <a:spLocks noChangeArrowheads="1"/>
          </p:cNvSpPr>
          <p:nvPr/>
        </p:nvSpPr>
        <p:spPr bwMode="auto">
          <a:xfrm flipH="1">
            <a:off x="6875463" y="105251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12" name="Oval 135"/>
          <p:cNvSpPr>
            <a:spLocks noChangeArrowheads="1"/>
          </p:cNvSpPr>
          <p:nvPr/>
        </p:nvSpPr>
        <p:spPr bwMode="auto">
          <a:xfrm flipH="1">
            <a:off x="7667625" y="1700213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13" name="Oval 136"/>
          <p:cNvSpPr>
            <a:spLocks noChangeArrowheads="1"/>
          </p:cNvSpPr>
          <p:nvPr/>
        </p:nvSpPr>
        <p:spPr bwMode="auto">
          <a:xfrm flipH="1">
            <a:off x="6011863" y="170021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14" name="Oval 140"/>
          <p:cNvSpPr>
            <a:spLocks noChangeArrowheads="1"/>
          </p:cNvSpPr>
          <p:nvPr/>
        </p:nvSpPr>
        <p:spPr bwMode="auto">
          <a:xfrm flipH="1">
            <a:off x="7380288" y="2636838"/>
            <a:ext cx="144462" cy="1428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15" name="Oval 141"/>
          <p:cNvSpPr>
            <a:spLocks noChangeArrowheads="1"/>
          </p:cNvSpPr>
          <p:nvPr/>
        </p:nvSpPr>
        <p:spPr bwMode="auto">
          <a:xfrm flipH="1">
            <a:off x="6372225" y="2636838"/>
            <a:ext cx="144463" cy="1428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16" name="Oval 142"/>
          <p:cNvSpPr>
            <a:spLocks noChangeArrowheads="1"/>
          </p:cNvSpPr>
          <p:nvPr/>
        </p:nvSpPr>
        <p:spPr bwMode="auto">
          <a:xfrm flipH="1">
            <a:off x="5940425" y="1052513"/>
            <a:ext cx="144463" cy="1444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17" name="Oval 143"/>
          <p:cNvSpPr>
            <a:spLocks noChangeArrowheads="1"/>
          </p:cNvSpPr>
          <p:nvPr/>
        </p:nvSpPr>
        <p:spPr bwMode="auto">
          <a:xfrm flipH="1">
            <a:off x="5076825" y="17002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18" name="Oval 144"/>
          <p:cNvSpPr>
            <a:spLocks noChangeArrowheads="1"/>
          </p:cNvSpPr>
          <p:nvPr/>
        </p:nvSpPr>
        <p:spPr bwMode="auto">
          <a:xfrm flipH="1">
            <a:off x="5435600" y="2636838"/>
            <a:ext cx="144463" cy="1428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19" name="Oval 145"/>
          <p:cNvSpPr>
            <a:spLocks noChangeArrowheads="1"/>
          </p:cNvSpPr>
          <p:nvPr/>
        </p:nvSpPr>
        <p:spPr bwMode="auto">
          <a:xfrm flipH="1">
            <a:off x="8316913" y="2636838"/>
            <a:ext cx="142875" cy="1428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20" name="Oval 159"/>
          <p:cNvSpPr>
            <a:spLocks noChangeArrowheads="1"/>
          </p:cNvSpPr>
          <p:nvPr/>
        </p:nvSpPr>
        <p:spPr bwMode="auto">
          <a:xfrm flipH="1">
            <a:off x="3419475" y="1628775"/>
            <a:ext cx="288925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1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161" name="Oval 160"/>
          <p:cNvSpPr/>
          <p:nvPr/>
        </p:nvSpPr>
        <p:spPr bwMode="auto">
          <a:xfrm flipH="1">
            <a:off x="7596188" y="1628775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1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36922" name="Oval 161"/>
          <p:cNvSpPr>
            <a:spLocks noChangeArrowheads="1"/>
          </p:cNvSpPr>
          <p:nvPr/>
        </p:nvSpPr>
        <p:spPr bwMode="auto">
          <a:xfrm flipH="1">
            <a:off x="5364163" y="2563813"/>
            <a:ext cx="287337" cy="2889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2</a:t>
            </a:r>
            <a:endParaRPr lang="cs-CZ" altLang="cs-CZ" sz="1600" b="1">
              <a:latin typeface="Arial" charset="0"/>
            </a:endParaRPr>
          </a:p>
        </p:txBody>
      </p:sp>
      <p:cxnSp>
        <p:nvCxnSpPr>
          <p:cNvPr id="36923" name="Straight Connector 163"/>
          <p:cNvCxnSpPr>
            <a:cxnSpLocks noChangeShapeType="1"/>
          </p:cNvCxnSpPr>
          <p:nvPr/>
        </p:nvCxnSpPr>
        <p:spPr bwMode="auto">
          <a:xfrm>
            <a:off x="1908175" y="4652963"/>
            <a:ext cx="287338" cy="79216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24" name="Straight Connector 169"/>
          <p:cNvCxnSpPr>
            <a:cxnSpLocks noChangeShapeType="1"/>
          </p:cNvCxnSpPr>
          <p:nvPr/>
        </p:nvCxnSpPr>
        <p:spPr bwMode="auto">
          <a:xfrm flipH="1" flipV="1">
            <a:off x="2843213" y="4221163"/>
            <a:ext cx="433387" cy="13668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25" name="Straight Connector 171"/>
          <p:cNvCxnSpPr>
            <a:cxnSpLocks noChangeShapeType="1"/>
          </p:cNvCxnSpPr>
          <p:nvPr/>
        </p:nvCxnSpPr>
        <p:spPr bwMode="auto">
          <a:xfrm flipH="1">
            <a:off x="2411413" y="5588000"/>
            <a:ext cx="86518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26" name="Straight Connector 172"/>
          <p:cNvCxnSpPr>
            <a:cxnSpLocks noChangeShapeType="1"/>
          </p:cNvCxnSpPr>
          <p:nvPr/>
        </p:nvCxnSpPr>
        <p:spPr bwMode="auto">
          <a:xfrm flipV="1">
            <a:off x="1908175" y="4148138"/>
            <a:ext cx="719138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27" name="Straight Connector 173"/>
          <p:cNvCxnSpPr>
            <a:cxnSpLocks noChangeShapeType="1"/>
          </p:cNvCxnSpPr>
          <p:nvPr/>
        </p:nvCxnSpPr>
        <p:spPr bwMode="auto">
          <a:xfrm>
            <a:off x="1908175" y="4652963"/>
            <a:ext cx="1223963" cy="863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28" name="Straight Connector 175"/>
          <p:cNvCxnSpPr>
            <a:cxnSpLocks noChangeShapeType="1"/>
          </p:cNvCxnSpPr>
          <p:nvPr/>
        </p:nvCxnSpPr>
        <p:spPr bwMode="auto">
          <a:xfrm flipH="1">
            <a:off x="1116013" y="4652963"/>
            <a:ext cx="792162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29" name="Straight Connector 176"/>
          <p:cNvCxnSpPr>
            <a:cxnSpLocks noChangeShapeType="1"/>
          </p:cNvCxnSpPr>
          <p:nvPr/>
        </p:nvCxnSpPr>
        <p:spPr bwMode="auto">
          <a:xfrm>
            <a:off x="3276600" y="5588000"/>
            <a:ext cx="7905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30" name="Straight Connector 177"/>
          <p:cNvCxnSpPr>
            <a:cxnSpLocks noChangeShapeType="1"/>
          </p:cNvCxnSpPr>
          <p:nvPr/>
        </p:nvCxnSpPr>
        <p:spPr bwMode="auto">
          <a:xfrm>
            <a:off x="1835150" y="4005263"/>
            <a:ext cx="792163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931" name="Oval 178"/>
          <p:cNvSpPr>
            <a:spLocks noChangeArrowheads="1"/>
          </p:cNvSpPr>
          <p:nvPr/>
        </p:nvSpPr>
        <p:spPr bwMode="auto">
          <a:xfrm flipH="1">
            <a:off x="2700338" y="3932238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32" name="Oval 179"/>
          <p:cNvSpPr>
            <a:spLocks noChangeArrowheads="1"/>
          </p:cNvSpPr>
          <p:nvPr/>
        </p:nvSpPr>
        <p:spPr bwMode="auto">
          <a:xfrm flipH="1">
            <a:off x="3492500" y="4579938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33" name="Oval 180"/>
          <p:cNvSpPr>
            <a:spLocks noChangeArrowheads="1"/>
          </p:cNvSpPr>
          <p:nvPr/>
        </p:nvSpPr>
        <p:spPr bwMode="auto">
          <a:xfrm flipH="1">
            <a:off x="1835150" y="4579938"/>
            <a:ext cx="144463" cy="1444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34" name="Oval 181"/>
          <p:cNvSpPr>
            <a:spLocks noChangeArrowheads="1"/>
          </p:cNvSpPr>
          <p:nvPr/>
        </p:nvSpPr>
        <p:spPr bwMode="auto">
          <a:xfrm flipH="1">
            <a:off x="3203575" y="5516563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35" name="Oval 182"/>
          <p:cNvSpPr>
            <a:spLocks noChangeArrowheads="1"/>
          </p:cNvSpPr>
          <p:nvPr/>
        </p:nvSpPr>
        <p:spPr bwMode="auto">
          <a:xfrm flipH="1">
            <a:off x="2195513" y="551656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36" name="Oval 184"/>
          <p:cNvSpPr>
            <a:spLocks noChangeArrowheads="1"/>
          </p:cNvSpPr>
          <p:nvPr/>
        </p:nvSpPr>
        <p:spPr bwMode="auto">
          <a:xfrm flipH="1">
            <a:off x="1763713" y="3932238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37" name="Oval 185"/>
          <p:cNvSpPr>
            <a:spLocks noChangeArrowheads="1"/>
          </p:cNvSpPr>
          <p:nvPr/>
        </p:nvSpPr>
        <p:spPr bwMode="auto">
          <a:xfrm flipH="1">
            <a:off x="900113" y="4579938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38" name="Oval 186"/>
          <p:cNvSpPr>
            <a:spLocks noChangeArrowheads="1"/>
          </p:cNvSpPr>
          <p:nvPr/>
        </p:nvSpPr>
        <p:spPr bwMode="auto">
          <a:xfrm flipH="1">
            <a:off x="1258888" y="551656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39" name="Oval 187"/>
          <p:cNvSpPr>
            <a:spLocks noChangeArrowheads="1"/>
          </p:cNvSpPr>
          <p:nvPr/>
        </p:nvSpPr>
        <p:spPr bwMode="auto">
          <a:xfrm flipH="1">
            <a:off x="4140200" y="5516563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200" name="Oval 199"/>
          <p:cNvSpPr/>
          <p:nvPr/>
        </p:nvSpPr>
        <p:spPr bwMode="auto">
          <a:xfrm flipH="1">
            <a:off x="3419475" y="4508500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1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202" name="Oval 201"/>
          <p:cNvSpPr/>
          <p:nvPr/>
        </p:nvSpPr>
        <p:spPr bwMode="auto">
          <a:xfrm flipH="1">
            <a:off x="1187450" y="5445125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2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36942" name="Oval 202"/>
          <p:cNvSpPr>
            <a:spLocks noChangeArrowheads="1"/>
          </p:cNvSpPr>
          <p:nvPr/>
        </p:nvSpPr>
        <p:spPr bwMode="auto">
          <a:xfrm flipH="1">
            <a:off x="1692275" y="3860800"/>
            <a:ext cx="287338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3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6943" name="Oval 161"/>
          <p:cNvSpPr>
            <a:spLocks noChangeArrowheads="1"/>
          </p:cNvSpPr>
          <p:nvPr/>
        </p:nvSpPr>
        <p:spPr bwMode="auto">
          <a:xfrm flipH="1">
            <a:off x="1692275" y="981075"/>
            <a:ext cx="287338" cy="2889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3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6944" name="Oval 202"/>
          <p:cNvSpPr>
            <a:spLocks noChangeArrowheads="1"/>
          </p:cNvSpPr>
          <p:nvPr/>
        </p:nvSpPr>
        <p:spPr bwMode="auto">
          <a:xfrm flipH="1">
            <a:off x="1187450" y="2565400"/>
            <a:ext cx="287338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2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6945" name="Oval 161"/>
          <p:cNvSpPr>
            <a:spLocks noChangeArrowheads="1"/>
          </p:cNvSpPr>
          <p:nvPr/>
        </p:nvSpPr>
        <p:spPr bwMode="auto">
          <a:xfrm flipH="1">
            <a:off x="5867400" y="981075"/>
            <a:ext cx="287338" cy="2889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3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6946" name="Text Box 64"/>
          <p:cNvSpPr txBox="1">
            <a:spLocks noChangeArrowheads="1"/>
          </p:cNvSpPr>
          <p:nvPr/>
        </p:nvSpPr>
        <p:spPr bwMode="auto">
          <a:xfrm>
            <a:off x="971550" y="3068638"/>
            <a:ext cx="27368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Queue:  1</a:t>
            </a:r>
            <a:r>
              <a:rPr lang="en-US" altLang="cs-CZ" sz="1600" b="1">
                <a:latin typeface="Arial" charset="0"/>
              </a:rPr>
              <a:t>, 2, 3.</a:t>
            </a:r>
            <a:r>
              <a:rPr lang="cs-CZ" altLang="cs-CZ" sz="1600" b="1">
                <a:latin typeface="Arial" charset="0"/>
              </a:rPr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600" b="1">
              <a:latin typeface="Arial" charset="0"/>
            </a:endParaRPr>
          </a:p>
        </p:txBody>
      </p:sp>
      <p:sp>
        <p:nvSpPr>
          <p:cNvPr id="36947" name="Text Box 64"/>
          <p:cNvSpPr txBox="1">
            <a:spLocks noChangeArrowheads="1"/>
          </p:cNvSpPr>
          <p:nvPr/>
        </p:nvSpPr>
        <p:spPr bwMode="auto">
          <a:xfrm>
            <a:off x="5292725" y="3068638"/>
            <a:ext cx="27352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Queue:  </a:t>
            </a:r>
            <a:r>
              <a:rPr lang="en-US" altLang="cs-CZ" sz="1600" b="1">
                <a:latin typeface="Arial" charset="0"/>
              </a:rPr>
              <a:t>2, 3, 4.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600" b="1">
              <a:latin typeface="Arial" charset="0"/>
            </a:endParaRPr>
          </a:p>
        </p:txBody>
      </p:sp>
      <p:sp>
        <p:nvSpPr>
          <p:cNvPr id="36948" name="Oval 202"/>
          <p:cNvSpPr>
            <a:spLocks noChangeArrowheads="1"/>
          </p:cNvSpPr>
          <p:nvPr/>
        </p:nvSpPr>
        <p:spPr bwMode="auto">
          <a:xfrm flipH="1">
            <a:off x="5940425" y="1628775"/>
            <a:ext cx="287338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4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6949" name="Oval 202"/>
          <p:cNvSpPr>
            <a:spLocks noChangeArrowheads="1"/>
          </p:cNvSpPr>
          <p:nvPr/>
        </p:nvSpPr>
        <p:spPr bwMode="auto">
          <a:xfrm flipH="1">
            <a:off x="1763713" y="4508500"/>
            <a:ext cx="287337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4</a:t>
            </a:r>
            <a:endParaRPr lang="cs-CZ" altLang="cs-CZ" sz="1600" b="1">
              <a:latin typeface="Arial" charset="0"/>
            </a:endParaRPr>
          </a:p>
        </p:txBody>
      </p:sp>
      <p:cxnSp>
        <p:nvCxnSpPr>
          <p:cNvPr id="36950" name="Straight Connector 264"/>
          <p:cNvCxnSpPr>
            <a:cxnSpLocks noChangeShapeType="1"/>
          </p:cNvCxnSpPr>
          <p:nvPr/>
        </p:nvCxnSpPr>
        <p:spPr bwMode="auto">
          <a:xfrm flipH="1">
            <a:off x="6227763" y="4652963"/>
            <a:ext cx="1512887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51" name="Straight Connector 74"/>
          <p:cNvCxnSpPr>
            <a:cxnSpLocks noChangeShapeType="1"/>
          </p:cNvCxnSpPr>
          <p:nvPr/>
        </p:nvCxnSpPr>
        <p:spPr bwMode="auto">
          <a:xfrm flipH="1">
            <a:off x="6516688" y="4003675"/>
            <a:ext cx="431800" cy="144145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52" name="Straight Connector 265"/>
          <p:cNvCxnSpPr>
            <a:cxnSpLocks noChangeShapeType="1"/>
          </p:cNvCxnSpPr>
          <p:nvPr/>
        </p:nvCxnSpPr>
        <p:spPr bwMode="auto">
          <a:xfrm flipH="1">
            <a:off x="7524750" y="4652963"/>
            <a:ext cx="215900" cy="7921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53" name="Straight Connector 266"/>
          <p:cNvCxnSpPr>
            <a:cxnSpLocks noChangeShapeType="1"/>
          </p:cNvCxnSpPr>
          <p:nvPr/>
        </p:nvCxnSpPr>
        <p:spPr bwMode="auto">
          <a:xfrm flipH="1" flipV="1">
            <a:off x="7092950" y="4076700"/>
            <a:ext cx="647700" cy="576263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54" name="Straight Connector 262"/>
          <p:cNvCxnSpPr>
            <a:cxnSpLocks noChangeShapeType="1"/>
          </p:cNvCxnSpPr>
          <p:nvPr/>
        </p:nvCxnSpPr>
        <p:spPr bwMode="auto">
          <a:xfrm>
            <a:off x="5508625" y="5588000"/>
            <a:ext cx="792163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55" name="Straight Connector 163"/>
          <p:cNvCxnSpPr>
            <a:cxnSpLocks noChangeShapeType="1"/>
          </p:cNvCxnSpPr>
          <p:nvPr/>
        </p:nvCxnSpPr>
        <p:spPr bwMode="auto">
          <a:xfrm>
            <a:off x="6084888" y="4652963"/>
            <a:ext cx="287337" cy="79216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56" name="Straight Connector 169"/>
          <p:cNvCxnSpPr>
            <a:cxnSpLocks noChangeShapeType="1"/>
          </p:cNvCxnSpPr>
          <p:nvPr/>
        </p:nvCxnSpPr>
        <p:spPr bwMode="auto">
          <a:xfrm flipH="1" flipV="1">
            <a:off x="7019925" y="4221163"/>
            <a:ext cx="433388" cy="13668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57" name="Straight Connector 171"/>
          <p:cNvCxnSpPr>
            <a:cxnSpLocks noChangeShapeType="1"/>
          </p:cNvCxnSpPr>
          <p:nvPr/>
        </p:nvCxnSpPr>
        <p:spPr bwMode="auto">
          <a:xfrm flipH="1">
            <a:off x="6588125" y="5588000"/>
            <a:ext cx="86518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58" name="Straight Connector 172"/>
          <p:cNvCxnSpPr>
            <a:cxnSpLocks noChangeShapeType="1"/>
          </p:cNvCxnSpPr>
          <p:nvPr/>
        </p:nvCxnSpPr>
        <p:spPr bwMode="auto">
          <a:xfrm flipV="1">
            <a:off x="6084888" y="4148138"/>
            <a:ext cx="719137" cy="5048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59" name="Straight Connector 173"/>
          <p:cNvCxnSpPr>
            <a:cxnSpLocks noChangeShapeType="1"/>
          </p:cNvCxnSpPr>
          <p:nvPr/>
        </p:nvCxnSpPr>
        <p:spPr bwMode="auto">
          <a:xfrm>
            <a:off x="6084888" y="4652963"/>
            <a:ext cx="1223962" cy="863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60" name="Straight Connector 175"/>
          <p:cNvCxnSpPr>
            <a:cxnSpLocks noChangeShapeType="1"/>
          </p:cNvCxnSpPr>
          <p:nvPr/>
        </p:nvCxnSpPr>
        <p:spPr bwMode="auto">
          <a:xfrm flipH="1">
            <a:off x="5292725" y="4652963"/>
            <a:ext cx="792163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61" name="Straight Connector 176"/>
          <p:cNvCxnSpPr>
            <a:cxnSpLocks noChangeShapeType="1"/>
          </p:cNvCxnSpPr>
          <p:nvPr/>
        </p:nvCxnSpPr>
        <p:spPr bwMode="auto">
          <a:xfrm>
            <a:off x="7453313" y="5588000"/>
            <a:ext cx="7905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962" name="Oval 178"/>
          <p:cNvSpPr>
            <a:spLocks noChangeArrowheads="1"/>
          </p:cNvSpPr>
          <p:nvPr/>
        </p:nvSpPr>
        <p:spPr bwMode="auto">
          <a:xfrm flipH="1">
            <a:off x="6877050" y="3932238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63" name="Oval 179"/>
          <p:cNvSpPr>
            <a:spLocks noChangeArrowheads="1"/>
          </p:cNvSpPr>
          <p:nvPr/>
        </p:nvSpPr>
        <p:spPr bwMode="auto">
          <a:xfrm flipH="1">
            <a:off x="7669213" y="4579938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64" name="Oval 180"/>
          <p:cNvSpPr>
            <a:spLocks noChangeArrowheads="1"/>
          </p:cNvSpPr>
          <p:nvPr/>
        </p:nvSpPr>
        <p:spPr bwMode="auto">
          <a:xfrm flipH="1">
            <a:off x="6011863" y="4579938"/>
            <a:ext cx="144462" cy="1444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65" name="Oval 181"/>
          <p:cNvSpPr>
            <a:spLocks noChangeArrowheads="1"/>
          </p:cNvSpPr>
          <p:nvPr/>
        </p:nvSpPr>
        <p:spPr bwMode="auto">
          <a:xfrm flipH="1">
            <a:off x="7380288" y="551656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66" name="Oval 182"/>
          <p:cNvSpPr>
            <a:spLocks noChangeArrowheads="1"/>
          </p:cNvSpPr>
          <p:nvPr/>
        </p:nvSpPr>
        <p:spPr bwMode="auto">
          <a:xfrm flipH="1">
            <a:off x="6372225" y="5516563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67" name="Oval 184"/>
          <p:cNvSpPr>
            <a:spLocks noChangeArrowheads="1"/>
          </p:cNvSpPr>
          <p:nvPr/>
        </p:nvSpPr>
        <p:spPr bwMode="auto">
          <a:xfrm flipH="1">
            <a:off x="5940425" y="3932238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68" name="Oval 185"/>
          <p:cNvSpPr>
            <a:spLocks noChangeArrowheads="1"/>
          </p:cNvSpPr>
          <p:nvPr/>
        </p:nvSpPr>
        <p:spPr bwMode="auto">
          <a:xfrm flipH="1">
            <a:off x="5076825" y="4579938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69" name="Oval 186"/>
          <p:cNvSpPr>
            <a:spLocks noChangeArrowheads="1"/>
          </p:cNvSpPr>
          <p:nvPr/>
        </p:nvSpPr>
        <p:spPr bwMode="auto">
          <a:xfrm flipH="1">
            <a:off x="5435600" y="5516563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6970" name="Oval 187"/>
          <p:cNvSpPr>
            <a:spLocks noChangeArrowheads="1"/>
          </p:cNvSpPr>
          <p:nvPr/>
        </p:nvSpPr>
        <p:spPr bwMode="auto">
          <a:xfrm flipH="1">
            <a:off x="8316913" y="551656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141" name="Oval 140"/>
          <p:cNvSpPr/>
          <p:nvPr/>
        </p:nvSpPr>
        <p:spPr bwMode="auto">
          <a:xfrm flipH="1">
            <a:off x="7596188" y="4508500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1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142" name="Oval 141"/>
          <p:cNvSpPr/>
          <p:nvPr/>
        </p:nvSpPr>
        <p:spPr bwMode="auto">
          <a:xfrm flipH="1">
            <a:off x="5364163" y="5445125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2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143" name="Oval 202"/>
          <p:cNvSpPr>
            <a:spLocks noChangeArrowheads="1"/>
          </p:cNvSpPr>
          <p:nvPr/>
        </p:nvSpPr>
        <p:spPr bwMode="auto">
          <a:xfrm flipH="1">
            <a:off x="5868988" y="3860800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3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6974" name="Oval 202"/>
          <p:cNvSpPr>
            <a:spLocks noChangeArrowheads="1"/>
          </p:cNvSpPr>
          <p:nvPr/>
        </p:nvSpPr>
        <p:spPr bwMode="auto">
          <a:xfrm flipH="1">
            <a:off x="5940425" y="4508500"/>
            <a:ext cx="287338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4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6975" name="Text Box 64"/>
          <p:cNvSpPr txBox="1">
            <a:spLocks noChangeArrowheads="1"/>
          </p:cNvSpPr>
          <p:nvPr/>
        </p:nvSpPr>
        <p:spPr bwMode="auto">
          <a:xfrm>
            <a:off x="971550" y="5949950"/>
            <a:ext cx="27368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Queue: </a:t>
            </a:r>
            <a:r>
              <a:rPr lang="en-US" altLang="cs-CZ" sz="1600" b="1">
                <a:latin typeface="Arial" charset="0"/>
              </a:rPr>
              <a:t>3, 4.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600" b="1">
              <a:latin typeface="Arial" charset="0"/>
            </a:endParaRPr>
          </a:p>
        </p:txBody>
      </p:sp>
      <p:sp>
        <p:nvSpPr>
          <p:cNvPr id="36976" name="AutoShape 186"/>
          <p:cNvSpPr>
            <a:spLocks noChangeArrowheads="1"/>
          </p:cNvSpPr>
          <p:nvPr/>
        </p:nvSpPr>
        <p:spPr bwMode="auto">
          <a:xfrm>
            <a:off x="395288" y="260350"/>
            <a:ext cx="5256212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latin typeface="Arial" charset="0"/>
              </a:rPr>
              <a:t>Topologické uspořádání  DAG - příklad</a:t>
            </a:r>
          </a:p>
        </p:txBody>
      </p:sp>
      <p:sp>
        <p:nvSpPr>
          <p:cNvPr id="36977" name="Text Box 64"/>
          <p:cNvSpPr txBox="1">
            <a:spLocks noChangeArrowheads="1"/>
          </p:cNvSpPr>
          <p:nvPr/>
        </p:nvSpPr>
        <p:spPr bwMode="auto">
          <a:xfrm>
            <a:off x="5292725" y="5949950"/>
            <a:ext cx="2735263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Queue: </a:t>
            </a:r>
            <a:r>
              <a:rPr lang="en-US" altLang="cs-CZ" sz="1600" b="1">
                <a:latin typeface="Arial" charset="0"/>
              </a:rPr>
              <a:t> 4.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600" b="1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C8C77D-3A1C-4EEF-B944-0AEFFC97CFD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AutoShape 180"/>
          <p:cNvSpPr>
            <a:spLocks noChangeArrowheads="1"/>
          </p:cNvSpPr>
          <p:nvPr/>
        </p:nvSpPr>
        <p:spPr bwMode="auto">
          <a:xfrm>
            <a:off x="250825" y="476250"/>
            <a:ext cx="8642350" cy="6048375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Arial" charset="0"/>
              </a:rPr>
              <a:t> </a:t>
            </a:r>
          </a:p>
        </p:txBody>
      </p:sp>
      <p:sp>
        <p:nvSpPr>
          <p:cNvPr id="37892" name="AutoShape 14"/>
          <p:cNvSpPr>
            <a:spLocks noChangeArrowheads="1"/>
          </p:cNvSpPr>
          <p:nvPr/>
        </p:nvSpPr>
        <p:spPr bwMode="auto">
          <a:xfrm>
            <a:off x="395288" y="836613"/>
            <a:ext cx="8280400" cy="2592387"/>
          </a:xfrm>
          <a:prstGeom prst="roundRect">
            <a:avLst>
              <a:gd name="adj" fmla="val 5824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7893" name="AutoShape 14"/>
          <p:cNvSpPr>
            <a:spLocks noChangeArrowheads="1"/>
          </p:cNvSpPr>
          <p:nvPr/>
        </p:nvSpPr>
        <p:spPr bwMode="auto">
          <a:xfrm>
            <a:off x="395288" y="3716338"/>
            <a:ext cx="8280400" cy="2592387"/>
          </a:xfrm>
          <a:prstGeom prst="roundRect">
            <a:avLst>
              <a:gd name="adj" fmla="val 5824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37894" name="Straight Connector 282"/>
          <p:cNvCxnSpPr>
            <a:cxnSpLocks noChangeShapeType="1"/>
          </p:cNvCxnSpPr>
          <p:nvPr/>
        </p:nvCxnSpPr>
        <p:spPr bwMode="auto">
          <a:xfrm flipH="1" flipV="1">
            <a:off x="6948488" y="1268413"/>
            <a:ext cx="431800" cy="1368425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895" name="Straight Connector 285"/>
          <p:cNvCxnSpPr>
            <a:cxnSpLocks noChangeShapeType="1"/>
          </p:cNvCxnSpPr>
          <p:nvPr/>
        </p:nvCxnSpPr>
        <p:spPr bwMode="auto">
          <a:xfrm flipH="1">
            <a:off x="6659563" y="2708275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896" name="Straight Connector 286"/>
          <p:cNvCxnSpPr>
            <a:cxnSpLocks noChangeShapeType="1"/>
          </p:cNvCxnSpPr>
          <p:nvPr/>
        </p:nvCxnSpPr>
        <p:spPr bwMode="auto">
          <a:xfrm>
            <a:off x="7451725" y="2708275"/>
            <a:ext cx="792163" cy="0"/>
          </a:xfrm>
          <a:prstGeom prst="line">
            <a:avLst/>
          </a:prstGeom>
          <a:noFill/>
          <a:ln w="57150" algn="ctr">
            <a:solidFill>
              <a:srgbClr val="DDDDDD"/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897" name="Straight Connector 269"/>
          <p:cNvCxnSpPr>
            <a:cxnSpLocks noChangeShapeType="1"/>
          </p:cNvCxnSpPr>
          <p:nvPr/>
        </p:nvCxnSpPr>
        <p:spPr bwMode="auto">
          <a:xfrm>
            <a:off x="1908175" y="1773238"/>
            <a:ext cx="287338" cy="7921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898" name="Straight Connector 270"/>
          <p:cNvCxnSpPr>
            <a:cxnSpLocks noChangeShapeType="1"/>
          </p:cNvCxnSpPr>
          <p:nvPr/>
        </p:nvCxnSpPr>
        <p:spPr bwMode="auto">
          <a:xfrm flipV="1">
            <a:off x="1908175" y="1268413"/>
            <a:ext cx="719138" cy="504825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899" name="Straight Connector 271"/>
          <p:cNvCxnSpPr>
            <a:cxnSpLocks noChangeShapeType="1"/>
          </p:cNvCxnSpPr>
          <p:nvPr/>
        </p:nvCxnSpPr>
        <p:spPr bwMode="auto">
          <a:xfrm>
            <a:off x="1908175" y="1773238"/>
            <a:ext cx="1223963" cy="86360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0" name="Straight Connector 272"/>
          <p:cNvCxnSpPr>
            <a:cxnSpLocks noChangeShapeType="1"/>
          </p:cNvCxnSpPr>
          <p:nvPr/>
        </p:nvCxnSpPr>
        <p:spPr bwMode="auto">
          <a:xfrm flipH="1">
            <a:off x="1116013" y="1773238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1" name="Straight Connector 254"/>
          <p:cNvCxnSpPr>
            <a:cxnSpLocks noChangeShapeType="1"/>
          </p:cNvCxnSpPr>
          <p:nvPr/>
        </p:nvCxnSpPr>
        <p:spPr bwMode="auto">
          <a:xfrm>
            <a:off x="1906588" y="1125538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2" name="Straight Connector 264"/>
          <p:cNvCxnSpPr>
            <a:cxnSpLocks noChangeShapeType="1"/>
          </p:cNvCxnSpPr>
          <p:nvPr/>
        </p:nvCxnSpPr>
        <p:spPr bwMode="auto">
          <a:xfrm flipH="1">
            <a:off x="2051050" y="1773238"/>
            <a:ext cx="1512888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3" name="Straight Connector 74"/>
          <p:cNvCxnSpPr>
            <a:cxnSpLocks noChangeShapeType="1"/>
          </p:cNvCxnSpPr>
          <p:nvPr/>
        </p:nvCxnSpPr>
        <p:spPr bwMode="auto">
          <a:xfrm flipH="1">
            <a:off x="2338388" y="1125538"/>
            <a:ext cx="431800" cy="143986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4" name="Straight Connector 265"/>
          <p:cNvCxnSpPr>
            <a:cxnSpLocks noChangeShapeType="1"/>
          </p:cNvCxnSpPr>
          <p:nvPr/>
        </p:nvCxnSpPr>
        <p:spPr bwMode="auto">
          <a:xfrm flipH="1">
            <a:off x="3348038" y="1773238"/>
            <a:ext cx="215900" cy="7921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5" name="Straight Connector 266"/>
          <p:cNvCxnSpPr>
            <a:cxnSpLocks noChangeShapeType="1"/>
          </p:cNvCxnSpPr>
          <p:nvPr/>
        </p:nvCxnSpPr>
        <p:spPr bwMode="auto">
          <a:xfrm flipH="1" flipV="1">
            <a:off x="2916238" y="1196975"/>
            <a:ext cx="647700" cy="576263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6" name="Straight Connector 262"/>
          <p:cNvCxnSpPr>
            <a:cxnSpLocks noChangeShapeType="1"/>
          </p:cNvCxnSpPr>
          <p:nvPr/>
        </p:nvCxnSpPr>
        <p:spPr bwMode="auto">
          <a:xfrm>
            <a:off x="1331913" y="2708275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7" name="Straight Connector 169"/>
          <p:cNvCxnSpPr>
            <a:cxnSpLocks noChangeShapeType="1"/>
          </p:cNvCxnSpPr>
          <p:nvPr/>
        </p:nvCxnSpPr>
        <p:spPr bwMode="auto">
          <a:xfrm flipH="1" flipV="1">
            <a:off x="2843213" y="1341438"/>
            <a:ext cx="433387" cy="13668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8" name="Straight Connector 171"/>
          <p:cNvCxnSpPr>
            <a:cxnSpLocks noChangeShapeType="1"/>
          </p:cNvCxnSpPr>
          <p:nvPr/>
        </p:nvCxnSpPr>
        <p:spPr bwMode="auto">
          <a:xfrm flipH="1">
            <a:off x="2411413" y="2708275"/>
            <a:ext cx="865187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9" name="Straight Connector 176"/>
          <p:cNvCxnSpPr>
            <a:cxnSpLocks noChangeShapeType="1"/>
          </p:cNvCxnSpPr>
          <p:nvPr/>
        </p:nvCxnSpPr>
        <p:spPr bwMode="auto">
          <a:xfrm>
            <a:off x="3276600" y="2708275"/>
            <a:ext cx="7905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10" name="Oval 178"/>
          <p:cNvSpPr>
            <a:spLocks noChangeArrowheads="1"/>
          </p:cNvSpPr>
          <p:nvPr/>
        </p:nvSpPr>
        <p:spPr bwMode="auto">
          <a:xfrm flipH="1">
            <a:off x="2700338" y="10525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11" name="Oval 179"/>
          <p:cNvSpPr>
            <a:spLocks noChangeArrowheads="1"/>
          </p:cNvSpPr>
          <p:nvPr/>
        </p:nvSpPr>
        <p:spPr bwMode="auto">
          <a:xfrm flipH="1">
            <a:off x="3492500" y="17002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12" name="Oval 180"/>
          <p:cNvSpPr>
            <a:spLocks noChangeArrowheads="1"/>
          </p:cNvSpPr>
          <p:nvPr/>
        </p:nvSpPr>
        <p:spPr bwMode="auto">
          <a:xfrm flipH="1">
            <a:off x="1835150" y="1700213"/>
            <a:ext cx="144463" cy="1444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13" name="Oval 181"/>
          <p:cNvSpPr>
            <a:spLocks noChangeArrowheads="1"/>
          </p:cNvSpPr>
          <p:nvPr/>
        </p:nvSpPr>
        <p:spPr bwMode="auto">
          <a:xfrm flipH="1">
            <a:off x="3203575" y="2636838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14" name="Oval 182"/>
          <p:cNvSpPr>
            <a:spLocks noChangeArrowheads="1"/>
          </p:cNvSpPr>
          <p:nvPr/>
        </p:nvSpPr>
        <p:spPr bwMode="auto">
          <a:xfrm flipH="1">
            <a:off x="2195513" y="2636838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15" name="Oval 184"/>
          <p:cNvSpPr>
            <a:spLocks noChangeArrowheads="1"/>
          </p:cNvSpPr>
          <p:nvPr/>
        </p:nvSpPr>
        <p:spPr bwMode="auto">
          <a:xfrm flipH="1">
            <a:off x="1763713" y="105251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16" name="Oval 185"/>
          <p:cNvSpPr>
            <a:spLocks noChangeArrowheads="1"/>
          </p:cNvSpPr>
          <p:nvPr/>
        </p:nvSpPr>
        <p:spPr bwMode="auto">
          <a:xfrm flipH="1">
            <a:off x="900113" y="17002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17" name="Oval 186"/>
          <p:cNvSpPr>
            <a:spLocks noChangeArrowheads="1"/>
          </p:cNvSpPr>
          <p:nvPr/>
        </p:nvSpPr>
        <p:spPr bwMode="auto">
          <a:xfrm flipH="1">
            <a:off x="1258888" y="2636838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18" name="Oval 187"/>
          <p:cNvSpPr>
            <a:spLocks noChangeArrowheads="1"/>
          </p:cNvSpPr>
          <p:nvPr/>
        </p:nvSpPr>
        <p:spPr bwMode="auto">
          <a:xfrm flipH="1">
            <a:off x="4140200" y="2636838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141" name="Oval 140"/>
          <p:cNvSpPr/>
          <p:nvPr/>
        </p:nvSpPr>
        <p:spPr bwMode="auto">
          <a:xfrm flipH="1">
            <a:off x="3419475" y="1628775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1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142" name="Oval 141"/>
          <p:cNvSpPr/>
          <p:nvPr/>
        </p:nvSpPr>
        <p:spPr bwMode="auto">
          <a:xfrm flipH="1">
            <a:off x="1187450" y="2565400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2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143" name="Oval 202"/>
          <p:cNvSpPr>
            <a:spLocks noChangeArrowheads="1"/>
          </p:cNvSpPr>
          <p:nvPr/>
        </p:nvSpPr>
        <p:spPr bwMode="auto">
          <a:xfrm flipH="1">
            <a:off x="1692275" y="981075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3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144" name="Oval 202"/>
          <p:cNvSpPr>
            <a:spLocks noChangeArrowheads="1"/>
          </p:cNvSpPr>
          <p:nvPr/>
        </p:nvSpPr>
        <p:spPr bwMode="auto">
          <a:xfrm flipH="1">
            <a:off x="1763713" y="1628775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4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7923" name="Text Box 64"/>
          <p:cNvSpPr txBox="1">
            <a:spLocks noChangeArrowheads="1"/>
          </p:cNvSpPr>
          <p:nvPr/>
        </p:nvSpPr>
        <p:spPr bwMode="auto">
          <a:xfrm>
            <a:off x="971550" y="3068638"/>
            <a:ext cx="27368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Queue:</a:t>
            </a:r>
            <a:r>
              <a:rPr lang="en-US" altLang="cs-CZ" sz="1600" b="1">
                <a:latin typeface="Arial" charset="0"/>
              </a:rPr>
              <a:t> 5, 6.</a:t>
            </a:r>
          </a:p>
        </p:txBody>
      </p:sp>
      <p:sp>
        <p:nvSpPr>
          <p:cNvPr id="37924" name="Oval 202"/>
          <p:cNvSpPr>
            <a:spLocks noChangeArrowheads="1"/>
          </p:cNvSpPr>
          <p:nvPr/>
        </p:nvSpPr>
        <p:spPr bwMode="auto">
          <a:xfrm flipH="1">
            <a:off x="827088" y="1628775"/>
            <a:ext cx="287337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6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7925" name="Oval 202"/>
          <p:cNvSpPr>
            <a:spLocks noChangeArrowheads="1"/>
          </p:cNvSpPr>
          <p:nvPr/>
        </p:nvSpPr>
        <p:spPr bwMode="auto">
          <a:xfrm flipH="1">
            <a:off x="3132138" y="2565400"/>
            <a:ext cx="287337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5</a:t>
            </a:r>
            <a:endParaRPr lang="cs-CZ" altLang="cs-CZ" sz="1600" b="1">
              <a:latin typeface="Arial" charset="0"/>
            </a:endParaRPr>
          </a:p>
        </p:txBody>
      </p:sp>
      <p:cxnSp>
        <p:nvCxnSpPr>
          <p:cNvPr id="37926" name="Straight Connector 269"/>
          <p:cNvCxnSpPr>
            <a:cxnSpLocks noChangeShapeType="1"/>
          </p:cNvCxnSpPr>
          <p:nvPr/>
        </p:nvCxnSpPr>
        <p:spPr bwMode="auto">
          <a:xfrm>
            <a:off x="6084888" y="1773238"/>
            <a:ext cx="287337" cy="7921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27" name="Straight Connector 270"/>
          <p:cNvCxnSpPr>
            <a:cxnSpLocks noChangeShapeType="1"/>
          </p:cNvCxnSpPr>
          <p:nvPr/>
        </p:nvCxnSpPr>
        <p:spPr bwMode="auto">
          <a:xfrm flipV="1">
            <a:off x="6084888" y="1268413"/>
            <a:ext cx="719137" cy="504825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28" name="Straight Connector 271"/>
          <p:cNvCxnSpPr>
            <a:cxnSpLocks noChangeShapeType="1"/>
          </p:cNvCxnSpPr>
          <p:nvPr/>
        </p:nvCxnSpPr>
        <p:spPr bwMode="auto">
          <a:xfrm>
            <a:off x="6084888" y="1773238"/>
            <a:ext cx="1223962" cy="86360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29" name="Straight Connector 272"/>
          <p:cNvCxnSpPr>
            <a:cxnSpLocks noChangeShapeType="1"/>
          </p:cNvCxnSpPr>
          <p:nvPr/>
        </p:nvCxnSpPr>
        <p:spPr bwMode="auto">
          <a:xfrm flipH="1">
            <a:off x="5292725" y="1773238"/>
            <a:ext cx="792163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30" name="Straight Connector 254"/>
          <p:cNvCxnSpPr>
            <a:cxnSpLocks noChangeShapeType="1"/>
          </p:cNvCxnSpPr>
          <p:nvPr/>
        </p:nvCxnSpPr>
        <p:spPr bwMode="auto">
          <a:xfrm>
            <a:off x="6083300" y="1125538"/>
            <a:ext cx="792163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31" name="Straight Connector 264"/>
          <p:cNvCxnSpPr>
            <a:cxnSpLocks noChangeShapeType="1"/>
          </p:cNvCxnSpPr>
          <p:nvPr/>
        </p:nvCxnSpPr>
        <p:spPr bwMode="auto">
          <a:xfrm flipH="1">
            <a:off x="6226175" y="1773238"/>
            <a:ext cx="1512888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32" name="Straight Connector 74"/>
          <p:cNvCxnSpPr>
            <a:cxnSpLocks noChangeShapeType="1"/>
          </p:cNvCxnSpPr>
          <p:nvPr/>
        </p:nvCxnSpPr>
        <p:spPr bwMode="auto">
          <a:xfrm flipH="1">
            <a:off x="6515100" y="1125538"/>
            <a:ext cx="431800" cy="143986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33" name="Straight Connector 265"/>
          <p:cNvCxnSpPr>
            <a:cxnSpLocks noChangeShapeType="1"/>
          </p:cNvCxnSpPr>
          <p:nvPr/>
        </p:nvCxnSpPr>
        <p:spPr bwMode="auto">
          <a:xfrm flipH="1">
            <a:off x="7523163" y="1773238"/>
            <a:ext cx="215900" cy="7921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34" name="Straight Connector 266"/>
          <p:cNvCxnSpPr>
            <a:cxnSpLocks noChangeShapeType="1"/>
          </p:cNvCxnSpPr>
          <p:nvPr/>
        </p:nvCxnSpPr>
        <p:spPr bwMode="auto">
          <a:xfrm flipH="1" flipV="1">
            <a:off x="7091363" y="1196975"/>
            <a:ext cx="647700" cy="576263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35" name="Straight Connector 262"/>
          <p:cNvCxnSpPr>
            <a:cxnSpLocks noChangeShapeType="1"/>
          </p:cNvCxnSpPr>
          <p:nvPr/>
        </p:nvCxnSpPr>
        <p:spPr bwMode="auto">
          <a:xfrm>
            <a:off x="5507038" y="2708275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36" name="Oval 178"/>
          <p:cNvSpPr>
            <a:spLocks noChangeArrowheads="1"/>
          </p:cNvSpPr>
          <p:nvPr/>
        </p:nvSpPr>
        <p:spPr bwMode="auto">
          <a:xfrm flipH="1">
            <a:off x="6875463" y="10525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37" name="Oval 179"/>
          <p:cNvSpPr>
            <a:spLocks noChangeArrowheads="1"/>
          </p:cNvSpPr>
          <p:nvPr/>
        </p:nvSpPr>
        <p:spPr bwMode="auto">
          <a:xfrm flipH="1">
            <a:off x="7667625" y="17002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38" name="Oval 180"/>
          <p:cNvSpPr>
            <a:spLocks noChangeArrowheads="1"/>
          </p:cNvSpPr>
          <p:nvPr/>
        </p:nvSpPr>
        <p:spPr bwMode="auto">
          <a:xfrm flipH="1">
            <a:off x="6010275" y="1700213"/>
            <a:ext cx="144463" cy="1444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39" name="Oval 181"/>
          <p:cNvSpPr>
            <a:spLocks noChangeArrowheads="1"/>
          </p:cNvSpPr>
          <p:nvPr/>
        </p:nvSpPr>
        <p:spPr bwMode="auto">
          <a:xfrm flipH="1">
            <a:off x="7378700" y="2636838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40" name="Oval 182"/>
          <p:cNvSpPr>
            <a:spLocks noChangeArrowheads="1"/>
          </p:cNvSpPr>
          <p:nvPr/>
        </p:nvSpPr>
        <p:spPr bwMode="auto">
          <a:xfrm flipH="1">
            <a:off x="6370638" y="2636838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41" name="Oval 184"/>
          <p:cNvSpPr>
            <a:spLocks noChangeArrowheads="1"/>
          </p:cNvSpPr>
          <p:nvPr/>
        </p:nvSpPr>
        <p:spPr bwMode="auto">
          <a:xfrm flipH="1">
            <a:off x="5938838" y="105251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42" name="Oval 185"/>
          <p:cNvSpPr>
            <a:spLocks noChangeArrowheads="1"/>
          </p:cNvSpPr>
          <p:nvPr/>
        </p:nvSpPr>
        <p:spPr bwMode="auto">
          <a:xfrm flipH="1">
            <a:off x="5075238" y="17002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43" name="Oval 186"/>
          <p:cNvSpPr>
            <a:spLocks noChangeArrowheads="1"/>
          </p:cNvSpPr>
          <p:nvPr/>
        </p:nvSpPr>
        <p:spPr bwMode="auto">
          <a:xfrm flipH="1">
            <a:off x="5434013" y="2636838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44" name="Oval 187"/>
          <p:cNvSpPr>
            <a:spLocks noChangeArrowheads="1"/>
          </p:cNvSpPr>
          <p:nvPr/>
        </p:nvSpPr>
        <p:spPr bwMode="auto">
          <a:xfrm flipH="1">
            <a:off x="8315325" y="2636838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171" name="Oval 170"/>
          <p:cNvSpPr/>
          <p:nvPr/>
        </p:nvSpPr>
        <p:spPr bwMode="auto">
          <a:xfrm flipH="1">
            <a:off x="7594600" y="1628775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1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172" name="Oval 171"/>
          <p:cNvSpPr/>
          <p:nvPr/>
        </p:nvSpPr>
        <p:spPr bwMode="auto">
          <a:xfrm flipH="1">
            <a:off x="5362575" y="2565400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2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173" name="Oval 202"/>
          <p:cNvSpPr>
            <a:spLocks noChangeArrowheads="1"/>
          </p:cNvSpPr>
          <p:nvPr/>
        </p:nvSpPr>
        <p:spPr bwMode="auto">
          <a:xfrm flipH="1">
            <a:off x="5867400" y="981075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3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174" name="Oval 202"/>
          <p:cNvSpPr>
            <a:spLocks noChangeArrowheads="1"/>
          </p:cNvSpPr>
          <p:nvPr/>
        </p:nvSpPr>
        <p:spPr bwMode="auto">
          <a:xfrm flipH="1">
            <a:off x="5938838" y="1628775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4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7949" name="Text Box 64"/>
          <p:cNvSpPr txBox="1">
            <a:spLocks noChangeArrowheads="1"/>
          </p:cNvSpPr>
          <p:nvPr/>
        </p:nvSpPr>
        <p:spPr bwMode="auto">
          <a:xfrm>
            <a:off x="5292725" y="3068638"/>
            <a:ext cx="27352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Queue:</a:t>
            </a:r>
            <a:r>
              <a:rPr lang="en-US" altLang="cs-CZ" sz="1600" b="1">
                <a:latin typeface="Arial" charset="0"/>
              </a:rPr>
              <a:t>  6, 7, 8.</a:t>
            </a:r>
          </a:p>
        </p:txBody>
      </p:sp>
      <p:sp>
        <p:nvSpPr>
          <p:cNvPr id="37950" name="Oval 202"/>
          <p:cNvSpPr>
            <a:spLocks noChangeArrowheads="1"/>
          </p:cNvSpPr>
          <p:nvPr/>
        </p:nvSpPr>
        <p:spPr bwMode="auto">
          <a:xfrm flipH="1">
            <a:off x="5003800" y="1628775"/>
            <a:ext cx="287338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6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177" name="Oval 202"/>
          <p:cNvSpPr>
            <a:spLocks noChangeArrowheads="1"/>
          </p:cNvSpPr>
          <p:nvPr/>
        </p:nvSpPr>
        <p:spPr bwMode="auto">
          <a:xfrm flipH="1">
            <a:off x="7308850" y="2563813"/>
            <a:ext cx="287338" cy="2873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5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7952" name="Oval 202"/>
          <p:cNvSpPr>
            <a:spLocks noChangeArrowheads="1"/>
          </p:cNvSpPr>
          <p:nvPr/>
        </p:nvSpPr>
        <p:spPr bwMode="auto">
          <a:xfrm flipH="1">
            <a:off x="6804025" y="981075"/>
            <a:ext cx="287338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7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7953" name="Oval 202"/>
          <p:cNvSpPr>
            <a:spLocks noChangeArrowheads="1"/>
          </p:cNvSpPr>
          <p:nvPr/>
        </p:nvSpPr>
        <p:spPr bwMode="auto">
          <a:xfrm flipH="1">
            <a:off x="8243888" y="2565400"/>
            <a:ext cx="287337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8</a:t>
            </a:r>
            <a:endParaRPr lang="cs-CZ" altLang="cs-CZ" sz="1600" b="1">
              <a:latin typeface="Arial" charset="0"/>
            </a:endParaRPr>
          </a:p>
        </p:txBody>
      </p:sp>
      <p:cxnSp>
        <p:nvCxnSpPr>
          <p:cNvPr id="37954" name="Straight Connector 282"/>
          <p:cNvCxnSpPr>
            <a:cxnSpLocks noChangeShapeType="1"/>
          </p:cNvCxnSpPr>
          <p:nvPr/>
        </p:nvCxnSpPr>
        <p:spPr bwMode="auto">
          <a:xfrm flipH="1" flipV="1">
            <a:off x="2773363" y="4149725"/>
            <a:ext cx="431800" cy="1368425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55" name="Straight Connector 285"/>
          <p:cNvCxnSpPr>
            <a:cxnSpLocks noChangeShapeType="1"/>
          </p:cNvCxnSpPr>
          <p:nvPr/>
        </p:nvCxnSpPr>
        <p:spPr bwMode="auto">
          <a:xfrm flipH="1">
            <a:off x="2484438" y="5589588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56" name="Straight Connector 286"/>
          <p:cNvCxnSpPr>
            <a:cxnSpLocks noChangeShapeType="1"/>
          </p:cNvCxnSpPr>
          <p:nvPr/>
        </p:nvCxnSpPr>
        <p:spPr bwMode="auto">
          <a:xfrm>
            <a:off x="3276600" y="5589588"/>
            <a:ext cx="792163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57" name="Straight Connector 269"/>
          <p:cNvCxnSpPr>
            <a:cxnSpLocks noChangeShapeType="1"/>
          </p:cNvCxnSpPr>
          <p:nvPr/>
        </p:nvCxnSpPr>
        <p:spPr bwMode="auto">
          <a:xfrm>
            <a:off x="1908175" y="4652963"/>
            <a:ext cx="287338" cy="7921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58" name="Straight Connector 270"/>
          <p:cNvCxnSpPr>
            <a:cxnSpLocks noChangeShapeType="1"/>
          </p:cNvCxnSpPr>
          <p:nvPr/>
        </p:nvCxnSpPr>
        <p:spPr bwMode="auto">
          <a:xfrm flipV="1">
            <a:off x="1908175" y="4148138"/>
            <a:ext cx="719138" cy="504825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59" name="Straight Connector 271"/>
          <p:cNvCxnSpPr>
            <a:cxnSpLocks noChangeShapeType="1"/>
          </p:cNvCxnSpPr>
          <p:nvPr/>
        </p:nvCxnSpPr>
        <p:spPr bwMode="auto">
          <a:xfrm>
            <a:off x="1908175" y="4652963"/>
            <a:ext cx="1223963" cy="86360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60" name="Straight Connector 272"/>
          <p:cNvCxnSpPr>
            <a:cxnSpLocks noChangeShapeType="1"/>
          </p:cNvCxnSpPr>
          <p:nvPr/>
        </p:nvCxnSpPr>
        <p:spPr bwMode="auto">
          <a:xfrm flipH="1">
            <a:off x="1116013" y="4652963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61" name="Straight Connector 254"/>
          <p:cNvCxnSpPr>
            <a:cxnSpLocks noChangeShapeType="1"/>
          </p:cNvCxnSpPr>
          <p:nvPr/>
        </p:nvCxnSpPr>
        <p:spPr bwMode="auto">
          <a:xfrm>
            <a:off x="1906588" y="4006850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62" name="Straight Connector 264"/>
          <p:cNvCxnSpPr>
            <a:cxnSpLocks noChangeShapeType="1"/>
          </p:cNvCxnSpPr>
          <p:nvPr/>
        </p:nvCxnSpPr>
        <p:spPr bwMode="auto">
          <a:xfrm flipH="1">
            <a:off x="2051050" y="4654550"/>
            <a:ext cx="1512888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63" name="Straight Connector 74"/>
          <p:cNvCxnSpPr>
            <a:cxnSpLocks noChangeShapeType="1"/>
          </p:cNvCxnSpPr>
          <p:nvPr/>
        </p:nvCxnSpPr>
        <p:spPr bwMode="auto">
          <a:xfrm flipH="1">
            <a:off x="2339975" y="4005263"/>
            <a:ext cx="431800" cy="143986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64" name="Straight Connector 265"/>
          <p:cNvCxnSpPr>
            <a:cxnSpLocks noChangeShapeType="1"/>
          </p:cNvCxnSpPr>
          <p:nvPr/>
        </p:nvCxnSpPr>
        <p:spPr bwMode="auto">
          <a:xfrm flipH="1">
            <a:off x="3348038" y="4654550"/>
            <a:ext cx="215900" cy="792163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65" name="Straight Connector 266"/>
          <p:cNvCxnSpPr>
            <a:cxnSpLocks noChangeShapeType="1"/>
          </p:cNvCxnSpPr>
          <p:nvPr/>
        </p:nvCxnSpPr>
        <p:spPr bwMode="auto">
          <a:xfrm flipH="1" flipV="1">
            <a:off x="2916238" y="4078288"/>
            <a:ext cx="647700" cy="5762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66" name="Straight Connector 262"/>
          <p:cNvCxnSpPr>
            <a:cxnSpLocks noChangeShapeType="1"/>
          </p:cNvCxnSpPr>
          <p:nvPr/>
        </p:nvCxnSpPr>
        <p:spPr bwMode="auto">
          <a:xfrm>
            <a:off x="1331913" y="5589588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67" name="Oval 178"/>
          <p:cNvSpPr>
            <a:spLocks noChangeArrowheads="1"/>
          </p:cNvSpPr>
          <p:nvPr/>
        </p:nvSpPr>
        <p:spPr bwMode="auto">
          <a:xfrm flipH="1">
            <a:off x="2700338" y="3933825"/>
            <a:ext cx="142875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68" name="Oval 179"/>
          <p:cNvSpPr>
            <a:spLocks noChangeArrowheads="1"/>
          </p:cNvSpPr>
          <p:nvPr/>
        </p:nvSpPr>
        <p:spPr bwMode="auto">
          <a:xfrm flipH="1">
            <a:off x="3492500" y="4581525"/>
            <a:ext cx="142875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69" name="Oval 180"/>
          <p:cNvSpPr>
            <a:spLocks noChangeArrowheads="1"/>
          </p:cNvSpPr>
          <p:nvPr/>
        </p:nvSpPr>
        <p:spPr bwMode="auto">
          <a:xfrm flipH="1">
            <a:off x="1835150" y="4581525"/>
            <a:ext cx="144463" cy="144463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70" name="Oval 181"/>
          <p:cNvSpPr>
            <a:spLocks noChangeArrowheads="1"/>
          </p:cNvSpPr>
          <p:nvPr/>
        </p:nvSpPr>
        <p:spPr bwMode="auto">
          <a:xfrm flipH="1">
            <a:off x="3203575" y="5518150"/>
            <a:ext cx="144463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71" name="Oval 182"/>
          <p:cNvSpPr>
            <a:spLocks noChangeArrowheads="1"/>
          </p:cNvSpPr>
          <p:nvPr/>
        </p:nvSpPr>
        <p:spPr bwMode="auto">
          <a:xfrm flipH="1">
            <a:off x="2195513" y="5518150"/>
            <a:ext cx="144462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72" name="Oval 184"/>
          <p:cNvSpPr>
            <a:spLocks noChangeArrowheads="1"/>
          </p:cNvSpPr>
          <p:nvPr/>
        </p:nvSpPr>
        <p:spPr bwMode="auto">
          <a:xfrm flipH="1">
            <a:off x="1763713" y="3933825"/>
            <a:ext cx="144462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73" name="Oval 185"/>
          <p:cNvSpPr>
            <a:spLocks noChangeArrowheads="1"/>
          </p:cNvSpPr>
          <p:nvPr/>
        </p:nvSpPr>
        <p:spPr bwMode="auto">
          <a:xfrm flipH="1">
            <a:off x="900113" y="4581525"/>
            <a:ext cx="142875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74" name="Oval 186"/>
          <p:cNvSpPr>
            <a:spLocks noChangeArrowheads="1"/>
          </p:cNvSpPr>
          <p:nvPr/>
        </p:nvSpPr>
        <p:spPr bwMode="auto">
          <a:xfrm flipH="1">
            <a:off x="1258888" y="5518150"/>
            <a:ext cx="144462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75" name="Oval 187"/>
          <p:cNvSpPr>
            <a:spLocks noChangeArrowheads="1"/>
          </p:cNvSpPr>
          <p:nvPr/>
        </p:nvSpPr>
        <p:spPr bwMode="auto">
          <a:xfrm flipH="1">
            <a:off x="4140200" y="5518150"/>
            <a:ext cx="144463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207" name="Oval 206"/>
          <p:cNvSpPr/>
          <p:nvPr/>
        </p:nvSpPr>
        <p:spPr bwMode="auto">
          <a:xfrm flipH="1">
            <a:off x="3419475" y="4510088"/>
            <a:ext cx="288925" cy="2873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1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208" name="Oval 207"/>
          <p:cNvSpPr/>
          <p:nvPr/>
        </p:nvSpPr>
        <p:spPr bwMode="auto">
          <a:xfrm flipH="1">
            <a:off x="1187450" y="5446713"/>
            <a:ext cx="288925" cy="2873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2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209" name="Oval 202"/>
          <p:cNvSpPr>
            <a:spLocks noChangeArrowheads="1"/>
          </p:cNvSpPr>
          <p:nvPr/>
        </p:nvSpPr>
        <p:spPr bwMode="auto">
          <a:xfrm flipH="1">
            <a:off x="1692275" y="3862388"/>
            <a:ext cx="287338" cy="2873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3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210" name="Oval 202"/>
          <p:cNvSpPr>
            <a:spLocks noChangeArrowheads="1"/>
          </p:cNvSpPr>
          <p:nvPr/>
        </p:nvSpPr>
        <p:spPr bwMode="auto">
          <a:xfrm flipH="1">
            <a:off x="1763713" y="4510088"/>
            <a:ext cx="287337" cy="2873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4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7980" name="Text Box 64"/>
          <p:cNvSpPr txBox="1">
            <a:spLocks noChangeArrowheads="1"/>
          </p:cNvSpPr>
          <p:nvPr/>
        </p:nvSpPr>
        <p:spPr bwMode="auto">
          <a:xfrm>
            <a:off x="971550" y="5949950"/>
            <a:ext cx="27368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Queue:</a:t>
            </a:r>
            <a:r>
              <a:rPr lang="en-US" altLang="cs-CZ" sz="1600" b="1">
                <a:latin typeface="Arial" charset="0"/>
              </a:rPr>
              <a:t>  7, 8.</a:t>
            </a:r>
          </a:p>
        </p:txBody>
      </p:sp>
      <p:sp>
        <p:nvSpPr>
          <p:cNvPr id="212" name="Oval 202"/>
          <p:cNvSpPr>
            <a:spLocks noChangeArrowheads="1"/>
          </p:cNvSpPr>
          <p:nvPr/>
        </p:nvSpPr>
        <p:spPr bwMode="auto">
          <a:xfrm flipH="1">
            <a:off x="828675" y="4508500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6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213" name="Oval 202"/>
          <p:cNvSpPr>
            <a:spLocks noChangeArrowheads="1"/>
          </p:cNvSpPr>
          <p:nvPr/>
        </p:nvSpPr>
        <p:spPr bwMode="auto">
          <a:xfrm flipH="1">
            <a:off x="3132138" y="5445125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5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7983" name="Oval 202"/>
          <p:cNvSpPr>
            <a:spLocks noChangeArrowheads="1"/>
          </p:cNvSpPr>
          <p:nvPr/>
        </p:nvSpPr>
        <p:spPr bwMode="auto">
          <a:xfrm flipH="1">
            <a:off x="2627313" y="3862388"/>
            <a:ext cx="287337" cy="287337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7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7984" name="Oval 202"/>
          <p:cNvSpPr>
            <a:spLocks noChangeArrowheads="1"/>
          </p:cNvSpPr>
          <p:nvPr/>
        </p:nvSpPr>
        <p:spPr bwMode="auto">
          <a:xfrm flipH="1">
            <a:off x="4068763" y="5445125"/>
            <a:ext cx="287337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8</a:t>
            </a:r>
            <a:endParaRPr lang="cs-CZ" altLang="cs-CZ" sz="1600" b="1">
              <a:latin typeface="Arial" charset="0"/>
            </a:endParaRPr>
          </a:p>
        </p:txBody>
      </p:sp>
      <p:cxnSp>
        <p:nvCxnSpPr>
          <p:cNvPr id="37985" name="Straight Connector 282"/>
          <p:cNvCxnSpPr>
            <a:cxnSpLocks noChangeShapeType="1"/>
          </p:cNvCxnSpPr>
          <p:nvPr/>
        </p:nvCxnSpPr>
        <p:spPr bwMode="auto">
          <a:xfrm flipH="1" flipV="1">
            <a:off x="6948488" y="4149725"/>
            <a:ext cx="431800" cy="1368425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86" name="Straight Connector 285"/>
          <p:cNvCxnSpPr>
            <a:cxnSpLocks noChangeShapeType="1"/>
          </p:cNvCxnSpPr>
          <p:nvPr/>
        </p:nvCxnSpPr>
        <p:spPr bwMode="auto">
          <a:xfrm flipH="1">
            <a:off x="6659563" y="5589588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87" name="Straight Connector 286"/>
          <p:cNvCxnSpPr>
            <a:cxnSpLocks noChangeShapeType="1"/>
          </p:cNvCxnSpPr>
          <p:nvPr/>
        </p:nvCxnSpPr>
        <p:spPr bwMode="auto">
          <a:xfrm>
            <a:off x="7451725" y="5589588"/>
            <a:ext cx="792163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88" name="Straight Connector 269"/>
          <p:cNvCxnSpPr>
            <a:cxnSpLocks noChangeShapeType="1"/>
          </p:cNvCxnSpPr>
          <p:nvPr/>
        </p:nvCxnSpPr>
        <p:spPr bwMode="auto">
          <a:xfrm>
            <a:off x="6084888" y="4652963"/>
            <a:ext cx="287337" cy="7921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89" name="Straight Connector 270"/>
          <p:cNvCxnSpPr>
            <a:cxnSpLocks noChangeShapeType="1"/>
          </p:cNvCxnSpPr>
          <p:nvPr/>
        </p:nvCxnSpPr>
        <p:spPr bwMode="auto">
          <a:xfrm flipV="1">
            <a:off x="6084888" y="4148138"/>
            <a:ext cx="719137" cy="504825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90" name="Straight Connector 271"/>
          <p:cNvCxnSpPr>
            <a:cxnSpLocks noChangeShapeType="1"/>
          </p:cNvCxnSpPr>
          <p:nvPr/>
        </p:nvCxnSpPr>
        <p:spPr bwMode="auto">
          <a:xfrm>
            <a:off x="6084888" y="4652963"/>
            <a:ext cx="1223962" cy="86360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91" name="Straight Connector 272"/>
          <p:cNvCxnSpPr>
            <a:cxnSpLocks noChangeShapeType="1"/>
          </p:cNvCxnSpPr>
          <p:nvPr/>
        </p:nvCxnSpPr>
        <p:spPr bwMode="auto">
          <a:xfrm flipH="1">
            <a:off x="5292725" y="4652963"/>
            <a:ext cx="792163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92" name="Straight Connector 254"/>
          <p:cNvCxnSpPr>
            <a:cxnSpLocks noChangeShapeType="1"/>
          </p:cNvCxnSpPr>
          <p:nvPr/>
        </p:nvCxnSpPr>
        <p:spPr bwMode="auto">
          <a:xfrm>
            <a:off x="6083300" y="4005263"/>
            <a:ext cx="792163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93" name="Straight Connector 264"/>
          <p:cNvCxnSpPr>
            <a:cxnSpLocks noChangeShapeType="1"/>
          </p:cNvCxnSpPr>
          <p:nvPr/>
        </p:nvCxnSpPr>
        <p:spPr bwMode="auto">
          <a:xfrm flipH="1">
            <a:off x="6227763" y="4652963"/>
            <a:ext cx="1512887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94" name="Straight Connector 265"/>
          <p:cNvCxnSpPr>
            <a:cxnSpLocks noChangeShapeType="1"/>
          </p:cNvCxnSpPr>
          <p:nvPr/>
        </p:nvCxnSpPr>
        <p:spPr bwMode="auto">
          <a:xfrm flipH="1">
            <a:off x="7524750" y="4652963"/>
            <a:ext cx="215900" cy="7921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95" name="Straight Connector 266"/>
          <p:cNvCxnSpPr>
            <a:cxnSpLocks noChangeShapeType="1"/>
          </p:cNvCxnSpPr>
          <p:nvPr/>
        </p:nvCxnSpPr>
        <p:spPr bwMode="auto">
          <a:xfrm flipH="1" flipV="1">
            <a:off x="7092950" y="4076700"/>
            <a:ext cx="647700" cy="576263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96" name="Straight Connector 262"/>
          <p:cNvCxnSpPr>
            <a:cxnSpLocks noChangeShapeType="1"/>
          </p:cNvCxnSpPr>
          <p:nvPr/>
        </p:nvCxnSpPr>
        <p:spPr bwMode="auto">
          <a:xfrm>
            <a:off x="5508625" y="5588000"/>
            <a:ext cx="792163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97" name="Oval 178"/>
          <p:cNvSpPr>
            <a:spLocks noChangeArrowheads="1"/>
          </p:cNvSpPr>
          <p:nvPr/>
        </p:nvSpPr>
        <p:spPr bwMode="auto">
          <a:xfrm flipH="1">
            <a:off x="6877050" y="3932238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98" name="Oval 179"/>
          <p:cNvSpPr>
            <a:spLocks noChangeArrowheads="1"/>
          </p:cNvSpPr>
          <p:nvPr/>
        </p:nvSpPr>
        <p:spPr bwMode="auto">
          <a:xfrm flipH="1">
            <a:off x="7669213" y="4579938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7999" name="Oval 180"/>
          <p:cNvSpPr>
            <a:spLocks noChangeArrowheads="1"/>
          </p:cNvSpPr>
          <p:nvPr/>
        </p:nvSpPr>
        <p:spPr bwMode="auto">
          <a:xfrm flipH="1">
            <a:off x="6011863" y="4579938"/>
            <a:ext cx="144462" cy="1444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000" name="Oval 181"/>
          <p:cNvSpPr>
            <a:spLocks noChangeArrowheads="1"/>
          </p:cNvSpPr>
          <p:nvPr/>
        </p:nvSpPr>
        <p:spPr bwMode="auto">
          <a:xfrm flipH="1">
            <a:off x="7380288" y="551656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001" name="Oval 182"/>
          <p:cNvSpPr>
            <a:spLocks noChangeArrowheads="1"/>
          </p:cNvSpPr>
          <p:nvPr/>
        </p:nvSpPr>
        <p:spPr bwMode="auto">
          <a:xfrm flipH="1">
            <a:off x="6372225" y="5516563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002" name="Oval 184"/>
          <p:cNvSpPr>
            <a:spLocks noChangeArrowheads="1"/>
          </p:cNvSpPr>
          <p:nvPr/>
        </p:nvSpPr>
        <p:spPr bwMode="auto">
          <a:xfrm flipH="1">
            <a:off x="5940425" y="3932238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003" name="Oval 185"/>
          <p:cNvSpPr>
            <a:spLocks noChangeArrowheads="1"/>
          </p:cNvSpPr>
          <p:nvPr/>
        </p:nvSpPr>
        <p:spPr bwMode="auto">
          <a:xfrm flipH="1">
            <a:off x="5076825" y="4579938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004" name="Oval 186"/>
          <p:cNvSpPr>
            <a:spLocks noChangeArrowheads="1"/>
          </p:cNvSpPr>
          <p:nvPr/>
        </p:nvSpPr>
        <p:spPr bwMode="auto">
          <a:xfrm flipH="1">
            <a:off x="5435600" y="5516563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005" name="Oval 187"/>
          <p:cNvSpPr>
            <a:spLocks noChangeArrowheads="1"/>
          </p:cNvSpPr>
          <p:nvPr/>
        </p:nvSpPr>
        <p:spPr bwMode="auto">
          <a:xfrm flipH="1">
            <a:off x="8316913" y="551656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238" name="Oval 237"/>
          <p:cNvSpPr/>
          <p:nvPr/>
        </p:nvSpPr>
        <p:spPr bwMode="auto">
          <a:xfrm flipH="1">
            <a:off x="7596188" y="4508500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1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239" name="Oval 238"/>
          <p:cNvSpPr/>
          <p:nvPr/>
        </p:nvSpPr>
        <p:spPr bwMode="auto">
          <a:xfrm flipH="1">
            <a:off x="5364163" y="5445125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2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240" name="Oval 202"/>
          <p:cNvSpPr>
            <a:spLocks noChangeArrowheads="1"/>
          </p:cNvSpPr>
          <p:nvPr/>
        </p:nvSpPr>
        <p:spPr bwMode="auto">
          <a:xfrm flipH="1">
            <a:off x="5868988" y="3860800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3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241" name="Oval 202"/>
          <p:cNvSpPr>
            <a:spLocks noChangeArrowheads="1"/>
          </p:cNvSpPr>
          <p:nvPr/>
        </p:nvSpPr>
        <p:spPr bwMode="auto">
          <a:xfrm flipH="1">
            <a:off x="5940425" y="4508500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4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8010" name="Text Box 64"/>
          <p:cNvSpPr txBox="1">
            <a:spLocks noChangeArrowheads="1"/>
          </p:cNvSpPr>
          <p:nvPr/>
        </p:nvSpPr>
        <p:spPr bwMode="auto">
          <a:xfrm>
            <a:off x="5292725" y="5948363"/>
            <a:ext cx="27352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Queue:</a:t>
            </a:r>
            <a:r>
              <a:rPr lang="en-US" altLang="cs-CZ" sz="1600" b="1">
                <a:latin typeface="Arial" charset="0"/>
              </a:rPr>
              <a:t>  8, 9.</a:t>
            </a:r>
          </a:p>
        </p:txBody>
      </p:sp>
      <p:sp>
        <p:nvSpPr>
          <p:cNvPr id="243" name="Oval 202"/>
          <p:cNvSpPr>
            <a:spLocks noChangeArrowheads="1"/>
          </p:cNvSpPr>
          <p:nvPr/>
        </p:nvSpPr>
        <p:spPr bwMode="auto">
          <a:xfrm flipH="1">
            <a:off x="5003800" y="4508500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6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244" name="Oval 202"/>
          <p:cNvSpPr>
            <a:spLocks noChangeArrowheads="1"/>
          </p:cNvSpPr>
          <p:nvPr/>
        </p:nvSpPr>
        <p:spPr bwMode="auto">
          <a:xfrm flipH="1">
            <a:off x="7308850" y="5445125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5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8013" name="Oval 202"/>
          <p:cNvSpPr>
            <a:spLocks noChangeArrowheads="1"/>
          </p:cNvSpPr>
          <p:nvPr/>
        </p:nvSpPr>
        <p:spPr bwMode="auto">
          <a:xfrm flipH="1">
            <a:off x="8243888" y="5445125"/>
            <a:ext cx="288925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8</a:t>
            </a:r>
            <a:endParaRPr lang="cs-CZ" altLang="cs-CZ" sz="1600" b="1">
              <a:latin typeface="Arial" charset="0"/>
            </a:endParaRPr>
          </a:p>
        </p:txBody>
      </p:sp>
      <p:cxnSp>
        <p:nvCxnSpPr>
          <p:cNvPr id="38014" name="Straight Connector 123"/>
          <p:cNvCxnSpPr>
            <a:cxnSpLocks noChangeShapeType="1"/>
          </p:cNvCxnSpPr>
          <p:nvPr/>
        </p:nvCxnSpPr>
        <p:spPr bwMode="auto">
          <a:xfrm flipH="1">
            <a:off x="6516688" y="4005263"/>
            <a:ext cx="431800" cy="14398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5" name="Oval 202"/>
          <p:cNvSpPr>
            <a:spLocks noChangeArrowheads="1"/>
          </p:cNvSpPr>
          <p:nvPr/>
        </p:nvSpPr>
        <p:spPr bwMode="auto">
          <a:xfrm flipH="1">
            <a:off x="6804025" y="3860800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7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8016" name="Oval 202"/>
          <p:cNvSpPr>
            <a:spLocks noChangeArrowheads="1"/>
          </p:cNvSpPr>
          <p:nvPr/>
        </p:nvSpPr>
        <p:spPr bwMode="auto">
          <a:xfrm flipH="1">
            <a:off x="6300788" y="5445125"/>
            <a:ext cx="287337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9</a:t>
            </a:r>
            <a:endParaRPr lang="cs-CZ" altLang="cs-CZ" sz="1600" b="1">
              <a:latin typeface="Arial" charset="0"/>
            </a:endParaRPr>
          </a:p>
        </p:txBody>
      </p:sp>
      <p:sp>
        <p:nvSpPr>
          <p:cNvPr id="38017" name="AutoShape 186"/>
          <p:cNvSpPr>
            <a:spLocks noChangeArrowheads="1"/>
          </p:cNvSpPr>
          <p:nvPr/>
        </p:nvSpPr>
        <p:spPr bwMode="auto">
          <a:xfrm>
            <a:off x="395288" y="260350"/>
            <a:ext cx="5256212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latin typeface="Arial" charset="0"/>
              </a:rPr>
              <a:t>Topologické uspořádání  DAG - příklad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C8C77D-3A1C-4EEF-B944-0AEFFC97CFD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AutoShape 180"/>
          <p:cNvSpPr>
            <a:spLocks noChangeArrowheads="1"/>
          </p:cNvSpPr>
          <p:nvPr/>
        </p:nvSpPr>
        <p:spPr bwMode="auto">
          <a:xfrm>
            <a:off x="250825" y="476250"/>
            <a:ext cx="8642350" cy="6048375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Arial" charset="0"/>
              </a:rPr>
              <a:t> </a:t>
            </a:r>
          </a:p>
        </p:txBody>
      </p:sp>
      <p:sp>
        <p:nvSpPr>
          <p:cNvPr id="38916" name="AutoShape 14"/>
          <p:cNvSpPr>
            <a:spLocks noChangeArrowheads="1"/>
          </p:cNvSpPr>
          <p:nvPr/>
        </p:nvSpPr>
        <p:spPr bwMode="auto">
          <a:xfrm>
            <a:off x="395288" y="836613"/>
            <a:ext cx="8280400" cy="2592387"/>
          </a:xfrm>
          <a:prstGeom prst="roundRect">
            <a:avLst>
              <a:gd name="adj" fmla="val 5824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8917" name="AutoShape 14"/>
          <p:cNvSpPr>
            <a:spLocks noChangeArrowheads="1"/>
          </p:cNvSpPr>
          <p:nvPr/>
        </p:nvSpPr>
        <p:spPr bwMode="auto">
          <a:xfrm>
            <a:off x="395288" y="3716338"/>
            <a:ext cx="8280400" cy="2592387"/>
          </a:xfrm>
          <a:prstGeom prst="roundRect">
            <a:avLst>
              <a:gd name="adj" fmla="val 5824"/>
            </a:avLst>
          </a:prstGeom>
          <a:solidFill>
            <a:schemeClr val="bg1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38918" name="Straight Connector 227"/>
          <p:cNvCxnSpPr>
            <a:cxnSpLocks noChangeShapeType="1"/>
          </p:cNvCxnSpPr>
          <p:nvPr/>
        </p:nvCxnSpPr>
        <p:spPr bwMode="auto">
          <a:xfrm>
            <a:off x="3851275" y="5084763"/>
            <a:ext cx="43338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19" name="Straight Connector 282"/>
          <p:cNvCxnSpPr>
            <a:cxnSpLocks noChangeShapeType="1"/>
          </p:cNvCxnSpPr>
          <p:nvPr/>
        </p:nvCxnSpPr>
        <p:spPr bwMode="auto">
          <a:xfrm flipH="1" flipV="1">
            <a:off x="2771775" y="1268413"/>
            <a:ext cx="431800" cy="1368425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0" name="Straight Connector 285"/>
          <p:cNvCxnSpPr>
            <a:cxnSpLocks noChangeShapeType="1"/>
          </p:cNvCxnSpPr>
          <p:nvPr/>
        </p:nvCxnSpPr>
        <p:spPr bwMode="auto">
          <a:xfrm flipH="1">
            <a:off x="2482850" y="2708275"/>
            <a:ext cx="792163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1" name="Straight Connector 286"/>
          <p:cNvCxnSpPr>
            <a:cxnSpLocks noChangeShapeType="1"/>
          </p:cNvCxnSpPr>
          <p:nvPr/>
        </p:nvCxnSpPr>
        <p:spPr bwMode="auto">
          <a:xfrm>
            <a:off x="3275013" y="2708275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2" name="Straight Connector 269"/>
          <p:cNvCxnSpPr>
            <a:cxnSpLocks noChangeShapeType="1"/>
          </p:cNvCxnSpPr>
          <p:nvPr/>
        </p:nvCxnSpPr>
        <p:spPr bwMode="auto">
          <a:xfrm>
            <a:off x="1908175" y="1773238"/>
            <a:ext cx="287338" cy="7921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3" name="Straight Connector 270"/>
          <p:cNvCxnSpPr>
            <a:cxnSpLocks noChangeShapeType="1"/>
          </p:cNvCxnSpPr>
          <p:nvPr/>
        </p:nvCxnSpPr>
        <p:spPr bwMode="auto">
          <a:xfrm flipV="1">
            <a:off x="1908175" y="1268413"/>
            <a:ext cx="719138" cy="504825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4" name="Straight Connector 271"/>
          <p:cNvCxnSpPr>
            <a:cxnSpLocks noChangeShapeType="1"/>
          </p:cNvCxnSpPr>
          <p:nvPr/>
        </p:nvCxnSpPr>
        <p:spPr bwMode="auto">
          <a:xfrm>
            <a:off x="1908175" y="1773238"/>
            <a:ext cx="1223963" cy="86360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5" name="Straight Connector 272"/>
          <p:cNvCxnSpPr>
            <a:cxnSpLocks noChangeShapeType="1"/>
          </p:cNvCxnSpPr>
          <p:nvPr/>
        </p:nvCxnSpPr>
        <p:spPr bwMode="auto">
          <a:xfrm flipH="1">
            <a:off x="1116013" y="1773238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6" name="Straight Connector 254"/>
          <p:cNvCxnSpPr>
            <a:cxnSpLocks noChangeShapeType="1"/>
          </p:cNvCxnSpPr>
          <p:nvPr/>
        </p:nvCxnSpPr>
        <p:spPr bwMode="auto">
          <a:xfrm>
            <a:off x="1906588" y="1125538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7" name="Straight Connector 264"/>
          <p:cNvCxnSpPr>
            <a:cxnSpLocks noChangeShapeType="1"/>
          </p:cNvCxnSpPr>
          <p:nvPr/>
        </p:nvCxnSpPr>
        <p:spPr bwMode="auto">
          <a:xfrm flipH="1">
            <a:off x="2051050" y="1773238"/>
            <a:ext cx="1512888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8" name="Straight Connector 265"/>
          <p:cNvCxnSpPr>
            <a:cxnSpLocks noChangeShapeType="1"/>
          </p:cNvCxnSpPr>
          <p:nvPr/>
        </p:nvCxnSpPr>
        <p:spPr bwMode="auto">
          <a:xfrm flipH="1">
            <a:off x="3348038" y="1773238"/>
            <a:ext cx="215900" cy="7921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9" name="Straight Connector 266"/>
          <p:cNvCxnSpPr>
            <a:cxnSpLocks noChangeShapeType="1"/>
          </p:cNvCxnSpPr>
          <p:nvPr/>
        </p:nvCxnSpPr>
        <p:spPr bwMode="auto">
          <a:xfrm flipH="1" flipV="1">
            <a:off x="2916238" y="1196975"/>
            <a:ext cx="647700" cy="576263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30" name="Straight Connector 262"/>
          <p:cNvCxnSpPr>
            <a:cxnSpLocks noChangeShapeType="1"/>
          </p:cNvCxnSpPr>
          <p:nvPr/>
        </p:nvCxnSpPr>
        <p:spPr bwMode="auto">
          <a:xfrm>
            <a:off x="1331913" y="2708275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31" name="Oval 178"/>
          <p:cNvSpPr>
            <a:spLocks noChangeArrowheads="1"/>
          </p:cNvSpPr>
          <p:nvPr/>
        </p:nvSpPr>
        <p:spPr bwMode="auto">
          <a:xfrm flipH="1">
            <a:off x="2700338" y="10525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32" name="Oval 179"/>
          <p:cNvSpPr>
            <a:spLocks noChangeArrowheads="1"/>
          </p:cNvSpPr>
          <p:nvPr/>
        </p:nvSpPr>
        <p:spPr bwMode="auto">
          <a:xfrm flipH="1">
            <a:off x="3492500" y="17002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33" name="Oval 180"/>
          <p:cNvSpPr>
            <a:spLocks noChangeArrowheads="1"/>
          </p:cNvSpPr>
          <p:nvPr/>
        </p:nvSpPr>
        <p:spPr bwMode="auto">
          <a:xfrm flipH="1">
            <a:off x="1835150" y="1700213"/>
            <a:ext cx="144463" cy="1444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34" name="Oval 181"/>
          <p:cNvSpPr>
            <a:spLocks noChangeArrowheads="1"/>
          </p:cNvSpPr>
          <p:nvPr/>
        </p:nvSpPr>
        <p:spPr bwMode="auto">
          <a:xfrm flipH="1">
            <a:off x="3203575" y="2636838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35" name="Oval 182"/>
          <p:cNvSpPr>
            <a:spLocks noChangeArrowheads="1"/>
          </p:cNvSpPr>
          <p:nvPr/>
        </p:nvSpPr>
        <p:spPr bwMode="auto">
          <a:xfrm flipH="1">
            <a:off x="2195513" y="2636838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36" name="Oval 184"/>
          <p:cNvSpPr>
            <a:spLocks noChangeArrowheads="1"/>
          </p:cNvSpPr>
          <p:nvPr/>
        </p:nvSpPr>
        <p:spPr bwMode="auto">
          <a:xfrm flipH="1">
            <a:off x="1763713" y="105251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37" name="Oval 185"/>
          <p:cNvSpPr>
            <a:spLocks noChangeArrowheads="1"/>
          </p:cNvSpPr>
          <p:nvPr/>
        </p:nvSpPr>
        <p:spPr bwMode="auto">
          <a:xfrm flipH="1">
            <a:off x="900113" y="17002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38" name="Oval 186"/>
          <p:cNvSpPr>
            <a:spLocks noChangeArrowheads="1"/>
          </p:cNvSpPr>
          <p:nvPr/>
        </p:nvSpPr>
        <p:spPr bwMode="auto">
          <a:xfrm flipH="1">
            <a:off x="1258888" y="2636838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39" name="Oval 187"/>
          <p:cNvSpPr>
            <a:spLocks noChangeArrowheads="1"/>
          </p:cNvSpPr>
          <p:nvPr/>
        </p:nvSpPr>
        <p:spPr bwMode="auto">
          <a:xfrm flipH="1">
            <a:off x="4140200" y="2636838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259" name="Oval 258"/>
          <p:cNvSpPr/>
          <p:nvPr/>
        </p:nvSpPr>
        <p:spPr bwMode="auto">
          <a:xfrm flipH="1">
            <a:off x="3419475" y="1628775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1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260" name="Oval 259"/>
          <p:cNvSpPr/>
          <p:nvPr/>
        </p:nvSpPr>
        <p:spPr bwMode="auto">
          <a:xfrm flipH="1">
            <a:off x="1187450" y="2565400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2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261" name="Oval 202"/>
          <p:cNvSpPr>
            <a:spLocks noChangeArrowheads="1"/>
          </p:cNvSpPr>
          <p:nvPr/>
        </p:nvSpPr>
        <p:spPr bwMode="auto">
          <a:xfrm flipH="1">
            <a:off x="1692275" y="981075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3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262" name="Oval 202"/>
          <p:cNvSpPr>
            <a:spLocks noChangeArrowheads="1"/>
          </p:cNvSpPr>
          <p:nvPr/>
        </p:nvSpPr>
        <p:spPr bwMode="auto">
          <a:xfrm flipH="1">
            <a:off x="1763713" y="1628775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4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8944" name="Text Box 64"/>
          <p:cNvSpPr txBox="1">
            <a:spLocks noChangeArrowheads="1"/>
          </p:cNvSpPr>
          <p:nvPr/>
        </p:nvSpPr>
        <p:spPr bwMode="auto">
          <a:xfrm>
            <a:off x="971550" y="3068638"/>
            <a:ext cx="2736850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Queue:</a:t>
            </a:r>
            <a:r>
              <a:rPr lang="en-US" altLang="cs-CZ" sz="1600" b="1">
                <a:latin typeface="Arial" charset="0"/>
              </a:rPr>
              <a:t>   9.</a:t>
            </a:r>
          </a:p>
        </p:txBody>
      </p:sp>
      <p:sp>
        <p:nvSpPr>
          <p:cNvPr id="264" name="Oval 202"/>
          <p:cNvSpPr>
            <a:spLocks noChangeArrowheads="1"/>
          </p:cNvSpPr>
          <p:nvPr/>
        </p:nvSpPr>
        <p:spPr bwMode="auto">
          <a:xfrm flipH="1">
            <a:off x="827088" y="1628775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6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265" name="Oval 202"/>
          <p:cNvSpPr>
            <a:spLocks noChangeArrowheads="1"/>
          </p:cNvSpPr>
          <p:nvPr/>
        </p:nvSpPr>
        <p:spPr bwMode="auto">
          <a:xfrm flipH="1">
            <a:off x="3132138" y="2565400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5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266" name="Oval 202"/>
          <p:cNvSpPr>
            <a:spLocks noChangeArrowheads="1"/>
          </p:cNvSpPr>
          <p:nvPr/>
        </p:nvSpPr>
        <p:spPr bwMode="auto">
          <a:xfrm flipH="1">
            <a:off x="4067175" y="2565400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8</a:t>
            </a:r>
            <a:endParaRPr lang="cs-CZ" altLang="cs-CZ" sz="1600" b="1">
              <a:latin typeface="Arial" pitchFamily="34" charset="0"/>
            </a:endParaRPr>
          </a:p>
        </p:txBody>
      </p:sp>
      <p:cxnSp>
        <p:nvCxnSpPr>
          <p:cNvPr id="38948" name="Straight Connector 123"/>
          <p:cNvCxnSpPr>
            <a:cxnSpLocks noChangeShapeType="1"/>
          </p:cNvCxnSpPr>
          <p:nvPr/>
        </p:nvCxnSpPr>
        <p:spPr bwMode="auto">
          <a:xfrm flipH="1">
            <a:off x="2339975" y="1125538"/>
            <a:ext cx="431800" cy="1439862"/>
          </a:xfrm>
          <a:prstGeom prst="line">
            <a:avLst/>
          </a:prstGeom>
          <a:noFill/>
          <a:ln w="57150" algn="ctr">
            <a:solidFill>
              <a:schemeClr val="bg1">
                <a:lumMod val="65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8" name="Oval 202"/>
          <p:cNvSpPr>
            <a:spLocks noChangeArrowheads="1"/>
          </p:cNvSpPr>
          <p:nvPr/>
        </p:nvSpPr>
        <p:spPr bwMode="auto">
          <a:xfrm flipH="1">
            <a:off x="2627313" y="981075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7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8950" name="Oval 202"/>
          <p:cNvSpPr>
            <a:spLocks noChangeArrowheads="1"/>
          </p:cNvSpPr>
          <p:nvPr/>
        </p:nvSpPr>
        <p:spPr bwMode="auto">
          <a:xfrm flipH="1">
            <a:off x="2124075" y="2565400"/>
            <a:ext cx="287338" cy="287338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>
                <a:latin typeface="Arial" charset="0"/>
              </a:rPr>
              <a:t>9</a:t>
            </a:r>
            <a:endParaRPr lang="cs-CZ" altLang="cs-CZ" sz="1600" b="1">
              <a:latin typeface="Arial" charset="0"/>
            </a:endParaRPr>
          </a:p>
        </p:txBody>
      </p:sp>
      <p:cxnSp>
        <p:nvCxnSpPr>
          <p:cNvPr id="270" name="Straight Connector 282"/>
          <p:cNvCxnSpPr>
            <a:cxnSpLocks noChangeShapeType="1"/>
          </p:cNvCxnSpPr>
          <p:nvPr/>
        </p:nvCxnSpPr>
        <p:spPr bwMode="auto">
          <a:xfrm flipH="1" flipV="1">
            <a:off x="7094538" y="1270000"/>
            <a:ext cx="431800" cy="1368425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1" name="Straight Connector 285"/>
          <p:cNvCxnSpPr>
            <a:cxnSpLocks noChangeShapeType="1"/>
          </p:cNvCxnSpPr>
          <p:nvPr/>
        </p:nvCxnSpPr>
        <p:spPr bwMode="auto">
          <a:xfrm flipH="1">
            <a:off x="6805613" y="2709863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2" name="Straight Connector 286"/>
          <p:cNvCxnSpPr>
            <a:cxnSpLocks noChangeShapeType="1"/>
          </p:cNvCxnSpPr>
          <p:nvPr/>
        </p:nvCxnSpPr>
        <p:spPr bwMode="auto">
          <a:xfrm>
            <a:off x="7597775" y="2709863"/>
            <a:ext cx="792163" cy="0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3" name="Straight Connector 269"/>
          <p:cNvCxnSpPr>
            <a:cxnSpLocks noChangeShapeType="1"/>
          </p:cNvCxnSpPr>
          <p:nvPr/>
        </p:nvCxnSpPr>
        <p:spPr bwMode="auto">
          <a:xfrm>
            <a:off x="6229350" y="1773238"/>
            <a:ext cx="287338" cy="792162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4" name="Straight Connector 270"/>
          <p:cNvCxnSpPr>
            <a:cxnSpLocks noChangeShapeType="1"/>
          </p:cNvCxnSpPr>
          <p:nvPr/>
        </p:nvCxnSpPr>
        <p:spPr bwMode="auto">
          <a:xfrm flipV="1">
            <a:off x="6229350" y="1268413"/>
            <a:ext cx="719138" cy="504825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5" name="Straight Connector 271"/>
          <p:cNvCxnSpPr>
            <a:cxnSpLocks noChangeShapeType="1"/>
          </p:cNvCxnSpPr>
          <p:nvPr/>
        </p:nvCxnSpPr>
        <p:spPr bwMode="auto">
          <a:xfrm>
            <a:off x="6229350" y="1773238"/>
            <a:ext cx="1223963" cy="863600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" name="Straight Connector 272"/>
          <p:cNvCxnSpPr>
            <a:cxnSpLocks noChangeShapeType="1"/>
          </p:cNvCxnSpPr>
          <p:nvPr/>
        </p:nvCxnSpPr>
        <p:spPr bwMode="auto">
          <a:xfrm flipH="1">
            <a:off x="5437188" y="1773238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7" name="Straight Connector 254"/>
          <p:cNvCxnSpPr>
            <a:cxnSpLocks noChangeShapeType="1"/>
          </p:cNvCxnSpPr>
          <p:nvPr/>
        </p:nvCxnSpPr>
        <p:spPr bwMode="auto">
          <a:xfrm>
            <a:off x="6227763" y="1125538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8" name="Straight Connector 264"/>
          <p:cNvCxnSpPr>
            <a:cxnSpLocks noChangeShapeType="1"/>
          </p:cNvCxnSpPr>
          <p:nvPr/>
        </p:nvCxnSpPr>
        <p:spPr bwMode="auto">
          <a:xfrm flipH="1">
            <a:off x="6372225" y="1773238"/>
            <a:ext cx="1512888" cy="0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9" name="Straight Connector 265"/>
          <p:cNvCxnSpPr>
            <a:cxnSpLocks noChangeShapeType="1"/>
          </p:cNvCxnSpPr>
          <p:nvPr/>
        </p:nvCxnSpPr>
        <p:spPr bwMode="auto">
          <a:xfrm flipH="1">
            <a:off x="7669213" y="1773238"/>
            <a:ext cx="215900" cy="792162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0" name="Straight Connector 266"/>
          <p:cNvCxnSpPr>
            <a:cxnSpLocks noChangeShapeType="1"/>
          </p:cNvCxnSpPr>
          <p:nvPr/>
        </p:nvCxnSpPr>
        <p:spPr bwMode="auto">
          <a:xfrm flipH="1" flipV="1">
            <a:off x="7237413" y="1196975"/>
            <a:ext cx="647700" cy="576263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1" name="Straight Connector 262"/>
          <p:cNvCxnSpPr>
            <a:cxnSpLocks noChangeShapeType="1"/>
          </p:cNvCxnSpPr>
          <p:nvPr/>
        </p:nvCxnSpPr>
        <p:spPr bwMode="auto">
          <a:xfrm>
            <a:off x="5653088" y="2708275"/>
            <a:ext cx="792162" cy="0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63" name="Oval 178"/>
          <p:cNvSpPr>
            <a:spLocks noChangeArrowheads="1"/>
          </p:cNvSpPr>
          <p:nvPr/>
        </p:nvSpPr>
        <p:spPr bwMode="auto">
          <a:xfrm flipH="1">
            <a:off x="7021513" y="10525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64" name="Oval 179"/>
          <p:cNvSpPr>
            <a:spLocks noChangeArrowheads="1"/>
          </p:cNvSpPr>
          <p:nvPr/>
        </p:nvSpPr>
        <p:spPr bwMode="auto">
          <a:xfrm flipH="1">
            <a:off x="7813675" y="17002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65" name="Oval 180"/>
          <p:cNvSpPr>
            <a:spLocks noChangeArrowheads="1"/>
          </p:cNvSpPr>
          <p:nvPr/>
        </p:nvSpPr>
        <p:spPr bwMode="auto">
          <a:xfrm flipH="1">
            <a:off x="6156325" y="1700213"/>
            <a:ext cx="144463" cy="1444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66" name="Oval 181"/>
          <p:cNvSpPr>
            <a:spLocks noChangeArrowheads="1"/>
          </p:cNvSpPr>
          <p:nvPr/>
        </p:nvSpPr>
        <p:spPr bwMode="auto">
          <a:xfrm flipH="1">
            <a:off x="7524750" y="2636838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67" name="Oval 182"/>
          <p:cNvSpPr>
            <a:spLocks noChangeArrowheads="1"/>
          </p:cNvSpPr>
          <p:nvPr/>
        </p:nvSpPr>
        <p:spPr bwMode="auto">
          <a:xfrm flipH="1">
            <a:off x="6516688" y="2636838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68" name="Oval 184"/>
          <p:cNvSpPr>
            <a:spLocks noChangeArrowheads="1"/>
          </p:cNvSpPr>
          <p:nvPr/>
        </p:nvSpPr>
        <p:spPr bwMode="auto">
          <a:xfrm flipH="1">
            <a:off x="6084888" y="1052513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69" name="Oval 185"/>
          <p:cNvSpPr>
            <a:spLocks noChangeArrowheads="1"/>
          </p:cNvSpPr>
          <p:nvPr/>
        </p:nvSpPr>
        <p:spPr bwMode="auto">
          <a:xfrm flipH="1">
            <a:off x="5221288" y="1700213"/>
            <a:ext cx="142875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70" name="Oval 186"/>
          <p:cNvSpPr>
            <a:spLocks noChangeArrowheads="1"/>
          </p:cNvSpPr>
          <p:nvPr/>
        </p:nvSpPr>
        <p:spPr bwMode="auto">
          <a:xfrm flipH="1">
            <a:off x="5580063" y="2636838"/>
            <a:ext cx="144462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38971" name="Oval 187"/>
          <p:cNvSpPr>
            <a:spLocks noChangeArrowheads="1"/>
          </p:cNvSpPr>
          <p:nvPr/>
        </p:nvSpPr>
        <p:spPr bwMode="auto">
          <a:xfrm flipH="1">
            <a:off x="8461375" y="2636838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>
              <a:latin typeface="Arial" charset="0"/>
            </a:endParaRPr>
          </a:p>
        </p:txBody>
      </p:sp>
      <p:sp>
        <p:nvSpPr>
          <p:cNvPr id="291" name="Oval 290"/>
          <p:cNvSpPr/>
          <p:nvPr/>
        </p:nvSpPr>
        <p:spPr bwMode="auto">
          <a:xfrm flipH="1">
            <a:off x="7740650" y="1628775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1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292" name="Oval 291"/>
          <p:cNvSpPr/>
          <p:nvPr/>
        </p:nvSpPr>
        <p:spPr bwMode="auto">
          <a:xfrm flipH="1">
            <a:off x="5508625" y="2565400"/>
            <a:ext cx="288925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sz="1600" b="1">
                <a:latin typeface="Arial" pitchFamily="34" charset="0"/>
              </a:rPr>
              <a:t>2</a:t>
            </a:r>
            <a:endParaRPr lang="cs-CZ" sz="1600" b="1">
              <a:latin typeface="Arial" pitchFamily="34" charset="0"/>
            </a:endParaRPr>
          </a:p>
        </p:txBody>
      </p:sp>
      <p:sp>
        <p:nvSpPr>
          <p:cNvPr id="293" name="Oval 202"/>
          <p:cNvSpPr>
            <a:spLocks noChangeArrowheads="1"/>
          </p:cNvSpPr>
          <p:nvPr/>
        </p:nvSpPr>
        <p:spPr bwMode="auto">
          <a:xfrm flipH="1">
            <a:off x="6013450" y="981075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3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294" name="Oval 202"/>
          <p:cNvSpPr>
            <a:spLocks noChangeArrowheads="1"/>
          </p:cNvSpPr>
          <p:nvPr/>
        </p:nvSpPr>
        <p:spPr bwMode="auto">
          <a:xfrm flipH="1">
            <a:off x="6084888" y="1628775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4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8976" name="Text Box 64"/>
          <p:cNvSpPr txBox="1">
            <a:spLocks noChangeArrowheads="1"/>
          </p:cNvSpPr>
          <p:nvPr/>
        </p:nvSpPr>
        <p:spPr bwMode="auto">
          <a:xfrm>
            <a:off x="5292725" y="3068638"/>
            <a:ext cx="27368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>
                <a:latin typeface="Arial" charset="0"/>
              </a:rPr>
              <a:t>Queue:</a:t>
            </a:r>
            <a:r>
              <a:rPr lang="en-US" altLang="cs-CZ" sz="1600" b="1">
                <a:latin typeface="Arial" charset="0"/>
              </a:rPr>
              <a:t>   Empty.</a:t>
            </a:r>
          </a:p>
        </p:txBody>
      </p:sp>
      <p:sp>
        <p:nvSpPr>
          <p:cNvPr id="296" name="Oval 202"/>
          <p:cNvSpPr>
            <a:spLocks noChangeArrowheads="1"/>
          </p:cNvSpPr>
          <p:nvPr/>
        </p:nvSpPr>
        <p:spPr bwMode="auto">
          <a:xfrm flipH="1">
            <a:off x="5149850" y="1628775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6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297" name="Oval 202"/>
          <p:cNvSpPr>
            <a:spLocks noChangeArrowheads="1"/>
          </p:cNvSpPr>
          <p:nvPr/>
        </p:nvSpPr>
        <p:spPr bwMode="auto">
          <a:xfrm flipH="1">
            <a:off x="7453313" y="2565400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5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298" name="Oval 202"/>
          <p:cNvSpPr>
            <a:spLocks noChangeArrowheads="1"/>
          </p:cNvSpPr>
          <p:nvPr/>
        </p:nvSpPr>
        <p:spPr bwMode="auto">
          <a:xfrm flipH="1">
            <a:off x="8389938" y="2565400"/>
            <a:ext cx="287337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8</a:t>
            </a:r>
            <a:endParaRPr lang="cs-CZ" altLang="cs-CZ" sz="1600" b="1">
              <a:latin typeface="Arial" pitchFamily="34" charset="0"/>
            </a:endParaRPr>
          </a:p>
        </p:txBody>
      </p:sp>
      <p:cxnSp>
        <p:nvCxnSpPr>
          <p:cNvPr id="299" name="Straight Connector 123"/>
          <p:cNvCxnSpPr>
            <a:cxnSpLocks noChangeShapeType="1"/>
          </p:cNvCxnSpPr>
          <p:nvPr/>
        </p:nvCxnSpPr>
        <p:spPr bwMode="auto">
          <a:xfrm flipH="1">
            <a:off x="6661150" y="1125538"/>
            <a:ext cx="431800" cy="1439862"/>
          </a:xfrm>
          <a:prstGeom prst="line">
            <a:avLst/>
          </a:prstGeom>
          <a:noFill/>
          <a:ln w="57150" algn="ctr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0" name="Oval 202"/>
          <p:cNvSpPr>
            <a:spLocks noChangeArrowheads="1"/>
          </p:cNvSpPr>
          <p:nvPr/>
        </p:nvSpPr>
        <p:spPr bwMode="auto">
          <a:xfrm flipH="1">
            <a:off x="6950075" y="981075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7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01" name="Oval 202"/>
          <p:cNvSpPr>
            <a:spLocks noChangeArrowheads="1"/>
          </p:cNvSpPr>
          <p:nvPr/>
        </p:nvSpPr>
        <p:spPr bwMode="auto">
          <a:xfrm flipH="1">
            <a:off x="6445250" y="2565400"/>
            <a:ext cx="287338" cy="2873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9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04" name="Arc 303"/>
          <p:cNvSpPr/>
          <p:nvPr/>
        </p:nvSpPr>
        <p:spPr bwMode="auto">
          <a:xfrm>
            <a:off x="1692275" y="4581525"/>
            <a:ext cx="2087563" cy="9144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5" name="Arc 304"/>
          <p:cNvSpPr/>
          <p:nvPr/>
        </p:nvSpPr>
        <p:spPr bwMode="auto">
          <a:xfrm flipV="1">
            <a:off x="1619250" y="4365625"/>
            <a:ext cx="4321175" cy="1727200"/>
          </a:xfrm>
          <a:prstGeom prst="arc">
            <a:avLst>
              <a:gd name="adj1" fmla="val 10733898"/>
              <a:gd name="adj2" fmla="val 2134535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3" name="Arc 322"/>
          <p:cNvSpPr/>
          <p:nvPr/>
        </p:nvSpPr>
        <p:spPr bwMode="auto">
          <a:xfrm>
            <a:off x="1619250" y="4365625"/>
            <a:ext cx="2736850" cy="1201738"/>
          </a:xfrm>
          <a:prstGeom prst="arc">
            <a:avLst>
              <a:gd name="adj1" fmla="val 10733898"/>
              <a:gd name="adj2" fmla="val 21464209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4" name="Arc 323"/>
          <p:cNvSpPr/>
          <p:nvPr/>
        </p:nvSpPr>
        <p:spPr bwMode="auto">
          <a:xfrm flipV="1">
            <a:off x="2339975" y="4076700"/>
            <a:ext cx="5040313" cy="2016125"/>
          </a:xfrm>
          <a:prstGeom prst="arc">
            <a:avLst>
              <a:gd name="adj1" fmla="val 10733898"/>
              <a:gd name="adj2" fmla="val 2134535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5" name="Arc 324"/>
          <p:cNvSpPr/>
          <p:nvPr/>
        </p:nvSpPr>
        <p:spPr bwMode="auto">
          <a:xfrm flipV="1">
            <a:off x="3059113" y="4724400"/>
            <a:ext cx="2808287" cy="936625"/>
          </a:xfrm>
          <a:prstGeom prst="arc">
            <a:avLst>
              <a:gd name="adj1" fmla="val 10733898"/>
              <a:gd name="adj2" fmla="val 21329142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6" name="Arc 325"/>
          <p:cNvSpPr/>
          <p:nvPr/>
        </p:nvSpPr>
        <p:spPr bwMode="auto">
          <a:xfrm flipV="1">
            <a:off x="3779838" y="4797425"/>
            <a:ext cx="2016125" cy="6477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8" name="Arc 327"/>
          <p:cNvSpPr/>
          <p:nvPr/>
        </p:nvSpPr>
        <p:spPr bwMode="auto">
          <a:xfrm>
            <a:off x="3851275" y="4652963"/>
            <a:ext cx="1368425" cy="6985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9" name="Arc 328"/>
          <p:cNvSpPr/>
          <p:nvPr/>
        </p:nvSpPr>
        <p:spPr bwMode="auto">
          <a:xfrm>
            <a:off x="3779838" y="4365625"/>
            <a:ext cx="3529012" cy="13462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30" name="Arc 329"/>
          <p:cNvSpPr/>
          <p:nvPr/>
        </p:nvSpPr>
        <p:spPr bwMode="auto">
          <a:xfrm flipV="1">
            <a:off x="4500563" y="4868863"/>
            <a:ext cx="1223962" cy="4318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31" name="Arc 330"/>
          <p:cNvSpPr/>
          <p:nvPr/>
        </p:nvSpPr>
        <p:spPr bwMode="auto">
          <a:xfrm>
            <a:off x="4500563" y="4724400"/>
            <a:ext cx="2016125" cy="771525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32" name="Arc 331"/>
          <p:cNvSpPr/>
          <p:nvPr/>
        </p:nvSpPr>
        <p:spPr bwMode="auto">
          <a:xfrm>
            <a:off x="4500563" y="4508500"/>
            <a:ext cx="2735262" cy="1203325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33" name="Arc 332"/>
          <p:cNvSpPr/>
          <p:nvPr/>
        </p:nvSpPr>
        <p:spPr bwMode="auto">
          <a:xfrm flipV="1">
            <a:off x="5940425" y="4797425"/>
            <a:ext cx="1295400" cy="647700"/>
          </a:xfrm>
          <a:prstGeom prst="arc">
            <a:avLst>
              <a:gd name="adj1" fmla="val 10733898"/>
              <a:gd name="adj2" fmla="val 2121247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12" name="Oval 218"/>
          <p:cNvSpPr>
            <a:spLocks noChangeArrowheads="1"/>
          </p:cNvSpPr>
          <p:nvPr/>
        </p:nvSpPr>
        <p:spPr bwMode="auto">
          <a:xfrm flipH="1">
            <a:off x="2197100" y="4940300"/>
            <a:ext cx="287338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2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3" name="Oval 219"/>
          <p:cNvSpPr>
            <a:spLocks noChangeArrowheads="1"/>
          </p:cNvSpPr>
          <p:nvPr/>
        </p:nvSpPr>
        <p:spPr bwMode="auto">
          <a:xfrm flipH="1">
            <a:off x="2916238" y="4940300"/>
            <a:ext cx="288925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3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4" name="Oval 220"/>
          <p:cNvSpPr>
            <a:spLocks noChangeArrowheads="1"/>
          </p:cNvSpPr>
          <p:nvPr/>
        </p:nvSpPr>
        <p:spPr bwMode="auto">
          <a:xfrm flipH="1">
            <a:off x="3636963" y="4940300"/>
            <a:ext cx="287337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4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5" name="Oval 221"/>
          <p:cNvSpPr>
            <a:spLocks noChangeArrowheads="1"/>
          </p:cNvSpPr>
          <p:nvPr/>
        </p:nvSpPr>
        <p:spPr bwMode="auto">
          <a:xfrm flipH="1">
            <a:off x="4356100" y="4940300"/>
            <a:ext cx="288925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5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6" name="Oval 222"/>
          <p:cNvSpPr>
            <a:spLocks noChangeArrowheads="1"/>
          </p:cNvSpPr>
          <p:nvPr/>
        </p:nvSpPr>
        <p:spPr bwMode="auto">
          <a:xfrm flipH="1">
            <a:off x="5076825" y="4940300"/>
            <a:ext cx="287338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6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7" name="Oval 224"/>
          <p:cNvSpPr>
            <a:spLocks noChangeArrowheads="1"/>
          </p:cNvSpPr>
          <p:nvPr/>
        </p:nvSpPr>
        <p:spPr bwMode="auto">
          <a:xfrm flipH="1">
            <a:off x="6516688" y="4940300"/>
            <a:ext cx="287337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8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18" name="Oval 225"/>
          <p:cNvSpPr>
            <a:spLocks noChangeArrowheads="1"/>
          </p:cNvSpPr>
          <p:nvPr/>
        </p:nvSpPr>
        <p:spPr bwMode="auto">
          <a:xfrm flipH="1">
            <a:off x="7237413" y="4940300"/>
            <a:ext cx="287337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9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20" name="Oval 223"/>
          <p:cNvSpPr>
            <a:spLocks noChangeArrowheads="1"/>
          </p:cNvSpPr>
          <p:nvPr/>
        </p:nvSpPr>
        <p:spPr bwMode="auto">
          <a:xfrm flipH="1">
            <a:off x="5795963" y="4940300"/>
            <a:ext cx="288925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7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22" name="Oval 183"/>
          <p:cNvSpPr>
            <a:spLocks noChangeArrowheads="1"/>
          </p:cNvSpPr>
          <p:nvPr/>
        </p:nvSpPr>
        <p:spPr bwMode="auto">
          <a:xfrm flipH="1">
            <a:off x="1476375" y="4940300"/>
            <a:ext cx="287338" cy="2889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>
              <a:defRPr/>
            </a:pPr>
            <a:r>
              <a:rPr lang="en-US" altLang="cs-CZ" sz="1600" b="1">
                <a:latin typeface="Arial" pitchFamily="34" charset="0"/>
              </a:rPr>
              <a:t>1</a:t>
            </a:r>
            <a:endParaRPr lang="cs-CZ" altLang="cs-CZ" sz="1600" b="1">
              <a:latin typeface="Arial" pitchFamily="34" charset="0"/>
            </a:endParaRPr>
          </a:p>
        </p:txBody>
      </p:sp>
      <p:sp>
        <p:nvSpPr>
          <p:cNvPr id="39004" name="AutoShape 186"/>
          <p:cNvSpPr>
            <a:spLocks noChangeArrowheads="1"/>
          </p:cNvSpPr>
          <p:nvPr/>
        </p:nvSpPr>
        <p:spPr bwMode="auto">
          <a:xfrm>
            <a:off x="395288" y="260350"/>
            <a:ext cx="5256212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latin typeface="Arial" charset="0"/>
              </a:rPr>
              <a:t>Topologické uspořádání  DAG - příklad</a:t>
            </a:r>
          </a:p>
        </p:txBody>
      </p:sp>
      <p:sp>
        <p:nvSpPr>
          <p:cNvPr id="39005" name="Left-Right Arrow 4"/>
          <p:cNvSpPr>
            <a:spLocks noChangeArrowheads="1"/>
          </p:cNvSpPr>
          <p:nvPr/>
        </p:nvSpPr>
        <p:spPr bwMode="auto">
          <a:xfrm rot="-5400000">
            <a:off x="7115175" y="3767138"/>
            <a:ext cx="1682750" cy="431800"/>
          </a:xfrm>
          <a:prstGeom prst="leftRightArrow">
            <a:avLst>
              <a:gd name="adj1" fmla="val 50000"/>
              <a:gd name="adj2" fmla="val 50012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2000" b="1">
              <a:latin typeface="Arial" charset="0"/>
            </a:endParaRPr>
          </a:p>
        </p:txBody>
      </p:sp>
      <p:sp>
        <p:nvSpPr>
          <p:cNvPr id="39006" name="AutoShape 14"/>
          <p:cNvSpPr>
            <a:spLocks noChangeArrowheads="1"/>
          </p:cNvSpPr>
          <p:nvPr/>
        </p:nvSpPr>
        <p:spPr bwMode="auto">
          <a:xfrm>
            <a:off x="4643438" y="3860800"/>
            <a:ext cx="3384550" cy="360363"/>
          </a:xfrm>
          <a:prstGeom prst="roundRect">
            <a:avLst>
              <a:gd name="adj" fmla="val 14093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rgbClr val="000000"/>
                </a:solidFill>
                <a:latin typeface="Arial" charset="0"/>
              </a:rPr>
              <a:t>Topologické uspořádání</a:t>
            </a:r>
            <a:endParaRPr lang="en-US" altLang="cs-CZ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C8C77D-3A1C-4EEF-B944-0AEFFC97CFD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sm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sm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20777</TotalTime>
  <Words>568</Words>
  <Application>Microsoft Office PowerPoint</Application>
  <PresentationFormat>On-screen Show (4:3)</PresentationFormat>
  <Paragraphs>261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Times New Roman</vt:lpstr>
      <vt:lpstr>Arial</vt:lpstr>
      <vt:lpstr>Wingdings</vt:lpstr>
      <vt:lpstr>Courier New</vt:lpstr>
      <vt:lpstr>Symbol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Josef &amp; Josef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Josef</dc:creator>
  <cp:lastModifiedBy>berezovs</cp:lastModifiedBy>
  <cp:revision>705</cp:revision>
  <cp:lastPrinted>2017-04-21T11:48:49Z</cp:lastPrinted>
  <dcterms:created xsi:type="dcterms:W3CDTF">2004-07-12T23:41:33Z</dcterms:created>
  <dcterms:modified xsi:type="dcterms:W3CDTF">2019-09-11T18:28:59Z</dcterms:modified>
</cp:coreProperties>
</file>