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1" r:id="rId2"/>
    <p:sldId id="407" r:id="rId3"/>
    <p:sldId id="348" r:id="rId4"/>
    <p:sldId id="349" r:id="rId5"/>
    <p:sldId id="350" r:id="rId6"/>
    <p:sldId id="351" r:id="rId7"/>
    <p:sldId id="352" r:id="rId8"/>
    <p:sldId id="353" r:id="rId9"/>
    <p:sldId id="354" r:id="rId10"/>
    <p:sldId id="355" r:id="rId11"/>
    <p:sldId id="356" r:id="rId12"/>
    <p:sldId id="357" r:id="rId13"/>
    <p:sldId id="358" r:id="rId14"/>
    <p:sldId id="359" r:id="rId15"/>
    <p:sldId id="360" r:id="rId16"/>
    <p:sldId id="361" r:id="rId17"/>
    <p:sldId id="362" r:id="rId18"/>
    <p:sldId id="363" r:id="rId19"/>
    <p:sldId id="365" r:id="rId20"/>
    <p:sldId id="367" r:id="rId21"/>
    <p:sldId id="368" r:id="rId22"/>
    <p:sldId id="369" r:id="rId23"/>
    <p:sldId id="370" r:id="rId24"/>
    <p:sldId id="371" r:id="rId25"/>
    <p:sldId id="372" r:id="rId26"/>
    <p:sldId id="373" r:id="rId27"/>
    <p:sldId id="374" r:id="rId28"/>
    <p:sldId id="386" r:id="rId29"/>
    <p:sldId id="388" r:id="rId30"/>
    <p:sldId id="389" r:id="rId31"/>
    <p:sldId id="390" r:id="rId32"/>
    <p:sldId id="391" r:id="rId33"/>
    <p:sldId id="392" r:id="rId34"/>
    <p:sldId id="393" r:id="rId35"/>
    <p:sldId id="394" r:id="rId36"/>
    <p:sldId id="395" r:id="rId37"/>
    <p:sldId id="312" r:id="rId38"/>
    <p:sldId id="313" r:id="rId39"/>
    <p:sldId id="314" r:id="rId40"/>
    <p:sldId id="315" r:id="rId41"/>
    <p:sldId id="316" r:id="rId42"/>
    <p:sldId id="317" r:id="rId43"/>
    <p:sldId id="318" r:id="rId44"/>
    <p:sldId id="319" r:id="rId45"/>
    <p:sldId id="342" r:id="rId46"/>
    <p:sldId id="375" r:id="rId47"/>
    <p:sldId id="376" r:id="rId48"/>
    <p:sldId id="379" r:id="rId49"/>
    <p:sldId id="380" r:id="rId50"/>
    <p:sldId id="381" r:id="rId51"/>
    <p:sldId id="382" r:id="rId52"/>
    <p:sldId id="383" r:id="rId53"/>
    <p:sldId id="384" r:id="rId54"/>
    <p:sldId id="385" r:id="rId55"/>
    <p:sldId id="396" r:id="rId56"/>
    <p:sldId id="397" r:id="rId57"/>
    <p:sldId id="400" r:id="rId58"/>
    <p:sldId id="401" r:id="rId59"/>
    <p:sldId id="402" r:id="rId60"/>
    <p:sldId id="403" r:id="rId61"/>
    <p:sldId id="404" r:id="rId62"/>
    <p:sldId id="405" r:id="rId63"/>
    <p:sldId id="406" r:id="rId64"/>
    <p:sldId id="301" r:id="rId65"/>
    <p:sldId id="344" r:id="rId66"/>
    <p:sldId id="324" r:id="rId67"/>
    <p:sldId id="325" r:id="rId68"/>
    <p:sldId id="326" r:id="rId69"/>
    <p:sldId id="327" r:id="rId70"/>
    <p:sldId id="328" r:id="rId71"/>
    <p:sldId id="329" r:id="rId72"/>
    <p:sldId id="343" r:id="rId73"/>
    <p:sldId id="408" r:id="rId74"/>
    <p:sldId id="409" r:id="rId75"/>
    <p:sldId id="410" r:id="rId76"/>
    <p:sldId id="411" r:id="rId77"/>
    <p:sldId id="412" r:id="rId78"/>
    <p:sldId id="413" r:id="rId79"/>
    <p:sldId id="414" r:id="rId80"/>
    <p:sldId id="415" r:id="rId81"/>
    <p:sldId id="416" r:id="rId82"/>
    <p:sldId id="417" r:id="rId83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4A4"/>
    <a:srgbClr val="E2AC00"/>
    <a:srgbClr val="00CC00"/>
    <a:srgbClr val="FF33CC"/>
    <a:srgbClr val="CC00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423" autoAdjust="0"/>
    <p:restoredTop sz="94660"/>
  </p:normalViewPr>
  <p:slideViewPr>
    <p:cSldViewPr>
      <p:cViewPr>
        <p:scale>
          <a:sx n="100" d="100"/>
          <a:sy n="100" d="100"/>
        </p:scale>
        <p:origin x="-576" y="-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286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85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7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2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764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000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4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576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886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028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5244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FDEDB-D13D-4D03-BEC3-50F7EB25EF09}" type="datetimeFigureOut">
              <a:rPr lang="en-GB" smtClean="0"/>
              <a:t>19/09/2017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BD8A3-F106-4A49-815E-97B5737F216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0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149080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/>
              <a:t>Ne</a:t>
            </a:r>
            <a:r>
              <a:rPr lang="en-US" b="1"/>
              <a:t>jkrat</a:t>
            </a:r>
            <a:r>
              <a:rPr lang="cs-CZ" b="1"/>
              <a:t>ší cesta v</a:t>
            </a:r>
            <a:r>
              <a:rPr lang="en-US" b="1"/>
              <a:t>e v</a:t>
            </a:r>
            <a:r>
              <a:rPr lang="cs-CZ" b="1"/>
              <a:t>áženém acyklickém grafu z uzlu </a:t>
            </a:r>
            <a:r>
              <a:rPr lang="en-US" b="1"/>
              <a:t>A</a:t>
            </a:r>
            <a:r>
              <a:rPr lang="cs-CZ" b="1"/>
              <a:t> do uzlu </a:t>
            </a:r>
            <a:r>
              <a:rPr lang="en-US" b="1"/>
              <a:t>B</a:t>
            </a:r>
            <a:endParaRPr lang="en-GB" b="1"/>
          </a:p>
          <a:p>
            <a:endParaRPr lang="cs-CZ" b="1" smtClean="0"/>
          </a:p>
          <a:p>
            <a:r>
              <a:rPr lang="cs-CZ" b="1"/>
              <a:t>Ne</a:t>
            </a:r>
            <a:r>
              <a:rPr lang="en-US" b="1"/>
              <a:t>jdel</a:t>
            </a:r>
            <a:r>
              <a:rPr lang="cs-CZ" b="1"/>
              <a:t>ší cesta </a:t>
            </a:r>
            <a:r>
              <a:rPr lang="cs-CZ" b="1" smtClean="0"/>
              <a:t>ve váženém</a:t>
            </a:r>
            <a:r>
              <a:rPr lang="en-US" b="1" smtClean="0"/>
              <a:t> </a:t>
            </a:r>
            <a:r>
              <a:rPr lang="cs-CZ" b="1"/>
              <a:t>acyklickém grafu   z uzlu A do uzlu B</a:t>
            </a:r>
            <a:endParaRPr lang="en-GB" b="1"/>
          </a:p>
          <a:p>
            <a:endParaRPr lang="cs-CZ" b="1"/>
          </a:p>
          <a:p>
            <a:r>
              <a:rPr lang="cs-CZ" b="1" smtClean="0"/>
              <a:t>Nejdelší cesta vůbec v</a:t>
            </a:r>
            <a:r>
              <a:rPr lang="en-US" b="1" smtClean="0"/>
              <a:t>e v</a:t>
            </a:r>
            <a:r>
              <a:rPr lang="cs-CZ" b="1" smtClean="0"/>
              <a:t>áženém acyklickém grafu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3568" y="1196752"/>
            <a:ext cx="5313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Po</a:t>
            </a:r>
            <a:r>
              <a:rPr lang="cs-CZ" b="1"/>
              <a:t>čet všech cest v </a:t>
            </a:r>
            <a:r>
              <a:rPr lang="cs-CZ" b="1" smtClean="0"/>
              <a:t>acyklickém grafu  </a:t>
            </a:r>
            <a:r>
              <a:rPr lang="en-US" b="1"/>
              <a:t>z uzlu</a:t>
            </a:r>
            <a:r>
              <a:rPr lang="cs-CZ" b="1"/>
              <a:t> </a:t>
            </a:r>
            <a:r>
              <a:rPr lang="en-US" b="1"/>
              <a:t>A</a:t>
            </a:r>
            <a:r>
              <a:rPr lang="cs-CZ" b="1"/>
              <a:t> </a:t>
            </a:r>
            <a:r>
              <a:rPr lang="en-US" b="1"/>
              <a:t>do uzlu</a:t>
            </a:r>
            <a:r>
              <a:rPr lang="cs-CZ" b="1"/>
              <a:t> </a:t>
            </a:r>
            <a:r>
              <a:rPr lang="en-US" b="1"/>
              <a:t>B</a:t>
            </a:r>
            <a:endParaRPr lang="en-GB" b="1"/>
          </a:p>
          <a:p>
            <a:endParaRPr lang="cs-CZ" b="1" smtClean="0"/>
          </a:p>
          <a:p>
            <a:r>
              <a:rPr lang="en-US" b="1" smtClean="0"/>
              <a:t>Po</a:t>
            </a:r>
            <a:r>
              <a:rPr lang="cs-CZ" b="1" smtClean="0"/>
              <a:t>čet</a:t>
            </a:r>
            <a:r>
              <a:rPr lang="en-US" b="1" smtClean="0"/>
              <a:t> </a:t>
            </a:r>
            <a:r>
              <a:rPr lang="cs-CZ" b="1" smtClean="0"/>
              <a:t>úplně </a:t>
            </a:r>
            <a:r>
              <a:rPr lang="en-US" b="1" smtClean="0"/>
              <a:t>v</a:t>
            </a:r>
            <a:r>
              <a:rPr lang="cs-CZ" b="1" smtClean="0"/>
              <a:t>š</a:t>
            </a:r>
            <a:r>
              <a:rPr lang="en-US" b="1" smtClean="0"/>
              <a:t>ech</a:t>
            </a:r>
            <a:r>
              <a:rPr lang="cs-CZ" b="1" smtClean="0"/>
              <a:t> cest </a:t>
            </a:r>
            <a:r>
              <a:rPr lang="cs-CZ" b="1" dirty="0" smtClean="0"/>
              <a:t>v </a:t>
            </a:r>
            <a:r>
              <a:rPr lang="cs-CZ" b="1" smtClean="0"/>
              <a:t>acyklickém grafu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260648"/>
            <a:ext cx="2800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Prakticky identick</a:t>
            </a:r>
            <a:r>
              <a:rPr lang="cs-CZ"/>
              <a:t>é</a:t>
            </a:r>
            <a:r>
              <a:rPr lang="cs-CZ" smtClean="0"/>
              <a:t> postupy: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683568" y="2420888"/>
            <a:ext cx="54726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smtClean="0"/>
              <a:t>Ne</a:t>
            </a:r>
            <a:r>
              <a:rPr lang="en-US" b="1" smtClean="0"/>
              <a:t>jkrat</a:t>
            </a:r>
            <a:r>
              <a:rPr lang="cs-CZ" b="1" smtClean="0"/>
              <a:t>ší cesta v</a:t>
            </a:r>
            <a:r>
              <a:rPr lang="en-US" b="1" smtClean="0"/>
              <a:t> </a:t>
            </a:r>
            <a:r>
              <a:rPr lang="cs-CZ" b="1" smtClean="0"/>
              <a:t>acyklickém grafu   z uzlu A do uzlu B</a:t>
            </a:r>
          </a:p>
          <a:p>
            <a:endParaRPr lang="cs-CZ" b="1"/>
          </a:p>
          <a:p>
            <a:r>
              <a:rPr lang="cs-CZ" b="1"/>
              <a:t>Ne</a:t>
            </a:r>
            <a:r>
              <a:rPr lang="en-US" b="1"/>
              <a:t>jdel</a:t>
            </a:r>
            <a:r>
              <a:rPr lang="cs-CZ" b="1"/>
              <a:t>ší cesta v</a:t>
            </a:r>
            <a:r>
              <a:rPr lang="en-US" b="1"/>
              <a:t> </a:t>
            </a:r>
            <a:r>
              <a:rPr lang="cs-CZ" b="1"/>
              <a:t>acyklickém grafu   z uzlu A do uzlu B</a:t>
            </a:r>
            <a:endParaRPr lang="en-GB" b="1"/>
          </a:p>
          <a:p>
            <a:endParaRPr lang="cs-CZ" b="1" smtClean="0"/>
          </a:p>
          <a:p>
            <a:r>
              <a:rPr lang="cs-CZ" b="1" smtClean="0"/>
              <a:t>Nejdelší </a:t>
            </a:r>
            <a:r>
              <a:rPr lang="cs-CZ" b="1"/>
              <a:t>cesta </a:t>
            </a:r>
            <a:r>
              <a:rPr lang="cs-CZ" b="1" smtClean="0"/>
              <a:t>vůbec v </a:t>
            </a:r>
            <a:r>
              <a:rPr lang="cs-CZ" b="1"/>
              <a:t>acyklickém </a:t>
            </a:r>
            <a:r>
              <a:rPr lang="cs-CZ" b="1" smtClean="0"/>
              <a:t>grafu</a:t>
            </a:r>
            <a:endParaRPr lang="en-GB" b="1"/>
          </a:p>
        </p:txBody>
      </p:sp>
      <p:sp>
        <p:nvSpPr>
          <p:cNvPr id="23" name="TextBox 22"/>
          <p:cNvSpPr txBox="1"/>
          <p:nvPr/>
        </p:nvSpPr>
        <p:spPr>
          <a:xfrm>
            <a:off x="3779912" y="404664"/>
            <a:ext cx="4341125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P</a:t>
            </a:r>
            <a:r>
              <a:rPr lang="cs-CZ" smtClean="0"/>
              <a:t>ředpokládají topologické uspořádání grafu!</a:t>
            </a:r>
            <a:endParaRPr lang="en-GB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755576" y="2204864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55576" y="4005064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83568" y="1109643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55576" y="5733256"/>
            <a:ext cx="71287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5576" y="5877272"/>
            <a:ext cx="727280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Obr</a:t>
            </a:r>
            <a:r>
              <a:rPr lang="cs-CZ" b="1" smtClean="0"/>
              <a:t>á</a:t>
            </a:r>
            <a:r>
              <a:rPr lang="en-US" b="1" smtClean="0"/>
              <a:t>cen</a:t>
            </a:r>
            <a:r>
              <a:rPr lang="cs-CZ" b="1" smtClean="0"/>
              <a:t>é</a:t>
            </a:r>
            <a:r>
              <a:rPr lang="en-US" b="1" smtClean="0"/>
              <a:t> </a:t>
            </a:r>
            <a:r>
              <a:rPr lang="cs-CZ" b="1" smtClean="0"/>
              <a:t> topologické uspořádání má implementační výhody.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03747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7555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Down Arrow 57"/>
          <p:cNvSpPr/>
          <p:nvPr/>
        </p:nvSpPr>
        <p:spPr>
          <a:xfrm>
            <a:off x="79522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Init:  0 ve všech uzlech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43033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18356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1907704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8" name="TextBox 47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8784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60145" y="1960032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65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42097" y="199325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335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11206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47624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5" name="TextBox 44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6922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9232" y="2027715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387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ight Brace 2"/>
          <p:cNvSpPr/>
          <p:nvPr/>
        </p:nvSpPr>
        <p:spPr>
          <a:xfrm rot="5400000">
            <a:off x="4535996" y="-472873"/>
            <a:ext cx="504056" cy="8064896"/>
          </a:xfrm>
          <a:prstGeom prst="rightBrace">
            <a:avLst>
              <a:gd name="adj1" fmla="val 25932"/>
              <a:gd name="adj2" fmla="val 48646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2915816" y="3861048"/>
            <a:ext cx="3677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Počet cest </a:t>
            </a:r>
            <a:r>
              <a:rPr lang="cs-CZ" smtClean="0"/>
              <a:t>= </a:t>
            </a:r>
            <a:r>
              <a:rPr lang="en-US" smtClean="0"/>
              <a:t>0+0+</a:t>
            </a:r>
            <a:r>
              <a:rPr lang="cs-CZ" smtClean="0"/>
              <a:t>1+1+</a:t>
            </a:r>
            <a:r>
              <a:rPr lang="en-US" smtClean="0"/>
              <a:t>4</a:t>
            </a:r>
            <a:r>
              <a:rPr lang="cs-CZ" smtClean="0"/>
              <a:t>+</a:t>
            </a:r>
            <a:r>
              <a:rPr lang="en-US" smtClean="0"/>
              <a:t>7</a:t>
            </a:r>
            <a:r>
              <a:rPr lang="cs-CZ" smtClean="0"/>
              <a:t>+</a:t>
            </a:r>
            <a:r>
              <a:rPr lang="en-US" smtClean="0"/>
              <a:t>4</a:t>
            </a:r>
            <a:r>
              <a:rPr lang="cs-CZ" smtClean="0"/>
              <a:t>+</a:t>
            </a:r>
            <a:r>
              <a:rPr lang="en-US" smtClean="0"/>
              <a:t>13</a:t>
            </a:r>
            <a:r>
              <a:rPr lang="cs-CZ" smtClean="0"/>
              <a:t> = </a:t>
            </a:r>
            <a:r>
              <a:rPr lang="en-US" smtClean="0"/>
              <a:t>30</a:t>
            </a:r>
            <a:endParaRPr lang="en-GB" dirty="0"/>
          </a:p>
        </p:txBody>
      </p:sp>
      <p:sp>
        <p:nvSpPr>
          <p:cNvPr id="38" name="TextBox 37"/>
          <p:cNvSpPr txBox="1"/>
          <p:nvPr/>
        </p:nvSpPr>
        <p:spPr>
          <a:xfrm>
            <a:off x="2771800" y="1052736"/>
            <a:ext cx="35146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 v</a:t>
            </a:r>
            <a:r>
              <a:rPr lang="cs-CZ" smtClean="0"/>
              <a:t>š</a:t>
            </a:r>
            <a:r>
              <a:rPr lang="en-US" smtClean="0"/>
              <a:t>ech</a:t>
            </a:r>
            <a:r>
              <a:rPr lang="cs-CZ" smtClean="0"/>
              <a:t> cest </a:t>
            </a:r>
            <a:r>
              <a:rPr lang="cs-CZ" dirty="0" smtClean="0"/>
              <a:t>v acyklickém grafu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424428" y="2979232"/>
            <a:ext cx="324036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 anchorCtr="1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043608" y="4869160"/>
            <a:ext cx="72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,  pro všechy hrany (Y, X)) + počet hran (Y, X)</a:t>
            </a:r>
            <a:r>
              <a:rPr lang="en-US" smtClean="0"/>
              <a:t> =</a:t>
            </a:r>
          </a:p>
          <a:p>
            <a:r>
              <a:rPr lang="en-US"/>
              <a:t> </a:t>
            </a:r>
            <a:r>
              <a:rPr lang="en-US" smtClean="0"/>
              <a:t>               </a:t>
            </a:r>
          </a:p>
          <a:p>
            <a:r>
              <a:rPr lang="en-US"/>
              <a:t> </a:t>
            </a:r>
            <a:r>
              <a:rPr lang="en-US" smtClean="0"/>
              <a:t>                = </a:t>
            </a:r>
            <a:r>
              <a:rPr lang="cs-CZ" smtClean="0"/>
              <a:t> </a:t>
            </a:r>
            <a:r>
              <a:rPr lang="en-US"/>
              <a:t> S</a:t>
            </a:r>
            <a:r>
              <a:rPr lang="cs-CZ"/>
              <a:t>uma (počet</a:t>
            </a:r>
            <a:r>
              <a:rPr lang="en-US"/>
              <a:t>[</a:t>
            </a:r>
            <a:r>
              <a:rPr lang="cs-CZ"/>
              <a:t>Y</a:t>
            </a:r>
            <a:r>
              <a:rPr lang="en-US" smtClean="0"/>
              <a:t>]+1</a:t>
            </a:r>
            <a:r>
              <a:rPr lang="cs-CZ" smtClean="0"/>
              <a:t>,  </a:t>
            </a:r>
            <a:r>
              <a:rPr lang="cs-CZ"/>
              <a:t>pro všechy hrany (Y, X)) </a:t>
            </a:r>
            <a:r>
              <a:rPr lang="en-US" smtClean="0"/>
              <a:t>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02565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39766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179512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1988840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443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179512" y="1484784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1763688" y="407707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Init:   Všechny počty 0, pouze ve startovním uzlu 1.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433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891835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89" name="Rectangle 8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6" name="TextBox 105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880036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7693855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 </a:t>
            </a:r>
            <a:r>
              <a:rPr lang="cs-CZ" smtClean="0"/>
              <a:t>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7051023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848345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7761201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 flipH="1" flipV="1">
            <a:off x="6414045" y="3356991"/>
            <a:ext cx="2016224" cy="57606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4211959" y="3356992"/>
            <a:ext cx="2141133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1979708" y="3284984"/>
            <a:ext cx="2160243" cy="720076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5" name="Rectangle 44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4625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768908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179512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51520" y="1988840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/>
          <p:cNvSpPr txBox="1"/>
          <p:nvPr/>
        </p:nvSpPr>
        <p:spPr>
          <a:xfrm>
            <a:off x="2811803" y="908720"/>
            <a:ext cx="33172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</a:t>
            </a:r>
            <a:r>
              <a:rPr lang="cs-CZ" smtClean="0"/>
              <a:t>delší cesta 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smtClean="0">
                <a:sym typeface="Symbol"/>
              </a:rPr>
              <a:t>─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79152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545232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878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08111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60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894157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775400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 </a:t>
            </a:r>
            <a:r>
              <a:rPr lang="cs-CZ" smtClean="0"/>
              <a:t>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1916537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4123417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2" name="Rectangle 4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8" name="TextBox 7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0" name="TextBox 7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 a nebylo ─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67636736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Arc 40"/>
          <p:cNvSpPr/>
          <p:nvPr/>
        </p:nvSpPr>
        <p:spPr>
          <a:xfrm flipH="1" flipV="1">
            <a:off x="6414045" y="3356991"/>
            <a:ext cx="2016224" cy="57606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364087" y="3356992"/>
            <a:ext cx="989004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1979708" y="3284984"/>
            <a:ext cx="2160243" cy="720076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TextBox 46"/>
          <p:cNvSpPr txBox="1"/>
          <p:nvPr/>
        </p:nvSpPr>
        <p:spPr>
          <a:xfrm>
            <a:off x="2812830" y="908720"/>
            <a:ext cx="3315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/>
              <a:t>Ne</a:t>
            </a:r>
            <a:r>
              <a:rPr lang="en-US"/>
              <a:t>j</a:t>
            </a:r>
            <a:r>
              <a:rPr lang="cs-CZ"/>
              <a:t>delší cesta </a:t>
            </a:r>
            <a:r>
              <a:rPr lang="cs-CZ" smtClean="0"/>
              <a:t>v</a:t>
            </a:r>
            <a:r>
              <a:rPr lang="en-US" smtClean="0"/>
              <a:t> </a:t>
            </a:r>
            <a:r>
              <a:rPr lang="cs-CZ" smtClean="0"/>
              <a:t>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43" name="Rectangle 4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1" name="TextBox 80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2" name="Arc 81"/>
          <p:cNvSpPr/>
          <p:nvPr/>
        </p:nvSpPr>
        <p:spPr>
          <a:xfrm flipH="1" flipV="1">
            <a:off x="4211960" y="3356992"/>
            <a:ext cx="989004" cy="644702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970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45463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/>
          <p:cNvSpPr/>
          <p:nvPr/>
        </p:nvSpPr>
        <p:spPr>
          <a:xfrm>
            <a:off x="7555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86195" y="195856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1691680" y="4797152"/>
            <a:ext cx="49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0</a:t>
            </a:r>
            <a:r>
              <a:rPr lang="cs-CZ" smtClean="0">
                <a:sym typeface="Symbol"/>
              </a:rPr>
              <a:t>, všechny předchůdce null</a:t>
            </a:r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12303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18356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1871700" y="1962373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0" name="TextBox 8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72553455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2952266" y="1989669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3" name="TextBox 72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497938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6794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7" name="TextBox 46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58816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4020302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1" name="TextBox 90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145583258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076056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310542204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Rectangle 88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192180" y="200122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71" name="Rectangle 7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90" name="TextBox 89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126182124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252408" y="197694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Rectangle 40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0" name="TextBox 6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72" name="TextBox 71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26528030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16416" y="1969227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7" name="Rectangle 46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691680" y="4797152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+1,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maximum nastalo</a:t>
            </a:r>
          </a:p>
        </p:txBody>
      </p:sp>
    </p:spTree>
    <p:extLst>
      <p:ext uri="{BB962C8B-B14F-4D97-AF65-F5344CB8AC3E}">
        <p14:creationId xmlns:p14="http://schemas.microsoft.com/office/powerpoint/2010/main" val="42433662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2915865" y="1052736"/>
            <a:ext cx="3240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cesta v acyklickém grafu</a:t>
            </a:r>
            <a:endParaRPr lang="en-GB" dirty="0"/>
          </a:p>
        </p:txBody>
      </p:sp>
      <p:sp>
        <p:nvSpPr>
          <p:cNvPr id="41" name="Arc 40"/>
          <p:cNvSpPr/>
          <p:nvPr/>
        </p:nvSpPr>
        <p:spPr>
          <a:xfrm flipH="1" flipV="1">
            <a:off x="6414045" y="3288350"/>
            <a:ext cx="2016224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c 43"/>
          <p:cNvSpPr/>
          <p:nvPr/>
        </p:nvSpPr>
        <p:spPr>
          <a:xfrm flipH="1" flipV="1">
            <a:off x="5400091" y="3356990"/>
            <a:ext cx="953002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c 44"/>
          <p:cNvSpPr/>
          <p:nvPr/>
        </p:nvSpPr>
        <p:spPr>
          <a:xfrm flipH="1" flipV="1">
            <a:off x="4262585" y="3356992"/>
            <a:ext cx="106055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c 45"/>
          <p:cNvSpPr/>
          <p:nvPr/>
        </p:nvSpPr>
        <p:spPr>
          <a:xfrm flipH="1" flipV="1">
            <a:off x="2153901" y="3356991"/>
            <a:ext cx="2038944" cy="644705"/>
          </a:xfrm>
          <a:prstGeom prst="arc">
            <a:avLst>
              <a:gd name="adj1" fmla="val 10824986"/>
              <a:gd name="adj2" fmla="val 21503834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74" name="TextBox 7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03857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715040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107504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32" name="Rectangle 31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</a:t>
            </a:r>
            <a:r>
              <a:rPr lang="en-US" smtClean="0"/>
              <a:t> 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179512" y="2089914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extBox 65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 smtClean="0"/>
              <a:t>šechny délky </a:t>
            </a:r>
            <a:r>
              <a:rPr lang="cs-CZ" b="1" smtClean="0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06876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3989869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421603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514806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57095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5038798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479317" y="2097068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1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975926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2548403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2" name="TextBox 5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1691680" y="4797152"/>
            <a:ext cx="6768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Minimum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 smtClean="0"/>
              <a:t>němž minimum nastalo a nebylo </a:t>
            </a:r>
            <a:r>
              <a:rPr lang="cs-CZ" b="1" smtClean="0">
                <a:sym typeface="Symbol"/>
              </a:rPr>
              <a:t></a:t>
            </a:r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50969143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312501" y="908720"/>
            <a:ext cx="43158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mtClean="0"/>
              <a:t>Ne</a:t>
            </a:r>
            <a:r>
              <a:rPr lang="en-US" smtClean="0"/>
              <a:t>jkrat</a:t>
            </a:r>
            <a:r>
              <a:rPr lang="cs-CZ" smtClean="0"/>
              <a:t>ší 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</a:p>
          <a:p>
            <a:pPr algn="ctr"/>
            <a:r>
              <a:rPr lang="cs-CZ" smtClean="0"/>
              <a:t>z uzlu </a:t>
            </a:r>
            <a:r>
              <a:rPr lang="en-US" smtClean="0"/>
              <a:t>2</a:t>
            </a:r>
            <a:r>
              <a:rPr lang="cs-CZ" smtClean="0"/>
              <a:t> do uzlu 8</a:t>
            </a:r>
            <a:endParaRPr lang="en-GB" dirty="0"/>
          </a:p>
        </p:txBody>
      </p:sp>
      <p:sp>
        <p:nvSpPr>
          <p:cNvPr id="64" name="Arc 63"/>
          <p:cNvSpPr/>
          <p:nvPr/>
        </p:nvSpPr>
        <p:spPr>
          <a:xfrm flipH="1" flipV="1">
            <a:off x="6444208" y="3284984"/>
            <a:ext cx="2058068" cy="720078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/>
          <p:cNvSpPr/>
          <p:nvPr/>
        </p:nvSpPr>
        <p:spPr>
          <a:xfrm flipH="1" flipV="1">
            <a:off x="5292080" y="3284984"/>
            <a:ext cx="1049956" cy="792086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2051720" y="3356992"/>
            <a:ext cx="3210196" cy="720078"/>
          </a:xfrm>
          <a:prstGeom prst="arc">
            <a:avLst>
              <a:gd name="adj1" fmla="val 10824986"/>
              <a:gd name="adj2" fmla="val 21533963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47388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5367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64" name="Down Arrow 63"/>
          <p:cNvSpPr/>
          <p:nvPr/>
        </p:nvSpPr>
        <p:spPr>
          <a:xfrm>
            <a:off x="323528" y="2132856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/>
              <a:t>šechny délky ─</a:t>
            </a:r>
            <a:r>
              <a:rPr lang="cs-CZ" b="1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startovním uzlu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6651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6113287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425877948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40561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622818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3" name="Rectangle 32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6" name="TextBox 45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84929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4" name="Down Arrow 63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2301865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550730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3" name="TextBox 52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nastalo a nebylo </a:t>
            </a:r>
            <a:r>
              <a:rPr lang="cs-CZ" smtClean="0"/>
              <a:t> ─</a:t>
            </a:r>
            <a:r>
              <a:rPr lang="cs-CZ" b="1" smtClean="0">
                <a:sym typeface="Symbol"/>
              </a:rPr>
              <a:t>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29266942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6" name="Arc 6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052736"/>
            <a:ext cx="4240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acyklickém grafu</a:t>
            </a:r>
            <a:endParaRPr lang="en-US" smtClean="0"/>
          </a:p>
          <a:p>
            <a:pPr algn="ctr"/>
            <a:r>
              <a:rPr lang="cs-CZ"/>
              <a:t>z uzlu </a:t>
            </a:r>
            <a:r>
              <a:rPr lang="en-US"/>
              <a:t>2</a:t>
            </a:r>
            <a:r>
              <a:rPr lang="cs-CZ"/>
              <a:t> do uzlu </a:t>
            </a:r>
            <a:r>
              <a:rPr lang="cs-CZ" smtClean="0"/>
              <a:t>8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067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26492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251520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323528" y="2132856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4797152"/>
            <a:ext cx="4968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Init: V</a:t>
            </a:r>
            <a:r>
              <a:rPr lang="cs-CZ"/>
              <a:t>šechny délky ─</a:t>
            </a:r>
            <a:r>
              <a:rPr lang="cs-CZ" b="1">
                <a:sym typeface="Symbol"/>
              </a:rPr>
              <a:t></a:t>
            </a:r>
            <a:r>
              <a:rPr lang="cs-CZ" smtClean="0">
                <a:sym typeface="Symbol"/>
              </a:rPr>
              <a:t>, všechny předchůdce null</a:t>
            </a:r>
          </a:p>
          <a:p>
            <a:r>
              <a:rPr lang="cs-CZ">
                <a:sym typeface="Symbol"/>
              </a:rPr>
              <a:t> </a:t>
            </a:r>
            <a:r>
              <a:rPr lang="cs-CZ" smtClean="0">
                <a:sym typeface="Symbol"/>
              </a:rPr>
              <a:t>        Ve všech kořenech délka 0 </a:t>
            </a:r>
            <a:endParaRPr lang="en-GB"/>
          </a:p>
          <a:p>
            <a:r>
              <a:rPr lang="cs-CZ" smtClean="0"/>
              <a:t> </a:t>
            </a:r>
            <a:r>
              <a:rPr lang="en-US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131311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3404525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80652614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01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100" name="TextBox 99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103" name="TextBox 102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1440254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Down Arrow 63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113221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730830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44" name="Rectangle 43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768291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  <a:sym typeface="Symbol"/>
              </a:rPr>
              <a:t>-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5559653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(Délka</a:t>
            </a:r>
            <a:r>
              <a:rPr lang="en-US" smtClean="0"/>
              <a:t>[</a:t>
            </a:r>
            <a:r>
              <a:rPr lang="cs-CZ" smtClean="0"/>
              <a:t>Y</a:t>
            </a:r>
            <a:r>
              <a:rPr lang="en-US" smtClean="0"/>
              <a:t>]</a:t>
            </a:r>
            <a:r>
              <a:rPr lang="cs-CZ" smtClean="0"/>
              <a:t>+váha(Y, X),  pro všechy hrany (Y, X))</a:t>
            </a:r>
          </a:p>
          <a:p>
            <a:r>
              <a:rPr lang="cs-CZ" smtClean="0"/>
              <a:t>Před</a:t>
            </a:r>
            <a:r>
              <a:rPr lang="en-US" smtClean="0"/>
              <a:t>[X]   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290287458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6" name="Arc 6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c 6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5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61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Před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52034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353677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3884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3735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72362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73083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1591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61561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62281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38986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507605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514806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6759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399593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406794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3851920" y="3645024"/>
            <a:ext cx="30963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max { 10 + 10,</a:t>
            </a:r>
          </a:p>
          <a:p>
            <a:r>
              <a:rPr lang="en-US"/>
              <a:t> </a:t>
            </a:r>
            <a:r>
              <a:rPr lang="en-US" smtClean="0"/>
              <a:t>             9 +   6,</a:t>
            </a:r>
          </a:p>
          <a:p>
            <a:r>
              <a:rPr lang="en-US"/>
              <a:t> </a:t>
            </a:r>
            <a:r>
              <a:rPr lang="en-US" smtClean="0"/>
              <a:t>             5 + 14 } = 20</a:t>
            </a:r>
            <a:endParaRPr lang="cs-CZ" smtClean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815125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29158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298782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6827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831641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ectangle 37"/>
          <p:cNvSpPr/>
          <p:nvPr/>
        </p:nvSpPr>
        <p:spPr>
          <a:xfrm>
            <a:off x="7596336" y="3356992"/>
            <a:ext cx="1080120" cy="115212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388424" y="2924945"/>
            <a:ext cx="288032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Down Arrow 57"/>
          <p:cNvSpPr/>
          <p:nvPr/>
        </p:nvSpPr>
        <p:spPr>
          <a:xfrm>
            <a:off x="8388424" y="2060848"/>
            <a:ext cx="360040" cy="4892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7596336" y="3429000"/>
            <a:ext cx="10390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4 cesty</a:t>
            </a:r>
            <a:endParaRPr lang="cs-CZ" smtClean="0"/>
          </a:p>
          <a:p>
            <a:pPr algn="ctr"/>
            <a:r>
              <a:rPr lang="en-US" smtClean="0"/>
              <a:t>z</a:t>
            </a:r>
            <a:r>
              <a:rPr lang="cs-CZ" smtClean="0"/>
              <a:t> uzl</a:t>
            </a:r>
            <a:r>
              <a:rPr lang="en-US" smtClean="0"/>
              <a:t>u</a:t>
            </a:r>
            <a:r>
              <a:rPr lang="cs-CZ" smtClean="0"/>
              <a:t> 2 </a:t>
            </a:r>
            <a:endParaRPr lang="en-US" smtClean="0"/>
          </a:p>
          <a:p>
            <a:pPr algn="ctr"/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3059832" y="980728"/>
            <a:ext cx="34863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Po</a:t>
            </a:r>
            <a:r>
              <a:rPr lang="cs-CZ" smtClean="0"/>
              <a:t>čet všech cest </a:t>
            </a:r>
            <a:r>
              <a:rPr lang="cs-CZ" dirty="0" smtClean="0"/>
              <a:t>v </a:t>
            </a:r>
            <a:r>
              <a:rPr lang="cs-CZ" smtClean="0"/>
              <a:t>acyklickém grafu</a:t>
            </a:r>
          </a:p>
          <a:p>
            <a:pPr algn="ctr"/>
            <a:r>
              <a:rPr lang="en-US" smtClean="0"/>
              <a:t>z uzlu</a:t>
            </a:r>
            <a:r>
              <a:rPr lang="cs-CZ" smtClean="0"/>
              <a:t> 2 </a:t>
            </a:r>
            <a:r>
              <a:rPr lang="en-US" smtClean="0"/>
              <a:t>do uzlu</a:t>
            </a:r>
            <a:r>
              <a:rPr lang="cs-CZ" smtClean="0"/>
              <a:t> 8</a:t>
            </a:r>
            <a:endParaRPr lang="en-GB" dirty="0"/>
          </a:p>
        </p:txBody>
      </p:sp>
      <p:sp>
        <p:nvSpPr>
          <p:cNvPr id="39" name="Rectangle 38"/>
          <p:cNvSpPr/>
          <p:nvPr/>
        </p:nvSpPr>
        <p:spPr>
          <a:xfrm>
            <a:off x="86358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943708" y="2996953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02382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103948" y="2997319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18406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2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6264188" y="2978866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734430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1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8424428" y="2979232"/>
            <a:ext cx="216024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7266" y="2938215"/>
            <a:ext cx="7094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P</a:t>
            </a:r>
            <a:r>
              <a:rPr lang="en-US" dirty="0" smtClean="0"/>
              <a:t>o</a:t>
            </a:r>
            <a:r>
              <a:rPr lang="cs-CZ" dirty="0" smtClean="0"/>
              <a:t>č</a:t>
            </a:r>
            <a:r>
              <a:rPr lang="en-US" dirty="0" smtClean="0"/>
              <a:t>et</a:t>
            </a:r>
            <a:endParaRPr lang="en-GB" dirty="0"/>
          </a:p>
        </p:txBody>
      </p:sp>
      <p:sp>
        <p:nvSpPr>
          <p:cNvPr id="49" name="TextBox 48"/>
          <p:cNvSpPr txBox="1"/>
          <p:nvPr/>
        </p:nvSpPr>
        <p:spPr>
          <a:xfrm>
            <a:off x="1691680" y="4869160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</a:t>
            </a:r>
            <a:r>
              <a:rPr lang="cs-CZ" smtClean="0"/>
              <a:t>čet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S</a:t>
            </a:r>
            <a:r>
              <a:rPr lang="cs-CZ" smtClean="0"/>
              <a:t>uma (počet</a:t>
            </a:r>
            <a:r>
              <a:rPr lang="en-US" smtClean="0"/>
              <a:t>[Y]</a:t>
            </a:r>
            <a:r>
              <a:rPr lang="cs-CZ" smtClean="0"/>
              <a:t>,  pro všechy hrany (Y, X)) </a:t>
            </a:r>
            <a:r>
              <a:rPr lang="en-US" smtClean="0"/>
              <a:t>     </a:t>
            </a:r>
            <a:endParaRPr lang="en-GB" dirty="0"/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42437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183569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190770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1691680" y="364502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max {  7 + 14,</a:t>
            </a:r>
          </a:p>
          <a:p>
            <a:r>
              <a:rPr lang="en-US"/>
              <a:t> </a:t>
            </a:r>
            <a:r>
              <a:rPr lang="en-US" smtClean="0"/>
              <a:t>          10 + 20 } = 30</a:t>
            </a:r>
            <a:endParaRPr lang="cs-CZ" smtClean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753677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Rectangle 86"/>
          <p:cNvSpPr/>
          <p:nvPr/>
        </p:nvSpPr>
        <p:spPr>
          <a:xfrm>
            <a:off x="755576" y="1412776"/>
            <a:ext cx="432048" cy="2952328"/>
          </a:xfrm>
          <a:prstGeom prst="rect">
            <a:avLst/>
          </a:prstGeom>
          <a:solidFill>
            <a:srgbClr val="FEE4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accent6">
                <a:lumMod val="75000"/>
              </a:schemeClr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5" name="Down Arrow 64"/>
          <p:cNvSpPr/>
          <p:nvPr/>
        </p:nvSpPr>
        <p:spPr>
          <a:xfrm>
            <a:off x="827584" y="2204864"/>
            <a:ext cx="288032" cy="3452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4" name="TextBox 53"/>
          <p:cNvSpPr txBox="1"/>
          <p:nvPr/>
        </p:nvSpPr>
        <p:spPr>
          <a:xfrm>
            <a:off x="611560" y="3645024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max {  2 + 14,</a:t>
            </a:r>
          </a:p>
          <a:p>
            <a:r>
              <a:rPr lang="en-US"/>
              <a:t> </a:t>
            </a:r>
            <a:r>
              <a:rPr lang="en-US" smtClean="0"/>
              <a:t>            5 + 19 } = 24</a:t>
            </a:r>
            <a:endParaRPr lang="cs-CZ" smtClean="0"/>
          </a:p>
        </p:txBody>
      </p:sp>
      <p:sp>
        <p:nvSpPr>
          <p:cNvPr id="55" name="TextBox 54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718143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Arc 15"/>
          <p:cNvSpPr/>
          <p:nvPr/>
        </p:nvSpPr>
        <p:spPr>
          <a:xfrm>
            <a:off x="971600" y="234887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/>
          <p:cNvSpPr/>
          <p:nvPr/>
        </p:nvSpPr>
        <p:spPr>
          <a:xfrm>
            <a:off x="975245" y="1958568"/>
            <a:ext cx="4176267" cy="1523773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c 18"/>
          <p:cNvSpPr/>
          <p:nvPr/>
        </p:nvSpPr>
        <p:spPr>
          <a:xfrm>
            <a:off x="2051720" y="1801433"/>
            <a:ext cx="3099792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355976" y="2704990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436096" y="2710911"/>
            <a:ext cx="720080" cy="0"/>
          </a:xfrm>
          <a:prstGeom prst="straightConnector1">
            <a:avLst/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>
            <a:off x="6372200" y="2302013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c 25"/>
          <p:cNvSpPr/>
          <p:nvPr/>
        </p:nvSpPr>
        <p:spPr>
          <a:xfrm>
            <a:off x="4283968" y="2290731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c 26"/>
          <p:cNvSpPr/>
          <p:nvPr/>
        </p:nvSpPr>
        <p:spPr>
          <a:xfrm>
            <a:off x="3128392" y="1801433"/>
            <a:ext cx="4251920" cy="1555559"/>
          </a:xfrm>
          <a:prstGeom prst="arc">
            <a:avLst>
              <a:gd name="adj1" fmla="val 10824986"/>
              <a:gd name="adj2" fmla="val 21465390"/>
            </a:avLst>
          </a:prstGeom>
          <a:ln w="285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Arc 27"/>
          <p:cNvSpPr/>
          <p:nvPr/>
        </p:nvSpPr>
        <p:spPr>
          <a:xfrm>
            <a:off x="4247830" y="2132856"/>
            <a:ext cx="3060474" cy="1055915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Arc 34"/>
          <p:cNvSpPr/>
          <p:nvPr/>
        </p:nvSpPr>
        <p:spPr>
          <a:xfrm>
            <a:off x="2025873" y="2325219"/>
            <a:ext cx="2016224" cy="759541"/>
          </a:xfrm>
          <a:prstGeom prst="arc">
            <a:avLst>
              <a:gd name="adj1" fmla="val 10824986"/>
              <a:gd name="adj2" fmla="val 21311327"/>
            </a:avLst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/>
          <p:cNvSpPr/>
          <p:nvPr/>
        </p:nvSpPr>
        <p:spPr>
          <a:xfrm>
            <a:off x="827584" y="2560974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90770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98782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514806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228184" y="2566895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388424" y="254732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8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067944" y="2563707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308304" y="2550060"/>
            <a:ext cx="288032" cy="288032"/>
          </a:xfrm>
          <a:prstGeom prst="ellipse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7596336" y="2704989"/>
            <a:ext cx="720080" cy="0"/>
          </a:xfrm>
          <a:prstGeom prst="straightConnector1">
            <a:avLst/>
          </a:prstGeom>
          <a:ln w="5715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51720" y="182006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2</a:t>
            </a:r>
            <a:endParaRPr lang="en-GB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2799947" y="2152231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3387014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7</a:t>
            </a:r>
            <a:endParaRPr lang="en-GB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4685948" y="162880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7668344" y="213285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6</a:t>
            </a:r>
            <a:endParaRPr lang="en-GB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6039157" y="1958568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5643261" y="218671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9</a:t>
            </a:r>
            <a:endParaRPr lang="en-GB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5563417" y="2555576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8</a:t>
            </a:r>
            <a:endParaRPr lang="en-GB" b="1" dirty="0"/>
          </a:p>
        </p:txBody>
      </p:sp>
      <p:sp>
        <p:nvSpPr>
          <p:cNvPr id="46" name="TextBox 45"/>
          <p:cNvSpPr txBox="1"/>
          <p:nvPr/>
        </p:nvSpPr>
        <p:spPr>
          <a:xfrm>
            <a:off x="4559262" y="2574740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722338" y="2561093"/>
            <a:ext cx="234038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dirty="0" smtClean="0"/>
              <a:t>10</a:t>
            </a:r>
            <a:endParaRPr lang="en-GB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1629281" y="2210379"/>
            <a:ext cx="117020" cy="2769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lIns="0" tIns="0" rIns="0" bIns="0" rtlCol="0" anchor="ctr" anchorCtr="1">
            <a:spAutoFit/>
          </a:bodyPr>
          <a:lstStyle/>
          <a:p>
            <a:r>
              <a:rPr lang="en-US" b="1" smtClean="0"/>
              <a:t>5</a:t>
            </a:r>
            <a:endParaRPr lang="en-GB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2411760" y="1052736"/>
            <a:ext cx="4240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Nejdelší </a:t>
            </a:r>
            <a:r>
              <a:rPr lang="cs-CZ" smtClean="0"/>
              <a:t>cesta v</a:t>
            </a:r>
            <a:r>
              <a:rPr lang="en-US" smtClean="0"/>
              <a:t>e v</a:t>
            </a:r>
            <a:r>
              <a:rPr lang="cs-CZ" smtClean="0"/>
              <a:t>áženém </a:t>
            </a:r>
            <a:r>
              <a:rPr lang="cs-CZ" dirty="0" smtClean="0"/>
              <a:t>acyklickém grafu</a:t>
            </a:r>
            <a:endParaRPr lang="en-GB" dirty="0"/>
          </a:p>
        </p:txBody>
      </p:sp>
      <p:sp>
        <p:nvSpPr>
          <p:cNvPr id="64" name="Rectangle 63"/>
          <p:cNvSpPr/>
          <p:nvPr/>
        </p:nvSpPr>
        <p:spPr>
          <a:xfrm>
            <a:off x="75557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1835696" y="2996953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30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581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19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995936" y="2997319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20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07605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14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156176" y="2978866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23629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smtClean="0">
                <a:solidFill>
                  <a:schemeClr val="tx1"/>
                </a:solidFill>
                <a:sym typeface="Symbol"/>
              </a:rPr>
              <a:t>10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8316416" y="2979232"/>
            <a:ext cx="432048" cy="28803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sym typeface="Symbol"/>
              </a:rPr>
              <a:t>0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858203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3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1937877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4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02427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10394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7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5184524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6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264198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7350595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8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8430269" y="3356992"/>
            <a:ext cx="216024" cy="28803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>
                <a:solidFill>
                  <a:schemeClr val="tx1"/>
                </a:solidFill>
              </a:rPr>
              <a:t>-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267" y="3298790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</a:t>
            </a:r>
            <a:r>
              <a:rPr lang="cs-CZ" smtClean="0"/>
              <a:t>á</a:t>
            </a:r>
            <a:r>
              <a:rPr lang="en-US" smtClean="0"/>
              <a:t>sl</a:t>
            </a:r>
            <a:endParaRPr lang="en-GB" dirty="0"/>
          </a:p>
        </p:txBody>
      </p:sp>
      <p:sp>
        <p:nvSpPr>
          <p:cNvPr id="85" name="TextBox 84"/>
          <p:cNvSpPr txBox="1"/>
          <p:nvPr/>
        </p:nvSpPr>
        <p:spPr>
          <a:xfrm>
            <a:off x="117266" y="2938215"/>
            <a:ext cx="706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r>
              <a:rPr lang="cs-CZ" dirty="0" smtClean="0"/>
              <a:t>é</a:t>
            </a:r>
            <a:r>
              <a:rPr lang="en-US" dirty="0" err="1" smtClean="0"/>
              <a:t>lka</a:t>
            </a:r>
            <a:endParaRPr lang="en-GB" dirty="0"/>
          </a:p>
        </p:txBody>
      </p:sp>
      <p:sp>
        <p:nvSpPr>
          <p:cNvPr id="88" name="TextBox 87"/>
          <p:cNvSpPr txBox="1"/>
          <p:nvPr/>
        </p:nvSpPr>
        <p:spPr>
          <a:xfrm>
            <a:off x="1691680" y="4797152"/>
            <a:ext cx="6840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mtClean="0"/>
              <a:t>Délka</a:t>
            </a:r>
            <a:r>
              <a:rPr lang="en-US" smtClean="0"/>
              <a:t>[</a:t>
            </a:r>
            <a:r>
              <a:rPr lang="cs-CZ" smtClean="0"/>
              <a:t>X</a:t>
            </a:r>
            <a:r>
              <a:rPr lang="en-US" smtClean="0"/>
              <a:t>]  =   </a:t>
            </a:r>
            <a:r>
              <a:rPr lang="cs-CZ" smtClean="0"/>
              <a:t>Maximum </a:t>
            </a:r>
            <a:r>
              <a:rPr lang="cs-CZ"/>
              <a:t>(váha(X, Y</a:t>
            </a:r>
            <a:r>
              <a:rPr lang="cs-CZ" smtClean="0"/>
              <a:t>) + Délka</a:t>
            </a:r>
            <a:r>
              <a:rPr lang="en-US" smtClean="0"/>
              <a:t>[</a:t>
            </a:r>
            <a:r>
              <a:rPr lang="cs-CZ"/>
              <a:t>Y</a:t>
            </a:r>
            <a:r>
              <a:rPr lang="en-US" smtClean="0"/>
              <a:t>]</a:t>
            </a:r>
            <a:r>
              <a:rPr lang="cs-CZ" smtClean="0"/>
              <a:t>,   pro všechy hrany (X, Y))</a:t>
            </a:r>
          </a:p>
          <a:p>
            <a:r>
              <a:rPr lang="en-US"/>
              <a:t>N</a:t>
            </a:r>
            <a:r>
              <a:rPr lang="cs-CZ"/>
              <a:t>á</a:t>
            </a:r>
            <a:r>
              <a:rPr lang="en-US" smtClean="0"/>
              <a:t>sl[X]   </a:t>
            </a:r>
            <a:r>
              <a:rPr lang="cs-CZ" smtClean="0"/>
              <a:t> </a:t>
            </a:r>
            <a:r>
              <a:rPr lang="en-US" smtClean="0"/>
              <a:t>= </a:t>
            </a:r>
            <a:r>
              <a:rPr lang="cs-CZ" smtClean="0"/>
              <a:t>  </a:t>
            </a:r>
            <a:r>
              <a:rPr lang="en-US" smtClean="0"/>
              <a:t> uzel Y, v </a:t>
            </a:r>
            <a:r>
              <a:rPr lang="cs-CZ"/>
              <a:t>němž maximum </a:t>
            </a:r>
            <a:r>
              <a:rPr lang="cs-CZ" smtClean="0"/>
              <a:t>nastalo</a:t>
            </a:r>
            <a:endParaRPr lang="en-GB" b="1"/>
          </a:p>
          <a:p>
            <a:endParaRPr lang="cs-CZ" smtClean="0"/>
          </a:p>
        </p:txBody>
      </p:sp>
      <p:sp>
        <p:nvSpPr>
          <p:cNvPr id="56" name="Arc 55"/>
          <p:cNvSpPr/>
          <p:nvPr/>
        </p:nvSpPr>
        <p:spPr>
          <a:xfrm flipH="1" flipV="1">
            <a:off x="7452319" y="3288349"/>
            <a:ext cx="97794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Arc 56"/>
          <p:cNvSpPr/>
          <p:nvPr/>
        </p:nvSpPr>
        <p:spPr>
          <a:xfrm flipH="1" flipV="1">
            <a:off x="4211960" y="3356991"/>
            <a:ext cx="3210195" cy="644703"/>
          </a:xfrm>
          <a:prstGeom prst="arc">
            <a:avLst>
              <a:gd name="adj1" fmla="val 10824986"/>
              <a:gd name="adj2" fmla="val 21494340"/>
            </a:avLst>
          </a:prstGeom>
          <a:ln w="571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Arc 57"/>
          <p:cNvSpPr/>
          <p:nvPr/>
        </p:nvSpPr>
        <p:spPr>
          <a:xfrm flipH="1" flipV="1">
            <a:off x="2123727" y="3356991"/>
            <a:ext cx="2058069" cy="644705"/>
          </a:xfrm>
          <a:prstGeom prst="arc">
            <a:avLst>
              <a:gd name="adj1" fmla="val 10824986"/>
              <a:gd name="adj2" fmla="val 21311327"/>
            </a:avLst>
          </a:prstGeom>
          <a:ln w="57150">
            <a:solidFill>
              <a:schemeClr val="tx1"/>
            </a:solidFill>
            <a:headEnd type="triangl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411760" y="188640"/>
            <a:ext cx="42550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Opa</a:t>
            </a:r>
            <a:r>
              <a:rPr lang="cs-CZ" smtClean="0"/>
              <a:t>čné pořadí topologického uspořádání</a:t>
            </a:r>
          </a:p>
          <a:p>
            <a:r>
              <a:rPr lang="cs-CZ" smtClean="0"/>
              <a:t>Probíráme přirozeně definované následníky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4034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236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912</TotalTime>
  <Words>5711</Words>
  <Application>Microsoft Office PowerPoint</Application>
  <PresentationFormat>On-screen Show (4:3)</PresentationFormat>
  <Paragraphs>2419</Paragraphs>
  <Slides>82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Jorg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</dc:creator>
  <cp:lastModifiedBy>berezovs</cp:lastModifiedBy>
  <cp:revision>93</cp:revision>
  <cp:lastPrinted>2016-03-03T14:33:59Z</cp:lastPrinted>
  <dcterms:created xsi:type="dcterms:W3CDTF">2012-11-01T03:29:01Z</dcterms:created>
  <dcterms:modified xsi:type="dcterms:W3CDTF">2017-09-19T20:23:58Z</dcterms:modified>
</cp:coreProperties>
</file>