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2292e80540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2292e80540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322bc01460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322bc01460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322bc014605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322bc014605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22bc014605_0_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322bc014605_0_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322bc014605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322bc014605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322bc014605_0_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322bc014605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322bc014605_0_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322bc014605_0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322bc014605_0_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322bc014605_0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3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png"/><Relationship Id="rId4" Type="http://schemas.openxmlformats.org/officeDocument/2006/relationships/image" Target="../media/image9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Relationship Id="rId4" Type="http://schemas.openxmlformats.org/officeDocument/2006/relationships/image" Target="../media/image1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Relationship Id="rId4" Type="http://schemas.openxmlformats.org/officeDocument/2006/relationships/image" Target="../media/image10.png"/><Relationship Id="rId5" Type="http://schemas.openxmlformats.org/officeDocument/2006/relationships/image" Target="../media/image5.png"/><Relationship Id="rId6" Type="http://schemas.openxmlformats.org/officeDocument/2006/relationships/image" Target="../media/image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>
            <p:ph type="ctrTitle"/>
          </p:nvPr>
        </p:nvSpPr>
        <p:spPr>
          <a:xfrm>
            <a:off x="311700" y="524075"/>
            <a:ext cx="8520600" cy="1711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3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cs" sz="3000">
                <a:highlight>
                  <a:schemeClr val="lt1"/>
                </a:highlight>
              </a:rPr>
              <a:t>  Zkoumání socioekonomických podmínek </a:t>
            </a:r>
            <a:r>
              <a:rPr b="1" lang="cs" sz="3000">
                <a:solidFill>
                  <a:schemeClr val="lt1"/>
                </a:solidFill>
                <a:highlight>
                  <a:schemeClr val="lt1"/>
                </a:highlight>
              </a:rPr>
              <a:t>.</a:t>
            </a:r>
            <a:r>
              <a:rPr b="1" lang="cs" sz="3000">
                <a:highlight>
                  <a:schemeClr val="lt1"/>
                </a:highlight>
              </a:rPr>
              <a:t>    </a:t>
            </a:r>
            <a:r>
              <a:rPr b="1" lang="cs" sz="3000">
                <a:solidFill>
                  <a:schemeClr val="lt1"/>
                </a:solidFill>
                <a:highlight>
                  <a:schemeClr val="lt1"/>
                </a:highlight>
              </a:rPr>
              <a:t>.</a:t>
            </a:r>
            <a:r>
              <a:rPr b="1" lang="cs" sz="3000">
                <a:highlight>
                  <a:schemeClr val="lt1"/>
                </a:highlight>
              </a:rPr>
              <a:t> zdravotnického personálu na kvalitu </a:t>
            </a:r>
            <a:r>
              <a:rPr b="1" lang="cs" sz="3000">
                <a:solidFill>
                  <a:schemeClr val="lt1"/>
                </a:solidFill>
                <a:highlight>
                  <a:schemeClr val="lt1"/>
                </a:highlight>
              </a:rPr>
              <a:t>.</a:t>
            </a:r>
            <a:r>
              <a:rPr b="1" lang="cs" sz="3000">
                <a:highlight>
                  <a:schemeClr val="lt1"/>
                </a:highlight>
              </a:rPr>
              <a:t>   </a:t>
            </a:r>
            <a:r>
              <a:rPr b="1" lang="cs" sz="3000">
                <a:solidFill>
                  <a:schemeClr val="lt1"/>
                </a:solidFill>
                <a:highlight>
                  <a:schemeClr val="lt1"/>
                </a:highlight>
              </a:rPr>
              <a:t>..</a:t>
            </a:r>
            <a:r>
              <a:rPr b="1" lang="cs" sz="3000">
                <a:highlight>
                  <a:schemeClr val="lt1"/>
                </a:highlight>
              </a:rPr>
              <a:t>českého</a:t>
            </a:r>
            <a:r>
              <a:rPr b="1" lang="cs" sz="3000">
                <a:solidFill>
                  <a:schemeClr val="lt1"/>
                </a:solidFill>
                <a:highlight>
                  <a:schemeClr val="lt1"/>
                </a:highlight>
              </a:rPr>
              <a:t>.</a:t>
            </a:r>
            <a:r>
              <a:rPr b="1" lang="cs" sz="3000">
                <a:highlight>
                  <a:schemeClr val="lt1"/>
                </a:highlight>
              </a:rPr>
              <a:t>zdravotnictví </a:t>
            </a:r>
            <a:r>
              <a:rPr b="1" lang="cs" sz="3000">
                <a:solidFill>
                  <a:schemeClr val="lt1"/>
                </a:solidFill>
                <a:highlight>
                  <a:schemeClr val="lt1"/>
                </a:highlight>
              </a:rPr>
              <a:t>.</a:t>
            </a:r>
            <a:endParaRPr b="1" sz="3000">
              <a:solidFill>
                <a:schemeClr val="lt1"/>
              </a:solidFill>
              <a:highlight>
                <a:schemeClr val="lt1"/>
              </a:highlight>
            </a:endParaRPr>
          </a:p>
        </p:txBody>
      </p:sp>
      <p:sp>
        <p:nvSpPr>
          <p:cNvPr id="56" name="Google Shape;56;p13"/>
          <p:cNvSpPr txBox="1"/>
          <p:nvPr>
            <p:ph idx="1" type="subTitle"/>
          </p:nvPr>
        </p:nvSpPr>
        <p:spPr>
          <a:xfrm>
            <a:off x="311700" y="4377625"/>
            <a:ext cx="85206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852"/>
              <a:buFont typeface="Arial"/>
              <a:buNone/>
            </a:pPr>
            <a:r>
              <a:rPr b="1" lang="cs" sz="1600">
                <a:solidFill>
                  <a:schemeClr val="dk1"/>
                </a:solidFill>
              </a:rPr>
              <a:t>Vendula Hrnčířová, Milan Španko, </a:t>
            </a:r>
            <a:r>
              <a:rPr b="1" lang="cs" sz="1600">
                <a:solidFill>
                  <a:schemeClr val="dk1"/>
                </a:solidFill>
              </a:rPr>
              <a:t>Matěj Dynda,</a:t>
            </a:r>
            <a:r>
              <a:rPr b="1" lang="cs" sz="1600">
                <a:solidFill>
                  <a:schemeClr val="dk1"/>
                </a:solidFill>
              </a:rPr>
              <a:t> Stepan Gorichev</a:t>
            </a:r>
            <a:endParaRPr b="1" sz="160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852"/>
              <a:buFont typeface="Arial"/>
              <a:buNone/>
            </a:pPr>
            <a:r>
              <a:rPr b="1" lang="cs" sz="1600">
                <a:solidFill>
                  <a:schemeClr val="dk1"/>
                </a:solidFill>
              </a:rPr>
              <a:t>Leden 2025</a:t>
            </a:r>
            <a:endParaRPr b="1" sz="160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52"/>
              <a:buNone/>
            </a:pPr>
            <a:r>
              <a:t/>
            </a:r>
            <a:endParaRPr sz="2170"/>
          </a:p>
        </p:txBody>
      </p:sp>
      <p:sp>
        <p:nvSpPr>
          <p:cNvPr id="57" name="Google Shape;57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/>
          <p:nvPr/>
        </p:nvSpPr>
        <p:spPr>
          <a:xfrm>
            <a:off x="430575" y="1017725"/>
            <a:ext cx="3223200" cy="2583600"/>
          </a:xfrm>
          <a:prstGeom prst="rect">
            <a:avLst/>
          </a:prstGeom>
          <a:noFill/>
          <a:ln cap="flat" cmpd="sng" w="38100">
            <a:solidFill>
              <a:srgbClr val="93C47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" name="Google Shape;63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cs">
                <a:solidFill>
                  <a:srgbClr val="1155CC"/>
                </a:solidFill>
              </a:rPr>
              <a:t>Motivace a cíle</a:t>
            </a:r>
            <a:endParaRPr b="1">
              <a:solidFill>
                <a:srgbClr val="1155CC"/>
              </a:solidFill>
            </a:endParaRPr>
          </a:p>
        </p:txBody>
      </p:sp>
      <p:sp>
        <p:nvSpPr>
          <p:cNvPr id="64" name="Google Shape;64;p14"/>
          <p:cNvSpPr txBox="1"/>
          <p:nvPr>
            <p:ph idx="1" type="body"/>
          </p:nvPr>
        </p:nvSpPr>
        <p:spPr>
          <a:xfrm>
            <a:off x="430500" y="1017775"/>
            <a:ext cx="3223200" cy="258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cs">
                <a:solidFill>
                  <a:schemeClr val="dk1"/>
                </a:solidFill>
              </a:rPr>
              <a:t>Aktuální téma</a:t>
            </a:r>
            <a:endParaRPr>
              <a:solidFill>
                <a:schemeClr val="dk1"/>
              </a:solidFill>
            </a:endParaRPr>
          </a:p>
          <a:p>
            <a:pPr indent="-317500" lvl="1" marL="719999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lang="cs">
                <a:solidFill>
                  <a:schemeClr val="dk1"/>
                </a:solidFill>
              </a:rPr>
              <a:t>Hodně řešené platové ohodnocení zdravotníků</a:t>
            </a:r>
            <a:endParaRPr>
              <a:solidFill>
                <a:schemeClr val="dk1"/>
              </a:solidFill>
            </a:endParaRPr>
          </a:p>
          <a:p>
            <a:pPr indent="-317500" lvl="1" marL="719999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lang="cs">
                <a:solidFill>
                  <a:schemeClr val="dk1"/>
                </a:solidFill>
              </a:rPr>
              <a:t>Nedostatek zdravotníků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cs">
                <a:solidFill>
                  <a:schemeClr val="dk1"/>
                </a:solidFill>
              </a:rPr>
              <a:t>Jaký to má dopad na zdraví populace?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65" name="Google Shape;65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>
                <a:latin typeface="Arial"/>
                <a:ea typeface="Arial"/>
                <a:cs typeface="Arial"/>
                <a:sym typeface="Arial"/>
              </a:rPr>
              <a:t>‹#›</a:t>
            </a:fld>
            <a:endParaRPr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6" name="Google Shape;66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56412" y="256625"/>
            <a:ext cx="4824000" cy="2841249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67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01988" y="3149774"/>
            <a:ext cx="3732829" cy="17440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5"/>
          <p:cNvSpPr/>
          <p:nvPr/>
        </p:nvSpPr>
        <p:spPr>
          <a:xfrm>
            <a:off x="430575" y="1017725"/>
            <a:ext cx="4555200" cy="3862200"/>
          </a:xfrm>
          <a:prstGeom prst="rect">
            <a:avLst/>
          </a:prstGeom>
          <a:noFill/>
          <a:ln cap="flat" cmpd="sng" w="38100">
            <a:solidFill>
              <a:srgbClr val="93C47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cs">
                <a:solidFill>
                  <a:srgbClr val="1155CC"/>
                </a:solidFill>
              </a:rPr>
              <a:t>Data</a:t>
            </a:r>
            <a:endParaRPr b="1">
              <a:solidFill>
                <a:srgbClr val="1155CC"/>
              </a:solidFill>
            </a:endParaRPr>
          </a:p>
        </p:txBody>
      </p:sp>
      <p:sp>
        <p:nvSpPr>
          <p:cNvPr id="74" name="Google Shape;74;p15"/>
          <p:cNvSpPr txBox="1"/>
          <p:nvPr>
            <p:ph idx="1" type="body"/>
          </p:nvPr>
        </p:nvSpPr>
        <p:spPr>
          <a:xfrm>
            <a:off x="371175" y="1017725"/>
            <a:ext cx="4614600" cy="386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85000" lnSpcReduction="20000"/>
          </a:bodyPr>
          <a:lstStyle/>
          <a:p>
            <a:pPr indent="-343775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-"/>
            </a:pPr>
            <a:r>
              <a:rPr lang="cs" sz="2133">
                <a:solidFill>
                  <a:schemeClr val="dk1"/>
                </a:solidFill>
              </a:rPr>
              <a:t>Analýza provedena pro všechny kraje ČR (14) pro rok 2022</a:t>
            </a:r>
            <a:br>
              <a:rPr lang="cs" sz="2133">
                <a:solidFill>
                  <a:schemeClr val="dk1"/>
                </a:solidFill>
              </a:rPr>
            </a:br>
            <a:endParaRPr sz="2133">
              <a:solidFill>
                <a:schemeClr val="dk1"/>
              </a:solidFill>
            </a:endParaRPr>
          </a:p>
          <a:p>
            <a:pPr indent="-343775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-"/>
            </a:pPr>
            <a:r>
              <a:rPr lang="cs" sz="2133">
                <a:solidFill>
                  <a:schemeClr val="dk1"/>
                </a:solidFill>
              </a:rPr>
              <a:t>závislé proměnné - </a:t>
            </a:r>
            <a:r>
              <a:rPr b="1" lang="cs" sz="2133">
                <a:solidFill>
                  <a:schemeClr val="dk1"/>
                </a:solidFill>
              </a:rPr>
              <a:t>úmrtí v nemocnicích </a:t>
            </a:r>
            <a:r>
              <a:rPr b="1" lang="cs" sz="2133">
                <a:solidFill>
                  <a:schemeClr val="dk1"/>
                </a:solidFill>
              </a:rPr>
              <a:t>na 1000 obyvatel </a:t>
            </a:r>
            <a:r>
              <a:rPr lang="cs" sz="2133">
                <a:solidFill>
                  <a:schemeClr val="dk1"/>
                </a:solidFill>
              </a:rPr>
              <a:t>a</a:t>
            </a:r>
            <a:r>
              <a:rPr b="1" lang="cs" sz="2133">
                <a:solidFill>
                  <a:schemeClr val="dk1"/>
                </a:solidFill>
              </a:rPr>
              <a:t> hospitalizace na 1000 obyvatel</a:t>
            </a:r>
            <a:br>
              <a:rPr lang="cs" sz="2133">
                <a:solidFill>
                  <a:schemeClr val="dk1"/>
                </a:solidFill>
              </a:rPr>
            </a:br>
            <a:endParaRPr sz="2133">
              <a:solidFill>
                <a:schemeClr val="dk1"/>
              </a:solidFill>
            </a:endParaRPr>
          </a:p>
          <a:p>
            <a:pPr indent="-343775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-"/>
            </a:pPr>
            <a:r>
              <a:rPr lang="cs" sz="2133">
                <a:solidFill>
                  <a:schemeClr val="dk1"/>
                </a:solidFill>
              </a:rPr>
              <a:t>nezávislé proměnné  - plat doktorů a sester, počet doktorů a sester na 1000 obyvatel, průměrný plat obyvatel, kvalita života, … </a:t>
            </a:r>
            <a:r>
              <a:rPr lang="cs" sz="2133">
                <a:solidFill>
                  <a:schemeClr val="dk1"/>
                </a:solidFill>
              </a:rPr>
              <a:t> celkem 15</a:t>
            </a:r>
            <a:r>
              <a:rPr lang="cs" sz="2133">
                <a:solidFill>
                  <a:schemeClr val="dk1"/>
                </a:solidFill>
              </a:rPr>
              <a:t> (ÚZIS, ČSÚ, Místo pro Život)</a:t>
            </a:r>
            <a:endParaRPr sz="2133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75" name="Google Shape;75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  <p:pic>
        <p:nvPicPr>
          <p:cNvPr id="76" name="Google Shape;76;p15"/>
          <p:cNvPicPr preferRelativeResize="0"/>
          <p:nvPr/>
        </p:nvPicPr>
        <p:blipFill rotWithShape="1">
          <a:blip r:embed="rId3">
            <a:alphaModFix/>
          </a:blip>
          <a:srcRect b="8349" l="0" r="0" t="0"/>
          <a:stretch/>
        </p:blipFill>
        <p:spPr>
          <a:xfrm>
            <a:off x="5089050" y="322050"/>
            <a:ext cx="3795000" cy="2001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7" name="Google Shape;77;p15"/>
          <p:cNvPicPr preferRelativeResize="0"/>
          <p:nvPr/>
        </p:nvPicPr>
        <p:blipFill rotWithShape="1">
          <a:blip r:embed="rId4">
            <a:alphaModFix/>
          </a:blip>
          <a:srcRect b="8567" l="0" r="0" t="0"/>
          <a:stretch/>
        </p:blipFill>
        <p:spPr>
          <a:xfrm>
            <a:off x="5037300" y="2778825"/>
            <a:ext cx="3898500" cy="188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cs">
                <a:solidFill>
                  <a:srgbClr val="1155CC"/>
                </a:solidFill>
              </a:rPr>
              <a:t>Úmrtí v nemocnici</a:t>
            </a:r>
            <a:r>
              <a:rPr b="1" lang="cs">
                <a:solidFill>
                  <a:srgbClr val="1155CC"/>
                </a:solidFill>
              </a:rPr>
              <a:t> na 1000 obyvatel</a:t>
            </a:r>
            <a:r>
              <a:rPr b="1" lang="cs"/>
              <a:t> </a:t>
            </a:r>
            <a:endParaRPr b="1"/>
          </a:p>
        </p:txBody>
      </p:sp>
      <p:sp>
        <p:nvSpPr>
          <p:cNvPr id="83" name="Google Shape;83;p16"/>
          <p:cNvSpPr/>
          <p:nvPr/>
        </p:nvSpPr>
        <p:spPr>
          <a:xfrm>
            <a:off x="4726350" y="1179550"/>
            <a:ext cx="4294800" cy="2200500"/>
          </a:xfrm>
          <a:prstGeom prst="rect">
            <a:avLst/>
          </a:prstGeom>
          <a:noFill/>
          <a:ln cap="flat" cmpd="sng" w="38100">
            <a:solidFill>
              <a:srgbClr val="A4C2F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p16"/>
          <p:cNvSpPr/>
          <p:nvPr/>
        </p:nvSpPr>
        <p:spPr>
          <a:xfrm>
            <a:off x="324875" y="1166625"/>
            <a:ext cx="4294800" cy="2200500"/>
          </a:xfrm>
          <a:prstGeom prst="rect">
            <a:avLst/>
          </a:prstGeom>
          <a:noFill/>
          <a:ln cap="flat" cmpd="sng" w="38100">
            <a:solidFill>
              <a:srgbClr val="EA999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" name="Google Shape;85;p16"/>
          <p:cNvSpPr txBox="1"/>
          <p:nvPr>
            <p:ph idx="1" type="body"/>
          </p:nvPr>
        </p:nvSpPr>
        <p:spPr>
          <a:xfrm>
            <a:off x="311700" y="1152475"/>
            <a:ext cx="4234500" cy="220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cs">
                <a:solidFill>
                  <a:schemeClr val="dk1"/>
                </a:solidFill>
              </a:rPr>
              <a:t>Univariátní analýza</a:t>
            </a:r>
            <a:endParaRPr b="1"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cs">
                <a:solidFill>
                  <a:schemeClr val="dk1"/>
                </a:solidFill>
              </a:rPr>
              <a:t>Statisticky významný vliv na míru úmrtí má pouze průměrný plat v kraji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cs">
                <a:solidFill>
                  <a:schemeClr val="dk1"/>
                </a:solidFill>
              </a:rPr>
              <a:t>Plat doktorů a sester vyšel bez statistické významnosti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86" name="Google Shape;86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  <p:sp>
        <p:nvSpPr>
          <p:cNvPr id="87" name="Google Shape;87;p16"/>
          <p:cNvSpPr txBox="1"/>
          <p:nvPr/>
        </p:nvSpPr>
        <p:spPr>
          <a:xfrm>
            <a:off x="4865400" y="1152475"/>
            <a:ext cx="3966900" cy="140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cs" sz="1800">
                <a:solidFill>
                  <a:schemeClr val="dk1"/>
                </a:solidFill>
              </a:rPr>
              <a:t>Multivariantní analýza</a:t>
            </a:r>
            <a:endParaRPr b="1" sz="1800"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cs" sz="1800">
                <a:solidFill>
                  <a:schemeClr val="dk1"/>
                </a:solidFill>
              </a:rPr>
              <a:t>Není statisticky významn</a:t>
            </a:r>
            <a:r>
              <a:rPr lang="cs" sz="1800">
                <a:solidFill>
                  <a:schemeClr val="dk1"/>
                </a:solidFill>
              </a:rPr>
              <a:t>é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id="88" name="Google Shape;8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56500" y="1985819"/>
            <a:ext cx="4234499" cy="1367157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6"/>
          <p:cNvPicPr preferRelativeResize="0"/>
          <p:nvPr/>
        </p:nvPicPr>
        <p:blipFill rotWithShape="1">
          <a:blip r:embed="rId4">
            <a:alphaModFix/>
          </a:blip>
          <a:srcRect b="0" l="49763" r="462" t="53682"/>
          <a:stretch/>
        </p:blipFill>
        <p:spPr>
          <a:xfrm>
            <a:off x="1001843" y="3516025"/>
            <a:ext cx="2586630" cy="1571400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6"/>
          <p:cNvSpPr txBox="1"/>
          <p:nvPr/>
        </p:nvSpPr>
        <p:spPr>
          <a:xfrm>
            <a:off x="5380950" y="3541875"/>
            <a:ext cx="2985600" cy="114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cs">
                <a:solidFill>
                  <a:schemeClr val="dk1"/>
                </a:solidFill>
                <a:highlight>
                  <a:srgbClr val="C9DAF8"/>
                </a:highlight>
              </a:rPr>
              <a:t>Umrti1000obyvatel = 15.83 </a:t>
            </a:r>
            <a:br>
              <a:rPr i="1" lang="cs">
                <a:solidFill>
                  <a:schemeClr val="dk1"/>
                </a:solidFill>
                <a:highlight>
                  <a:srgbClr val="C9DAF8"/>
                </a:highlight>
              </a:rPr>
            </a:br>
            <a:r>
              <a:rPr i="1" lang="cs">
                <a:solidFill>
                  <a:schemeClr val="dk1"/>
                </a:solidFill>
                <a:highlight>
                  <a:srgbClr val="C9DAF8"/>
                </a:highlight>
              </a:rPr>
              <a:t>− 0.3722⋅ Sestra1000obyvatel </a:t>
            </a:r>
            <a:br>
              <a:rPr i="1" lang="cs">
                <a:solidFill>
                  <a:schemeClr val="dk1"/>
                </a:solidFill>
                <a:highlight>
                  <a:srgbClr val="C9DAF8"/>
                </a:highlight>
              </a:rPr>
            </a:br>
            <a:r>
              <a:rPr i="1" lang="cs">
                <a:solidFill>
                  <a:schemeClr val="dk1"/>
                </a:solidFill>
                <a:highlight>
                  <a:srgbClr val="C9DAF8"/>
                </a:highlight>
              </a:rPr>
              <a:t>+ 0.0001039 ⋅ NakladyNaCloveka </a:t>
            </a:r>
            <a:endParaRPr i="1">
              <a:solidFill>
                <a:schemeClr val="dk1"/>
              </a:solidFill>
              <a:highlight>
                <a:srgbClr val="C9DAF8"/>
              </a:highlight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cs">
                <a:solidFill>
                  <a:schemeClr val="dk1"/>
                </a:solidFill>
                <a:highlight>
                  <a:srgbClr val="C9DAF8"/>
                </a:highlight>
              </a:rPr>
              <a:t>− 0.0002057 ⋅ PrumernyPlat</a:t>
            </a:r>
            <a:endParaRPr i="1">
              <a:solidFill>
                <a:schemeClr val="dk2"/>
              </a:solidFill>
              <a:highlight>
                <a:srgbClr val="C9DAF8"/>
              </a:highligh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  <p:pic>
        <p:nvPicPr>
          <p:cNvPr id="96" name="Google Shape;9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86825" y="978187"/>
            <a:ext cx="4970350" cy="3764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7"/>
          <p:cNvPicPr preferRelativeResize="0"/>
          <p:nvPr/>
        </p:nvPicPr>
        <p:blipFill rotWithShape="1">
          <a:blip r:embed="rId4">
            <a:alphaModFix/>
          </a:blip>
          <a:srcRect b="-2660" l="0" r="1332" t="2659"/>
          <a:stretch/>
        </p:blipFill>
        <p:spPr>
          <a:xfrm>
            <a:off x="1015388" y="107675"/>
            <a:ext cx="7113225" cy="5003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8"/>
          <p:cNvSpPr/>
          <p:nvPr/>
        </p:nvSpPr>
        <p:spPr>
          <a:xfrm>
            <a:off x="4726350" y="1179538"/>
            <a:ext cx="4294800" cy="1895400"/>
          </a:xfrm>
          <a:prstGeom prst="rect">
            <a:avLst/>
          </a:prstGeom>
          <a:noFill/>
          <a:ln cap="flat" cmpd="sng" w="38100">
            <a:solidFill>
              <a:srgbClr val="A4C2F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p18"/>
          <p:cNvSpPr/>
          <p:nvPr/>
        </p:nvSpPr>
        <p:spPr>
          <a:xfrm>
            <a:off x="324875" y="1166625"/>
            <a:ext cx="4294800" cy="1895400"/>
          </a:xfrm>
          <a:prstGeom prst="rect">
            <a:avLst/>
          </a:prstGeom>
          <a:noFill/>
          <a:ln cap="flat" cmpd="sng" w="38100">
            <a:solidFill>
              <a:srgbClr val="EA999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p18"/>
          <p:cNvSpPr txBox="1"/>
          <p:nvPr>
            <p:ph idx="1" type="body"/>
          </p:nvPr>
        </p:nvSpPr>
        <p:spPr>
          <a:xfrm>
            <a:off x="311700" y="1152475"/>
            <a:ext cx="4294800" cy="189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s">
                <a:solidFill>
                  <a:schemeClr val="dk1"/>
                </a:solidFill>
              </a:rPr>
              <a:t> </a:t>
            </a:r>
            <a:r>
              <a:rPr b="1" lang="cs">
                <a:solidFill>
                  <a:schemeClr val="dk1"/>
                </a:solidFill>
              </a:rPr>
              <a:t>Univariantní analýza</a:t>
            </a:r>
            <a:endParaRPr b="1"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cs">
                <a:solidFill>
                  <a:schemeClr val="dk1"/>
                </a:solidFill>
              </a:rPr>
              <a:t>7 významných proměnných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cs">
                <a:solidFill>
                  <a:schemeClr val="dk1"/>
                </a:solidFill>
              </a:rPr>
              <a:t>Nejvýznamněji vyšly počet sester na 1000 obyvatel a počet lidí na lůžko 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05" name="Google Shape;105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cs">
                <a:solidFill>
                  <a:srgbClr val="1155CC"/>
                </a:solidFill>
              </a:rPr>
              <a:t>Hospitalizace na 1000 obyvatel</a:t>
            </a:r>
            <a:r>
              <a:rPr b="1" lang="cs"/>
              <a:t> </a:t>
            </a:r>
            <a:endParaRPr b="1"/>
          </a:p>
        </p:txBody>
      </p:sp>
      <p:sp>
        <p:nvSpPr>
          <p:cNvPr id="106" name="Google Shape;106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  <p:sp>
        <p:nvSpPr>
          <p:cNvPr id="107" name="Google Shape;107;p18"/>
          <p:cNvSpPr txBox="1"/>
          <p:nvPr/>
        </p:nvSpPr>
        <p:spPr>
          <a:xfrm>
            <a:off x="4970325" y="1152475"/>
            <a:ext cx="35022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b="1" lang="cs" sz="1800">
                <a:solidFill>
                  <a:schemeClr val="dk1"/>
                </a:solidFill>
              </a:rPr>
              <a:t>Multivariantní analýza</a:t>
            </a:r>
            <a:endParaRPr b="1">
              <a:solidFill>
                <a:schemeClr val="dk1"/>
              </a:solidFill>
            </a:endParaRPr>
          </a:p>
        </p:txBody>
      </p:sp>
      <p:grpSp>
        <p:nvGrpSpPr>
          <p:cNvPr id="108" name="Google Shape;108;p18"/>
          <p:cNvGrpSpPr/>
          <p:nvPr/>
        </p:nvGrpSpPr>
        <p:grpSpPr>
          <a:xfrm>
            <a:off x="4827342" y="1614172"/>
            <a:ext cx="4092816" cy="1391399"/>
            <a:chOff x="5678269" y="3141350"/>
            <a:chExt cx="3162429" cy="1045457"/>
          </a:xfrm>
        </p:grpSpPr>
        <p:pic>
          <p:nvPicPr>
            <p:cNvPr id="109" name="Google Shape;109;p18"/>
            <p:cNvPicPr preferRelativeResize="0"/>
            <p:nvPr/>
          </p:nvPicPr>
          <p:blipFill rotWithShape="1">
            <a:blip r:embed="rId3">
              <a:alphaModFix/>
            </a:blip>
            <a:srcRect b="60183" l="0" r="0" t="0"/>
            <a:stretch/>
          </p:blipFill>
          <p:spPr>
            <a:xfrm>
              <a:off x="5678269" y="3141350"/>
              <a:ext cx="3162351" cy="4988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0" name="Google Shape;110;p18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5678348" y="3640845"/>
              <a:ext cx="3162351" cy="545963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11" name="Google Shape;111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24875" y="3210925"/>
            <a:ext cx="2145501" cy="1306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1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599073" y="3210925"/>
            <a:ext cx="2020602" cy="1247475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18"/>
          <p:cNvSpPr txBox="1"/>
          <p:nvPr/>
        </p:nvSpPr>
        <p:spPr>
          <a:xfrm>
            <a:off x="5210200" y="3173388"/>
            <a:ext cx="3502200" cy="139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cs">
                <a:solidFill>
                  <a:schemeClr val="dk1"/>
                </a:solidFill>
                <a:highlight>
                  <a:srgbClr val="C9DAF8"/>
                </a:highlight>
              </a:rPr>
              <a:t>Hospitalizace1000obyvatel = 192.74017 </a:t>
            </a:r>
            <a:br>
              <a:rPr i="1" lang="cs">
                <a:solidFill>
                  <a:schemeClr val="dk1"/>
                </a:solidFill>
                <a:highlight>
                  <a:srgbClr val="C9DAF8"/>
                </a:highlight>
              </a:rPr>
            </a:br>
            <a:r>
              <a:rPr i="1" lang="cs">
                <a:solidFill>
                  <a:schemeClr val="dk1"/>
                </a:solidFill>
                <a:highlight>
                  <a:srgbClr val="C9DAF8"/>
                </a:highlight>
              </a:rPr>
              <a:t>+ 3.09067 ⋅ Doktor1000obyvatel </a:t>
            </a:r>
            <a:br>
              <a:rPr i="1" lang="cs">
                <a:solidFill>
                  <a:schemeClr val="dk1"/>
                </a:solidFill>
                <a:highlight>
                  <a:srgbClr val="C9DAF8"/>
                </a:highlight>
              </a:rPr>
            </a:br>
            <a:r>
              <a:rPr i="1" lang="cs">
                <a:solidFill>
                  <a:schemeClr val="dk1"/>
                </a:solidFill>
                <a:highlight>
                  <a:srgbClr val="C9DAF8"/>
                </a:highlight>
              </a:rPr>
              <a:t>+ </a:t>
            </a:r>
            <a:r>
              <a:rPr i="1" lang="cs">
                <a:solidFill>
                  <a:schemeClr val="dk1"/>
                </a:solidFill>
                <a:highlight>
                  <a:srgbClr val="C9DAF8"/>
                </a:highlight>
              </a:rPr>
              <a:t> </a:t>
            </a:r>
            <a:r>
              <a:rPr i="1" lang="cs">
                <a:solidFill>
                  <a:schemeClr val="dk1"/>
                </a:solidFill>
                <a:highlight>
                  <a:srgbClr val="C9DAF8"/>
                </a:highlight>
              </a:rPr>
              <a:t>3.90616 ⋅ Sestra1000obyvatel </a:t>
            </a:r>
            <a:br>
              <a:rPr i="1" lang="cs">
                <a:solidFill>
                  <a:schemeClr val="dk1"/>
                </a:solidFill>
                <a:highlight>
                  <a:srgbClr val="C9DAF8"/>
                </a:highlight>
              </a:rPr>
            </a:br>
            <a:r>
              <a:rPr i="1" lang="cs">
                <a:solidFill>
                  <a:schemeClr val="dk1"/>
                </a:solidFill>
                <a:highlight>
                  <a:srgbClr val="C9DAF8"/>
                </a:highlight>
              </a:rPr>
              <a:t>− 0.29567 ⋅ PocetLidiNaLuzko </a:t>
            </a:r>
            <a:br>
              <a:rPr i="1" lang="cs">
                <a:solidFill>
                  <a:schemeClr val="dk1"/>
                </a:solidFill>
                <a:highlight>
                  <a:srgbClr val="C9DAF8"/>
                </a:highlight>
              </a:rPr>
            </a:br>
            <a:r>
              <a:rPr i="1" lang="cs">
                <a:solidFill>
                  <a:schemeClr val="dk1"/>
                </a:solidFill>
                <a:highlight>
                  <a:srgbClr val="C9DAF8"/>
                </a:highlight>
              </a:rPr>
              <a:t>+ 0.04383 ⋅ PracNeschop1000obyvatel</a:t>
            </a:r>
            <a:endParaRPr i="1" sz="2000">
              <a:solidFill>
                <a:schemeClr val="dk2"/>
              </a:solidFill>
              <a:highlight>
                <a:srgbClr val="C9DAF8"/>
              </a:highligh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  <p:pic>
        <p:nvPicPr>
          <p:cNvPr id="119" name="Google Shape;119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76887" y="0"/>
            <a:ext cx="6790225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cs">
                <a:solidFill>
                  <a:srgbClr val="1155CC"/>
                </a:solidFill>
              </a:rPr>
              <a:t>Závěr</a:t>
            </a:r>
            <a:endParaRPr b="1">
              <a:solidFill>
                <a:srgbClr val="1155CC"/>
              </a:solidFill>
            </a:endParaRPr>
          </a:p>
        </p:txBody>
      </p:sp>
      <p:sp>
        <p:nvSpPr>
          <p:cNvPr id="125" name="Google Shape;125;p20"/>
          <p:cNvSpPr txBox="1"/>
          <p:nvPr>
            <p:ph idx="1" type="body"/>
          </p:nvPr>
        </p:nvSpPr>
        <p:spPr>
          <a:xfrm>
            <a:off x="311700" y="1152475"/>
            <a:ext cx="816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cs">
                <a:solidFill>
                  <a:schemeClr val="dk1"/>
                </a:solidFill>
              </a:rPr>
              <a:t>Plat zdravotníků nemá statisticky významný vliv na míru úmrtí ani na míru hospitalizace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cs">
                <a:solidFill>
                  <a:schemeClr val="dk1"/>
                </a:solidFill>
              </a:rPr>
              <a:t>V</a:t>
            </a:r>
            <a:r>
              <a:rPr lang="cs">
                <a:solidFill>
                  <a:schemeClr val="dk1"/>
                </a:solidFill>
              </a:rPr>
              <a:t>ybrané </a:t>
            </a:r>
            <a:r>
              <a:rPr lang="cs">
                <a:solidFill>
                  <a:schemeClr val="dk1"/>
                </a:solidFill>
              </a:rPr>
              <a:t>proměnné </a:t>
            </a:r>
            <a:r>
              <a:rPr lang="cs">
                <a:solidFill>
                  <a:schemeClr val="dk1"/>
                </a:solidFill>
              </a:rPr>
              <a:t>nemají</a:t>
            </a:r>
            <a:r>
              <a:rPr lang="cs">
                <a:solidFill>
                  <a:schemeClr val="dk1"/>
                </a:solidFill>
              </a:rPr>
              <a:t> statisticky významný vliv na míru úmrtí v nemocnicích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cs">
                <a:solidFill>
                  <a:schemeClr val="dk1"/>
                </a:solidFill>
              </a:rPr>
              <a:t>Statisticky </a:t>
            </a:r>
            <a:r>
              <a:rPr lang="cs">
                <a:solidFill>
                  <a:schemeClr val="dk1"/>
                </a:solidFill>
              </a:rPr>
              <a:t>významný</a:t>
            </a:r>
            <a:r>
              <a:rPr lang="cs">
                <a:solidFill>
                  <a:schemeClr val="dk1"/>
                </a:solidFill>
              </a:rPr>
              <a:t> model pro míru hospitalizace - počet doktorů, sester, lůžek a míra pracovní neschopnosti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800"/>
              <a:buChar char="-"/>
            </a:pPr>
            <a:r>
              <a:rPr lang="cs">
                <a:solidFill>
                  <a:schemeClr val="dk1"/>
                </a:solidFill>
              </a:rPr>
              <a:t>PCA a k-means - identifikace 4 skupin krajů se statisticky </a:t>
            </a:r>
            <a:r>
              <a:rPr lang="cs">
                <a:solidFill>
                  <a:schemeClr val="dk1"/>
                </a:solidFill>
              </a:rPr>
              <a:t>významnými</a:t>
            </a:r>
            <a:r>
              <a:rPr lang="cs">
                <a:solidFill>
                  <a:schemeClr val="dk1"/>
                </a:solidFill>
              </a:rPr>
              <a:t> rozdíly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26" name="Google Shape;126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cs">
                <a:solidFill>
                  <a:srgbClr val="1155CC"/>
                </a:solidFill>
              </a:rPr>
              <a:t>Review</a:t>
            </a:r>
            <a:endParaRPr b="1">
              <a:solidFill>
                <a:srgbClr val="1155CC"/>
              </a:solidFill>
            </a:endParaRPr>
          </a:p>
        </p:txBody>
      </p:sp>
      <p:sp>
        <p:nvSpPr>
          <p:cNvPr id="132" name="Google Shape;132;p21"/>
          <p:cNvSpPr txBox="1"/>
          <p:nvPr>
            <p:ph idx="1" type="body"/>
          </p:nvPr>
        </p:nvSpPr>
        <p:spPr>
          <a:xfrm>
            <a:off x="311700" y="1152475"/>
            <a:ext cx="42801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cs">
                <a:solidFill>
                  <a:schemeClr val="dk1"/>
                </a:solidFill>
              </a:rPr>
              <a:t>Prostor pro otázky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33" name="Google Shape;133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