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17" r:id="rId2"/>
    <p:sldId id="318" r:id="rId3"/>
    <p:sldId id="287" r:id="rId4"/>
    <p:sldId id="298" r:id="rId5"/>
    <p:sldId id="296" r:id="rId6"/>
    <p:sldId id="258" r:id="rId7"/>
    <p:sldId id="300" r:id="rId8"/>
    <p:sldId id="259" r:id="rId9"/>
    <p:sldId id="301" r:id="rId10"/>
    <p:sldId id="306" r:id="rId11"/>
    <p:sldId id="305" r:id="rId12"/>
    <p:sldId id="262" r:id="rId13"/>
    <p:sldId id="263" r:id="rId14"/>
    <p:sldId id="265" r:id="rId15"/>
    <p:sldId id="307" r:id="rId16"/>
    <p:sldId id="266" r:id="rId17"/>
    <p:sldId id="313" r:id="rId18"/>
    <p:sldId id="312" r:id="rId19"/>
    <p:sldId id="291" r:id="rId20"/>
    <p:sldId id="315" r:id="rId21"/>
    <p:sldId id="290" r:id="rId22"/>
    <p:sldId id="316" r:id="rId23"/>
    <p:sldId id="293" r:id="rId24"/>
    <p:sldId id="295" r:id="rId25"/>
    <p:sldId id="320" r:id="rId26"/>
    <p:sldId id="321" r:id="rId27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66FF"/>
    <a:srgbClr val="CC66FF"/>
    <a:srgbClr val="CCECFF"/>
    <a:srgbClr val="FFFFCC"/>
    <a:srgbClr val="FFFAE5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41" autoAdjust="0"/>
    <p:restoredTop sz="94660"/>
  </p:normalViewPr>
  <p:slideViewPr>
    <p:cSldViewPr>
      <p:cViewPr varScale="1">
        <p:scale>
          <a:sx n="113" d="100"/>
          <a:sy n="113" d="100"/>
        </p:scale>
        <p:origin x="3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6EF3CC8-AF9D-4438-ADE4-76676C881076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C9DF40A-7286-41F3-A258-342FA4E2B8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6896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A22492-B291-42DA-A9EA-47DF155E1431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D44924-4506-4501-8F04-91189B54F3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511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BAC-8B75-45CF-A297-320AB71DF490}" type="datetime1">
              <a:rPr lang="cs-CZ" smtClean="0"/>
              <a:t>25.09.2024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445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3A35-11DC-42BE-8F06-89C10B0E3514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49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B024-5E20-4827-B4EF-2142B41E5D53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08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FFC1-C9A6-4126-B09E-2C83B93FB675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35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68E9A-C408-45D1-B553-A24A907C69C3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26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0071-D45D-4DDC-975D-82515A5FE174}" type="datetime1">
              <a:rPr lang="cs-CZ" smtClean="0"/>
              <a:t>25.09.2024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177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2B6-84E5-4E26-A696-87C1C17F78F7}" type="datetime1">
              <a:rPr lang="cs-CZ" smtClean="0"/>
              <a:t>25.09.2024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17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8F41-2A4D-40B6-9243-C88FD8A3ED5A}" type="datetime1">
              <a:rPr lang="cs-CZ" smtClean="0"/>
              <a:t>25.09.2024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90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A463-8E4C-4052-B4FA-DCAC95E005FA}" type="datetime1">
              <a:rPr lang="cs-CZ" smtClean="0"/>
              <a:t>25.09.2024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81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CEF00-8814-4C83-BE77-BDB54A88528D}" type="datetime1">
              <a:rPr lang="cs-CZ" smtClean="0"/>
              <a:t>25.09.2024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114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AD7D-2C5E-4F5F-ADC5-3A321DB54CAF}" type="datetime1">
              <a:rPr lang="cs-CZ" smtClean="0"/>
              <a:t>25.09.2024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25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F2FB2-CA02-4AAA-99CC-F0C6B35D2C24}" type="datetime1">
              <a:rPr lang="cs-CZ" smtClean="0"/>
              <a:t>25.09.2024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Rounded Rectangle 6"/>
          <p:cNvSpPr/>
          <p:nvPr userDrawn="1"/>
        </p:nvSpPr>
        <p:spPr>
          <a:xfrm>
            <a:off x="179512" y="188640"/>
            <a:ext cx="8784976" cy="6480720"/>
          </a:xfrm>
          <a:prstGeom prst="roundRect">
            <a:avLst>
              <a:gd name="adj" fmla="val 2737"/>
            </a:avLst>
          </a:prstGeom>
          <a:blipFill dpi="0" rotWithShape="1">
            <a:blip r:embed="rId13"/>
            <a:srcRect/>
            <a:tile tx="0" ty="0" sx="100000" sy="100000" flip="none" algn="tl"/>
          </a:blip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DF3DD82C-0604-4C8D-AC9F-43B98794711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7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aymath.org/millennium/p-vs-np/" TargetMode="External"/><Relationship Id="rId2" Type="http://schemas.openxmlformats.org/officeDocument/2006/relationships/hyperlink" Target="https://www.claymath.org/millennium-problem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Box 160"/>
          <p:cNvSpPr txBox="1"/>
          <p:nvPr/>
        </p:nvSpPr>
        <p:spPr>
          <a:xfrm>
            <a:off x="395536" y="4350007"/>
            <a:ext cx="8352928" cy="2160240"/>
          </a:xfrm>
          <a:prstGeom prst="rect">
            <a:avLst/>
          </a:prstGeom>
          <a:solidFill>
            <a:srgbClr val="FFFAE5"/>
          </a:solidFill>
          <a:ln w="38100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cs-CZ" smtClean="0">
                <a:solidFill>
                  <a:schemeClr val="tx1"/>
                </a:solidFill>
              </a:rPr>
              <a:t>Clay Mathematics Institute</a:t>
            </a:r>
          </a:p>
          <a:p>
            <a:pPr algn="ctr"/>
            <a:endParaRPr lang="cs-CZ" sz="1800" b="0" i="1">
              <a:solidFill>
                <a:schemeClr val="tx1"/>
              </a:solidFill>
            </a:endParaRPr>
          </a:p>
          <a:p>
            <a:pPr algn="ctr"/>
            <a:r>
              <a:rPr lang="en-GB" sz="1800" b="0" smtClean="0">
                <a:solidFill>
                  <a:schemeClr val="tx1"/>
                </a:solidFill>
              </a:rPr>
              <a:t>     </a:t>
            </a:r>
            <a:r>
              <a:rPr lang="cs-CZ" sz="1800" b="0" smtClean="0">
                <a:solidFill>
                  <a:schemeClr val="tx1"/>
                </a:solidFill>
              </a:rPr>
              <a:t>Od r</a:t>
            </a:r>
            <a:r>
              <a:rPr lang="en-GB" sz="1800" b="0" smtClean="0">
                <a:solidFill>
                  <a:schemeClr val="tx1"/>
                </a:solidFill>
              </a:rPr>
              <a:t>oku</a:t>
            </a:r>
            <a:r>
              <a:rPr lang="cs-CZ" sz="1800" b="0" smtClean="0">
                <a:solidFill>
                  <a:schemeClr val="tx1"/>
                </a:solidFill>
              </a:rPr>
              <a:t> </a:t>
            </a:r>
            <a:r>
              <a:rPr lang="cs-CZ" sz="1800" smtClean="0">
                <a:solidFill>
                  <a:schemeClr val="tx1"/>
                </a:solidFill>
              </a:rPr>
              <a:t>2000</a:t>
            </a:r>
            <a:r>
              <a:rPr lang="cs-CZ" sz="1800" b="0" smtClean="0">
                <a:solidFill>
                  <a:schemeClr val="tx1"/>
                </a:solidFill>
              </a:rPr>
              <a:t> </a:t>
            </a:r>
            <a:r>
              <a:rPr lang="en-GB" sz="1800" b="0" smtClean="0">
                <a:solidFill>
                  <a:schemeClr val="tx1"/>
                </a:solidFill>
              </a:rPr>
              <a:t>(!) </a:t>
            </a:r>
            <a:r>
              <a:rPr lang="cs-CZ" sz="1800" b="0" smtClean="0">
                <a:solidFill>
                  <a:schemeClr val="tx1"/>
                </a:solidFill>
              </a:rPr>
              <a:t>nabízí  </a:t>
            </a:r>
            <a:r>
              <a:rPr lang="cs-CZ" sz="2400" smtClean="0">
                <a:solidFill>
                  <a:schemeClr val="tx1"/>
                </a:solidFill>
              </a:rPr>
              <a:t>1 000 000 </a:t>
            </a:r>
            <a:r>
              <a:rPr lang="en-US" sz="2400" smtClean="0">
                <a:solidFill>
                  <a:schemeClr val="tx1"/>
                </a:solidFill>
              </a:rPr>
              <a:t>$</a:t>
            </a:r>
            <a:r>
              <a:rPr lang="en-US" sz="1800" smtClean="0">
                <a:solidFill>
                  <a:schemeClr val="tx1"/>
                </a:solidFill>
              </a:rPr>
              <a:t> </a:t>
            </a:r>
            <a:r>
              <a:rPr lang="cs-CZ" sz="1800" b="0" smtClean="0">
                <a:solidFill>
                  <a:schemeClr val="tx1"/>
                </a:solidFill>
              </a:rPr>
              <a:t>za </a:t>
            </a:r>
            <a:r>
              <a:rPr lang="en-GB" sz="1800" b="0" smtClean="0">
                <a:solidFill>
                  <a:schemeClr val="tx1"/>
                </a:solidFill>
              </a:rPr>
              <a:t>kompletn</a:t>
            </a:r>
            <a:r>
              <a:rPr lang="cs-CZ" sz="1800" b="0" smtClean="0">
                <a:solidFill>
                  <a:schemeClr val="tx1"/>
                </a:solidFill>
              </a:rPr>
              <a:t>í</a:t>
            </a:r>
            <a:r>
              <a:rPr lang="en-GB" sz="1800" b="0" smtClean="0">
                <a:solidFill>
                  <a:schemeClr val="tx1"/>
                </a:solidFill>
              </a:rPr>
              <a:t> </a:t>
            </a:r>
            <a:r>
              <a:rPr lang="cs-CZ" sz="1800" b="0" smtClean="0">
                <a:solidFill>
                  <a:schemeClr val="tx1"/>
                </a:solidFill>
              </a:rPr>
              <a:t>řešení kterékoli těžké otázky.</a:t>
            </a:r>
            <a:r>
              <a:rPr lang="en-GB" sz="1800" b="0" smtClean="0">
                <a:solidFill>
                  <a:schemeClr val="tx1"/>
                </a:solidFill>
              </a:rPr>
              <a:t> </a:t>
            </a:r>
            <a:endParaRPr lang="cs-CZ" sz="1800" b="0" smtClean="0">
              <a:solidFill>
                <a:schemeClr val="tx1"/>
              </a:solidFill>
            </a:endParaRPr>
          </a:p>
          <a:p>
            <a:pPr algn="ctr"/>
            <a:r>
              <a:rPr lang="cs-CZ" sz="1800" b="0" smtClean="0">
                <a:solidFill>
                  <a:schemeClr val="tx1"/>
                </a:solidFill>
              </a:rPr>
              <a:t>Dodnes </a:t>
            </a:r>
            <a:r>
              <a:rPr lang="cs-CZ" sz="1800" b="0">
                <a:solidFill>
                  <a:schemeClr val="tx1"/>
                </a:solidFill>
              </a:rPr>
              <a:t>se nikdo nepřihlásil</a:t>
            </a:r>
            <a:r>
              <a:rPr lang="cs-CZ" sz="1800" b="0" smtClean="0">
                <a:solidFill>
                  <a:schemeClr val="tx1"/>
                </a:solidFill>
              </a:rPr>
              <a:t>....</a:t>
            </a:r>
          </a:p>
          <a:p>
            <a:pPr algn="ctr"/>
            <a:endParaRPr lang="cs-CZ" sz="1800" b="0">
              <a:solidFill>
                <a:schemeClr val="tx1"/>
              </a:solidFill>
            </a:endParaRPr>
          </a:p>
          <a:p>
            <a:pPr algn="ctr"/>
            <a:r>
              <a:rPr lang="cs-CZ" sz="1400" b="0" i="1">
                <a:solidFill>
                  <a:schemeClr val="tx1"/>
                </a:solidFill>
                <a:hlinkClick r:id="rId2"/>
              </a:rPr>
              <a:t>https://www.claymath.org/millennium-problems/</a:t>
            </a:r>
            <a:endParaRPr lang="cs-CZ" sz="1400" b="0" i="1">
              <a:solidFill>
                <a:schemeClr val="tx1"/>
              </a:solidFill>
            </a:endParaRPr>
          </a:p>
          <a:p>
            <a:pPr algn="ctr"/>
            <a:r>
              <a:rPr lang="cs-CZ" sz="1400" b="0" i="1">
                <a:solidFill>
                  <a:schemeClr val="tx1"/>
                </a:solidFill>
                <a:hlinkClick r:id="rId3"/>
              </a:rPr>
              <a:t>https://www.claymath.org/millennium/p-vs-np</a:t>
            </a:r>
            <a:r>
              <a:rPr lang="cs-CZ" sz="1400" b="0" i="1" smtClean="0">
                <a:solidFill>
                  <a:schemeClr val="tx1"/>
                </a:solidFill>
                <a:hlinkClick r:id="rId3"/>
              </a:rPr>
              <a:t>/</a:t>
            </a:r>
            <a:endParaRPr lang="cs-CZ" sz="1400" b="0" i="1">
              <a:solidFill>
                <a:schemeClr val="tx1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2195736" y="1602732"/>
            <a:ext cx="6639762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smtClean="0">
                <a:solidFill>
                  <a:schemeClr val="tx1"/>
                </a:solidFill>
              </a:rPr>
              <a:t>K</a:t>
            </a:r>
            <a:r>
              <a:rPr lang="cs-CZ" smtClean="0">
                <a:solidFill>
                  <a:schemeClr val="tx1"/>
                </a:solidFill>
              </a:rPr>
              <a:t>ompletní </a:t>
            </a:r>
            <a:r>
              <a:rPr lang="cs-CZ">
                <a:solidFill>
                  <a:schemeClr val="tx1"/>
                </a:solidFill>
              </a:rPr>
              <a:t>řešení zvládne </a:t>
            </a:r>
            <a:r>
              <a:rPr lang="cs-CZ" smtClean="0">
                <a:solidFill>
                  <a:schemeClr val="tx1"/>
                </a:solidFill>
              </a:rPr>
              <a:t>informatický </a:t>
            </a:r>
            <a:r>
              <a:rPr lang="cs-CZ">
                <a:solidFill>
                  <a:schemeClr val="tx1"/>
                </a:solidFill>
              </a:rPr>
              <a:t>bakalář</a:t>
            </a:r>
            <a:r>
              <a:rPr lang="cs-CZ" smtClean="0">
                <a:solidFill>
                  <a:schemeClr val="tx1"/>
                </a:solidFill>
              </a:rPr>
              <a:t>.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195736" y="2893259"/>
            <a:ext cx="6639762" cy="991380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smtClean="0">
                <a:solidFill>
                  <a:schemeClr val="tx1"/>
                </a:solidFill>
              </a:rPr>
              <a:t>K</a:t>
            </a:r>
            <a:r>
              <a:rPr lang="cs-CZ" smtClean="0">
                <a:solidFill>
                  <a:schemeClr val="tx1"/>
                </a:solidFill>
              </a:rPr>
              <a:t>ompletní </a:t>
            </a:r>
            <a:r>
              <a:rPr lang="cs-CZ">
                <a:solidFill>
                  <a:schemeClr val="tx1"/>
                </a:solidFill>
              </a:rPr>
              <a:t>řešení dosud nezvládl nikdo. </a:t>
            </a:r>
          </a:p>
          <a:p>
            <a:r>
              <a:rPr lang="cs-CZ" b="0" smtClean="0">
                <a:solidFill>
                  <a:schemeClr val="tx1"/>
                </a:solidFill>
              </a:rPr>
              <a:t>Ačkoli </a:t>
            </a:r>
            <a:r>
              <a:rPr lang="en-GB" b="0" smtClean="0">
                <a:solidFill>
                  <a:schemeClr val="tx1"/>
                </a:solidFill>
              </a:rPr>
              <a:t>mnohdy </a:t>
            </a:r>
            <a:r>
              <a:rPr lang="cs-CZ" b="0" smtClean="0">
                <a:solidFill>
                  <a:schemeClr val="tx1"/>
                </a:solidFill>
              </a:rPr>
              <a:t>existují pokročilá dosti </a:t>
            </a:r>
            <a:r>
              <a:rPr lang="cs-CZ" b="0">
                <a:solidFill>
                  <a:schemeClr val="tx1"/>
                </a:solidFill>
              </a:rPr>
              <a:t>dobrá </a:t>
            </a:r>
            <a:r>
              <a:rPr lang="cs-CZ" b="0" smtClean="0">
                <a:solidFill>
                  <a:schemeClr val="tx1"/>
                </a:solidFill>
              </a:rPr>
              <a:t>přibližná řešení.</a:t>
            </a:r>
            <a:endParaRPr lang="cs-CZ" b="0">
              <a:solidFill>
                <a:schemeClr val="tx1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95536" y="414175"/>
            <a:ext cx="8352928" cy="50405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sz="1800" smtClean="0">
                <a:solidFill>
                  <a:schemeClr val="tx1"/>
                </a:solidFill>
              </a:rPr>
              <a:t>Většinu významných otázek o grafech lze snadno  a přehledně formulovat.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804248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</a:t>
            </a:fld>
            <a:endParaRPr lang="cs-CZ"/>
          </a:p>
        </p:txBody>
      </p:sp>
      <p:pic>
        <p:nvPicPr>
          <p:cNvPr id="2050" name="Picture 2" descr="https://thegraphicsfairy.com/wp-content/uploads/blogger/-mW4ecVnH-54/TjqdL7FY6oI/AAAAAAAANoE/KkX0e8xz634/s400/pointing%2Bhand%2Bvintage%2Bimage%2Bgraphicsfairy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51" y="4509120"/>
            <a:ext cx="827584" cy="49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5536" y="1124744"/>
            <a:ext cx="1800200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smtClean="0">
                <a:solidFill>
                  <a:schemeClr val="tx1"/>
                </a:solidFill>
              </a:rPr>
              <a:t>Snadná </a:t>
            </a:r>
            <a:r>
              <a:rPr lang="cs-CZ">
                <a:solidFill>
                  <a:schemeClr val="tx1"/>
                </a:solidFill>
              </a:rPr>
              <a:t>otázka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536" y="2420888"/>
            <a:ext cx="1800200" cy="472371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s-CZ" smtClean="0">
                <a:solidFill>
                  <a:schemeClr val="tx1"/>
                </a:solidFill>
              </a:rPr>
              <a:t>T</a:t>
            </a:r>
            <a:r>
              <a:rPr lang="cs-CZ">
                <a:solidFill>
                  <a:schemeClr val="tx1"/>
                </a:solidFill>
              </a:rPr>
              <a:t>ě</a:t>
            </a:r>
            <a:r>
              <a:rPr lang="cs-CZ" smtClean="0">
                <a:solidFill>
                  <a:schemeClr val="tx1"/>
                </a:solidFill>
              </a:rPr>
              <a:t>žká </a:t>
            </a:r>
            <a:r>
              <a:rPr lang="cs-CZ">
                <a:solidFill>
                  <a:schemeClr val="tx1"/>
                </a:solidFill>
              </a:rPr>
              <a:t>otázka </a:t>
            </a:r>
            <a:endParaRPr lang="cs-CZ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61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Barevnost</a:t>
            </a:r>
            <a:endParaRPr lang="cs-CZ" sz="2800"/>
          </a:p>
          <a:p>
            <a:r>
              <a:rPr lang="cs-CZ" b="0" smtClean="0"/>
              <a:t>Minimální počet barev na obarvení uzlů </a:t>
            </a:r>
            <a:r>
              <a:rPr lang="cs-CZ" b="0"/>
              <a:t>tak, aby sousední uzly vždy měly rozdílnou </a:t>
            </a:r>
            <a:r>
              <a:rPr lang="cs-CZ" b="0" smtClean="0"/>
              <a:t>barvu.</a:t>
            </a:r>
            <a:endParaRPr lang="cs-CZ" b="0"/>
          </a:p>
        </p:txBody>
      </p:sp>
      <p:sp>
        <p:nvSpPr>
          <p:cNvPr id="189" name="TextBox 188"/>
          <p:cNvSpPr txBox="1"/>
          <p:nvPr/>
        </p:nvSpPr>
        <p:spPr>
          <a:xfrm>
            <a:off x="395536" y="1556792"/>
            <a:ext cx="8352928" cy="3600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Stačí 2 barvy? -- </a:t>
            </a:r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složitost.   Vždy, když je graf bipartitní.</a:t>
            </a:r>
            <a:endParaRPr lang="cs-CZ"/>
          </a:p>
        </p:txBody>
      </p:sp>
      <p:grpSp>
        <p:nvGrpSpPr>
          <p:cNvPr id="4" name="Group 3"/>
          <p:cNvGrpSpPr/>
          <p:nvPr/>
        </p:nvGrpSpPr>
        <p:grpSpPr>
          <a:xfrm>
            <a:off x="539552" y="2564904"/>
            <a:ext cx="1845505" cy="2086491"/>
            <a:chOff x="2339752" y="2276872"/>
            <a:chExt cx="1845505" cy="2086491"/>
          </a:xfrm>
        </p:grpSpPr>
        <p:sp>
          <p:nvSpPr>
            <p:cNvPr id="51" name="Line 153"/>
            <p:cNvSpPr>
              <a:spLocks noChangeShapeType="1"/>
            </p:cNvSpPr>
            <p:nvPr/>
          </p:nvSpPr>
          <p:spPr bwMode="auto">
            <a:xfrm flipH="1" flipV="1">
              <a:off x="2771800" y="3212976"/>
              <a:ext cx="648072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2" name="Line 153"/>
            <p:cNvSpPr>
              <a:spLocks noChangeShapeType="1"/>
            </p:cNvSpPr>
            <p:nvPr/>
          </p:nvSpPr>
          <p:spPr bwMode="auto">
            <a:xfrm flipH="1" flipV="1">
              <a:off x="2771800" y="2348880"/>
              <a:ext cx="648072" cy="6480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3" name="Line 153"/>
            <p:cNvSpPr>
              <a:spLocks noChangeShapeType="1"/>
            </p:cNvSpPr>
            <p:nvPr/>
          </p:nvSpPr>
          <p:spPr bwMode="auto">
            <a:xfrm flipH="1" flipV="1">
              <a:off x="2771800" y="2924944"/>
              <a:ext cx="648072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4" name="Line 153"/>
            <p:cNvSpPr>
              <a:spLocks noChangeShapeType="1"/>
            </p:cNvSpPr>
            <p:nvPr/>
          </p:nvSpPr>
          <p:spPr bwMode="auto">
            <a:xfrm flipH="1">
              <a:off x="2771800" y="3356992"/>
              <a:ext cx="648072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5" name="Line 153"/>
            <p:cNvSpPr>
              <a:spLocks noChangeShapeType="1"/>
            </p:cNvSpPr>
            <p:nvPr/>
          </p:nvSpPr>
          <p:spPr bwMode="auto">
            <a:xfrm flipH="1">
              <a:off x="2771800" y="2636912"/>
              <a:ext cx="6480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6" name="Line 153"/>
            <p:cNvSpPr>
              <a:spLocks noChangeShapeType="1"/>
            </p:cNvSpPr>
            <p:nvPr/>
          </p:nvSpPr>
          <p:spPr bwMode="auto">
            <a:xfrm flipH="1" flipV="1">
              <a:off x="2771800" y="2924944"/>
              <a:ext cx="648072" cy="72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7" name="Line 153"/>
            <p:cNvSpPr>
              <a:spLocks noChangeShapeType="1"/>
            </p:cNvSpPr>
            <p:nvPr/>
          </p:nvSpPr>
          <p:spPr bwMode="auto">
            <a:xfrm flipH="1">
              <a:off x="2771800" y="2996952"/>
              <a:ext cx="64807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8" name="Line 153"/>
            <p:cNvSpPr>
              <a:spLocks noChangeShapeType="1"/>
            </p:cNvSpPr>
            <p:nvPr/>
          </p:nvSpPr>
          <p:spPr bwMode="auto">
            <a:xfrm flipH="1" flipV="1">
              <a:off x="2771800" y="2636912"/>
              <a:ext cx="648072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9" name="Oval 169"/>
            <p:cNvSpPr>
              <a:spLocks noChangeArrowheads="1"/>
            </p:cNvSpPr>
            <p:nvPr/>
          </p:nvSpPr>
          <p:spPr bwMode="auto">
            <a:xfrm>
              <a:off x="2699792" y="3429000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0" name="Oval 169"/>
            <p:cNvSpPr>
              <a:spLocks noChangeArrowheads="1"/>
            </p:cNvSpPr>
            <p:nvPr/>
          </p:nvSpPr>
          <p:spPr bwMode="auto">
            <a:xfrm>
              <a:off x="2699792" y="314096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" name="Oval 169"/>
            <p:cNvSpPr>
              <a:spLocks noChangeArrowheads="1"/>
            </p:cNvSpPr>
            <p:nvPr/>
          </p:nvSpPr>
          <p:spPr bwMode="auto">
            <a:xfrm>
              <a:off x="2699792" y="2276872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2" name="Oval 169"/>
            <p:cNvSpPr>
              <a:spLocks noChangeArrowheads="1"/>
            </p:cNvSpPr>
            <p:nvPr/>
          </p:nvSpPr>
          <p:spPr bwMode="auto">
            <a:xfrm>
              <a:off x="2699792" y="285293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3" name="Oval 169"/>
            <p:cNvSpPr>
              <a:spLocks noChangeArrowheads="1"/>
            </p:cNvSpPr>
            <p:nvPr/>
          </p:nvSpPr>
          <p:spPr bwMode="auto">
            <a:xfrm>
              <a:off x="2699792" y="256490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4" name="Oval 169"/>
            <p:cNvSpPr>
              <a:spLocks noChangeArrowheads="1"/>
            </p:cNvSpPr>
            <p:nvPr/>
          </p:nvSpPr>
          <p:spPr bwMode="auto">
            <a:xfrm>
              <a:off x="3347864" y="328498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" name="Oval 169"/>
            <p:cNvSpPr>
              <a:spLocks noChangeArrowheads="1"/>
            </p:cNvSpPr>
            <p:nvPr/>
          </p:nvSpPr>
          <p:spPr bwMode="auto">
            <a:xfrm>
              <a:off x="3347864" y="292494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" name="Oval 169"/>
            <p:cNvSpPr>
              <a:spLocks noChangeArrowheads="1"/>
            </p:cNvSpPr>
            <p:nvPr/>
          </p:nvSpPr>
          <p:spPr bwMode="auto">
            <a:xfrm>
              <a:off x="3347864" y="256490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39752" y="3717032"/>
              <a:ext cx="184550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barvy stačí,</a:t>
              </a:r>
            </a:p>
            <a:p>
              <a:r>
                <a:rPr lang="cs-CZ" b="1" smtClean="0"/>
                <a:t>graf je bipartitní.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339752" y="2132856"/>
            <a:ext cx="2458815" cy="2518539"/>
            <a:chOff x="6300192" y="2060848"/>
            <a:chExt cx="2458815" cy="2518539"/>
          </a:xfrm>
        </p:grpSpPr>
        <p:sp>
          <p:nvSpPr>
            <p:cNvPr id="68" name="Line 153"/>
            <p:cNvSpPr>
              <a:spLocks noChangeShapeType="1"/>
            </p:cNvSpPr>
            <p:nvPr/>
          </p:nvSpPr>
          <p:spPr bwMode="auto">
            <a:xfrm>
              <a:off x="7379865" y="3284984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9" name="Line 153"/>
            <p:cNvSpPr>
              <a:spLocks noChangeShapeType="1"/>
            </p:cNvSpPr>
            <p:nvPr/>
          </p:nvSpPr>
          <p:spPr bwMode="auto">
            <a:xfrm>
              <a:off x="7019825" y="2924944"/>
              <a:ext cx="36004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0" name="Line 153"/>
            <p:cNvSpPr>
              <a:spLocks noChangeShapeType="1"/>
            </p:cNvSpPr>
            <p:nvPr/>
          </p:nvSpPr>
          <p:spPr bwMode="auto">
            <a:xfrm>
              <a:off x="7379865" y="3284984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" name="Line 153"/>
            <p:cNvSpPr>
              <a:spLocks noChangeShapeType="1"/>
            </p:cNvSpPr>
            <p:nvPr/>
          </p:nvSpPr>
          <p:spPr bwMode="auto">
            <a:xfrm>
              <a:off x="7883921" y="2852936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2" name="Line 153"/>
            <p:cNvSpPr>
              <a:spLocks noChangeShapeType="1"/>
            </p:cNvSpPr>
            <p:nvPr/>
          </p:nvSpPr>
          <p:spPr bwMode="auto">
            <a:xfrm>
              <a:off x="7883921" y="2852936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3" name="Line 153"/>
            <p:cNvSpPr>
              <a:spLocks noChangeShapeType="1"/>
            </p:cNvSpPr>
            <p:nvPr/>
          </p:nvSpPr>
          <p:spPr bwMode="auto">
            <a:xfrm>
              <a:off x="7955929" y="3284984"/>
              <a:ext cx="0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4" name="Line 153"/>
            <p:cNvSpPr>
              <a:spLocks noChangeShapeType="1"/>
            </p:cNvSpPr>
            <p:nvPr/>
          </p:nvSpPr>
          <p:spPr bwMode="auto">
            <a:xfrm flipV="1">
              <a:off x="6947817" y="3284984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" name="Line 153"/>
            <p:cNvSpPr>
              <a:spLocks noChangeShapeType="1"/>
            </p:cNvSpPr>
            <p:nvPr/>
          </p:nvSpPr>
          <p:spPr bwMode="auto">
            <a:xfrm flipV="1">
              <a:off x="7019825" y="2564904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6" name="Line 153"/>
            <p:cNvSpPr>
              <a:spLocks noChangeShapeType="1"/>
            </p:cNvSpPr>
            <p:nvPr/>
          </p:nvSpPr>
          <p:spPr bwMode="auto">
            <a:xfrm flipV="1">
              <a:off x="6659785" y="3284984"/>
              <a:ext cx="7200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7" name="Line 153"/>
            <p:cNvSpPr>
              <a:spLocks noChangeShapeType="1"/>
            </p:cNvSpPr>
            <p:nvPr/>
          </p:nvSpPr>
          <p:spPr bwMode="auto">
            <a:xfrm>
              <a:off x="6875809" y="2636912"/>
              <a:ext cx="144016" cy="2880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8" name="Line 153"/>
            <p:cNvSpPr>
              <a:spLocks noChangeShapeType="1"/>
            </p:cNvSpPr>
            <p:nvPr/>
          </p:nvSpPr>
          <p:spPr bwMode="auto">
            <a:xfrm>
              <a:off x="6443761" y="2924944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9" name="Line 153"/>
            <p:cNvSpPr>
              <a:spLocks noChangeShapeType="1"/>
            </p:cNvSpPr>
            <p:nvPr/>
          </p:nvSpPr>
          <p:spPr bwMode="auto">
            <a:xfrm flipV="1">
              <a:off x="7451873" y="2420888"/>
              <a:ext cx="432048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0" name="Line 153"/>
            <p:cNvSpPr>
              <a:spLocks noChangeShapeType="1"/>
            </p:cNvSpPr>
            <p:nvPr/>
          </p:nvSpPr>
          <p:spPr bwMode="auto">
            <a:xfrm>
              <a:off x="7379865" y="2132856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1" name="Oval 169"/>
            <p:cNvSpPr>
              <a:spLocks noChangeArrowheads="1"/>
            </p:cNvSpPr>
            <p:nvPr/>
          </p:nvSpPr>
          <p:spPr bwMode="auto">
            <a:xfrm>
              <a:off x="7307857" y="206084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" name="Oval 169"/>
            <p:cNvSpPr>
              <a:spLocks noChangeArrowheads="1"/>
            </p:cNvSpPr>
            <p:nvPr/>
          </p:nvSpPr>
          <p:spPr bwMode="auto">
            <a:xfrm>
              <a:off x="7379865" y="249289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3" name="Oval 169"/>
            <p:cNvSpPr>
              <a:spLocks noChangeArrowheads="1"/>
            </p:cNvSpPr>
            <p:nvPr/>
          </p:nvSpPr>
          <p:spPr bwMode="auto">
            <a:xfrm>
              <a:off x="7811913" y="2348880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4" name="Oval 169"/>
            <p:cNvSpPr>
              <a:spLocks noChangeArrowheads="1"/>
            </p:cNvSpPr>
            <p:nvPr/>
          </p:nvSpPr>
          <p:spPr bwMode="auto">
            <a:xfrm>
              <a:off x="6803801" y="256490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5" name="Oval 169"/>
            <p:cNvSpPr>
              <a:spLocks noChangeArrowheads="1"/>
            </p:cNvSpPr>
            <p:nvPr/>
          </p:nvSpPr>
          <p:spPr bwMode="auto">
            <a:xfrm>
              <a:off x="6947817" y="285293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6" name="Oval 169"/>
            <p:cNvSpPr>
              <a:spLocks noChangeArrowheads="1"/>
            </p:cNvSpPr>
            <p:nvPr/>
          </p:nvSpPr>
          <p:spPr bwMode="auto">
            <a:xfrm>
              <a:off x="6371753" y="285293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7" name="Oval 169"/>
            <p:cNvSpPr>
              <a:spLocks noChangeArrowheads="1"/>
            </p:cNvSpPr>
            <p:nvPr/>
          </p:nvSpPr>
          <p:spPr bwMode="auto">
            <a:xfrm>
              <a:off x="6587777" y="321297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8" name="Oval 169"/>
            <p:cNvSpPr>
              <a:spLocks noChangeArrowheads="1"/>
            </p:cNvSpPr>
            <p:nvPr/>
          </p:nvSpPr>
          <p:spPr bwMode="auto">
            <a:xfrm>
              <a:off x="7307857" y="321297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9" name="Oval 169"/>
            <p:cNvSpPr>
              <a:spLocks noChangeArrowheads="1"/>
            </p:cNvSpPr>
            <p:nvPr/>
          </p:nvSpPr>
          <p:spPr bwMode="auto">
            <a:xfrm>
              <a:off x="6875809" y="357301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0" name="Oval 169"/>
            <p:cNvSpPr>
              <a:spLocks noChangeArrowheads="1"/>
            </p:cNvSpPr>
            <p:nvPr/>
          </p:nvSpPr>
          <p:spPr bwMode="auto">
            <a:xfrm>
              <a:off x="7379865" y="364502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1" name="Oval 169"/>
            <p:cNvSpPr>
              <a:spLocks noChangeArrowheads="1"/>
            </p:cNvSpPr>
            <p:nvPr/>
          </p:nvSpPr>
          <p:spPr bwMode="auto">
            <a:xfrm>
              <a:off x="7883921" y="321297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" name="Oval 169"/>
            <p:cNvSpPr>
              <a:spLocks noChangeArrowheads="1"/>
            </p:cNvSpPr>
            <p:nvPr/>
          </p:nvSpPr>
          <p:spPr bwMode="auto">
            <a:xfrm>
              <a:off x="7811913" y="2780928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" name="Oval 169"/>
            <p:cNvSpPr>
              <a:spLocks noChangeArrowheads="1"/>
            </p:cNvSpPr>
            <p:nvPr/>
          </p:nvSpPr>
          <p:spPr bwMode="auto">
            <a:xfrm>
              <a:off x="7883921" y="364502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4" name="Oval 169"/>
            <p:cNvSpPr>
              <a:spLocks noChangeArrowheads="1"/>
            </p:cNvSpPr>
            <p:nvPr/>
          </p:nvSpPr>
          <p:spPr bwMode="auto">
            <a:xfrm>
              <a:off x="8387977" y="278092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300192" y="3933056"/>
              <a:ext cx="24588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barvy stačí,</a:t>
              </a:r>
            </a:p>
            <a:p>
              <a:r>
                <a:rPr lang="cs-CZ" b="1" smtClean="0"/>
                <a:t>strom je vždy bipartitní.</a:t>
              </a: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395536" y="5229200"/>
            <a:ext cx="8352928" cy="136815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b="0"/>
              <a:t>Bipartitnost se určí pomocí BFS. </a:t>
            </a:r>
            <a:endParaRPr lang="cs-CZ" b="0" smtClean="0"/>
          </a:p>
          <a:p>
            <a:r>
              <a:rPr lang="cs-CZ" b="0" smtClean="0"/>
              <a:t>Uzly </a:t>
            </a:r>
            <a:r>
              <a:rPr lang="cs-CZ" b="0"/>
              <a:t>v sudé vzdálenosti od startu </a:t>
            </a:r>
            <a:r>
              <a:rPr lang="cs-CZ" b="0" smtClean="0"/>
              <a:t>označíme </a:t>
            </a:r>
            <a:r>
              <a:rPr lang="cs-CZ" b="0"/>
              <a:t>0, </a:t>
            </a:r>
            <a:r>
              <a:rPr lang="cs-CZ" b="0" smtClean="0"/>
              <a:t>uzly </a:t>
            </a:r>
            <a:r>
              <a:rPr lang="cs-CZ" b="0"/>
              <a:t>v </a:t>
            </a:r>
            <a:r>
              <a:rPr lang="cs-CZ" b="0" smtClean="0"/>
              <a:t>liché </a:t>
            </a:r>
            <a:r>
              <a:rPr lang="cs-CZ" b="0"/>
              <a:t>vzdálenosti od startu </a:t>
            </a:r>
            <a:r>
              <a:rPr lang="cs-CZ" b="0" smtClean="0"/>
              <a:t>označíme 1. Průběžně ověřujeme, zda nějaké dva stejně označené uzly sousedí.  Pokud ano, graf NENÍ bipartitiní, jinak JE bipartitní.</a:t>
            </a:r>
          </a:p>
        </p:txBody>
      </p:sp>
      <p:sp>
        <p:nvSpPr>
          <p:cNvPr id="98" name="Line 153"/>
          <p:cNvSpPr>
            <a:spLocks noChangeShapeType="1"/>
          </p:cNvSpPr>
          <p:nvPr/>
        </p:nvSpPr>
        <p:spPr bwMode="auto">
          <a:xfrm flipH="1" flipV="1">
            <a:off x="5580112" y="2492896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153"/>
          <p:cNvSpPr>
            <a:spLocks noChangeShapeType="1"/>
          </p:cNvSpPr>
          <p:nvPr/>
        </p:nvSpPr>
        <p:spPr bwMode="auto">
          <a:xfrm flipH="1" flipV="1">
            <a:off x="6156176" y="270892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153"/>
          <p:cNvSpPr>
            <a:spLocks noChangeShapeType="1"/>
          </p:cNvSpPr>
          <p:nvPr/>
        </p:nvSpPr>
        <p:spPr bwMode="auto">
          <a:xfrm flipH="1">
            <a:off x="5436096" y="3284984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153"/>
          <p:cNvSpPr>
            <a:spLocks noChangeShapeType="1"/>
          </p:cNvSpPr>
          <p:nvPr/>
        </p:nvSpPr>
        <p:spPr bwMode="auto">
          <a:xfrm flipH="1" flipV="1">
            <a:off x="5004048" y="3429000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3"/>
          <p:cNvSpPr>
            <a:spLocks noChangeShapeType="1"/>
          </p:cNvSpPr>
          <p:nvPr/>
        </p:nvSpPr>
        <p:spPr bwMode="auto">
          <a:xfrm flipV="1">
            <a:off x="5364088" y="284465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3"/>
          <p:cNvSpPr>
            <a:spLocks noChangeShapeType="1"/>
          </p:cNvSpPr>
          <p:nvPr/>
        </p:nvSpPr>
        <p:spPr bwMode="auto">
          <a:xfrm>
            <a:off x="5076056" y="2636912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3"/>
          <p:cNvSpPr>
            <a:spLocks noChangeShapeType="1"/>
          </p:cNvSpPr>
          <p:nvPr/>
        </p:nvSpPr>
        <p:spPr bwMode="auto">
          <a:xfrm flipH="1">
            <a:off x="5076056" y="2492896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153"/>
          <p:cNvSpPr>
            <a:spLocks noChangeShapeType="1"/>
          </p:cNvSpPr>
          <p:nvPr/>
        </p:nvSpPr>
        <p:spPr bwMode="auto">
          <a:xfrm flipV="1">
            <a:off x="5868144" y="3212976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Oval 169"/>
          <p:cNvSpPr>
            <a:spLocks noChangeArrowheads="1"/>
          </p:cNvSpPr>
          <p:nvPr/>
        </p:nvSpPr>
        <p:spPr bwMode="auto">
          <a:xfrm>
            <a:off x="5364088" y="2772648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Oval 169"/>
          <p:cNvSpPr>
            <a:spLocks noChangeArrowheads="1"/>
          </p:cNvSpPr>
          <p:nvPr/>
        </p:nvSpPr>
        <p:spPr bwMode="auto">
          <a:xfrm>
            <a:off x="5796136" y="3212976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Oval 169"/>
          <p:cNvSpPr>
            <a:spLocks noChangeArrowheads="1"/>
          </p:cNvSpPr>
          <p:nvPr/>
        </p:nvSpPr>
        <p:spPr bwMode="auto">
          <a:xfrm>
            <a:off x="5004048" y="2564904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Oval 169"/>
          <p:cNvSpPr>
            <a:spLocks noChangeArrowheads="1"/>
          </p:cNvSpPr>
          <p:nvPr/>
        </p:nvSpPr>
        <p:spPr bwMode="auto">
          <a:xfrm>
            <a:off x="6084168" y="26369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Line 153"/>
          <p:cNvSpPr>
            <a:spLocks noChangeShapeType="1"/>
          </p:cNvSpPr>
          <p:nvPr/>
        </p:nvSpPr>
        <p:spPr bwMode="auto">
          <a:xfrm flipV="1">
            <a:off x="5004048" y="3204696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169"/>
          <p:cNvSpPr>
            <a:spLocks noChangeArrowheads="1"/>
          </p:cNvSpPr>
          <p:nvPr/>
        </p:nvSpPr>
        <p:spPr bwMode="auto">
          <a:xfrm>
            <a:off x="4932040" y="3356992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Oval 169"/>
          <p:cNvSpPr>
            <a:spLocks noChangeArrowheads="1"/>
          </p:cNvSpPr>
          <p:nvPr/>
        </p:nvSpPr>
        <p:spPr bwMode="auto">
          <a:xfrm>
            <a:off x="5508104" y="2420888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Oval 169"/>
          <p:cNvSpPr>
            <a:spLocks noChangeArrowheads="1"/>
          </p:cNvSpPr>
          <p:nvPr/>
        </p:nvSpPr>
        <p:spPr bwMode="auto">
          <a:xfrm>
            <a:off x="5292080" y="314096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Oval 169"/>
          <p:cNvSpPr>
            <a:spLocks noChangeArrowheads="1"/>
          </p:cNvSpPr>
          <p:nvPr/>
        </p:nvSpPr>
        <p:spPr bwMode="auto">
          <a:xfrm>
            <a:off x="5364088" y="350100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Oval 169"/>
          <p:cNvSpPr>
            <a:spLocks noChangeArrowheads="1"/>
          </p:cNvSpPr>
          <p:nvPr/>
        </p:nvSpPr>
        <p:spPr bwMode="auto">
          <a:xfrm>
            <a:off x="6156176" y="314096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Oval 119"/>
          <p:cNvSpPr/>
          <p:nvPr/>
        </p:nvSpPr>
        <p:spPr>
          <a:xfrm>
            <a:off x="5940152" y="2492896"/>
            <a:ext cx="432048" cy="432048"/>
          </a:xfrm>
          <a:prstGeom prst="ellipse">
            <a:avLst/>
          </a:prstGeom>
          <a:noFill/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1" name="TextBox 120"/>
          <p:cNvSpPr txBox="1"/>
          <p:nvPr/>
        </p:nvSpPr>
        <p:spPr>
          <a:xfrm>
            <a:off x="4788024" y="3789040"/>
            <a:ext cx="19769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2 barvy nestačí,</a:t>
            </a:r>
          </a:p>
          <a:p>
            <a:r>
              <a:rPr lang="cs-CZ" b="1" smtClean="0"/>
              <a:t>v bipartitním grafu</a:t>
            </a:r>
          </a:p>
          <a:p>
            <a:r>
              <a:rPr lang="cs-CZ" b="1" smtClean="0"/>
              <a:t>jsou kružnice </a:t>
            </a:r>
          </a:p>
          <a:p>
            <a:r>
              <a:rPr lang="cs-CZ" b="1" smtClean="0"/>
              <a:t>jen sudé délky.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948264" y="2348880"/>
            <a:ext cx="1679178" cy="2845480"/>
            <a:chOff x="611560" y="2348880"/>
            <a:chExt cx="1679178" cy="2845480"/>
          </a:xfrm>
        </p:grpSpPr>
        <p:sp>
          <p:nvSpPr>
            <p:cNvPr id="24" name="TextBox 23"/>
            <p:cNvSpPr txBox="1"/>
            <p:nvPr/>
          </p:nvSpPr>
          <p:spPr>
            <a:xfrm>
              <a:off x="611560" y="3717032"/>
              <a:ext cx="1679178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barvy nestačí,</a:t>
              </a:r>
            </a:p>
            <a:p>
              <a:r>
                <a:rPr lang="cs-CZ" b="1" smtClean="0"/>
                <a:t>graf obsahuje </a:t>
              </a:r>
            </a:p>
            <a:p>
              <a:r>
                <a:rPr lang="cs-CZ" b="1" smtClean="0"/>
                <a:t>trojúhelník</a:t>
              </a:r>
            </a:p>
            <a:p>
              <a:r>
                <a:rPr lang="cs-CZ" b="1" smtClean="0"/>
                <a:t>(což je kružnice</a:t>
              </a:r>
            </a:p>
            <a:p>
              <a:r>
                <a:rPr lang="cs-CZ" b="1" smtClean="0"/>
                <a:t>liché délky).</a:t>
              </a:r>
            </a:p>
          </p:txBody>
        </p:sp>
        <p:sp>
          <p:nvSpPr>
            <p:cNvPr id="25" name="Line 153"/>
            <p:cNvSpPr>
              <a:spLocks noChangeShapeType="1"/>
            </p:cNvSpPr>
            <p:nvPr/>
          </p:nvSpPr>
          <p:spPr bwMode="auto">
            <a:xfrm flipH="1" flipV="1">
              <a:off x="1403648" y="2996952"/>
              <a:ext cx="504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6" name="Line 153"/>
            <p:cNvSpPr>
              <a:spLocks noChangeShapeType="1"/>
            </p:cNvSpPr>
            <p:nvPr/>
          </p:nvSpPr>
          <p:spPr bwMode="auto">
            <a:xfrm flipH="1">
              <a:off x="1907704" y="2996952"/>
              <a:ext cx="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7" name="Line 153"/>
            <p:cNvSpPr>
              <a:spLocks noChangeShapeType="1"/>
            </p:cNvSpPr>
            <p:nvPr/>
          </p:nvSpPr>
          <p:spPr bwMode="auto">
            <a:xfrm flipH="1" flipV="1">
              <a:off x="1259632" y="3429000"/>
              <a:ext cx="6480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8" name="Line 153"/>
            <p:cNvSpPr>
              <a:spLocks noChangeShapeType="1"/>
            </p:cNvSpPr>
            <p:nvPr/>
          </p:nvSpPr>
          <p:spPr bwMode="auto">
            <a:xfrm>
              <a:off x="1403648" y="2996952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9" name="Line 153"/>
            <p:cNvSpPr>
              <a:spLocks noChangeShapeType="1"/>
            </p:cNvSpPr>
            <p:nvPr/>
          </p:nvSpPr>
          <p:spPr bwMode="auto">
            <a:xfrm flipH="1" flipV="1">
              <a:off x="1043608" y="2996952"/>
              <a:ext cx="216024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0" name="Line 153"/>
            <p:cNvSpPr>
              <a:spLocks noChangeShapeType="1"/>
            </p:cNvSpPr>
            <p:nvPr/>
          </p:nvSpPr>
          <p:spPr bwMode="auto">
            <a:xfrm flipH="1">
              <a:off x="755576" y="2780928"/>
              <a:ext cx="0" cy="6480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1" name="Line 153"/>
            <p:cNvSpPr>
              <a:spLocks noChangeShapeType="1"/>
            </p:cNvSpPr>
            <p:nvPr/>
          </p:nvSpPr>
          <p:spPr bwMode="auto">
            <a:xfrm flipH="1">
              <a:off x="755576" y="3429000"/>
              <a:ext cx="504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2" name="Line 153"/>
            <p:cNvSpPr>
              <a:spLocks noChangeShapeType="1"/>
            </p:cNvSpPr>
            <p:nvPr/>
          </p:nvSpPr>
          <p:spPr bwMode="auto">
            <a:xfrm flipH="1" flipV="1">
              <a:off x="1115616" y="242088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4" name="Oval 169"/>
            <p:cNvSpPr>
              <a:spLocks noChangeArrowheads="1"/>
            </p:cNvSpPr>
            <p:nvPr/>
          </p:nvSpPr>
          <p:spPr bwMode="auto">
            <a:xfrm>
              <a:off x="1187624" y="3356992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5" name="Oval 169"/>
            <p:cNvSpPr>
              <a:spLocks noChangeArrowheads="1"/>
            </p:cNvSpPr>
            <p:nvPr/>
          </p:nvSpPr>
          <p:spPr bwMode="auto">
            <a:xfrm>
              <a:off x="1835696" y="3356992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6" name="Line 153"/>
            <p:cNvSpPr>
              <a:spLocks noChangeShapeType="1"/>
            </p:cNvSpPr>
            <p:nvPr/>
          </p:nvSpPr>
          <p:spPr bwMode="auto">
            <a:xfrm flipH="1">
              <a:off x="1403648" y="2636912"/>
              <a:ext cx="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7" name="Line 153"/>
            <p:cNvSpPr>
              <a:spLocks noChangeShapeType="1"/>
            </p:cNvSpPr>
            <p:nvPr/>
          </p:nvSpPr>
          <p:spPr bwMode="auto">
            <a:xfrm flipH="1">
              <a:off x="1403648" y="242088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8" name="Line 153"/>
            <p:cNvSpPr>
              <a:spLocks noChangeShapeType="1"/>
            </p:cNvSpPr>
            <p:nvPr/>
          </p:nvSpPr>
          <p:spPr bwMode="auto">
            <a:xfrm flipH="1" flipV="1">
              <a:off x="1115616" y="2420888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9" name="Line 153"/>
            <p:cNvSpPr>
              <a:spLocks noChangeShapeType="1"/>
            </p:cNvSpPr>
            <p:nvPr/>
          </p:nvSpPr>
          <p:spPr bwMode="auto">
            <a:xfrm flipH="1">
              <a:off x="755576" y="2420888"/>
              <a:ext cx="36004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0" name="Line 153"/>
            <p:cNvSpPr>
              <a:spLocks noChangeShapeType="1"/>
            </p:cNvSpPr>
            <p:nvPr/>
          </p:nvSpPr>
          <p:spPr bwMode="auto">
            <a:xfrm flipH="1" flipV="1">
              <a:off x="1691680" y="2420888"/>
              <a:ext cx="216024" cy="5760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" name="Oval 169"/>
            <p:cNvSpPr>
              <a:spLocks noChangeArrowheads="1"/>
            </p:cNvSpPr>
            <p:nvPr/>
          </p:nvSpPr>
          <p:spPr bwMode="auto">
            <a:xfrm>
              <a:off x="1619672" y="234888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" name="Oval 169"/>
            <p:cNvSpPr>
              <a:spLocks noChangeArrowheads="1"/>
            </p:cNvSpPr>
            <p:nvPr/>
          </p:nvSpPr>
          <p:spPr bwMode="auto">
            <a:xfrm>
              <a:off x="1331640" y="256490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" name="Line 153"/>
            <p:cNvSpPr>
              <a:spLocks noChangeShapeType="1"/>
            </p:cNvSpPr>
            <p:nvPr/>
          </p:nvSpPr>
          <p:spPr bwMode="auto">
            <a:xfrm flipH="1">
              <a:off x="755576" y="2996952"/>
              <a:ext cx="288032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" name="Line 153"/>
            <p:cNvSpPr>
              <a:spLocks noChangeShapeType="1"/>
            </p:cNvSpPr>
            <p:nvPr/>
          </p:nvSpPr>
          <p:spPr bwMode="auto">
            <a:xfrm flipH="1" flipV="1">
              <a:off x="755576" y="278092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" name="Oval 169"/>
            <p:cNvSpPr>
              <a:spLocks noChangeArrowheads="1"/>
            </p:cNvSpPr>
            <p:nvPr/>
          </p:nvSpPr>
          <p:spPr bwMode="auto">
            <a:xfrm>
              <a:off x="683568" y="3356992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6" name="Oval 169"/>
            <p:cNvSpPr>
              <a:spLocks noChangeArrowheads="1"/>
            </p:cNvSpPr>
            <p:nvPr/>
          </p:nvSpPr>
          <p:spPr bwMode="auto">
            <a:xfrm>
              <a:off x="971600" y="292494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7" name="Oval 169"/>
            <p:cNvSpPr>
              <a:spLocks noChangeArrowheads="1"/>
            </p:cNvSpPr>
            <p:nvPr/>
          </p:nvSpPr>
          <p:spPr bwMode="auto">
            <a:xfrm>
              <a:off x="683568" y="270892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8" name="Oval 169"/>
            <p:cNvSpPr>
              <a:spLocks noChangeArrowheads="1"/>
            </p:cNvSpPr>
            <p:nvPr/>
          </p:nvSpPr>
          <p:spPr bwMode="auto">
            <a:xfrm>
              <a:off x="1043608" y="234888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9" name="Oval 169"/>
            <p:cNvSpPr>
              <a:spLocks noChangeArrowheads="1"/>
            </p:cNvSpPr>
            <p:nvPr/>
          </p:nvSpPr>
          <p:spPr bwMode="auto">
            <a:xfrm>
              <a:off x="1835696" y="292494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0" name="Oval 169"/>
            <p:cNvSpPr>
              <a:spLocks noChangeArrowheads="1"/>
            </p:cNvSpPr>
            <p:nvPr/>
          </p:nvSpPr>
          <p:spPr bwMode="auto">
            <a:xfrm>
              <a:off x="1331640" y="292494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22" name="Oval 121"/>
            <p:cNvSpPr/>
            <p:nvPr/>
          </p:nvSpPr>
          <p:spPr>
            <a:xfrm>
              <a:off x="1043608" y="3212976"/>
              <a:ext cx="432048" cy="432048"/>
            </a:xfrm>
            <a:prstGeom prst="ellipse">
              <a:avLst/>
            </a:prstGeom>
            <a:noFill/>
            <a:ln w="57150">
              <a:solidFill>
                <a:srgbClr val="CC66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16216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1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>
          <a:xfrm>
            <a:off x="6688323" y="2492896"/>
            <a:ext cx="1520241" cy="1245813"/>
          </a:xfrm>
          <a:custGeom>
            <a:avLst/>
            <a:gdLst>
              <a:gd name="connsiteX0" fmla="*/ 1495395 w 1520241"/>
              <a:gd name="connsiteY0" fmla="*/ 18086 h 1245813"/>
              <a:gd name="connsiteX1" fmla="*/ 870244 w 1520241"/>
              <a:gd name="connsiteY1" fmla="*/ 92731 h 1245813"/>
              <a:gd name="connsiteX2" fmla="*/ 39819 w 1520241"/>
              <a:gd name="connsiteY2" fmla="*/ 27416 h 1245813"/>
              <a:gd name="connsiteX3" fmla="*/ 133125 w 1520241"/>
              <a:gd name="connsiteY3" fmla="*/ 484616 h 1245813"/>
              <a:gd name="connsiteX4" fmla="*/ 142456 w 1520241"/>
              <a:gd name="connsiteY4" fmla="*/ 988469 h 1245813"/>
              <a:gd name="connsiteX5" fmla="*/ 767607 w 1520241"/>
              <a:gd name="connsiteY5" fmla="*/ 1240396 h 1245813"/>
              <a:gd name="connsiteX6" fmla="*/ 1495395 w 1520241"/>
              <a:gd name="connsiteY6" fmla="*/ 764535 h 1245813"/>
              <a:gd name="connsiteX7" fmla="*/ 1364766 w 1520241"/>
              <a:gd name="connsiteY7" fmla="*/ 493947 h 1245813"/>
              <a:gd name="connsiteX8" fmla="*/ 1495395 w 1520241"/>
              <a:gd name="connsiteY8" fmla="*/ 18086 h 1245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0241" h="1245813">
                <a:moveTo>
                  <a:pt x="1495395" y="18086"/>
                </a:moveTo>
                <a:cubicBezTo>
                  <a:pt x="1412975" y="-48783"/>
                  <a:pt x="1112840" y="91176"/>
                  <a:pt x="870244" y="92731"/>
                </a:cubicBezTo>
                <a:cubicBezTo>
                  <a:pt x="627648" y="94286"/>
                  <a:pt x="162672" y="-37898"/>
                  <a:pt x="39819" y="27416"/>
                </a:cubicBezTo>
                <a:cubicBezTo>
                  <a:pt x="-83034" y="92730"/>
                  <a:pt x="116019" y="324441"/>
                  <a:pt x="133125" y="484616"/>
                </a:cubicBezTo>
                <a:cubicBezTo>
                  <a:pt x="150231" y="644791"/>
                  <a:pt x="36709" y="862506"/>
                  <a:pt x="142456" y="988469"/>
                </a:cubicBezTo>
                <a:cubicBezTo>
                  <a:pt x="248203" y="1114432"/>
                  <a:pt x="542117" y="1277718"/>
                  <a:pt x="767607" y="1240396"/>
                </a:cubicBezTo>
                <a:cubicBezTo>
                  <a:pt x="993097" y="1203074"/>
                  <a:pt x="1395869" y="888943"/>
                  <a:pt x="1495395" y="764535"/>
                </a:cubicBezTo>
                <a:cubicBezTo>
                  <a:pt x="1594921" y="640127"/>
                  <a:pt x="1363211" y="619910"/>
                  <a:pt x="1364766" y="493947"/>
                </a:cubicBezTo>
                <a:cubicBezTo>
                  <a:pt x="1366321" y="367984"/>
                  <a:pt x="1577815" y="84955"/>
                  <a:pt x="1495395" y="18086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Barevnost</a:t>
            </a:r>
            <a:endParaRPr lang="cs-CZ" sz="2800"/>
          </a:p>
          <a:p>
            <a:r>
              <a:rPr lang="cs-CZ" b="0" smtClean="0"/>
              <a:t>Minimální počet barev na obarvení uzlů </a:t>
            </a:r>
            <a:r>
              <a:rPr lang="cs-CZ" b="0"/>
              <a:t>tak, aby sousední uzly vždy měly rozdílnou </a:t>
            </a:r>
            <a:r>
              <a:rPr lang="cs-CZ" b="0" smtClean="0"/>
              <a:t>barvu.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55679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Stačí 3 barvy nebo více? -- NP-úplný problém</a:t>
            </a:r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>
            <a:off x="4543462" y="2567371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3779912" y="3215443"/>
            <a:ext cx="475518" cy="57359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V="1">
            <a:off x="3751374" y="2567371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V="1">
            <a:off x="4255430" y="2567371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4543462" y="2567371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 flipV="1">
            <a:off x="3751374" y="278339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3751374" y="2783395"/>
            <a:ext cx="28538" cy="100564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>
            <a:off x="3779912" y="3789040"/>
            <a:ext cx="158417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4831494" y="3215443"/>
            <a:ext cx="532594" cy="57359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 flipV="1">
            <a:off x="5364088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Oval 169"/>
          <p:cNvSpPr>
            <a:spLocks noChangeArrowheads="1"/>
          </p:cNvSpPr>
          <p:nvPr/>
        </p:nvSpPr>
        <p:spPr bwMode="auto">
          <a:xfrm>
            <a:off x="4471454" y="2495363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3679366" y="2711387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4183422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3707904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5292080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>
            <a:off x="4831494" y="278339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5292080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4759486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16216" y="6381328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11</a:t>
            </a:fld>
            <a:endParaRPr lang="cs-CZ"/>
          </a:p>
        </p:txBody>
      </p:sp>
      <p:sp>
        <p:nvSpPr>
          <p:cNvPr id="3" name="Oval 2"/>
          <p:cNvSpPr/>
          <p:nvPr/>
        </p:nvSpPr>
        <p:spPr>
          <a:xfrm>
            <a:off x="5148064" y="3573016"/>
            <a:ext cx="432048" cy="432048"/>
          </a:xfrm>
          <a:prstGeom prst="ellipse">
            <a:avLst/>
          </a:prstGeom>
          <a:noFill/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Box 4"/>
          <p:cNvSpPr txBox="1"/>
          <p:nvPr/>
        </p:nvSpPr>
        <p:spPr>
          <a:xfrm>
            <a:off x="4327438" y="2207331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176" name="TextBox 175"/>
          <p:cNvSpPr txBox="1"/>
          <p:nvPr/>
        </p:nvSpPr>
        <p:spPr>
          <a:xfrm>
            <a:off x="3463342" y="242335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186" name="TextBox 185"/>
          <p:cNvSpPr txBox="1"/>
          <p:nvPr/>
        </p:nvSpPr>
        <p:spPr>
          <a:xfrm>
            <a:off x="5407558" y="249536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190" name="TextBox 189"/>
          <p:cNvSpPr txBox="1"/>
          <p:nvPr/>
        </p:nvSpPr>
        <p:spPr>
          <a:xfrm>
            <a:off x="4039406" y="2783395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191" name="TextBox 190"/>
          <p:cNvSpPr txBox="1"/>
          <p:nvPr/>
        </p:nvSpPr>
        <p:spPr>
          <a:xfrm>
            <a:off x="4759486" y="2783395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192" name="TextBox 191"/>
          <p:cNvSpPr txBox="1"/>
          <p:nvPr/>
        </p:nvSpPr>
        <p:spPr>
          <a:xfrm>
            <a:off x="3419872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193" name="TextBox 192"/>
          <p:cNvSpPr txBox="1"/>
          <p:nvPr/>
        </p:nvSpPr>
        <p:spPr>
          <a:xfrm>
            <a:off x="5436096" y="34290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</a:t>
            </a:r>
            <a:endParaRPr lang="cs-CZ" b="1"/>
          </a:p>
        </p:txBody>
      </p:sp>
      <p:sp>
        <p:nvSpPr>
          <p:cNvPr id="194" name="TextBox 193"/>
          <p:cNvSpPr txBox="1"/>
          <p:nvPr/>
        </p:nvSpPr>
        <p:spPr>
          <a:xfrm>
            <a:off x="3779912" y="4149080"/>
            <a:ext cx="17105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4 barvy.</a:t>
            </a:r>
          </a:p>
          <a:p>
            <a:r>
              <a:rPr lang="cs-CZ" b="1" smtClean="0"/>
              <a:t>Obarvení a,b,c </a:t>
            </a:r>
          </a:p>
          <a:p>
            <a:r>
              <a:rPr lang="cs-CZ" b="1" smtClean="0"/>
              <a:t>je BÚNO, vynutí</a:t>
            </a:r>
          </a:p>
          <a:p>
            <a:r>
              <a:rPr lang="cs-CZ" b="1" smtClean="0"/>
              <a:t>si barvu d </a:t>
            </a:r>
          </a:p>
          <a:p>
            <a:r>
              <a:rPr lang="cs-CZ" b="1" smtClean="0"/>
              <a:t>vpravo dole.</a:t>
            </a:r>
          </a:p>
        </p:txBody>
      </p:sp>
      <p:sp>
        <p:nvSpPr>
          <p:cNvPr id="196" name="Line 153"/>
          <p:cNvSpPr>
            <a:spLocks noChangeShapeType="1"/>
          </p:cNvSpPr>
          <p:nvPr/>
        </p:nvSpPr>
        <p:spPr bwMode="auto">
          <a:xfrm flipH="1" flipV="1">
            <a:off x="7955929" y="2711387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>
            <a:off x="7451873" y="321544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6947817" y="321544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H="1" flipV="1">
            <a:off x="6947817" y="2711387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153"/>
          <p:cNvSpPr>
            <a:spLocks noChangeShapeType="1"/>
          </p:cNvSpPr>
          <p:nvPr/>
        </p:nvSpPr>
        <p:spPr bwMode="auto">
          <a:xfrm flipV="1">
            <a:off x="6947817" y="2711387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153"/>
          <p:cNvSpPr>
            <a:spLocks noChangeShapeType="1"/>
          </p:cNvSpPr>
          <p:nvPr/>
        </p:nvSpPr>
        <p:spPr bwMode="auto">
          <a:xfrm>
            <a:off x="6947817" y="2711387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 flipV="1">
            <a:off x="6947817" y="271138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6947817" y="3215443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V="1">
            <a:off x="7451873" y="2711387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>
            <a:off x="6947817" y="2711387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>
            <a:off x="6587777" y="2999419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H="1">
            <a:off x="7955929" y="2999419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V="1">
            <a:off x="6587777" y="27113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7955929" y="27113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Line 153"/>
          <p:cNvSpPr>
            <a:spLocks noChangeShapeType="1"/>
          </p:cNvSpPr>
          <p:nvPr/>
        </p:nvSpPr>
        <p:spPr bwMode="auto">
          <a:xfrm flipH="1" flipV="1">
            <a:off x="7451873" y="2423355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Line 153"/>
          <p:cNvSpPr>
            <a:spLocks noChangeShapeType="1"/>
          </p:cNvSpPr>
          <p:nvPr/>
        </p:nvSpPr>
        <p:spPr bwMode="auto">
          <a:xfrm flipH="1">
            <a:off x="6947817" y="2423355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Oval 169"/>
          <p:cNvSpPr>
            <a:spLocks noChangeArrowheads="1"/>
          </p:cNvSpPr>
          <p:nvPr/>
        </p:nvSpPr>
        <p:spPr bwMode="auto">
          <a:xfrm>
            <a:off x="6875809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Oval 169"/>
          <p:cNvSpPr>
            <a:spLocks noChangeArrowheads="1"/>
          </p:cNvSpPr>
          <p:nvPr/>
        </p:nvSpPr>
        <p:spPr bwMode="auto">
          <a:xfrm>
            <a:off x="6875809" y="2639379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Oval 169"/>
          <p:cNvSpPr>
            <a:spLocks noChangeArrowheads="1"/>
          </p:cNvSpPr>
          <p:nvPr/>
        </p:nvSpPr>
        <p:spPr bwMode="auto">
          <a:xfrm>
            <a:off x="7883921" y="2639379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Oval 169"/>
          <p:cNvSpPr>
            <a:spLocks noChangeArrowheads="1"/>
          </p:cNvSpPr>
          <p:nvPr/>
        </p:nvSpPr>
        <p:spPr bwMode="auto">
          <a:xfrm>
            <a:off x="7883921" y="3143435"/>
            <a:ext cx="144463" cy="144463"/>
          </a:xfrm>
          <a:prstGeom prst="ellipse">
            <a:avLst/>
          </a:prstGeom>
          <a:solidFill>
            <a:srgbClr val="CC66FF"/>
          </a:solidFill>
          <a:ln w="57150" algn="ctr">
            <a:solidFill>
              <a:srgbClr val="CC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Oval 169"/>
          <p:cNvSpPr>
            <a:spLocks noChangeArrowheads="1"/>
          </p:cNvSpPr>
          <p:nvPr/>
        </p:nvSpPr>
        <p:spPr bwMode="auto">
          <a:xfrm>
            <a:off x="7379865" y="3431467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Oval 169"/>
          <p:cNvSpPr>
            <a:spLocks noChangeArrowheads="1"/>
          </p:cNvSpPr>
          <p:nvPr/>
        </p:nvSpPr>
        <p:spPr bwMode="auto">
          <a:xfrm>
            <a:off x="6515769" y="2927411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169"/>
          <p:cNvSpPr>
            <a:spLocks noChangeArrowheads="1"/>
          </p:cNvSpPr>
          <p:nvPr/>
        </p:nvSpPr>
        <p:spPr bwMode="auto">
          <a:xfrm>
            <a:off x="8243961" y="2927411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7379865" y="2351347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TextBox 225"/>
          <p:cNvSpPr txBox="1"/>
          <p:nvPr/>
        </p:nvSpPr>
        <p:spPr>
          <a:xfrm>
            <a:off x="6515769" y="4007531"/>
            <a:ext cx="17415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5 barev.</a:t>
            </a:r>
          </a:p>
          <a:p>
            <a:r>
              <a:rPr lang="cs-CZ" b="1" smtClean="0"/>
              <a:t>Graf obsahuje </a:t>
            </a:r>
          </a:p>
          <a:p>
            <a:r>
              <a:rPr lang="cs-CZ" b="1" smtClean="0"/>
              <a:t>největší kliku </a:t>
            </a:r>
          </a:p>
          <a:p>
            <a:r>
              <a:rPr lang="cs-CZ" b="1" smtClean="0"/>
              <a:t>velikosti 5.</a:t>
            </a:r>
          </a:p>
          <a:p>
            <a:r>
              <a:rPr lang="cs-CZ" b="1" smtClean="0"/>
              <a:t>Klikovost je také</a:t>
            </a:r>
          </a:p>
          <a:p>
            <a:r>
              <a:rPr lang="cs-CZ" b="1" smtClean="0"/>
              <a:t>těžká otázka. </a:t>
            </a:r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1763688" y="2564904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 flipH="1">
            <a:off x="971600" y="3212976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 flipV="1">
            <a:off x="971600" y="2564904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Line 153"/>
          <p:cNvSpPr>
            <a:spLocks noChangeShapeType="1"/>
          </p:cNvSpPr>
          <p:nvPr/>
        </p:nvSpPr>
        <p:spPr bwMode="auto">
          <a:xfrm flipV="1">
            <a:off x="1475656" y="2564904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H="1" flipV="1">
            <a:off x="1763688" y="2564904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 flipH="1" flipV="1">
            <a:off x="97160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971600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 flipH="1" flipV="1">
            <a:off x="1763688" y="3789040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 flipH="1" flipV="1">
            <a:off x="2051720" y="3212976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 flipV="1">
            <a:off x="2555776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Oval 169"/>
          <p:cNvSpPr>
            <a:spLocks noChangeArrowheads="1"/>
          </p:cNvSpPr>
          <p:nvPr/>
        </p:nvSpPr>
        <p:spPr bwMode="auto">
          <a:xfrm>
            <a:off x="1691680" y="2492896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Oval 169"/>
          <p:cNvSpPr>
            <a:spLocks noChangeArrowheads="1"/>
          </p:cNvSpPr>
          <p:nvPr/>
        </p:nvSpPr>
        <p:spPr bwMode="auto">
          <a:xfrm>
            <a:off x="899592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Oval 169"/>
          <p:cNvSpPr>
            <a:spLocks noChangeArrowheads="1"/>
          </p:cNvSpPr>
          <p:nvPr/>
        </p:nvSpPr>
        <p:spPr bwMode="auto">
          <a:xfrm>
            <a:off x="1403648" y="3140968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H="1">
            <a:off x="205172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Oval 169"/>
          <p:cNvSpPr>
            <a:spLocks noChangeArrowheads="1"/>
          </p:cNvSpPr>
          <p:nvPr/>
        </p:nvSpPr>
        <p:spPr bwMode="auto">
          <a:xfrm>
            <a:off x="2483768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1979712" y="3140968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TextBox 245"/>
          <p:cNvSpPr txBox="1"/>
          <p:nvPr/>
        </p:nvSpPr>
        <p:spPr>
          <a:xfrm>
            <a:off x="1547664" y="2132856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47" name="TextBox 246"/>
          <p:cNvSpPr txBox="1"/>
          <p:nvPr/>
        </p:nvSpPr>
        <p:spPr>
          <a:xfrm>
            <a:off x="683568" y="242088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248" name="TextBox 247"/>
          <p:cNvSpPr txBox="1"/>
          <p:nvPr/>
        </p:nvSpPr>
        <p:spPr>
          <a:xfrm>
            <a:off x="2627784" y="249289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249" name="TextBox 248"/>
          <p:cNvSpPr txBox="1"/>
          <p:nvPr/>
        </p:nvSpPr>
        <p:spPr>
          <a:xfrm>
            <a:off x="1259632" y="2780928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250" name="TextBox 249"/>
          <p:cNvSpPr txBox="1"/>
          <p:nvPr/>
        </p:nvSpPr>
        <p:spPr>
          <a:xfrm>
            <a:off x="1979712" y="2780928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251" name="TextBox 250"/>
          <p:cNvSpPr txBox="1"/>
          <p:nvPr/>
        </p:nvSpPr>
        <p:spPr>
          <a:xfrm>
            <a:off x="611560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3" name="TextBox 252"/>
          <p:cNvSpPr txBox="1"/>
          <p:nvPr/>
        </p:nvSpPr>
        <p:spPr>
          <a:xfrm>
            <a:off x="1259632" y="4077072"/>
            <a:ext cx="942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3 barvy.</a:t>
            </a:r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 flipV="1">
            <a:off x="971600" y="3789040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Oval 169"/>
          <p:cNvSpPr>
            <a:spLocks noChangeArrowheads="1"/>
          </p:cNvSpPr>
          <p:nvPr/>
        </p:nvSpPr>
        <p:spPr bwMode="auto">
          <a:xfrm>
            <a:off x="899592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2483768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1691680" y="3717032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TextBox 257"/>
          <p:cNvSpPr txBox="1"/>
          <p:nvPr/>
        </p:nvSpPr>
        <p:spPr>
          <a:xfrm>
            <a:off x="2627784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9" name="TextBox 258"/>
          <p:cNvSpPr txBox="1"/>
          <p:nvPr/>
        </p:nvSpPr>
        <p:spPr>
          <a:xfrm>
            <a:off x="1619672" y="335699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3995936" y="2060848"/>
            <a:ext cx="1229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b="1" i="1" smtClean="0"/>
              <a:t>Moser spindle</a:t>
            </a:r>
          </a:p>
        </p:txBody>
      </p:sp>
    </p:spTree>
    <p:extLst>
      <p:ext uri="{BB962C8B-B14F-4D97-AF65-F5344CB8AC3E}">
        <p14:creationId xmlns:p14="http://schemas.microsoft.com/office/powerpoint/2010/main" val="163479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284265" y="3860602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860329" y="4220642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5076353" y="5372770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628081" y="3068514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948561" y="4724698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724425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852216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700435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700436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565623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284265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852217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212257" y="4076626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940448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508401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492623" y="3644578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628081" y="2204418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932337" y="2996506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356273" y="3572570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524625" y="3932610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380609" y="5300762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948561" y="5228754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940449" y="4940722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092577" y="4004618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660529" y="3572570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364385" y="479670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940449" y="5156746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932337" y="5012730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084465" y="5948834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084465" y="5228754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436393" y="4796706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940003" y="3932610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356273" y="4004618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364385" y="3572570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356273" y="3860602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076353" y="5516786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932337" y="5012730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300489" y="544477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356273" y="2204418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628527" y="3356546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628081" y="2996506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852217" y="472469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860329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787179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227663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724425" y="4220642"/>
            <a:ext cx="504056" cy="288032"/>
          </a:xfrm>
          <a:prstGeom prst="lin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364385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020568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228480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092577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228480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740475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020569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380609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588521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588521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508401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940449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844105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788321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788321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860329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364385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364385" y="2852491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796433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700089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492177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852217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428281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356273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852217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852217" y="5156746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564184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851399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796433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068241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060129" y="4508674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844105" y="5012730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916113" y="5012730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060129" y="364457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412057" y="5156746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628081" y="4580682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628081" y="3356546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628081" y="3644578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412057" y="4580682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124025" y="4292650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412057" y="5732810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124025" y="4292650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124025" y="3356546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844106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843287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780209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628999" y="2780259"/>
            <a:ext cx="144462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773461" y="2562771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716313" y="285249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292377" y="3356546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996233" y="2708474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356273" y="2204418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780209" y="4508674"/>
            <a:ext cx="144462" cy="144463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420169" y="357257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780209" y="5084738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557561" y="3283496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494186" y="4216946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780209" y="3572570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420169" y="2996506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283521" y="2135287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724425" y="2780482"/>
            <a:ext cx="144463" cy="144463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284265" y="4652690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716313" y="530076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005089" y="5945957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052017" y="4220642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948561" y="3284538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013201" y="6017965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309345" y="5873949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516513" y="6164858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740649" y="5732810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452617" y="3860602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804545" y="2924498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668641" y="4508674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027937" y="5231631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860329" y="494072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772097" y="494072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340049" y="566080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988121" y="4436666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556073" y="4508674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772097" y="5300762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708201" y="5660802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292377" y="3860602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948561" y="465269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356273" y="3644578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861073" y="3785717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012457" y="3500562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652417" y="4148634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588521" y="350056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868441" y="5444778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292377" y="4724698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436393" y="5300762"/>
            <a:ext cx="144463" cy="144462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868441" y="5084738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876553" y="5156746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020569" y="3932610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451873" y="4871591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307857" y="5375647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228481" y="5372770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868441" y="458068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516513" y="5228754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788321" y="4148634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156473" y="4436666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TextBox 175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Barevnost</a:t>
            </a:r>
            <a:endParaRPr lang="cs-CZ" sz="2800"/>
          </a:p>
          <a:p>
            <a:r>
              <a:rPr lang="cs-CZ" b="0" smtClean="0"/>
              <a:t>Minimální počet barev na obarvení uzlů </a:t>
            </a:r>
            <a:r>
              <a:rPr lang="cs-CZ" b="0"/>
              <a:t>tak, aby sousední uzly vždy měly rozdílnou </a:t>
            </a:r>
            <a:r>
              <a:rPr lang="cs-CZ" b="0" smtClean="0"/>
              <a:t>barvu.</a:t>
            </a:r>
            <a:endParaRPr lang="cs-CZ" b="0"/>
          </a:p>
        </p:txBody>
      </p:sp>
      <p:sp>
        <p:nvSpPr>
          <p:cNvPr id="186" name="TextBox 185"/>
          <p:cNvSpPr txBox="1"/>
          <p:nvPr/>
        </p:nvSpPr>
        <p:spPr>
          <a:xfrm>
            <a:off x="395536" y="155679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Stačí 3 barvy nebo více? -- NP-úplný problém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467544" y="2852936"/>
            <a:ext cx="1651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4 barvy stačí.</a:t>
            </a:r>
          </a:p>
          <a:p>
            <a:r>
              <a:rPr lang="cs-CZ" b="1" smtClean="0"/>
              <a:t>Budou stačit 3?</a:t>
            </a:r>
          </a:p>
        </p:txBody>
      </p:sp>
    </p:spTree>
    <p:extLst>
      <p:ext uri="{BB962C8B-B14F-4D97-AF65-F5344CB8AC3E}">
        <p14:creationId xmlns:p14="http://schemas.microsoft.com/office/powerpoint/2010/main" val="25195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/>
              <a:t>N</a:t>
            </a:r>
            <a:r>
              <a:rPr lang="cs-CZ" sz="2800" smtClean="0"/>
              <a:t>ejkratší cesty</a:t>
            </a:r>
            <a:endParaRPr lang="cs-CZ" smtClean="0"/>
          </a:p>
          <a:p>
            <a:r>
              <a:rPr lang="cs-CZ" b="0" smtClean="0"/>
              <a:t>Nejkratší může být co se týče počtu hran nebo součtu délek jejích hran.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395536" y="1340768"/>
            <a:ext cx="8352928" cy="43204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13</a:t>
            </a:fld>
            <a:endParaRPr lang="cs-CZ"/>
          </a:p>
        </p:txBody>
      </p:sp>
      <p:sp>
        <p:nvSpPr>
          <p:cNvPr id="170" name="TextBox 169"/>
          <p:cNvSpPr txBox="1"/>
          <p:nvPr/>
        </p:nvSpPr>
        <p:spPr>
          <a:xfrm>
            <a:off x="395536" y="184482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 smtClean="0"/>
          </a:p>
          <a:p>
            <a:r>
              <a:rPr lang="cs-CZ" smtClean="0"/>
              <a:t>Algoritmy:  BFS, Dijkstra, Bellman</a:t>
            </a:r>
            <a:r>
              <a:rPr lang="cs-CZ" smtClean="0">
                <a:latin typeface="Calibri"/>
                <a:sym typeface="Symbol"/>
              </a:rPr>
              <a:t>─</a:t>
            </a:r>
            <a:r>
              <a:rPr lang="cs-CZ" smtClean="0"/>
              <a:t>Ford, Floyd</a:t>
            </a:r>
            <a:r>
              <a:rPr lang="cs-CZ">
                <a:sym typeface="Symbol"/>
              </a:rPr>
              <a:t>─</a:t>
            </a:r>
            <a:r>
              <a:rPr lang="cs-CZ" smtClean="0"/>
              <a:t>Warshall, Johnson...                  </a:t>
            </a:r>
          </a:p>
          <a:p>
            <a:r>
              <a:rPr lang="cs-CZ" smtClean="0"/>
              <a:t>Složitosti:</a:t>
            </a:r>
            <a:r>
              <a:rPr lang="cs-CZ" b="0" smtClean="0"/>
              <a:t>  Později, u jednotlivých případů.</a:t>
            </a:r>
          </a:p>
          <a:p>
            <a:endParaRPr lang="cs-CZ" smtClean="0"/>
          </a:p>
        </p:txBody>
      </p:sp>
      <p:sp>
        <p:nvSpPr>
          <p:cNvPr id="171" name="TextBox 170"/>
          <p:cNvSpPr txBox="1"/>
          <p:nvPr/>
        </p:nvSpPr>
        <p:spPr>
          <a:xfrm>
            <a:off x="395536" y="3140968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Nejdelší cesty</a:t>
            </a:r>
            <a:endParaRPr lang="cs-CZ" smtClean="0"/>
          </a:p>
          <a:p>
            <a:r>
              <a:rPr lang="cs-CZ" b="0" smtClean="0"/>
              <a:t>Typicky s podmínkou nejvýše jedné návštěvy každého uzlu/hrany.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395536" y="4725144"/>
            <a:ext cx="8352928" cy="43204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Polynomi</a:t>
            </a:r>
            <a:r>
              <a:rPr lang="cs-CZ"/>
              <a:t>ální </a:t>
            </a:r>
            <a:r>
              <a:rPr lang="cs-CZ" smtClean="0"/>
              <a:t>složitost  pro stromy a DAG</a:t>
            </a:r>
            <a:endParaRPr lang="cs-CZ"/>
          </a:p>
        </p:txBody>
      </p:sp>
      <p:sp>
        <p:nvSpPr>
          <p:cNvPr id="173" name="TextBox 172"/>
          <p:cNvSpPr txBox="1"/>
          <p:nvPr/>
        </p:nvSpPr>
        <p:spPr>
          <a:xfrm>
            <a:off x="395536" y="5229200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Dynamické programování</a:t>
            </a:r>
          </a:p>
          <a:p>
            <a:r>
              <a:rPr lang="cs-CZ" smtClean="0"/>
              <a:t>Složitost :  </a:t>
            </a:r>
            <a:r>
              <a:rPr lang="cs-CZ" b="0"/>
              <a:t>O( </a:t>
            </a:r>
            <a:r>
              <a:rPr lang="en-US" b="0"/>
              <a:t>|V|+|E|</a:t>
            </a:r>
            <a:r>
              <a:rPr lang="cs-CZ" b="0"/>
              <a:t> )</a:t>
            </a:r>
            <a:endParaRPr lang="cs-CZ" smtClean="0"/>
          </a:p>
        </p:txBody>
      </p:sp>
      <p:sp>
        <p:nvSpPr>
          <p:cNvPr id="174" name="TextBox 173"/>
          <p:cNvSpPr txBox="1"/>
          <p:nvPr/>
        </p:nvSpPr>
        <p:spPr>
          <a:xfrm>
            <a:off x="395536" y="407707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 </a:t>
            </a:r>
            <a:r>
              <a:rPr lang="cs-CZ" smtClean="0"/>
              <a:t>pro obecné grafy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296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332656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/>
              <a:t>Minimální </a:t>
            </a:r>
            <a:r>
              <a:rPr lang="cs-CZ" sz="2800" smtClean="0"/>
              <a:t>kostra</a:t>
            </a:r>
            <a:endParaRPr lang="cs-CZ"/>
          </a:p>
          <a:p>
            <a:r>
              <a:rPr lang="cs-CZ" b="0"/>
              <a:t>Minimální sumární délka (cena) hran, které "drží graf pohromadě", tj. které umožňují spojení, byť nepohodlné, mezi každými dvěma uzly</a:t>
            </a:r>
            <a:r>
              <a:rPr lang="cs-CZ" b="0" smtClean="0"/>
              <a:t>. Kostra je strom.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8478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14</a:t>
            </a:fld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>
            <a:off x="3635896" y="5013176"/>
            <a:ext cx="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Line 153"/>
          <p:cNvSpPr>
            <a:spLocks noChangeShapeType="1"/>
          </p:cNvSpPr>
          <p:nvPr/>
        </p:nvSpPr>
        <p:spPr bwMode="auto">
          <a:xfrm flipV="1">
            <a:off x="3635896" y="5013176"/>
            <a:ext cx="100811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Line 153"/>
          <p:cNvSpPr>
            <a:spLocks noChangeShapeType="1"/>
          </p:cNvSpPr>
          <p:nvPr/>
        </p:nvSpPr>
        <p:spPr bwMode="auto">
          <a:xfrm flipH="1" flipV="1">
            <a:off x="4644008" y="5013176"/>
            <a:ext cx="0" cy="864096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Line 153"/>
          <p:cNvSpPr>
            <a:spLocks noChangeShapeType="1"/>
          </p:cNvSpPr>
          <p:nvPr/>
        </p:nvSpPr>
        <p:spPr bwMode="auto">
          <a:xfrm flipV="1">
            <a:off x="3635896" y="5877272"/>
            <a:ext cx="100811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>
            <a:off x="4644008" y="5445224"/>
            <a:ext cx="576064" cy="432048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4644008" y="5013176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Oval 169"/>
          <p:cNvSpPr>
            <a:spLocks noChangeArrowheads="1"/>
          </p:cNvSpPr>
          <p:nvPr/>
        </p:nvSpPr>
        <p:spPr bwMode="auto">
          <a:xfrm>
            <a:off x="5220072" y="53732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TextBox 326"/>
          <p:cNvSpPr txBox="1"/>
          <p:nvPr/>
        </p:nvSpPr>
        <p:spPr>
          <a:xfrm>
            <a:off x="5004048" y="5013176"/>
            <a:ext cx="2340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23</a:t>
            </a:r>
            <a:endParaRPr lang="cs-CZ" b="1"/>
          </a:p>
        </p:txBody>
      </p:sp>
      <p:sp>
        <p:nvSpPr>
          <p:cNvPr id="328" name="TextBox 327"/>
          <p:cNvSpPr txBox="1"/>
          <p:nvPr/>
        </p:nvSpPr>
        <p:spPr>
          <a:xfrm>
            <a:off x="3707904" y="5085184"/>
            <a:ext cx="4119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/>
              <a:t>17.2</a:t>
            </a:r>
            <a:endParaRPr lang="cs-CZ" b="1"/>
          </a:p>
        </p:txBody>
      </p:sp>
      <p:sp>
        <p:nvSpPr>
          <p:cNvPr id="329" name="TextBox 328"/>
          <p:cNvSpPr txBox="1"/>
          <p:nvPr/>
        </p:nvSpPr>
        <p:spPr>
          <a:xfrm>
            <a:off x="4211960" y="522920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>
                <a:latin typeface="Calibri"/>
              </a:rPr>
              <a:t>─</a:t>
            </a:r>
            <a:r>
              <a:rPr lang="en-US" b="1" smtClean="0"/>
              <a:t>20</a:t>
            </a:r>
            <a:endParaRPr lang="cs-CZ" b="1"/>
          </a:p>
        </p:txBody>
      </p:sp>
      <p:sp>
        <p:nvSpPr>
          <p:cNvPr id="330" name="TextBox 329"/>
          <p:cNvSpPr txBox="1"/>
          <p:nvPr/>
        </p:nvSpPr>
        <p:spPr>
          <a:xfrm>
            <a:off x="5004048" y="558924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/>
              <a:t>0</a:t>
            </a:r>
            <a:r>
              <a:rPr lang="en-US" b="1" smtClean="0"/>
              <a:t>.5</a:t>
            </a:r>
            <a:endParaRPr lang="cs-CZ" b="1"/>
          </a:p>
        </p:txBody>
      </p:sp>
      <p:sp>
        <p:nvSpPr>
          <p:cNvPr id="331" name="TextBox 330"/>
          <p:cNvSpPr txBox="1"/>
          <p:nvPr/>
        </p:nvSpPr>
        <p:spPr>
          <a:xfrm>
            <a:off x="3995936" y="5877272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4.3</a:t>
            </a:r>
            <a:endParaRPr lang="cs-CZ" b="1"/>
          </a:p>
        </p:txBody>
      </p:sp>
      <p:sp>
        <p:nvSpPr>
          <p:cNvPr id="332" name="TextBox 331"/>
          <p:cNvSpPr txBox="1"/>
          <p:nvPr/>
        </p:nvSpPr>
        <p:spPr>
          <a:xfrm>
            <a:off x="3203848" y="5301208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 smtClean="0"/>
              <a:t>1</a:t>
            </a:r>
            <a:r>
              <a:rPr lang="en-US" b="1" smtClean="0"/>
              <a:t>88</a:t>
            </a:r>
            <a:endParaRPr lang="cs-CZ" b="1"/>
          </a:p>
        </p:txBody>
      </p:sp>
      <p:sp>
        <p:nvSpPr>
          <p:cNvPr id="333" name="Oval 169"/>
          <p:cNvSpPr>
            <a:spLocks noChangeArrowheads="1"/>
          </p:cNvSpPr>
          <p:nvPr/>
        </p:nvSpPr>
        <p:spPr bwMode="auto">
          <a:xfrm>
            <a:off x="3563888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3563888" y="58052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Oval 169"/>
          <p:cNvSpPr>
            <a:spLocks noChangeArrowheads="1"/>
          </p:cNvSpPr>
          <p:nvPr/>
        </p:nvSpPr>
        <p:spPr bwMode="auto">
          <a:xfrm>
            <a:off x="4572000" y="58052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4572000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TextBox 336"/>
          <p:cNvSpPr txBox="1"/>
          <p:nvPr/>
        </p:nvSpPr>
        <p:spPr>
          <a:xfrm>
            <a:off x="3347864" y="4797152"/>
            <a:ext cx="1394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338" name="TextBox 337"/>
          <p:cNvSpPr txBox="1"/>
          <p:nvPr/>
        </p:nvSpPr>
        <p:spPr>
          <a:xfrm>
            <a:off x="5436096" y="5301208"/>
            <a:ext cx="12984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39" name="TextBox 338"/>
          <p:cNvSpPr txBox="1"/>
          <p:nvPr/>
        </p:nvSpPr>
        <p:spPr>
          <a:xfrm>
            <a:off x="395536" y="1988840"/>
            <a:ext cx="8352928" cy="237626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 Algoritmy:  Primův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 smtClean="0"/>
              <a:t>V</a:t>
            </a:r>
            <a:r>
              <a:rPr lang="en-US" b="0" smtClean="0"/>
              <a:t>|</a:t>
            </a:r>
            <a:r>
              <a:rPr lang="cs-CZ" sz="2400" baseline="30000" smtClean="0"/>
              <a:t>2</a:t>
            </a:r>
            <a:r>
              <a:rPr lang="cs-CZ" b="0"/>
              <a:t> </a:t>
            </a:r>
            <a:r>
              <a:rPr lang="cs-CZ" b="0" smtClean="0"/>
              <a:t>)                            s maticí sousednosti </a:t>
            </a:r>
            <a:r>
              <a:rPr lang="cs-CZ" b="0"/>
              <a:t/>
            </a:r>
            <a:br>
              <a:rPr lang="cs-CZ" b="0"/>
            </a:br>
            <a:r>
              <a:rPr lang="cs-CZ" b="0" smtClean="0"/>
              <a:t>                                   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) </a:t>
            </a:r>
            <a:r>
              <a:rPr lang="cs-CZ" b="0" smtClean="0"/>
              <a:t>             se spojovou reprezentací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                                                                       a s binární haldou </a:t>
            </a:r>
            <a:r>
              <a:rPr lang="cs-CZ" b="0"/>
              <a:t/>
            </a:r>
            <a:br>
              <a:rPr lang="cs-CZ" b="0"/>
            </a:br>
            <a:r>
              <a:rPr lang="cs-CZ" b="0" smtClean="0"/>
              <a:t>                                   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 </a:t>
            </a:r>
            <a:r>
              <a:rPr lang="cs-CZ" b="0"/>
              <a:t>+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|∙</a:t>
            </a:r>
            <a:r>
              <a:rPr lang="cs-CZ" b="0"/>
              <a:t> 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</a:t>
            </a:r>
            <a:r>
              <a:rPr lang="cs-CZ" b="0" smtClean="0"/>
              <a:t>)    se </a:t>
            </a:r>
            <a:r>
              <a:rPr lang="cs-CZ" b="0"/>
              <a:t>spojovou </a:t>
            </a:r>
            <a:r>
              <a:rPr lang="cs-CZ" b="0" smtClean="0"/>
              <a:t>reprezentací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                                                                      a s Fibonacciho haldou  </a:t>
            </a:r>
            <a:br>
              <a:rPr lang="cs-CZ" b="0" smtClean="0"/>
            </a:br>
            <a:r>
              <a:rPr lang="cs-CZ" b="0" smtClean="0"/>
              <a:t>                 </a:t>
            </a:r>
            <a:r>
              <a:rPr lang="cs-CZ" smtClean="0"/>
              <a:t>Kruskalův</a:t>
            </a:r>
            <a:r>
              <a:rPr lang="cs-CZ" b="0" smtClean="0"/>
              <a:t>   </a:t>
            </a:r>
            <a:r>
              <a:rPr lang="cs-CZ" b="0"/>
              <a:t>O(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) </a:t>
            </a:r>
            <a:r>
              <a:rPr lang="cs-CZ" b="0" smtClean="0"/>
              <a:t>             stačí seznam hran na vstupu</a:t>
            </a:r>
          </a:p>
          <a:p>
            <a:r>
              <a:rPr lang="cs-CZ" smtClean="0"/>
              <a:t>                 Borůvkův</a:t>
            </a:r>
            <a:r>
              <a:rPr lang="cs-CZ" b="0" smtClean="0"/>
              <a:t>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</a:t>
            </a:r>
            <a:r>
              <a:rPr lang="cs-CZ" b="0" smtClean="0"/>
              <a:t>)   </a:t>
            </a:r>
            <a:r>
              <a:rPr lang="cs-CZ" b="0"/>
              <a:t> </a:t>
            </a:r>
            <a:r>
              <a:rPr lang="cs-CZ" b="0" smtClean="0"/>
              <a:t>           se </a:t>
            </a:r>
            <a:r>
              <a:rPr lang="cs-CZ" b="0"/>
              <a:t>spojovou </a:t>
            </a:r>
            <a:r>
              <a:rPr lang="cs-CZ" b="0" smtClean="0"/>
              <a:t>reprezentací</a:t>
            </a:r>
          </a:p>
        </p:txBody>
      </p:sp>
    </p:spTree>
    <p:extLst>
      <p:ext uri="{BB962C8B-B14F-4D97-AF65-F5344CB8AC3E}">
        <p14:creationId xmlns:p14="http://schemas.microsoft.com/office/powerpoint/2010/main" val="201974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716016" y="3860602"/>
            <a:ext cx="648072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5292080" y="4220642"/>
            <a:ext cx="504056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5508104" y="5372770"/>
            <a:ext cx="432048" cy="64807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3059832" y="3068514"/>
            <a:ext cx="864096" cy="15121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7380312" y="4724698"/>
            <a:ext cx="72008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156176" y="3572570"/>
            <a:ext cx="360040" cy="647253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283967" y="4148634"/>
            <a:ext cx="432047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132186" y="2851696"/>
            <a:ext cx="791741" cy="21681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132187" y="2635796"/>
            <a:ext cx="144463" cy="21590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997374" y="3644578"/>
            <a:ext cx="286593" cy="64380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16016" y="3716586"/>
            <a:ext cx="142875" cy="43180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283968" y="2780482"/>
            <a:ext cx="216024" cy="8655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644008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372199" y="4508674"/>
            <a:ext cx="358329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940152" y="5372770"/>
            <a:ext cx="1080120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24374" y="3644578"/>
            <a:ext cx="863650" cy="10801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059832" y="2204418"/>
            <a:ext cx="1728638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364088" y="2996506"/>
            <a:ext cx="1944662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788024" y="3572570"/>
            <a:ext cx="2304702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956376" y="3932610"/>
            <a:ext cx="0" cy="100811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12360" y="5300762"/>
            <a:ext cx="720080" cy="64807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380312" y="5228754"/>
            <a:ext cx="1152128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372200" y="4940722"/>
            <a:ext cx="1584176" cy="21602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24328" y="4004618"/>
            <a:ext cx="432048" cy="93610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092280" y="3572570"/>
            <a:ext cx="432048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796136" y="4796706"/>
            <a:ext cx="576064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372200" y="5156746"/>
            <a:ext cx="0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364088" y="5012730"/>
            <a:ext cx="1152128" cy="10801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16216" y="5948834"/>
            <a:ext cx="1296144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16216" y="5228754"/>
            <a:ext cx="864096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868144" y="4796706"/>
            <a:ext cx="2664296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371754" y="3932610"/>
            <a:ext cx="1584622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788024" y="4004618"/>
            <a:ext cx="2736304" cy="7200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796136" y="3572570"/>
            <a:ext cx="1296144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788024" y="3860602"/>
            <a:ext cx="576064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08104" y="5516786"/>
            <a:ext cx="864096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364088" y="5012730"/>
            <a:ext cx="1368152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732240" y="5444778"/>
            <a:ext cx="1080120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788024" y="2204418"/>
            <a:ext cx="576064" cy="165593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060278" y="3356546"/>
            <a:ext cx="863650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059832" y="2996506"/>
            <a:ext cx="4248026" cy="3600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283968" y="4724698"/>
            <a:ext cx="504056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292080" y="4220642"/>
            <a:ext cx="1079946" cy="4320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18930" y="2924498"/>
            <a:ext cx="577205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659414" y="4508675"/>
            <a:ext cx="792906" cy="21602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156176" y="4220642"/>
            <a:ext cx="504056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796136" y="3932610"/>
            <a:ext cx="360040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452319" y="3355976"/>
            <a:ext cx="720080" cy="122470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660231" y="3356546"/>
            <a:ext cx="792089" cy="11515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24328" y="4580682"/>
            <a:ext cx="648072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660231" y="4508674"/>
            <a:ext cx="1512168" cy="720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172226" y="4580682"/>
            <a:ext cx="72182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452320" y="4724698"/>
            <a:ext cx="360040" cy="7200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12360" y="5444778"/>
            <a:ext cx="432048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20272" y="5444778"/>
            <a:ext cx="792088" cy="79022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20272" y="5300762"/>
            <a:ext cx="791914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940152" y="4652690"/>
            <a:ext cx="431874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372200" y="4652690"/>
            <a:ext cx="648072" cy="64621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275856" y="2634606"/>
            <a:ext cx="1224136" cy="1458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20072" y="5372770"/>
            <a:ext cx="719906" cy="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20072" y="4220642"/>
            <a:ext cx="72008" cy="11502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292080" y="3932610"/>
            <a:ext cx="504056" cy="288355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796136" y="3572570"/>
            <a:ext cx="72008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796136" y="2852491"/>
            <a:ext cx="432048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228184" y="2852489"/>
            <a:ext cx="1224136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131840" y="2852489"/>
            <a:ext cx="864096" cy="14401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23928" y="3068514"/>
            <a:ext cx="360040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283968" y="3644578"/>
            <a:ext cx="576064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860032" y="2924498"/>
            <a:ext cx="359222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788024" y="4148635"/>
            <a:ext cx="503238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283968" y="4580683"/>
            <a:ext cx="935286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283968" y="5156746"/>
            <a:ext cx="1224136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995935" y="3716586"/>
            <a:ext cx="864097" cy="5760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283150" y="3716587"/>
            <a:ext cx="818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228184" y="2852490"/>
            <a:ext cx="288032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499992" y="2780482"/>
            <a:ext cx="720080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491880" y="4508674"/>
            <a:ext cx="1872208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275856" y="5012730"/>
            <a:ext cx="1008112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347864" y="5012730"/>
            <a:ext cx="2160240" cy="1008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491880" y="3644578"/>
            <a:ext cx="432048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059832" y="3356546"/>
            <a:ext cx="0" cy="122413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843808" y="5156746"/>
            <a:ext cx="1440160" cy="5760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059832" y="4580682"/>
            <a:ext cx="216024" cy="432048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059832" y="3356546"/>
            <a:ext cx="432048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059832" y="3644578"/>
            <a:ext cx="864096" cy="9361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843808" y="4580682"/>
            <a:ext cx="216024" cy="115212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555776" y="4292650"/>
            <a:ext cx="720080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843808" y="5732810"/>
            <a:ext cx="2664296" cy="28803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555776" y="4292650"/>
            <a:ext cx="288032" cy="14401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555776" y="3356546"/>
            <a:ext cx="504056" cy="9361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275857" y="4580682"/>
            <a:ext cx="1008112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275038" y="5372771"/>
            <a:ext cx="936922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11960" y="5372770"/>
            <a:ext cx="1008112" cy="360363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060750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05212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148064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24128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427984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788024" y="2204418"/>
            <a:ext cx="2304256" cy="13681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11960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851920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11960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989312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25937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11960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851920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15272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156176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16016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148064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436840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483768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380312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444952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741096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948264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172400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884368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236296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00392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459688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292080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03848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771800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19872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987824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03848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139952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24128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380312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788024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292824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444208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084168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20272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00192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24128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868144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00192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08304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452320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883624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739608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660232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00192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948264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20072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588224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8478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15</a:t>
            </a:fld>
            <a:endParaRPr lang="cs-CZ"/>
          </a:p>
        </p:txBody>
      </p:sp>
      <p:sp>
        <p:nvSpPr>
          <p:cNvPr id="166" name="TextBox 165"/>
          <p:cNvSpPr txBox="1"/>
          <p:nvPr/>
        </p:nvSpPr>
        <p:spPr>
          <a:xfrm>
            <a:off x="395536" y="332656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/>
              <a:t>Minimální </a:t>
            </a:r>
            <a:r>
              <a:rPr lang="cs-CZ" sz="2800" smtClean="0"/>
              <a:t>kostra</a:t>
            </a:r>
            <a:endParaRPr lang="cs-CZ"/>
          </a:p>
          <a:p>
            <a:r>
              <a:rPr lang="cs-CZ" b="0"/>
              <a:t>Minimální sumární délka (cena) hran, které "drží graf pohromadě", tj. které umožňují spojení, byť nepohodlné, mezi každými dvěma uzly</a:t>
            </a:r>
            <a:r>
              <a:rPr lang="cs-CZ" b="0" smtClean="0"/>
              <a:t>. Kostra je strom.</a:t>
            </a:r>
            <a:endParaRPr lang="cs-CZ" b="0"/>
          </a:p>
        </p:txBody>
      </p:sp>
      <p:sp>
        <p:nvSpPr>
          <p:cNvPr id="167" name="TextBox 166"/>
          <p:cNvSpPr txBox="1"/>
          <p:nvPr/>
        </p:nvSpPr>
        <p:spPr>
          <a:xfrm>
            <a:off x="539552" y="2492896"/>
            <a:ext cx="20127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Zde cena hrany</a:t>
            </a:r>
          </a:p>
          <a:p>
            <a:r>
              <a:rPr lang="cs-CZ" b="1" smtClean="0"/>
              <a:t>odpovídá její</a:t>
            </a:r>
          </a:p>
          <a:p>
            <a:r>
              <a:rPr lang="cs-CZ" b="1" smtClean="0"/>
              <a:t>délce v nakreslení.</a:t>
            </a:r>
          </a:p>
        </p:txBody>
      </p:sp>
    </p:spTree>
    <p:extLst>
      <p:ext uri="{BB962C8B-B14F-4D97-AF65-F5344CB8AC3E}">
        <p14:creationId xmlns:p14="http://schemas.microsoft.com/office/powerpoint/2010/main" val="8959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Úloha obchodního cestujícího</a:t>
            </a:r>
          </a:p>
          <a:p>
            <a:r>
              <a:rPr lang="cs-CZ" b="0" smtClean="0"/>
              <a:t>Projděte úplný graf, navštivte každ</a:t>
            </a:r>
            <a:r>
              <a:rPr lang="cs-CZ" b="0"/>
              <a:t>ý</a:t>
            </a:r>
            <a:r>
              <a:rPr lang="cs-CZ" b="0" smtClean="0"/>
              <a:t> uzel aspoň jednou</a:t>
            </a:r>
            <a:r>
              <a:rPr lang="en-US" b="0" smtClean="0"/>
              <a:t> a vra</a:t>
            </a:r>
            <a:r>
              <a:rPr lang="cs-CZ" b="0" smtClean="0"/>
              <a:t>ťte se do výchozího uzlu. Celková délka cesty musí být minimální. 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16</a:t>
            </a:fld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5142587" y="3708918"/>
            <a:ext cx="72008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4422507" y="2772814"/>
            <a:ext cx="1440160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3702427" y="2772814"/>
            <a:ext cx="720080" cy="23762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>
            <a:off x="2982347" y="3708918"/>
            <a:ext cx="72008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>
            <a:off x="2982347" y="3708918"/>
            <a:ext cx="216024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V="1">
            <a:off x="3702427" y="3708918"/>
            <a:ext cx="216024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3702427" y="5149078"/>
            <a:ext cx="14401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2982347" y="3708918"/>
            <a:ext cx="28803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>
            <a:off x="4422507" y="2772814"/>
            <a:ext cx="720080" cy="23762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V="1">
            <a:off x="2982347" y="2772814"/>
            <a:ext cx="1440160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 flipV="1">
            <a:off x="2910339" y="36369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 flipV="1">
            <a:off x="3630419" y="5077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 flipV="1">
            <a:off x="5070579" y="5077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 flipV="1">
            <a:off x="5790659" y="36369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 flipV="1">
            <a:off x="4350499" y="27008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" name="TextBox 4"/>
          <p:cNvSpPr txBox="1"/>
          <p:nvPr/>
        </p:nvSpPr>
        <p:spPr>
          <a:xfrm>
            <a:off x="3198371" y="298883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187" name="TextBox 186"/>
          <p:cNvSpPr txBox="1"/>
          <p:nvPr/>
        </p:nvSpPr>
        <p:spPr>
          <a:xfrm>
            <a:off x="4278491" y="51490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188" name="TextBox 187"/>
          <p:cNvSpPr txBox="1"/>
          <p:nvPr/>
        </p:nvSpPr>
        <p:spPr>
          <a:xfrm>
            <a:off x="5430619" y="442899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9</a:t>
            </a:r>
            <a:endParaRPr lang="cs-CZ" b="1"/>
          </a:p>
        </p:txBody>
      </p:sp>
      <p:sp>
        <p:nvSpPr>
          <p:cNvPr id="189" name="TextBox 188"/>
          <p:cNvSpPr txBox="1"/>
          <p:nvPr/>
        </p:nvSpPr>
        <p:spPr>
          <a:xfrm>
            <a:off x="2838331" y="42849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190" name="TextBox 189"/>
          <p:cNvSpPr txBox="1"/>
          <p:nvPr/>
        </p:nvSpPr>
        <p:spPr>
          <a:xfrm>
            <a:off x="5142587" y="29888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9</a:t>
            </a:r>
            <a:endParaRPr lang="cs-CZ" b="1"/>
          </a:p>
        </p:txBody>
      </p:sp>
      <p:sp>
        <p:nvSpPr>
          <p:cNvPr id="191" name="TextBox 190"/>
          <p:cNvSpPr txBox="1"/>
          <p:nvPr/>
        </p:nvSpPr>
        <p:spPr>
          <a:xfrm>
            <a:off x="4998571" y="378092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192" name="TextBox 191"/>
          <p:cNvSpPr txBox="1"/>
          <p:nvPr/>
        </p:nvSpPr>
        <p:spPr>
          <a:xfrm>
            <a:off x="4278491" y="37089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7</a:t>
            </a:r>
            <a:endParaRPr lang="cs-CZ" b="1"/>
          </a:p>
        </p:txBody>
      </p:sp>
      <p:sp>
        <p:nvSpPr>
          <p:cNvPr id="193" name="TextBox 192"/>
          <p:cNvSpPr txBox="1"/>
          <p:nvPr/>
        </p:nvSpPr>
        <p:spPr>
          <a:xfrm>
            <a:off x="4566523" y="31328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194" name="TextBox 193"/>
          <p:cNvSpPr txBox="1"/>
          <p:nvPr/>
        </p:nvSpPr>
        <p:spPr>
          <a:xfrm>
            <a:off x="3990459" y="31328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195" name="TextBox 194"/>
          <p:cNvSpPr txBox="1"/>
          <p:nvPr/>
        </p:nvSpPr>
        <p:spPr>
          <a:xfrm>
            <a:off x="3558411" y="3852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7</a:t>
            </a:r>
            <a:endParaRPr lang="cs-CZ" b="1"/>
          </a:p>
        </p:txBody>
      </p:sp>
      <p:sp>
        <p:nvSpPr>
          <p:cNvPr id="10" name="Freeform 9"/>
          <p:cNvSpPr/>
          <p:nvPr/>
        </p:nvSpPr>
        <p:spPr>
          <a:xfrm>
            <a:off x="2738535" y="2584781"/>
            <a:ext cx="3089413" cy="2867799"/>
          </a:xfrm>
          <a:custGeom>
            <a:avLst/>
            <a:gdLst>
              <a:gd name="connsiteX0" fmla="*/ 93306 w 3126562"/>
              <a:gd name="connsiteY0" fmla="*/ 980200 h 2927288"/>
              <a:gd name="connsiteX1" fmla="*/ 578498 w 3126562"/>
              <a:gd name="connsiteY1" fmla="*/ 1026853 h 2927288"/>
              <a:gd name="connsiteX2" fmla="*/ 2873828 w 3126562"/>
              <a:gd name="connsiteY2" fmla="*/ 1082837 h 2927288"/>
              <a:gd name="connsiteX3" fmla="*/ 2939143 w 3126562"/>
              <a:gd name="connsiteY3" fmla="*/ 774927 h 2927288"/>
              <a:gd name="connsiteX4" fmla="*/ 1726163 w 3126562"/>
              <a:gd name="connsiteY4" fmla="*/ 9817 h 2927288"/>
              <a:gd name="connsiteX5" fmla="*/ 1240971 w 3126562"/>
              <a:gd name="connsiteY5" fmla="*/ 1372086 h 2927288"/>
              <a:gd name="connsiteX6" fmla="*/ 783771 w 3126562"/>
              <a:gd name="connsiteY6" fmla="*/ 2725025 h 2927288"/>
              <a:gd name="connsiteX7" fmla="*/ 2435290 w 3126562"/>
              <a:gd name="connsiteY7" fmla="*/ 2883645 h 2927288"/>
              <a:gd name="connsiteX8" fmla="*/ 1866122 w 3126562"/>
              <a:gd name="connsiteY8" fmla="*/ 2351800 h 2927288"/>
              <a:gd name="connsiteX9" fmla="*/ 457200 w 3126562"/>
              <a:gd name="connsiteY9" fmla="*/ 1390747 h 2927288"/>
              <a:gd name="connsiteX10" fmla="*/ 0 w 3126562"/>
              <a:gd name="connsiteY10" fmla="*/ 1269449 h 2927288"/>
              <a:gd name="connsiteX0" fmla="*/ 93306 w 3126562"/>
              <a:gd name="connsiteY0" fmla="*/ 979397 h 2927791"/>
              <a:gd name="connsiteX1" fmla="*/ 578498 w 3126562"/>
              <a:gd name="connsiteY1" fmla="*/ 1026050 h 2927791"/>
              <a:gd name="connsiteX2" fmla="*/ 2873828 w 3126562"/>
              <a:gd name="connsiteY2" fmla="*/ 1082034 h 2927791"/>
              <a:gd name="connsiteX3" fmla="*/ 2939143 w 3126562"/>
              <a:gd name="connsiteY3" fmla="*/ 774124 h 2927791"/>
              <a:gd name="connsiteX4" fmla="*/ 1726163 w 3126562"/>
              <a:gd name="connsiteY4" fmla="*/ 9014 h 2927791"/>
              <a:gd name="connsiteX5" fmla="*/ 1184988 w 3126562"/>
              <a:gd name="connsiteY5" fmla="*/ 1343291 h 2927791"/>
              <a:gd name="connsiteX6" fmla="*/ 783771 w 3126562"/>
              <a:gd name="connsiteY6" fmla="*/ 2724222 h 2927791"/>
              <a:gd name="connsiteX7" fmla="*/ 2435290 w 3126562"/>
              <a:gd name="connsiteY7" fmla="*/ 2882842 h 2927791"/>
              <a:gd name="connsiteX8" fmla="*/ 1866122 w 3126562"/>
              <a:gd name="connsiteY8" fmla="*/ 2350997 h 2927791"/>
              <a:gd name="connsiteX9" fmla="*/ 457200 w 3126562"/>
              <a:gd name="connsiteY9" fmla="*/ 1389944 h 2927791"/>
              <a:gd name="connsiteX10" fmla="*/ 0 w 3126562"/>
              <a:gd name="connsiteY10" fmla="*/ 1268646 h 2927791"/>
              <a:gd name="connsiteX0" fmla="*/ 93306 w 3126562"/>
              <a:gd name="connsiteY0" fmla="*/ 979397 h 2876135"/>
              <a:gd name="connsiteX1" fmla="*/ 578498 w 3126562"/>
              <a:gd name="connsiteY1" fmla="*/ 1026050 h 2876135"/>
              <a:gd name="connsiteX2" fmla="*/ 2873828 w 3126562"/>
              <a:gd name="connsiteY2" fmla="*/ 1082034 h 2876135"/>
              <a:gd name="connsiteX3" fmla="*/ 2939143 w 3126562"/>
              <a:gd name="connsiteY3" fmla="*/ 774124 h 2876135"/>
              <a:gd name="connsiteX4" fmla="*/ 1726163 w 3126562"/>
              <a:gd name="connsiteY4" fmla="*/ 9014 h 2876135"/>
              <a:gd name="connsiteX5" fmla="*/ 1184988 w 3126562"/>
              <a:gd name="connsiteY5" fmla="*/ 1343291 h 2876135"/>
              <a:gd name="connsiteX6" fmla="*/ 783771 w 3126562"/>
              <a:gd name="connsiteY6" fmla="*/ 2724222 h 2876135"/>
              <a:gd name="connsiteX7" fmla="*/ 2360645 w 3126562"/>
              <a:gd name="connsiteY7" fmla="*/ 2798867 h 2876135"/>
              <a:gd name="connsiteX8" fmla="*/ 1866122 w 3126562"/>
              <a:gd name="connsiteY8" fmla="*/ 2350997 h 2876135"/>
              <a:gd name="connsiteX9" fmla="*/ 457200 w 3126562"/>
              <a:gd name="connsiteY9" fmla="*/ 1389944 h 2876135"/>
              <a:gd name="connsiteX10" fmla="*/ 0 w 3126562"/>
              <a:gd name="connsiteY10" fmla="*/ 1268646 h 2876135"/>
              <a:gd name="connsiteX0" fmla="*/ 93306 w 3084474"/>
              <a:gd name="connsiteY0" fmla="*/ 979325 h 2876063"/>
              <a:gd name="connsiteX1" fmla="*/ 578498 w 3084474"/>
              <a:gd name="connsiteY1" fmla="*/ 1025978 h 2876063"/>
              <a:gd name="connsiteX2" fmla="*/ 2799183 w 3084474"/>
              <a:gd name="connsiteY2" fmla="*/ 1044640 h 2876063"/>
              <a:gd name="connsiteX3" fmla="*/ 2939143 w 3084474"/>
              <a:gd name="connsiteY3" fmla="*/ 774052 h 2876063"/>
              <a:gd name="connsiteX4" fmla="*/ 1726163 w 3084474"/>
              <a:gd name="connsiteY4" fmla="*/ 8942 h 2876063"/>
              <a:gd name="connsiteX5" fmla="*/ 1184988 w 3084474"/>
              <a:gd name="connsiteY5" fmla="*/ 1343219 h 2876063"/>
              <a:gd name="connsiteX6" fmla="*/ 783771 w 3084474"/>
              <a:gd name="connsiteY6" fmla="*/ 2724150 h 2876063"/>
              <a:gd name="connsiteX7" fmla="*/ 2360645 w 3084474"/>
              <a:gd name="connsiteY7" fmla="*/ 2798795 h 2876063"/>
              <a:gd name="connsiteX8" fmla="*/ 1866122 w 3084474"/>
              <a:gd name="connsiteY8" fmla="*/ 2350925 h 2876063"/>
              <a:gd name="connsiteX9" fmla="*/ 457200 w 3084474"/>
              <a:gd name="connsiteY9" fmla="*/ 1389872 h 2876063"/>
              <a:gd name="connsiteX10" fmla="*/ 0 w 3084474"/>
              <a:gd name="connsiteY10" fmla="*/ 1268574 h 2876063"/>
              <a:gd name="connsiteX0" fmla="*/ 93306 w 3089413"/>
              <a:gd name="connsiteY0" fmla="*/ 960852 h 2857590"/>
              <a:gd name="connsiteX1" fmla="*/ 578498 w 3089413"/>
              <a:gd name="connsiteY1" fmla="*/ 1007505 h 2857590"/>
              <a:gd name="connsiteX2" fmla="*/ 2799183 w 3089413"/>
              <a:gd name="connsiteY2" fmla="*/ 1026167 h 2857590"/>
              <a:gd name="connsiteX3" fmla="*/ 2939143 w 3089413"/>
              <a:gd name="connsiteY3" fmla="*/ 755579 h 2857590"/>
              <a:gd name="connsiteX4" fmla="*/ 1651519 w 3089413"/>
              <a:gd name="connsiteY4" fmla="*/ 9130 h 2857590"/>
              <a:gd name="connsiteX5" fmla="*/ 1184988 w 3089413"/>
              <a:gd name="connsiteY5" fmla="*/ 1324746 h 2857590"/>
              <a:gd name="connsiteX6" fmla="*/ 783771 w 3089413"/>
              <a:gd name="connsiteY6" fmla="*/ 2705677 h 2857590"/>
              <a:gd name="connsiteX7" fmla="*/ 2360645 w 3089413"/>
              <a:gd name="connsiteY7" fmla="*/ 2780322 h 2857590"/>
              <a:gd name="connsiteX8" fmla="*/ 1866122 w 3089413"/>
              <a:gd name="connsiteY8" fmla="*/ 2332452 h 2857590"/>
              <a:gd name="connsiteX9" fmla="*/ 457200 w 3089413"/>
              <a:gd name="connsiteY9" fmla="*/ 1371399 h 2857590"/>
              <a:gd name="connsiteX10" fmla="*/ 0 w 3089413"/>
              <a:gd name="connsiteY10" fmla="*/ 1250101 h 2857590"/>
              <a:gd name="connsiteX0" fmla="*/ 93306 w 3089413"/>
              <a:gd name="connsiteY0" fmla="*/ 960852 h 2867799"/>
              <a:gd name="connsiteX1" fmla="*/ 578498 w 3089413"/>
              <a:gd name="connsiteY1" fmla="*/ 1007505 h 2867799"/>
              <a:gd name="connsiteX2" fmla="*/ 2799183 w 3089413"/>
              <a:gd name="connsiteY2" fmla="*/ 1026167 h 2867799"/>
              <a:gd name="connsiteX3" fmla="*/ 2939143 w 3089413"/>
              <a:gd name="connsiteY3" fmla="*/ 755579 h 2867799"/>
              <a:gd name="connsiteX4" fmla="*/ 1651519 w 3089413"/>
              <a:gd name="connsiteY4" fmla="*/ 9130 h 2867799"/>
              <a:gd name="connsiteX5" fmla="*/ 1184988 w 3089413"/>
              <a:gd name="connsiteY5" fmla="*/ 1324746 h 2867799"/>
              <a:gd name="connsiteX6" fmla="*/ 783771 w 3089413"/>
              <a:gd name="connsiteY6" fmla="*/ 2705677 h 2867799"/>
              <a:gd name="connsiteX7" fmla="*/ 2286000 w 3089413"/>
              <a:gd name="connsiteY7" fmla="*/ 2798983 h 2867799"/>
              <a:gd name="connsiteX8" fmla="*/ 1866122 w 3089413"/>
              <a:gd name="connsiteY8" fmla="*/ 2332452 h 2867799"/>
              <a:gd name="connsiteX9" fmla="*/ 457200 w 3089413"/>
              <a:gd name="connsiteY9" fmla="*/ 1371399 h 2867799"/>
              <a:gd name="connsiteX10" fmla="*/ 0 w 3089413"/>
              <a:gd name="connsiteY10" fmla="*/ 1250101 h 286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89413" h="2867799">
                <a:moveTo>
                  <a:pt x="93306" y="960852"/>
                </a:moveTo>
                <a:cubicBezTo>
                  <a:pt x="104192" y="975625"/>
                  <a:pt x="127519" y="996619"/>
                  <a:pt x="578498" y="1007505"/>
                </a:cubicBezTo>
                <a:cubicBezTo>
                  <a:pt x="1029477" y="1018391"/>
                  <a:pt x="2405742" y="1068155"/>
                  <a:pt x="2799183" y="1026167"/>
                </a:cubicBezTo>
                <a:cubicBezTo>
                  <a:pt x="3192624" y="984179"/>
                  <a:pt x="3130420" y="925085"/>
                  <a:pt x="2939143" y="755579"/>
                </a:cubicBezTo>
                <a:cubicBezTo>
                  <a:pt x="2747866" y="586073"/>
                  <a:pt x="1943878" y="-85731"/>
                  <a:pt x="1651519" y="9130"/>
                </a:cubicBezTo>
                <a:cubicBezTo>
                  <a:pt x="1359160" y="103991"/>
                  <a:pt x="1329613" y="875322"/>
                  <a:pt x="1184988" y="1324746"/>
                </a:cubicBezTo>
                <a:cubicBezTo>
                  <a:pt x="1040363" y="1774170"/>
                  <a:pt x="600269" y="2459971"/>
                  <a:pt x="783771" y="2705677"/>
                </a:cubicBezTo>
                <a:cubicBezTo>
                  <a:pt x="967273" y="2951383"/>
                  <a:pt x="2105608" y="2861187"/>
                  <a:pt x="2286000" y="2798983"/>
                </a:cubicBezTo>
                <a:cubicBezTo>
                  <a:pt x="2466392" y="2736779"/>
                  <a:pt x="2170922" y="2570383"/>
                  <a:pt x="1866122" y="2332452"/>
                </a:cubicBezTo>
                <a:cubicBezTo>
                  <a:pt x="1561322" y="2094521"/>
                  <a:pt x="768220" y="1551791"/>
                  <a:pt x="457200" y="1371399"/>
                </a:cubicBezTo>
                <a:cubicBezTo>
                  <a:pt x="146180" y="1191007"/>
                  <a:pt x="73090" y="1220554"/>
                  <a:pt x="0" y="1250101"/>
                </a:cubicBezTo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88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Line 153"/>
          <p:cNvSpPr>
            <a:spLocks noChangeShapeType="1"/>
          </p:cNvSpPr>
          <p:nvPr/>
        </p:nvSpPr>
        <p:spPr bwMode="auto">
          <a:xfrm flipH="1">
            <a:off x="4211960" y="3717032"/>
            <a:ext cx="432048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58417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Hamiltonovská cesta</a:t>
            </a:r>
          </a:p>
          <a:p>
            <a:r>
              <a:rPr lang="cs-CZ" b="0" smtClean="0"/>
              <a:t>Obsahuje graf cestu, která prochází každým uzlem?</a:t>
            </a:r>
          </a:p>
          <a:p>
            <a:r>
              <a:rPr lang="cs-CZ" sz="2800"/>
              <a:t>Hamiltonovská </a:t>
            </a:r>
            <a:r>
              <a:rPr lang="cs-CZ" sz="2800" smtClean="0"/>
              <a:t>kružnice</a:t>
            </a:r>
            <a:endParaRPr lang="cs-CZ" sz="2800"/>
          </a:p>
          <a:p>
            <a:r>
              <a:rPr lang="cs-CZ" b="0"/>
              <a:t>Obsahuje graf </a:t>
            </a:r>
            <a:r>
              <a:rPr lang="cs-CZ" b="0" smtClean="0"/>
              <a:t>kružnici, </a:t>
            </a:r>
            <a:r>
              <a:rPr lang="cs-CZ" b="0"/>
              <a:t>která prochází každým uzlem</a:t>
            </a:r>
            <a:r>
              <a:rPr lang="cs-CZ" b="0" smtClean="0"/>
              <a:t>?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2060848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17</a:t>
            </a:fld>
            <a:endParaRPr lang="cs-CZ"/>
          </a:p>
        </p:txBody>
      </p:sp>
      <p:sp>
        <p:nvSpPr>
          <p:cNvPr id="31" name="Line 153"/>
          <p:cNvSpPr>
            <a:spLocks noChangeShapeType="1"/>
          </p:cNvSpPr>
          <p:nvPr/>
        </p:nvSpPr>
        <p:spPr bwMode="auto">
          <a:xfrm flipH="1" flipV="1">
            <a:off x="1907704" y="3645024"/>
            <a:ext cx="504056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Line 153"/>
          <p:cNvSpPr>
            <a:spLocks noChangeShapeType="1"/>
          </p:cNvSpPr>
          <p:nvPr/>
        </p:nvSpPr>
        <p:spPr bwMode="auto">
          <a:xfrm flipH="1">
            <a:off x="2411760" y="3645024"/>
            <a:ext cx="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Line 153"/>
          <p:cNvSpPr>
            <a:spLocks noChangeShapeType="1"/>
          </p:cNvSpPr>
          <p:nvPr/>
        </p:nvSpPr>
        <p:spPr bwMode="auto">
          <a:xfrm flipH="1" flipV="1">
            <a:off x="1763688" y="4077072"/>
            <a:ext cx="648072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Line 153"/>
          <p:cNvSpPr>
            <a:spLocks noChangeShapeType="1"/>
          </p:cNvSpPr>
          <p:nvPr/>
        </p:nvSpPr>
        <p:spPr bwMode="auto">
          <a:xfrm>
            <a:off x="1907704" y="3645024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Line 153"/>
          <p:cNvSpPr>
            <a:spLocks noChangeShapeType="1"/>
          </p:cNvSpPr>
          <p:nvPr/>
        </p:nvSpPr>
        <p:spPr bwMode="auto">
          <a:xfrm flipH="1" flipV="1">
            <a:off x="1547664" y="3645024"/>
            <a:ext cx="216024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Line 153"/>
          <p:cNvSpPr>
            <a:spLocks noChangeShapeType="1"/>
          </p:cNvSpPr>
          <p:nvPr/>
        </p:nvSpPr>
        <p:spPr bwMode="auto">
          <a:xfrm flipH="1">
            <a:off x="1259632" y="3429000"/>
            <a:ext cx="0" cy="648072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Line 153"/>
          <p:cNvSpPr>
            <a:spLocks noChangeShapeType="1"/>
          </p:cNvSpPr>
          <p:nvPr/>
        </p:nvSpPr>
        <p:spPr bwMode="auto">
          <a:xfrm flipH="1">
            <a:off x="1259632" y="4077072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Line 153"/>
          <p:cNvSpPr>
            <a:spLocks noChangeShapeType="1"/>
          </p:cNvSpPr>
          <p:nvPr/>
        </p:nvSpPr>
        <p:spPr bwMode="auto">
          <a:xfrm flipH="1" flipV="1">
            <a:off x="1619672" y="3068960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169"/>
          <p:cNvSpPr>
            <a:spLocks noChangeArrowheads="1"/>
          </p:cNvSpPr>
          <p:nvPr/>
        </p:nvSpPr>
        <p:spPr bwMode="auto">
          <a:xfrm>
            <a:off x="1691680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169"/>
          <p:cNvSpPr>
            <a:spLocks noChangeArrowheads="1"/>
          </p:cNvSpPr>
          <p:nvPr/>
        </p:nvSpPr>
        <p:spPr bwMode="auto">
          <a:xfrm>
            <a:off x="2339752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Line 153"/>
          <p:cNvSpPr>
            <a:spLocks noChangeShapeType="1"/>
          </p:cNvSpPr>
          <p:nvPr/>
        </p:nvSpPr>
        <p:spPr bwMode="auto">
          <a:xfrm flipH="1">
            <a:off x="1907704" y="3284984"/>
            <a:ext cx="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3" name="Line 153"/>
          <p:cNvSpPr>
            <a:spLocks noChangeShapeType="1"/>
          </p:cNvSpPr>
          <p:nvPr/>
        </p:nvSpPr>
        <p:spPr bwMode="auto">
          <a:xfrm flipH="1">
            <a:off x="1907704" y="3068960"/>
            <a:ext cx="288032" cy="21602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Line 153"/>
          <p:cNvSpPr>
            <a:spLocks noChangeShapeType="1"/>
          </p:cNvSpPr>
          <p:nvPr/>
        </p:nvSpPr>
        <p:spPr bwMode="auto">
          <a:xfrm flipH="1" flipV="1">
            <a:off x="1619672" y="3068960"/>
            <a:ext cx="576064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Line 153"/>
          <p:cNvSpPr>
            <a:spLocks noChangeShapeType="1"/>
          </p:cNvSpPr>
          <p:nvPr/>
        </p:nvSpPr>
        <p:spPr bwMode="auto">
          <a:xfrm flipH="1">
            <a:off x="1259632" y="3068960"/>
            <a:ext cx="36004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Line 153"/>
          <p:cNvSpPr>
            <a:spLocks noChangeShapeType="1"/>
          </p:cNvSpPr>
          <p:nvPr/>
        </p:nvSpPr>
        <p:spPr bwMode="auto">
          <a:xfrm flipH="1" flipV="1">
            <a:off x="2195736" y="3068960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169"/>
          <p:cNvSpPr>
            <a:spLocks noChangeArrowheads="1"/>
          </p:cNvSpPr>
          <p:nvPr/>
        </p:nvSpPr>
        <p:spPr bwMode="auto">
          <a:xfrm>
            <a:off x="2123728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Oval 169"/>
          <p:cNvSpPr>
            <a:spLocks noChangeArrowheads="1"/>
          </p:cNvSpPr>
          <p:nvPr/>
        </p:nvSpPr>
        <p:spPr bwMode="auto">
          <a:xfrm>
            <a:off x="1835696" y="32129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153"/>
          <p:cNvSpPr>
            <a:spLocks noChangeShapeType="1"/>
          </p:cNvSpPr>
          <p:nvPr/>
        </p:nvSpPr>
        <p:spPr bwMode="auto">
          <a:xfrm flipH="1">
            <a:off x="1259632" y="3645024"/>
            <a:ext cx="288032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Line 153"/>
          <p:cNvSpPr>
            <a:spLocks noChangeShapeType="1"/>
          </p:cNvSpPr>
          <p:nvPr/>
        </p:nvSpPr>
        <p:spPr bwMode="auto">
          <a:xfrm flipH="1" flipV="1">
            <a:off x="1259632" y="3429000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169"/>
          <p:cNvSpPr>
            <a:spLocks noChangeArrowheads="1"/>
          </p:cNvSpPr>
          <p:nvPr/>
        </p:nvSpPr>
        <p:spPr bwMode="auto">
          <a:xfrm>
            <a:off x="1187624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169"/>
          <p:cNvSpPr>
            <a:spLocks noChangeArrowheads="1"/>
          </p:cNvSpPr>
          <p:nvPr/>
        </p:nvSpPr>
        <p:spPr bwMode="auto">
          <a:xfrm>
            <a:off x="1475656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169"/>
          <p:cNvSpPr>
            <a:spLocks noChangeArrowheads="1"/>
          </p:cNvSpPr>
          <p:nvPr/>
        </p:nvSpPr>
        <p:spPr bwMode="auto">
          <a:xfrm>
            <a:off x="1187624" y="335699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169"/>
          <p:cNvSpPr>
            <a:spLocks noChangeArrowheads="1"/>
          </p:cNvSpPr>
          <p:nvPr/>
        </p:nvSpPr>
        <p:spPr bwMode="auto">
          <a:xfrm>
            <a:off x="1547664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169"/>
          <p:cNvSpPr>
            <a:spLocks noChangeArrowheads="1"/>
          </p:cNvSpPr>
          <p:nvPr/>
        </p:nvSpPr>
        <p:spPr bwMode="auto">
          <a:xfrm>
            <a:off x="2339752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169"/>
          <p:cNvSpPr>
            <a:spLocks noChangeArrowheads="1"/>
          </p:cNvSpPr>
          <p:nvPr/>
        </p:nvSpPr>
        <p:spPr bwMode="auto">
          <a:xfrm>
            <a:off x="1835696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Line 153"/>
          <p:cNvSpPr>
            <a:spLocks noChangeShapeType="1"/>
          </p:cNvSpPr>
          <p:nvPr/>
        </p:nvSpPr>
        <p:spPr bwMode="auto">
          <a:xfrm flipH="1">
            <a:off x="4427984" y="3717032"/>
            <a:ext cx="21602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flipH="1">
            <a:off x="4211960" y="3356992"/>
            <a:ext cx="21602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Line 153"/>
          <p:cNvSpPr>
            <a:spLocks noChangeShapeType="1"/>
          </p:cNvSpPr>
          <p:nvPr/>
        </p:nvSpPr>
        <p:spPr bwMode="auto">
          <a:xfrm flipH="1" flipV="1">
            <a:off x="4427984" y="3356992"/>
            <a:ext cx="28803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Line 153"/>
          <p:cNvSpPr>
            <a:spLocks noChangeShapeType="1"/>
          </p:cNvSpPr>
          <p:nvPr/>
        </p:nvSpPr>
        <p:spPr bwMode="auto">
          <a:xfrm flipH="1" flipV="1">
            <a:off x="4211960" y="371703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 flipV="1">
            <a:off x="4139952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 flipV="1">
            <a:off x="457200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Line 153"/>
          <p:cNvSpPr>
            <a:spLocks noChangeShapeType="1"/>
          </p:cNvSpPr>
          <p:nvPr/>
        </p:nvSpPr>
        <p:spPr bwMode="auto">
          <a:xfrm flipH="1">
            <a:off x="4427984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 flipH="1" flipV="1">
            <a:off x="3851920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Line 153"/>
          <p:cNvSpPr>
            <a:spLocks noChangeShapeType="1"/>
          </p:cNvSpPr>
          <p:nvPr/>
        </p:nvSpPr>
        <p:spPr bwMode="auto">
          <a:xfrm flipH="1">
            <a:off x="3851920" y="3356992"/>
            <a:ext cx="57606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Line 153"/>
          <p:cNvSpPr>
            <a:spLocks noChangeShapeType="1"/>
          </p:cNvSpPr>
          <p:nvPr/>
        </p:nvSpPr>
        <p:spPr bwMode="auto">
          <a:xfrm flipH="1" flipV="1">
            <a:off x="4427984" y="335699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Oval 169"/>
          <p:cNvSpPr>
            <a:spLocks noChangeArrowheads="1"/>
          </p:cNvSpPr>
          <p:nvPr/>
        </p:nvSpPr>
        <p:spPr bwMode="auto">
          <a:xfrm flipV="1">
            <a:off x="4355976" y="32845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>
            <a:off x="4427984" y="4077072"/>
            <a:ext cx="648072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5004048" y="3717032"/>
            <a:ext cx="72008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flipH="1">
            <a:off x="3779912" y="4077072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Line 153"/>
          <p:cNvSpPr>
            <a:spLocks noChangeShapeType="1"/>
          </p:cNvSpPr>
          <p:nvPr/>
        </p:nvSpPr>
        <p:spPr bwMode="auto">
          <a:xfrm flipV="1">
            <a:off x="3779912" y="3717032"/>
            <a:ext cx="72008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Oval 169"/>
          <p:cNvSpPr>
            <a:spLocks noChangeArrowheads="1"/>
          </p:cNvSpPr>
          <p:nvPr/>
        </p:nvSpPr>
        <p:spPr bwMode="auto">
          <a:xfrm flipV="1">
            <a:off x="4355976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Oval 169"/>
          <p:cNvSpPr>
            <a:spLocks noChangeArrowheads="1"/>
          </p:cNvSpPr>
          <p:nvPr/>
        </p:nvSpPr>
        <p:spPr bwMode="auto">
          <a:xfrm flipV="1">
            <a:off x="493204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Oval 169"/>
          <p:cNvSpPr>
            <a:spLocks noChangeArrowheads="1"/>
          </p:cNvSpPr>
          <p:nvPr/>
        </p:nvSpPr>
        <p:spPr bwMode="auto">
          <a:xfrm flipV="1">
            <a:off x="3779912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Oval 169"/>
          <p:cNvSpPr>
            <a:spLocks noChangeArrowheads="1"/>
          </p:cNvSpPr>
          <p:nvPr/>
        </p:nvSpPr>
        <p:spPr bwMode="auto">
          <a:xfrm flipV="1">
            <a:off x="5004048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Oval 169"/>
          <p:cNvSpPr>
            <a:spLocks noChangeArrowheads="1"/>
          </p:cNvSpPr>
          <p:nvPr/>
        </p:nvSpPr>
        <p:spPr bwMode="auto">
          <a:xfrm flipV="1">
            <a:off x="3707904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Line 153"/>
          <p:cNvSpPr>
            <a:spLocks noChangeShapeType="1"/>
          </p:cNvSpPr>
          <p:nvPr/>
        </p:nvSpPr>
        <p:spPr bwMode="auto">
          <a:xfrm flipH="1">
            <a:off x="7020272" y="371703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Line 153"/>
          <p:cNvSpPr>
            <a:spLocks noChangeShapeType="1"/>
          </p:cNvSpPr>
          <p:nvPr/>
        </p:nvSpPr>
        <p:spPr bwMode="auto">
          <a:xfrm flipH="1">
            <a:off x="6804248" y="335699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Line 153"/>
          <p:cNvSpPr>
            <a:spLocks noChangeShapeType="1"/>
          </p:cNvSpPr>
          <p:nvPr/>
        </p:nvSpPr>
        <p:spPr bwMode="auto">
          <a:xfrm flipH="1" flipV="1">
            <a:off x="7020272" y="335699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Line 153"/>
          <p:cNvSpPr>
            <a:spLocks noChangeShapeType="1"/>
          </p:cNvSpPr>
          <p:nvPr/>
        </p:nvSpPr>
        <p:spPr bwMode="auto">
          <a:xfrm flipH="1" flipV="1">
            <a:off x="6804248" y="371703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Oval 169"/>
          <p:cNvSpPr>
            <a:spLocks noChangeArrowheads="1"/>
          </p:cNvSpPr>
          <p:nvPr/>
        </p:nvSpPr>
        <p:spPr bwMode="auto">
          <a:xfrm flipV="1">
            <a:off x="673224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8" name="Oval 169"/>
          <p:cNvSpPr>
            <a:spLocks noChangeArrowheads="1"/>
          </p:cNvSpPr>
          <p:nvPr/>
        </p:nvSpPr>
        <p:spPr bwMode="auto">
          <a:xfrm flipV="1">
            <a:off x="7164288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H="1">
            <a:off x="7020272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Line 153"/>
          <p:cNvSpPr>
            <a:spLocks noChangeShapeType="1"/>
          </p:cNvSpPr>
          <p:nvPr/>
        </p:nvSpPr>
        <p:spPr bwMode="auto">
          <a:xfrm flipH="1" flipV="1">
            <a:off x="6444208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Line 153"/>
          <p:cNvSpPr>
            <a:spLocks noChangeShapeType="1"/>
          </p:cNvSpPr>
          <p:nvPr/>
        </p:nvSpPr>
        <p:spPr bwMode="auto">
          <a:xfrm flipH="1">
            <a:off x="6444208" y="335699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153"/>
          <p:cNvSpPr>
            <a:spLocks noChangeShapeType="1"/>
          </p:cNvSpPr>
          <p:nvPr/>
        </p:nvSpPr>
        <p:spPr bwMode="auto">
          <a:xfrm flipH="1" flipV="1">
            <a:off x="7020272" y="335699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Oval 169"/>
          <p:cNvSpPr>
            <a:spLocks noChangeArrowheads="1"/>
          </p:cNvSpPr>
          <p:nvPr/>
        </p:nvSpPr>
        <p:spPr bwMode="auto">
          <a:xfrm flipV="1">
            <a:off x="6948264" y="32845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4" name="Line 153"/>
          <p:cNvSpPr>
            <a:spLocks noChangeShapeType="1"/>
          </p:cNvSpPr>
          <p:nvPr/>
        </p:nvSpPr>
        <p:spPr bwMode="auto">
          <a:xfrm flipH="1">
            <a:off x="7020272" y="4077072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Line 153"/>
          <p:cNvSpPr>
            <a:spLocks noChangeShapeType="1"/>
          </p:cNvSpPr>
          <p:nvPr/>
        </p:nvSpPr>
        <p:spPr bwMode="auto">
          <a:xfrm flipH="1" flipV="1">
            <a:off x="7596336" y="3717032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Line 153"/>
          <p:cNvSpPr>
            <a:spLocks noChangeShapeType="1"/>
          </p:cNvSpPr>
          <p:nvPr/>
        </p:nvSpPr>
        <p:spPr bwMode="auto">
          <a:xfrm flipH="1">
            <a:off x="6372200" y="4077072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7" name="Line 153"/>
          <p:cNvSpPr>
            <a:spLocks noChangeShapeType="1"/>
          </p:cNvSpPr>
          <p:nvPr/>
        </p:nvSpPr>
        <p:spPr bwMode="auto">
          <a:xfrm flipV="1">
            <a:off x="6372200" y="3717032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Oval 169"/>
          <p:cNvSpPr>
            <a:spLocks noChangeArrowheads="1"/>
          </p:cNvSpPr>
          <p:nvPr/>
        </p:nvSpPr>
        <p:spPr bwMode="auto">
          <a:xfrm flipV="1">
            <a:off x="6948264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Oval 169"/>
          <p:cNvSpPr>
            <a:spLocks noChangeArrowheads="1"/>
          </p:cNvSpPr>
          <p:nvPr/>
        </p:nvSpPr>
        <p:spPr bwMode="auto">
          <a:xfrm flipV="1">
            <a:off x="7524328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Oval 169"/>
          <p:cNvSpPr>
            <a:spLocks noChangeArrowheads="1"/>
          </p:cNvSpPr>
          <p:nvPr/>
        </p:nvSpPr>
        <p:spPr bwMode="auto">
          <a:xfrm flipV="1">
            <a:off x="637220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Oval 169"/>
          <p:cNvSpPr>
            <a:spLocks noChangeArrowheads="1"/>
          </p:cNvSpPr>
          <p:nvPr/>
        </p:nvSpPr>
        <p:spPr bwMode="auto">
          <a:xfrm flipV="1">
            <a:off x="7596336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Oval 169"/>
          <p:cNvSpPr>
            <a:spLocks noChangeArrowheads="1"/>
          </p:cNvSpPr>
          <p:nvPr/>
        </p:nvSpPr>
        <p:spPr bwMode="auto">
          <a:xfrm flipV="1">
            <a:off x="6300192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TextBox 353"/>
          <p:cNvSpPr txBox="1"/>
          <p:nvPr/>
        </p:nvSpPr>
        <p:spPr>
          <a:xfrm>
            <a:off x="1043608" y="4437112"/>
            <a:ext cx="1750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Existuje</a:t>
            </a:r>
          </a:p>
          <a:p>
            <a:r>
              <a:rPr lang="cs-CZ" b="1" smtClean="0"/>
              <a:t>cesta i kružnice. 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3635896" y="4437112"/>
            <a:ext cx="1664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Existuje</a:t>
            </a:r>
          </a:p>
          <a:p>
            <a:r>
              <a:rPr lang="cs-CZ" b="1" smtClean="0"/>
              <a:t>jen cesta </a:t>
            </a:r>
          </a:p>
          <a:p>
            <a:r>
              <a:rPr lang="cs-CZ" b="1" smtClean="0"/>
              <a:t>a ne  kružnice. </a:t>
            </a:r>
          </a:p>
        </p:txBody>
      </p:sp>
      <p:sp>
        <p:nvSpPr>
          <p:cNvPr id="356" name="TextBox 355"/>
          <p:cNvSpPr txBox="1"/>
          <p:nvPr/>
        </p:nvSpPr>
        <p:spPr>
          <a:xfrm>
            <a:off x="6228184" y="4437112"/>
            <a:ext cx="14959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Neexistuje</a:t>
            </a:r>
          </a:p>
          <a:p>
            <a:r>
              <a:rPr lang="cs-CZ" b="1" smtClean="0"/>
              <a:t>ani cesta </a:t>
            </a:r>
          </a:p>
          <a:p>
            <a:r>
              <a:rPr lang="cs-CZ" b="1" smtClean="0"/>
              <a:t>ani  kružnice. </a:t>
            </a:r>
          </a:p>
        </p:txBody>
      </p:sp>
    </p:spTree>
    <p:extLst>
      <p:ext uri="{BB962C8B-B14F-4D97-AF65-F5344CB8AC3E}">
        <p14:creationId xmlns:p14="http://schemas.microsoft.com/office/powerpoint/2010/main" val="183309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36815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Eulerův tah</a:t>
            </a:r>
          </a:p>
          <a:p>
            <a:r>
              <a:rPr lang="cs-CZ" b="0" smtClean="0"/>
              <a:t>Lze graf namalovat jedním tahem ?</a:t>
            </a:r>
          </a:p>
          <a:p>
            <a:r>
              <a:rPr lang="cs-CZ" b="0"/>
              <a:t> Pokud ano, jak</a:t>
            </a:r>
            <a:r>
              <a:rPr lang="cs-CZ" b="0" smtClean="0"/>
              <a:t>? </a:t>
            </a:r>
            <a:r>
              <a:rPr lang="cs-CZ" b="0"/>
              <a:t>(Každou hranu malujeme právě </a:t>
            </a:r>
            <a:r>
              <a:rPr lang="cs-CZ" b="0" smtClean="0"/>
              <a:t>jedenkrát. )</a:t>
            </a:r>
          </a:p>
          <a:p>
            <a:r>
              <a:rPr lang="cs-CZ" b="0" i="1" smtClean="0"/>
              <a:t>Př. Lze projít všechny ulice ve městě a do žádné se nevracet?</a:t>
            </a:r>
            <a:endParaRPr lang="cs-CZ" i="1" smtClean="0"/>
          </a:p>
        </p:txBody>
      </p:sp>
      <p:sp>
        <p:nvSpPr>
          <p:cNvPr id="166" name="TextBox 165"/>
          <p:cNvSpPr txBox="1"/>
          <p:nvPr/>
        </p:nvSpPr>
        <p:spPr>
          <a:xfrm>
            <a:off x="395536" y="184482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732240" y="6237312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b="1" smtClean="0"/>
              <a:t>18</a:t>
            </a:fld>
            <a:endParaRPr lang="cs-CZ" b="1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 flipV="1">
            <a:off x="2066978" y="354147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 flipV="1">
            <a:off x="2571034" y="3973518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>
            <a:off x="1562922" y="354147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>
            <a:off x="2571034" y="4261550"/>
            <a:ext cx="576064" cy="360040"/>
          </a:xfrm>
          <a:prstGeom prst="lin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H="1" flipV="1">
            <a:off x="986858" y="4261550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H="1" flipV="1">
            <a:off x="1562922" y="3973518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V="1">
            <a:off x="1562922" y="3973518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>
            <a:off x="1562922" y="3973518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 flipV="1">
            <a:off x="1562922" y="397351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 flipV="1">
            <a:off x="1562922" y="462159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Line 153"/>
          <p:cNvSpPr>
            <a:spLocks noChangeShapeType="1"/>
          </p:cNvSpPr>
          <p:nvPr/>
        </p:nvSpPr>
        <p:spPr bwMode="auto">
          <a:xfrm flipH="1">
            <a:off x="986858" y="3973518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1490914" y="4549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1490914" y="3901510"/>
            <a:ext cx="144463" cy="144463"/>
          </a:xfrm>
          <a:prstGeom prst="ellipse">
            <a:avLst/>
          </a:prstGeom>
          <a:solidFill>
            <a:srgbClr val="FFC00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169"/>
          <p:cNvSpPr>
            <a:spLocks noChangeArrowheads="1"/>
          </p:cNvSpPr>
          <p:nvPr/>
        </p:nvSpPr>
        <p:spPr bwMode="auto">
          <a:xfrm>
            <a:off x="2499026" y="4549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914850" y="4189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>
            <a:off x="2571034" y="3973518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1994970" y="34694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169"/>
          <p:cNvSpPr>
            <a:spLocks noChangeArrowheads="1"/>
          </p:cNvSpPr>
          <p:nvPr/>
        </p:nvSpPr>
        <p:spPr bwMode="auto">
          <a:xfrm>
            <a:off x="3075090" y="4189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Oval 169"/>
          <p:cNvSpPr>
            <a:spLocks noChangeArrowheads="1"/>
          </p:cNvSpPr>
          <p:nvPr/>
        </p:nvSpPr>
        <p:spPr bwMode="auto">
          <a:xfrm>
            <a:off x="2499026" y="3901510"/>
            <a:ext cx="144463" cy="144463"/>
          </a:xfrm>
          <a:prstGeom prst="ellipse">
            <a:avLst/>
          </a:prstGeom>
          <a:solidFill>
            <a:srgbClr val="FFC00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7308304" y="3501008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 flipV="1">
            <a:off x="7812360" y="3789040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6804248" y="3501008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>
            <a:off x="7308304" y="4293096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 flipV="1">
            <a:off x="6804248" y="4293096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 flipV="1">
            <a:off x="6804248" y="3789040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Line 153"/>
          <p:cNvSpPr>
            <a:spLocks noChangeShapeType="1"/>
          </p:cNvSpPr>
          <p:nvPr/>
        </p:nvSpPr>
        <p:spPr bwMode="auto">
          <a:xfrm flipH="1" flipV="1">
            <a:off x="7308304" y="3501008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V="1">
            <a:off x="6804248" y="3789040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>
            <a:off x="6804248" y="3789040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 flipV="1">
            <a:off x="6804248" y="378904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6804248" y="429309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7308304" y="3501008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6804248" y="3501008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V="1">
            <a:off x="7308304" y="3789040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6804248" y="3789040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6732240" y="42210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6732240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>
            <a:off x="7236296" y="34290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7740352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7740352" y="42210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7236296" y="45091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TextBox 315"/>
          <p:cNvSpPr txBox="1"/>
          <p:nvPr/>
        </p:nvSpPr>
        <p:spPr>
          <a:xfrm>
            <a:off x="4716016" y="2492896"/>
            <a:ext cx="4032448" cy="43204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Hierholzerův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 smtClean="0"/>
              <a:t>E</a:t>
            </a:r>
            <a:r>
              <a:rPr lang="en-US" b="0" smtClean="0"/>
              <a:t>|</a:t>
            </a:r>
            <a:r>
              <a:rPr lang="cs-CZ" b="0" smtClean="0"/>
              <a:t> )                                         </a:t>
            </a:r>
          </a:p>
        </p:txBody>
      </p:sp>
      <p:sp>
        <p:nvSpPr>
          <p:cNvPr id="3" name="Freeform 2"/>
          <p:cNvSpPr/>
          <p:nvPr/>
        </p:nvSpPr>
        <p:spPr>
          <a:xfrm>
            <a:off x="827584" y="3356992"/>
            <a:ext cx="2608590" cy="1452905"/>
          </a:xfrm>
          <a:custGeom>
            <a:avLst/>
            <a:gdLst>
              <a:gd name="connsiteX0" fmla="*/ 723463 w 2623430"/>
              <a:gd name="connsiteY0" fmla="*/ 623769 h 1452905"/>
              <a:gd name="connsiteX1" fmla="*/ 856813 w 2623430"/>
              <a:gd name="connsiteY1" fmla="*/ 795219 h 1452905"/>
              <a:gd name="connsiteX2" fmla="*/ 875863 w 2623430"/>
              <a:gd name="connsiteY2" fmla="*/ 1442919 h 1452905"/>
              <a:gd name="connsiteX3" fmla="*/ 18613 w 2623430"/>
              <a:gd name="connsiteY3" fmla="*/ 957144 h 1452905"/>
              <a:gd name="connsiteX4" fmla="*/ 323413 w 2623430"/>
              <a:gd name="connsiteY4" fmla="*/ 690444 h 1452905"/>
              <a:gd name="connsiteX5" fmla="*/ 761563 w 2623430"/>
              <a:gd name="connsiteY5" fmla="*/ 461844 h 1452905"/>
              <a:gd name="connsiteX6" fmla="*/ 1209238 w 2623430"/>
              <a:gd name="connsiteY6" fmla="*/ 4644 h 1452905"/>
              <a:gd name="connsiteX7" fmla="*/ 1523563 w 2623430"/>
              <a:gd name="connsiteY7" fmla="*/ 252294 h 1452905"/>
              <a:gd name="connsiteX8" fmla="*/ 2095063 w 2623430"/>
              <a:gd name="connsiteY8" fmla="*/ 680919 h 1452905"/>
              <a:gd name="connsiteX9" fmla="*/ 2618938 w 2623430"/>
              <a:gd name="connsiteY9" fmla="*/ 861894 h 1452905"/>
              <a:gd name="connsiteX10" fmla="*/ 2314138 w 2623430"/>
              <a:gd name="connsiteY10" fmla="*/ 1100019 h 1452905"/>
              <a:gd name="connsiteX11" fmla="*/ 1733113 w 2623430"/>
              <a:gd name="connsiteY11" fmla="*/ 1433394 h 1452905"/>
              <a:gd name="connsiteX12" fmla="*/ 885388 w 2623430"/>
              <a:gd name="connsiteY12" fmla="*/ 1347669 h 1452905"/>
              <a:gd name="connsiteX13" fmla="*/ 1647388 w 2623430"/>
              <a:gd name="connsiteY13" fmla="*/ 804744 h 1452905"/>
              <a:gd name="connsiteX14" fmla="*/ 1704538 w 2623430"/>
              <a:gd name="connsiteY14" fmla="*/ 1109544 h 1452905"/>
              <a:gd name="connsiteX15" fmla="*/ 1504513 w 2623430"/>
              <a:gd name="connsiteY15" fmla="*/ 1166694 h 1452905"/>
              <a:gd name="connsiteX16" fmla="*/ 971113 w 2623430"/>
              <a:gd name="connsiteY16" fmla="*/ 814269 h 1452905"/>
              <a:gd name="connsiteX17" fmla="*/ 1009213 w 2623430"/>
              <a:gd name="connsiteY17" fmla="*/ 661869 h 1452905"/>
              <a:gd name="connsiteX18" fmla="*/ 1475938 w 2623430"/>
              <a:gd name="connsiteY18" fmla="*/ 690444 h 1452905"/>
              <a:gd name="connsiteX0" fmla="*/ 708623 w 2608590"/>
              <a:gd name="connsiteY0" fmla="*/ 623769 h 1452905"/>
              <a:gd name="connsiteX1" fmla="*/ 841973 w 2608590"/>
              <a:gd name="connsiteY1" fmla="*/ 7952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956273 w 2608590"/>
              <a:gd name="connsiteY16" fmla="*/ 814269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956273 w 2608590"/>
              <a:gd name="connsiteY16" fmla="*/ 814269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994373 w 2608590"/>
              <a:gd name="connsiteY17" fmla="*/ 661869 h 1452905"/>
              <a:gd name="connsiteX18" fmla="*/ 1546823 w 2608590"/>
              <a:gd name="connsiteY18" fmla="*/ 528519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28519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594323 w 2608590"/>
              <a:gd name="connsiteY0" fmla="*/ 7761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60998 w 2608590"/>
              <a:gd name="connsiteY0" fmla="*/ 71901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51473 w 2608590"/>
              <a:gd name="connsiteY0" fmla="*/ 7856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51473 w 2608590"/>
              <a:gd name="connsiteY0" fmla="*/ 7856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3882"/>
              <a:gd name="connsiteX1" fmla="*/ 632423 w 2608590"/>
              <a:gd name="connsiteY1" fmla="*/ 909519 h 1453882"/>
              <a:gd name="connsiteX2" fmla="*/ 518123 w 2608590"/>
              <a:gd name="connsiteY2" fmla="*/ 1290519 h 1453882"/>
              <a:gd name="connsiteX3" fmla="*/ 3773 w 2608590"/>
              <a:gd name="connsiteY3" fmla="*/ 957144 h 1453882"/>
              <a:gd name="connsiteX4" fmla="*/ 308573 w 2608590"/>
              <a:gd name="connsiteY4" fmla="*/ 690444 h 1453882"/>
              <a:gd name="connsiteX5" fmla="*/ 746723 w 2608590"/>
              <a:gd name="connsiteY5" fmla="*/ 461844 h 1453882"/>
              <a:gd name="connsiteX6" fmla="*/ 1194398 w 2608590"/>
              <a:gd name="connsiteY6" fmla="*/ 4644 h 1453882"/>
              <a:gd name="connsiteX7" fmla="*/ 1508723 w 2608590"/>
              <a:gd name="connsiteY7" fmla="*/ 252294 h 1453882"/>
              <a:gd name="connsiteX8" fmla="*/ 2080223 w 2608590"/>
              <a:gd name="connsiteY8" fmla="*/ 680919 h 1453882"/>
              <a:gd name="connsiteX9" fmla="*/ 2604098 w 2608590"/>
              <a:gd name="connsiteY9" fmla="*/ 861894 h 1453882"/>
              <a:gd name="connsiteX10" fmla="*/ 2299298 w 2608590"/>
              <a:gd name="connsiteY10" fmla="*/ 1100019 h 1453882"/>
              <a:gd name="connsiteX11" fmla="*/ 1718273 w 2608590"/>
              <a:gd name="connsiteY11" fmla="*/ 1433394 h 1453882"/>
              <a:gd name="connsiteX12" fmla="*/ 870548 w 2608590"/>
              <a:gd name="connsiteY12" fmla="*/ 1347669 h 1453882"/>
              <a:gd name="connsiteX13" fmla="*/ 1575398 w 2608590"/>
              <a:gd name="connsiteY13" fmla="*/ 776169 h 1453882"/>
              <a:gd name="connsiteX14" fmla="*/ 1689698 w 2608590"/>
              <a:gd name="connsiteY14" fmla="*/ 1109544 h 1453882"/>
              <a:gd name="connsiteX15" fmla="*/ 1489673 w 2608590"/>
              <a:gd name="connsiteY15" fmla="*/ 1166694 h 1453882"/>
              <a:gd name="connsiteX16" fmla="*/ 870548 w 2608590"/>
              <a:gd name="connsiteY16" fmla="*/ 804744 h 1453882"/>
              <a:gd name="connsiteX17" fmla="*/ 1003898 w 2608590"/>
              <a:gd name="connsiteY17" fmla="*/ 566619 h 1453882"/>
              <a:gd name="connsiteX18" fmla="*/ 1546823 w 2608590"/>
              <a:gd name="connsiteY18" fmla="*/ 557094 h 1453882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03973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03973 w 2608590"/>
              <a:gd name="connsiteY13" fmla="*/ 804744 h 1452905"/>
              <a:gd name="connsiteX14" fmla="*/ 1661123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608590" h="1452905">
                <a:moveTo>
                  <a:pt x="641948" y="747594"/>
                </a:moveTo>
                <a:cubicBezTo>
                  <a:pt x="629248" y="812681"/>
                  <a:pt x="653061" y="819032"/>
                  <a:pt x="632423" y="909519"/>
                </a:cubicBezTo>
                <a:cubicBezTo>
                  <a:pt x="611786" y="1000007"/>
                  <a:pt x="622898" y="1282582"/>
                  <a:pt x="518123" y="1290519"/>
                </a:cubicBezTo>
                <a:cubicBezTo>
                  <a:pt x="413348" y="1298457"/>
                  <a:pt x="38698" y="1057156"/>
                  <a:pt x="3773" y="957144"/>
                </a:cubicBezTo>
                <a:cubicBezTo>
                  <a:pt x="-31152" y="857132"/>
                  <a:pt x="184748" y="772994"/>
                  <a:pt x="308573" y="690444"/>
                </a:cubicBezTo>
                <a:cubicBezTo>
                  <a:pt x="432398" y="607894"/>
                  <a:pt x="599086" y="576144"/>
                  <a:pt x="746723" y="461844"/>
                </a:cubicBezTo>
                <a:cubicBezTo>
                  <a:pt x="894360" y="347544"/>
                  <a:pt x="1067398" y="39569"/>
                  <a:pt x="1194398" y="4644"/>
                </a:cubicBezTo>
                <a:cubicBezTo>
                  <a:pt x="1321398" y="-30281"/>
                  <a:pt x="1361086" y="139582"/>
                  <a:pt x="1508723" y="252294"/>
                </a:cubicBezTo>
                <a:cubicBezTo>
                  <a:pt x="1656360" y="365006"/>
                  <a:pt x="1897660" y="579319"/>
                  <a:pt x="2080223" y="680919"/>
                </a:cubicBezTo>
                <a:cubicBezTo>
                  <a:pt x="2262786" y="782519"/>
                  <a:pt x="2567585" y="792044"/>
                  <a:pt x="2604098" y="861894"/>
                </a:cubicBezTo>
                <a:cubicBezTo>
                  <a:pt x="2640611" y="931744"/>
                  <a:pt x="2446935" y="1004769"/>
                  <a:pt x="2299298" y="1100019"/>
                </a:cubicBezTo>
                <a:cubicBezTo>
                  <a:pt x="2151661" y="1195269"/>
                  <a:pt x="1956398" y="1392119"/>
                  <a:pt x="1718273" y="1433394"/>
                </a:cubicBezTo>
                <a:cubicBezTo>
                  <a:pt x="1480148" y="1474669"/>
                  <a:pt x="889598" y="1452444"/>
                  <a:pt x="870548" y="1347669"/>
                </a:cubicBezTo>
                <a:cubicBezTo>
                  <a:pt x="851498" y="1242894"/>
                  <a:pt x="1472211" y="844432"/>
                  <a:pt x="1603973" y="804744"/>
                </a:cubicBezTo>
                <a:cubicBezTo>
                  <a:pt x="1735736" y="765057"/>
                  <a:pt x="1680173" y="1049219"/>
                  <a:pt x="1661123" y="1109544"/>
                </a:cubicBezTo>
                <a:cubicBezTo>
                  <a:pt x="1642073" y="1169869"/>
                  <a:pt x="1621436" y="1217494"/>
                  <a:pt x="1489673" y="1166694"/>
                </a:cubicBezTo>
                <a:cubicBezTo>
                  <a:pt x="1357910" y="1115894"/>
                  <a:pt x="951510" y="904756"/>
                  <a:pt x="870548" y="804744"/>
                </a:cubicBezTo>
                <a:cubicBezTo>
                  <a:pt x="789586" y="704732"/>
                  <a:pt x="891186" y="607894"/>
                  <a:pt x="1003898" y="566619"/>
                </a:cubicBezTo>
                <a:cubicBezTo>
                  <a:pt x="1116610" y="525344"/>
                  <a:pt x="1355529" y="532488"/>
                  <a:pt x="1546823" y="557094"/>
                </a:cubicBezTo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7" name="TextBox 316"/>
          <p:cNvSpPr txBox="1"/>
          <p:nvPr/>
        </p:nvSpPr>
        <p:spPr>
          <a:xfrm>
            <a:off x="6732240" y="5157192"/>
            <a:ext cx="1663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Tah neexistuje, </a:t>
            </a:r>
          </a:p>
          <a:p>
            <a:r>
              <a:rPr lang="cs-CZ" b="1" smtClean="0"/>
              <a:t>všechny  uzly </a:t>
            </a:r>
          </a:p>
          <a:p>
            <a:r>
              <a:rPr lang="cs-CZ" b="1" smtClean="0"/>
              <a:t>jsou stupně 5.</a:t>
            </a:r>
          </a:p>
        </p:txBody>
      </p:sp>
      <p:sp>
        <p:nvSpPr>
          <p:cNvPr id="318" name="TextBox 317"/>
          <p:cNvSpPr txBox="1"/>
          <p:nvPr/>
        </p:nvSpPr>
        <p:spPr>
          <a:xfrm>
            <a:off x="755576" y="5157192"/>
            <a:ext cx="26085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Tah musí začínat a končit</a:t>
            </a:r>
          </a:p>
          <a:p>
            <a:r>
              <a:rPr lang="cs-CZ" b="1" smtClean="0"/>
              <a:t>v ve zvýrazněných uzlech </a:t>
            </a:r>
          </a:p>
          <a:p>
            <a:r>
              <a:rPr lang="cs-CZ" b="1" smtClean="0"/>
              <a:t>lichého stupně.</a:t>
            </a:r>
          </a:p>
        </p:txBody>
      </p:sp>
      <p:sp>
        <p:nvSpPr>
          <p:cNvPr id="340" name="Line 325"/>
          <p:cNvSpPr>
            <a:spLocks noChangeShapeType="1"/>
          </p:cNvSpPr>
          <p:nvPr/>
        </p:nvSpPr>
        <p:spPr bwMode="auto">
          <a:xfrm>
            <a:off x="5004048" y="3356992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Line 325"/>
          <p:cNvSpPr>
            <a:spLocks noChangeShapeType="1"/>
          </p:cNvSpPr>
          <p:nvPr/>
        </p:nvSpPr>
        <p:spPr bwMode="auto">
          <a:xfrm flipV="1">
            <a:off x="4355976" y="3356992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325"/>
          <p:cNvSpPr>
            <a:spLocks noChangeShapeType="1"/>
          </p:cNvSpPr>
          <p:nvPr/>
        </p:nvSpPr>
        <p:spPr bwMode="auto">
          <a:xfrm flipV="1">
            <a:off x="4211960" y="3573016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Line 325"/>
          <p:cNvSpPr>
            <a:spLocks noChangeShapeType="1"/>
          </p:cNvSpPr>
          <p:nvPr/>
        </p:nvSpPr>
        <p:spPr bwMode="auto">
          <a:xfrm flipH="1" flipV="1">
            <a:off x="4211960" y="4221088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4" name="Line 325"/>
          <p:cNvSpPr>
            <a:spLocks noChangeShapeType="1"/>
          </p:cNvSpPr>
          <p:nvPr/>
        </p:nvSpPr>
        <p:spPr bwMode="auto">
          <a:xfrm flipH="1" flipV="1">
            <a:off x="4644008" y="472514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Line 325"/>
          <p:cNvSpPr>
            <a:spLocks noChangeShapeType="1"/>
          </p:cNvSpPr>
          <p:nvPr/>
        </p:nvSpPr>
        <p:spPr bwMode="auto">
          <a:xfrm flipH="1">
            <a:off x="5364088" y="4221088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Line 325"/>
          <p:cNvSpPr>
            <a:spLocks noChangeShapeType="1"/>
          </p:cNvSpPr>
          <p:nvPr/>
        </p:nvSpPr>
        <p:spPr bwMode="auto">
          <a:xfrm>
            <a:off x="5580112" y="3573016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7" name="Line 325"/>
          <p:cNvSpPr>
            <a:spLocks noChangeShapeType="1"/>
          </p:cNvSpPr>
          <p:nvPr/>
        </p:nvSpPr>
        <p:spPr bwMode="auto">
          <a:xfrm flipV="1">
            <a:off x="4211960" y="3356992"/>
            <a:ext cx="79208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Line 325"/>
          <p:cNvSpPr>
            <a:spLocks noChangeShapeType="1"/>
          </p:cNvSpPr>
          <p:nvPr/>
        </p:nvSpPr>
        <p:spPr bwMode="auto">
          <a:xfrm flipV="1">
            <a:off x="4355976" y="3573016"/>
            <a:ext cx="12241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Line 325"/>
          <p:cNvSpPr>
            <a:spLocks noChangeShapeType="1"/>
          </p:cNvSpPr>
          <p:nvPr/>
        </p:nvSpPr>
        <p:spPr bwMode="auto">
          <a:xfrm>
            <a:off x="5004048" y="3356992"/>
            <a:ext cx="72008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Line 325"/>
          <p:cNvSpPr>
            <a:spLocks noChangeShapeType="1"/>
          </p:cNvSpPr>
          <p:nvPr/>
        </p:nvSpPr>
        <p:spPr bwMode="auto">
          <a:xfrm flipH="1">
            <a:off x="5364088" y="3573016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Line 325"/>
          <p:cNvSpPr>
            <a:spLocks noChangeShapeType="1"/>
          </p:cNvSpPr>
          <p:nvPr/>
        </p:nvSpPr>
        <p:spPr bwMode="auto">
          <a:xfrm flipH="1">
            <a:off x="4644008" y="422108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Line 325"/>
          <p:cNvSpPr>
            <a:spLocks noChangeShapeType="1"/>
          </p:cNvSpPr>
          <p:nvPr/>
        </p:nvSpPr>
        <p:spPr bwMode="auto">
          <a:xfrm flipH="1" flipV="1">
            <a:off x="4211960" y="4221088"/>
            <a:ext cx="115212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3" name="Line 325"/>
          <p:cNvSpPr>
            <a:spLocks noChangeShapeType="1"/>
          </p:cNvSpPr>
          <p:nvPr/>
        </p:nvSpPr>
        <p:spPr bwMode="auto">
          <a:xfrm flipH="1" flipV="1">
            <a:off x="4355976" y="3573016"/>
            <a:ext cx="28803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Oval 330"/>
          <p:cNvSpPr>
            <a:spLocks noChangeArrowheads="1"/>
          </p:cNvSpPr>
          <p:nvPr/>
        </p:nvSpPr>
        <p:spPr bwMode="auto">
          <a:xfrm>
            <a:off x="4932040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5" name="Oval 330"/>
          <p:cNvSpPr>
            <a:spLocks noChangeArrowheads="1"/>
          </p:cNvSpPr>
          <p:nvPr/>
        </p:nvSpPr>
        <p:spPr bwMode="auto">
          <a:xfrm>
            <a:off x="5508104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6" name="Oval 330"/>
          <p:cNvSpPr>
            <a:spLocks noChangeArrowheads="1"/>
          </p:cNvSpPr>
          <p:nvPr/>
        </p:nvSpPr>
        <p:spPr bwMode="auto">
          <a:xfrm>
            <a:off x="4283968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7" name="Oval 331"/>
          <p:cNvSpPr>
            <a:spLocks noChangeArrowheads="1"/>
          </p:cNvSpPr>
          <p:nvPr/>
        </p:nvSpPr>
        <p:spPr bwMode="auto">
          <a:xfrm>
            <a:off x="5652120" y="414908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8" name="Oval 330"/>
          <p:cNvSpPr>
            <a:spLocks noChangeArrowheads="1"/>
          </p:cNvSpPr>
          <p:nvPr/>
        </p:nvSpPr>
        <p:spPr bwMode="auto">
          <a:xfrm>
            <a:off x="4139952" y="414908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9" name="Oval 331"/>
          <p:cNvSpPr>
            <a:spLocks noChangeArrowheads="1"/>
          </p:cNvSpPr>
          <p:nvPr/>
        </p:nvSpPr>
        <p:spPr bwMode="auto">
          <a:xfrm>
            <a:off x="5292080" y="465313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0" name="Oval 330"/>
          <p:cNvSpPr>
            <a:spLocks noChangeArrowheads="1"/>
          </p:cNvSpPr>
          <p:nvPr/>
        </p:nvSpPr>
        <p:spPr bwMode="auto">
          <a:xfrm>
            <a:off x="4572000" y="46531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Freeform 5"/>
          <p:cNvSpPr/>
          <p:nvPr/>
        </p:nvSpPr>
        <p:spPr>
          <a:xfrm>
            <a:off x="4037830" y="3302118"/>
            <a:ext cx="1887158" cy="1686015"/>
          </a:xfrm>
          <a:custGeom>
            <a:avLst/>
            <a:gdLst>
              <a:gd name="connsiteX0" fmla="*/ 1041927 w 1892195"/>
              <a:gd name="connsiteY0" fmla="*/ 2166 h 1785264"/>
              <a:gd name="connsiteX1" fmla="*/ 1603902 w 1892195"/>
              <a:gd name="connsiteY1" fmla="*/ 240291 h 1785264"/>
              <a:gd name="connsiteX2" fmla="*/ 1889652 w 1892195"/>
              <a:gd name="connsiteY2" fmla="*/ 1030866 h 1785264"/>
              <a:gd name="connsiteX3" fmla="*/ 1451502 w 1892195"/>
              <a:gd name="connsiteY3" fmla="*/ 1707141 h 1785264"/>
              <a:gd name="connsiteX4" fmla="*/ 556152 w 1892195"/>
              <a:gd name="connsiteY4" fmla="*/ 1707141 h 1785264"/>
              <a:gd name="connsiteX5" fmla="*/ 51327 w 1892195"/>
              <a:gd name="connsiteY5" fmla="*/ 1135641 h 1785264"/>
              <a:gd name="connsiteX6" fmla="*/ 108477 w 1892195"/>
              <a:gd name="connsiteY6" fmla="*/ 335541 h 1785264"/>
              <a:gd name="connsiteX7" fmla="*/ 860952 w 1892195"/>
              <a:gd name="connsiteY7" fmla="*/ 59316 h 1785264"/>
              <a:gd name="connsiteX8" fmla="*/ 765702 w 1892195"/>
              <a:gd name="connsiteY8" fmla="*/ 259341 h 1785264"/>
              <a:gd name="connsiteX9" fmla="*/ 775227 w 1892195"/>
              <a:gd name="connsiteY9" fmla="*/ 526041 h 1785264"/>
              <a:gd name="connsiteX10" fmla="*/ 327552 w 1892195"/>
              <a:gd name="connsiteY10" fmla="*/ 973716 h 1785264"/>
              <a:gd name="connsiteX11" fmla="*/ 908577 w 1892195"/>
              <a:gd name="connsiteY11" fmla="*/ 1268991 h 1785264"/>
              <a:gd name="connsiteX12" fmla="*/ 1270527 w 1892195"/>
              <a:gd name="connsiteY12" fmla="*/ 1411866 h 1785264"/>
              <a:gd name="connsiteX13" fmla="*/ 1451502 w 1892195"/>
              <a:gd name="connsiteY13" fmla="*/ 506991 h 1785264"/>
              <a:gd name="connsiteX14" fmla="*/ 1022877 w 1892195"/>
              <a:gd name="connsiteY14" fmla="*/ 478416 h 1785264"/>
              <a:gd name="connsiteX15" fmla="*/ 470427 w 1892195"/>
              <a:gd name="connsiteY15" fmla="*/ 459366 h 1785264"/>
              <a:gd name="connsiteX16" fmla="*/ 660927 w 1892195"/>
              <a:gd name="connsiteY16" fmla="*/ 1402341 h 1785264"/>
              <a:gd name="connsiteX17" fmla="*/ 994302 w 1892195"/>
              <a:gd name="connsiteY17" fmla="*/ 1211841 h 1785264"/>
              <a:gd name="connsiteX18" fmla="*/ 1537227 w 1892195"/>
              <a:gd name="connsiteY18" fmla="*/ 1021341 h 1785264"/>
              <a:gd name="connsiteX19" fmla="*/ 1022877 w 1892195"/>
              <a:gd name="connsiteY19" fmla="*/ 364116 h 1785264"/>
              <a:gd name="connsiteX20" fmla="*/ 1146702 w 1892195"/>
              <a:gd name="connsiteY20" fmla="*/ 135516 h 1785264"/>
              <a:gd name="connsiteX21" fmla="*/ 1041927 w 1892195"/>
              <a:gd name="connsiteY21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770329 w 1887297"/>
              <a:gd name="connsiteY9" fmla="*/ 526041 h 1785264"/>
              <a:gd name="connsiteX10" fmla="*/ 322654 w 1887297"/>
              <a:gd name="connsiteY10" fmla="*/ 973716 h 1785264"/>
              <a:gd name="connsiteX11" fmla="*/ 903679 w 1887297"/>
              <a:gd name="connsiteY11" fmla="*/ 1268991 h 1785264"/>
              <a:gd name="connsiteX12" fmla="*/ 1265629 w 1887297"/>
              <a:gd name="connsiteY12" fmla="*/ 1411866 h 1785264"/>
              <a:gd name="connsiteX13" fmla="*/ 1446604 w 1887297"/>
              <a:gd name="connsiteY13" fmla="*/ 506991 h 1785264"/>
              <a:gd name="connsiteX14" fmla="*/ 1017979 w 1887297"/>
              <a:gd name="connsiteY14" fmla="*/ 478416 h 1785264"/>
              <a:gd name="connsiteX15" fmla="*/ 465529 w 1887297"/>
              <a:gd name="connsiteY15" fmla="*/ 459366 h 1785264"/>
              <a:gd name="connsiteX16" fmla="*/ 656029 w 1887297"/>
              <a:gd name="connsiteY16" fmla="*/ 1402341 h 1785264"/>
              <a:gd name="connsiteX17" fmla="*/ 989404 w 1887297"/>
              <a:gd name="connsiteY17" fmla="*/ 1211841 h 1785264"/>
              <a:gd name="connsiteX18" fmla="*/ 1532329 w 1887297"/>
              <a:gd name="connsiteY18" fmla="*/ 1021341 h 1785264"/>
              <a:gd name="connsiteX19" fmla="*/ 1017979 w 1887297"/>
              <a:gd name="connsiteY19" fmla="*/ 364116 h 1785264"/>
              <a:gd name="connsiteX20" fmla="*/ 1141804 w 1887297"/>
              <a:gd name="connsiteY20" fmla="*/ 135516 h 1785264"/>
              <a:gd name="connsiteX21" fmla="*/ 1037029 w 1887297"/>
              <a:gd name="connsiteY21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322654 w 1887297"/>
              <a:gd name="connsiteY9" fmla="*/ 973716 h 1785264"/>
              <a:gd name="connsiteX10" fmla="*/ 903679 w 1887297"/>
              <a:gd name="connsiteY10" fmla="*/ 1268991 h 1785264"/>
              <a:gd name="connsiteX11" fmla="*/ 1265629 w 1887297"/>
              <a:gd name="connsiteY11" fmla="*/ 1411866 h 1785264"/>
              <a:gd name="connsiteX12" fmla="*/ 1446604 w 1887297"/>
              <a:gd name="connsiteY12" fmla="*/ 506991 h 1785264"/>
              <a:gd name="connsiteX13" fmla="*/ 1017979 w 1887297"/>
              <a:gd name="connsiteY13" fmla="*/ 478416 h 1785264"/>
              <a:gd name="connsiteX14" fmla="*/ 465529 w 1887297"/>
              <a:gd name="connsiteY14" fmla="*/ 459366 h 1785264"/>
              <a:gd name="connsiteX15" fmla="*/ 656029 w 1887297"/>
              <a:gd name="connsiteY15" fmla="*/ 1402341 h 1785264"/>
              <a:gd name="connsiteX16" fmla="*/ 989404 w 1887297"/>
              <a:gd name="connsiteY16" fmla="*/ 1211841 h 1785264"/>
              <a:gd name="connsiteX17" fmla="*/ 1532329 w 1887297"/>
              <a:gd name="connsiteY17" fmla="*/ 1021341 h 1785264"/>
              <a:gd name="connsiteX18" fmla="*/ 1017979 w 1887297"/>
              <a:gd name="connsiteY18" fmla="*/ 364116 h 1785264"/>
              <a:gd name="connsiteX19" fmla="*/ 1141804 w 1887297"/>
              <a:gd name="connsiteY19" fmla="*/ 135516 h 1785264"/>
              <a:gd name="connsiteX20" fmla="*/ 1037029 w 1887297"/>
              <a:gd name="connsiteY20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303604 w 1887297"/>
              <a:gd name="connsiteY9" fmla="*/ 907041 h 1785264"/>
              <a:gd name="connsiteX10" fmla="*/ 903679 w 1887297"/>
              <a:gd name="connsiteY10" fmla="*/ 1268991 h 1785264"/>
              <a:gd name="connsiteX11" fmla="*/ 1265629 w 1887297"/>
              <a:gd name="connsiteY11" fmla="*/ 1411866 h 1785264"/>
              <a:gd name="connsiteX12" fmla="*/ 1446604 w 1887297"/>
              <a:gd name="connsiteY12" fmla="*/ 506991 h 1785264"/>
              <a:gd name="connsiteX13" fmla="*/ 1017979 w 1887297"/>
              <a:gd name="connsiteY13" fmla="*/ 478416 h 1785264"/>
              <a:gd name="connsiteX14" fmla="*/ 465529 w 1887297"/>
              <a:gd name="connsiteY14" fmla="*/ 459366 h 1785264"/>
              <a:gd name="connsiteX15" fmla="*/ 656029 w 1887297"/>
              <a:gd name="connsiteY15" fmla="*/ 1402341 h 1785264"/>
              <a:gd name="connsiteX16" fmla="*/ 989404 w 1887297"/>
              <a:gd name="connsiteY16" fmla="*/ 1211841 h 1785264"/>
              <a:gd name="connsiteX17" fmla="*/ 1532329 w 1887297"/>
              <a:gd name="connsiteY17" fmla="*/ 1021341 h 1785264"/>
              <a:gd name="connsiteX18" fmla="*/ 1017979 w 1887297"/>
              <a:gd name="connsiteY18" fmla="*/ 364116 h 1785264"/>
              <a:gd name="connsiteX19" fmla="*/ 1141804 w 1887297"/>
              <a:gd name="connsiteY19" fmla="*/ 135516 h 1785264"/>
              <a:gd name="connsiteX20" fmla="*/ 1037029 w 1887297"/>
              <a:gd name="connsiteY20" fmla="*/ 2166 h 1785264"/>
              <a:gd name="connsiteX0" fmla="*/ 1012636 w 1862904"/>
              <a:gd name="connsiteY0" fmla="*/ 2166 h 1785264"/>
              <a:gd name="connsiteX1" fmla="*/ 1574611 w 1862904"/>
              <a:gd name="connsiteY1" fmla="*/ 240291 h 1785264"/>
              <a:gd name="connsiteX2" fmla="*/ 1860361 w 1862904"/>
              <a:gd name="connsiteY2" fmla="*/ 1030866 h 1785264"/>
              <a:gd name="connsiteX3" fmla="*/ 1422211 w 1862904"/>
              <a:gd name="connsiteY3" fmla="*/ 1707141 h 1785264"/>
              <a:gd name="connsiteX4" fmla="*/ 526861 w 1862904"/>
              <a:gd name="connsiteY4" fmla="*/ 1707141 h 1785264"/>
              <a:gd name="connsiteX5" fmla="*/ 22036 w 1862904"/>
              <a:gd name="connsiteY5" fmla="*/ 1135641 h 1785264"/>
              <a:gd name="connsiteX6" fmla="*/ 155386 w 1862904"/>
              <a:gd name="connsiteY6" fmla="*/ 345066 h 1785264"/>
              <a:gd name="connsiteX7" fmla="*/ 736411 w 1862904"/>
              <a:gd name="connsiteY7" fmla="*/ 106941 h 1785264"/>
              <a:gd name="connsiteX8" fmla="*/ 736411 w 1862904"/>
              <a:gd name="connsiteY8" fmla="*/ 259341 h 1785264"/>
              <a:gd name="connsiteX9" fmla="*/ 279211 w 1862904"/>
              <a:gd name="connsiteY9" fmla="*/ 907041 h 1785264"/>
              <a:gd name="connsiteX10" fmla="*/ 879286 w 1862904"/>
              <a:gd name="connsiteY10" fmla="*/ 1268991 h 1785264"/>
              <a:gd name="connsiteX11" fmla="*/ 1241236 w 1862904"/>
              <a:gd name="connsiteY11" fmla="*/ 1411866 h 1785264"/>
              <a:gd name="connsiteX12" fmla="*/ 1422211 w 1862904"/>
              <a:gd name="connsiteY12" fmla="*/ 506991 h 1785264"/>
              <a:gd name="connsiteX13" fmla="*/ 993586 w 1862904"/>
              <a:gd name="connsiteY13" fmla="*/ 478416 h 1785264"/>
              <a:gd name="connsiteX14" fmla="*/ 441136 w 1862904"/>
              <a:gd name="connsiteY14" fmla="*/ 459366 h 1785264"/>
              <a:gd name="connsiteX15" fmla="*/ 631636 w 1862904"/>
              <a:gd name="connsiteY15" fmla="*/ 1402341 h 1785264"/>
              <a:gd name="connsiteX16" fmla="*/ 965011 w 1862904"/>
              <a:gd name="connsiteY16" fmla="*/ 1211841 h 1785264"/>
              <a:gd name="connsiteX17" fmla="*/ 1507936 w 1862904"/>
              <a:gd name="connsiteY17" fmla="*/ 1021341 h 1785264"/>
              <a:gd name="connsiteX18" fmla="*/ 993586 w 1862904"/>
              <a:gd name="connsiteY18" fmla="*/ 364116 h 1785264"/>
              <a:gd name="connsiteX19" fmla="*/ 1117411 w 1862904"/>
              <a:gd name="connsiteY19" fmla="*/ 135516 h 1785264"/>
              <a:gd name="connsiteX20" fmla="*/ 1012636 w 1862904"/>
              <a:gd name="connsiteY20" fmla="*/ 2166 h 1785264"/>
              <a:gd name="connsiteX0" fmla="*/ 1029471 w 1879739"/>
              <a:gd name="connsiteY0" fmla="*/ 2166 h 1789899"/>
              <a:gd name="connsiteX1" fmla="*/ 1591446 w 1879739"/>
              <a:gd name="connsiteY1" fmla="*/ 240291 h 1789899"/>
              <a:gd name="connsiteX2" fmla="*/ 1877196 w 1879739"/>
              <a:gd name="connsiteY2" fmla="*/ 1030866 h 1789899"/>
              <a:gd name="connsiteX3" fmla="*/ 1439046 w 1879739"/>
              <a:gd name="connsiteY3" fmla="*/ 1707141 h 1789899"/>
              <a:gd name="connsiteX4" fmla="*/ 543696 w 1879739"/>
              <a:gd name="connsiteY4" fmla="*/ 1707141 h 1789899"/>
              <a:gd name="connsiteX5" fmla="*/ 19821 w 1879739"/>
              <a:gd name="connsiteY5" fmla="*/ 1059441 h 1789899"/>
              <a:gd name="connsiteX6" fmla="*/ 172221 w 1879739"/>
              <a:gd name="connsiteY6" fmla="*/ 345066 h 1789899"/>
              <a:gd name="connsiteX7" fmla="*/ 753246 w 1879739"/>
              <a:gd name="connsiteY7" fmla="*/ 106941 h 1789899"/>
              <a:gd name="connsiteX8" fmla="*/ 753246 w 1879739"/>
              <a:gd name="connsiteY8" fmla="*/ 259341 h 1789899"/>
              <a:gd name="connsiteX9" fmla="*/ 296046 w 1879739"/>
              <a:gd name="connsiteY9" fmla="*/ 907041 h 1789899"/>
              <a:gd name="connsiteX10" fmla="*/ 896121 w 1879739"/>
              <a:gd name="connsiteY10" fmla="*/ 1268991 h 1789899"/>
              <a:gd name="connsiteX11" fmla="*/ 1258071 w 1879739"/>
              <a:gd name="connsiteY11" fmla="*/ 1411866 h 1789899"/>
              <a:gd name="connsiteX12" fmla="*/ 1439046 w 1879739"/>
              <a:gd name="connsiteY12" fmla="*/ 506991 h 1789899"/>
              <a:gd name="connsiteX13" fmla="*/ 1010421 w 1879739"/>
              <a:gd name="connsiteY13" fmla="*/ 478416 h 1789899"/>
              <a:gd name="connsiteX14" fmla="*/ 457971 w 1879739"/>
              <a:gd name="connsiteY14" fmla="*/ 459366 h 1789899"/>
              <a:gd name="connsiteX15" fmla="*/ 648471 w 1879739"/>
              <a:gd name="connsiteY15" fmla="*/ 1402341 h 1789899"/>
              <a:gd name="connsiteX16" fmla="*/ 981846 w 1879739"/>
              <a:gd name="connsiteY16" fmla="*/ 1211841 h 1789899"/>
              <a:gd name="connsiteX17" fmla="*/ 1524771 w 1879739"/>
              <a:gd name="connsiteY17" fmla="*/ 1021341 h 1789899"/>
              <a:gd name="connsiteX18" fmla="*/ 1010421 w 1879739"/>
              <a:gd name="connsiteY18" fmla="*/ 364116 h 1789899"/>
              <a:gd name="connsiteX19" fmla="*/ 1134246 w 1879739"/>
              <a:gd name="connsiteY19" fmla="*/ 135516 h 1789899"/>
              <a:gd name="connsiteX20" fmla="*/ 1029471 w 1879739"/>
              <a:gd name="connsiteY20" fmla="*/ 2166 h 1789899"/>
              <a:gd name="connsiteX0" fmla="*/ 1324746 w 1879230"/>
              <a:gd name="connsiteY0" fmla="*/ 7873 h 1700356"/>
              <a:gd name="connsiteX1" fmla="*/ 1591446 w 1879230"/>
              <a:gd name="connsiteY1" fmla="*/ 150748 h 1700356"/>
              <a:gd name="connsiteX2" fmla="*/ 1877196 w 1879230"/>
              <a:gd name="connsiteY2" fmla="*/ 941323 h 1700356"/>
              <a:gd name="connsiteX3" fmla="*/ 1439046 w 1879230"/>
              <a:gd name="connsiteY3" fmla="*/ 1617598 h 1700356"/>
              <a:gd name="connsiteX4" fmla="*/ 543696 w 1879230"/>
              <a:gd name="connsiteY4" fmla="*/ 1617598 h 1700356"/>
              <a:gd name="connsiteX5" fmla="*/ 19821 w 1879230"/>
              <a:gd name="connsiteY5" fmla="*/ 969898 h 1700356"/>
              <a:gd name="connsiteX6" fmla="*/ 172221 w 1879230"/>
              <a:gd name="connsiteY6" fmla="*/ 255523 h 1700356"/>
              <a:gd name="connsiteX7" fmla="*/ 753246 w 1879230"/>
              <a:gd name="connsiteY7" fmla="*/ 17398 h 1700356"/>
              <a:gd name="connsiteX8" fmla="*/ 753246 w 1879230"/>
              <a:gd name="connsiteY8" fmla="*/ 169798 h 1700356"/>
              <a:gd name="connsiteX9" fmla="*/ 296046 w 1879230"/>
              <a:gd name="connsiteY9" fmla="*/ 817498 h 1700356"/>
              <a:gd name="connsiteX10" fmla="*/ 896121 w 1879230"/>
              <a:gd name="connsiteY10" fmla="*/ 1179448 h 1700356"/>
              <a:gd name="connsiteX11" fmla="*/ 1258071 w 1879230"/>
              <a:gd name="connsiteY11" fmla="*/ 1322323 h 1700356"/>
              <a:gd name="connsiteX12" fmla="*/ 1439046 w 1879230"/>
              <a:gd name="connsiteY12" fmla="*/ 417448 h 1700356"/>
              <a:gd name="connsiteX13" fmla="*/ 1010421 w 1879230"/>
              <a:gd name="connsiteY13" fmla="*/ 388873 h 1700356"/>
              <a:gd name="connsiteX14" fmla="*/ 457971 w 1879230"/>
              <a:gd name="connsiteY14" fmla="*/ 369823 h 1700356"/>
              <a:gd name="connsiteX15" fmla="*/ 648471 w 1879230"/>
              <a:gd name="connsiteY15" fmla="*/ 1312798 h 1700356"/>
              <a:gd name="connsiteX16" fmla="*/ 981846 w 1879230"/>
              <a:gd name="connsiteY16" fmla="*/ 1122298 h 1700356"/>
              <a:gd name="connsiteX17" fmla="*/ 1524771 w 1879230"/>
              <a:gd name="connsiteY17" fmla="*/ 931798 h 1700356"/>
              <a:gd name="connsiteX18" fmla="*/ 1010421 w 1879230"/>
              <a:gd name="connsiteY18" fmla="*/ 274573 h 1700356"/>
              <a:gd name="connsiteX19" fmla="*/ 1134246 w 1879230"/>
              <a:gd name="connsiteY19" fmla="*/ 45973 h 1700356"/>
              <a:gd name="connsiteX20" fmla="*/ 1324746 w 1879230"/>
              <a:gd name="connsiteY20" fmla="*/ 7873 h 1700356"/>
              <a:gd name="connsiteX0" fmla="*/ 1324746 w 1879230"/>
              <a:gd name="connsiteY0" fmla="*/ 54352 h 1746835"/>
              <a:gd name="connsiteX1" fmla="*/ 1591446 w 1879230"/>
              <a:gd name="connsiteY1" fmla="*/ 197227 h 1746835"/>
              <a:gd name="connsiteX2" fmla="*/ 1877196 w 1879230"/>
              <a:gd name="connsiteY2" fmla="*/ 987802 h 1746835"/>
              <a:gd name="connsiteX3" fmla="*/ 1439046 w 1879230"/>
              <a:gd name="connsiteY3" fmla="*/ 1664077 h 1746835"/>
              <a:gd name="connsiteX4" fmla="*/ 543696 w 1879230"/>
              <a:gd name="connsiteY4" fmla="*/ 1664077 h 1746835"/>
              <a:gd name="connsiteX5" fmla="*/ 19821 w 1879230"/>
              <a:gd name="connsiteY5" fmla="*/ 1016377 h 1746835"/>
              <a:gd name="connsiteX6" fmla="*/ 172221 w 1879230"/>
              <a:gd name="connsiteY6" fmla="*/ 302002 h 1746835"/>
              <a:gd name="connsiteX7" fmla="*/ 753246 w 1879230"/>
              <a:gd name="connsiteY7" fmla="*/ 63877 h 1746835"/>
              <a:gd name="connsiteX8" fmla="*/ 753246 w 1879230"/>
              <a:gd name="connsiteY8" fmla="*/ 216277 h 1746835"/>
              <a:gd name="connsiteX9" fmla="*/ 296046 w 1879230"/>
              <a:gd name="connsiteY9" fmla="*/ 863977 h 1746835"/>
              <a:gd name="connsiteX10" fmla="*/ 896121 w 1879230"/>
              <a:gd name="connsiteY10" fmla="*/ 1225927 h 1746835"/>
              <a:gd name="connsiteX11" fmla="*/ 1258071 w 1879230"/>
              <a:gd name="connsiteY11" fmla="*/ 1368802 h 1746835"/>
              <a:gd name="connsiteX12" fmla="*/ 1439046 w 1879230"/>
              <a:gd name="connsiteY12" fmla="*/ 463927 h 1746835"/>
              <a:gd name="connsiteX13" fmla="*/ 1010421 w 1879230"/>
              <a:gd name="connsiteY13" fmla="*/ 435352 h 1746835"/>
              <a:gd name="connsiteX14" fmla="*/ 457971 w 1879230"/>
              <a:gd name="connsiteY14" fmla="*/ 416302 h 1746835"/>
              <a:gd name="connsiteX15" fmla="*/ 648471 w 1879230"/>
              <a:gd name="connsiteY15" fmla="*/ 1359277 h 1746835"/>
              <a:gd name="connsiteX16" fmla="*/ 981846 w 1879230"/>
              <a:gd name="connsiteY16" fmla="*/ 1168777 h 1746835"/>
              <a:gd name="connsiteX17" fmla="*/ 1524771 w 1879230"/>
              <a:gd name="connsiteY17" fmla="*/ 978277 h 1746835"/>
              <a:gd name="connsiteX18" fmla="*/ 1010421 w 1879230"/>
              <a:gd name="connsiteY18" fmla="*/ 321052 h 1746835"/>
              <a:gd name="connsiteX19" fmla="*/ 1134246 w 1879230"/>
              <a:gd name="connsiteY19" fmla="*/ 92452 h 1746835"/>
              <a:gd name="connsiteX20" fmla="*/ 1324746 w 1879230"/>
              <a:gd name="connsiteY20" fmla="*/ 54352 h 1746835"/>
              <a:gd name="connsiteX0" fmla="*/ 1324746 w 1879230"/>
              <a:gd name="connsiteY0" fmla="*/ 73211 h 1699019"/>
              <a:gd name="connsiteX1" fmla="*/ 1591446 w 1879230"/>
              <a:gd name="connsiteY1" fmla="*/ 149411 h 1699019"/>
              <a:gd name="connsiteX2" fmla="*/ 1877196 w 1879230"/>
              <a:gd name="connsiteY2" fmla="*/ 939986 h 1699019"/>
              <a:gd name="connsiteX3" fmla="*/ 1439046 w 1879230"/>
              <a:gd name="connsiteY3" fmla="*/ 1616261 h 1699019"/>
              <a:gd name="connsiteX4" fmla="*/ 543696 w 1879230"/>
              <a:gd name="connsiteY4" fmla="*/ 1616261 h 1699019"/>
              <a:gd name="connsiteX5" fmla="*/ 19821 w 1879230"/>
              <a:gd name="connsiteY5" fmla="*/ 968561 h 1699019"/>
              <a:gd name="connsiteX6" fmla="*/ 172221 w 1879230"/>
              <a:gd name="connsiteY6" fmla="*/ 254186 h 1699019"/>
              <a:gd name="connsiteX7" fmla="*/ 753246 w 1879230"/>
              <a:gd name="connsiteY7" fmla="*/ 16061 h 1699019"/>
              <a:gd name="connsiteX8" fmla="*/ 753246 w 1879230"/>
              <a:gd name="connsiteY8" fmla="*/ 168461 h 1699019"/>
              <a:gd name="connsiteX9" fmla="*/ 296046 w 1879230"/>
              <a:gd name="connsiteY9" fmla="*/ 816161 h 1699019"/>
              <a:gd name="connsiteX10" fmla="*/ 896121 w 1879230"/>
              <a:gd name="connsiteY10" fmla="*/ 1178111 h 1699019"/>
              <a:gd name="connsiteX11" fmla="*/ 1258071 w 1879230"/>
              <a:gd name="connsiteY11" fmla="*/ 1320986 h 1699019"/>
              <a:gd name="connsiteX12" fmla="*/ 1439046 w 1879230"/>
              <a:gd name="connsiteY12" fmla="*/ 416111 h 1699019"/>
              <a:gd name="connsiteX13" fmla="*/ 1010421 w 1879230"/>
              <a:gd name="connsiteY13" fmla="*/ 387536 h 1699019"/>
              <a:gd name="connsiteX14" fmla="*/ 457971 w 1879230"/>
              <a:gd name="connsiteY14" fmla="*/ 368486 h 1699019"/>
              <a:gd name="connsiteX15" fmla="*/ 648471 w 1879230"/>
              <a:gd name="connsiteY15" fmla="*/ 1311461 h 1699019"/>
              <a:gd name="connsiteX16" fmla="*/ 981846 w 1879230"/>
              <a:gd name="connsiteY16" fmla="*/ 1120961 h 1699019"/>
              <a:gd name="connsiteX17" fmla="*/ 1524771 w 1879230"/>
              <a:gd name="connsiteY17" fmla="*/ 930461 h 1699019"/>
              <a:gd name="connsiteX18" fmla="*/ 1010421 w 1879230"/>
              <a:gd name="connsiteY18" fmla="*/ 273236 h 1699019"/>
              <a:gd name="connsiteX19" fmla="*/ 1134246 w 1879230"/>
              <a:gd name="connsiteY19" fmla="*/ 44636 h 1699019"/>
              <a:gd name="connsiteX20" fmla="*/ 1324746 w 1879230"/>
              <a:gd name="connsiteY20" fmla="*/ 73211 h 1699019"/>
              <a:gd name="connsiteX0" fmla="*/ 1134246 w 1879533"/>
              <a:gd name="connsiteY0" fmla="*/ 31632 h 1686015"/>
              <a:gd name="connsiteX1" fmla="*/ 1591446 w 1879533"/>
              <a:gd name="connsiteY1" fmla="*/ 136407 h 1686015"/>
              <a:gd name="connsiteX2" fmla="*/ 1877196 w 1879533"/>
              <a:gd name="connsiteY2" fmla="*/ 926982 h 1686015"/>
              <a:gd name="connsiteX3" fmla="*/ 1439046 w 1879533"/>
              <a:gd name="connsiteY3" fmla="*/ 1603257 h 1686015"/>
              <a:gd name="connsiteX4" fmla="*/ 543696 w 1879533"/>
              <a:gd name="connsiteY4" fmla="*/ 1603257 h 1686015"/>
              <a:gd name="connsiteX5" fmla="*/ 19821 w 1879533"/>
              <a:gd name="connsiteY5" fmla="*/ 955557 h 1686015"/>
              <a:gd name="connsiteX6" fmla="*/ 172221 w 1879533"/>
              <a:gd name="connsiteY6" fmla="*/ 241182 h 1686015"/>
              <a:gd name="connsiteX7" fmla="*/ 753246 w 1879533"/>
              <a:gd name="connsiteY7" fmla="*/ 3057 h 1686015"/>
              <a:gd name="connsiteX8" fmla="*/ 753246 w 1879533"/>
              <a:gd name="connsiteY8" fmla="*/ 155457 h 1686015"/>
              <a:gd name="connsiteX9" fmla="*/ 296046 w 1879533"/>
              <a:gd name="connsiteY9" fmla="*/ 803157 h 1686015"/>
              <a:gd name="connsiteX10" fmla="*/ 896121 w 1879533"/>
              <a:gd name="connsiteY10" fmla="*/ 1165107 h 1686015"/>
              <a:gd name="connsiteX11" fmla="*/ 1258071 w 1879533"/>
              <a:gd name="connsiteY11" fmla="*/ 1307982 h 1686015"/>
              <a:gd name="connsiteX12" fmla="*/ 1439046 w 1879533"/>
              <a:gd name="connsiteY12" fmla="*/ 403107 h 1686015"/>
              <a:gd name="connsiteX13" fmla="*/ 1010421 w 1879533"/>
              <a:gd name="connsiteY13" fmla="*/ 374532 h 1686015"/>
              <a:gd name="connsiteX14" fmla="*/ 457971 w 1879533"/>
              <a:gd name="connsiteY14" fmla="*/ 355482 h 1686015"/>
              <a:gd name="connsiteX15" fmla="*/ 648471 w 1879533"/>
              <a:gd name="connsiteY15" fmla="*/ 1298457 h 1686015"/>
              <a:gd name="connsiteX16" fmla="*/ 981846 w 1879533"/>
              <a:gd name="connsiteY16" fmla="*/ 1107957 h 1686015"/>
              <a:gd name="connsiteX17" fmla="*/ 1524771 w 1879533"/>
              <a:gd name="connsiteY17" fmla="*/ 917457 h 1686015"/>
              <a:gd name="connsiteX18" fmla="*/ 1010421 w 1879533"/>
              <a:gd name="connsiteY18" fmla="*/ 260232 h 1686015"/>
              <a:gd name="connsiteX19" fmla="*/ 1134246 w 1879533"/>
              <a:gd name="connsiteY19" fmla="*/ 31632 h 1686015"/>
              <a:gd name="connsiteX0" fmla="*/ 1134246 w 1879533"/>
              <a:gd name="connsiteY0" fmla="*/ 31632 h 1686015"/>
              <a:gd name="connsiteX1" fmla="*/ 1591446 w 1879533"/>
              <a:gd name="connsiteY1" fmla="*/ 136407 h 1686015"/>
              <a:gd name="connsiteX2" fmla="*/ 1877196 w 1879533"/>
              <a:gd name="connsiteY2" fmla="*/ 926982 h 1686015"/>
              <a:gd name="connsiteX3" fmla="*/ 1439046 w 1879533"/>
              <a:gd name="connsiteY3" fmla="*/ 1603257 h 1686015"/>
              <a:gd name="connsiteX4" fmla="*/ 543696 w 1879533"/>
              <a:gd name="connsiteY4" fmla="*/ 1603257 h 1686015"/>
              <a:gd name="connsiteX5" fmla="*/ 19821 w 1879533"/>
              <a:gd name="connsiteY5" fmla="*/ 955557 h 1686015"/>
              <a:gd name="connsiteX6" fmla="*/ 172221 w 1879533"/>
              <a:gd name="connsiteY6" fmla="*/ 241182 h 1686015"/>
              <a:gd name="connsiteX7" fmla="*/ 753246 w 1879533"/>
              <a:gd name="connsiteY7" fmla="*/ 3057 h 1686015"/>
              <a:gd name="connsiteX8" fmla="*/ 753246 w 1879533"/>
              <a:gd name="connsiteY8" fmla="*/ 155457 h 1686015"/>
              <a:gd name="connsiteX9" fmla="*/ 296046 w 1879533"/>
              <a:gd name="connsiteY9" fmla="*/ 803157 h 1686015"/>
              <a:gd name="connsiteX10" fmla="*/ 896121 w 1879533"/>
              <a:gd name="connsiteY10" fmla="*/ 1165107 h 1686015"/>
              <a:gd name="connsiteX11" fmla="*/ 1258071 w 1879533"/>
              <a:gd name="connsiteY11" fmla="*/ 1307982 h 1686015"/>
              <a:gd name="connsiteX12" fmla="*/ 1439046 w 1879533"/>
              <a:gd name="connsiteY12" fmla="*/ 403107 h 1686015"/>
              <a:gd name="connsiteX13" fmla="*/ 1010421 w 1879533"/>
              <a:gd name="connsiteY13" fmla="*/ 374532 h 1686015"/>
              <a:gd name="connsiteX14" fmla="*/ 457971 w 1879533"/>
              <a:gd name="connsiteY14" fmla="*/ 355482 h 1686015"/>
              <a:gd name="connsiteX15" fmla="*/ 648471 w 1879533"/>
              <a:gd name="connsiteY15" fmla="*/ 1298457 h 1686015"/>
              <a:gd name="connsiteX16" fmla="*/ 981846 w 1879533"/>
              <a:gd name="connsiteY16" fmla="*/ 1107957 h 1686015"/>
              <a:gd name="connsiteX17" fmla="*/ 1524771 w 1879533"/>
              <a:gd name="connsiteY17" fmla="*/ 917457 h 1686015"/>
              <a:gd name="connsiteX18" fmla="*/ 1038996 w 1879533"/>
              <a:gd name="connsiteY18" fmla="*/ 279282 h 1686015"/>
              <a:gd name="connsiteX19" fmla="*/ 1134246 w 1879533"/>
              <a:gd name="connsiteY19" fmla="*/ 31632 h 1686015"/>
              <a:gd name="connsiteX0" fmla="*/ 1267596 w 1879313"/>
              <a:gd name="connsiteY0" fmla="*/ 60207 h 1686015"/>
              <a:gd name="connsiteX1" fmla="*/ 1591446 w 1879313"/>
              <a:gd name="connsiteY1" fmla="*/ 136407 h 1686015"/>
              <a:gd name="connsiteX2" fmla="*/ 1877196 w 1879313"/>
              <a:gd name="connsiteY2" fmla="*/ 926982 h 1686015"/>
              <a:gd name="connsiteX3" fmla="*/ 1439046 w 1879313"/>
              <a:gd name="connsiteY3" fmla="*/ 1603257 h 1686015"/>
              <a:gd name="connsiteX4" fmla="*/ 543696 w 1879313"/>
              <a:gd name="connsiteY4" fmla="*/ 1603257 h 1686015"/>
              <a:gd name="connsiteX5" fmla="*/ 19821 w 1879313"/>
              <a:gd name="connsiteY5" fmla="*/ 955557 h 1686015"/>
              <a:gd name="connsiteX6" fmla="*/ 172221 w 1879313"/>
              <a:gd name="connsiteY6" fmla="*/ 241182 h 1686015"/>
              <a:gd name="connsiteX7" fmla="*/ 753246 w 1879313"/>
              <a:gd name="connsiteY7" fmla="*/ 3057 h 1686015"/>
              <a:gd name="connsiteX8" fmla="*/ 753246 w 1879313"/>
              <a:gd name="connsiteY8" fmla="*/ 155457 h 1686015"/>
              <a:gd name="connsiteX9" fmla="*/ 296046 w 1879313"/>
              <a:gd name="connsiteY9" fmla="*/ 803157 h 1686015"/>
              <a:gd name="connsiteX10" fmla="*/ 896121 w 1879313"/>
              <a:gd name="connsiteY10" fmla="*/ 1165107 h 1686015"/>
              <a:gd name="connsiteX11" fmla="*/ 1258071 w 1879313"/>
              <a:gd name="connsiteY11" fmla="*/ 1307982 h 1686015"/>
              <a:gd name="connsiteX12" fmla="*/ 1439046 w 1879313"/>
              <a:gd name="connsiteY12" fmla="*/ 403107 h 1686015"/>
              <a:gd name="connsiteX13" fmla="*/ 1010421 w 1879313"/>
              <a:gd name="connsiteY13" fmla="*/ 374532 h 1686015"/>
              <a:gd name="connsiteX14" fmla="*/ 457971 w 1879313"/>
              <a:gd name="connsiteY14" fmla="*/ 355482 h 1686015"/>
              <a:gd name="connsiteX15" fmla="*/ 648471 w 1879313"/>
              <a:gd name="connsiteY15" fmla="*/ 1298457 h 1686015"/>
              <a:gd name="connsiteX16" fmla="*/ 981846 w 1879313"/>
              <a:gd name="connsiteY16" fmla="*/ 1107957 h 1686015"/>
              <a:gd name="connsiteX17" fmla="*/ 1524771 w 1879313"/>
              <a:gd name="connsiteY17" fmla="*/ 917457 h 1686015"/>
              <a:gd name="connsiteX18" fmla="*/ 1038996 w 1879313"/>
              <a:gd name="connsiteY18" fmla="*/ 279282 h 1686015"/>
              <a:gd name="connsiteX19" fmla="*/ 1267596 w 1879313"/>
              <a:gd name="connsiteY19" fmla="*/ 60207 h 1686015"/>
              <a:gd name="connsiteX0" fmla="*/ 1258071 w 1879327"/>
              <a:gd name="connsiteY0" fmla="*/ 41157 h 1686015"/>
              <a:gd name="connsiteX1" fmla="*/ 1591446 w 1879327"/>
              <a:gd name="connsiteY1" fmla="*/ 136407 h 1686015"/>
              <a:gd name="connsiteX2" fmla="*/ 1877196 w 1879327"/>
              <a:gd name="connsiteY2" fmla="*/ 926982 h 1686015"/>
              <a:gd name="connsiteX3" fmla="*/ 1439046 w 1879327"/>
              <a:gd name="connsiteY3" fmla="*/ 1603257 h 1686015"/>
              <a:gd name="connsiteX4" fmla="*/ 543696 w 1879327"/>
              <a:gd name="connsiteY4" fmla="*/ 1603257 h 1686015"/>
              <a:gd name="connsiteX5" fmla="*/ 19821 w 1879327"/>
              <a:gd name="connsiteY5" fmla="*/ 955557 h 1686015"/>
              <a:gd name="connsiteX6" fmla="*/ 172221 w 1879327"/>
              <a:gd name="connsiteY6" fmla="*/ 241182 h 1686015"/>
              <a:gd name="connsiteX7" fmla="*/ 753246 w 1879327"/>
              <a:gd name="connsiteY7" fmla="*/ 3057 h 1686015"/>
              <a:gd name="connsiteX8" fmla="*/ 753246 w 1879327"/>
              <a:gd name="connsiteY8" fmla="*/ 155457 h 1686015"/>
              <a:gd name="connsiteX9" fmla="*/ 296046 w 1879327"/>
              <a:gd name="connsiteY9" fmla="*/ 803157 h 1686015"/>
              <a:gd name="connsiteX10" fmla="*/ 896121 w 1879327"/>
              <a:gd name="connsiteY10" fmla="*/ 1165107 h 1686015"/>
              <a:gd name="connsiteX11" fmla="*/ 1258071 w 1879327"/>
              <a:gd name="connsiteY11" fmla="*/ 1307982 h 1686015"/>
              <a:gd name="connsiteX12" fmla="*/ 1439046 w 1879327"/>
              <a:gd name="connsiteY12" fmla="*/ 403107 h 1686015"/>
              <a:gd name="connsiteX13" fmla="*/ 1010421 w 1879327"/>
              <a:gd name="connsiteY13" fmla="*/ 374532 h 1686015"/>
              <a:gd name="connsiteX14" fmla="*/ 457971 w 1879327"/>
              <a:gd name="connsiteY14" fmla="*/ 355482 h 1686015"/>
              <a:gd name="connsiteX15" fmla="*/ 648471 w 1879327"/>
              <a:gd name="connsiteY15" fmla="*/ 1298457 h 1686015"/>
              <a:gd name="connsiteX16" fmla="*/ 981846 w 1879327"/>
              <a:gd name="connsiteY16" fmla="*/ 1107957 h 1686015"/>
              <a:gd name="connsiteX17" fmla="*/ 1524771 w 1879327"/>
              <a:gd name="connsiteY17" fmla="*/ 917457 h 1686015"/>
              <a:gd name="connsiteX18" fmla="*/ 1038996 w 1879327"/>
              <a:gd name="connsiteY18" fmla="*/ 279282 h 1686015"/>
              <a:gd name="connsiteX19" fmla="*/ 1258071 w 1879327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981846 w 1887158"/>
              <a:gd name="connsiteY16" fmla="*/ 1107957 h 1686015"/>
              <a:gd name="connsiteX17" fmla="*/ 1524771 w 1887158"/>
              <a:gd name="connsiteY17" fmla="*/ 917457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981846 w 1887158"/>
              <a:gd name="connsiteY16" fmla="*/ 1107957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2225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7940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7940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562745 w 1887158"/>
              <a:gd name="connsiteY15" fmla="*/ 888882 h 1686015"/>
              <a:gd name="connsiteX16" fmla="*/ 677046 w 1887158"/>
              <a:gd name="connsiteY16" fmla="*/ 1279407 h 1686015"/>
              <a:gd name="connsiteX17" fmla="*/ 1191396 w 1887158"/>
              <a:gd name="connsiteY17" fmla="*/ 1060332 h 1686015"/>
              <a:gd name="connsiteX18" fmla="*/ 1486671 w 1887158"/>
              <a:gd name="connsiteY18" fmla="*/ 907932 h 1686015"/>
              <a:gd name="connsiteX19" fmla="*/ 1038996 w 1887158"/>
              <a:gd name="connsiteY19" fmla="*/ 279282 h 1686015"/>
              <a:gd name="connsiteX20" fmla="*/ 1258071 w 1887158"/>
              <a:gd name="connsiteY20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562745 w 1887158"/>
              <a:gd name="connsiteY15" fmla="*/ 888882 h 1686015"/>
              <a:gd name="connsiteX16" fmla="*/ 677046 w 1887158"/>
              <a:gd name="connsiteY16" fmla="*/ 1279407 h 1686015"/>
              <a:gd name="connsiteX17" fmla="*/ 1191396 w 1887158"/>
              <a:gd name="connsiteY17" fmla="*/ 1060332 h 1686015"/>
              <a:gd name="connsiteX18" fmla="*/ 1505721 w 1887158"/>
              <a:gd name="connsiteY18" fmla="*/ 850782 h 1686015"/>
              <a:gd name="connsiteX19" fmla="*/ 1038996 w 1887158"/>
              <a:gd name="connsiteY19" fmla="*/ 279282 h 1686015"/>
              <a:gd name="connsiteX20" fmla="*/ 1258071 w 1887158"/>
              <a:gd name="connsiteY20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172345 w 1887158"/>
              <a:gd name="connsiteY11" fmla="*/ 1279407 h 1686015"/>
              <a:gd name="connsiteX12" fmla="*/ 1258071 w 1887158"/>
              <a:gd name="connsiteY12" fmla="*/ 1307982 h 1686015"/>
              <a:gd name="connsiteX13" fmla="*/ 1439046 w 1887158"/>
              <a:gd name="connsiteY13" fmla="*/ 403107 h 1686015"/>
              <a:gd name="connsiteX14" fmla="*/ 1010421 w 1887158"/>
              <a:gd name="connsiteY14" fmla="*/ 374532 h 1686015"/>
              <a:gd name="connsiteX15" fmla="*/ 457971 w 1887158"/>
              <a:gd name="connsiteY15" fmla="*/ 355482 h 1686015"/>
              <a:gd name="connsiteX16" fmla="*/ 562745 w 1887158"/>
              <a:gd name="connsiteY16" fmla="*/ 888882 h 1686015"/>
              <a:gd name="connsiteX17" fmla="*/ 677046 w 1887158"/>
              <a:gd name="connsiteY17" fmla="*/ 1279407 h 1686015"/>
              <a:gd name="connsiteX18" fmla="*/ 1191396 w 1887158"/>
              <a:gd name="connsiteY18" fmla="*/ 1060332 h 1686015"/>
              <a:gd name="connsiteX19" fmla="*/ 1505721 w 1887158"/>
              <a:gd name="connsiteY19" fmla="*/ 850782 h 1686015"/>
              <a:gd name="connsiteX20" fmla="*/ 1038996 w 1887158"/>
              <a:gd name="connsiteY20" fmla="*/ 279282 h 1686015"/>
              <a:gd name="connsiteX21" fmla="*/ 1258071 w 1887158"/>
              <a:gd name="connsiteY21" fmla="*/ 41157 h 1686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87158" h="1686015">
                <a:moveTo>
                  <a:pt x="1258071" y="41157"/>
                </a:moveTo>
                <a:cubicBezTo>
                  <a:pt x="1369196" y="37982"/>
                  <a:pt x="1602559" y="112595"/>
                  <a:pt x="1705746" y="260232"/>
                </a:cubicBezTo>
                <a:cubicBezTo>
                  <a:pt x="1808933" y="407869"/>
                  <a:pt x="1921646" y="703145"/>
                  <a:pt x="1877196" y="926982"/>
                </a:cubicBezTo>
                <a:cubicBezTo>
                  <a:pt x="1832746" y="1150820"/>
                  <a:pt x="1661296" y="1490545"/>
                  <a:pt x="1439046" y="1603257"/>
                </a:cubicBezTo>
                <a:cubicBezTo>
                  <a:pt x="1216796" y="1715970"/>
                  <a:pt x="780233" y="1711207"/>
                  <a:pt x="543696" y="1603257"/>
                </a:cubicBezTo>
                <a:cubicBezTo>
                  <a:pt x="307159" y="1495307"/>
                  <a:pt x="81733" y="1182569"/>
                  <a:pt x="19821" y="955557"/>
                </a:cubicBezTo>
                <a:cubicBezTo>
                  <a:pt x="-42091" y="728545"/>
                  <a:pt x="49984" y="399932"/>
                  <a:pt x="172221" y="241182"/>
                </a:cubicBezTo>
                <a:cubicBezTo>
                  <a:pt x="294458" y="82432"/>
                  <a:pt x="656409" y="17345"/>
                  <a:pt x="753246" y="3057"/>
                </a:cubicBezTo>
                <a:cubicBezTo>
                  <a:pt x="850084" y="-11230"/>
                  <a:pt x="829446" y="22107"/>
                  <a:pt x="753246" y="155457"/>
                </a:cubicBezTo>
                <a:cubicBezTo>
                  <a:pt x="677046" y="288807"/>
                  <a:pt x="272234" y="634882"/>
                  <a:pt x="296046" y="803157"/>
                </a:cubicBezTo>
                <a:cubicBezTo>
                  <a:pt x="319858" y="971432"/>
                  <a:pt x="750071" y="1085732"/>
                  <a:pt x="896121" y="1165107"/>
                </a:cubicBezTo>
                <a:cubicBezTo>
                  <a:pt x="1042171" y="1244482"/>
                  <a:pt x="1112020" y="1255595"/>
                  <a:pt x="1172345" y="1279407"/>
                </a:cubicBezTo>
                <a:cubicBezTo>
                  <a:pt x="1232670" y="1303219"/>
                  <a:pt x="1213621" y="1454032"/>
                  <a:pt x="1258071" y="1307982"/>
                </a:cubicBezTo>
                <a:cubicBezTo>
                  <a:pt x="1302521" y="1161932"/>
                  <a:pt x="1480321" y="558682"/>
                  <a:pt x="1439046" y="403107"/>
                </a:cubicBezTo>
                <a:cubicBezTo>
                  <a:pt x="1397771" y="247532"/>
                  <a:pt x="1173933" y="382469"/>
                  <a:pt x="1010421" y="374532"/>
                </a:cubicBezTo>
                <a:cubicBezTo>
                  <a:pt x="846909" y="366595"/>
                  <a:pt x="532584" y="269757"/>
                  <a:pt x="457971" y="355482"/>
                </a:cubicBezTo>
                <a:cubicBezTo>
                  <a:pt x="383358" y="441207"/>
                  <a:pt x="526233" y="734895"/>
                  <a:pt x="562745" y="888882"/>
                </a:cubicBezTo>
                <a:cubicBezTo>
                  <a:pt x="599257" y="1042869"/>
                  <a:pt x="572271" y="1250832"/>
                  <a:pt x="677046" y="1279407"/>
                </a:cubicBezTo>
                <a:cubicBezTo>
                  <a:pt x="781821" y="1307982"/>
                  <a:pt x="1053284" y="1131769"/>
                  <a:pt x="1191396" y="1060332"/>
                </a:cubicBezTo>
                <a:cubicBezTo>
                  <a:pt x="1329508" y="988895"/>
                  <a:pt x="1531121" y="980957"/>
                  <a:pt x="1505721" y="850782"/>
                </a:cubicBezTo>
                <a:cubicBezTo>
                  <a:pt x="1480321" y="720607"/>
                  <a:pt x="1104083" y="426919"/>
                  <a:pt x="1038996" y="279282"/>
                </a:cubicBezTo>
                <a:cubicBezTo>
                  <a:pt x="973909" y="131645"/>
                  <a:pt x="1146946" y="44332"/>
                  <a:pt x="1258071" y="41157"/>
                </a:cubicBezTo>
                <a:close/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8" name="TextBox 367"/>
          <p:cNvSpPr txBox="1"/>
          <p:nvPr/>
        </p:nvSpPr>
        <p:spPr>
          <a:xfrm>
            <a:off x="4139952" y="5157192"/>
            <a:ext cx="17080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Tah je uzavřený,</a:t>
            </a:r>
          </a:p>
          <a:p>
            <a:r>
              <a:rPr lang="cs-CZ" b="1" smtClean="0"/>
              <a:t>všechny stupně </a:t>
            </a:r>
          </a:p>
          <a:p>
            <a:r>
              <a:rPr lang="cs-CZ" b="1" smtClean="0"/>
              <a:t>uzlů jsou sudé.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95536" y="2492896"/>
            <a:ext cx="3816424" cy="64807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Graf musí být souvislý a s nejvýše dvěma uzly lichého stupně.</a:t>
            </a:r>
            <a:r>
              <a:rPr lang="cs-CZ" b="0" smtClean="0"/>
              <a:t>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94611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976183" y="5558539"/>
            <a:ext cx="1643852" cy="606765"/>
          </a:xfrm>
          <a:custGeom>
            <a:avLst/>
            <a:gdLst>
              <a:gd name="connsiteX0" fmla="*/ 1643852 w 1643852"/>
              <a:gd name="connsiteY0" fmla="*/ 307910 h 606765"/>
              <a:gd name="connsiteX1" fmla="*/ 981379 w 1643852"/>
              <a:gd name="connsiteY1" fmla="*/ 606490 h 606765"/>
              <a:gd name="connsiteX2" fmla="*/ 94970 w 1643852"/>
              <a:gd name="connsiteY2" fmla="*/ 354563 h 606765"/>
              <a:gd name="connsiteX3" fmla="*/ 66979 w 1643852"/>
              <a:gd name="connsiteY3" fmla="*/ 0 h 606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3852" h="606765">
                <a:moveTo>
                  <a:pt x="1643852" y="307910"/>
                </a:moveTo>
                <a:cubicBezTo>
                  <a:pt x="1441689" y="453312"/>
                  <a:pt x="1239526" y="598715"/>
                  <a:pt x="981379" y="606490"/>
                </a:cubicBezTo>
                <a:cubicBezTo>
                  <a:pt x="723232" y="614266"/>
                  <a:pt x="247370" y="455645"/>
                  <a:pt x="94970" y="354563"/>
                </a:cubicBezTo>
                <a:cubicBezTo>
                  <a:pt x="-57430" y="253481"/>
                  <a:pt x="4774" y="126740"/>
                  <a:pt x="66979" y="0"/>
                </a:cubicBezTo>
              </a:path>
            </a:pathLst>
          </a:cu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95536" y="40466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Planární</a:t>
            </a:r>
            <a:r>
              <a:rPr lang="cs-CZ" sz="2800"/>
              <a:t> </a:t>
            </a:r>
            <a:r>
              <a:rPr lang="cs-CZ" sz="2800" smtClean="0"/>
              <a:t>(rovinný) graf</a:t>
            </a:r>
          </a:p>
          <a:p>
            <a:r>
              <a:rPr lang="cs-CZ" b="0" smtClean="0"/>
              <a:t>Lze graf namalovat do roviny bez toho, aby se hrany křížily?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395536" y="1268760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 (ale přece jen pokročilejší)</a:t>
            </a:r>
            <a:endParaRPr lang="cs-CZ"/>
          </a:p>
        </p:txBody>
      </p:sp>
      <p:sp>
        <p:nvSpPr>
          <p:cNvPr id="168" name="Smiley Face 167"/>
          <p:cNvSpPr/>
          <p:nvPr/>
        </p:nvSpPr>
        <p:spPr>
          <a:xfrm>
            <a:off x="5796136" y="1340768"/>
            <a:ext cx="288032" cy="28803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19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755576" y="4151645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Je planární, 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modrou hranu lze vést jinudy:</a:t>
            </a:r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123728" y="27830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2627784" y="3215094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>
            <a:off x="1619672" y="27830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>
            <a:off x="2627784" y="35031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1043608" y="35031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 flipV="1">
            <a:off x="1619672" y="3215094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V="1">
            <a:off x="1619672" y="3215094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1619672" y="3215094"/>
            <a:ext cx="1008112" cy="648072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 flipV="1">
            <a:off x="1619672" y="3215094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1619672" y="386316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>
            <a:off x="1043608" y="32150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547664" y="37911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1547664" y="31430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555776" y="37911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971600" y="34311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Line 153"/>
          <p:cNvSpPr>
            <a:spLocks noChangeShapeType="1"/>
          </p:cNvSpPr>
          <p:nvPr/>
        </p:nvSpPr>
        <p:spPr bwMode="auto">
          <a:xfrm>
            <a:off x="2627784" y="32150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2051720" y="27110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3131840" y="34311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2555776" y="31430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H="1" flipV="1">
            <a:off x="5292527" y="3642557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153"/>
          <p:cNvSpPr>
            <a:spLocks noChangeShapeType="1"/>
          </p:cNvSpPr>
          <p:nvPr/>
        </p:nvSpPr>
        <p:spPr bwMode="auto">
          <a:xfrm flipH="1">
            <a:off x="5292527" y="3426533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Oval 169"/>
          <p:cNvSpPr>
            <a:spLocks noChangeArrowheads="1"/>
          </p:cNvSpPr>
          <p:nvPr/>
        </p:nvSpPr>
        <p:spPr bwMode="auto">
          <a:xfrm>
            <a:off x="5220519" y="3282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>
            <a:off x="5292527" y="3642557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V="1">
            <a:off x="5292527" y="3786573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>
            <a:off x="5292527" y="3930589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V="1">
            <a:off x="5292527" y="3426533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>
            <a:off x="5292527" y="4146613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5292527" y="3786573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V="1">
            <a:off x="5292527" y="3426533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169"/>
          <p:cNvSpPr>
            <a:spLocks noChangeArrowheads="1"/>
          </p:cNvSpPr>
          <p:nvPr/>
        </p:nvSpPr>
        <p:spPr bwMode="auto">
          <a:xfrm>
            <a:off x="5220519" y="41461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169"/>
          <p:cNvSpPr>
            <a:spLocks noChangeArrowheads="1"/>
          </p:cNvSpPr>
          <p:nvPr/>
        </p:nvSpPr>
        <p:spPr bwMode="auto">
          <a:xfrm>
            <a:off x="5220519" y="38581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169"/>
          <p:cNvSpPr>
            <a:spLocks noChangeArrowheads="1"/>
          </p:cNvSpPr>
          <p:nvPr/>
        </p:nvSpPr>
        <p:spPr bwMode="auto">
          <a:xfrm>
            <a:off x="5220519" y="35701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5868591" y="40746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5868591" y="37145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5868591" y="33545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Line 153"/>
          <p:cNvSpPr>
            <a:spLocks noChangeShapeType="1"/>
          </p:cNvSpPr>
          <p:nvPr/>
        </p:nvSpPr>
        <p:spPr bwMode="auto">
          <a:xfrm flipH="1" flipV="1">
            <a:off x="2123281" y="4799717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Line 153"/>
          <p:cNvSpPr>
            <a:spLocks noChangeShapeType="1"/>
          </p:cNvSpPr>
          <p:nvPr/>
        </p:nvSpPr>
        <p:spPr bwMode="auto">
          <a:xfrm flipH="1" flipV="1">
            <a:off x="2627337" y="5231765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>
            <a:off x="1619225" y="4799717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2627337" y="5519797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 flipV="1">
            <a:off x="1043161" y="5519797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 flipV="1">
            <a:off x="1619225" y="5231765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Line 153"/>
          <p:cNvSpPr>
            <a:spLocks noChangeShapeType="1"/>
          </p:cNvSpPr>
          <p:nvPr/>
        </p:nvSpPr>
        <p:spPr bwMode="auto">
          <a:xfrm flipV="1">
            <a:off x="1619225" y="5231765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Line 153"/>
          <p:cNvSpPr>
            <a:spLocks noChangeShapeType="1"/>
          </p:cNvSpPr>
          <p:nvPr/>
        </p:nvSpPr>
        <p:spPr bwMode="auto">
          <a:xfrm flipH="1" flipV="1">
            <a:off x="1619225" y="523176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Line 153"/>
          <p:cNvSpPr>
            <a:spLocks noChangeShapeType="1"/>
          </p:cNvSpPr>
          <p:nvPr/>
        </p:nvSpPr>
        <p:spPr bwMode="auto">
          <a:xfrm flipH="1" flipV="1">
            <a:off x="1619225" y="587983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Line 153"/>
          <p:cNvSpPr>
            <a:spLocks noChangeShapeType="1"/>
          </p:cNvSpPr>
          <p:nvPr/>
        </p:nvSpPr>
        <p:spPr bwMode="auto">
          <a:xfrm flipH="1">
            <a:off x="1043161" y="5231765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Oval 169"/>
          <p:cNvSpPr>
            <a:spLocks noChangeArrowheads="1"/>
          </p:cNvSpPr>
          <p:nvPr/>
        </p:nvSpPr>
        <p:spPr bwMode="auto">
          <a:xfrm>
            <a:off x="1547217" y="58078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Oval 169"/>
          <p:cNvSpPr>
            <a:spLocks noChangeArrowheads="1"/>
          </p:cNvSpPr>
          <p:nvPr/>
        </p:nvSpPr>
        <p:spPr bwMode="auto">
          <a:xfrm>
            <a:off x="1547217" y="5159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Oval 169"/>
          <p:cNvSpPr>
            <a:spLocks noChangeArrowheads="1"/>
          </p:cNvSpPr>
          <p:nvPr/>
        </p:nvSpPr>
        <p:spPr bwMode="auto">
          <a:xfrm>
            <a:off x="2555329" y="58078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Oval 169"/>
          <p:cNvSpPr>
            <a:spLocks noChangeArrowheads="1"/>
          </p:cNvSpPr>
          <p:nvPr/>
        </p:nvSpPr>
        <p:spPr bwMode="auto">
          <a:xfrm>
            <a:off x="971153" y="544778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>
            <a:off x="2627337" y="5231765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Oval 169"/>
          <p:cNvSpPr>
            <a:spLocks noChangeArrowheads="1"/>
          </p:cNvSpPr>
          <p:nvPr/>
        </p:nvSpPr>
        <p:spPr bwMode="auto">
          <a:xfrm>
            <a:off x="2051273" y="47277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Oval 169"/>
          <p:cNvSpPr>
            <a:spLocks noChangeArrowheads="1"/>
          </p:cNvSpPr>
          <p:nvPr/>
        </p:nvSpPr>
        <p:spPr bwMode="auto">
          <a:xfrm>
            <a:off x="3131393" y="544778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Oval 169"/>
          <p:cNvSpPr>
            <a:spLocks noChangeArrowheads="1"/>
          </p:cNvSpPr>
          <p:nvPr/>
        </p:nvSpPr>
        <p:spPr bwMode="auto">
          <a:xfrm>
            <a:off x="2555329" y="5159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 flipH="1" flipV="1">
            <a:off x="7956376" y="3573016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>
            <a:off x="7452320" y="407707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6948264" y="407707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6948264" y="3573016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6948264" y="3573016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>
            <a:off x="6948264" y="3573016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 flipH="1" flipV="1">
            <a:off x="6948264" y="357301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 flipH="1" flipV="1">
            <a:off x="6948264" y="4077072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Line 153"/>
          <p:cNvSpPr>
            <a:spLocks noChangeShapeType="1"/>
          </p:cNvSpPr>
          <p:nvPr/>
        </p:nvSpPr>
        <p:spPr bwMode="auto">
          <a:xfrm flipV="1">
            <a:off x="7452320" y="3573016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>
            <a:off x="6948264" y="3573016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>
            <a:off x="6588224" y="3861048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Line 153"/>
          <p:cNvSpPr>
            <a:spLocks noChangeShapeType="1"/>
          </p:cNvSpPr>
          <p:nvPr/>
        </p:nvSpPr>
        <p:spPr bwMode="auto">
          <a:xfrm flipH="1">
            <a:off x="7956376" y="3861048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flipV="1">
            <a:off x="6588224" y="357301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flipH="1" flipV="1">
            <a:off x="7956376" y="357301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7452320" y="328498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H="1">
            <a:off x="6948264" y="328498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Oval 169"/>
          <p:cNvSpPr>
            <a:spLocks noChangeArrowheads="1"/>
          </p:cNvSpPr>
          <p:nvPr/>
        </p:nvSpPr>
        <p:spPr bwMode="auto">
          <a:xfrm>
            <a:off x="6876256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Oval 169"/>
          <p:cNvSpPr>
            <a:spLocks noChangeArrowheads="1"/>
          </p:cNvSpPr>
          <p:nvPr/>
        </p:nvSpPr>
        <p:spPr bwMode="auto">
          <a:xfrm>
            <a:off x="6876256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>
            <a:off x="7884368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Oval 169"/>
          <p:cNvSpPr>
            <a:spLocks noChangeArrowheads="1"/>
          </p:cNvSpPr>
          <p:nvPr/>
        </p:nvSpPr>
        <p:spPr bwMode="auto">
          <a:xfrm>
            <a:off x="7884368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7380312" y="42930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651621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244408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7380312" y="32129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TextBox 293"/>
          <p:cNvSpPr txBox="1"/>
          <p:nvPr/>
        </p:nvSpPr>
        <p:spPr>
          <a:xfrm>
            <a:off x="5076056" y="4511685"/>
            <a:ext cx="3528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ejsou planární. 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Pokud  graf "obsahuje" v sobě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graf s 5 uzly nebo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bipartitní graf s 3 a 3 uzly,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pak není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planární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3347864" y="1772816"/>
            <a:ext cx="5400600" cy="72008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Hopcroft a Tarjan,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/>
              <a:t>V</a:t>
            </a:r>
            <a:r>
              <a:rPr lang="en-US" b="0" smtClean="0"/>
              <a:t>|</a:t>
            </a:r>
            <a:r>
              <a:rPr lang="cs-CZ" b="0" smtClean="0"/>
              <a:t> )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</a:t>
            </a:r>
            <a:r>
              <a:rPr lang="cs-CZ" smtClean="0"/>
              <a:t>Boyer a Myrvold</a:t>
            </a:r>
            <a:r>
              <a:rPr lang="cs-CZ"/>
              <a:t>, </a:t>
            </a:r>
            <a:r>
              <a:rPr lang="cs-CZ" b="0"/>
              <a:t>  </a:t>
            </a:r>
            <a:r>
              <a:rPr lang="cs-CZ" b="0" smtClean="0"/>
              <a:t>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 ) </a:t>
            </a:r>
            <a:r>
              <a:rPr lang="cs-CZ" b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971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692696"/>
            <a:ext cx="4032448" cy="568863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noAutofit/>
          </a:bodyPr>
          <a:lstStyle/>
          <a:p>
            <a:r>
              <a:rPr lang="cs-CZ" sz="1600" b="1"/>
              <a:t>"</a:t>
            </a:r>
            <a:r>
              <a:rPr lang="cs-CZ" sz="1600" b="1" smtClean="0"/>
              <a:t>Snadné" úlohy</a:t>
            </a:r>
          </a:p>
          <a:p>
            <a:endParaRPr lang="cs-CZ" sz="1600" smtClean="0"/>
          </a:p>
          <a:p>
            <a:r>
              <a:rPr lang="cs-CZ" sz="1600" smtClean="0"/>
              <a:t>Je znám polynomiální algoritmus řešení </a:t>
            </a:r>
          </a:p>
          <a:p>
            <a:r>
              <a:rPr lang="cs-CZ" sz="1600" smtClean="0"/>
              <a:t>pro všechny možné případy.</a:t>
            </a:r>
          </a:p>
          <a:p>
            <a:endParaRPr lang="cs-CZ" sz="1600" b="1" smtClean="0"/>
          </a:p>
          <a:p>
            <a:endParaRPr lang="cs-CZ" sz="1600" b="1"/>
          </a:p>
          <a:p>
            <a:endParaRPr lang="cs-CZ" sz="1600" b="1" smtClean="0"/>
          </a:p>
          <a:p>
            <a:r>
              <a:rPr lang="cs-CZ" sz="1600" b="1" smtClean="0"/>
              <a:t>vzdálenosti uzlů (vážené i nevážené),</a:t>
            </a:r>
          </a:p>
          <a:p>
            <a:r>
              <a:rPr lang="cs-CZ" sz="1600" b="1" smtClean="0"/>
              <a:t>nejkratší cesty (vážené i nevážené)</a:t>
            </a:r>
          </a:p>
          <a:p>
            <a:r>
              <a:rPr lang="cs-CZ" sz="1600" b="1" smtClean="0"/>
              <a:t>souvislost, silná souvislost,</a:t>
            </a:r>
          </a:p>
          <a:p>
            <a:r>
              <a:rPr lang="cs-CZ" sz="1600" b="1" smtClean="0"/>
              <a:t>Eulerova cesta/kružnice,</a:t>
            </a:r>
          </a:p>
          <a:p>
            <a:r>
              <a:rPr lang="cs-CZ" sz="1600" b="1" smtClean="0"/>
              <a:t>úloha čínského pošťáka,</a:t>
            </a:r>
          </a:p>
          <a:p>
            <a:r>
              <a:rPr lang="cs-CZ" sz="1600" b="1" smtClean="0"/>
              <a:t>* rovinnost,</a:t>
            </a:r>
          </a:p>
          <a:p>
            <a:r>
              <a:rPr lang="cs-CZ" sz="1600" b="1" smtClean="0"/>
              <a:t>* maximální párování ,</a:t>
            </a:r>
            <a:endParaRPr lang="cs-CZ" sz="1600" b="1"/>
          </a:p>
          <a:p>
            <a:r>
              <a:rPr lang="cs-CZ" sz="1600" b="1" smtClean="0"/>
              <a:t>barevnost == 2</a:t>
            </a:r>
          </a:p>
          <a:p>
            <a:r>
              <a:rPr lang="cs-CZ" sz="1600" b="1" smtClean="0"/>
              <a:t>minimální kostra,</a:t>
            </a:r>
          </a:p>
          <a:p>
            <a:r>
              <a:rPr lang="cs-CZ" sz="1600" b="1" smtClean="0"/>
              <a:t>optimální tok v síti,</a:t>
            </a:r>
          </a:p>
          <a:p>
            <a:r>
              <a:rPr lang="cs-CZ" sz="1600" b="1"/>
              <a:t>a</a:t>
            </a:r>
            <a:r>
              <a:rPr lang="cs-CZ" sz="1600" b="1" smtClean="0"/>
              <a:t>td</a:t>
            </a:r>
            <a:r>
              <a:rPr lang="cs-CZ" sz="1600" smtClean="0"/>
              <a:t>...</a:t>
            </a:r>
          </a:p>
          <a:p>
            <a:endParaRPr lang="cs-CZ" sz="1600"/>
          </a:p>
          <a:p>
            <a:endParaRPr lang="cs-CZ" sz="1600" smtClean="0"/>
          </a:p>
          <a:p>
            <a:endParaRPr lang="cs-CZ" sz="1600" smtClean="0"/>
          </a:p>
          <a:p>
            <a:endParaRPr lang="cs-CZ" sz="1600" smtClean="0"/>
          </a:p>
          <a:p>
            <a:r>
              <a:rPr lang="cs-CZ" sz="1600" smtClean="0"/>
              <a:t>* -- složitější postup, ale pořád polynomiální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9992" y="692696"/>
            <a:ext cx="4392488" cy="568863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r>
              <a:rPr lang="cs-CZ" sz="1600" b="1" smtClean="0"/>
              <a:t>"Obtížné" úlohy</a:t>
            </a:r>
          </a:p>
          <a:p>
            <a:endParaRPr lang="cs-CZ" sz="1600" smtClean="0"/>
          </a:p>
          <a:p>
            <a:r>
              <a:rPr lang="cs-CZ" sz="1600" smtClean="0"/>
              <a:t>Není znám obecný polynomiální algoritmus řešení.</a:t>
            </a:r>
          </a:p>
          <a:p>
            <a:r>
              <a:rPr lang="cs-CZ" sz="1600" smtClean="0"/>
              <a:t>Mnohdy ale může existovat polynomiální řešení pro speciální skupiny grafů (např. stromy, DAG, atd).</a:t>
            </a:r>
          </a:p>
          <a:p>
            <a:r>
              <a:rPr lang="cs-CZ" sz="1600" smtClean="0"/>
              <a:t> </a:t>
            </a:r>
          </a:p>
          <a:p>
            <a:r>
              <a:rPr lang="cs-CZ" sz="1600" b="1" smtClean="0"/>
              <a:t>* nejdelší cesty  (vážené i nevážené),</a:t>
            </a:r>
          </a:p>
          <a:p>
            <a:r>
              <a:rPr lang="cs-CZ" sz="1600" b="1" smtClean="0"/>
              <a:t>Hamiltonovská cesta/kružnice,</a:t>
            </a:r>
          </a:p>
          <a:p>
            <a:r>
              <a:rPr lang="cs-CZ" sz="1600" b="1" smtClean="0"/>
              <a:t>úloha obchodního cestujícícho,</a:t>
            </a:r>
          </a:p>
          <a:p>
            <a:r>
              <a:rPr lang="cs-CZ" sz="1600" b="1" smtClean="0"/>
              <a:t>klikovost,</a:t>
            </a:r>
          </a:p>
          <a:p>
            <a:r>
              <a:rPr lang="cs-CZ" sz="1600" b="1" smtClean="0"/>
              <a:t>barevnost ( </a:t>
            </a:r>
            <a:r>
              <a:rPr lang="en-US" sz="1600" b="1" smtClean="0"/>
              <a:t>&gt; 2</a:t>
            </a:r>
            <a:r>
              <a:rPr lang="cs-CZ" sz="1600" b="1" smtClean="0"/>
              <a:t>),</a:t>
            </a:r>
            <a:endParaRPr lang="en-US" sz="1600" b="1" smtClean="0"/>
          </a:p>
          <a:p>
            <a:r>
              <a:rPr lang="en-US" sz="1600" b="1" smtClean="0"/>
              <a:t>dominance</a:t>
            </a:r>
            <a:r>
              <a:rPr lang="cs-CZ" sz="1600" b="1" smtClean="0"/>
              <a:t>,</a:t>
            </a:r>
            <a:endParaRPr lang="en-US" sz="1600" b="1" smtClean="0"/>
          </a:p>
          <a:p>
            <a:r>
              <a:rPr lang="en-US" sz="1600" b="1" smtClean="0"/>
              <a:t>ne</a:t>
            </a:r>
            <a:r>
              <a:rPr lang="cs-CZ" sz="1600" b="1" smtClean="0"/>
              <a:t>záv</a:t>
            </a:r>
            <a:r>
              <a:rPr lang="en-US" sz="1600" b="1" smtClean="0"/>
              <a:t>islos</a:t>
            </a:r>
            <a:r>
              <a:rPr lang="cs-CZ" sz="1600" b="1" smtClean="0"/>
              <a:t>t,</a:t>
            </a:r>
          </a:p>
          <a:p>
            <a:r>
              <a:rPr lang="cs-CZ" sz="1600" b="1"/>
              <a:t>v</a:t>
            </a:r>
            <a:r>
              <a:rPr lang="cs-CZ" sz="1600" b="1" smtClean="0"/>
              <a:t>rcholové pokrytí,</a:t>
            </a:r>
          </a:p>
          <a:p>
            <a:r>
              <a:rPr lang="cs-CZ" sz="1600" b="1" smtClean="0"/>
              <a:t>** izomorfizmus</a:t>
            </a:r>
            <a:r>
              <a:rPr lang="en-US" sz="1600" b="1" smtClean="0"/>
              <a:t>,</a:t>
            </a:r>
            <a:endParaRPr lang="cs-CZ" sz="1600" b="1" smtClean="0"/>
          </a:p>
          <a:p>
            <a:r>
              <a:rPr lang="cs-CZ" sz="1600" b="1" smtClean="0"/>
              <a:t>atd</a:t>
            </a:r>
            <a:r>
              <a:rPr lang="cs-CZ" sz="1600" smtClean="0"/>
              <a:t>...</a:t>
            </a:r>
          </a:p>
          <a:p>
            <a:r>
              <a:rPr lang="cs-CZ" sz="1200" b="1"/>
              <a:t>(</a:t>
            </a:r>
            <a:r>
              <a:rPr lang="cs-CZ" sz="1200" b="1" smtClean="0"/>
              <a:t>https://en.wikipedia.org/wiki/List_of_NP-complete_problems)</a:t>
            </a:r>
          </a:p>
          <a:p>
            <a:endParaRPr lang="cs-CZ" sz="1600" smtClean="0"/>
          </a:p>
          <a:p>
            <a:endParaRPr lang="cs-CZ" sz="1600" smtClean="0"/>
          </a:p>
          <a:p>
            <a:endParaRPr lang="cs-CZ" sz="1600" smtClean="0"/>
          </a:p>
          <a:p>
            <a:r>
              <a:rPr lang="cs-CZ" sz="1600" smtClean="0"/>
              <a:t>* -- v DAG snadné</a:t>
            </a:r>
          </a:p>
          <a:p>
            <a:r>
              <a:rPr lang="cs-CZ" sz="1600" smtClean="0"/>
              <a:t>** -- ve stromech snadné</a:t>
            </a:r>
            <a:endParaRPr lang="cs-CZ" sz="1600"/>
          </a:p>
          <a:p>
            <a:endParaRPr lang="cs-CZ" sz="1600"/>
          </a:p>
        </p:txBody>
      </p:sp>
      <p:sp>
        <p:nvSpPr>
          <p:cNvPr id="7" name="TextBox 6"/>
          <p:cNvSpPr txBox="1"/>
          <p:nvPr/>
        </p:nvSpPr>
        <p:spPr>
          <a:xfrm>
            <a:off x="1835696" y="260648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smtClean="0"/>
              <a:t>Náznak dělení grafových úloh podle obtížnosti</a:t>
            </a:r>
            <a:endParaRPr lang="cs-CZ" sz="1400" smtClean="0"/>
          </a:p>
        </p:txBody>
      </p:sp>
    </p:spTree>
    <p:extLst>
      <p:ext uri="{BB962C8B-B14F-4D97-AF65-F5344CB8AC3E}">
        <p14:creationId xmlns:p14="http://schemas.microsoft.com/office/powerpoint/2010/main" val="195549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2850059"/>
            <a:ext cx="863650" cy="108012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3714155"/>
            <a:ext cx="1872208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1409899"/>
            <a:ext cx="2304256" cy="1368152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4146203"/>
            <a:ext cx="1584176" cy="21602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3930179"/>
            <a:ext cx="360040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3210099"/>
            <a:ext cx="2736304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2778051"/>
            <a:ext cx="2304702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066083"/>
            <a:ext cx="648072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3426123"/>
            <a:ext cx="504056" cy="57606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4578251"/>
            <a:ext cx="432048" cy="64807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2273995"/>
            <a:ext cx="864096" cy="151216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3930179"/>
            <a:ext cx="72008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2778051"/>
            <a:ext cx="360040" cy="647253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3354115"/>
            <a:ext cx="432047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057177"/>
            <a:ext cx="791741" cy="21681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1841277"/>
            <a:ext cx="144463" cy="21590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2850059"/>
            <a:ext cx="286593" cy="64380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2922067"/>
            <a:ext cx="142875" cy="43180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1985963"/>
            <a:ext cx="216024" cy="86556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3282107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3714155"/>
            <a:ext cx="358329" cy="14401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4578251"/>
            <a:ext cx="1080120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1409899"/>
            <a:ext cx="1728638" cy="1152128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2201987"/>
            <a:ext cx="1944662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3138091"/>
            <a:ext cx="0" cy="100811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4506243"/>
            <a:ext cx="720080" cy="64807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4434235"/>
            <a:ext cx="1152128" cy="7200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3210099"/>
            <a:ext cx="432048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2778051"/>
            <a:ext cx="432048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002187"/>
            <a:ext cx="576064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4362227"/>
            <a:ext cx="0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4218211"/>
            <a:ext cx="1152128" cy="108012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5154315"/>
            <a:ext cx="1296144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4434235"/>
            <a:ext cx="864096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002187"/>
            <a:ext cx="2664296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3138091"/>
            <a:ext cx="1584622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2778051"/>
            <a:ext cx="1296144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066083"/>
            <a:ext cx="576064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4722267"/>
            <a:ext cx="864096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4218211"/>
            <a:ext cx="1368152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4650259"/>
            <a:ext cx="1080120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1409899"/>
            <a:ext cx="576064" cy="1655936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2562027"/>
            <a:ext cx="863650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2201987"/>
            <a:ext cx="4248026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3930179"/>
            <a:ext cx="504056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3426123"/>
            <a:ext cx="1079946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129979"/>
            <a:ext cx="577205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3714156"/>
            <a:ext cx="792906" cy="21602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3426123"/>
            <a:ext cx="504056" cy="288032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3138091"/>
            <a:ext cx="360040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2561457"/>
            <a:ext cx="720080" cy="122470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2562027"/>
            <a:ext cx="792089" cy="115155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3786163"/>
            <a:ext cx="648072" cy="14401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3714155"/>
            <a:ext cx="1512168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3786163"/>
            <a:ext cx="72182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4650259"/>
            <a:ext cx="432048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4650259"/>
            <a:ext cx="792088" cy="7902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4506243"/>
            <a:ext cx="791914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3858171"/>
            <a:ext cx="431874" cy="72008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3858171"/>
            <a:ext cx="648072" cy="64621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1840087"/>
            <a:ext cx="1224136" cy="14587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000" y="4578251"/>
            <a:ext cx="719906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3426123"/>
            <a:ext cx="72008" cy="115026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3138091"/>
            <a:ext cx="504056" cy="288355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2778051"/>
            <a:ext cx="720080" cy="360363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057972"/>
            <a:ext cx="432048" cy="57606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057970"/>
            <a:ext cx="1224136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057970"/>
            <a:ext cx="864096" cy="1440161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2273995"/>
            <a:ext cx="360040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2850059"/>
            <a:ext cx="576064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129979"/>
            <a:ext cx="359222" cy="79208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3354116"/>
            <a:ext cx="503238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3786164"/>
            <a:ext cx="935286" cy="79208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4362227"/>
            <a:ext cx="1224136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2922067"/>
            <a:ext cx="864097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2922068"/>
            <a:ext cx="818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057971"/>
            <a:ext cx="288032" cy="72008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1985963"/>
            <a:ext cx="720080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4218211"/>
            <a:ext cx="1008112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627784" y="4221087"/>
            <a:ext cx="2232545" cy="1005235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2850059"/>
            <a:ext cx="432048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2562027"/>
            <a:ext cx="0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4362227"/>
            <a:ext cx="1440160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3786163"/>
            <a:ext cx="216024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2562027"/>
            <a:ext cx="432048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2850059"/>
            <a:ext cx="864096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3786163"/>
            <a:ext cx="216024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3498131"/>
            <a:ext cx="720080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4938291"/>
            <a:ext cx="2664296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3498131"/>
            <a:ext cx="288032" cy="144016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2562027"/>
            <a:ext cx="504056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3786163"/>
            <a:ext cx="1008112" cy="79208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4578252"/>
            <a:ext cx="936922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4578251"/>
            <a:ext cx="1008112" cy="360363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1985740"/>
            <a:ext cx="144462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1768252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0579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2562027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1913955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3714155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277805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4290219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248897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342242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277805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220198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1340768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436097" y="1913955"/>
            <a:ext cx="288032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38581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427985" y="4434235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5151438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342612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660233" y="2418011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5223446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079430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493829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06608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129979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371415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4437112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414620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414620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486628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3642147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3714155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450624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486628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06608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38581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2850059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2991198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24129" y="2634035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335411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270604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4650259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3930179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4506243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4290219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436222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313809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077072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4581128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4578251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378616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443423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499992" y="3282107"/>
            <a:ext cx="288031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868144" y="3570139"/>
            <a:ext cx="288033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20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40466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Planární</a:t>
            </a:r>
            <a:r>
              <a:rPr lang="cs-CZ" sz="2800"/>
              <a:t> </a:t>
            </a:r>
            <a:r>
              <a:rPr lang="cs-CZ" sz="2800" smtClean="0"/>
              <a:t>graf</a:t>
            </a:r>
          </a:p>
          <a:p>
            <a:r>
              <a:rPr lang="cs-CZ" b="0" smtClean="0"/>
              <a:t>Lze graf namalovat do roviny bez toho, aby se hrany křížily?</a:t>
            </a:r>
          </a:p>
        </p:txBody>
      </p:sp>
      <p:sp>
        <p:nvSpPr>
          <p:cNvPr id="170" name="Oval 331"/>
          <p:cNvSpPr>
            <a:spLocks noChangeArrowheads="1"/>
          </p:cNvSpPr>
          <p:nvPr/>
        </p:nvSpPr>
        <p:spPr bwMode="auto">
          <a:xfrm>
            <a:off x="6228184" y="5373216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TextBox 170"/>
          <p:cNvSpPr txBox="1"/>
          <p:nvPr/>
        </p:nvSpPr>
        <p:spPr>
          <a:xfrm>
            <a:off x="683568" y="5589240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/>
              <a:t>Zde to nejde. Každý černý uzel je spojen třemi separátními cestami </a:t>
            </a:r>
            <a:endParaRPr lang="cs-CZ" b="1" smtClean="0"/>
          </a:p>
          <a:p>
            <a:r>
              <a:rPr lang="cs-CZ" b="1" smtClean="0"/>
              <a:t>s </a:t>
            </a:r>
            <a:r>
              <a:rPr lang="cs-CZ" b="1"/>
              <a:t>každým žlutým uzlem a naopak. To je případ úplného bipartitního grafu </a:t>
            </a:r>
            <a:endParaRPr lang="cs-CZ" b="1" smtClean="0"/>
          </a:p>
          <a:p>
            <a:r>
              <a:rPr lang="cs-CZ" b="1" smtClean="0"/>
              <a:t>s partitami velikosti </a:t>
            </a:r>
            <a:r>
              <a:rPr lang="cs-CZ" b="1"/>
              <a:t>3 a 3, což nelze nakreslit </a:t>
            </a:r>
            <a:r>
              <a:rPr lang="cs-CZ" b="1" smtClean="0"/>
              <a:t>do roviny bez </a:t>
            </a:r>
            <a:r>
              <a:rPr lang="cs-CZ" b="1"/>
              <a:t>křížení hran.</a:t>
            </a:r>
          </a:p>
        </p:txBody>
      </p:sp>
    </p:spTree>
    <p:extLst>
      <p:ext uri="{BB962C8B-B14F-4D97-AF65-F5344CB8AC3E}">
        <p14:creationId xmlns:p14="http://schemas.microsoft.com/office/powerpoint/2010/main" val="10612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72819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Klikovost</a:t>
            </a:r>
          </a:p>
          <a:p>
            <a:r>
              <a:rPr lang="cs-CZ" b="0" smtClean="0"/>
              <a:t>Jaká je maximální velikost kliky, to jest skupiny uzlů, </a:t>
            </a:r>
          </a:p>
          <a:p>
            <a:r>
              <a:rPr lang="cs-CZ" b="0" smtClean="0"/>
              <a:t>v níž každý uzel sousedí s každým?</a:t>
            </a:r>
          </a:p>
          <a:p>
            <a:r>
              <a:rPr lang="cs-CZ" b="0" i="1" smtClean="0"/>
              <a:t>Př. Vyberte na náročnou exkurzi co největší skupinu spolužáků, v níž každý</a:t>
            </a:r>
          </a:p>
          <a:p>
            <a:r>
              <a:rPr lang="cs-CZ" b="0" i="1" smtClean="0"/>
              <a:t>kamarádí s každým. 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395536" y="2204864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21</a:t>
            </a:fld>
            <a:endParaRPr lang="cs-CZ"/>
          </a:p>
        </p:txBody>
      </p:sp>
      <p:sp>
        <p:nvSpPr>
          <p:cNvPr id="165" name="Line 153"/>
          <p:cNvSpPr>
            <a:spLocks noChangeShapeType="1"/>
          </p:cNvSpPr>
          <p:nvPr/>
        </p:nvSpPr>
        <p:spPr bwMode="auto">
          <a:xfrm flipH="1" flipV="1">
            <a:off x="1763688" y="3450486"/>
            <a:ext cx="36004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>
            <a:off x="1763688" y="3738518"/>
            <a:ext cx="36004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043608" y="402655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1043608" y="3450486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763688" y="3450486"/>
            <a:ext cx="0" cy="57606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1043608" y="3450486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763688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1043608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619672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899592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899592" y="3234462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827584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971600" y="3954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115616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547664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1691680" y="3954542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1835696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2051720" y="3666510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691680" y="337847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971600" y="337847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827584" y="31624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6948264" y="30904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 flipV="1">
            <a:off x="7452320" y="3522494"/>
            <a:ext cx="0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6444208" y="30904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>
            <a:off x="7452320" y="38105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5868144" y="38105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H="1" flipV="1">
            <a:off x="6444208" y="3522494"/>
            <a:ext cx="0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V="1">
            <a:off x="6444208" y="3522494"/>
            <a:ext cx="1008112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>
            <a:off x="6444208" y="3522494"/>
            <a:ext cx="1008112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6444208" y="3522494"/>
            <a:ext cx="10081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 flipV="1">
            <a:off x="6444208" y="4170566"/>
            <a:ext cx="10081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>
            <a:off x="5868144" y="35224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6372200" y="409855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6372200" y="3450486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7380312" y="409855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169"/>
          <p:cNvSpPr>
            <a:spLocks noChangeArrowheads="1"/>
          </p:cNvSpPr>
          <p:nvPr/>
        </p:nvSpPr>
        <p:spPr bwMode="auto">
          <a:xfrm>
            <a:off x="5796136" y="37385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>
            <a:off x="7452320" y="35224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6876256" y="30184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7956376" y="37385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169"/>
          <p:cNvSpPr>
            <a:spLocks noChangeArrowheads="1"/>
          </p:cNvSpPr>
          <p:nvPr/>
        </p:nvSpPr>
        <p:spPr bwMode="auto">
          <a:xfrm>
            <a:off x="7380312" y="3450486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>
            <a:off x="4067944" y="438659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3707904" y="4026550"/>
            <a:ext cx="360040" cy="36004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>
            <a:off x="4067944" y="4386590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>
            <a:off x="4572000" y="3954542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4572000" y="3954542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>
            <a:off x="4644008" y="4386590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 flipV="1">
            <a:off x="3635896" y="438659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 flipV="1">
            <a:off x="3707904" y="366651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 flipV="1">
            <a:off x="3347864" y="438659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>
            <a:off x="3563888" y="3738518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>
            <a:off x="3131840" y="402655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V="1">
            <a:off x="4139952" y="3522494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>
            <a:off x="4067944" y="3234462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3995936" y="31624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4067944" y="35945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4499992" y="34504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3491880" y="36665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3635896" y="3954542"/>
            <a:ext cx="144463" cy="1444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3059832" y="3954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3275856" y="4314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3995936" y="4314582"/>
            <a:ext cx="144463" cy="1444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Oval 169"/>
          <p:cNvSpPr>
            <a:spLocks noChangeArrowheads="1"/>
          </p:cNvSpPr>
          <p:nvPr/>
        </p:nvSpPr>
        <p:spPr bwMode="auto">
          <a:xfrm>
            <a:off x="3563888" y="467462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Oval 169"/>
          <p:cNvSpPr>
            <a:spLocks noChangeArrowheads="1"/>
          </p:cNvSpPr>
          <p:nvPr/>
        </p:nvSpPr>
        <p:spPr bwMode="auto">
          <a:xfrm>
            <a:off x="4067944" y="474663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Oval 169"/>
          <p:cNvSpPr>
            <a:spLocks noChangeArrowheads="1"/>
          </p:cNvSpPr>
          <p:nvPr/>
        </p:nvSpPr>
        <p:spPr bwMode="auto">
          <a:xfrm>
            <a:off x="4572000" y="4314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4499992" y="38825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4572000" y="474663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Oval 169"/>
          <p:cNvSpPr>
            <a:spLocks noChangeArrowheads="1"/>
          </p:cNvSpPr>
          <p:nvPr/>
        </p:nvSpPr>
        <p:spPr bwMode="auto">
          <a:xfrm>
            <a:off x="5076056" y="38825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TextBox 258"/>
          <p:cNvSpPr txBox="1"/>
          <p:nvPr/>
        </p:nvSpPr>
        <p:spPr>
          <a:xfrm>
            <a:off x="3059832" y="5106670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Klikovost každého stromu je 2.</a:t>
            </a:r>
          </a:p>
        </p:txBody>
      </p:sp>
    </p:spTree>
    <p:extLst>
      <p:ext uri="{BB962C8B-B14F-4D97-AF65-F5344CB8AC3E}">
        <p14:creationId xmlns:p14="http://schemas.microsoft.com/office/powerpoint/2010/main" val="173700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Line 326"/>
          <p:cNvSpPr>
            <a:spLocks noChangeShapeType="1"/>
          </p:cNvSpPr>
          <p:nvPr/>
        </p:nvSpPr>
        <p:spPr bwMode="auto">
          <a:xfrm flipV="1">
            <a:off x="2411761" y="4076626"/>
            <a:ext cx="432048" cy="7200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428554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3788594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4940722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2636466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429265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3140522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3716586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419648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2203748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3212530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3284538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2348434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36445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4076626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4940722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3212530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1772370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2564458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3140522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3500562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4868714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4796706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4508674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3572570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3140522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36465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4724698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4580682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5516786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4796706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364658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3500562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3572570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3140522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428554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5084738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4580682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5012730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1772370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2924498"/>
            <a:ext cx="86365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2564458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429265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3788594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492450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4076627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378859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350056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2923928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2924498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414863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4076626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4148634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4292650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501273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5012730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4868714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4220642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2202558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297" y="4940722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3788594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3500562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3140522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420443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420441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420441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2636466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3212530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492450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3716587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4148635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4724698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3284538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3284539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420442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2348434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4076626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4580682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700089" y="4580682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3212530"/>
            <a:ext cx="432048" cy="864096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2924498"/>
            <a:ext cx="0" cy="1224136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4724698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4148634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2924498"/>
            <a:ext cx="432048" cy="115212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3212530"/>
            <a:ext cx="864096" cy="93610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4148634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3860602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5300762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3860602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2924498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4148634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4940723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4940722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2348211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21307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4204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292449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22764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1772370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407662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314052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465269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28514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37848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314052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25644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17032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508401" y="23484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42206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500289" y="48687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551390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378859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732537" y="28524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55859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44190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300489" y="573281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4285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4924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407662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47995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522875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400461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407662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486871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522875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4285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42206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321253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33536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96433" y="306851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37165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30685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501273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42926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486871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4395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494359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47967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572297" y="371658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940449" y="400461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22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683568" y="5877272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Klika velikosti 5 tu není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.    Stačí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ověřit mechanicky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sousednosti ve všech               COMB(55, 5) =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478 761 pětiprvkových množinách uzlů.</a:t>
            </a:r>
            <a:endParaRPr lang="cs-CZ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23528" y="404664"/>
            <a:ext cx="8280920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Klikovost</a:t>
            </a:r>
          </a:p>
          <a:p>
            <a:r>
              <a:rPr lang="cs-CZ" b="0" smtClean="0"/>
              <a:t>Jaká je maximální velikost kliky, to jest skupiny uzlů, </a:t>
            </a:r>
          </a:p>
          <a:p>
            <a:r>
              <a:rPr lang="cs-CZ" b="0" smtClean="0"/>
              <a:t>v níž každý uzel sousedí s každým?</a:t>
            </a:r>
          </a:p>
        </p:txBody>
      </p:sp>
    </p:spTree>
    <p:extLst>
      <p:ext uri="{BB962C8B-B14F-4D97-AF65-F5344CB8AC3E}">
        <p14:creationId xmlns:p14="http://schemas.microsoft.com/office/powerpoint/2010/main" val="196346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Grafový izomorfizmus</a:t>
            </a:r>
            <a:endParaRPr lang="cs-CZ" smtClean="0"/>
          </a:p>
          <a:p>
            <a:r>
              <a:rPr lang="cs-CZ" b="0" smtClean="0"/>
              <a:t>Lze jeden z grafů nakreslit tak, aby vypadal přesně jako ten druhý? </a:t>
            </a:r>
          </a:p>
          <a:p>
            <a:r>
              <a:rPr lang="cs-CZ" b="0" smtClean="0"/>
              <a:t>To jest, mají identickou strukturu?</a:t>
            </a:r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7740352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TextBox 166"/>
          <p:cNvSpPr txBox="1"/>
          <p:nvPr/>
        </p:nvSpPr>
        <p:spPr>
          <a:xfrm>
            <a:off x="395536" y="1556792"/>
            <a:ext cx="8352928" cy="41985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Není ani známo, zda je to NP-těžký problém. Možná je polynomiální? </a:t>
            </a:r>
            <a:endParaRPr lang="cs-CZ"/>
          </a:p>
        </p:txBody>
      </p:sp>
      <p:sp>
        <p:nvSpPr>
          <p:cNvPr id="171" name="Line 325"/>
          <p:cNvSpPr>
            <a:spLocks noChangeShapeType="1"/>
          </p:cNvSpPr>
          <p:nvPr/>
        </p:nvSpPr>
        <p:spPr bwMode="auto">
          <a:xfrm flipV="1">
            <a:off x="7092280" y="2607295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325"/>
          <p:cNvSpPr>
            <a:spLocks noChangeShapeType="1"/>
          </p:cNvSpPr>
          <p:nvPr/>
        </p:nvSpPr>
        <p:spPr bwMode="auto">
          <a:xfrm flipV="1">
            <a:off x="6948264" y="2823319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325"/>
          <p:cNvSpPr>
            <a:spLocks noChangeShapeType="1"/>
          </p:cNvSpPr>
          <p:nvPr/>
        </p:nvSpPr>
        <p:spPr bwMode="auto">
          <a:xfrm flipH="1" flipV="1">
            <a:off x="6948264" y="3471391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325"/>
          <p:cNvSpPr>
            <a:spLocks noChangeShapeType="1"/>
          </p:cNvSpPr>
          <p:nvPr/>
        </p:nvSpPr>
        <p:spPr bwMode="auto">
          <a:xfrm flipH="1" flipV="1">
            <a:off x="7380312" y="397544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325"/>
          <p:cNvSpPr>
            <a:spLocks noChangeShapeType="1"/>
          </p:cNvSpPr>
          <p:nvPr/>
        </p:nvSpPr>
        <p:spPr bwMode="auto">
          <a:xfrm flipH="1">
            <a:off x="8100392" y="3471391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325"/>
          <p:cNvSpPr>
            <a:spLocks noChangeShapeType="1"/>
          </p:cNvSpPr>
          <p:nvPr/>
        </p:nvSpPr>
        <p:spPr bwMode="auto">
          <a:xfrm>
            <a:off x="8316416" y="2823319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325"/>
          <p:cNvSpPr>
            <a:spLocks noChangeShapeType="1"/>
          </p:cNvSpPr>
          <p:nvPr/>
        </p:nvSpPr>
        <p:spPr bwMode="auto">
          <a:xfrm>
            <a:off x="5436096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Line 325"/>
          <p:cNvSpPr>
            <a:spLocks noChangeShapeType="1"/>
          </p:cNvSpPr>
          <p:nvPr/>
        </p:nvSpPr>
        <p:spPr bwMode="auto">
          <a:xfrm flipV="1">
            <a:off x="4860032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325"/>
          <p:cNvSpPr>
            <a:spLocks noChangeShapeType="1"/>
          </p:cNvSpPr>
          <p:nvPr/>
        </p:nvSpPr>
        <p:spPr bwMode="auto">
          <a:xfrm flipV="1">
            <a:off x="4644008" y="2823319"/>
            <a:ext cx="21602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325"/>
          <p:cNvSpPr>
            <a:spLocks noChangeShapeType="1"/>
          </p:cNvSpPr>
          <p:nvPr/>
        </p:nvSpPr>
        <p:spPr bwMode="auto">
          <a:xfrm flipH="1" flipV="1">
            <a:off x="4644008" y="3471391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325"/>
          <p:cNvSpPr>
            <a:spLocks noChangeShapeType="1"/>
          </p:cNvSpPr>
          <p:nvPr/>
        </p:nvSpPr>
        <p:spPr bwMode="auto">
          <a:xfrm flipH="1" flipV="1">
            <a:off x="5076056" y="397544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325"/>
          <p:cNvSpPr>
            <a:spLocks noChangeShapeType="1"/>
          </p:cNvSpPr>
          <p:nvPr/>
        </p:nvSpPr>
        <p:spPr bwMode="auto">
          <a:xfrm flipH="1">
            <a:off x="5796136" y="3471391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325"/>
          <p:cNvSpPr>
            <a:spLocks noChangeShapeType="1"/>
          </p:cNvSpPr>
          <p:nvPr/>
        </p:nvSpPr>
        <p:spPr bwMode="auto">
          <a:xfrm>
            <a:off x="5940152" y="2823319"/>
            <a:ext cx="21602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325"/>
          <p:cNvSpPr>
            <a:spLocks noChangeShapeType="1"/>
          </p:cNvSpPr>
          <p:nvPr/>
        </p:nvSpPr>
        <p:spPr bwMode="auto">
          <a:xfrm flipV="1">
            <a:off x="6948264" y="2607295"/>
            <a:ext cx="79208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325"/>
          <p:cNvSpPr>
            <a:spLocks noChangeShapeType="1"/>
          </p:cNvSpPr>
          <p:nvPr/>
        </p:nvSpPr>
        <p:spPr bwMode="auto">
          <a:xfrm flipV="1">
            <a:off x="7092280" y="2823319"/>
            <a:ext cx="12241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325"/>
          <p:cNvSpPr>
            <a:spLocks noChangeShapeType="1"/>
          </p:cNvSpPr>
          <p:nvPr/>
        </p:nvSpPr>
        <p:spPr bwMode="auto">
          <a:xfrm>
            <a:off x="7740352" y="2607295"/>
            <a:ext cx="72008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Line 325"/>
          <p:cNvSpPr>
            <a:spLocks noChangeShapeType="1"/>
          </p:cNvSpPr>
          <p:nvPr/>
        </p:nvSpPr>
        <p:spPr bwMode="auto">
          <a:xfrm flipH="1">
            <a:off x="8100392" y="2823319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Line 325"/>
          <p:cNvSpPr>
            <a:spLocks noChangeShapeType="1"/>
          </p:cNvSpPr>
          <p:nvPr/>
        </p:nvSpPr>
        <p:spPr bwMode="auto">
          <a:xfrm flipH="1">
            <a:off x="7380312" y="3471391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325"/>
          <p:cNvSpPr>
            <a:spLocks noChangeShapeType="1"/>
          </p:cNvSpPr>
          <p:nvPr/>
        </p:nvSpPr>
        <p:spPr bwMode="auto">
          <a:xfrm flipH="1" flipV="1">
            <a:off x="6948264" y="3471391"/>
            <a:ext cx="115212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325"/>
          <p:cNvSpPr>
            <a:spLocks noChangeShapeType="1"/>
          </p:cNvSpPr>
          <p:nvPr/>
        </p:nvSpPr>
        <p:spPr bwMode="auto">
          <a:xfrm flipH="1" flipV="1">
            <a:off x="7092280" y="2823319"/>
            <a:ext cx="28803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325"/>
          <p:cNvSpPr>
            <a:spLocks noChangeShapeType="1"/>
          </p:cNvSpPr>
          <p:nvPr/>
        </p:nvSpPr>
        <p:spPr bwMode="auto">
          <a:xfrm flipV="1">
            <a:off x="5076056" y="2823319"/>
            <a:ext cx="864096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325"/>
          <p:cNvSpPr>
            <a:spLocks noChangeShapeType="1"/>
          </p:cNvSpPr>
          <p:nvPr/>
        </p:nvSpPr>
        <p:spPr bwMode="auto">
          <a:xfrm flipH="1" flipV="1">
            <a:off x="5436096" y="2607295"/>
            <a:ext cx="360040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325"/>
          <p:cNvSpPr>
            <a:spLocks noChangeShapeType="1"/>
          </p:cNvSpPr>
          <p:nvPr/>
        </p:nvSpPr>
        <p:spPr bwMode="auto">
          <a:xfrm flipH="1" flipV="1">
            <a:off x="4860032" y="2823319"/>
            <a:ext cx="129614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325"/>
          <p:cNvSpPr>
            <a:spLocks noChangeShapeType="1"/>
          </p:cNvSpPr>
          <p:nvPr/>
        </p:nvSpPr>
        <p:spPr bwMode="auto">
          <a:xfrm flipH="1">
            <a:off x="4644008" y="2823319"/>
            <a:ext cx="129614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325"/>
          <p:cNvSpPr>
            <a:spLocks noChangeShapeType="1"/>
          </p:cNvSpPr>
          <p:nvPr/>
        </p:nvSpPr>
        <p:spPr bwMode="auto">
          <a:xfrm flipH="1">
            <a:off x="5076056" y="2607295"/>
            <a:ext cx="360040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325"/>
          <p:cNvSpPr>
            <a:spLocks noChangeShapeType="1"/>
          </p:cNvSpPr>
          <p:nvPr/>
        </p:nvSpPr>
        <p:spPr bwMode="auto">
          <a:xfrm>
            <a:off x="4860032" y="2823319"/>
            <a:ext cx="93610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325"/>
          <p:cNvSpPr>
            <a:spLocks noChangeShapeType="1"/>
          </p:cNvSpPr>
          <p:nvPr/>
        </p:nvSpPr>
        <p:spPr bwMode="auto">
          <a:xfrm>
            <a:off x="4644008" y="3471391"/>
            <a:ext cx="15121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330"/>
          <p:cNvSpPr>
            <a:spLocks noChangeArrowheads="1"/>
          </p:cNvSpPr>
          <p:nvPr/>
        </p:nvSpPr>
        <p:spPr bwMode="auto">
          <a:xfrm>
            <a:off x="5364088" y="25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330"/>
          <p:cNvSpPr>
            <a:spLocks noChangeArrowheads="1"/>
          </p:cNvSpPr>
          <p:nvPr/>
        </p:nvSpPr>
        <p:spPr bwMode="auto">
          <a:xfrm>
            <a:off x="5868144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330"/>
          <p:cNvSpPr>
            <a:spLocks noChangeArrowheads="1"/>
          </p:cNvSpPr>
          <p:nvPr/>
        </p:nvSpPr>
        <p:spPr bwMode="auto">
          <a:xfrm>
            <a:off x="4788024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331"/>
          <p:cNvSpPr>
            <a:spLocks noChangeArrowheads="1"/>
          </p:cNvSpPr>
          <p:nvPr/>
        </p:nvSpPr>
        <p:spPr bwMode="auto">
          <a:xfrm>
            <a:off x="6084168" y="33993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330"/>
          <p:cNvSpPr>
            <a:spLocks noChangeArrowheads="1"/>
          </p:cNvSpPr>
          <p:nvPr/>
        </p:nvSpPr>
        <p:spPr bwMode="auto">
          <a:xfrm>
            <a:off x="4572000" y="33993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331"/>
          <p:cNvSpPr>
            <a:spLocks noChangeArrowheads="1"/>
          </p:cNvSpPr>
          <p:nvPr/>
        </p:nvSpPr>
        <p:spPr bwMode="auto">
          <a:xfrm>
            <a:off x="5724128" y="39034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330"/>
          <p:cNvSpPr>
            <a:spLocks noChangeArrowheads="1"/>
          </p:cNvSpPr>
          <p:nvPr/>
        </p:nvSpPr>
        <p:spPr bwMode="auto">
          <a:xfrm>
            <a:off x="5004048" y="39034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7668344" y="25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8244408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020272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Oval 331"/>
          <p:cNvSpPr>
            <a:spLocks noChangeArrowheads="1"/>
          </p:cNvSpPr>
          <p:nvPr/>
        </p:nvSpPr>
        <p:spPr bwMode="auto">
          <a:xfrm>
            <a:off x="8388424" y="33993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330"/>
          <p:cNvSpPr>
            <a:spLocks noChangeArrowheads="1"/>
          </p:cNvSpPr>
          <p:nvPr/>
        </p:nvSpPr>
        <p:spPr bwMode="auto">
          <a:xfrm>
            <a:off x="6876256" y="33993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Oval 331"/>
          <p:cNvSpPr>
            <a:spLocks noChangeArrowheads="1"/>
          </p:cNvSpPr>
          <p:nvPr/>
        </p:nvSpPr>
        <p:spPr bwMode="auto">
          <a:xfrm>
            <a:off x="8028384" y="39034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Oval 330"/>
          <p:cNvSpPr>
            <a:spLocks noChangeArrowheads="1"/>
          </p:cNvSpPr>
          <p:nvPr/>
        </p:nvSpPr>
        <p:spPr bwMode="auto">
          <a:xfrm>
            <a:off x="7308304" y="39034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Line 325"/>
          <p:cNvSpPr>
            <a:spLocks noChangeShapeType="1"/>
          </p:cNvSpPr>
          <p:nvPr/>
        </p:nvSpPr>
        <p:spPr bwMode="auto">
          <a:xfrm>
            <a:off x="899592" y="267930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325"/>
          <p:cNvSpPr>
            <a:spLocks noChangeShapeType="1"/>
          </p:cNvSpPr>
          <p:nvPr/>
        </p:nvSpPr>
        <p:spPr bwMode="auto">
          <a:xfrm>
            <a:off x="899592" y="339938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325"/>
          <p:cNvSpPr>
            <a:spLocks noChangeShapeType="1"/>
          </p:cNvSpPr>
          <p:nvPr/>
        </p:nvSpPr>
        <p:spPr bwMode="auto">
          <a:xfrm>
            <a:off x="899592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325"/>
          <p:cNvSpPr>
            <a:spLocks noChangeShapeType="1"/>
          </p:cNvSpPr>
          <p:nvPr/>
        </p:nvSpPr>
        <p:spPr bwMode="auto">
          <a:xfrm>
            <a:off x="1691680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325"/>
          <p:cNvSpPr>
            <a:spLocks noChangeShapeType="1"/>
          </p:cNvSpPr>
          <p:nvPr/>
        </p:nvSpPr>
        <p:spPr bwMode="auto">
          <a:xfrm>
            <a:off x="899592" y="411946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325"/>
          <p:cNvSpPr>
            <a:spLocks noChangeShapeType="1"/>
          </p:cNvSpPr>
          <p:nvPr/>
        </p:nvSpPr>
        <p:spPr bwMode="auto">
          <a:xfrm flipV="1">
            <a:off x="899592" y="267930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325"/>
          <p:cNvSpPr>
            <a:spLocks noChangeShapeType="1"/>
          </p:cNvSpPr>
          <p:nvPr/>
        </p:nvSpPr>
        <p:spPr bwMode="auto">
          <a:xfrm flipV="1">
            <a:off x="899592" y="339938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325"/>
          <p:cNvSpPr>
            <a:spLocks noChangeShapeType="1"/>
          </p:cNvSpPr>
          <p:nvPr/>
        </p:nvSpPr>
        <p:spPr bwMode="auto">
          <a:xfrm>
            <a:off x="2411760" y="267930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325"/>
          <p:cNvSpPr>
            <a:spLocks noChangeShapeType="1"/>
          </p:cNvSpPr>
          <p:nvPr/>
        </p:nvSpPr>
        <p:spPr bwMode="auto">
          <a:xfrm>
            <a:off x="2411760" y="339938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325"/>
          <p:cNvSpPr>
            <a:spLocks noChangeShapeType="1"/>
          </p:cNvSpPr>
          <p:nvPr/>
        </p:nvSpPr>
        <p:spPr bwMode="auto">
          <a:xfrm>
            <a:off x="2411760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325"/>
          <p:cNvSpPr>
            <a:spLocks noChangeShapeType="1"/>
          </p:cNvSpPr>
          <p:nvPr/>
        </p:nvSpPr>
        <p:spPr bwMode="auto">
          <a:xfrm>
            <a:off x="3203848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325"/>
          <p:cNvSpPr>
            <a:spLocks noChangeShapeType="1"/>
          </p:cNvSpPr>
          <p:nvPr/>
        </p:nvSpPr>
        <p:spPr bwMode="auto">
          <a:xfrm>
            <a:off x="2411760" y="411946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325"/>
          <p:cNvSpPr>
            <a:spLocks noChangeShapeType="1"/>
          </p:cNvSpPr>
          <p:nvPr/>
        </p:nvSpPr>
        <p:spPr bwMode="auto">
          <a:xfrm>
            <a:off x="2411760" y="267930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325"/>
          <p:cNvSpPr>
            <a:spLocks noChangeShapeType="1"/>
          </p:cNvSpPr>
          <p:nvPr/>
        </p:nvSpPr>
        <p:spPr bwMode="auto">
          <a:xfrm flipV="1">
            <a:off x="2411760" y="339938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330"/>
          <p:cNvSpPr>
            <a:spLocks noChangeArrowheads="1"/>
          </p:cNvSpPr>
          <p:nvPr/>
        </p:nvSpPr>
        <p:spPr bwMode="auto">
          <a:xfrm>
            <a:off x="3131840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330"/>
          <p:cNvSpPr>
            <a:spLocks noChangeArrowheads="1"/>
          </p:cNvSpPr>
          <p:nvPr/>
        </p:nvSpPr>
        <p:spPr bwMode="auto">
          <a:xfrm>
            <a:off x="2339752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330"/>
          <p:cNvSpPr>
            <a:spLocks noChangeArrowheads="1"/>
          </p:cNvSpPr>
          <p:nvPr/>
        </p:nvSpPr>
        <p:spPr bwMode="auto">
          <a:xfrm>
            <a:off x="2339752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330"/>
          <p:cNvSpPr>
            <a:spLocks noChangeArrowheads="1"/>
          </p:cNvSpPr>
          <p:nvPr/>
        </p:nvSpPr>
        <p:spPr bwMode="auto">
          <a:xfrm>
            <a:off x="2339752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330"/>
          <p:cNvSpPr>
            <a:spLocks noChangeArrowheads="1"/>
          </p:cNvSpPr>
          <p:nvPr/>
        </p:nvSpPr>
        <p:spPr bwMode="auto">
          <a:xfrm>
            <a:off x="3131840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330"/>
          <p:cNvSpPr>
            <a:spLocks noChangeArrowheads="1"/>
          </p:cNvSpPr>
          <p:nvPr/>
        </p:nvSpPr>
        <p:spPr bwMode="auto">
          <a:xfrm>
            <a:off x="3131840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330"/>
          <p:cNvSpPr>
            <a:spLocks noChangeArrowheads="1"/>
          </p:cNvSpPr>
          <p:nvPr/>
        </p:nvSpPr>
        <p:spPr bwMode="auto">
          <a:xfrm>
            <a:off x="1619672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330"/>
          <p:cNvSpPr>
            <a:spLocks noChangeArrowheads="1"/>
          </p:cNvSpPr>
          <p:nvPr/>
        </p:nvSpPr>
        <p:spPr bwMode="auto">
          <a:xfrm>
            <a:off x="827584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330"/>
          <p:cNvSpPr>
            <a:spLocks noChangeArrowheads="1"/>
          </p:cNvSpPr>
          <p:nvPr/>
        </p:nvSpPr>
        <p:spPr bwMode="auto">
          <a:xfrm>
            <a:off x="827584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330"/>
          <p:cNvSpPr>
            <a:spLocks noChangeArrowheads="1"/>
          </p:cNvSpPr>
          <p:nvPr/>
        </p:nvSpPr>
        <p:spPr bwMode="auto">
          <a:xfrm>
            <a:off x="827584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330"/>
          <p:cNvSpPr>
            <a:spLocks noChangeArrowheads="1"/>
          </p:cNvSpPr>
          <p:nvPr/>
        </p:nvSpPr>
        <p:spPr bwMode="auto">
          <a:xfrm>
            <a:off x="1619672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330"/>
          <p:cNvSpPr>
            <a:spLocks noChangeArrowheads="1"/>
          </p:cNvSpPr>
          <p:nvPr/>
        </p:nvSpPr>
        <p:spPr bwMode="auto">
          <a:xfrm>
            <a:off x="1619672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1115616" y="419147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A</a:t>
            </a:r>
            <a:endParaRPr lang="cs-CZ" sz="2400" b="1"/>
          </a:p>
        </p:txBody>
      </p:sp>
      <p:sp>
        <p:nvSpPr>
          <p:cNvPr id="232" name="TextBox 231"/>
          <p:cNvSpPr txBox="1"/>
          <p:nvPr/>
        </p:nvSpPr>
        <p:spPr>
          <a:xfrm>
            <a:off x="2627784" y="419147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B</a:t>
            </a:r>
            <a:endParaRPr lang="cs-CZ" sz="2400" b="1"/>
          </a:p>
        </p:txBody>
      </p:sp>
      <p:sp>
        <p:nvSpPr>
          <p:cNvPr id="233" name="TextBox 232"/>
          <p:cNvSpPr txBox="1"/>
          <p:nvPr/>
        </p:nvSpPr>
        <p:spPr>
          <a:xfrm>
            <a:off x="5292080" y="4191471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C</a:t>
            </a:r>
            <a:endParaRPr lang="cs-CZ" sz="2400" b="1"/>
          </a:p>
        </p:txBody>
      </p:sp>
      <p:sp>
        <p:nvSpPr>
          <p:cNvPr id="234" name="TextBox 233"/>
          <p:cNvSpPr txBox="1"/>
          <p:nvPr/>
        </p:nvSpPr>
        <p:spPr>
          <a:xfrm>
            <a:off x="7596336" y="4191471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D</a:t>
            </a:r>
            <a:endParaRPr lang="cs-CZ" sz="2400" b="1"/>
          </a:p>
        </p:txBody>
      </p:sp>
      <p:sp>
        <p:nvSpPr>
          <p:cNvPr id="238" name="TextBox 237"/>
          <p:cNvSpPr txBox="1"/>
          <p:nvPr/>
        </p:nvSpPr>
        <p:spPr>
          <a:xfrm>
            <a:off x="5076056" y="2348880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0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940152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1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228184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2</a:t>
            </a:r>
            <a:endParaRPr lang="cs-CZ" sz="1600" b="1"/>
          </a:p>
        </p:txBody>
      </p:sp>
      <p:sp>
        <p:nvSpPr>
          <p:cNvPr id="241" name="TextBox 240"/>
          <p:cNvSpPr txBox="1"/>
          <p:nvPr/>
        </p:nvSpPr>
        <p:spPr>
          <a:xfrm>
            <a:off x="4716016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4</a:t>
            </a:r>
            <a:endParaRPr lang="cs-CZ" sz="1600" b="1"/>
          </a:p>
        </p:txBody>
      </p:sp>
      <p:sp>
        <p:nvSpPr>
          <p:cNvPr id="242" name="TextBox 241"/>
          <p:cNvSpPr txBox="1"/>
          <p:nvPr/>
        </p:nvSpPr>
        <p:spPr>
          <a:xfrm>
            <a:off x="4211960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5</a:t>
            </a:r>
            <a:endParaRPr lang="cs-CZ" sz="1600" b="1"/>
          </a:p>
        </p:txBody>
      </p:sp>
      <p:sp>
        <p:nvSpPr>
          <p:cNvPr id="243" name="TextBox 242"/>
          <p:cNvSpPr txBox="1"/>
          <p:nvPr/>
        </p:nvSpPr>
        <p:spPr>
          <a:xfrm>
            <a:off x="4572000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6</a:t>
            </a:r>
            <a:endParaRPr lang="cs-CZ" sz="1600" b="1"/>
          </a:p>
        </p:txBody>
      </p:sp>
      <p:sp>
        <p:nvSpPr>
          <p:cNvPr id="244" name="TextBox 243"/>
          <p:cNvSpPr txBox="1"/>
          <p:nvPr/>
        </p:nvSpPr>
        <p:spPr>
          <a:xfrm>
            <a:off x="5868144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3</a:t>
            </a:r>
            <a:endParaRPr lang="cs-CZ" sz="1600" b="1"/>
          </a:p>
        </p:txBody>
      </p:sp>
      <p:sp>
        <p:nvSpPr>
          <p:cNvPr id="245" name="TextBox 244"/>
          <p:cNvSpPr txBox="1"/>
          <p:nvPr/>
        </p:nvSpPr>
        <p:spPr>
          <a:xfrm>
            <a:off x="7380312" y="2348880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0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8316416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4</a:t>
            </a:r>
            <a:endParaRPr lang="cs-CZ" sz="1600" b="1"/>
          </a:p>
        </p:txBody>
      </p:sp>
      <p:sp>
        <p:nvSpPr>
          <p:cNvPr id="247" name="TextBox 246"/>
          <p:cNvSpPr txBox="1"/>
          <p:nvPr/>
        </p:nvSpPr>
        <p:spPr>
          <a:xfrm>
            <a:off x="8532440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1</a:t>
            </a:r>
            <a:endParaRPr lang="cs-CZ" sz="1600" b="1"/>
          </a:p>
        </p:txBody>
      </p:sp>
      <p:sp>
        <p:nvSpPr>
          <p:cNvPr id="248" name="TextBox 247"/>
          <p:cNvSpPr txBox="1"/>
          <p:nvPr/>
        </p:nvSpPr>
        <p:spPr>
          <a:xfrm>
            <a:off x="7020272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2</a:t>
            </a:r>
            <a:endParaRPr lang="cs-CZ" sz="1600" b="1"/>
          </a:p>
        </p:txBody>
      </p:sp>
      <p:sp>
        <p:nvSpPr>
          <p:cNvPr id="249" name="TextBox 248"/>
          <p:cNvSpPr txBox="1"/>
          <p:nvPr/>
        </p:nvSpPr>
        <p:spPr>
          <a:xfrm>
            <a:off x="6588224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6</a:t>
            </a:r>
            <a:endParaRPr lang="cs-CZ" sz="1600" b="1"/>
          </a:p>
        </p:txBody>
      </p:sp>
      <p:sp>
        <p:nvSpPr>
          <p:cNvPr id="250" name="TextBox 249"/>
          <p:cNvSpPr txBox="1"/>
          <p:nvPr/>
        </p:nvSpPr>
        <p:spPr>
          <a:xfrm>
            <a:off x="6804248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3</a:t>
            </a:r>
            <a:endParaRPr lang="cs-CZ" sz="1600" b="1"/>
          </a:p>
        </p:txBody>
      </p:sp>
      <p:sp>
        <p:nvSpPr>
          <p:cNvPr id="251" name="TextBox 250"/>
          <p:cNvSpPr txBox="1"/>
          <p:nvPr/>
        </p:nvSpPr>
        <p:spPr>
          <a:xfrm>
            <a:off x="8172400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5</a:t>
            </a:r>
            <a:endParaRPr lang="cs-CZ" sz="1600" b="1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23</a:t>
            </a:fld>
            <a:endParaRPr lang="cs-CZ"/>
          </a:p>
        </p:txBody>
      </p:sp>
      <p:sp>
        <p:nvSpPr>
          <p:cNvPr id="92" name="TextBox 91"/>
          <p:cNvSpPr txBox="1"/>
          <p:nvPr/>
        </p:nvSpPr>
        <p:spPr>
          <a:xfrm>
            <a:off x="611560" y="4797152"/>
            <a:ext cx="36147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/>
              <a:t>A a B nejsou izomorfní, </a:t>
            </a:r>
            <a:endParaRPr lang="cs-CZ" b="1" smtClean="0"/>
          </a:p>
          <a:p>
            <a:r>
              <a:rPr lang="cs-CZ" b="1" smtClean="0"/>
              <a:t>pravý </a:t>
            </a:r>
            <a:r>
              <a:rPr lang="cs-CZ" b="1"/>
              <a:t>prostřední uzel stupně 5 v B </a:t>
            </a:r>
            <a:endParaRPr lang="cs-CZ" b="1" smtClean="0"/>
          </a:p>
          <a:p>
            <a:r>
              <a:rPr lang="cs-CZ" b="1" smtClean="0"/>
              <a:t>nemá </a:t>
            </a:r>
            <a:r>
              <a:rPr lang="cs-CZ" b="1"/>
              <a:t>protějšek v A, struktura A a B </a:t>
            </a:r>
            <a:endParaRPr lang="cs-CZ" b="1" smtClean="0"/>
          </a:p>
          <a:p>
            <a:r>
              <a:rPr lang="cs-CZ" b="1" smtClean="0"/>
              <a:t>nemůže </a:t>
            </a:r>
            <a:r>
              <a:rPr lang="cs-CZ" b="1"/>
              <a:t>být stejná.  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004048" y="4797152"/>
            <a:ext cx="36305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/>
              <a:t>C a D </a:t>
            </a:r>
            <a:r>
              <a:rPr lang="en-US" b="1"/>
              <a:t>i</a:t>
            </a:r>
            <a:r>
              <a:rPr lang="cs-CZ" b="1"/>
              <a:t>zomorfní jsou, </a:t>
            </a:r>
            <a:endParaRPr lang="cs-CZ" b="1" smtClean="0"/>
          </a:p>
          <a:p>
            <a:r>
              <a:rPr lang="cs-CZ" b="1" smtClean="0"/>
              <a:t>stejně </a:t>
            </a:r>
            <a:r>
              <a:rPr lang="cs-CZ" b="1"/>
              <a:t>očíslované uzly si odpovídají, </a:t>
            </a:r>
            <a:endParaRPr lang="cs-CZ" b="1" smtClean="0"/>
          </a:p>
          <a:p>
            <a:r>
              <a:rPr lang="cs-CZ" b="1" smtClean="0"/>
              <a:t>hrany </a:t>
            </a:r>
            <a:r>
              <a:rPr lang="cs-CZ" b="1"/>
              <a:t>v obou grafech vedou </a:t>
            </a:r>
            <a:endParaRPr lang="cs-CZ" b="1" smtClean="0"/>
          </a:p>
          <a:p>
            <a:r>
              <a:rPr lang="cs-CZ" b="1" smtClean="0"/>
              <a:t>mezi </a:t>
            </a:r>
            <a:r>
              <a:rPr lang="cs-CZ" b="1"/>
              <a:t>stejně očíslovanými uzly. </a:t>
            </a:r>
          </a:p>
        </p:txBody>
      </p:sp>
      <p:sp>
        <p:nvSpPr>
          <p:cNvPr id="94" name="Oval 93"/>
          <p:cNvSpPr/>
          <p:nvPr/>
        </p:nvSpPr>
        <p:spPr>
          <a:xfrm>
            <a:off x="2988271" y="3212976"/>
            <a:ext cx="432048" cy="360040"/>
          </a:xfrm>
          <a:prstGeom prst="ellipse">
            <a:avLst/>
          </a:prstGeom>
          <a:noFill/>
          <a:ln w="7620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4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1412776"/>
            <a:ext cx="2376264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Souvislost?</a:t>
            </a:r>
          </a:p>
          <a:p>
            <a:endParaRPr lang="cs-CZ" smtClean="0"/>
          </a:p>
          <a:p>
            <a:r>
              <a:rPr lang="cs-CZ" smtClean="0"/>
              <a:t>Nejkratší cesta?</a:t>
            </a:r>
          </a:p>
          <a:p>
            <a:endParaRPr lang="cs-CZ" smtClean="0"/>
          </a:p>
          <a:p>
            <a:r>
              <a:rPr lang="cs-CZ" smtClean="0"/>
              <a:t>Minimální kostra?</a:t>
            </a:r>
          </a:p>
          <a:p>
            <a:endParaRPr lang="cs-CZ" smtClean="0"/>
          </a:p>
          <a:p>
            <a:r>
              <a:rPr lang="cs-CZ" smtClean="0"/>
              <a:t>Eulerův tah?</a:t>
            </a:r>
          </a:p>
          <a:p>
            <a:endParaRPr lang="cs-CZ" smtClean="0"/>
          </a:p>
          <a:p>
            <a:r>
              <a:rPr lang="cs-CZ" smtClean="0"/>
              <a:t>Rovinnost?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3059832" y="1412776"/>
            <a:ext cx="3024336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Barevnost</a:t>
            </a:r>
            <a:r>
              <a:rPr lang="cs-CZ" smtClean="0">
                <a:sym typeface="Symbol"/>
              </a:rPr>
              <a:t>?</a:t>
            </a:r>
          </a:p>
          <a:p>
            <a:r>
              <a:rPr lang="cs-CZ" b="0" smtClean="0">
                <a:sym typeface="Symbol"/>
              </a:rPr>
              <a:t>1,2 barvy               </a:t>
            </a:r>
            <a:r>
              <a:rPr lang="cs-CZ" smtClean="0">
                <a:sym typeface="Symbol"/>
              </a:rPr>
              <a:t>snadné </a:t>
            </a:r>
            <a:endParaRPr lang="cs-CZ">
              <a:sym typeface="Symbol"/>
            </a:endParaRPr>
          </a:p>
          <a:p>
            <a:r>
              <a:rPr lang="cs-CZ" b="0" smtClean="0"/>
              <a:t>3 a více barev        </a:t>
            </a:r>
            <a:r>
              <a:rPr lang="cs-CZ" smtClean="0"/>
              <a:t>těžké</a:t>
            </a:r>
          </a:p>
          <a:p>
            <a:endParaRPr lang="cs-CZ"/>
          </a:p>
          <a:p>
            <a:r>
              <a:rPr lang="cs-CZ" smtClean="0"/>
              <a:t>Izomorfizmus?</a:t>
            </a:r>
          </a:p>
          <a:p>
            <a:r>
              <a:rPr lang="cs-CZ" b="0" smtClean="0"/>
              <a:t>Stromy, cirkulanty  </a:t>
            </a:r>
            <a:r>
              <a:rPr lang="cs-CZ" smtClean="0"/>
              <a:t>snadné </a:t>
            </a:r>
          </a:p>
          <a:p>
            <a:r>
              <a:rPr lang="cs-CZ" b="0" smtClean="0"/>
              <a:t>pravidelné grafy     </a:t>
            </a:r>
            <a:r>
              <a:rPr lang="cs-CZ" smtClean="0"/>
              <a:t>těžké </a:t>
            </a:r>
          </a:p>
          <a:p>
            <a:r>
              <a:rPr lang="cs-CZ" b="0" smtClean="0"/>
              <a:t>atd..</a:t>
            </a:r>
          </a:p>
          <a:p>
            <a:endParaRPr lang="cs-CZ" b="0"/>
          </a:p>
          <a:p>
            <a:r>
              <a:rPr lang="cs-CZ" smtClean="0"/>
              <a:t>Nejdelší cesta?</a:t>
            </a:r>
          </a:p>
          <a:p>
            <a:r>
              <a:rPr lang="cs-CZ" b="0" smtClean="0"/>
              <a:t>DAG, strom </a:t>
            </a:r>
            <a:r>
              <a:rPr lang="cs-CZ" smtClean="0"/>
              <a:t>            snadné</a:t>
            </a:r>
            <a:endParaRPr lang="cs-CZ"/>
          </a:p>
          <a:p>
            <a:r>
              <a:rPr lang="cs-CZ" b="0" smtClean="0"/>
              <a:t>obecný graf</a:t>
            </a:r>
            <a:r>
              <a:rPr lang="cs-CZ" smtClean="0"/>
              <a:t>            </a:t>
            </a:r>
            <a:r>
              <a:rPr lang="cs-CZ" b="0"/>
              <a:t> </a:t>
            </a:r>
            <a:r>
              <a:rPr lang="cs-CZ"/>
              <a:t>těžké </a:t>
            </a:r>
            <a:r>
              <a:rPr lang="cs-CZ" smtClean="0"/>
              <a:t>   </a:t>
            </a:r>
            <a:endParaRPr lang="cs-CZ"/>
          </a:p>
        </p:txBody>
      </p:sp>
      <p:sp>
        <p:nvSpPr>
          <p:cNvPr id="93" name="TextBox 92"/>
          <p:cNvSpPr txBox="1"/>
          <p:nvPr/>
        </p:nvSpPr>
        <p:spPr>
          <a:xfrm>
            <a:off x="6372200" y="1412776"/>
            <a:ext cx="2376264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Nezávislost?</a:t>
            </a:r>
          </a:p>
          <a:p>
            <a:endParaRPr lang="cs-CZ" smtClean="0"/>
          </a:p>
          <a:p>
            <a:r>
              <a:rPr lang="cs-CZ" smtClean="0"/>
              <a:t>Dominance?</a:t>
            </a:r>
          </a:p>
          <a:p>
            <a:endParaRPr lang="cs-CZ" smtClean="0"/>
          </a:p>
          <a:p>
            <a:r>
              <a:rPr lang="cs-CZ" smtClean="0"/>
              <a:t>Hamiltonicita?</a:t>
            </a:r>
          </a:p>
          <a:p>
            <a:endParaRPr lang="cs-CZ" smtClean="0"/>
          </a:p>
          <a:p>
            <a:endParaRPr lang="cs-CZ" smtClean="0"/>
          </a:p>
          <a:p>
            <a:r>
              <a:rPr lang="cs-CZ" smtClean="0"/>
              <a:t>Klikovost?</a:t>
            </a:r>
          </a:p>
          <a:p>
            <a:endParaRPr lang="cs-CZ" smtClean="0"/>
          </a:p>
          <a:p>
            <a:r>
              <a:rPr lang="cs-CZ" smtClean="0"/>
              <a:t>Obchodní cestující?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372200" y="936104"/>
            <a:ext cx="2376264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NP-úplný</a:t>
            </a:r>
            <a:endParaRPr lang="cs-CZ"/>
          </a:p>
        </p:txBody>
      </p:sp>
      <p:sp>
        <p:nvSpPr>
          <p:cNvPr id="95" name="TextBox 94"/>
          <p:cNvSpPr txBox="1"/>
          <p:nvPr/>
        </p:nvSpPr>
        <p:spPr>
          <a:xfrm>
            <a:off x="395536" y="908720"/>
            <a:ext cx="2376264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otázka</a:t>
            </a:r>
            <a:endParaRPr lang="cs-CZ"/>
          </a:p>
        </p:txBody>
      </p:sp>
      <p:sp>
        <p:nvSpPr>
          <p:cNvPr id="97" name="TextBox 96"/>
          <p:cNvSpPr txBox="1"/>
          <p:nvPr/>
        </p:nvSpPr>
        <p:spPr>
          <a:xfrm>
            <a:off x="3059832" y="908720"/>
            <a:ext cx="3024336" cy="41985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"Jak kdy " </a:t>
            </a:r>
            <a:endParaRPr lang="cs-CZ"/>
          </a:p>
        </p:txBody>
      </p:sp>
      <p:sp>
        <p:nvSpPr>
          <p:cNvPr id="98" name="TextBox 97"/>
          <p:cNvSpPr txBox="1"/>
          <p:nvPr/>
        </p:nvSpPr>
        <p:spPr>
          <a:xfrm>
            <a:off x="395536" y="5805264"/>
            <a:ext cx="8352928" cy="72008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Další otázky?      </a:t>
            </a:r>
            <a:r>
              <a:rPr lang="cs-CZ" b="0" smtClean="0"/>
              <a:t>Někdy lze rozhodnout snadno, do které kategorie úloha patří, </a:t>
            </a:r>
          </a:p>
          <a:p>
            <a:r>
              <a:rPr lang="cs-CZ" b="0" smtClean="0"/>
              <a:t>někdy to neví nikdo...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39552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0" name="TextBox 99"/>
          <p:cNvSpPr txBox="1"/>
          <p:nvPr/>
        </p:nvSpPr>
        <p:spPr>
          <a:xfrm>
            <a:off x="1475656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1" name="TextBox 100"/>
          <p:cNvSpPr txBox="1"/>
          <p:nvPr/>
        </p:nvSpPr>
        <p:spPr>
          <a:xfrm>
            <a:off x="2339752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2" name="TextBox 101"/>
          <p:cNvSpPr txBox="1"/>
          <p:nvPr/>
        </p:nvSpPr>
        <p:spPr>
          <a:xfrm>
            <a:off x="3275856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3" name="TextBox 102"/>
          <p:cNvSpPr txBox="1"/>
          <p:nvPr/>
        </p:nvSpPr>
        <p:spPr>
          <a:xfrm>
            <a:off x="4211960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4" name="TextBox 103"/>
          <p:cNvSpPr txBox="1"/>
          <p:nvPr/>
        </p:nvSpPr>
        <p:spPr>
          <a:xfrm>
            <a:off x="5076056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5" name="TextBox 104"/>
          <p:cNvSpPr txBox="1"/>
          <p:nvPr/>
        </p:nvSpPr>
        <p:spPr>
          <a:xfrm>
            <a:off x="6012160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6" name="TextBox 105"/>
          <p:cNvSpPr txBox="1"/>
          <p:nvPr/>
        </p:nvSpPr>
        <p:spPr>
          <a:xfrm>
            <a:off x="6948264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7" name="TextBox 106"/>
          <p:cNvSpPr txBox="1"/>
          <p:nvPr/>
        </p:nvSpPr>
        <p:spPr>
          <a:xfrm>
            <a:off x="7812360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8" name="TextBox 107"/>
          <p:cNvSpPr txBox="1"/>
          <p:nvPr/>
        </p:nvSpPr>
        <p:spPr>
          <a:xfrm>
            <a:off x="395536" y="332656"/>
            <a:ext cx="8352928" cy="43204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Částečný přehled nepřehledné struktury běžných grafových otázek </a:t>
            </a:r>
            <a:endParaRPr lang="cs-CZ" b="0" smtClean="0"/>
          </a:p>
        </p:txBody>
      </p:sp>
    </p:spTree>
    <p:extLst>
      <p:ext uri="{BB962C8B-B14F-4D97-AF65-F5344CB8AC3E}">
        <p14:creationId xmlns:p14="http://schemas.microsoft.com/office/powerpoint/2010/main" val="11820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395537" y="548680"/>
          <a:ext cx="8496943" cy="5842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1489"/>
                <a:gridCol w="1464990"/>
                <a:gridCol w="1604040"/>
                <a:gridCol w="1857967"/>
                <a:gridCol w="1958457"/>
              </a:tblGrid>
              <a:tr h="422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N</a:t>
                      </a:r>
                      <a:r>
                        <a:rPr lang="cs-CZ" sz="2000" b="1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EJKRATŠÍ</a:t>
                      </a:r>
                      <a:r>
                        <a:rPr lang="cs-CZ" sz="2000" b="1" baseline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   CESTY </a:t>
                      </a:r>
                      <a:endParaRPr lang="en-US" sz="2000" b="1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Ohodnocení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hran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Strom</a:t>
                      </a:r>
                      <a:endParaRPr lang="cs-CZ" sz="1500" b="1" kern="120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DAG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Řídký graf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 cykly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Hustý graf</a:t>
                      </a:r>
                      <a:endParaRPr lang="cs-CZ" sz="16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 cykly</a:t>
                      </a:r>
                      <a:endParaRPr lang="cs-CZ" sz="16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28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Ne</a:t>
                      </a:r>
                      <a:r>
                        <a:rPr lang="cs-CZ" sz="1500">
                          <a:solidFill>
                            <a:schemeClr val="tx1"/>
                          </a:solidFill>
                          <a:effectLst/>
                        </a:rPr>
                        <a:t>záporné </a:t>
                      </a:r>
                      <a:endParaRPr lang="en-US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ohodnocení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nebo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žádné = všechy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hrany</a:t>
                      </a:r>
                      <a:r>
                        <a:rPr lang="cs-CZ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délka 1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BFS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= 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(N)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triviální úloha</a:t>
                      </a:r>
                      <a:endParaRPr lang="cs-CZ" sz="1500" b="0" i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</a:t>
                      </a:r>
                      <a:endParaRPr lang="en-US" sz="1500" b="1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opologické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řazení a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Dijkstra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 prioritní 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frontou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((N+E) logN)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Dijkstra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 prioritní 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fronty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</a:t>
                      </a:r>
                      <a:r>
                        <a:rPr lang="cs-CZ" sz="15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361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Některé hrany </a:t>
                      </a:r>
                      <a:endParaRPr lang="en-US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záporné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, ale bez záporných cyklů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(tzv. konzervativní ohodnocení)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rientovaný</a:t>
                      </a:r>
                      <a:r>
                        <a:rPr lang="cs-CZ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Bellman-Ford,  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(N*E)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eorientovaný</a:t>
                      </a:r>
                      <a:r>
                        <a:rPr lang="cs-CZ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Převod na úlohu 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Minimum Weight T-Join", O(N</a:t>
                      </a:r>
                      <a:r>
                        <a:rPr lang="cs-CZ" sz="15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rámec základního kursu, </a:t>
                      </a:r>
                      <a:endParaRPr lang="en-US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viz 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[KorteVygen, p.278].   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52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hodnocení 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</a:rPr>
                        <a:t>se zápornými </a:t>
                      </a:r>
                      <a:endParaRPr lang="en-US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cykly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i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nedefinováno</a:t>
                      </a:r>
                      <a:endParaRPr lang="cs-CZ" sz="1500" b="0" i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i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nedefinováno</a:t>
                      </a:r>
                      <a:endParaRPr lang="cs-CZ" sz="1500" b="0" i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NP-těžké, když předpokládáme nejkratší cestu bez cyklů, jinak řešení nedefinováno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9" y="630932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/>
              <a:t> </a:t>
            </a:r>
            <a:r>
              <a:rPr lang="cs-CZ" sz="1400"/>
              <a:t>Bernhard Korte, Jens Vygen: </a:t>
            </a:r>
            <a:r>
              <a:rPr lang="cs-CZ" sz="1400" i="1"/>
              <a:t>Combinatorial Optimization, Theory and Algorithms</a:t>
            </a:r>
            <a:r>
              <a:rPr lang="cs-CZ" sz="1400"/>
              <a:t>, 3rd edition, Springer-Verlag, 2006.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51720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23728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635896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635896" y="5229200"/>
            <a:ext cx="1296144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076056" y="5229200"/>
            <a:ext cx="3816424" cy="115212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894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539552" y="548680"/>
          <a:ext cx="8352928" cy="3672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1440160"/>
                <a:gridCol w="1224136"/>
                <a:gridCol w="4104456"/>
              </a:tblGrid>
              <a:tr h="422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N</a:t>
                      </a:r>
                      <a:r>
                        <a:rPr lang="cs-CZ" sz="2000" b="1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EJDELŠÍ</a:t>
                      </a:r>
                      <a:r>
                        <a:rPr lang="cs-CZ" sz="2000" b="1" baseline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</a:rPr>
                        <a:t>   CESTY </a:t>
                      </a:r>
                      <a:endParaRPr lang="en-US" sz="2000" b="1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Ohodnocení</a:t>
                      </a: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smtClean="0">
                          <a:solidFill>
                            <a:schemeClr val="tx1"/>
                          </a:solidFill>
                          <a:effectLst/>
                        </a:rPr>
                        <a:t>hran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Strom</a:t>
                      </a:r>
                      <a:endParaRPr lang="cs-CZ" sz="15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DAG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raf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cykly</a:t>
                      </a:r>
                      <a:endParaRPr lang="cs-CZ" sz="1500" b="1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28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Jakékoli ohodnocení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</a:rPr>
                        <a:t>nebo</a:t>
                      </a:r>
                      <a:r>
                        <a:rPr lang="cs-CZ" sz="1500" baseline="0" smtClean="0">
                          <a:solidFill>
                            <a:schemeClr val="tx1"/>
                          </a:solidFill>
                          <a:effectLst/>
                        </a:rPr>
                        <a:t> i</a:t>
                      </a:r>
                      <a:endParaRPr lang="cs-CZ" sz="15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žádné</a:t>
                      </a:r>
                      <a:r>
                        <a:rPr lang="cs-CZ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ohodnocení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</a:t>
                      </a:r>
                      <a:r>
                        <a:rPr lang="en-US" sz="15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BFS,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= 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(N)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b="0" i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triviální úloha</a:t>
                      </a:r>
                      <a:endParaRPr lang="cs-CZ" sz="1500" b="0" i="1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opologické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řazení a </a:t>
                      </a: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</a:t>
                      </a:r>
                      <a:r>
                        <a:rPr lang="en-US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cs-CZ" sz="15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/>
                        </a:rPr>
                        <a:t></a:t>
                      </a:r>
                      <a:r>
                        <a:rPr lang="cs-CZ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(N+E)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1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orientovaný i</a:t>
                      </a:r>
                      <a:r>
                        <a:rPr lang="cs-CZ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neorientovaný</a:t>
                      </a:r>
                      <a:endParaRPr lang="cs-CZ" sz="15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500" b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b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NP-těžké</a:t>
                      </a:r>
                      <a:endParaRPr lang="cs-CZ" sz="1500" b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860032" y="1772816"/>
            <a:ext cx="3960440" cy="23762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521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Box 159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Souvislost</a:t>
            </a:r>
          </a:p>
          <a:p>
            <a:r>
              <a:rPr lang="cs-CZ" b="0" smtClean="0"/>
              <a:t>Existuje cesta mezi libovolnými dvěma uzly?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Polynomi</a:t>
            </a:r>
            <a:r>
              <a:rPr lang="cs-CZ" smtClean="0"/>
              <a:t>ální složitost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3</a:t>
            </a:fld>
            <a:endParaRPr lang="cs-CZ"/>
          </a:p>
        </p:txBody>
      </p:sp>
      <p:sp>
        <p:nvSpPr>
          <p:cNvPr id="161" name="TextBox 160"/>
          <p:cNvSpPr txBox="1"/>
          <p:nvPr/>
        </p:nvSpPr>
        <p:spPr>
          <a:xfrm>
            <a:off x="2123728" y="1916832"/>
            <a:ext cx="6624736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  </a:t>
            </a:r>
            <a:r>
              <a:rPr lang="cs-CZ" b="0" smtClean="0"/>
              <a:t>DFS, BFS, Union-Find</a:t>
            </a:r>
          </a:p>
          <a:p>
            <a:r>
              <a:rPr lang="cs-CZ" smtClean="0"/>
              <a:t>Složitost:</a:t>
            </a:r>
            <a:r>
              <a:rPr lang="cs-CZ" b="0" smtClean="0"/>
              <a:t>   </a:t>
            </a:r>
            <a:r>
              <a:rPr lang="cs-CZ" b="0"/>
              <a:t>DFS, </a:t>
            </a:r>
            <a:r>
              <a:rPr lang="cs-CZ" b="0" smtClean="0"/>
              <a:t>BFS  O</a:t>
            </a:r>
            <a:r>
              <a:rPr lang="cs-CZ" b="0"/>
              <a:t>( </a:t>
            </a:r>
            <a:r>
              <a:rPr lang="en-US" b="0" smtClean="0"/>
              <a:t>|V|+|E|</a:t>
            </a:r>
            <a:r>
              <a:rPr lang="cs-CZ" b="0"/>
              <a:t> ),  Union-Find O( </a:t>
            </a:r>
            <a:r>
              <a:rPr lang="en-US" b="0" smtClean="0"/>
              <a:t>|E|∙ </a:t>
            </a:r>
            <a:r>
              <a:rPr lang="cs-CZ" b="0" smtClean="0">
                <a:sym typeface="Symbol"/>
              </a:rPr>
              <a:t>(</a:t>
            </a:r>
            <a:r>
              <a:rPr lang="en-US" b="0" smtClean="0">
                <a:sym typeface="Symbol"/>
              </a:rPr>
              <a:t>|V|)</a:t>
            </a:r>
            <a:r>
              <a:rPr lang="cs-CZ" b="0" smtClean="0"/>
              <a:t> </a:t>
            </a:r>
            <a:r>
              <a:rPr lang="cs-CZ" b="0"/>
              <a:t>)</a:t>
            </a:r>
          </a:p>
        </p:txBody>
      </p:sp>
      <p:sp>
        <p:nvSpPr>
          <p:cNvPr id="163" name="Line 153"/>
          <p:cNvSpPr>
            <a:spLocks noChangeShapeType="1"/>
          </p:cNvSpPr>
          <p:nvPr/>
        </p:nvSpPr>
        <p:spPr bwMode="auto">
          <a:xfrm flipH="1" flipV="1">
            <a:off x="1832152" y="4078813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153"/>
          <p:cNvSpPr>
            <a:spLocks noChangeShapeType="1"/>
          </p:cNvSpPr>
          <p:nvPr/>
        </p:nvSpPr>
        <p:spPr bwMode="auto">
          <a:xfrm flipH="1">
            <a:off x="2336208" y="407881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Line 153"/>
          <p:cNvSpPr>
            <a:spLocks noChangeShapeType="1"/>
          </p:cNvSpPr>
          <p:nvPr/>
        </p:nvSpPr>
        <p:spPr bwMode="auto">
          <a:xfrm flipH="1" flipV="1">
            <a:off x="1688136" y="4510861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>
            <a:off x="1832152" y="4078813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472112" y="4078813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1184080" y="3862789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1184080" y="4510861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1544120" y="350274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Oval 169"/>
          <p:cNvSpPr>
            <a:spLocks noChangeArrowheads="1"/>
          </p:cNvSpPr>
          <p:nvPr/>
        </p:nvSpPr>
        <p:spPr bwMode="auto">
          <a:xfrm>
            <a:off x="1616128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Oval 169"/>
          <p:cNvSpPr>
            <a:spLocks noChangeArrowheads="1"/>
          </p:cNvSpPr>
          <p:nvPr/>
        </p:nvSpPr>
        <p:spPr bwMode="auto">
          <a:xfrm>
            <a:off x="2264200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832152" y="371877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1832152" y="350274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1544120" y="3502749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>
            <a:off x="1184080" y="3502749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2120184" y="3502749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2048176" y="34307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760144" y="36467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Line 153"/>
          <p:cNvSpPr>
            <a:spLocks noChangeShapeType="1"/>
          </p:cNvSpPr>
          <p:nvPr/>
        </p:nvSpPr>
        <p:spPr bwMode="auto">
          <a:xfrm flipH="1">
            <a:off x="1184080" y="4078813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Line 153"/>
          <p:cNvSpPr>
            <a:spLocks noChangeShapeType="1"/>
          </p:cNvSpPr>
          <p:nvPr/>
        </p:nvSpPr>
        <p:spPr bwMode="auto">
          <a:xfrm flipH="1" flipV="1">
            <a:off x="1184080" y="386278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112072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400104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1112072" y="379078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1472112" y="34307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2264200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Oval 169"/>
          <p:cNvSpPr>
            <a:spLocks noChangeArrowheads="1"/>
          </p:cNvSpPr>
          <p:nvPr/>
        </p:nvSpPr>
        <p:spPr bwMode="auto">
          <a:xfrm>
            <a:off x="1760144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 rot="16200000" flipH="1" flipV="1">
            <a:off x="5962034" y="4042809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rot="16200000" flipH="1">
            <a:off x="5962034" y="353875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rot="16200000" flipH="1" flipV="1">
            <a:off x="5493982" y="400680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rot="16200000">
            <a:off x="5277958" y="3790781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rot="16200000">
            <a:off x="4917918" y="3790781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 rot="16200000">
            <a:off x="5133942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 rot="16200000">
            <a:off x="5565990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Oval 169"/>
          <p:cNvSpPr>
            <a:spLocks noChangeArrowheads="1"/>
          </p:cNvSpPr>
          <p:nvPr/>
        </p:nvSpPr>
        <p:spPr bwMode="auto">
          <a:xfrm rot="16200000">
            <a:off x="5133942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Oval 169"/>
          <p:cNvSpPr>
            <a:spLocks noChangeArrowheads="1"/>
          </p:cNvSpPr>
          <p:nvPr/>
        </p:nvSpPr>
        <p:spPr bwMode="auto">
          <a:xfrm rot="16200000">
            <a:off x="5493982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Oval 169"/>
          <p:cNvSpPr>
            <a:spLocks noChangeArrowheads="1"/>
          </p:cNvSpPr>
          <p:nvPr/>
        </p:nvSpPr>
        <p:spPr bwMode="auto">
          <a:xfrm rot="16200000">
            <a:off x="5926030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Oval 169"/>
          <p:cNvSpPr>
            <a:spLocks noChangeArrowheads="1"/>
          </p:cNvSpPr>
          <p:nvPr/>
        </p:nvSpPr>
        <p:spPr bwMode="auto">
          <a:xfrm rot="16200000">
            <a:off x="5926030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Oval 169"/>
          <p:cNvSpPr>
            <a:spLocks noChangeArrowheads="1"/>
          </p:cNvSpPr>
          <p:nvPr/>
        </p:nvSpPr>
        <p:spPr bwMode="auto">
          <a:xfrm rot="16200000">
            <a:off x="6358078" y="39343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Oval 169"/>
          <p:cNvSpPr>
            <a:spLocks noChangeArrowheads="1"/>
          </p:cNvSpPr>
          <p:nvPr/>
        </p:nvSpPr>
        <p:spPr bwMode="auto">
          <a:xfrm rot="16200000">
            <a:off x="4989926" y="38296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1040064" y="4726885"/>
            <a:ext cx="3099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Ano</a:t>
            </a:r>
            <a:r>
              <a:rPr lang="cs-CZ" b="1" smtClean="0"/>
              <a:t>,</a:t>
            </a:r>
          </a:p>
          <a:p>
            <a:r>
              <a:rPr lang="cs-CZ" b="1" smtClean="0"/>
              <a:t>jedna komponenta souvislosti.</a:t>
            </a:r>
            <a:endParaRPr lang="cs-CZ" b="1"/>
          </a:p>
        </p:txBody>
      </p:sp>
      <p:sp>
        <p:nvSpPr>
          <p:cNvPr id="204" name="TextBox 203"/>
          <p:cNvSpPr txBox="1"/>
          <p:nvPr/>
        </p:nvSpPr>
        <p:spPr>
          <a:xfrm>
            <a:off x="4918365" y="4726885"/>
            <a:ext cx="3038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Ne</a:t>
            </a:r>
            <a:r>
              <a:rPr lang="cs-CZ" b="1" smtClean="0"/>
              <a:t>,</a:t>
            </a:r>
          </a:p>
          <a:p>
            <a:r>
              <a:rPr lang="cs-CZ" b="1" smtClean="0"/>
              <a:t>čtyři komponenty souvislosti. 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37463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228481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356272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204491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204492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4069679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88321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356273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716313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444504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6012457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96679" y="3644578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132137" y="2204418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436393" y="2996506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860329" y="3572570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8028681" y="3932610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84665" y="5300762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452617" y="5228754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444505" y="4940722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96633" y="4004618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164585" y="3572570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868441" y="479670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444505" y="5156746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436393" y="5012730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88521" y="5948834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88521" y="5228754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940449" y="4796706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444059" y="3932610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860329" y="4004618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868441" y="3572570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860329" y="3860602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80409" y="5516786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436393" y="5012730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804545" y="544477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860329" y="2204418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132583" y="3356546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132137" y="2996506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356273" y="472469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364385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91235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731719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228481" y="422064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868441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524624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732536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96633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732536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244531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524625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84665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92577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92577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6012457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444505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348161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92377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364385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868441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868441" y="2852491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300489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204145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96233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356273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932337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860329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356273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356273" y="5156746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4068240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355455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300489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572297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564185" y="4508674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348161" y="5012730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420169" y="5012730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564185" y="364457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132137" y="3356546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916113" y="5156746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132137" y="4580682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132137" y="3356546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132137" y="3644578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916113" y="4580682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628081" y="4292650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916113" y="5732810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628081" y="4292650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348162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347343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84265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133055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77517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220369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96433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500289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860329" y="2204418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8426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924225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84265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3061617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98242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84265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924225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87577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228481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88321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22036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509145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556073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452617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517257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813401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244705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95667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308601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72697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531993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364385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76153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844105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92177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3060129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76153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212257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9643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4526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860329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365129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516513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156473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92577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72497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96433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940449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72497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80609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524625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955929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811913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732537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7249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702056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92377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660529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804248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4</a:t>
            </a:fld>
            <a:endParaRPr lang="cs-CZ"/>
          </a:p>
        </p:txBody>
      </p:sp>
      <p:sp>
        <p:nvSpPr>
          <p:cNvPr id="160" name="TextBox 159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Souvislost</a:t>
            </a:r>
          </a:p>
          <a:p>
            <a:r>
              <a:rPr lang="cs-CZ" b="0" smtClean="0"/>
              <a:t>Existuje cesta mezi libovolnými dvěma uzly?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467544" y="2999383"/>
            <a:ext cx="1547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Souvisl</a:t>
            </a:r>
            <a:r>
              <a:rPr lang="cs-CZ" b="1" smtClean="0"/>
              <a:t>ý  graf?</a:t>
            </a:r>
            <a:endParaRPr lang="cs-CZ" b="1"/>
          </a:p>
        </p:txBody>
      </p:sp>
      <p:sp>
        <p:nvSpPr>
          <p:cNvPr id="168" name="TextBox 167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</p:spTree>
    <p:extLst>
      <p:ext uri="{BB962C8B-B14F-4D97-AF65-F5344CB8AC3E}">
        <p14:creationId xmlns:p14="http://schemas.microsoft.com/office/powerpoint/2010/main" val="388761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228481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356272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204491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204492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4069679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88321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356273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444504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6012457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96679" y="3644578"/>
            <a:ext cx="863650" cy="108012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132137" y="2204418"/>
            <a:ext cx="1728638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436393" y="2996506"/>
            <a:ext cx="1944662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860329" y="3572570"/>
            <a:ext cx="2304702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8028681" y="3932610"/>
            <a:ext cx="0" cy="100811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84665" y="5300762"/>
            <a:ext cx="720080" cy="64807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452617" y="5228754"/>
            <a:ext cx="1152128" cy="7200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444505" y="4940722"/>
            <a:ext cx="1584176" cy="21602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96633" y="4004618"/>
            <a:ext cx="432048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164585" y="3572570"/>
            <a:ext cx="432048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868441" y="4796706"/>
            <a:ext cx="576064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444505" y="5156746"/>
            <a:ext cx="0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436393" y="5012730"/>
            <a:ext cx="1152128" cy="108012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88521" y="5948834"/>
            <a:ext cx="1296144" cy="14401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88521" y="5228754"/>
            <a:ext cx="864096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940449" y="4796706"/>
            <a:ext cx="2664296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444059" y="3932610"/>
            <a:ext cx="1584622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860329" y="4004618"/>
            <a:ext cx="2736304" cy="72008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868441" y="3572570"/>
            <a:ext cx="1296144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860329" y="3860602"/>
            <a:ext cx="576064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860329" y="2204418"/>
            <a:ext cx="2304256" cy="136815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80409" y="5516786"/>
            <a:ext cx="864096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436393" y="5012730"/>
            <a:ext cx="1368152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804545" y="5444778"/>
            <a:ext cx="1080120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860329" y="2204418"/>
            <a:ext cx="576064" cy="16559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132583" y="3356546"/>
            <a:ext cx="863650" cy="28803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132137" y="2996506"/>
            <a:ext cx="4248026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356273" y="4724698"/>
            <a:ext cx="504056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364385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91235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731719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228481" y="422064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868441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524624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732536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96633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732536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244531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524625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84665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92577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92577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6012457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444505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348161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92377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364385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868441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868143" y="2852491"/>
            <a:ext cx="432345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300489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204145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96233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356273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932337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860329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356273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356273" y="5156746"/>
            <a:ext cx="1224136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4068240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355455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300489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572297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564185" y="4508674"/>
            <a:ext cx="1872208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348161" y="5012730"/>
            <a:ext cx="1008112" cy="14401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420169" y="5012730"/>
            <a:ext cx="2160240" cy="100811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564185" y="3644578"/>
            <a:ext cx="432048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132137" y="3356546"/>
            <a:ext cx="0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916113" y="5156746"/>
            <a:ext cx="1440160" cy="57606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132137" y="4580682"/>
            <a:ext cx="216024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132137" y="3356546"/>
            <a:ext cx="432048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132137" y="3644578"/>
            <a:ext cx="864096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916113" y="4580682"/>
            <a:ext cx="216024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628081" y="4292650"/>
            <a:ext cx="720080" cy="72008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916113" y="5732810"/>
            <a:ext cx="2664296" cy="28803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628081" y="4292650"/>
            <a:ext cx="288032" cy="144016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504056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348162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347343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84265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8426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3061617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133055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77517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98242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84265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716313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924225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87577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556073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500289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76153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844105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92177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3060129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76153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212257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924225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860329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220369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96433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9643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84265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365129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516513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228481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92577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88321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940449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22036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452617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95667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308601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524625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92377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4526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72497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96433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509145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72497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517257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813401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80609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660529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72697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955929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811913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531993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364385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732537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7249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702056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156473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244705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5</a:t>
            </a:fld>
            <a:endParaRPr lang="cs-CZ"/>
          </a:p>
        </p:txBody>
      </p:sp>
      <p:sp>
        <p:nvSpPr>
          <p:cNvPr id="162" name="TextBox 161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Souvislost</a:t>
            </a:r>
          </a:p>
          <a:p>
            <a:r>
              <a:rPr lang="cs-CZ" b="0" smtClean="0"/>
              <a:t>Existuje cesta mezi libovolnými dvěma uzly?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467544" y="2999383"/>
            <a:ext cx="1547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Souvisl</a:t>
            </a:r>
            <a:r>
              <a:rPr lang="cs-CZ" b="1" smtClean="0"/>
              <a:t>ý  graf?</a:t>
            </a:r>
            <a:endParaRPr lang="cs-CZ" b="1"/>
          </a:p>
        </p:txBody>
      </p:sp>
      <p:sp>
        <p:nvSpPr>
          <p:cNvPr id="164" name="TextBox 163"/>
          <p:cNvSpPr txBox="1"/>
          <p:nvPr/>
        </p:nvSpPr>
        <p:spPr>
          <a:xfrm>
            <a:off x="467544" y="3575447"/>
            <a:ext cx="18413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Ne,</a:t>
            </a:r>
          </a:p>
          <a:p>
            <a:r>
              <a:rPr lang="cs-CZ" b="1" smtClean="0"/>
              <a:t>dvě komponenty.</a:t>
            </a:r>
          </a:p>
          <a:p>
            <a:endParaRPr lang="cs-CZ" b="1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</p:spTree>
    <p:extLst>
      <p:ext uri="{BB962C8B-B14F-4D97-AF65-F5344CB8AC3E}">
        <p14:creationId xmlns:p14="http://schemas.microsoft.com/office/powerpoint/2010/main" val="350106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Line 153"/>
          <p:cNvSpPr>
            <a:spLocks noChangeShapeType="1"/>
          </p:cNvSpPr>
          <p:nvPr/>
        </p:nvSpPr>
        <p:spPr bwMode="auto">
          <a:xfrm flipH="1" flipV="1">
            <a:off x="971153" y="544522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3200" smtClean="0"/>
              <a:t>Nezávislost</a:t>
            </a:r>
          </a:p>
          <a:p>
            <a:r>
              <a:rPr lang="cs-CZ" b="0" smtClean="0"/>
              <a:t> Velikost maximální množiny uzlů takové, že žádné její dva uzly nesousedí.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340768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NP-úplný problém obecně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160219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6</a:t>
            </a:fld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 flipV="1">
            <a:off x="2051273" y="234888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2051273" y="263691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1331193" y="292494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331193" y="234888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051273" y="234888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331193" y="234888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2051273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331193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>
            <a:off x="1907257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187177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1187177" y="2132856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1115169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1259185" y="28529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1403201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835249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979265" y="28529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2123281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339305" y="2564904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979265" y="22768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259185" y="22768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1115169" y="206084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 flipV="1">
            <a:off x="4283968" y="2709367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153"/>
          <p:cNvSpPr>
            <a:spLocks noChangeShapeType="1"/>
          </p:cNvSpPr>
          <p:nvPr/>
        </p:nvSpPr>
        <p:spPr bwMode="auto">
          <a:xfrm flipH="1">
            <a:off x="4788024" y="2709367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153"/>
          <p:cNvSpPr>
            <a:spLocks noChangeShapeType="1"/>
          </p:cNvSpPr>
          <p:nvPr/>
        </p:nvSpPr>
        <p:spPr bwMode="auto">
          <a:xfrm flipH="1" flipV="1">
            <a:off x="4139952" y="3141415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>
            <a:off x="4283968" y="270936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flipH="1" flipV="1">
            <a:off x="3923928" y="2709367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flipH="1">
            <a:off x="3635896" y="2493343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flipH="1">
            <a:off x="3635896" y="3141415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flipH="1" flipV="1">
            <a:off x="3995936" y="213330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>
            <a:off x="4067944" y="306940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>
            <a:off x="4716016" y="30694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153"/>
          <p:cNvSpPr>
            <a:spLocks noChangeShapeType="1"/>
          </p:cNvSpPr>
          <p:nvPr/>
        </p:nvSpPr>
        <p:spPr bwMode="auto">
          <a:xfrm flipH="1">
            <a:off x="4283968" y="2349327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>
            <a:off x="4283968" y="213330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3995936" y="213330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H="1">
            <a:off x="3635896" y="2133303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153"/>
          <p:cNvSpPr>
            <a:spLocks noChangeShapeType="1"/>
          </p:cNvSpPr>
          <p:nvPr/>
        </p:nvSpPr>
        <p:spPr bwMode="auto">
          <a:xfrm flipH="1" flipV="1">
            <a:off x="4572000" y="2133303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Oval 169"/>
          <p:cNvSpPr>
            <a:spLocks noChangeArrowheads="1"/>
          </p:cNvSpPr>
          <p:nvPr/>
        </p:nvSpPr>
        <p:spPr bwMode="auto">
          <a:xfrm>
            <a:off x="4499992" y="206129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Oval 169"/>
          <p:cNvSpPr>
            <a:spLocks noChangeArrowheads="1"/>
          </p:cNvSpPr>
          <p:nvPr/>
        </p:nvSpPr>
        <p:spPr bwMode="auto">
          <a:xfrm>
            <a:off x="4211960" y="227731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>
            <a:off x="3635896" y="2709367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3635896" y="249334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Oval 169"/>
          <p:cNvSpPr>
            <a:spLocks noChangeArrowheads="1"/>
          </p:cNvSpPr>
          <p:nvPr/>
        </p:nvSpPr>
        <p:spPr bwMode="auto">
          <a:xfrm>
            <a:off x="3563888" y="30694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Oval 169"/>
          <p:cNvSpPr>
            <a:spLocks noChangeArrowheads="1"/>
          </p:cNvSpPr>
          <p:nvPr/>
        </p:nvSpPr>
        <p:spPr bwMode="auto">
          <a:xfrm>
            <a:off x="3851920" y="26373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Oval 169"/>
          <p:cNvSpPr>
            <a:spLocks noChangeArrowheads="1"/>
          </p:cNvSpPr>
          <p:nvPr/>
        </p:nvSpPr>
        <p:spPr bwMode="auto">
          <a:xfrm>
            <a:off x="3563888" y="242133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Oval 169"/>
          <p:cNvSpPr>
            <a:spLocks noChangeArrowheads="1"/>
          </p:cNvSpPr>
          <p:nvPr/>
        </p:nvSpPr>
        <p:spPr bwMode="auto">
          <a:xfrm>
            <a:off x="3923928" y="2061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Oval 169"/>
          <p:cNvSpPr>
            <a:spLocks noChangeArrowheads="1"/>
          </p:cNvSpPr>
          <p:nvPr/>
        </p:nvSpPr>
        <p:spPr bwMode="auto">
          <a:xfrm>
            <a:off x="4716016" y="26373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Oval 169"/>
          <p:cNvSpPr>
            <a:spLocks noChangeArrowheads="1"/>
          </p:cNvSpPr>
          <p:nvPr/>
        </p:nvSpPr>
        <p:spPr bwMode="auto">
          <a:xfrm>
            <a:off x="4211960" y="263735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 flipV="1">
            <a:off x="6732240" y="206084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7236296" y="249289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>
            <a:off x="6228184" y="206084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7236296" y="278092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 flipV="1">
            <a:off x="5652120" y="278092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6228184" y="249289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6228184" y="249289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>
            <a:off x="6228184" y="249289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H="1" flipV="1">
            <a:off x="6228184" y="249289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6228184" y="314096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>
            <a:off x="5652120" y="249289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6156176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6156176" y="24208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7164288" y="30689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5580112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7236296" y="249289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6660232" y="198884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7740352" y="270892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7164288" y="24208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 flipH="1" flipV="1">
            <a:off x="395536" y="3573016"/>
            <a:ext cx="835292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TextBox 233"/>
          <p:cNvSpPr txBox="1"/>
          <p:nvPr/>
        </p:nvSpPr>
        <p:spPr>
          <a:xfrm>
            <a:off x="395536" y="3664917"/>
            <a:ext cx="8352928" cy="4198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  pro grafy s některou jednoduchou strukturou</a:t>
            </a:r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>
            <a:off x="3419872" y="5465117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3059832" y="5105077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>
            <a:off x="3419872" y="5465117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>
            <a:off x="3923928" y="5033069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>
            <a:off x="3923928" y="5033069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>
            <a:off x="3995936" y="5465117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 flipV="1">
            <a:off x="2987824" y="546511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V="1">
            <a:off x="3059832" y="474503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V="1">
            <a:off x="2699792" y="546511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>
            <a:off x="2915816" y="4817045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Line 153"/>
          <p:cNvSpPr>
            <a:spLocks noChangeShapeType="1"/>
          </p:cNvSpPr>
          <p:nvPr/>
        </p:nvSpPr>
        <p:spPr bwMode="auto">
          <a:xfrm>
            <a:off x="2483768" y="5105077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Line 153"/>
          <p:cNvSpPr>
            <a:spLocks noChangeShapeType="1"/>
          </p:cNvSpPr>
          <p:nvPr/>
        </p:nvSpPr>
        <p:spPr bwMode="auto">
          <a:xfrm flipV="1">
            <a:off x="3491880" y="4601021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Line 153"/>
          <p:cNvSpPr>
            <a:spLocks noChangeShapeType="1"/>
          </p:cNvSpPr>
          <p:nvPr/>
        </p:nvSpPr>
        <p:spPr bwMode="auto">
          <a:xfrm>
            <a:off x="3419872" y="4312989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3347864" y="424098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3419872" y="46730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3851920" y="4529013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2843808" y="47450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2987824" y="503306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Oval 169"/>
          <p:cNvSpPr>
            <a:spLocks noChangeArrowheads="1"/>
          </p:cNvSpPr>
          <p:nvPr/>
        </p:nvSpPr>
        <p:spPr bwMode="auto">
          <a:xfrm>
            <a:off x="2411760" y="50330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Oval 169"/>
          <p:cNvSpPr>
            <a:spLocks noChangeArrowheads="1"/>
          </p:cNvSpPr>
          <p:nvPr/>
        </p:nvSpPr>
        <p:spPr bwMode="auto">
          <a:xfrm>
            <a:off x="2627784" y="539310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Oval 169"/>
          <p:cNvSpPr>
            <a:spLocks noChangeArrowheads="1"/>
          </p:cNvSpPr>
          <p:nvPr/>
        </p:nvSpPr>
        <p:spPr bwMode="auto">
          <a:xfrm>
            <a:off x="3347864" y="53931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2915816" y="575314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3419872" y="582515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Oval 169"/>
          <p:cNvSpPr>
            <a:spLocks noChangeArrowheads="1"/>
          </p:cNvSpPr>
          <p:nvPr/>
        </p:nvSpPr>
        <p:spPr bwMode="auto">
          <a:xfrm>
            <a:off x="3923928" y="539310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Oval 169"/>
          <p:cNvSpPr>
            <a:spLocks noChangeArrowheads="1"/>
          </p:cNvSpPr>
          <p:nvPr/>
        </p:nvSpPr>
        <p:spPr bwMode="auto">
          <a:xfrm>
            <a:off x="3851920" y="496106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Oval 169"/>
          <p:cNvSpPr>
            <a:spLocks noChangeArrowheads="1"/>
          </p:cNvSpPr>
          <p:nvPr/>
        </p:nvSpPr>
        <p:spPr bwMode="auto">
          <a:xfrm>
            <a:off x="3923928" y="58251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Oval 169"/>
          <p:cNvSpPr>
            <a:spLocks noChangeArrowheads="1"/>
          </p:cNvSpPr>
          <p:nvPr/>
        </p:nvSpPr>
        <p:spPr bwMode="auto">
          <a:xfrm>
            <a:off x="4427984" y="496106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 flipV="1">
            <a:off x="8172400" y="4940721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7164288" y="465268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>
            <a:off x="7668344" y="5444777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 flipV="1">
            <a:off x="7164288" y="5444777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 flipV="1">
            <a:off x="7164288" y="4940721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V="1">
            <a:off x="7164288" y="4940721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>
            <a:off x="7164288" y="4940721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 flipV="1">
            <a:off x="7164288" y="494072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7164288" y="544477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7164288" y="4652689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V="1">
            <a:off x="7668344" y="4940721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7164288" y="4940721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7092280" y="53727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7092280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>
            <a:off x="7596336" y="458068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8100392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8100392" y="53727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7596336" y="56608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flipH="1" flipV="1">
            <a:off x="971153" y="4581128"/>
            <a:ext cx="64807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971153" y="5157192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H="1">
            <a:off x="971153" y="5589240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Line 153"/>
          <p:cNvSpPr>
            <a:spLocks noChangeShapeType="1"/>
          </p:cNvSpPr>
          <p:nvPr/>
        </p:nvSpPr>
        <p:spPr bwMode="auto">
          <a:xfrm flipH="1">
            <a:off x="971153" y="4869160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Line 153"/>
          <p:cNvSpPr>
            <a:spLocks noChangeShapeType="1"/>
          </p:cNvSpPr>
          <p:nvPr/>
        </p:nvSpPr>
        <p:spPr bwMode="auto">
          <a:xfrm flipH="1" flipV="1">
            <a:off x="971153" y="5157192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Line 153"/>
          <p:cNvSpPr>
            <a:spLocks noChangeShapeType="1"/>
          </p:cNvSpPr>
          <p:nvPr/>
        </p:nvSpPr>
        <p:spPr bwMode="auto">
          <a:xfrm flipH="1">
            <a:off x="971153" y="5229200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Line 153"/>
          <p:cNvSpPr>
            <a:spLocks noChangeShapeType="1"/>
          </p:cNvSpPr>
          <p:nvPr/>
        </p:nvSpPr>
        <p:spPr bwMode="auto">
          <a:xfrm flipH="1" flipV="1">
            <a:off x="971153" y="4869160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899145" y="566124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899145" y="5373216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99145" y="450912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899145" y="5085184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899145" y="4797152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1547217" y="55172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1547217" y="515719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1547217" y="47971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TextBox 297"/>
          <p:cNvSpPr txBox="1"/>
          <p:nvPr/>
        </p:nvSpPr>
        <p:spPr>
          <a:xfrm>
            <a:off x="467544" y="6021288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Bipartitní  graf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0" name="TextBox 299"/>
          <p:cNvSpPr txBox="1"/>
          <p:nvPr/>
        </p:nvSpPr>
        <p:spPr>
          <a:xfrm>
            <a:off x="2339752" y="6021288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Strom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je vždy bipartitní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1" name="TextBox 300"/>
          <p:cNvSpPr txBox="1"/>
          <p:nvPr/>
        </p:nvSpPr>
        <p:spPr>
          <a:xfrm>
            <a:off x="5148064" y="602128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Kružnice</a:t>
            </a:r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flipH="1" flipV="1">
            <a:off x="5724128" y="4661416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flipH="1" flipV="1">
            <a:off x="6300192" y="487744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flipH="1">
            <a:off x="5580112" y="5453504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flipH="1" flipV="1">
            <a:off x="5148064" y="5597520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Line 153"/>
          <p:cNvSpPr>
            <a:spLocks noChangeShapeType="1"/>
          </p:cNvSpPr>
          <p:nvPr/>
        </p:nvSpPr>
        <p:spPr bwMode="auto">
          <a:xfrm flipV="1">
            <a:off x="5508104" y="501317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>
            <a:off x="5220072" y="4805432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flipH="1">
            <a:off x="5220072" y="4661416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Line 153"/>
          <p:cNvSpPr>
            <a:spLocks noChangeShapeType="1"/>
          </p:cNvSpPr>
          <p:nvPr/>
        </p:nvSpPr>
        <p:spPr bwMode="auto">
          <a:xfrm flipV="1">
            <a:off x="6012160" y="5381496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Oval 169"/>
          <p:cNvSpPr>
            <a:spLocks noChangeArrowheads="1"/>
          </p:cNvSpPr>
          <p:nvPr/>
        </p:nvSpPr>
        <p:spPr bwMode="auto">
          <a:xfrm>
            <a:off x="5508104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Oval 169"/>
          <p:cNvSpPr>
            <a:spLocks noChangeArrowheads="1"/>
          </p:cNvSpPr>
          <p:nvPr/>
        </p:nvSpPr>
        <p:spPr bwMode="auto">
          <a:xfrm>
            <a:off x="5652120" y="458940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Oval 169"/>
          <p:cNvSpPr>
            <a:spLocks noChangeArrowheads="1"/>
          </p:cNvSpPr>
          <p:nvPr/>
        </p:nvSpPr>
        <p:spPr bwMode="auto">
          <a:xfrm>
            <a:off x="6300192" y="530948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Oval 169"/>
          <p:cNvSpPr>
            <a:spLocks noChangeArrowheads="1"/>
          </p:cNvSpPr>
          <p:nvPr/>
        </p:nvSpPr>
        <p:spPr bwMode="auto">
          <a:xfrm>
            <a:off x="5940152" y="5381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Oval 169"/>
          <p:cNvSpPr>
            <a:spLocks noChangeArrowheads="1"/>
          </p:cNvSpPr>
          <p:nvPr/>
        </p:nvSpPr>
        <p:spPr bwMode="auto">
          <a:xfrm>
            <a:off x="5508104" y="566952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Oval 169"/>
          <p:cNvSpPr>
            <a:spLocks noChangeArrowheads="1"/>
          </p:cNvSpPr>
          <p:nvPr/>
        </p:nvSpPr>
        <p:spPr bwMode="auto">
          <a:xfrm>
            <a:off x="5148064" y="47334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6228184" y="48054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Line 153"/>
          <p:cNvSpPr>
            <a:spLocks noChangeShapeType="1"/>
          </p:cNvSpPr>
          <p:nvPr/>
        </p:nvSpPr>
        <p:spPr bwMode="auto">
          <a:xfrm flipV="1">
            <a:off x="5148064" y="5373216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5436096" y="530120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Oval 169"/>
          <p:cNvSpPr>
            <a:spLocks noChangeArrowheads="1"/>
          </p:cNvSpPr>
          <p:nvPr/>
        </p:nvSpPr>
        <p:spPr bwMode="auto">
          <a:xfrm>
            <a:off x="5076056" y="55255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TextBox 319"/>
          <p:cNvSpPr txBox="1"/>
          <p:nvPr/>
        </p:nvSpPr>
        <p:spPr>
          <a:xfrm>
            <a:off x="6948264" y="6021288"/>
            <a:ext cx="156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graf</a:t>
            </a:r>
          </a:p>
        </p:txBody>
      </p:sp>
    </p:spTree>
    <p:extLst>
      <p:ext uri="{BB962C8B-B14F-4D97-AF65-F5344CB8AC3E}">
        <p14:creationId xmlns:p14="http://schemas.microsoft.com/office/powerpoint/2010/main" val="52613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3200" smtClean="0"/>
              <a:t>Nezávislost</a:t>
            </a:r>
          </a:p>
          <a:p>
            <a:r>
              <a:rPr lang="cs-CZ" b="0" smtClean="0"/>
              <a:t> Velikost maximální množiny uzlů takové, že žádné dva nesousedí.</a:t>
            </a:r>
          </a:p>
          <a:p>
            <a:r>
              <a:rPr lang="cs-CZ" b="0" i="1" smtClean="0"/>
              <a:t>Př.  </a:t>
            </a:r>
            <a:r>
              <a:rPr lang="cs-CZ" b="0" i="1"/>
              <a:t>Kolik jich bude? Více než 23?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7</a:t>
            </a:fld>
            <a:endParaRPr lang="cs-CZ"/>
          </a:p>
        </p:txBody>
      </p:sp>
      <p:sp>
        <p:nvSpPr>
          <p:cNvPr id="5" name="Line 325"/>
          <p:cNvSpPr>
            <a:spLocks noChangeShapeType="1"/>
          </p:cNvSpPr>
          <p:nvPr/>
        </p:nvSpPr>
        <p:spPr bwMode="auto">
          <a:xfrm flipV="1">
            <a:off x="4284265" y="3930179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Line 325"/>
          <p:cNvSpPr>
            <a:spLocks noChangeShapeType="1"/>
          </p:cNvSpPr>
          <p:nvPr/>
        </p:nvSpPr>
        <p:spPr bwMode="auto">
          <a:xfrm>
            <a:off x="4860329" y="4290219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Line 325"/>
          <p:cNvSpPr>
            <a:spLocks noChangeShapeType="1"/>
          </p:cNvSpPr>
          <p:nvPr/>
        </p:nvSpPr>
        <p:spPr bwMode="auto">
          <a:xfrm flipH="1">
            <a:off x="5076353" y="5442347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325"/>
          <p:cNvSpPr>
            <a:spLocks noChangeShapeType="1"/>
          </p:cNvSpPr>
          <p:nvPr/>
        </p:nvSpPr>
        <p:spPr bwMode="auto">
          <a:xfrm flipH="1">
            <a:off x="2628081" y="3138091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325"/>
          <p:cNvSpPr>
            <a:spLocks noChangeShapeType="1"/>
          </p:cNvSpPr>
          <p:nvPr/>
        </p:nvSpPr>
        <p:spPr bwMode="auto">
          <a:xfrm flipV="1">
            <a:off x="6948561" y="4794275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" name="Line 151"/>
          <p:cNvSpPr>
            <a:spLocks noChangeShapeType="1"/>
          </p:cNvSpPr>
          <p:nvPr/>
        </p:nvSpPr>
        <p:spPr bwMode="auto">
          <a:xfrm flipH="1">
            <a:off x="5724425" y="3642147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5"/>
          <p:cNvSpPr>
            <a:spLocks noChangeShapeType="1"/>
          </p:cNvSpPr>
          <p:nvPr/>
        </p:nvSpPr>
        <p:spPr bwMode="auto">
          <a:xfrm flipH="1">
            <a:off x="3852216" y="4218211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Line 156"/>
          <p:cNvSpPr>
            <a:spLocks noChangeShapeType="1"/>
          </p:cNvSpPr>
          <p:nvPr/>
        </p:nvSpPr>
        <p:spPr bwMode="auto">
          <a:xfrm>
            <a:off x="2700435" y="2921273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" name="Line 158"/>
          <p:cNvSpPr>
            <a:spLocks noChangeShapeType="1"/>
          </p:cNvSpPr>
          <p:nvPr/>
        </p:nvSpPr>
        <p:spPr bwMode="auto">
          <a:xfrm flipH="1">
            <a:off x="2700436" y="2705373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325"/>
          <p:cNvSpPr>
            <a:spLocks noChangeShapeType="1"/>
          </p:cNvSpPr>
          <p:nvPr/>
        </p:nvSpPr>
        <p:spPr bwMode="auto">
          <a:xfrm flipH="1">
            <a:off x="3565623" y="3714155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Line 326"/>
          <p:cNvSpPr>
            <a:spLocks noChangeShapeType="1"/>
          </p:cNvSpPr>
          <p:nvPr/>
        </p:nvSpPr>
        <p:spPr bwMode="auto">
          <a:xfrm flipH="1">
            <a:off x="4284265" y="3786163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Line 328"/>
          <p:cNvSpPr>
            <a:spLocks noChangeShapeType="1"/>
          </p:cNvSpPr>
          <p:nvPr/>
        </p:nvSpPr>
        <p:spPr bwMode="auto">
          <a:xfrm flipH="1">
            <a:off x="3852217" y="2850059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" name="Oval 333"/>
          <p:cNvSpPr>
            <a:spLocks noChangeArrowheads="1"/>
          </p:cNvSpPr>
          <p:nvPr/>
        </p:nvSpPr>
        <p:spPr bwMode="auto">
          <a:xfrm>
            <a:off x="4212257" y="4146203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Line 327"/>
          <p:cNvSpPr>
            <a:spLocks noChangeShapeType="1"/>
          </p:cNvSpPr>
          <p:nvPr/>
        </p:nvSpPr>
        <p:spPr bwMode="auto">
          <a:xfrm flipH="1">
            <a:off x="5940448" y="4578251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Line 328"/>
          <p:cNvSpPr>
            <a:spLocks noChangeShapeType="1"/>
          </p:cNvSpPr>
          <p:nvPr/>
        </p:nvSpPr>
        <p:spPr bwMode="auto">
          <a:xfrm>
            <a:off x="5508401" y="5442347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Line 325"/>
          <p:cNvSpPr>
            <a:spLocks noChangeShapeType="1"/>
          </p:cNvSpPr>
          <p:nvPr/>
        </p:nvSpPr>
        <p:spPr bwMode="auto">
          <a:xfrm>
            <a:off x="3492623" y="3714155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2628081" y="2273995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5"/>
          <p:cNvSpPr>
            <a:spLocks noChangeShapeType="1"/>
          </p:cNvSpPr>
          <p:nvPr/>
        </p:nvSpPr>
        <p:spPr bwMode="auto">
          <a:xfrm flipH="1">
            <a:off x="4932337" y="3066083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" name="Line 325"/>
          <p:cNvSpPr>
            <a:spLocks noChangeShapeType="1"/>
          </p:cNvSpPr>
          <p:nvPr/>
        </p:nvSpPr>
        <p:spPr bwMode="auto">
          <a:xfrm flipH="1">
            <a:off x="4356273" y="3642147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5"/>
          <p:cNvSpPr>
            <a:spLocks noChangeShapeType="1"/>
          </p:cNvSpPr>
          <p:nvPr/>
        </p:nvSpPr>
        <p:spPr bwMode="auto">
          <a:xfrm>
            <a:off x="7524625" y="4002187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Line 325"/>
          <p:cNvSpPr>
            <a:spLocks noChangeShapeType="1"/>
          </p:cNvSpPr>
          <p:nvPr/>
        </p:nvSpPr>
        <p:spPr bwMode="auto">
          <a:xfrm flipH="1">
            <a:off x="7380609" y="5370339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Line 325"/>
          <p:cNvSpPr>
            <a:spLocks noChangeShapeType="1"/>
          </p:cNvSpPr>
          <p:nvPr/>
        </p:nvSpPr>
        <p:spPr bwMode="auto">
          <a:xfrm>
            <a:off x="6948561" y="5298331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Line 325"/>
          <p:cNvSpPr>
            <a:spLocks noChangeShapeType="1"/>
          </p:cNvSpPr>
          <p:nvPr/>
        </p:nvSpPr>
        <p:spPr bwMode="auto">
          <a:xfrm flipV="1">
            <a:off x="5940449" y="5010299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Line 325"/>
          <p:cNvSpPr>
            <a:spLocks noChangeShapeType="1"/>
          </p:cNvSpPr>
          <p:nvPr/>
        </p:nvSpPr>
        <p:spPr bwMode="auto">
          <a:xfrm flipH="1" flipV="1">
            <a:off x="7092577" y="4074195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Line 325"/>
          <p:cNvSpPr>
            <a:spLocks noChangeShapeType="1"/>
          </p:cNvSpPr>
          <p:nvPr/>
        </p:nvSpPr>
        <p:spPr bwMode="auto">
          <a:xfrm flipH="1" flipV="1">
            <a:off x="6660529" y="3642147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" name="Line 325"/>
          <p:cNvSpPr>
            <a:spLocks noChangeShapeType="1"/>
          </p:cNvSpPr>
          <p:nvPr/>
        </p:nvSpPr>
        <p:spPr bwMode="auto">
          <a:xfrm flipH="1" flipV="1">
            <a:off x="5364385" y="4866283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" name="Line 325"/>
          <p:cNvSpPr>
            <a:spLocks noChangeShapeType="1"/>
          </p:cNvSpPr>
          <p:nvPr/>
        </p:nvSpPr>
        <p:spPr bwMode="auto">
          <a:xfrm flipH="1">
            <a:off x="5940449" y="522632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Line 325"/>
          <p:cNvSpPr>
            <a:spLocks noChangeShapeType="1"/>
          </p:cNvSpPr>
          <p:nvPr/>
        </p:nvSpPr>
        <p:spPr bwMode="auto">
          <a:xfrm>
            <a:off x="4932337" y="5082307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Line 325"/>
          <p:cNvSpPr>
            <a:spLocks noChangeShapeType="1"/>
          </p:cNvSpPr>
          <p:nvPr/>
        </p:nvSpPr>
        <p:spPr bwMode="auto">
          <a:xfrm flipV="1">
            <a:off x="6084465" y="6018411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Line 325"/>
          <p:cNvSpPr>
            <a:spLocks noChangeShapeType="1"/>
          </p:cNvSpPr>
          <p:nvPr/>
        </p:nvSpPr>
        <p:spPr bwMode="auto">
          <a:xfrm flipV="1">
            <a:off x="6084465" y="5298331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Line 325"/>
          <p:cNvSpPr>
            <a:spLocks noChangeShapeType="1"/>
          </p:cNvSpPr>
          <p:nvPr/>
        </p:nvSpPr>
        <p:spPr bwMode="auto">
          <a:xfrm>
            <a:off x="5436393" y="4866283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Line 325"/>
          <p:cNvSpPr>
            <a:spLocks noChangeShapeType="1"/>
          </p:cNvSpPr>
          <p:nvPr/>
        </p:nvSpPr>
        <p:spPr bwMode="auto">
          <a:xfrm flipH="1">
            <a:off x="5940003" y="4002187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Line 325"/>
          <p:cNvSpPr>
            <a:spLocks noChangeShapeType="1"/>
          </p:cNvSpPr>
          <p:nvPr/>
        </p:nvSpPr>
        <p:spPr bwMode="auto">
          <a:xfrm flipH="1">
            <a:off x="4356273" y="4074195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Line 325"/>
          <p:cNvSpPr>
            <a:spLocks noChangeShapeType="1"/>
          </p:cNvSpPr>
          <p:nvPr/>
        </p:nvSpPr>
        <p:spPr bwMode="auto">
          <a:xfrm flipV="1">
            <a:off x="5364385" y="3642147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Line 325"/>
          <p:cNvSpPr>
            <a:spLocks noChangeShapeType="1"/>
          </p:cNvSpPr>
          <p:nvPr/>
        </p:nvSpPr>
        <p:spPr bwMode="auto">
          <a:xfrm flipV="1">
            <a:off x="4356273" y="3930179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Line 325"/>
          <p:cNvSpPr>
            <a:spLocks noChangeShapeType="1"/>
          </p:cNvSpPr>
          <p:nvPr/>
        </p:nvSpPr>
        <p:spPr bwMode="auto">
          <a:xfrm flipH="1">
            <a:off x="5076353" y="5586363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Line 325"/>
          <p:cNvSpPr>
            <a:spLocks noChangeShapeType="1"/>
          </p:cNvSpPr>
          <p:nvPr/>
        </p:nvSpPr>
        <p:spPr bwMode="auto">
          <a:xfrm flipH="1" flipV="1">
            <a:off x="4932337" y="5082307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3" name="Line 325"/>
          <p:cNvSpPr>
            <a:spLocks noChangeShapeType="1"/>
          </p:cNvSpPr>
          <p:nvPr/>
        </p:nvSpPr>
        <p:spPr bwMode="auto">
          <a:xfrm flipH="1" flipV="1">
            <a:off x="6300489" y="5514355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Line 325"/>
          <p:cNvSpPr>
            <a:spLocks noChangeShapeType="1"/>
          </p:cNvSpPr>
          <p:nvPr/>
        </p:nvSpPr>
        <p:spPr bwMode="auto">
          <a:xfrm>
            <a:off x="4356273" y="2273995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Line 325"/>
          <p:cNvSpPr>
            <a:spLocks noChangeShapeType="1"/>
          </p:cNvSpPr>
          <p:nvPr/>
        </p:nvSpPr>
        <p:spPr bwMode="auto">
          <a:xfrm>
            <a:off x="2628527" y="3426123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Line 325"/>
          <p:cNvSpPr>
            <a:spLocks noChangeShapeType="1"/>
          </p:cNvSpPr>
          <p:nvPr/>
        </p:nvSpPr>
        <p:spPr bwMode="auto">
          <a:xfrm flipV="1">
            <a:off x="2628081" y="3066083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Line 325"/>
          <p:cNvSpPr>
            <a:spLocks noChangeShapeType="1"/>
          </p:cNvSpPr>
          <p:nvPr/>
        </p:nvSpPr>
        <p:spPr bwMode="auto">
          <a:xfrm flipH="1">
            <a:off x="3852217" y="479427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8"/>
          <p:cNvSpPr>
            <a:spLocks noChangeShapeType="1"/>
          </p:cNvSpPr>
          <p:nvPr/>
        </p:nvSpPr>
        <p:spPr bwMode="auto">
          <a:xfrm flipH="1" flipV="1">
            <a:off x="4860329" y="4290219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6"/>
          <p:cNvSpPr>
            <a:spLocks noChangeShapeType="1"/>
          </p:cNvSpPr>
          <p:nvPr/>
        </p:nvSpPr>
        <p:spPr bwMode="auto">
          <a:xfrm>
            <a:off x="4787179" y="2994075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Line 154"/>
          <p:cNvSpPr>
            <a:spLocks noChangeShapeType="1"/>
          </p:cNvSpPr>
          <p:nvPr/>
        </p:nvSpPr>
        <p:spPr bwMode="auto">
          <a:xfrm>
            <a:off x="6227663" y="4578252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Line 154"/>
          <p:cNvSpPr>
            <a:spLocks noChangeShapeType="1"/>
          </p:cNvSpPr>
          <p:nvPr/>
        </p:nvSpPr>
        <p:spPr bwMode="auto">
          <a:xfrm>
            <a:off x="5724425" y="429021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Line 154"/>
          <p:cNvSpPr>
            <a:spLocks noChangeShapeType="1"/>
          </p:cNvSpPr>
          <p:nvPr/>
        </p:nvSpPr>
        <p:spPr bwMode="auto">
          <a:xfrm>
            <a:off x="5364385" y="40021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Line 327"/>
          <p:cNvSpPr>
            <a:spLocks noChangeShapeType="1"/>
          </p:cNvSpPr>
          <p:nvPr/>
        </p:nvSpPr>
        <p:spPr bwMode="auto">
          <a:xfrm flipH="1" flipV="1">
            <a:off x="7020568" y="3425553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Line 327"/>
          <p:cNvSpPr>
            <a:spLocks noChangeShapeType="1"/>
          </p:cNvSpPr>
          <p:nvPr/>
        </p:nvSpPr>
        <p:spPr bwMode="auto">
          <a:xfrm flipH="1">
            <a:off x="6228480" y="3426123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Line 154"/>
          <p:cNvSpPr>
            <a:spLocks noChangeShapeType="1"/>
          </p:cNvSpPr>
          <p:nvPr/>
        </p:nvSpPr>
        <p:spPr bwMode="auto">
          <a:xfrm flipH="1">
            <a:off x="7092577" y="4650259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Line 155"/>
          <p:cNvSpPr>
            <a:spLocks noChangeShapeType="1"/>
          </p:cNvSpPr>
          <p:nvPr/>
        </p:nvSpPr>
        <p:spPr bwMode="auto">
          <a:xfrm flipH="1" flipV="1">
            <a:off x="6228480" y="4578251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Line 328"/>
          <p:cNvSpPr>
            <a:spLocks noChangeShapeType="1"/>
          </p:cNvSpPr>
          <p:nvPr/>
        </p:nvSpPr>
        <p:spPr bwMode="auto">
          <a:xfrm>
            <a:off x="7740475" y="4650259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Line 328"/>
          <p:cNvSpPr>
            <a:spLocks noChangeShapeType="1"/>
          </p:cNvSpPr>
          <p:nvPr/>
        </p:nvSpPr>
        <p:spPr bwMode="auto">
          <a:xfrm>
            <a:off x="7020569" y="4794275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Line 328"/>
          <p:cNvSpPr>
            <a:spLocks noChangeShapeType="1"/>
          </p:cNvSpPr>
          <p:nvPr/>
        </p:nvSpPr>
        <p:spPr bwMode="auto">
          <a:xfrm>
            <a:off x="7380609" y="5514355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8"/>
          <p:cNvSpPr>
            <a:spLocks noChangeShapeType="1"/>
          </p:cNvSpPr>
          <p:nvPr/>
        </p:nvSpPr>
        <p:spPr bwMode="auto">
          <a:xfrm flipH="1">
            <a:off x="6588521" y="5514355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1" name="Line 328"/>
          <p:cNvSpPr>
            <a:spLocks noChangeShapeType="1"/>
          </p:cNvSpPr>
          <p:nvPr/>
        </p:nvSpPr>
        <p:spPr bwMode="auto">
          <a:xfrm flipH="1" flipV="1">
            <a:off x="6588521" y="5370339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Line 328"/>
          <p:cNvSpPr>
            <a:spLocks noChangeShapeType="1"/>
          </p:cNvSpPr>
          <p:nvPr/>
        </p:nvSpPr>
        <p:spPr bwMode="auto">
          <a:xfrm flipH="1">
            <a:off x="5508401" y="4722267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Line 328"/>
          <p:cNvSpPr>
            <a:spLocks noChangeShapeType="1"/>
          </p:cNvSpPr>
          <p:nvPr/>
        </p:nvSpPr>
        <p:spPr bwMode="auto">
          <a:xfrm>
            <a:off x="5940449" y="4722267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Line 328"/>
          <p:cNvSpPr>
            <a:spLocks noChangeShapeType="1"/>
          </p:cNvSpPr>
          <p:nvPr/>
        </p:nvSpPr>
        <p:spPr bwMode="auto">
          <a:xfrm flipH="1" flipV="1">
            <a:off x="2844105" y="2704183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Line 328"/>
          <p:cNvSpPr>
            <a:spLocks noChangeShapeType="1"/>
          </p:cNvSpPr>
          <p:nvPr/>
        </p:nvSpPr>
        <p:spPr bwMode="auto">
          <a:xfrm flipH="1">
            <a:off x="4788321" y="5442347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Line 328"/>
          <p:cNvSpPr>
            <a:spLocks noChangeShapeType="1"/>
          </p:cNvSpPr>
          <p:nvPr/>
        </p:nvSpPr>
        <p:spPr bwMode="auto">
          <a:xfrm flipH="1">
            <a:off x="4788321" y="4290219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Line 154"/>
          <p:cNvSpPr>
            <a:spLocks noChangeShapeType="1"/>
          </p:cNvSpPr>
          <p:nvPr/>
        </p:nvSpPr>
        <p:spPr bwMode="auto">
          <a:xfrm flipH="1">
            <a:off x="4860329" y="4002187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Line 154"/>
          <p:cNvSpPr>
            <a:spLocks noChangeShapeType="1"/>
          </p:cNvSpPr>
          <p:nvPr/>
        </p:nvSpPr>
        <p:spPr bwMode="auto">
          <a:xfrm flipH="1">
            <a:off x="5364385" y="3642147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Line 154"/>
          <p:cNvSpPr>
            <a:spLocks noChangeShapeType="1"/>
          </p:cNvSpPr>
          <p:nvPr/>
        </p:nvSpPr>
        <p:spPr bwMode="auto">
          <a:xfrm flipH="1">
            <a:off x="5364385" y="2922068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Line 155"/>
          <p:cNvSpPr>
            <a:spLocks noChangeShapeType="1"/>
          </p:cNvSpPr>
          <p:nvPr/>
        </p:nvSpPr>
        <p:spPr bwMode="auto">
          <a:xfrm flipH="1" flipV="1">
            <a:off x="5796433" y="2922066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155"/>
          <p:cNvSpPr>
            <a:spLocks noChangeShapeType="1"/>
          </p:cNvSpPr>
          <p:nvPr/>
        </p:nvSpPr>
        <p:spPr bwMode="auto">
          <a:xfrm flipH="1" flipV="1">
            <a:off x="2700089" y="2922066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157"/>
          <p:cNvSpPr>
            <a:spLocks noChangeShapeType="1"/>
          </p:cNvSpPr>
          <p:nvPr/>
        </p:nvSpPr>
        <p:spPr bwMode="auto">
          <a:xfrm>
            <a:off x="3492177" y="3138091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155"/>
          <p:cNvSpPr>
            <a:spLocks noChangeShapeType="1"/>
          </p:cNvSpPr>
          <p:nvPr/>
        </p:nvSpPr>
        <p:spPr bwMode="auto">
          <a:xfrm flipH="1" flipV="1">
            <a:off x="3852217" y="3714155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154"/>
          <p:cNvSpPr>
            <a:spLocks noChangeShapeType="1"/>
          </p:cNvSpPr>
          <p:nvPr/>
        </p:nvSpPr>
        <p:spPr bwMode="auto">
          <a:xfrm flipH="1">
            <a:off x="4428281" y="2994075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154"/>
          <p:cNvSpPr>
            <a:spLocks noChangeShapeType="1"/>
          </p:cNvSpPr>
          <p:nvPr/>
        </p:nvSpPr>
        <p:spPr bwMode="auto">
          <a:xfrm flipH="1" flipV="1">
            <a:off x="4356273" y="4218212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154"/>
          <p:cNvSpPr>
            <a:spLocks noChangeShapeType="1"/>
          </p:cNvSpPr>
          <p:nvPr/>
        </p:nvSpPr>
        <p:spPr bwMode="auto">
          <a:xfrm flipH="1" flipV="1">
            <a:off x="3852217" y="4650260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H="1" flipV="1">
            <a:off x="3852217" y="5226323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155"/>
          <p:cNvSpPr>
            <a:spLocks noChangeShapeType="1"/>
          </p:cNvSpPr>
          <p:nvPr/>
        </p:nvSpPr>
        <p:spPr bwMode="auto">
          <a:xfrm flipH="1">
            <a:off x="3564184" y="3786163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154"/>
          <p:cNvSpPr>
            <a:spLocks noChangeShapeType="1"/>
          </p:cNvSpPr>
          <p:nvPr/>
        </p:nvSpPr>
        <p:spPr bwMode="auto">
          <a:xfrm flipV="1">
            <a:off x="3851399" y="3786164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157"/>
          <p:cNvSpPr>
            <a:spLocks noChangeShapeType="1"/>
          </p:cNvSpPr>
          <p:nvPr/>
        </p:nvSpPr>
        <p:spPr bwMode="auto">
          <a:xfrm>
            <a:off x="5796433" y="2922067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153"/>
          <p:cNvSpPr>
            <a:spLocks noChangeShapeType="1"/>
          </p:cNvSpPr>
          <p:nvPr/>
        </p:nvSpPr>
        <p:spPr bwMode="auto">
          <a:xfrm flipH="1" flipV="1">
            <a:off x="4068241" y="2850059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 flipH="1" flipV="1">
            <a:off x="3060129" y="4578251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H="1" flipV="1">
            <a:off x="2844105" y="5082307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H="1" flipV="1">
            <a:off x="2916113" y="5082307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 flipV="1">
            <a:off x="3060129" y="3714155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V="1">
            <a:off x="2628081" y="3426123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V="1">
            <a:off x="2412057" y="5226323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H="1" flipV="1">
            <a:off x="2628081" y="4650259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H="1" flipV="1">
            <a:off x="2628081" y="3426123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V="1">
            <a:off x="2628081" y="3714155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V="1">
            <a:off x="2412057" y="4650259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Line 325"/>
          <p:cNvSpPr>
            <a:spLocks noChangeShapeType="1"/>
          </p:cNvSpPr>
          <p:nvPr/>
        </p:nvSpPr>
        <p:spPr bwMode="auto">
          <a:xfrm>
            <a:off x="2124025" y="4362227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Line 325"/>
          <p:cNvSpPr>
            <a:spLocks noChangeShapeType="1"/>
          </p:cNvSpPr>
          <p:nvPr/>
        </p:nvSpPr>
        <p:spPr bwMode="auto">
          <a:xfrm>
            <a:off x="2412057" y="5802387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2124025" y="4362227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V="1">
            <a:off x="2124025" y="3426123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157"/>
          <p:cNvSpPr>
            <a:spLocks noChangeShapeType="1"/>
          </p:cNvSpPr>
          <p:nvPr/>
        </p:nvSpPr>
        <p:spPr bwMode="auto">
          <a:xfrm flipH="1">
            <a:off x="2844106" y="4650259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154"/>
          <p:cNvSpPr>
            <a:spLocks noChangeShapeType="1"/>
          </p:cNvSpPr>
          <p:nvPr/>
        </p:nvSpPr>
        <p:spPr bwMode="auto">
          <a:xfrm>
            <a:off x="2843287" y="5442348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154"/>
          <p:cNvSpPr>
            <a:spLocks noChangeShapeType="1"/>
          </p:cNvSpPr>
          <p:nvPr/>
        </p:nvSpPr>
        <p:spPr bwMode="auto">
          <a:xfrm flipH="1">
            <a:off x="3780209" y="5442347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Oval 168"/>
          <p:cNvSpPr>
            <a:spLocks noChangeArrowheads="1"/>
          </p:cNvSpPr>
          <p:nvPr/>
        </p:nvSpPr>
        <p:spPr bwMode="auto">
          <a:xfrm>
            <a:off x="2628999" y="2849836"/>
            <a:ext cx="144462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Oval 169"/>
          <p:cNvSpPr>
            <a:spLocks noChangeArrowheads="1"/>
          </p:cNvSpPr>
          <p:nvPr/>
        </p:nvSpPr>
        <p:spPr bwMode="auto">
          <a:xfrm>
            <a:off x="2773461" y="26323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Oval 331"/>
          <p:cNvSpPr>
            <a:spLocks noChangeArrowheads="1"/>
          </p:cNvSpPr>
          <p:nvPr/>
        </p:nvSpPr>
        <p:spPr bwMode="auto">
          <a:xfrm>
            <a:off x="4716313" y="292206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Oval 331"/>
          <p:cNvSpPr>
            <a:spLocks noChangeArrowheads="1"/>
          </p:cNvSpPr>
          <p:nvPr/>
        </p:nvSpPr>
        <p:spPr bwMode="auto">
          <a:xfrm>
            <a:off x="5292377" y="3426123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Oval 331"/>
          <p:cNvSpPr>
            <a:spLocks noChangeArrowheads="1"/>
          </p:cNvSpPr>
          <p:nvPr/>
        </p:nvSpPr>
        <p:spPr bwMode="auto">
          <a:xfrm>
            <a:off x="3996233" y="277805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325"/>
          <p:cNvSpPr>
            <a:spLocks noChangeShapeType="1"/>
          </p:cNvSpPr>
          <p:nvPr/>
        </p:nvSpPr>
        <p:spPr bwMode="auto">
          <a:xfrm flipH="1" flipV="1">
            <a:off x="4356273" y="2273995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Oval 159"/>
          <p:cNvSpPr>
            <a:spLocks noChangeArrowheads="1"/>
          </p:cNvSpPr>
          <p:nvPr/>
        </p:nvSpPr>
        <p:spPr bwMode="auto">
          <a:xfrm>
            <a:off x="3780209" y="457825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Oval 161"/>
          <p:cNvSpPr>
            <a:spLocks noChangeArrowheads="1"/>
          </p:cNvSpPr>
          <p:nvPr/>
        </p:nvSpPr>
        <p:spPr bwMode="auto">
          <a:xfrm>
            <a:off x="3420169" y="36421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Oval 165"/>
          <p:cNvSpPr>
            <a:spLocks noChangeArrowheads="1"/>
          </p:cNvSpPr>
          <p:nvPr/>
        </p:nvSpPr>
        <p:spPr bwMode="auto">
          <a:xfrm>
            <a:off x="3780209" y="5154315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Oval 167"/>
          <p:cNvSpPr>
            <a:spLocks noChangeArrowheads="1"/>
          </p:cNvSpPr>
          <p:nvPr/>
        </p:nvSpPr>
        <p:spPr bwMode="auto">
          <a:xfrm>
            <a:off x="2557561" y="3353073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Oval 329"/>
          <p:cNvSpPr>
            <a:spLocks noChangeArrowheads="1"/>
          </p:cNvSpPr>
          <p:nvPr/>
        </p:nvSpPr>
        <p:spPr bwMode="auto">
          <a:xfrm>
            <a:off x="3494186" y="42865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Oval 330"/>
          <p:cNvSpPr>
            <a:spLocks noChangeArrowheads="1"/>
          </p:cNvSpPr>
          <p:nvPr/>
        </p:nvSpPr>
        <p:spPr bwMode="auto">
          <a:xfrm>
            <a:off x="3780209" y="364214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Oval 330"/>
          <p:cNvSpPr>
            <a:spLocks noChangeArrowheads="1"/>
          </p:cNvSpPr>
          <p:nvPr/>
        </p:nvSpPr>
        <p:spPr bwMode="auto">
          <a:xfrm>
            <a:off x="3420169" y="30660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Oval 330"/>
          <p:cNvSpPr>
            <a:spLocks noChangeArrowheads="1"/>
          </p:cNvSpPr>
          <p:nvPr/>
        </p:nvSpPr>
        <p:spPr bwMode="auto">
          <a:xfrm>
            <a:off x="4283521" y="22048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724425" y="28500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Oval 331"/>
          <p:cNvSpPr>
            <a:spLocks noChangeArrowheads="1"/>
          </p:cNvSpPr>
          <p:nvPr/>
        </p:nvSpPr>
        <p:spPr bwMode="auto">
          <a:xfrm>
            <a:off x="4284265" y="472226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4716313" y="537033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Oval 331"/>
          <p:cNvSpPr>
            <a:spLocks noChangeArrowheads="1"/>
          </p:cNvSpPr>
          <p:nvPr/>
        </p:nvSpPr>
        <p:spPr bwMode="auto">
          <a:xfrm>
            <a:off x="5005089" y="601553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Oval 332"/>
          <p:cNvSpPr>
            <a:spLocks noChangeArrowheads="1"/>
          </p:cNvSpPr>
          <p:nvPr/>
        </p:nvSpPr>
        <p:spPr bwMode="auto">
          <a:xfrm>
            <a:off x="2052017" y="429021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Oval 330"/>
          <p:cNvSpPr>
            <a:spLocks noChangeArrowheads="1"/>
          </p:cNvSpPr>
          <p:nvPr/>
        </p:nvSpPr>
        <p:spPr bwMode="auto">
          <a:xfrm>
            <a:off x="6948561" y="335411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Oval 330"/>
          <p:cNvSpPr>
            <a:spLocks noChangeArrowheads="1"/>
          </p:cNvSpPr>
          <p:nvPr/>
        </p:nvSpPr>
        <p:spPr bwMode="auto">
          <a:xfrm>
            <a:off x="6013201" y="6087542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Oval 331"/>
          <p:cNvSpPr>
            <a:spLocks noChangeArrowheads="1"/>
          </p:cNvSpPr>
          <p:nvPr/>
        </p:nvSpPr>
        <p:spPr bwMode="auto">
          <a:xfrm>
            <a:off x="7309345" y="59435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1"/>
          <p:cNvSpPr>
            <a:spLocks noChangeArrowheads="1"/>
          </p:cNvSpPr>
          <p:nvPr/>
        </p:nvSpPr>
        <p:spPr bwMode="auto">
          <a:xfrm>
            <a:off x="6516513" y="6234435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Oval 330"/>
          <p:cNvSpPr>
            <a:spLocks noChangeArrowheads="1"/>
          </p:cNvSpPr>
          <p:nvPr/>
        </p:nvSpPr>
        <p:spPr bwMode="auto">
          <a:xfrm>
            <a:off x="7740649" y="580238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Oval 329"/>
          <p:cNvSpPr>
            <a:spLocks noChangeArrowheads="1"/>
          </p:cNvSpPr>
          <p:nvPr/>
        </p:nvSpPr>
        <p:spPr bwMode="auto">
          <a:xfrm>
            <a:off x="7452617" y="393017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Oval 330"/>
          <p:cNvSpPr>
            <a:spLocks noChangeArrowheads="1"/>
          </p:cNvSpPr>
          <p:nvPr/>
        </p:nvSpPr>
        <p:spPr bwMode="auto">
          <a:xfrm>
            <a:off x="6804545" y="29940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Oval 330"/>
          <p:cNvSpPr>
            <a:spLocks noChangeArrowheads="1"/>
          </p:cNvSpPr>
          <p:nvPr/>
        </p:nvSpPr>
        <p:spPr bwMode="auto">
          <a:xfrm>
            <a:off x="7668641" y="457825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Oval 331"/>
          <p:cNvSpPr>
            <a:spLocks noChangeArrowheads="1"/>
          </p:cNvSpPr>
          <p:nvPr/>
        </p:nvSpPr>
        <p:spPr bwMode="auto">
          <a:xfrm>
            <a:off x="8027937" y="5301208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Oval 332"/>
          <p:cNvSpPr>
            <a:spLocks noChangeArrowheads="1"/>
          </p:cNvSpPr>
          <p:nvPr/>
        </p:nvSpPr>
        <p:spPr bwMode="auto">
          <a:xfrm>
            <a:off x="4860329" y="501029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Oval 332"/>
          <p:cNvSpPr>
            <a:spLocks noChangeArrowheads="1"/>
          </p:cNvSpPr>
          <p:nvPr/>
        </p:nvSpPr>
        <p:spPr bwMode="auto">
          <a:xfrm>
            <a:off x="2772097" y="501029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Oval 332"/>
          <p:cNvSpPr>
            <a:spLocks noChangeArrowheads="1"/>
          </p:cNvSpPr>
          <p:nvPr/>
        </p:nvSpPr>
        <p:spPr bwMode="auto">
          <a:xfrm>
            <a:off x="2340049" y="573037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Oval 332"/>
          <p:cNvSpPr>
            <a:spLocks noChangeArrowheads="1"/>
          </p:cNvSpPr>
          <p:nvPr/>
        </p:nvSpPr>
        <p:spPr bwMode="auto">
          <a:xfrm>
            <a:off x="2988121" y="4506243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Oval 332"/>
          <p:cNvSpPr>
            <a:spLocks noChangeArrowheads="1"/>
          </p:cNvSpPr>
          <p:nvPr/>
        </p:nvSpPr>
        <p:spPr bwMode="auto">
          <a:xfrm>
            <a:off x="2556073" y="457825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Oval 332"/>
          <p:cNvSpPr>
            <a:spLocks noChangeArrowheads="1"/>
          </p:cNvSpPr>
          <p:nvPr/>
        </p:nvSpPr>
        <p:spPr bwMode="auto">
          <a:xfrm>
            <a:off x="2772097" y="537033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Oval 166"/>
          <p:cNvSpPr>
            <a:spLocks noChangeArrowheads="1"/>
          </p:cNvSpPr>
          <p:nvPr/>
        </p:nvSpPr>
        <p:spPr bwMode="auto">
          <a:xfrm>
            <a:off x="3708201" y="573037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Oval 162"/>
          <p:cNvSpPr>
            <a:spLocks noChangeArrowheads="1"/>
          </p:cNvSpPr>
          <p:nvPr/>
        </p:nvSpPr>
        <p:spPr bwMode="auto">
          <a:xfrm>
            <a:off x="5292377" y="393017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Oval 331"/>
          <p:cNvSpPr>
            <a:spLocks noChangeArrowheads="1"/>
          </p:cNvSpPr>
          <p:nvPr/>
        </p:nvSpPr>
        <p:spPr bwMode="auto">
          <a:xfrm>
            <a:off x="6948561" y="4722267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Oval 332"/>
          <p:cNvSpPr>
            <a:spLocks noChangeArrowheads="1"/>
          </p:cNvSpPr>
          <p:nvPr/>
        </p:nvSpPr>
        <p:spPr bwMode="auto">
          <a:xfrm>
            <a:off x="4356273" y="3714155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0"/>
          <p:cNvSpPr>
            <a:spLocks noChangeArrowheads="1"/>
          </p:cNvSpPr>
          <p:nvPr/>
        </p:nvSpPr>
        <p:spPr bwMode="auto">
          <a:xfrm>
            <a:off x="4861073" y="3855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1"/>
          <p:cNvSpPr>
            <a:spLocks noChangeArrowheads="1"/>
          </p:cNvSpPr>
          <p:nvPr/>
        </p:nvSpPr>
        <p:spPr bwMode="auto">
          <a:xfrm>
            <a:off x="6012457" y="35701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0"/>
          <p:cNvSpPr>
            <a:spLocks noChangeArrowheads="1"/>
          </p:cNvSpPr>
          <p:nvPr/>
        </p:nvSpPr>
        <p:spPr bwMode="auto">
          <a:xfrm>
            <a:off x="5652417" y="421821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Oval 330"/>
          <p:cNvSpPr>
            <a:spLocks noChangeArrowheads="1"/>
          </p:cNvSpPr>
          <p:nvPr/>
        </p:nvSpPr>
        <p:spPr bwMode="auto">
          <a:xfrm>
            <a:off x="6588521" y="35701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Oval 331"/>
          <p:cNvSpPr>
            <a:spLocks noChangeArrowheads="1"/>
          </p:cNvSpPr>
          <p:nvPr/>
        </p:nvSpPr>
        <p:spPr bwMode="auto">
          <a:xfrm>
            <a:off x="5868441" y="5514355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Oval 330"/>
          <p:cNvSpPr>
            <a:spLocks noChangeArrowheads="1"/>
          </p:cNvSpPr>
          <p:nvPr/>
        </p:nvSpPr>
        <p:spPr bwMode="auto">
          <a:xfrm>
            <a:off x="5292377" y="479427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Oval 331"/>
          <p:cNvSpPr>
            <a:spLocks noChangeArrowheads="1"/>
          </p:cNvSpPr>
          <p:nvPr/>
        </p:nvSpPr>
        <p:spPr bwMode="auto">
          <a:xfrm>
            <a:off x="5436393" y="53703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1"/>
          <p:cNvSpPr>
            <a:spLocks noChangeArrowheads="1"/>
          </p:cNvSpPr>
          <p:nvPr/>
        </p:nvSpPr>
        <p:spPr bwMode="auto">
          <a:xfrm>
            <a:off x="5868441" y="5154315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Oval 330"/>
          <p:cNvSpPr>
            <a:spLocks noChangeArrowheads="1"/>
          </p:cNvSpPr>
          <p:nvPr/>
        </p:nvSpPr>
        <p:spPr bwMode="auto">
          <a:xfrm>
            <a:off x="6876553" y="52263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Oval 330"/>
          <p:cNvSpPr>
            <a:spLocks noChangeArrowheads="1"/>
          </p:cNvSpPr>
          <p:nvPr/>
        </p:nvSpPr>
        <p:spPr bwMode="auto">
          <a:xfrm>
            <a:off x="7020569" y="400218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Oval 330"/>
          <p:cNvSpPr>
            <a:spLocks noChangeArrowheads="1"/>
          </p:cNvSpPr>
          <p:nvPr/>
        </p:nvSpPr>
        <p:spPr bwMode="auto">
          <a:xfrm>
            <a:off x="7451873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Oval 331"/>
          <p:cNvSpPr>
            <a:spLocks noChangeArrowheads="1"/>
          </p:cNvSpPr>
          <p:nvPr/>
        </p:nvSpPr>
        <p:spPr bwMode="auto">
          <a:xfrm>
            <a:off x="7307857" y="544522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Oval 332"/>
          <p:cNvSpPr>
            <a:spLocks noChangeArrowheads="1"/>
          </p:cNvSpPr>
          <p:nvPr/>
        </p:nvSpPr>
        <p:spPr bwMode="auto">
          <a:xfrm>
            <a:off x="6228481" y="5442347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Oval 330"/>
          <p:cNvSpPr>
            <a:spLocks noChangeArrowheads="1"/>
          </p:cNvSpPr>
          <p:nvPr/>
        </p:nvSpPr>
        <p:spPr bwMode="auto">
          <a:xfrm>
            <a:off x="5868441" y="46502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Oval 330"/>
          <p:cNvSpPr>
            <a:spLocks noChangeArrowheads="1"/>
          </p:cNvSpPr>
          <p:nvPr/>
        </p:nvSpPr>
        <p:spPr bwMode="auto">
          <a:xfrm>
            <a:off x="6516513" y="529833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Oval 332"/>
          <p:cNvSpPr>
            <a:spLocks noChangeArrowheads="1"/>
          </p:cNvSpPr>
          <p:nvPr/>
        </p:nvSpPr>
        <p:spPr bwMode="auto">
          <a:xfrm>
            <a:off x="4788321" y="421821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Oval 331"/>
          <p:cNvSpPr>
            <a:spLocks noChangeArrowheads="1"/>
          </p:cNvSpPr>
          <p:nvPr/>
        </p:nvSpPr>
        <p:spPr bwMode="auto">
          <a:xfrm>
            <a:off x="6156473" y="450624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751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72819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Dominance</a:t>
            </a:r>
            <a:endParaRPr lang="cs-CZ"/>
          </a:p>
          <a:p>
            <a:r>
              <a:rPr lang="cs-CZ" b="0" smtClean="0"/>
              <a:t>Velikost takové minimální množiny uzlů M, že každý uzel v grafu je buď v M nebo sousedí s nějakým uzlem v M.</a:t>
            </a:r>
          </a:p>
          <a:p>
            <a:r>
              <a:rPr lang="cs-CZ" b="0" i="1" smtClean="0"/>
              <a:t>Př. Požární </a:t>
            </a:r>
            <a:r>
              <a:rPr lang="cs-CZ" b="0" i="1"/>
              <a:t>stanice má být vždy buď ve vesnici nebo v sousední vesnici. Jaký je minimální počet potřebných požárních stanic? </a:t>
            </a:r>
            <a:endParaRPr lang="cs-CZ" b="0" i="1" smtClean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2204864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8</a:t>
            </a:fld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 flipV="1">
            <a:off x="2051273" y="306896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2051273" y="335699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1331193" y="364502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331193" y="306896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051273" y="30689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331193" y="30689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2051273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331193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>
            <a:off x="1907257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187177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1187177" y="2852936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1115169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1259185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1403201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835249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979265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2123281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339305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979265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259185" y="29969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 flipV="1">
            <a:off x="421196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4716016" y="321297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>
            <a:off x="3707904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4716016" y="350100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 flipV="1">
            <a:off x="3131840" y="350100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3707904" y="321297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3707904" y="321297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>
            <a:off x="3707904" y="321297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H="1" flipV="1">
            <a:off x="3707904" y="321297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3707904" y="386104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>
            <a:off x="3131840" y="321297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363589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3635896" y="3140968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4644008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3059832" y="34290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4716016" y="321297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4139952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5220072" y="3429000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4644008" y="31409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H="1" flipV="1">
            <a:off x="395536" y="4149080"/>
            <a:ext cx="835292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Oval 169"/>
          <p:cNvSpPr>
            <a:spLocks noChangeArrowheads="1"/>
          </p:cNvSpPr>
          <p:nvPr/>
        </p:nvSpPr>
        <p:spPr bwMode="auto">
          <a:xfrm>
            <a:off x="1115616" y="278092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TextBox 234"/>
          <p:cNvSpPr txBox="1"/>
          <p:nvPr/>
        </p:nvSpPr>
        <p:spPr>
          <a:xfrm>
            <a:off x="395536" y="4221088"/>
            <a:ext cx="8352928" cy="4198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 </a:t>
            </a:r>
            <a:r>
              <a:rPr lang="cs-CZ"/>
              <a:t>pro grafy s určitou </a:t>
            </a:r>
            <a:r>
              <a:rPr lang="cs-CZ" smtClean="0"/>
              <a:t>jednoduchou </a:t>
            </a:r>
            <a:r>
              <a:rPr lang="cs-CZ"/>
              <a:t>strukturou</a:t>
            </a:r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 flipH="1" flipV="1">
            <a:off x="6660232" y="3645024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 flipH="1" flipV="1">
            <a:off x="6660232" y="2780928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 flipH="1" flipV="1">
            <a:off x="6660232" y="3356992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 flipH="1">
            <a:off x="6660232" y="3717032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 flipH="1">
            <a:off x="6660232" y="2852936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 flipH="1" flipV="1">
            <a:off x="6660232" y="3356992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H="1">
            <a:off x="6660232" y="3140968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H="1" flipV="1">
            <a:off x="6660232" y="3068960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7236296" y="36450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6588224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6588224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7236296" y="2780928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 flipV="1">
            <a:off x="6660232" y="2780928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6660232" y="3140968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>
            <a:off x="6660232" y="2852936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6588224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7236296" y="30689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>
            <a:off x="6660232" y="3429000"/>
            <a:ext cx="648072" cy="504056"/>
          </a:xfrm>
          <a:prstGeom prst="lin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6588224" y="38610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6588224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Slide Number Placeholder 1"/>
          <p:cNvSpPr txBox="1">
            <a:spLocks/>
          </p:cNvSpPr>
          <p:nvPr/>
        </p:nvSpPr>
        <p:spPr>
          <a:xfrm>
            <a:off x="5041032" y="63679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F3DD82C-0604-4C8D-AC9F-43B987947114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>
            <a:off x="1907704" y="567286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>
            <a:off x="1547664" y="5312821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1907704" y="5672861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>
            <a:off x="2411760" y="524081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Line 153"/>
          <p:cNvSpPr>
            <a:spLocks noChangeShapeType="1"/>
          </p:cNvSpPr>
          <p:nvPr/>
        </p:nvSpPr>
        <p:spPr bwMode="auto">
          <a:xfrm>
            <a:off x="2411760" y="524081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>
            <a:off x="2483768" y="5672861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 flipV="1">
            <a:off x="1475656" y="567286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Line 153"/>
          <p:cNvSpPr>
            <a:spLocks noChangeShapeType="1"/>
          </p:cNvSpPr>
          <p:nvPr/>
        </p:nvSpPr>
        <p:spPr bwMode="auto">
          <a:xfrm flipV="1">
            <a:off x="1547664" y="495278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flipV="1">
            <a:off x="1187624" y="5672861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>
            <a:off x="1403648" y="5024789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>
            <a:off x="971600" y="531282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V="1">
            <a:off x="1979712" y="4808765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>
            <a:off x="1907704" y="488077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Oval 169"/>
          <p:cNvSpPr>
            <a:spLocks noChangeArrowheads="1"/>
          </p:cNvSpPr>
          <p:nvPr/>
        </p:nvSpPr>
        <p:spPr bwMode="auto">
          <a:xfrm>
            <a:off x="2339752" y="4736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1331640" y="495278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1475656" y="524081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99592" y="52408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1115616" y="5600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1835696" y="560085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1403648" y="59608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1907704" y="60329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2411760" y="560085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Oval 169"/>
          <p:cNvSpPr>
            <a:spLocks noChangeArrowheads="1"/>
          </p:cNvSpPr>
          <p:nvPr/>
        </p:nvSpPr>
        <p:spPr bwMode="auto">
          <a:xfrm>
            <a:off x="2339752" y="5168805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9" name="Oval 169"/>
          <p:cNvSpPr>
            <a:spLocks noChangeArrowheads="1"/>
          </p:cNvSpPr>
          <p:nvPr/>
        </p:nvSpPr>
        <p:spPr bwMode="auto">
          <a:xfrm>
            <a:off x="2411760" y="60329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0" name="Oval 169"/>
          <p:cNvSpPr>
            <a:spLocks noChangeArrowheads="1"/>
          </p:cNvSpPr>
          <p:nvPr/>
        </p:nvSpPr>
        <p:spPr bwMode="auto">
          <a:xfrm>
            <a:off x="2915816" y="5168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1" name="Line 153"/>
          <p:cNvSpPr>
            <a:spLocks noChangeShapeType="1"/>
          </p:cNvSpPr>
          <p:nvPr/>
        </p:nvSpPr>
        <p:spPr bwMode="auto">
          <a:xfrm flipH="1" flipV="1">
            <a:off x="6156176" y="486043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flipH="1" flipV="1">
            <a:off x="6660232" y="5148465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flipH="1">
            <a:off x="5652120" y="486043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flipH="1">
            <a:off x="6156176" y="5652521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flipH="1" flipV="1">
            <a:off x="5652120" y="5652521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Line 153"/>
          <p:cNvSpPr>
            <a:spLocks noChangeShapeType="1"/>
          </p:cNvSpPr>
          <p:nvPr/>
        </p:nvSpPr>
        <p:spPr bwMode="auto">
          <a:xfrm flipH="1" flipV="1">
            <a:off x="5652120" y="5148465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 flipH="1" flipV="1">
            <a:off x="6156176" y="4860433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flipV="1">
            <a:off x="5652120" y="5148465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Line 153"/>
          <p:cNvSpPr>
            <a:spLocks noChangeShapeType="1"/>
          </p:cNvSpPr>
          <p:nvPr/>
        </p:nvSpPr>
        <p:spPr bwMode="auto">
          <a:xfrm>
            <a:off x="5652120" y="5148465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Line 153"/>
          <p:cNvSpPr>
            <a:spLocks noChangeShapeType="1"/>
          </p:cNvSpPr>
          <p:nvPr/>
        </p:nvSpPr>
        <p:spPr bwMode="auto">
          <a:xfrm flipH="1" flipV="1">
            <a:off x="5652120" y="514846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Line 153"/>
          <p:cNvSpPr>
            <a:spLocks noChangeShapeType="1"/>
          </p:cNvSpPr>
          <p:nvPr/>
        </p:nvSpPr>
        <p:spPr bwMode="auto">
          <a:xfrm flipH="1" flipV="1">
            <a:off x="5652120" y="565252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Line 153"/>
          <p:cNvSpPr>
            <a:spLocks noChangeShapeType="1"/>
          </p:cNvSpPr>
          <p:nvPr/>
        </p:nvSpPr>
        <p:spPr bwMode="auto">
          <a:xfrm flipH="1" flipV="1">
            <a:off x="6156176" y="4860433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Line 153"/>
          <p:cNvSpPr>
            <a:spLocks noChangeShapeType="1"/>
          </p:cNvSpPr>
          <p:nvPr/>
        </p:nvSpPr>
        <p:spPr bwMode="auto">
          <a:xfrm flipV="1">
            <a:off x="5652120" y="4860433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flipV="1">
            <a:off x="6156176" y="5148465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Line 153"/>
          <p:cNvSpPr>
            <a:spLocks noChangeShapeType="1"/>
          </p:cNvSpPr>
          <p:nvPr/>
        </p:nvSpPr>
        <p:spPr bwMode="auto">
          <a:xfrm>
            <a:off x="5652120" y="5148465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Oval 169"/>
          <p:cNvSpPr>
            <a:spLocks noChangeArrowheads="1"/>
          </p:cNvSpPr>
          <p:nvPr/>
        </p:nvSpPr>
        <p:spPr bwMode="auto">
          <a:xfrm>
            <a:off x="5580112" y="55805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5580112" y="50764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>
            <a:off x="6084168" y="4788425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6588224" y="50764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Oval 169"/>
          <p:cNvSpPr>
            <a:spLocks noChangeArrowheads="1"/>
          </p:cNvSpPr>
          <p:nvPr/>
        </p:nvSpPr>
        <p:spPr bwMode="auto">
          <a:xfrm>
            <a:off x="6588224" y="55805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Oval 169"/>
          <p:cNvSpPr>
            <a:spLocks noChangeArrowheads="1"/>
          </p:cNvSpPr>
          <p:nvPr/>
        </p:nvSpPr>
        <p:spPr bwMode="auto">
          <a:xfrm>
            <a:off x="6084168" y="586854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TextBox 321"/>
          <p:cNvSpPr txBox="1"/>
          <p:nvPr/>
        </p:nvSpPr>
        <p:spPr>
          <a:xfrm>
            <a:off x="899592" y="6229032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Strom,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použij DP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3491880" y="622903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Kružnice</a:t>
            </a:r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 flipV="1">
            <a:off x="4211960" y="4869160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4788024" y="5085184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flipH="1">
            <a:off x="4067944" y="5661248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Line 153"/>
          <p:cNvSpPr>
            <a:spLocks noChangeShapeType="1"/>
          </p:cNvSpPr>
          <p:nvPr/>
        </p:nvSpPr>
        <p:spPr bwMode="auto">
          <a:xfrm flipH="1" flipV="1">
            <a:off x="3635896" y="5805264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Line 153"/>
          <p:cNvSpPr>
            <a:spLocks noChangeShapeType="1"/>
          </p:cNvSpPr>
          <p:nvPr/>
        </p:nvSpPr>
        <p:spPr bwMode="auto">
          <a:xfrm flipV="1">
            <a:off x="3995936" y="5220920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Line 153"/>
          <p:cNvSpPr>
            <a:spLocks noChangeShapeType="1"/>
          </p:cNvSpPr>
          <p:nvPr/>
        </p:nvSpPr>
        <p:spPr bwMode="auto">
          <a:xfrm>
            <a:off x="3707904" y="5013176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Line 153"/>
          <p:cNvSpPr>
            <a:spLocks noChangeShapeType="1"/>
          </p:cNvSpPr>
          <p:nvPr/>
        </p:nvSpPr>
        <p:spPr bwMode="auto">
          <a:xfrm flipH="1">
            <a:off x="3707904" y="4869160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Line 153"/>
          <p:cNvSpPr>
            <a:spLocks noChangeShapeType="1"/>
          </p:cNvSpPr>
          <p:nvPr/>
        </p:nvSpPr>
        <p:spPr bwMode="auto">
          <a:xfrm flipV="1">
            <a:off x="4499992" y="5589240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Oval 169"/>
          <p:cNvSpPr>
            <a:spLocks noChangeArrowheads="1"/>
          </p:cNvSpPr>
          <p:nvPr/>
        </p:nvSpPr>
        <p:spPr bwMode="auto">
          <a:xfrm>
            <a:off x="3995936" y="51489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Oval 169"/>
          <p:cNvSpPr>
            <a:spLocks noChangeArrowheads="1"/>
          </p:cNvSpPr>
          <p:nvPr/>
        </p:nvSpPr>
        <p:spPr bwMode="auto">
          <a:xfrm>
            <a:off x="4139952" y="47971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4788024" y="55172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Oval 169"/>
          <p:cNvSpPr>
            <a:spLocks noChangeArrowheads="1"/>
          </p:cNvSpPr>
          <p:nvPr/>
        </p:nvSpPr>
        <p:spPr bwMode="auto">
          <a:xfrm>
            <a:off x="4427984" y="5589240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3995936" y="58772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Oval 169"/>
          <p:cNvSpPr>
            <a:spLocks noChangeArrowheads="1"/>
          </p:cNvSpPr>
          <p:nvPr/>
        </p:nvSpPr>
        <p:spPr bwMode="auto">
          <a:xfrm>
            <a:off x="3635896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8" name="Oval 169"/>
          <p:cNvSpPr>
            <a:spLocks noChangeArrowheads="1"/>
          </p:cNvSpPr>
          <p:nvPr/>
        </p:nvSpPr>
        <p:spPr bwMode="auto">
          <a:xfrm>
            <a:off x="4716016" y="50131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V="1">
            <a:off x="3635896" y="5580960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Oval 169"/>
          <p:cNvSpPr>
            <a:spLocks noChangeArrowheads="1"/>
          </p:cNvSpPr>
          <p:nvPr/>
        </p:nvSpPr>
        <p:spPr bwMode="auto">
          <a:xfrm>
            <a:off x="3923928" y="55089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Oval 169"/>
          <p:cNvSpPr>
            <a:spLocks noChangeArrowheads="1"/>
          </p:cNvSpPr>
          <p:nvPr/>
        </p:nvSpPr>
        <p:spPr bwMode="auto">
          <a:xfrm>
            <a:off x="3563888" y="573325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TextBox 341"/>
          <p:cNvSpPr txBox="1"/>
          <p:nvPr/>
        </p:nvSpPr>
        <p:spPr>
          <a:xfrm>
            <a:off x="5436096" y="6229032"/>
            <a:ext cx="156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graf</a:t>
            </a:r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7236296" y="335699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64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932610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4292650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5444778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3140522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4796706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Dominance</a:t>
            </a:r>
            <a:endParaRPr lang="cs-CZ" sz="2800"/>
          </a:p>
          <a:p>
            <a:r>
              <a:rPr lang="cs-CZ" b="0" i="1" smtClean="0"/>
              <a:t>Př. Požární </a:t>
            </a:r>
            <a:r>
              <a:rPr lang="cs-CZ" b="0" i="1"/>
              <a:t>stanice má být vždy buď ve vesnici nebo v sousední vesnici. Jaký je minimální počet potřebných požárních stanic</a:t>
            </a:r>
            <a:r>
              <a:rPr lang="cs-CZ" b="0" i="1" smtClean="0"/>
              <a:t>? Postačí 17? </a:t>
            </a:r>
            <a:endParaRPr lang="cs-CZ" b="0" i="1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3644578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4220642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923704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2707804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3716586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3788594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2852490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414863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4580682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5444778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3716586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2276426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3068514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3644578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400461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5372770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5300762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5012730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4076626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3644578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868714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5228754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5084738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6020842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5300762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868714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4004618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4076626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3644578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932610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5588794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5084738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5516786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2276426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3428554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3068514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479670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4292650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996506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4580683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4292650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4004618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3427984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3428554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4652690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4580682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4652690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4796706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5516786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5516786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5372770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4724698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4724698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2706614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297" y="5444778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4292650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4004618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3644578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924499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924497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924497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3140522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3716586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996506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4220643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4652691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5228754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3788594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3788595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924498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2852490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4580682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5084738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700089" y="5084738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3716586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3428554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5228754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4652690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3428554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3716586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4652690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4364658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5804818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4364658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3428554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4652690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5444779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5444778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2852267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2634779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924498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3428554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278048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2276426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458068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36445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515674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3355504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42889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3644578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30685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22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508401" y="28524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4724698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500289" y="53727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6017965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429265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732537" y="33565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6089973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300489" y="62368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58048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932610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5303639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501273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5012730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573281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458068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5372770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573281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472469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371658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38577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96433" y="3572570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42206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551678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47967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53727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51567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40046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94359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5447655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5444778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46526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572297" y="4220642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940449" y="4508674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082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1918</TotalTime>
  <Words>1636</Words>
  <Application>Microsoft Office PowerPoint</Application>
  <PresentationFormat>On-screen Show (4:3)</PresentationFormat>
  <Paragraphs>444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Arial Black</vt:lpstr>
      <vt:lpstr>Calibri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437</cp:revision>
  <cp:lastPrinted>2017-09-17T21:26:24Z</cp:lastPrinted>
  <dcterms:created xsi:type="dcterms:W3CDTF">2016-09-12T20:37:53Z</dcterms:created>
  <dcterms:modified xsi:type="dcterms:W3CDTF">2024-09-25T06:54:26Z</dcterms:modified>
</cp:coreProperties>
</file>