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296" r:id="rId11"/>
    <p:sldId id="256" r:id="rId12"/>
    <p:sldId id="289" r:id="rId13"/>
    <p:sldId id="292" r:id="rId14"/>
    <p:sldId id="290" r:id="rId15"/>
    <p:sldId id="291" r:id="rId16"/>
    <p:sldId id="288" r:id="rId17"/>
    <p:sldId id="307" r:id="rId18"/>
    <p:sldId id="306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83" r:id="rId40"/>
    <p:sldId id="284" r:id="rId41"/>
    <p:sldId id="295" r:id="rId4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FF"/>
    <a:srgbClr val="CC99FF"/>
    <a:srgbClr val="9999FF"/>
    <a:srgbClr val="FFFF00"/>
    <a:srgbClr val="00B300"/>
    <a:srgbClr val="009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5" autoAdjust="0"/>
    <p:restoredTop sz="94660"/>
  </p:normalViewPr>
  <p:slideViewPr>
    <p:cSldViewPr>
      <p:cViewPr varScale="1">
        <p:scale>
          <a:sx n="115" d="100"/>
          <a:sy n="115" d="100"/>
        </p:scale>
        <p:origin x="4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1731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4" cy="511731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r">
              <a:defRPr sz="1300"/>
            </a:lvl1pPr>
          </a:lstStyle>
          <a:p>
            <a:fld id="{C64335FB-641E-4E85-95EA-37A2BF6D739D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9" tIns="49514" rIns="99029" bIns="4951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9029" tIns="49514" rIns="99029" bIns="495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6364" cy="511731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4" cy="511731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r">
              <a:defRPr sz="1300"/>
            </a:lvl1pPr>
          </a:lstStyle>
          <a:p>
            <a:fld id="{51DF9332-E55B-4CBF-B04E-445A7E14BB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24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4908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58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273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068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1348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8430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2950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447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73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3557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071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667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722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697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0920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3075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3582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2653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1168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2292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9997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260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7956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9184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297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9592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8474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4088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2578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7043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3657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31068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684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12333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83633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300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30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0080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6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582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F9332-E55B-4CBF-B04E-445A7E14BB8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40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28D3-5D92-4F62-B4CF-184F3F216B7C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>
            <a:lvl1pPr>
              <a:defRPr sz="1600"/>
            </a:lvl1pPr>
          </a:lstStyle>
          <a:p>
            <a:fld id="{D3D84833-73A0-4179-9B12-9EFD1189A6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81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3773A-EF66-4614-BDC2-E3AFAA0936F4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054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B54E-48A3-4BBD-94FF-0A45365E894B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42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B21E-0947-44C3-BD06-CFC5A562B4D8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48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6CF5F-0068-4B63-84D0-E0673C7AB4CA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08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0B49-F8A6-46AB-924F-BB6A6628FE6C}" type="datetime1">
              <a:rPr lang="cs-CZ" smtClean="0"/>
              <a:t>30.10.2024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81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9A2C-729A-4537-A24C-0D4AB3484C68}" type="datetime1">
              <a:rPr lang="cs-CZ" smtClean="0"/>
              <a:t>30.10.2024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64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A6FB-289A-467D-9CE3-71AA293F7DE8}" type="datetime1">
              <a:rPr lang="cs-CZ" smtClean="0"/>
              <a:t>30.10.2024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46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BCDC-7319-4FB5-8B5A-1CD904631C71}" type="datetime1">
              <a:rPr lang="cs-CZ" smtClean="0"/>
              <a:t>30.10.2024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83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3F9C4-6574-4DE5-A4AA-64D5393436F6}" type="datetime1">
              <a:rPr lang="cs-CZ" smtClean="0"/>
              <a:t>30.10.2024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4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7D35-912D-41E7-877E-84D6CDFFE129}" type="datetime1">
              <a:rPr lang="cs-CZ" smtClean="0"/>
              <a:t>30.10.2024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00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B159-3288-44C0-9DD8-D1A74C6CA34F}" type="datetime1">
              <a:rPr lang="cs-CZ" smtClean="0"/>
              <a:t>30.10.2024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D3D84833-73A0-4179-9B12-9EFD1189A6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86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9763" y="956554"/>
            <a:ext cx="7772400" cy="677108"/>
          </a:xfr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b="1" smtClean="0">
                <a:latin typeface="+mn-lt"/>
                <a:ea typeface="+mn-ea"/>
                <a:cs typeface="+mn-cs"/>
              </a:rPr>
              <a:t> Combinatorial Objects</a:t>
            </a:r>
            <a:endParaRPr lang="en-US" b="1"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2001670"/>
            <a:ext cx="4536504" cy="1752600"/>
          </a:xfrm>
        </p:spPr>
        <p:txBody>
          <a:bodyPr>
            <a:noAutofit/>
          </a:bodyPr>
          <a:lstStyle/>
          <a:p>
            <a:pPr algn="l"/>
            <a:r>
              <a:rPr lang="en-GB" sz="3600" b="1">
                <a:solidFill>
                  <a:schemeClr val="tx1"/>
                </a:solidFill>
              </a:rPr>
              <a:t>Permutations</a:t>
            </a:r>
            <a:endParaRPr lang="en-US" sz="3600" b="1">
              <a:solidFill>
                <a:schemeClr val="tx1"/>
              </a:solidFill>
            </a:endParaRPr>
          </a:p>
          <a:p>
            <a:pPr algn="l"/>
            <a:r>
              <a:rPr lang="en-GB" sz="3600" b="1">
                <a:solidFill>
                  <a:schemeClr val="tx1"/>
                </a:solidFill>
              </a:rPr>
              <a:t>k-element Subsets</a:t>
            </a:r>
          </a:p>
          <a:p>
            <a:pPr algn="l"/>
            <a:r>
              <a:rPr lang="en-GB" sz="3600" b="1" smtClean="0">
                <a:solidFill>
                  <a:schemeClr val="tx1"/>
                </a:solidFill>
              </a:rPr>
              <a:t>Gray Codes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9763" y="4291095"/>
            <a:ext cx="7772400" cy="6771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 anchor="ctr" anchorCtr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mtClean="0">
                <a:latin typeface="+mn-lt"/>
                <a:ea typeface="+mn-ea"/>
                <a:cs typeface="+mn-cs"/>
              </a:rPr>
              <a:t>Generating, Ranking, Unranking</a:t>
            </a:r>
            <a:endParaRPr lang="en-US" b="1"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1785210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10</a:t>
            </a:fld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subsets of {1,2,...,9}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1520" y="1124744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Set:  {1, 2, 3, 4, 5, 6 ,7, 8, 9}</a:t>
            </a:r>
          </a:p>
          <a:p>
            <a:endParaRPr lang="en-US" dirty="0" smtClean="0"/>
          </a:p>
          <a:p>
            <a:r>
              <a:rPr lang="en-US" dirty="0" smtClean="0"/>
              <a:t>Example subsets:</a:t>
            </a:r>
          </a:p>
          <a:p>
            <a:r>
              <a:rPr lang="en-US" dirty="0" smtClean="0"/>
              <a:t>                                                      1</a:t>
            </a:r>
            <a:r>
              <a:rPr lang="en-US" dirty="0"/>
              <a:t>, 2, 3, 4, 5</a:t>
            </a:r>
            <a:r>
              <a:rPr lang="en-US" dirty="0" smtClean="0"/>
              <a:t>, 6 </a:t>
            </a:r>
            <a:r>
              <a:rPr lang="en-US" dirty="0"/>
              <a:t>,7, 8, </a:t>
            </a:r>
            <a:r>
              <a:rPr lang="en-US" dirty="0" smtClean="0"/>
              <a:t>9</a:t>
            </a:r>
          </a:p>
          <a:p>
            <a:endParaRPr lang="en-US" dirty="0" smtClean="0"/>
          </a:p>
          <a:p>
            <a:r>
              <a:rPr lang="en-US" dirty="0"/>
              <a:t>A = </a:t>
            </a:r>
            <a:r>
              <a:rPr lang="en-US" dirty="0" smtClean="0"/>
              <a:t>{</a:t>
            </a:r>
            <a:r>
              <a:rPr lang="en-US" dirty="0"/>
              <a:t>1</a:t>
            </a:r>
            <a:r>
              <a:rPr lang="en-US" dirty="0" smtClean="0"/>
              <a:t>}                                          1  0  </a:t>
            </a:r>
            <a:r>
              <a:rPr lang="en-US" dirty="0"/>
              <a:t>0  </a:t>
            </a:r>
            <a:r>
              <a:rPr lang="en-US" dirty="0" smtClean="0"/>
              <a:t>0  </a:t>
            </a:r>
            <a:r>
              <a:rPr lang="en-US" dirty="0"/>
              <a:t>0  0  </a:t>
            </a:r>
            <a:r>
              <a:rPr lang="en-US" dirty="0" smtClean="0"/>
              <a:t>0  </a:t>
            </a:r>
            <a:r>
              <a:rPr lang="en-US" dirty="0"/>
              <a:t>0  </a:t>
            </a:r>
            <a:r>
              <a:rPr lang="en-US" dirty="0" smtClean="0"/>
              <a:t>0</a:t>
            </a:r>
            <a:r>
              <a:rPr lang="en-US" b="1" baseline="-25000" dirty="0" smtClean="0"/>
              <a:t>Bin    </a:t>
            </a:r>
            <a:r>
              <a:rPr lang="en-US" b="1" dirty="0" smtClean="0"/>
              <a:t>  </a:t>
            </a:r>
            <a:r>
              <a:rPr lang="en-US" dirty="0"/>
              <a:t>=  </a:t>
            </a:r>
            <a:r>
              <a:rPr lang="en-US" dirty="0" smtClean="0"/>
              <a:t>128</a:t>
            </a:r>
            <a:r>
              <a:rPr lang="en-US" b="1" baseline="-25000" dirty="0" smtClean="0"/>
              <a:t>Dec 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/>
              <a:t>A = {</a:t>
            </a:r>
            <a:r>
              <a:rPr lang="en-US" dirty="0" smtClean="0"/>
              <a:t>1, 2}                                      </a:t>
            </a:r>
            <a:r>
              <a:rPr lang="en-US" dirty="0"/>
              <a:t>1  </a:t>
            </a:r>
            <a:r>
              <a:rPr lang="en-US" dirty="0" smtClean="0"/>
              <a:t>1  </a:t>
            </a:r>
            <a:r>
              <a:rPr lang="en-US" dirty="0"/>
              <a:t>0  0  0  0  0  0  0</a:t>
            </a:r>
            <a:r>
              <a:rPr lang="en-US" b="1" baseline="-25000" dirty="0"/>
              <a:t>Bin    </a:t>
            </a:r>
            <a:r>
              <a:rPr lang="en-US" b="1" dirty="0"/>
              <a:t>  </a:t>
            </a:r>
            <a:r>
              <a:rPr lang="en-US" dirty="0"/>
              <a:t>=  </a:t>
            </a:r>
            <a:r>
              <a:rPr lang="en-US" dirty="0" smtClean="0"/>
              <a:t>192</a:t>
            </a:r>
            <a:r>
              <a:rPr lang="en-US" b="1" baseline="-25000" dirty="0" smtClean="0"/>
              <a:t>Dec 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 smtClean="0"/>
              <a:t>A = {2, 4, 7, 9}                              0  1  0  1  0  0  1  0  1</a:t>
            </a:r>
            <a:r>
              <a:rPr lang="en-US" b="1" baseline="-25000" dirty="0" smtClean="0"/>
              <a:t>Bin    </a:t>
            </a:r>
            <a:r>
              <a:rPr lang="en-US" b="1" dirty="0" smtClean="0"/>
              <a:t>  </a:t>
            </a:r>
            <a:r>
              <a:rPr lang="en-US" dirty="0" smtClean="0"/>
              <a:t>=  165</a:t>
            </a:r>
            <a:r>
              <a:rPr lang="en-US" b="1" baseline="-25000" dirty="0" smtClean="0"/>
              <a:t>Dec </a:t>
            </a:r>
            <a:r>
              <a:rPr lang="en-US" dirty="0" smtClean="0"/>
              <a:t>    </a:t>
            </a:r>
          </a:p>
          <a:p>
            <a:r>
              <a:rPr lang="en-US" dirty="0"/>
              <a:t>A = </a:t>
            </a:r>
            <a:r>
              <a:rPr lang="en-US" dirty="0" smtClean="0"/>
              <a:t>{ 6 }                                        0  0  </a:t>
            </a:r>
            <a:r>
              <a:rPr lang="en-US" dirty="0"/>
              <a:t>0  </a:t>
            </a:r>
            <a:r>
              <a:rPr lang="en-US" dirty="0" smtClean="0"/>
              <a:t>0  </a:t>
            </a:r>
            <a:r>
              <a:rPr lang="en-US" dirty="0"/>
              <a:t>0  </a:t>
            </a:r>
            <a:r>
              <a:rPr lang="en-US" dirty="0" smtClean="0"/>
              <a:t>1  0  </a:t>
            </a:r>
            <a:r>
              <a:rPr lang="en-US" dirty="0"/>
              <a:t>0  </a:t>
            </a:r>
            <a:r>
              <a:rPr lang="en-US" dirty="0" smtClean="0"/>
              <a:t>0</a:t>
            </a:r>
            <a:r>
              <a:rPr lang="en-US" b="1" baseline="-25000" dirty="0" smtClean="0"/>
              <a:t>Bin    </a:t>
            </a:r>
            <a:r>
              <a:rPr lang="en-US" b="1" dirty="0" smtClean="0"/>
              <a:t>  </a:t>
            </a:r>
            <a:r>
              <a:rPr lang="en-US" dirty="0"/>
              <a:t>=  8</a:t>
            </a:r>
            <a:r>
              <a:rPr lang="en-US" b="1" baseline="-25000" dirty="0" smtClean="0"/>
              <a:t>Dec 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/>
              <a:t>A = { </a:t>
            </a:r>
            <a:r>
              <a:rPr lang="en-US" dirty="0" smtClean="0"/>
              <a:t>6, 7 </a:t>
            </a:r>
            <a:r>
              <a:rPr lang="en-US" dirty="0"/>
              <a:t>}                                    </a:t>
            </a:r>
            <a:r>
              <a:rPr lang="en-US" dirty="0" smtClean="0"/>
              <a:t>0  </a:t>
            </a:r>
            <a:r>
              <a:rPr lang="en-US" dirty="0"/>
              <a:t>0  0  0  0  1  </a:t>
            </a:r>
            <a:r>
              <a:rPr lang="en-US" dirty="0" smtClean="0"/>
              <a:t>1  </a:t>
            </a:r>
            <a:r>
              <a:rPr lang="en-US" dirty="0"/>
              <a:t>0  0</a:t>
            </a:r>
            <a:r>
              <a:rPr lang="en-US" b="1" baseline="-25000" dirty="0"/>
              <a:t>Bin    </a:t>
            </a:r>
            <a:r>
              <a:rPr lang="en-US" b="1" dirty="0"/>
              <a:t>  </a:t>
            </a:r>
            <a:r>
              <a:rPr lang="en-US" dirty="0"/>
              <a:t>=  </a:t>
            </a:r>
            <a:r>
              <a:rPr lang="en-US" dirty="0" smtClean="0"/>
              <a:t>12</a:t>
            </a:r>
            <a:r>
              <a:rPr lang="en-US" b="1" baseline="-25000" dirty="0" smtClean="0"/>
              <a:t>Dec </a:t>
            </a:r>
            <a:r>
              <a:rPr lang="en-US" dirty="0" smtClean="0"/>
              <a:t> </a:t>
            </a:r>
          </a:p>
          <a:p>
            <a:r>
              <a:rPr lang="en-US" dirty="0"/>
              <a:t>A = { 6, </a:t>
            </a:r>
            <a:r>
              <a:rPr lang="en-US" dirty="0" smtClean="0"/>
              <a:t>7, 8 </a:t>
            </a:r>
            <a:r>
              <a:rPr lang="en-US" dirty="0"/>
              <a:t>}                               </a:t>
            </a:r>
            <a:r>
              <a:rPr lang="en-US" dirty="0" smtClean="0"/>
              <a:t> </a:t>
            </a:r>
            <a:r>
              <a:rPr lang="en-US" dirty="0"/>
              <a:t>0  0  0  0  0  1  1  </a:t>
            </a:r>
            <a:r>
              <a:rPr lang="en-US" dirty="0" smtClean="0"/>
              <a:t>1  </a:t>
            </a:r>
            <a:r>
              <a:rPr lang="en-US" dirty="0"/>
              <a:t>0</a:t>
            </a:r>
            <a:r>
              <a:rPr lang="en-US" b="1" baseline="-25000" dirty="0"/>
              <a:t>Bin    </a:t>
            </a:r>
            <a:r>
              <a:rPr lang="en-US" b="1" dirty="0"/>
              <a:t>  </a:t>
            </a:r>
            <a:r>
              <a:rPr lang="en-US" dirty="0"/>
              <a:t>=  </a:t>
            </a:r>
            <a:r>
              <a:rPr lang="en-US" dirty="0" smtClean="0"/>
              <a:t>14</a:t>
            </a:r>
            <a:r>
              <a:rPr lang="en-US" b="1" baseline="-25000" dirty="0" smtClean="0"/>
              <a:t>Dec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 = {1</a:t>
            </a:r>
            <a:r>
              <a:rPr lang="en-US" dirty="0"/>
              <a:t>, 2, 3, 4, 5, 6 ,7, 8, 9</a:t>
            </a:r>
            <a:r>
              <a:rPr lang="en-US" dirty="0" smtClean="0"/>
              <a:t>}  </a:t>
            </a:r>
            <a:r>
              <a:rPr lang="en-US" dirty="0"/>
              <a:t>  </a:t>
            </a:r>
            <a:r>
              <a:rPr lang="en-US" dirty="0" smtClean="0"/>
              <a:t>    1  1  1  1  1  </a:t>
            </a:r>
            <a:r>
              <a:rPr lang="en-US" dirty="0"/>
              <a:t>1  1  1  </a:t>
            </a:r>
            <a:r>
              <a:rPr lang="en-US" dirty="0" smtClean="0"/>
              <a:t>1</a:t>
            </a:r>
            <a:r>
              <a:rPr lang="en-US" b="1" baseline="-25000" dirty="0" smtClean="0"/>
              <a:t>Bin    </a:t>
            </a:r>
            <a:r>
              <a:rPr lang="en-US" b="1" dirty="0" smtClean="0"/>
              <a:t>  </a:t>
            </a:r>
            <a:r>
              <a:rPr lang="en-US" dirty="0"/>
              <a:t>=  </a:t>
            </a:r>
            <a:r>
              <a:rPr lang="en-US" dirty="0" smtClean="0"/>
              <a:t>511</a:t>
            </a:r>
            <a:r>
              <a:rPr lang="en-US" b="1" baseline="-25000" dirty="0" smtClean="0"/>
              <a:t>Dec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11</a:t>
            </a:fld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</a:t>
            </a:r>
            <a:r>
              <a:rPr lang="en-US"/>
              <a:t>k</a:t>
            </a:r>
            <a:r>
              <a:rPr lang="en-US" smtClean="0"/>
              <a:t>-subsets of {1, 2, ..., N} 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3528" y="620688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Numbers 1, 2, ..., N </a:t>
            </a:r>
          </a:p>
          <a:p>
            <a:r>
              <a:rPr lang="en-US" smtClean="0"/>
              <a:t>can be perceived as just labels or indexes      of some other items/objects  x1, x2, ..., xN.</a:t>
            </a:r>
          </a:p>
          <a:p>
            <a:endParaRPr lang="en-US" smtClean="0"/>
          </a:p>
          <a:p>
            <a:r>
              <a:rPr lang="en-US" smtClean="0"/>
              <a:t>All </a:t>
            </a:r>
            <a:r>
              <a:rPr lang="en-US"/>
              <a:t>ideas discussed here </a:t>
            </a:r>
            <a:r>
              <a:rPr lang="en-US" smtClean="0"/>
              <a:t>apply </a:t>
            </a:r>
            <a:r>
              <a:rPr lang="en-US"/>
              <a:t>to the subsets of </a:t>
            </a:r>
            <a:r>
              <a:rPr lang="en-US" smtClean="0"/>
              <a:t>  </a:t>
            </a:r>
            <a:r>
              <a:rPr lang="en-US"/>
              <a:t>{1, 2, ..., N</a:t>
            </a:r>
            <a:r>
              <a:rPr lang="en-US" smtClean="0"/>
              <a:t>} </a:t>
            </a:r>
          </a:p>
          <a:p>
            <a:r>
              <a:rPr lang="en-US" smtClean="0"/>
              <a:t> and to the subsets of {</a:t>
            </a:r>
            <a:r>
              <a:rPr lang="en-US"/>
              <a:t>x1, x2, ..., xN</a:t>
            </a:r>
            <a:r>
              <a:rPr lang="en-US" smtClean="0"/>
              <a:t>},  in the same way.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7864" y="3114119"/>
            <a:ext cx="792088" cy="33393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r>
              <a:rPr lang="cs-CZ" smtClean="0"/>
              <a:t>{</a:t>
            </a:r>
            <a:r>
              <a:rPr lang="cs-CZ"/>
              <a:t>1, </a:t>
            </a:r>
            <a:r>
              <a:rPr lang="en-US" smtClean="0"/>
              <a:t>2</a:t>
            </a:r>
            <a:r>
              <a:rPr lang="cs-CZ" smtClean="0"/>
              <a:t>}</a:t>
            </a:r>
            <a:endParaRPr lang="cs-CZ"/>
          </a:p>
          <a:p>
            <a:r>
              <a:rPr lang="cs-CZ"/>
              <a:t>{1, 3}</a:t>
            </a:r>
          </a:p>
          <a:p>
            <a:r>
              <a:rPr lang="cs-CZ" smtClean="0"/>
              <a:t>{</a:t>
            </a:r>
            <a:r>
              <a:rPr lang="cs-CZ"/>
              <a:t>1, </a:t>
            </a:r>
            <a:r>
              <a:rPr lang="cs-CZ" smtClean="0"/>
              <a:t>4</a:t>
            </a:r>
            <a:r>
              <a:rPr lang="cs-CZ"/>
              <a:t>}</a:t>
            </a:r>
          </a:p>
          <a:p>
            <a:r>
              <a:rPr lang="cs-CZ"/>
              <a:t>{1</a:t>
            </a:r>
            <a:r>
              <a:rPr lang="cs-CZ" smtClean="0"/>
              <a:t>, </a:t>
            </a:r>
            <a:r>
              <a:rPr lang="cs-CZ"/>
              <a:t>5}</a:t>
            </a:r>
          </a:p>
          <a:p>
            <a:endParaRPr lang="en-US" sz="1100" smtClean="0"/>
          </a:p>
          <a:p>
            <a:r>
              <a:rPr lang="cs-CZ" smtClean="0"/>
              <a:t>{2</a:t>
            </a:r>
            <a:r>
              <a:rPr lang="cs-CZ"/>
              <a:t>, </a:t>
            </a:r>
            <a:r>
              <a:rPr lang="en-US"/>
              <a:t>3</a:t>
            </a:r>
            <a:r>
              <a:rPr lang="cs-CZ" smtClean="0"/>
              <a:t>}</a:t>
            </a:r>
            <a:endParaRPr lang="en-US" smtClean="0"/>
          </a:p>
          <a:p>
            <a:r>
              <a:rPr lang="cs-CZ" smtClean="0"/>
              <a:t>{</a:t>
            </a:r>
            <a:r>
              <a:rPr lang="en-US" smtClean="0"/>
              <a:t>2</a:t>
            </a:r>
            <a:r>
              <a:rPr lang="cs-CZ" smtClean="0"/>
              <a:t>, </a:t>
            </a:r>
            <a:r>
              <a:rPr lang="en-US" smtClean="0"/>
              <a:t>4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 smtClean="0"/>
              <a:t>2,</a:t>
            </a:r>
            <a:r>
              <a:rPr lang="cs-CZ" smtClean="0"/>
              <a:t> </a:t>
            </a:r>
            <a:r>
              <a:rPr lang="cs-CZ"/>
              <a:t>5}</a:t>
            </a:r>
          </a:p>
          <a:p>
            <a:endParaRPr lang="en-US" sz="1200"/>
          </a:p>
          <a:p>
            <a:r>
              <a:rPr lang="en-US" smtClean="0"/>
              <a:t>{</a:t>
            </a:r>
            <a:r>
              <a:rPr lang="cs-CZ" smtClean="0"/>
              <a:t>3</a:t>
            </a:r>
            <a:r>
              <a:rPr lang="cs-CZ"/>
              <a:t>, </a:t>
            </a:r>
            <a:r>
              <a:rPr lang="en-US" smtClean="0"/>
              <a:t>4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 smtClean="0"/>
              <a:t>3</a:t>
            </a:r>
            <a:r>
              <a:rPr lang="cs-CZ" smtClean="0"/>
              <a:t>,</a:t>
            </a:r>
            <a:r>
              <a:rPr lang="en-US" smtClean="0"/>
              <a:t> </a:t>
            </a:r>
            <a:r>
              <a:rPr lang="cs-CZ" smtClean="0"/>
              <a:t>5</a:t>
            </a:r>
            <a:r>
              <a:rPr lang="cs-CZ"/>
              <a:t>}</a:t>
            </a:r>
          </a:p>
          <a:p>
            <a:endParaRPr lang="en-US" sz="1200"/>
          </a:p>
          <a:p>
            <a:r>
              <a:rPr lang="cs-CZ" smtClean="0"/>
              <a:t>{4</a:t>
            </a:r>
            <a:r>
              <a:rPr lang="cs-CZ"/>
              <a:t>, </a:t>
            </a:r>
            <a:r>
              <a:rPr lang="en-US" smtClean="0"/>
              <a:t>5</a:t>
            </a:r>
            <a:r>
              <a:rPr lang="cs-CZ" smtClean="0"/>
              <a:t>}</a:t>
            </a:r>
            <a:endParaRPr lang="cs-CZ"/>
          </a:p>
        </p:txBody>
      </p:sp>
      <p:sp>
        <p:nvSpPr>
          <p:cNvPr id="8" name="TextBox 7"/>
          <p:cNvSpPr txBox="1"/>
          <p:nvPr/>
        </p:nvSpPr>
        <p:spPr>
          <a:xfrm>
            <a:off x="2915816" y="2359918"/>
            <a:ext cx="17281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set {1, 2, 3, 4, 5 }</a:t>
            </a:r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6012160" y="3079998"/>
            <a:ext cx="2088232" cy="33855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r>
              <a:rPr lang="cs-CZ" smtClean="0"/>
              <a:t>{</a:t>
            </a:r>
            <a:r>
              <a:rPr lang="en-US" smtClean="0"/>
              <a:t>Ann</a:t>
            </a:r>
            <a:r>
              <a:rPr lang="cs-CZ" smtClean="0"/>
              <a:t>, </a:t>
            </a:r>
            <a:r>
              <a:rPr lang="en-US"/>
              <a:t>Bob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Ann</a:t>
            </a:r>
            <a:r>
              <a:rPr lang="cs-CZ" smtClean="0"/>
              <a:t>, </a:t>
            </a:r>
            <a:r>
              <a:rPr lang="en-US"/>
              <a:t>Don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Ann</a:t>
            </a:r>
            <a:r>
              <a:rPr lang="cs-CZ" smtClean="0"/>
              <a:t>, </a:t>
            </a:r>
            <a:r>
              <a:rPr lang="en-US" smtClean="0"/>
              <a:t>Ema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Ann</a:t>
            </a:r>
            <a:r>
              <a:rPr lang="cs-CZ" smtClean="0"/>
              <a:t>, </a:t>
            </a:r>
            <a:r>
              <a:rPr lang="en-US" smtClean="0"/>
              <a:t>Jan</a:t>
            </a:r>
            <a:r>
              <a:rPr lang="cs-CZ" smtClean="0"/>
              <a:t>}</a:t>
            </a:r>
            <a:endParaRPr lang="cs-CZ"/>
          </a:p>
          <a:p>
            <a:endParaRPr lang="en-US" sz="1200" smtClean="0"/>
          </a:p>
          <a:p>
            <a:r>
              <a:rPr lang="cs-CZ" smtClean="0"/>
              <a:t>{</a:t>
            </a:r>
            <a:r>
              <a:rPr lang="en-US"/>
              <a:t>Bob</a:t>
            </a:r>
            <a:r>
              <a:rPr lang="cs-CZ" smtClean="0"/>
              <a:t>, </a:t>
            </a:r>
            <a:r>
              <a:rPr lang="en-US"/>
              <a:t>Don</a:t>
            </a:r>
            <a:r>
              <a:rPr lang="cs-CZ" smtClean="0"/>
              <a:t>}</a:t>
            </a:r>
            <a:endParaRPr lang="en-US" smtClean="0"/>
          </a:p>
          <a:p>
            <a:r>
              <a:rPr lang="cs-CZ" smtClean="0"/>
              <a:t>{</a:t>
            </a:r>
            <a:r>
              <a:rPr lang="en-US"/>
              <a:t>Bob</a:t>
            </a:r>
            <a:r>
              <a:rPr lang="cs-CZ" smtClean="0"/>
              <a:t>, </a:t>
            </a:r>
            <a:r>
              <a:rPr lang="en-US" smtClean="0"/>
              <a:t>Ema</a:t>
            </a:r>
            <a:r>
              <a:rPr lang="cs-CZ" smtClean="0"/>
              <a:t>}</a:t>
            </a:r>
            <a:endParaRPr lang="cs-CZ"/>
          </a:p>
          <a:p>
            <a:r>
              <a:rPr lang="en-US"/>
              <a:t>Bob</a:t>
            </a:r>
            <a:r>
              <a:rPr lang="en-US" smtClean="0"/>
              <a:t>,</a:t>
            </a:r>
            <a:r>
              <a:rPr lang="cs-CZ" smtClean="0"/>
              <a:t> </a:t>
            </a:r>
            <a:r>
              <a:rPr lang="en-US" smtClean="0"/>
              <a:t>Jan</a:t>
            </a:r>
            <a:r>
              <a:rPr lang="cs-CZ" smtClean="0"/>
              <a:t>}</a:t>
            </a:r>
            <a:endParaRPr lang="cs-CZ"/>
          </a:p>
          <a:p>
            <a:endParaRPr lang="en-US" sz="1200" smtClean="0"/>
          </a:p>
          <a:p>
            <a:r>
              <a:rPr lang="en-US" smtClean="0"/>
              <a:t>{</a:t>
            </a:r>
            <a:r>
              <a:rPr lang="en-US"/>
              <a:t>Don</a:t>
            </a:r>
            <a:r>
              <a:rPr lang="cs-CZ" smtClean="0"/>
              <a:t>, </a:t>
            </a:r>
            <a:r>
              <a:rPr lang="en-US" smtClean="0"/>
              <a:t>Ema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Don</a:t>
            </a:r>
            <a:r>
              <a:rPr lang="cs-CZ" smtClean="0"/>
              <a:t>,</a:t>
            </a:r>
            <a:r>
              <a:rPr lang="en-US" smtClean="0"/>
              <a:t> Jan</a:t>
            </a:r>
            <a:r>
              <a:rPr lang="cs-CZ" smtClean="0"/>
              <a:t>}</a:t>
            </a:r>
            <a:endParaRPr lang="cs-CZ"/>
          </a:p>
          <a:p>
            <a:endParaRPr lang="en-US" sz="1200" smtClean="0"/>
          </a:p>
          <a:p>
            <a:r>
              <a:rPr lang="cs-CZ" smtClean="0"/>
              <a:t>{</a:t>
            </a:r>
            <a:r>
              <a:rPr lang="en-US"/>
              <a:t>Ema </a:t>
            </a:r>
            <a:r>
              <a:rPr lang="cs-CZ" smtClean="0"/>
              <a:t>, </a:t>
            </a:r>
            <a:r>
              <a:rPr lang="en-US" smtClean="0"/>
              <a:t>Jan</a:t>
            </a:r>
            <a:r>
              <a:rPr lang="cs-CZ" smtClean="0"/>
              <a:t>}</a:t>
            </a:r>
            <a:endParaRPr lang="cs-CZ"/>
          </a:p>
        </p:txBody>
      </p:sp>
      <p:sp>
        <p:nvSpPr>
          <p:cNvPr id="10" name="TextBox 9"/>
          <p:cNvSpPr txBox="1"/>
          <p:nvPr/>
        </p:nvSpPr>
        <p:spPr>
          <a:xfrm>
            <a:off x="5508104" y="2636912"/>
            <a:ext cx="338437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set { Ann, Bob, Don, Ema , Jan }</a:t>
            </a:r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292080" y="2348880"/>
            <a:ext cx="36004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index {    1,     2,      3,     4 ,     5  }</a:t>
            </a:r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467544" y="2359918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Example:</a:t>
            </a:r>
          </a:p>
          <a:p>
            <a:endParaRPr lang="en-US" smtClean="0"/>
          </a:p>
          <a:p>
            <a:endParaRPr lang="en-US"/>
          </a:p>
          <a:p>
            <a:r>
              <a:rPr lang="en-US" smtClean="0"/>
              <a:t>2-subsets of </a:t>
            </a:r>
          </a:p>
          <a:p>
            <a:r>
              <a:rPr lang="en-US" smtClean="0"/>
              <a:t>5-element sets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07504" y="2132856"/>
            <a:ext cx="8856984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68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12</a:t>
            </a:fld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List all  k-subsets of {1, 2, ..., N}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2471985"/>
            <a:ext cx="789246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/>
          <a:p>
            <a:r>
              <a:rPr lang="cs-CZ"/>
              <a:t>{1, 2, 3}</a:t>
            </a:r>
          </a:p>
          <a:p>
            <a:r>
              <a:rPr lang="cs-CZ"/>
              <a:t>{1, 2, 4}</a:t>
            </a:r>
          </a:p>
          <a:p>
            <a:r>
              <a:rPr lang="cs-CZ"/>
              <a:t>{1, 2, 5}</a:t>
            </a:r>
          </a:p>
          <a:p>
            <a:r>
              <a:rPr lang="cs-CZ"/>
              <a:t>{1, 2,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3, 4}</a:t>
            </a:r>
          </a:p>
          <a:p>
            <a:r>
              <a:rPr lang="cs-CZ"/>
              <a:t>{1, 3, 5}</a:t>
            </a:r>
          </a:p>
          <a:p>
            <a:r>
              <a:rPr lang="cs-CZ"/>
              <a:t>{1, 3,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4, 5}</a:t>
            </a:r>
          </a:p>
          <a:p>
            <a:r>
              <a:rPr lang="cs-CZ"/>
              <a:t>{1, 4,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5, 6}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624" y="3840137"/>
            <a:ext cx="789246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/>
          <a:p>
            <a:r>
              <a:rPr lang="cs-CZ"/>
              <a:t>{2, 3, 4}</a:t>
            </a:r>
          </a:p>
          <a:p>
            <a:r>
              <a:rPr lang="cs-CZ"/>
              <a:t>{2, 3, 5}</a:t>
            </a:r>
          </a:p>
          <a:p>
            <a:r>
              <a:rPr lang="cs-CZ"/>
              <a:t>{2, 3,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2, 4, 5}</a:t>
            </a:r>
          </a:p>
          <a:p>
            <a:r>
              <a:rPr lang="cs-CZ"/>
              <a:t>{2, 4,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2, 5, 6}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23728" y="4920257"/>
            <a:ext cx="789246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/>
          <a:p>
            <a:r>
              <a:rPr lang="cs-CZ"/>
              <a:t>{3, 4, 5}</a:t>
            </a:r>
          </a:p>
          <a:p>
            <a:r>
              <a:rPr lang="cs-CZ"/>
              <a:t>{3, 4, 6}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3, 5, 6}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59832" y="5784353"/>
            <a:ext cx="78604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/>
          <a:p>
            <a:r>
              <a:rPr lang="cs-CZ"/>
              <a:t>{4, 5, 6}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28117" y="836712"/>
            <a:ext cx="789246" cy="53553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cs-CZ"/>
              <a:t>{1, 2, 3}</a:t>
            </a:r>
          </a:p>
          <a:p>
            <a:r>
              <a:rPr lang="cs-CZ"/>
              <a:t>{1, 2, 4}</a:t>
            </a:r>
          </a:p>
          <a:p>
            <a:r>
              <a:rPr lang="cs-CZ"/>
              <a:t>{1, 2, 5}</a:t>
            </a:r>
          </a:p>
          <a:p>
            <a:r>
              <a:rPr lang="cs-CZ"/>
              <a:t>{1, 2, 6}</a:t>
            </a:r>
          </a:p>
          <a:p>
            <a:r>
              <a:rPr lang="cs-CZ"/>
              <a:t>{1, 2,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3, 4}</a:t>
            </a:r>
          </a:p>
          <a:p>
            <a:r>
              <a:rPr lang="cs-CZ"/>
              <a:t>{1, 3, 5}</a:t>
            </a:r>
          </a:p>
          <a:p>
            <a:r>
              <a:rPr lang="cs-CZ"/>
              <a:t>{1, 3, 6}</a:t>
            </a:r>
          </a:p>
          <a:p>
            <a:r>
              <a:rPr lang="cs-CZ"/>
              <a:t>{1, 3,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4, 5}</a:t>
            </a:r>
          </a:p>
          <a:p>
            <a:r>
              <a:rPr lang="cs-CZ"/>
              <a:t>{1, 4, 6}</a:t>
            </a:r>
          </a:p>
          <a:p>
            <a:r>
              <a:rPr lang="cs-CZ"/>
              <a:t>{1, 4,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5, 6}</a:t>
            </a:r>
          </a:p>
          <a:p>
            <a:r>
              <a:rPr lang="cs-CZ"/>
              <a:t>{1, 5,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1, 6, 7}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92080" y="2492896"/>
            <a:ext cx="789246" cy="36933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cs-CZ"/>
              <a:t>{2, 3, 4}</a:t>
            </a:r>
          </a:p>
          <a:p>
            <a:r>
              <a:rPr lang="cs-CZ"/>
              <a:t>{2, 3, 5}</a:t>
            </a:r>
          </a:p>
          <a:p>
            <a:r>
              <a:rPr lang="cs-CZ"/>
              <a:t>{2, 3, 6}</a:t>
            </a:r>
          </a:p>
          <a:p>
            <a:r>
              <a:rPr lang="cs-CZ"/>
              <a:t>{2, 3,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2, 4, 5}</a:t>
            </a:r>
          </a:p>
          <a:p>
            <a:r>
              <a:rPr lang="cs-CZ"/>
              <a:t>{2, 4, 6}</a:t>
            </a:r>
          </a:p>
          <a:p>
            <a:r>
              <a:rPr lang="cs-CZ"/>
              <a:t>{2, 4,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2, 5, 6}</a:t>
            </a:r>
          </a:p>
          <a:p>
            <a:r>
              <a:rPr lang="cs-CZ"/>
              <a:t>{2, 5,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2, 6, 7}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28184" y="3861048"/>
            <a:ext cx="78924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cs-CZ"/>
              <a:t>{3, 4, 5}</a:t>
            </a:r>
          </a:p>
          <a:p>
            <a:r>
              <a:rPr lang="cs-CZ"/>
              <a:t>{3, 4, 6}</a:t>
            </a:r>
          </a:p>
          <a:p>
            <a:r>
              <a:rPr lang="cs-CZ"/>
              <a:t>{3, 4,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3, 5, 6}</a:t>
            </a:r>
          </a:p>
          <a:p>
            <a:r>
              <a:rPr lang="cs-CZ"/>
              <a:t>{3, 5,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3, 6, 7}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64288" y="4941168"/>
            <a:ext cx="78924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cs-CZ"/>
              <a:t>{4, 5, 6}</a:t>
            </a:r>
          </a:p>
          <a:p>
            <a:r>
              <a:rPr lang="cs-CZ"/>
              <a:t>{4, 5, 7}</a:t>
            </a:r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cs-CZ"/>
              <a:t>4, 6, 7}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00392" y="5805264"/>
            <a:ext cx="78924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en-US" smtClean="0"/>
              <a:t>{</a:t>
            </a:r>
            <a:r>
              <a:rPr lang="cs-CZ" smtClean="0"/>
              <a:t>5</a:t>
            </a:r>
            <a:r>
              <a:rPr lang="cs-CZ"/>
              <a:t>, 6, </a:t>
            </a:r>
            <a:r>
              <a:rPr lang="cs-CZ" smtClean="0"/>
              <a:t>7</a:t>
            </a:r>
            <a:r>
              <a:rPr lang="en-US"/>
              <a:t>}</a:t>
            </a:r>
            <a:endParaRPr lang="cs-CZ"/>
          </a:p>
        </p:txBody>
      </p:sp>
      <p:sp>
        <p:nvSpPr>
          <p:cNvPr id="19" name="TextBox 18"/>
          <p:cNvSpPr txBox="1"/>
          <p:nvPr/>
        </p:nvSpPr>
        <p:spPr>
          <a:xfrm>
            <a:off x="899592" y="1268760"/>
            <a:ext cx="266534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All 3-subsets of {1, 2, ..., 6}</a:t>
            </a:r>
            <a:endParaRPr lang="cs-CZ"/>
          </a:p>
        </p:txBody>
      </p:sp>
      <p:sp>
        <p:nvSpPr>
          <p:cNvPr id="23" name="TextBox 22"/>
          <p:cNvSpPr txBox="1"/>
          <p:nvPr/>
        </p:nvSpPr>
        <p:spPr>
          <a:xfrm>
            <a:off x="5796136" y="1268760"/>
            <a:ext cx="255338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rIns="36000" rtlCol="0">
            <a:spAutoFit/>
          </a:bodyPr>
          <a:lstStyle>
            <a:defPPr>
              <a:defRPr lang="cs-CZ"/>
            </a:defPPr>
          </a:lstStyle>
          <a:p>
            <a:r>
              <a:rPr lang="en-US"/>
              <a:t>All 3-subsets of {1, 2, ..., 7}</a:t>
            </a:r>
            <a:endParaRPr lang="cs-CZ"/>
          </a:p>
        </p:txBody>
      </p:sp>
      <p:cxnSp>
        <p:nvCxnSpPr>
          <p:cNvPr id="6" name="Straight Connector 5"/>
          <p:cNvCxnSpPr/>
          <p:nvPr/>
        </p:nvCxnSpPr>
        <p:spPr>
          <a:xfrm>
            <a:off x="4067944" y="764704"/>
            <a:ext cx="0" cy="5400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660232" y="2539062"/>
            <a:ext cx="225041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>
            <a:defPPr>
              <a:defRPr lang="cs-CZ"/>
            </a:defPPr>
          </a:lstStyle>
          <a:p>
            <a:r>
              <a:rPr lang="en-US"/>
              <a:t>Note the recursive </a:t>
            </a:r>
          </a:p>
          <a:p>
            <a:r>
              <a:rPr lang="en-US"/>
              <a:t>(self-similar)  structure </a:t>
            </a:r>
          </a:p>
          <a:p>
            <a:r>
              <a:rPr lang="en-US"/>
              <a:t>of the listings.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4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/>
          <p:cNvSpPr/>
          <p:nvPr/>
        </p:nvSpPr>
        <p:spPr>
          <a:xfrm>
            <a:off x="107504" y="1340768"/>
            <a:ext cx="5976664" cy="5328592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ight Triangle 48"/>
          <p:cNvSpPr/>
          <p:nvPr/>
        </p:nvSpPr>
        <p:spPr>
          <a:xfrm>
            <a:off x="2411760" y="404664"/>
            <a:ext cx="4752528" cy="4176464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13</a:t>
            </a:fld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5292080" y="6582251"/>
            <a:ext cx="3384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>
                    <a:lumMod val="50000"/>
                  </a:schemeClr>
                </a:solidFill>
              </a:rPr>
              <a:t>PAL 2020/05 notes:  Generating combinatorial objects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List all  4-subsets of {1, 2, ..., 8 }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2303161"/>
            <a:ext cx="928707" cy="4355038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r>
              <a:rPr lang="cs-CZ" sz="1600" b="1"/>
              <a:t>{1, 2, 3, 4}</a:t>
            </a:r>
          </a:p>
          <a:p>
            <a:r>
              <a:rPr lang="cs-CZ" sz="1600" b="1"/>
              <a:t>{1, 2, 3, 5}</a:t>
            </a:r>
          </a:p>
          <a:p>
            <a:r>
              <a:rPr lang="cs-CZ" sz="1600" b="1"/>
              <a:t>{1, 2, 3, 6}</a:t>
            </a:r>
          </a:p>
          <a:p>
            <a:r>
              <a:rPr lang="cs-CZ" sz="1600" b="1"/>
              <a:t>{1, 2, 3, 7}</a:t>
            </a:r>
          </a:p>
          <a:p>
            <a:r>
              <a:rPr lang="cs-CZ" sz="1600" b="1"/>
              <a:t>{1, 2, 3,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2, 4, 5}</a:t>
            </a:r>
          </a:p>
          <a:p>
            <a:r>
              <a:rPr lang="cs-CZ" sz="1600" b="1"/>
              <a:t>{1, 2, 4, 6}</a:t>
            </a:r>
          </a:p>
          <a:p>
            <a:r>
              <a:rPr lang="cs-CZ" sz="1600" b="1"/>
              <a:t>{1, 2, 4, 7}</a:t>
            </a:r>
          </a:p>
          <a:p>
            <a:r>
              <a:rPr lang="cs-CZ" sz="1600" b="1"/>
              <a:t>{1, 2, 4,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2, 5, 6}</a:t>
            </a:r>
          </a:p>
          <a:p>
            <a:r>
              <a:rPr lang="cs-CZ" sz="1600" b="1"/>
              <a:t>{1, 2, 5, 7}</a:t>
            </a:r>
          </a:p>
          <a:p>
            <a:r>
              <a:rPr lang="cs-CZ" sz="1600" b="1"/>
              <a:t>{1, 2, 5,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2, 6, 7}</a:t>
            </a:r>
          </a:p>
          <a:p>
            <a:r>
              <a:rPr lang="cs-CZ" sz="1600" b="1"/>
              <a:t>{1, 2, 6, 8</a:t>
            </a:r>
            <a:r>
              <a:rPr lang="cs-CZ" sz="1600" b="1" smtClean="0"/>
              <a:t>}</a:t>
            </a:r>
            <a:endParaRPr lang="en-US" sz="1600" b="1" smtClean="0"/>
          </a:p>
          <a:p>
            <a:endParaRPr lang="cs-CZ" sz="1000" b="1"/>
          </a:p>
          <a:p>
            <a:r>
              <a:rPr lang="cs-CZ" sz="1600" b="1"/>
              <a:t>{1, 2, 7, 8</a:t>
            </a:r>
            <a:r>
              <a:rPr lang="cs-CZ" sz="1600" b="1" smtClean="0"/>
              <a:t>}</a:t>
            </a:r>
            <a:endParaRPr lang="en-US" sz="1600" b="1" smtClean="0"/>
          </a:p>
        </p:txBody>
      </p:sp>
      <p:sp>
        <p:nvSpPr>
          <p:cNvPr id="26" name="TextBox 25"/>
          <p:cNvSpPr txBox="1"/>
          <p:nvPr/>
        </p:nvSpPr>
        <p:spPr>
          <a:xfrm>
            <a:off x="1195021" y="3671313"/>
            <a:ext cx="928707" cy="2970044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1, 3, 4, 5}</a:t>
            </a:r>
          </a:p>
          <a:p>
            <a:r>
              <a:rPr lang="cs-CZ" sz="1600" b="1"/>
              <a:t>{1, 3, 4, 6}</a:t>
            </a:r>
          </a:p>
          <a:p>
            <a:r>
              <a:rPr lang="cs-CZ" sz="1600" b="1"/>
              <a:t>{1, 3, 4, 7}</a:t>
            </a:r>
          </a:p>
          <a:p>
            <a:r>
              <a:rPr lang="cs-CZ" sz="1600" b="1"/>
              <a:t>{1, 3, 4, 8</a:t>
            </a:r>
            <a:r>
              <a:rPr lang="cs-CZ" sz="1600" b="1" smtClean="0"/>
              <a:t>}</a:t>
            </a:r>
            <a:endParaRPr lang="en-US" sz="1600" b="1" smtClean="0"/>
          </a:p>
          <a:p>
            <a:endParaRPr lang="cs-CZ" sz="1000" b="1"/>
          </a:p>
          <a:p>
            <a:r>
              <a:rPr lang="cs-CZ" sz="1600" b="1"/>
              <a:t>{1, 3, 5, 6}</a:t>
            </a:r>
          </a:p>
          <a:p>
            <a:r>
              <a:rPr lang="cs-CZ" sz="1600" b="1"/>
              <a:t>{1, 3, 5, 7}</a:t>
            </a:r>
          </a:p>
          <a:p>
            <a:r>
              <a:rPr lang="cs-CZ" sz="1600" b="1"/>
              <a:t>{1, 3, 5,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3, 6, 7}</a:t>
            </a:r>
          </a:p>
          <a:p>
            <a:r>
              <a:rPr lang="cs-CZ" sz="1600" b="1"/>
              <a:t>{1, 3, 6,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1, 3, 7, 8</a:t>
            </a:r>
            <a:r>
              <a:rPr lang="cs-CZ" sz="1600" b="1" smtClean="0"/>
              <a:t>}</a:t>
            </a:r>
            <a:endParaRPr lang="en-US" sz="1600" b="1" smtClean="0"/>
          </a:p>
        </p:txBody>
      </p:sp>
      <p:sp>
        <p:nvSpPr>
          <p:cNvPr id="27" name="TextBox 26"/>
          <p:cNvSpPr txBox="1"/>
          <p:nvPr/>
        </p:nvSpPr>
        <p:spPr>
          <a:xfrm>
            <a:off x="2195736" y="4802823"/>
            <a:ext cx="928707" cy="1831271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1, 4, 5, 6}</a:t>
            </a:r>
          </a:p>
          <a:p>
            <a:r>
              <a:rPr lang="cs-CZ" sz="1600" b="1"/>
              <a:t>{1, 4, 5, 7}</a:t>
            </a:r>
          </a:p>
          <a:p>
            <a:r>
              <a:rPr lang="cs-CZ" sz="1600" b="1"/>
              <a:t>{1, 4, 5, 8</a:t>
            </a:r>
            <a:r>
              <a:rPr lang="cs-CZ" sz="1600" b="1" smtClean="0"/>
              <a:t>}</a:t>
            </a:r>
            <a:endParaRPr lang="en-US" sz="1600" b="1" smtClean="0"/>
          </a:p>
          <a:p>
            <a:endParaRPr lang="cs-CZ" sz="1000" b="1"/>
          </a:p>
          <a:p>
            <a:r>
              <a:rPr lang="cs-CZ" sz="1600" b="1"/>
              <a:t>{1, 4, 6, 7}</a:t>
            </a:r>
          </a:p>
          <a:p>
            <a:r>
              <a:rPr lang="cs-CZ" sz="1600" b="1"/>
              <a:t>{1, 4, 6,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1, 4, 7, 8</a:t>
            </a:r>
            <a:r>
              <a:rPr lang="cs-CZ" sz="1600" b="1" smtClean="0"/>
              <a:t>}</a:t>
            </a:r>
            <a:endParaRPr lang="cs-CZ" sz="1600" b="1"/>
          </a:p>
        </p:txBody>
      </p:sp>
      <p:sp>
        <p:nvSpPr>
          <p:cNvPr id="30" name="TextBox 29"/>
          <p:cNvSpPr txBox="1"/>
          <p:nvPr/>
        </p:nvSpPr>
        <p:spPr>
          <a:xfrm>
            <a:off x="3203848" y="5687537"/>
            <a:ext cx="928707" cy="938719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1, 5, 6, 7}</a:t>
            </a:r>
          </a:p>
          <a:p>
            <a:r>
              <a:rPr lang="cs-CZ" sz="1600" b="1"/>
              <a:t>{1, 5, 6, 8</a:t>
            </a:r>
            <a:r>
              <a:rPr lang="cs-CZ" sz="1600" b="1" smtClean="0"/>
              <a:t>}</a:t>
            </a:r>
            <a:endParaRPr lang="en-US" sz="1600" b="1" smtClean="0"/>
          </a:p>
          <a:p>
            <a:endParaRPr lang="cs-CZ" sz="1000" b="1"/>
          </a:p>
          <a:p>
            <a:r>
              <a:rPr lang="cs-CZ" sz="1600" b="1"/>
              <a:t>{1, 5, 7, 8</a:t>
            </a:r>
            <a:r>
              <a:rPr lang="cs-CZ" sz="1600" b="1" smtClean="0"/>
              <a:t>}</a:t>
            </a:r>
            <a:endParaRPr lang="cs-CZ" sz="1600" b="1"/>
          </a:p>
        </p:txBody>
      </p:sp>
      <p:sp>
        <p:nvSpPr>
          <p:cNvPr id="31" name="TextBox 30"/>
          <p:cNvSpPr txBox="1"/>
          <p:nvPr/>
        </p:nvSpPr>
        <p:spPr>
          <a:xfrm>
            <a:off x="4211960" y="6335609"/>
            <a:ext cx="928707" cy="292388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1, 6, 7, 8</a:t>
            </a:r>
            <a:r>
              <a:rPr lang="cs-CZ" sz="1600" b="1" smtClean="0"/>
              <a:t>}</a:t>
            </a:r>
            <a:endParaRPr lang="cs-CZ" sz="1600" b="1"/>
          </a:p>
        </p:txBody>
      </p:sp>
      <p:sp>
        <p:nvSpPr>
          <p:cNvPr id="50" name="Right Triangle 49"/>
          <p:cNvSpPr/>
          <p:nvPr/>
        </p:nvSpPr>
        <p:spPr>
          <a:xfrm>
            <a:off x="4788024" y="332656"/>
            <a:ext cx="3744416" cy="295232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Group 13"/>
          <p:cNvGrpSpPr/>
          <p:nvPr/>
        </p:nvGrpSpPr>
        <p:grpSpPr>
          <a:xfrm>
            <a:off x="4932040" y="1340768"/>
            <a:ext cx="2944931" cy="1831271"/>
            <a:chOff x="5508104" y="1484784"/>
            <a:chExt cx="2944931" cy="1831271"/>
          </a:xfrm>
        </p:grpSpPr>
        <p:sp>
          <p:nvSpPr>
            <p:cNvPr id="35" name="TextBox 34"/>
            <p:cNvSpPr txBox="1"/>
            <p:nvPr/>
          </p:nvSpPr>
          <p:spPr>
            <a:xfrm>
              <a:off x="5508104" y="1484784"/>
              <a:ext cx="928707" cy="183127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3, 4, 5, 6}</a:t>
              </a:r>
            </a:p>
            <a:p>
              <a:r>
                <a:rPr lang="cs-CZ" sz="1600" b="1"/>
                <a:t>{3, 4, 5, 7}</a:t>
              </a:r>
            </a:p>
            <a:p>
              <a:r>
                <a:rPr lang="cs-CZ" sz="1600" b="1"/>
                <a:t>{3, 4, 5, 8</a:t>
              </a:r>
              <a:r>
                <a:rPr lang="cs-CZ" sz="1600" b="1" smtClean="0"/>
                <a:t>}</a:t>
              </a:r>
              <a:endParaRPr lang="en-US" sz="1600" b="1" smtClean="0"/>
            </a:p>
            <a:p>
              <a:endParaRPr lang="cs-CZ" sz="1000" b="1"/>
            </a:p>
            <a:p>
              <a:r>
                <a:rPr lang="cs-CZ" sz="1600" b="1"/>
                <a:t>{3, 4, 6, 7}</a:t>
              </a:r>
            </a:p>
            <a:p>
              <a:r>
                <a:rPr lang="cs-CZ" sz="1600" b="1"/>
                <a:t>{3, 4, 6, 8}</a:t>
              </a:r>
            </a:p>
            <a:p>
              <a:endParaRPr lang="en-US" sz="1000" b="1" smtClean="0"/>
            </a:p>
            <a:p>
              <a:r>
                <a:rPr lang="cs-CZ" sz="1600" b="1" smtClean="0"/>
                <a:t>{</a:t>
              </a:r>
              <a:r>
                <a:rPr lang="cs-CZ" sz="1600" b="1"/>
                <a:t>3, 4, 7, 8</a:t>
              </a:r>
              <a:r>
                <a:rPr lang="cs-CZ" sz="1600" b="1" smtClean="0"/>
                <a:t>}</a:t>
              </a:r>
              <a:endParaRPr lang="cs-CZ" sz="16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16216" y="2348880"/>
              <a:ext cx="928707" cy="93871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3, 5, 6, 7}</a:t>
              </a:r>
            </a:p>
            <a:p>
              <a:r>
                <a:rPr lang="cs-CZ" sz="1600" b="1"/>
                <a:t>{3, 5, 6, 8</a:t>
              </a:r>
              <a:r>
                <a:rPr lang="cs-CZ" sz="1600" b="1" smtClean="0"/>
                <a:t>}</a:t>
              </a:r>
              <a:endParaRPr lang="en-US" sz="1600" b="1" smtClean="0"/>
            </a:p>
            <a:p>
              <a:endParaRPr lang="cs-CZ" sz="1000" b="1"/>
            </a:p>
            <a:p>
              <a:r>
                <a:rPr lang="cs-CZ" sz="1600" b="1"/>
                <a:t>{3, 5, 7, 8</a:t>
              </a:r>
              <a:r>
                <a:rPr lang="cs-CZ" sz="1600" b="1" smtClean="0"/>
                <a:t>}</a:t>
              </a:r>
              <a:endParaRPr lang="cs-CZ" sz="1600" b="1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524328" y="2996952"/>
              <a:ext cx="928707" cy="29238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3, 6, 7, 8</a:t>
              </a:r>
              <a:r>
                <a:rPr lang="cs-CZ" sz="1600" b="1" smtClean="0"/>
                <a:t>}</a:t>
              </a:r>
              <a:endParaRPr lang="cs-CZ" sz="1600" b="1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27784" y="1484784"/>
            <a:ext cx="3960440" cy="2970044"/>
            <a:chOff x="3059832" y="1657704"/>
            <a:chExt cx="3960440" cy="2970044"/>
          </a:xfrm>
        </p:grpSpPr>
        <p:sp>
          <p:nvSpPr>
            <p:cNvPr id="32" name="TextBox 31"/>
            <p:cNvSpPr txBox="1"/>
            <p:nvPr/>
          </p:nvSpPr>
          <p:spPr>
            <a:xfrm>
              <a:off x="4067944" y="2776146"/>
              <a:ext cx="928707" cy="183127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2, 4, 5, 6}</a:t>
              </a:r>
            </a:p>
            <a:p>
              <a:r>
                <a:rPr lang="cs-CZ" sz="1600" b="1"/>
                <a:t>{2, 4, 5, 7}</a:t>
              </a:r>
            </a:p>
            <a:p>
              <a:r>
                <a:rPr lang="cs-CZ" sz="1600" b="1"/>
                <a:t>{2, 4, 5, 8</a:t>
              </a:r>
              <a:r>
                <a:rPr lang="cs-CZ" sz="1600" b="1" smtClean="0"/>
                <a:t>}</a:t>
              </a:r>
              <a:endParaRPr lang="en-US" sz="1600" b="1" smtClean="0"/>
            </a:p>
            <a:p>
              <a:endParaRPr lang="cs-CZ" sz="1000" b="1"/>
            </a:p>
            <a:p>
              <a:r>
                <a:rPr lang="cs-CZ" sz="1600" b="1"/>
                <a:t>{2, 4, 6, 7}</a:t>
              </a:r>
            </a:p>
            <a:p>
              <a:r>
                <a:rPr lang="cs-CZ" sz="1600" b="1"/>
                <a:t>{2, 4, 6, 8}</a:t>
              </a:r>
            </a:p>
            <a:p>
              <a:endParaRPr lang="en-US" sz="1000" b="1" smtClean="0"/>
            </a:p>
            <a:p>
              <a:r>
                <a:rPr lang="cs-CZ" sz="1600" b="1" smtClean="0"/>
                <a:t>{</a:t>
              </a:r>
              <a:r>
                <a:rPr lang="cs-CZ" sz="1600" b="1"/>
                <a:t>2, 4, 7, 8</a:t>
              </a:r>
              <a:r>
                <a:rPr lang="cs-CZ" sz="1600" b="1" smtClean="0"/>
                <a:t>}</a:t>
              </a:r>
              <a:endParaRPr lang="cs-CZ" sz="1600" b="1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1565" y="4315029"/>
              <a:ext cx="928707" cy="29238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2, 6, 7, 8</a:t>
              </a:r>
              <a:r>
                <a:rPr lang="cs-CZ" sz="1600" b="1" smtClean="0"/>
                <a:t>}</a:t>
              </a:r>
              <a:endParaRPr lang="cs-CZ" sz="1600" b="1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059832" y="1657704"/>
              <a:ext cx="928707" cy="297004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2, 3, 4, 5}</a:t>
              </a:r>
            </a:p>
            <a:p>
              <a:r>
                <a:rPr lang="cs-CZ" sz="1600" b="1"/>
                <a:t>{2, 3, 4, 6}</a:t>
              </a:r>
            </a:p>
            <a:p>
              <a:r>
                <a:rPr lang="cs-CZ" sz="1600" b="1"/>
                <a:t>{2, 3, 4, 7}</a:t>
              </a:r>
            </a:p>
            <a:p>
              <a:r>
                <a:rPr lang="cs-CZ" sz="1600" b="1"/>
                <a:t>{2, 3, 4, 8</a:t>
              </a:r>
              <a:r>
                <a:rPr lang="cs-CZ" sz="1600" b="1" smtClean="0"/>
                <a:t>}</a:t>
              </a:r>
              <a:endParaRPr lang="en-US" sz="1600" b="1" smtClean="0"/>
            </a:p>
            <a:p>
              <a:endParaRPr lang="cs-CZ" sz="1000" b="1"/>
            </a:p>
            <a:p>
              <a:r>
                <a:rPr lang="cs-CZ" sz="1600" b="1"/>
                <a:t>{2, 3, 5, 6}</a:t>
              </a:r>
            </a:p>
            <a:p>
              <a:r>
                <a:rPr lang="cs-CZ" sz="1600" b="1"/>
                <a:t>{2, 3, 5, 7}</a:t>
              </a:r>
            </a:p>
            <a:p>
              <a:r>
                <a:rPr lang="cs-CZ" sz="1600" b="1"/>
                <a:t>{2, 3, 5, 8}</a:t>
              </a:r>
            </a:p>
            <a:p>
              <a:endParaRPr lang="en-US" sz="1000" b="1" smtClean="0"/>
            </a:p>
            <a:p>
              <a:r>
                <a:rPr lang="cs-CZ" sz="1600" b="1" smtClean="0"/>
                <a:t>{</a:t>
              </a:r>
              <a:r>
                <a:rPr lang="cs-CZ" sz="1600" b="1"/>
                <a:t>2, 3, 6, 7}</a:t>
              </a:r>
            </a:p>
            <a:p>
              <a:r>
                <a:rPr lang="cs-CZ" sz="1600" b="1"/>
                <a:t>{2, 3, 6, 8}</a:t>
              </a:r>
            </a:p>
            <a:p>
              <a:endParaRPr lang="en-US" sz="1000" b="1" smtClean="0"/>
            </a:p>
            <a:p>
              <a:r>
                <a:rPr lang="cs-CZ" sz="1600" b="1" smtClean="0"/>
                <a:t>{</a:t>
              </a:r>
              <a:r>
                <a:rPr lang="cs-CZ" sz="1600" b="1"/>
                <a:t>2, 3, 7, 8</a:t>
              </a:r>
              <a:r>
                <a:rPr lang="cs-CZ" sz="1600" b="1" smtClean="0"/>
                <a:t>}</a:t>
              </a:r>
              <a:endParaRPr lang="en-US" sz="1600" b="1" smtClean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76056" y="3671313"/>
              <a:ext cx="928707" cy="93871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2, 5, 6, 7</a:t>
              </a:r>
              <a:r>
                <a:rPr lang="cs-CZ" sz="1600" b="1" smtClean="0"/>
                <a:t>}</a:t>
              </a:r>
              <a:endParaRPr lang="cs-CZ" sz="1600" b="1"/>
            </a:p>
            <a:p>
              <a:r>
                <a:rPr lang="cs-CZ" sz="1600" b="1"/>
                <a:t>{2, 5, 6, 8</a:t>
              </a:r>
              <a:r>
                <a:rPr lang="cs-CZ" sz="1600" b="1" smtClean="0"/>
                <a:t>}</a:t>
              </a:r>
              <a:endParaRPr lang="en-US" sz="1600" b="1" smtClean="0"/>
            </a:p>
            <a:p>
              <a:endParaRPr lang="cs-CZ" sz="1000" b="1"/>
            </a:p>
            <a:p>
              <a:r>
                <a:rPr lang="cs-CZ" sz="1600" b="1"/>
                <a:t>{2, 5, 7, </a:t>
              </a:r>
              <a:r>
                <a:rPr lang="cs-CZ" sz="1600" b="1" smtClean="0"/>
                <a:t>8</a:t>
              </a:r>
              <a:r>
                <a:rPr lang="en-US" sz="1600" b="1"/>
                <a:t>}</a:t>
              </a:r>
              <a:endParaRPr lang="cs-CZ" sz="1600" b="1"/>
            </a:p>
          </p:txBody>
        </p:sp>
      </p:grpSp>
      <p:sp>
        <p:nvSpPr>
          <p:cNvPr id="15" name="Down Arrow 14"/>
          <p:cNvSpPr/>
          <p:nvPr/>
        </p:nvSpPr>
        <p:spPr>
          <a:xfrm>
            <a:off x="395536" y="1412776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ight Triangle 52"/>
          <p:cNvSpPr/>
          <p:nvPr/>
        </p:nvSpPr>
        <p:spPr>
          <a:xfrm>
            <a:off x="6228184" y="188640"/>
            <a:ext cx="2664296" cy="1872209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6300192" y="1052737"/>
            <a:ext cx="954504" cy="938719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4, 5, 6, 7}</a:t>
            </a:r>
          </a:p>
          <a:p>
            <a:r>
              <a:rPr lang="cs-CZ" sz="1600" b="1"/>
              <a:t>{4, 5, 6, 8}</a:t>
            </a:r>
          </a:p>
          <a:p>
            <a:endParaRPr lang="en-US" sz="1000" b="1" smtClean="0"/>
          </a:p>
          <a:p>
            <a:r>
              <a:rPr lang="cs-CZ" sz="1600" b="1" smtClean="0"/>
              <a:t>{</a:t>
            </a:r>
            <a:r>
              <a:rPr lang="cs-CZ" sz="1600" b="1"/>
              <a:t>4, 5, 7, 8</a:t>
            </a:r>
            <a:r>
              <a:rPr lang="cs-CZ" sz="1600" b="1" smtClean="0"/>
              <a:t>}</a:t>
            </a:r>
            <a:endParaRPr lang="en-US" sz="1600" b="1" smtClean="0"/>
          </a:p>
        </p:txBody>
      </p:sp>
      <p:sp>
        <p:nvSpPr>
          <p:cNvPr id="39" name="TextBox 38"/>
          <p:cNvSpPr txBox="1"/>
          <p:nvPr/>
        </p:nvSpPr>
        <p:spPr>
          <a:xfrm>
            <a:off x="7308304" y="1700809"/>
            <a:ext cx="954504" cy="292388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r>
              <a:rPr lang="cs-CZ" sz="1600" b="1" smtClean="0"/>
              <a:t>{</a:t>
            </a:r>
            <a:r>
              <a:rPr lang="cs-CZ" sz="1600" b="1"/>
              <a:t>4, 6, 7, 8</a:t>
            </a:r>
            <a:r>
              <a:rPr lang="cs-CZ" sz="1600" b="1" smtClean="0"/>
              <a:t>}</a:t>
            </a:r>
            <a:endParaRPr lang="cs-CZ" sz="1600" b="1"/>
          </a:p>
        </p:txBody>
      </p:sp>
      <p:grpSp>
        <p:nvGrpSpPr>
          <p:cNvPr id="58" name="Group 57"/>
          <p:cNvGrpSpPr/>
          <p:nvPr/>
        </p:nvGrpSpPr>
        <p:grpSpPr>
          <a:xfrm>
            <a:off x="7452320" y="188640"/>
            <a:ext cx="1512168" cy="1124745"/>
            <a:chOff x="8172400" y="0"/>
            <a:chExt cx="1512168" cy="1124745"/>
          </a:xfrm>
        </p:grpSpPr>
        <p:sp>
          <p:nvSpPr>
            <p:cNvPr id="55" name="Right Triangle 54"/>
            <p:cNvSpPr/>
            <p:nvPr/>
          </p:nvSpPr>
          <p:spPr>
            <a:xfrm>
              <a:off x="8172400" y="0"/>
              <a:ext cx="1512168" cy="1124745"/>
            </a:xfrm>
            <a:prstGeom prst="rt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22089" y="764704"/>
              <a:ext cx="928707" cy="292388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rIns="36000" bIns="0" rtlCol="0">
              <a:spAutoFit/>
            </a:bodyPr>
            <a:lstStyle/>
            <a:p>
              <a:r>
                <a:rPr lang="cs-CZ" sz="1600" b="1" smtClean="0"/>
                <a:t>{</a:t>
              </a:r>
              <a:r>
                <a:rPr lang="cs-CZ" sz="1600" b="1"/>
                <a:t>5, 6, 7, 8}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6372200" y="5229200"/>
            <a:ext cx="2664296" cy="104910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108000" rIns="144000" bIns="108000" rtlCol="0" anchor="ctr" anchorCtr="0">
            <a:spAutoFit/>
          </a:bodyPr>
          <a:lstStyle>
            <a:defPPr>
              <a:defRPr lang="cs-CZ"/>
            </a:defPPr>
          </a:lstStyle>
          <a:p>
            <a:r>
              <a:rPr lang="en-US"/>
              <a:t>Note the recursive </a:t>
            </a:r>
          </a:p>
          <a:p>
            <a:r>
              <a:rPr lang="en-US"/>
              <a:t>(self-similar)  structure </a:t>
            </a:r>
          </a:p>
          <a:p>
            <a:r>
              <a:rPr lang="en-US"/>
              <a:t>of the listings.</a:t>
            </a:r>
            <a:endParaRPr lang="cs-CZ"/>
          </a:p>
        </p:txBody>
      </p:sp>
      <p:sp>
        <p:nvSpPr>
          <p:cNvPr id="61" name="Down Arrow 60"/>
          <p:cNvSpPr/>
          <p:nvPr/>
        </p:nvSpPr>
        <p:spPr>
          <a:xfrm rot="10800000">
            <a:off x="6588224" y="3429000"/>
            <a:ext cx="254937" cy="522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Down Arrow 61"/>
          <p:cNvSpPr/>
          <p:nvPr/>
        </p:nvSpPr>
        <p:spPr>
          <a:xfrm rot="10800000">
            <a:off x="5148064" y="4869160"/>
            <a:ext cx="36004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Down Arrow 62"/>
          <p:cNvSpPr/>
          <p:nvPr/>
        </p:nvSpPr>
        <p:spPr>
          <a:xfrm rot="10800000">
            <a:off x="7740352" y="2276872"/>
            <a:ext cx="216024" cy="3788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Down Arrow 63"/>
          <p:cNvSpPr/>
          <p:nvPr/>
        </p:nvSpPr>
        <p:spPr>
          <a:xfrm rot="10800000">
            <a:off x="8604448" y="1412776"/>
            <a:ext cx="144016" cy="3068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3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solidFill>
                  <a:prstClr val="black"/>
                </a:solidFill>
              </a:rPr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604420"/>
            <a:ext cx="8352928" cy="5416868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Idea: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For each item I in the set generate all subsets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of size k-1 using only the elements to the right of I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(with higher index in the list)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and prepend I to each of the generated subsets.</a:t>
            </a:r>
          </a:p>
          <a:p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u="sng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k_subsets2( set, k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 obvious edge cases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 0: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[[]]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 ==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(set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[set]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compose the result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result = []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(set) ):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smallerSubsets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k_subsets2( set[i+1:], k-1 )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subset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smallerSubsets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result.append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[set[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]] + subset )</a:t>
            </a:r>
          </a:p>
          <a:p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result</a:t>
            </a:r>
            <a:endParaRPr lang="en-US" sz="1600" b="1" u="sng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 </a:t>
            </a:r>
            <a:r>
              <a:rPr lang="en-US" smtClean="0"/>
              <a:t>List </a:t>
            </a:r>
            <a:r>
              <a:rPr lang="en-US"/>
              <a:t>all  k-subsets of {1, 2, ..., N}</a:t>
            </a: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>
                <a:solidFill>
                  <a:prstClr val="black"/>
                </a:solidFill>
              </a:rPr>
              <a:pPr/>
              <a:t>14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093296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  Poor time and space complexity, because of multiple lists generation.     </a:t>
            </a:r>
          </a:p>
        </p:txBody>
      </p:sp>
    </p:spTree>
    <p:extLst>
      <p:ext uri="{BB962C8B-B14F-4D97-AF65-F5344CB8AC3E}">
        <p14:creationId xmlns:p14="http://schemas.microsoft.com/office/powerpoint/2010/main" val="258647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solidFill>
                  <a:prstClr val="black"/>
                </a:solidFill>
              </a:rPr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620688"/>
            <a:ext cx="8352928" cy="4924425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Collect the items of the subset in a single result list.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Process lists from the end to the beginning,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 decreasing remaining depth to simplify the code.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</a:t>
            </a:r>
            <a:r>
              <a:rPr lang="en-US" sz="1600" b="1" i="1" dirty="0" err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aditional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index calculations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 Cool, isn't it? :-)</a:t>
            </a:r>
          </a:p>
          <a:p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u="sng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k_subsets3b(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set, </a:t>
            </a:r>
            <a:r>
              <a:rPr lang="en-US" sz="1600" b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i_end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result,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remainingDepth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):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remainingDepth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0:  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note the zero!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 result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    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or add to some global variable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  <a:p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i_end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remainingDepth-1, -1 ):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go backwards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result[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remainingDepth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set[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k_subsets3b( set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i-1, result, remainingDepth-1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call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= [ 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1,2,3, ... ]</a:t>
            </a:r>
          </a:p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= ...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k_subsets3b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set</a:t>
            </a:r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(set)-1, [0]*k, k-1 )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List </a:t>
            </a:r>
            <a:r>
              <a:rPr lang="en-US"/>
              <a:t>all  k-subsets of {1, 2, ..., N}</a:t>
            </a: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>
                <a:solidFill>
                  <a:prstClr val="black"/>
                </a:solidFill>
              </a:rPr>
              <a:pPr/>
              <a:t>15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093296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Appropriate  time and space complexity.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65892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See attached allksubs.py for more code variants.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888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16</a:t>
            </a:fld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/>
              <a:t>List all  k-subsets of {1, 2, ..., N}  using characteristic vector</a:t>
            </a:r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251520" y="934648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characteristic   subset   </a:t>
            </a:r>
            <a:r>
              <a:rPr lang="en-US" sz="1600" b="1" smtClean="0">
                <a:solidFill>
                  <a:srgbClr val="0000FF"/>
                </a:solidFill>
              </a:rPr>
              <a:t> </a:t>
            </a:r>
            <a:r>
              <a:rPr lang="en-US" sz="1600" b="1">
                <a:solidFill>
                  <a:srgbClr val="0000FF"/>
                </a:solidFill>
              </a:rPr>
              <a:t>rank</a:t>
            </a:r>
          </a:p>
          <a:p>
            <a:r>
              <a:rPr lang="en-US" sz="1600" b="1">
                <a:solidFill>
                  <a:srgbClr val="0000FF"/>
                </a:solidFill>
              </a:rPr>
              <a:t>   </a:t>
            </a:r>
            <a:r>
              <a:rPr lang="en-US" sz="1600" b="1" smtClean="0">
                <a:solidFill>
                  <a:srgbClr val="0000FF"/>
                </a:solidFill>
              </a:rPr>
              <a:t>vector</a:t>
            </a:r>
            <a:endParaRPr lang="en-US" sz="1600"/>
          </a:p>
          <a:p>
            <a:r>
              <a:rPr lang="en-US" sz="1600" b="1"/>
              <a:t>   1 1 1 0 0 0   </a:t>
            </a:r>
            <a:r>
              <a:rPr lang="en-US" sz="1600" b="1" smtClean="0"/>
              <a:t>  [</a:t>
            </a:r>
            <a:r>
              <a:rPr lang="en-US" sz="1600" b="1"/>
              <a:t>1, 2, 3]    0</a:t>
            </a:r>
          </a:p>
          <a:p>
            <a:r>
              <a:rPr lang="en-US" sz="1600" b="1"/>
              <a:t>   1 1 0 1 0 0  </a:t>
            </a:r>
            <a:r>
              <a:rPr lang="en-US" sz="1600" b="1" smtClean="0"/>
              <a:t>   </a:t>
            </a:r>
            <a:r>
              <a:rPr lang="en-US" sz="1600" b="1"/>
              <a:t>[1, 2, 4]    1</a:t>
            </a:r>
          </a:p>
          <a:p>
            <a:r>
              <a:rPr lang="en-US" sz="1600" b="1"/>
              <a:t>   1 1 0 0 1 0  </a:t>
            </a:r>
            <a:r>
              <a:rPr lang="en-US" sz="1600" b="1" smtClean="0"/>
              <a:t>   </a:t>
            </a:r>
            <a:r>
              <a:rPr lang="en-US" sz="1600" b="1"/>
              <a:t>[1, 2, 5]    2</a:t>
            </a:r>
          </a:p>
          <a:p>
            <a:r>
              <a:rPr lang="en-US" sz="1600" b="1"/>
              <a:t>   1 1 0 0 0 1  </a:t>
            </a:r>
            <a:r>
              <a:rPr lang="en-US" sz="1600" b="1" smtClean="0"/>
              <a:t>   </a:t>
            </a:r>
            <a:r>
              <a:rPr lang="en-US" sz="1600" b="1"/>
              <a:t>[1, 2, 6]    3</a:t>
            </a:r>
          </a:p>
          <a:p>
            <a:r>
              <a:rPr lang="en-US" sz="1600" b="1"/>
              <a:t>   1 0 1 1 0 0  </a:t>
            </a:r>
            <a:r>
              <a:rPr lang="en-US" sz="1600" b="1" smtClean="0"/>
              <a:t>   </a:t>
            </a:r>
            <a:r>
              <a:rPr lang="en-US" sz="1600" b="1"/>
              <a:t>[1, 3, 4]    4</a:t>
            </a:r>
          </a:p>
          <a:p>
            <a:r>
              <a:rPr lang="en-US" sz="1600" b="1"/>
              <a:t>   1 0 1 0 1 0  </a:t>
            </a:r>
            <a:r>
              <a:rPr lang="en-US" sz="1600" b="1" smtClean="0"/>
              <a:t>   </a:t>
            </a:r>
            <a:r>
              <a:rPr lang="en-US" sz="1600" b="1"/>
              <a:t>[1, 3, 5]    5</a:t>
            </a:r>
          </a:p>
          <a:p>
            <a:r>
              <a:rPr lang="en-US" sz="1600" b="1"/>
              <a:t>   1 0 1 0 0 1  </a:t>
            </a:r>
            <a:r>
              <a:rPr lang="en-US" sz="1600" b="1" smtClean="0"/>
              <a:t>   </a:t>
            </a:r>
            <a:r>
              <a:rPr lang="en-US" sz="1600" b="1"/>
              <a:t>[1, 3, 6]    6</a:t>
            </a:r>
          </a:p>
          <a:p>
            <a:r>
              <a:rPr lang="en-US" sz="1600" b="1"/>
              <a:t>   1 0 0 1 1 0  </a:t>
            </a:r>
            <a:r>
              <a:rPr lang="en-US" sz="1600" b="1" smtClean="0"/>
              <a:t>   </a:t>
            </a:r>
            <a:r>
              <a:rPr lang="en-US" sz="1600" b="1"/>
              <a:t>[1, 4, 5]    7</a:t>
            </a:r>
          </a:p>
          <a:p>
            <a:r>
              <a:rPr lang="en-US" sz="1600" b="1"/>
              <a:t>   1 0 0 1 0 1  </a:t>
            </a:r>
            <a:r>
              <a:rPr lang="en-US" sz="1600" b="1" smtClean="0"/>
              <a:t>   </a:t>
            </a:r>
            <a:r>
              <a:rPr lang="en-US" sz="1600" b="1"/>
              <a:t>[1, 4, 6]    8</a:t>
            </a:r>
          </a:p>
          <a:p>
            <a:r>
              <a:rPr lang="en-US" sz="1600" b="1"/>
              <a:t>   1 0 0 0 1 1  </a:t>
            </a:r>
            <a:r>
              <a:rPr lang="en-US" sz="1600" b="1" smtClean="0"/>
              <a:t>   </a:t>
            </a:r>
            <a:r>
              <a:rPr lang="en-US" sz="1600" b="1"/>
              <a:t>[1, 5, 6]    9</a:t>
            </a:r>
          </a:p>
          <a:p>
            <a:r>
              <a:rPr lang="en-US" sz="1600" b="1"/>
              <a:t>   0 1 1 1 0 0  </a:t>
            </a:r>
            <a:r>
              <a:rPr lang="en-US" sz="1600" b="1" smtClean="0"/>
              <a:t>   </a:t>
            </a:r>
            <a:r>
              <a:rPr lang="en-US" sz="1600" b="1"/>
              <a:t>[2, 3, 4]   10</a:t>
            </a:r>
          </a:p>
          <a:p>
            <a:r>
              <a:rPr lang="en-US" sz="1600" b="1"/>
              <a:t>   0 1 1 0 1 0  </a:t>
            </a:r>
            <a:r>
              <a:rPr lang="en-US" sz="1600" b="1" smtClean="0"/>
              <a:t>   </a:t>
            </a:r>
            <a:r>
              <a:rPr lang="en-US" sz="1600" b="1"/>
              <a:t>[2, 3, 5]   11</a:t>
            </a:r>
          </a:p>
          <a:p>
            <a:r>
              <a:rPr lang="en-US" sz="1600" b="1"/>
              <a:t>   0 1 1 0 0 1  </a:t>
            </a:r>
            <a:r>
              <a:rPr lang="en-US" sz="1600" b="1" smtClean="0"/>
              <a:t>   </a:t>
            </a:r>
            <a:r>
              <a:rPr lang="en-US" sz="1600" b="1"/>
              <a:t>[2, 3, 6]   12</a:t>
            </a:r>
          </a:p>
          <a:p>
            <a:r>
              <a:rPr lang="en-US" sz="1600" b="1"/>
              <a:t>   0 1 0 1 1 0  </a:t>
            </a:r>
            <a:r>
              <a:rPr lang="en-US" sz="1600" b="1" smtClean="0"/>
              <a:t>   </a:t>
            </a:r>
            <a:r>
              <a:rPr lang="en-US" sz="1600" b="1"/>
              <a:t>[2, 4, 5]   13</a:t>
            </a:r>
          </a:p>
          <a:p>
            <a:r>
              <a:rPr lang="en-US" sz="1600" b="1"/>
              <a:t>   0 1 0 1 0 1  </a:t>
            </a:r>
            <a:r>
              <a:rPr lang="en-US" sz="1600" b="1" smtClean="0"/>
              <a:t>   </a:t>
            </a:r>
            <a:r>
              <a:rPr lang="en-US" sz="1600" b="1"/>
              <a:t>[2, 4, 6]   14</a:t>
            </a:r>
          </a:p>
          <a:p>
            <a:r>
              <a:rPr lang="en-US" sz="1600" b="1"/>
              <a:t>   0 1 0 0 1 1  </a:t>
            </a:r>
            <a:r>
              <a:rPr lang="en-US" sz="1600" b="1" smtClean="0"/>
              <a:t>   </a:t>
            </a:r>
            <a:r>
              <a:rPr lang="en-US" sz="1600" b="1"/>
              <a:t>[2, 5, 6]   15</a:t>
            </a:r>
          </a:p>
          <a:p>
            <a:r>
              <a:rPr lang="en-US" sz="1600" b="1"/>
              <a:t>   0 0 1 1 1 0  </a:t>
            </a:r>
            <a:r>
              <a:rPr lang="en-US" sz="1600" b="1" smtClean="0"/>
              <a:t>   </a:t>
            </a:r>
            <a:r>
              <a:rPr lang="en-US" sz="1600" b="1"/>
              <a:t>[3, 4, 5]   16</a:t>
            </a:r>
          </a:p>
          <a:p>
            <a:r>
              <a:rPr lang="en-US" sz="1600" b="1"/>
              <a:t>   0 0 1 1 0 1  </a:t>
            </a:r>
            <a:r>
              <a:rPr lang="en-US" sz="1600" b="1" smtClean="0"/>
              <a:t>   </a:t>
            </a:r>
            <a:r>
              <a:rPr lang="en-US" sz="1600" b="1"/>
              <a:t>[3, 4, 6]   17</a:t>
            </a:r>
          </a:p>
          <a:p>
            <a:r>
              <a:rPr lang="en-US" sz="1600" b="1"/>
              <a:t>   0 0 1 0 1 1  </a:t>
            </a:r>
            <a:r>
              <a:rPr lang="en-US" sz="1600" b="1" smtClean="0"/>
              <a:t>   </a:t>
            </a:r>
            <a:r>
              <a:rPr lang="en-US" sz="1600" b="1"/>
              <a:t>[3, 5, 6]   18</a:t>
            </a:r>
          </a:p>
          <a:p>
            <a:r>
              <a:rPr lang="en-US" sz="1600" b="1"/>
              <a:t>   0 0 0 1 1 1  </a:t>
            </a:r>
            <a:r>
              <a:rPr lang="en-US" sz="1600" b="1" smtClean="0"/>
              <a:t>   </a:t>
            </a:r>
            <a:r>
              <a:rPr lang="en-US" sz="1600" b="1"/>
              <a:t>[4, 5, 6]   19</a:t>
            </a:r>
            <a:endParaRPr lang="en-US" sz="1600" b="1" smtClean="0"/>
          </a:p>
        </p:txBody>
      </p:sp>
      <p:sp>
        <p:nvSpPr>
          <p:cNvPr id="6" name="TextBox 5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Example: All 3-subsets of {1, 2, 3, 4, 5, 6}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23828" y="1460579"/>
            <a:ext cx="58686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</a:lstStyle>
          <a:p>
            <a:r>
              <a:rPr lang="en-US" smtClean="0"/>
              <a:t>Identify </a:t>
            </a:r>
            <a:r>
              <a:rPr lang="en-US"/>
              <a:t>a k-subset </a:t>
            </a:r>
            <a:r>
              <a:rPr lang="en-US" smtClean="0"/>
              <a:t> by </a:t>
            </a:r>
            <a:r>
              <a:rPr lang="en-US"/>
              <a:t>its  </a:t>
            </a:r>
            <a:r>
              <a:rPr lang="en-US" b="1"/>
              <a:t>characteristic (indicator)</a:t>
            </a:r>
            <a:r>
              <a:rPr lang="en-US"/>
              <a:t> vector.</a:t>
            </a:r>
          </a:p>
          <a:p>
            <a:r>
              <a:rPr lang="en-US"/>
              <a:t>That is, a 0/1 vector of length N </a:t>
            </a:r>
            <a:r>
              <a:rPr lang="en-US" smtClean="0"/>
              <a:t> containing </a:t>
            </a:r>
            <a:r>
              <a:rPr lang="en-US"/>
              <a:t>exactly k 1s.</a:t>
            </a:r>
          </a:p>
          <a:p>
            <a:endParaRPr lang="en-US"/>
          </a:p>
          <a:p>
            <a:r>
              <a:rPr lang="en-US"/>
              <a:t>Generate all characteristic vectors, in descending lexicographical order, </a:t>
            </a:r>
            <a:r>
              <a:rPr lang="en-US" smtClean="0"/>
              <a:t> to </a:t>
            </a:r>
            <a:r>
              <a:rPr lang="en-US"/>
              <a:t>represent all k-subsets,</a:t>
            </a:r>
          </a:p>
          <a:p>
            <a:r>
              <a:rPr lang="en-US"/>
              <a:t>from {1, 2, ..., k} </a:t>
            </a:r>
            <a:r>
              <a:rPr lang="en-US" smtClean="0"/>
              <a:t>  to   </a:t>
            </a:r>
            <a:r>
              <a:rPr lang="en-US"/>
              <a:t>{N-k+1, N-k+2, ..., N }, that is</a:t>
            </a:r>
          </a:p>
          <a:p>
            <a:r>
              <a:rPr lang="en-US"/>
              <a:t>from (1, 1, ..., 1, 0, ..., 0, 0</a:t>
            </a:r>
            <a:r>
              <a:rPr lang="en-US" smtClean="0"/>
              <a:t>)   to   </a:t>
            </a:r>
            <a:r>
              <a:rPr lang="en-US"/>
              <a:t>(0, 0, ..., 0, 1, ..., 1, 1).</a:t>
            </a:r>
          </a:p>
          <a:p>
            <a:endParaRPr lang="en-US"/>
          </a:p>
          <a:p>
            <a:r>
              <a:rPr lang="en-US"/>
              <a:t>Abstain from recursion, iteration </a:t>
            </a:r>
            <a:r>
              <a:rPr lang="en-US" smtClean="0"/>
              <a:t>also works in </a:t>
            </a:r>
            <a:r>
              <a:rPr lang="en-US"/>
              <a:t>this case.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1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solidFill>
                  <a:prstClr val="black"/>
                </a:solidFill>
              </a:rPr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743798"/>
            <a:ext cx="8352928" cy="4678204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nextChi( chi, k, N 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skip all 1s at the end: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j1 = N-1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chi[j1] == 1: j1 -= 1</a:t>
            </a: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 no more subsets?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j1 == N-k-1: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next subset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j0 = j1-1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chi[j0] == 0: j0 -= 1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chi[j0], chi[j0+1] = 0, 1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move 1 to the </a:t>
            </a:r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</a:p>
          <a:p>
            <a:endParaRPr lang="en-US" sz="1600" b="1" i="1">
              <a:solidFill>
                <a:srgbClr val="00B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move remaining 1s from the end to just behind current 1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numOfEndOnes = N-j1-1  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 j0+2, j0+2 + numOfEndOnes ): chi[j] = 1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 j0+2 + numOfEndOnes, N ): chi[j] = 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/>
              <a:t>List all  k-subsets of {1, 2, ..., N}</a:t>
            </a:r>
            <a:r>
              <a:rPr lang="en-US" smtClean="0"/>
              <a:t> </a:t>
            </a:r>
            <a:r>
              <a:rPr lang="en-US"/>
              <a:t>using characteristic </a:t>
            </a:r>
            <a:r>
              <a:rPr lang="en-US" smtClean="0"/>
              <a:t>vector</a:t>
            </a:r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>
                <a:solidFill>
                  <a:prstClr val="black"/>
                </a:solidFill>
              </a:rPr>
              <a:pPr/>
              <a:t>17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093296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Appropriate  time and space complexity.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65892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See attached allksubs.py for more code variants.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751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>
                <a:solidFill>
                  <a:prstClr val="black"/>
                </a:solidFill>
              </a:rPr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1482462"/>
            <a:ext cx="8352928" cy="3200876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k_subsets4( 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k 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N = len(set)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 == N: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*set );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chi = [1]*k  + [0]*(N-k)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rank = 0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*chi, end = '   ' 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[set[k] for k in range(N) if chi[k] == 1 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rank )</a:t>
            </a:r>
          </a:p>
          <a:p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nextChi( chi, k, N ) ==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rank += 1</a:t>
            </a:r>
          </a:p>
          <a:p>
            <a:endParaRPr lang="en-US" sz="16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/>
              <a:t>List all  k-subsets of {1, 2, ..., N}</a:t>
            </a:r>
            <a:r>
              <a:rPr lang="en-US" smtClean="0"/>
              <a:t> </a:t>
            </a:r>
            <a:r>
              <a:rPr lang="en-US"/>
              <a:t>using characteristic </a:t>
            </a:r>
            <a:r>
              <a:rPr lang="en-US" smtClean="0"/>
              <a:t>vector</a:t>
            </a:r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>
                <a:solidFill>
                  <a:prstClr val="black"/>
                </a:solidFill>
              </a:rPr>
              <a:pPr/>
              <a:t>18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093296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Appropriate  time and space complexity.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65892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See attached allksubs.py for more code variants.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8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19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All </a:t>
            </a:r>
            <a:r>
              <a:rPr lang="en-US"/>
              <a:t>4-subsets of {1,2,...,12</a:t>
            </a:r>
            <a:r>
              <a:rPr lang="en-US" smtClean="0"/>
              <a:t>}   are  (on this and on the next 8 slides):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980728"/>
            <a:ext cx="14401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0 {1 2 3 4}</a:t>
            </a:r>
          </a:p>
          <a:p>
            <a:r>
              <a:rPr lang="en-US"/>
              <a:t>  1 {1 2 3 5}</a:t>
            </a:r>
          </a:p>
          <a:p>
            <a:r>
              <a:rPr lang="en-US"/>
              <a:t>  2 {1 2 3 6}</a:t>
            </a:r>
          </a:p>
          <a:p>
            <a:r>
              <a:rPr lang="en-US"/>
              <a:t>  3 {1 2 3 7}</a:t>
            </a:r>
          </a:p>
          <a:p>
            <a:r>
              <a:rPr lang="en-US"/>
              <a:t>  4 {1 2 3 8}</a:t>
            </a:r>
          </a:p>
          <a:p>
            <a:r>
              <a:rPr lang="en-US"/>
              <a:t>  5 {1 2 3 9}</a:t>
            </a:r>
          </a:p>
          <a:p>
            <a:r>
              <a:rPr lang="en-US"/>
              <a:t>  6 {1 2 3 10}</a:t>
            </a:r>
          </a:p>
          <a:p>
            <a:r>
              <a:rPr lang="en-US"/>
              <a:t>  7 {1 2 3 11}</a:t>
            </a:r>
          </a:p>
          <a:p>
            <a:r>
              <a:rPr lang="en-US"/>
              <a:t>  8 {1 2 3 12}</a:t>
            </a:r>
          </a:p>
          <a:p>
            <a:endParaRPr lang="en-US"/>
          </a:p>
          <a:p>
            <a:r>
              <a:rPr lang="en-US"/>
              <a:t>  9 {1 2 4 5}</a:t>
            </a:r>
          </a:p>
          <a:p>
            <a:r>
              <a:rPr lang="en-US"/>
              <a:t> 10 {1 2 4 6}</a:t>
            </a:r>
          </a:p>
          <a:p>
            <a:r>
              <a:rPr lang="en-US"/>
              <a:t> 11 {1 2 4 7}</a:t>
            </a:r>
          </a:p>
          <a:p>
            <a:r>
              <a:rPr lang="en-US"/>
              <a:t> 12 {1 2 4 8}</a:t>
            </a:r>
          </a:p>
          <a:p>
            <a:r>
              <a:rPr lang="en-US"/>
              <a:t> 13 {1 2 4 9}</a:t>
            </a:r>
          </a:p>
          <a:p>
            <a:r>
              <a:rPr lang="en-US"/>
              <a:t> 14 {1 2 4 10}</a:t>
            </a:r>
          </a:p>
          <a:p>
            <a:r>
              <a:rPr lang="en-US"/>
              <a:t> 15 {1 2 4 11}</a:t>
            </a:r>
          </a:p>
          <a:p>
            <a:r>
              <a:rPr lang="en-US"/>
              <a:t> 16 {1 2 4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35696" y="980728"/>
            <a:ext cx="14401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mtClean="0"/>
              <a:t>17 </a:t>
            </a:r>
            <a:r>
              <a:rPr lang="en-US"/>
              <a:t>{1 2 5 6}</a:t>
            </a:r>
          </a:p>
          <a:p>
            <a:r>
              <a:rPr lang="en-US"/>
              <a:t> 18 {1 2 5 7}</a:t>
            </a:r>
          </a:p>
          <a:p>
            <a:r>
              <a:rPr lang="en-US"/>
              <a:t> 19 {1 2 5 8}</a:t>
            </a:r>
          </a:p>
          <a:p>
            <a:r>
              <a:rPr lang="en-US"/>
              <a:t> 20 {1 2 5 9}</a:t>
            </a:r>
          </a:p>
          <a:p>
            <a:r>
              <a:rPr lang="en-US"/>
              <a:t> 21 {1 2 5 10}</a:t>
            </a:r>
          </a:p>
          <a:p>
            <a:r>
              <a:rPr lang="en-US"/>
              <a:t> 22 {1 2 5 11}</a:t>
            </a:r>
          </a:p>
          <a:p>
            <a:r>
              <a:rPr lang="en-US"/>
              <a:t> 23 {1 2 5 12}</a:t>
            </a:r>
          </a:p>
          <a:p>
            <a:endParaRPr lang="en-US"/>
          </a:p>
          <a:p>
            <a:r>
              <a:rPr lang="en-US"/>
              <a:t> 24 {1 2 6 7}</a:t>
            </a:r>
          </a:p>
          <a:p>
            <a:r>
              <a:rPr lang="en-US"/>
              <a:t> 25 {1 2 6 8}</a:t>
            </a:r>
          </a:p>
          <a:p>
            <a:r>
              <a:rPr lang="en-US"/>
              <a:t> 26 {1 2 6 9}</a:t>
            </a:r>
          </a:p>
          <a:p>
            <a:r>
              <a:rPr lang="en-US"/>
              <a:t> 27 {1 2 6 10}</a:t>
            </a:r>
          </a:p>
          <a:p>
            <a:r>
              <a:rPr lang="en-US"/>
              <a:t> 28 {1 2 6 11}</a:t>
            </a:r>
          </a:p>
          <a:p>
            <a:r>
              <a:rPr lang="en-US"/>
              <a:t> 29 {1 2 6 12}</a:t>
            </a:r>
          </a:p>
          <a:p>
            <a:endParaRPr lang="en-US"/>
          </a:p>
          <a:p>
            <a:r>
              <a:rPr lang="en-US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19872" y="980728"/>
            <a:ext cx="16561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/>
              <a:t>30 {1 2 7 8}</a:t>
            </a:r>
          </a:p>
          <a:p>
            <a:r>
              <a:rPr lang="en-US"/>
              <a:t> 31 {1 2 7 9}</a:t>
            </a:r>
          </a:p>
          <a:p>
            <a:r>
              <a:rPr lang="en-US"/>
              <a:t> 32 {1 2 7 10}</a:t>
            </a:r>
          </a:p>
          <a:p>
            <a:r>
              <a:rPr lang="en-US"/>
              <a:t> 33 {1 2 7 11}</a:t>
            </a:r>
          </a:p>
          <a:p>
            <a:r>
              <a:rPr lang="en-US"/>
              <a:t> 34 {1 2 7 12}</a:t>
            </a:r>
          </a:p>
          <a:p>
            <a:endParaRPr lang="en-US"/>
          </a:p>
          <a:p>
            <a:r>
              <a:rPr lang="en-US"/>
              <a:t> 35 {1 2 8 9}</a:t>
            </a:r>
          </a:p>
          <a:p>
            <a:r>
              <a:rPr lang="en-US"/>
              <a:t> 36 {1 2 8 10}</a:t>
            </a:r>
          </a:p>
          <a:p>
            <a:r>
              <a:rPr lang="en-US"/>
              <a:t> 37 {1 2 8 11}</a:t>
            </a:r>
          </a:p>
          <a:p>
            <a:r>
              <a:rPr lang="en-US"/>
              <a:t> 38 {1 2 8 12}</a:t>
            </a:r>
          </a:p>
          <a:p>
            <a:endParaRPr lang="en-US"/>
          </a:p>
          <a:p>
            <a:r>
              <a:rPr lang="en-US"/>
              <a:t> 39 {1 2 9 10}</a:t>
            </a:r>
          </a:p>
          <a:p>
            <a:r>
              <a:rPr lang="en-US"/>
              <a:t> 40 {1 2 9 11}</a:t>
            </a:r>
          </a:p>
          <a:p>
            <a:r>
              <a:rPr lang="en-US"/>
              <a:t> 41 {1 2 9 12}</a:t>
            </a:r>
          </a:p>
          <a:p>
            <a:endParaRPr lang="en-US"/>
          </a:p>
          <a:p>
            <a:r>
              <a:rPr lang="en-US"/>
              <a:t> 42 {1 2 10 11}</a:t>
            </a:r>
          </a:p>
          <a:p>
            <a:r>
              <a:rPr lang="en-US"/>
              <a:t> 43 {1 2 10 12}</a:t>
            </a:r>
          </a:p>
          <a:p>
            <a:endParaRPr lang="en-US"/>
          </a:p>
          <a:p>
            <a:r>
              <a:rPr lang="en-US"/>
              <a:t> 44 {1 2 11 12}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20072" y="980728"/>
            <a:ext cx="16561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45 {1 3 4 5}</a:t>
            </a:r>
          </a:p>
          <a:p>
            <a:r>
              <a:rPr lang="en-US"/>
              <a:t> 46 {1 3 4 6}</a:t>
            </a:r>
          </a:p>
          <a:p>
            <a:r>
              <a:rPr lang="en-US"/>
              <a:t> 47 {1 3 4 7}</a:t>
            </a:r>
          </a:p>
          <a:p>
            <a:r>
              <a:rPr lang="en-US"/>
              <a:t> 48 {1 3 4 8}</a:t>
            </a:r>
          </a:p>
          <a:p>
            <a:r>
              <a:rPr lang="en-US"/>
              <a:t> 49 {1 3 4 9}</a:t>
            </a:r>
          </a:p>
          <a:p>
            <a:r>
              <a:rPr lang="en-US"/>
              <a:t> 50 {1 3 4 10}</a:t>
            </a:r>
          </a:p>
          <a:p>
            <a:r>
              <a:rPr lang="en-US"/>
              <a:t> 51 {1 3 4 11}</a:t>
            </a:r>
          </a:p>
          <a:p>
            <a:r>
              <a:rPr lang="en-US"/>
              <a:t> 52 {1 3 4 12}</a:t>
            </a:r>
          </a:p>
          <a:p>
            <a:endParaRPr lang="en-US"/>
          </a:p>
          <a:p>
            <a:r>
              <a:rPr lang="en-US"/>
              <a:t> 53 {1 3 5 6}</a:t>
            </a:r>
          </a:p>
          <a:p>
            <a:r>
              <a:rPr lang="en-US"/>
              <a:t> 54 {1 3 5 7}</a:t>
            </a:r>
          </a:p>
          <a:p>
            <a:r>
              <a:rPr lang="en-US"/>
              <a:t> 55 {1 3 5 8}</a:t>
            </a:r>
          </a:p>
          <a:p>
            <a:r>
              <a:rPr lang="en-US"/>
              <a:t> 56 {1 3 5 9}</a:t>
            </a:r>
          </a:p>
          <a:p>
            <a:r>
              <a:rPr lang="en-US"/>
              <a:t> 57 {1 3 5 10}</a:t>
            </a:r>
          </a:p>
          <a:p>
            <a:r>
              <a:rPr lang="en-US"/>
              <a:t> 58 {1 3 5 11}</a:t>
            </a:r>
          </a:p>
          <a:p>
            <a:r>
              <a:rPr lang="en-US"/>
              <a:t> 59 {1 3 5 12}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092280" y="980728"/>
            <a:ext cx="16561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/>
              <a:t>60 {1 3 6 7}</a:t>
            </a:r>
          </a:p>
          <a:p>
            <a:r>
              <a:rPr lang="en-US"/>
              <a:t> 61 {1 3 6 8}</a:t>
            </a:r>
          </a:p>
          <a:p>
            <a:r>
              <a:rPr lang="en-US"/>
              <a:t> 62 {1 3 6 9}</a:t>
            </a:r>
          </a:p>
          <a:p>
            <a:r>
              <a:rPr lang="en-US"/>
              <a:t> 63 {1 3 6 10}</a:t>
            </a:r>
          </a:p>
          <a:p>
            <a:r>
              <a:rPr lang="en-US"/>
              <a:t> 64 {1 3 6 11}</a:t>
            </a:r>
          </a:p>
          <a:p>
            <a:r>
              <a:rPr lang="en-US"/>
              <a:t> 65 {1 3 6 12}</a:t>
            </a:r>
          </a:p>
          <a:p>
            <a:r>
              <a:rPr lang="en-US"/>
              <a:t> </a:t>
            </a:r>
          </a:p>
          <a:p>
            <a:r>
              <a:rPr lang="en-US"/>
              <a:t> 66 {1 3 7 8}</a:t>
            </a:r>
          </a:p>
          <a:p>
            <a:r>
              <a:rPr lang="en-US"/>
              <a:t> 67 {1 3 7 9}</a:t>
            </a:r>
          </a:p>
          <a:p>
            <a:r>
              <a:rPr lang="en-US"/>
              <a:t> 68 {1 3 7 10}</a:t>
            </a:r>
          </a:p>
          <a:p>
            <a:r>
              <a:rPr lang="en-US"/>
              <a:t> 69 {1 3 7 11}</a:t>
            </a:r>
          </a:p>
          <a:p>
            <a:r>
              <a:rPr lang="en-US"/>
              <a:t> 70 {1 3 7 12}</a:t>
            </a:r>
          </a:p>
          <a:p>
            <a:r>
              <a:rPr lang="en-US"/>
              <a:t> </a:t>
            </a:r>
          </a:p>
          <a:p>
            <a:r>
              <a:rPr lang="en-US"/>
              <a:t> 71 {1 3 8 9}</a:t>
            </a:r>
          </a:p>
          <a:p>
            <a:r>
              <a:rPr lang="en-US"/>
              <a:t> 72 {1 3 8 10}</a:t>
            </a:r>
          </a:p>
          <a:p>
            <a:r>
              <a:rPr lang="en-US"/>
              <a:t> 73 {1 3 8 11}</a:t>
            </a:r>
          </a:p>
          <a:p>
            <a:r>
              <a:rPr lang="en-US"/>
              <a:t> 74 {1 3 8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1230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Generating and ranking permutations 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2</a:t>
            </a:fld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323528" y="836712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Numbers 1, 2, ..., N </a:t>
            </a:r>
          </a:p>
          <a:p>
            <a:r>
              <a:rPr lang="en-US" smtClean="0"/>
              <a:t>can be perceived as just labels or indexes      of some other items/objects  x1, x2, ..., xN.</a:t>
            </a:r>
          </a:p>
          <a:p>
            <a:endParaRPr lang="en-US" smtClean="0"/>
          </a:p>
          <a:p>
            <a:r>
              <a:rPr lang="en-US" smtClean="0"/>
              <a:t>All </a:t>
            </a:r>
            <a:r>
              <a:rPr lang="en-US"/>
              <a:t>ideas discussed here </a:t>
            </a:r>
            <a:r>
              <a:rPr lang="en-US" smtClean="0"/>
              <a:t>apply </a:t>
            </a:r>
            <a:r>
              <a:rPr lang="en-US"/>
              <a:t>to the </a:t>
            </a:r>
            <a:r>
              <a:rPr lang="en-US" smtClean="0"/>
              <a:t>permutations </a:t>
            </a:r>
            <a:r>
              <a:rPr lang="en-US"/>
              <a:t>of </a:t>
            </a:r>
            <a:r>
              <a:rPr lang="en-US" smtClean="0"/>
              <a:t>  </a:t>
            </a:r>
            <a:r>
              <a:rPr lang="en-US"/>
              <a:t>{1, 2, ..., N</a:t>
            </a:r>
            <a:r>
              <a:rPr lang="en-US" smtClean="0"/>
              <a:t>} </a:t>
            </a:r>
          </a:p>
          <a:p>
            <a:r>
              <a:rPr lang="en-US" smtClean="0"/>
              <a:t> and to the permutations of {</a:t>
            </a:r>
            <a:r>
              <a:rPr lang="en-US"/>
              <a:t>x1, x2, ..., xN</a:t>
            </a:r>
            <a:r>
              <a:rPr lang="en-US" smtClean="0"/>
              <a:t>} in the same way.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7864" y="3675814"/>
            <a:ext cx="792088" cy="22159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r>
              <a:rPr lang="cs-CZ" smtClean="0"/>
              <a:t>{</a:t>
            </a:r>
            <a:r>
              <a:rPr lang="cs-CZ"/>
              <a:t>1, </a:t>
            </a:r>
            <a:r>
              <a:rPr lang="en-US" smtClean="0"/>
              <a:t>2, 3</a:t>
            </a:r>
            <a:r>
              <a:rPr lang="cs-CZ" smtClean="0"/>
              <a:t>}</a:t>
            </a:r>
            <a:endParaRPr lang="cs-CZ"/>
          </a:p>
          <a:p>
            <a:r>
              <a:rPr lang="cs-CZ"/>
              <a:t>{1, </a:t>
            </a:r>
            <a:r>
              <a:rPr lang="en-US" smtClean="0"/>
              <a:t>3, 2</a:t>
            </a:r>
            <a:r>
              <a:rPr lang="cs-CZ" smtClean="0"/>
              <a:t>}</a:t>
            </a:r>
            <a:endParaRPr lang="cs-CZ"/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en-US" smtClean="0"/>
              <a:t>2</a:t>
            </a:r>
            <a:r>
              <a:rPr lang="cs-CZ" smtClean="0"/>
              <a:t>, </a:t>
            </a:r>
            <a:r>
              <a:rPr lang="en-US" smtClean="0"/>
              <a:t>1, 3</a:t>
            </a:r>
            <a:r>
              <a:rPr lang="cs-CZ" smtClean="0"/>
              <a:t>}</a:t>
            </a:r>
            <a:endParaRPr lang="cs-CZ"/>
          </a:p>
          <a:p>
            <a:r>
              <a:rPr lang="cs-CZ"/>
              <a:t>{</a:t>
            </a:r>
            <a:r>
              <a:rPr lang="en-US"/>
              <a:t>2</a:t>
            </a:r>
            <a:r>
              <a:rPr lang="cs-CZ"/>
              <a:t>, </a:t>
            </a:r>
            <a:r>
              <a:rPr lang="en-US" smtClean="0"/>
              <a:t>3, 1</a:t>
            </a:r>
            <a:r>
              <a:rPr lang="cs-CZ" smtClean="0"/>
              <a:t>}</a:t>
            </a:r>
            <a:endParaRPr lang="cs-CZ"/>
          </a:p>
          <a:p>
            <a:endParaRPr lang="en-US" smtClean="0"/>
          </a:p>
          <a:p>
            <a:r>
              <a:rPr lang="cs-CZ" smtClean="0"/>
              <a:t>{</a:t>
            </a:r>
            <a:r>
              <a:rPr lang="en-US" smtClean="0"/>
              <a:t>3</a:t>
            </a:r>
            <a:r>
              <a:rPr lang="cs-CZ" smtClean="0"/>
              <a:t>, </a:t>
            </a:r>
            <a:r>
              <a:rPr lang="en-US"/>
              <a:t>1, </a:t>
            </a:r>
            <a:r>
              <a:rPr lang="en-US" smtClean="0"/>
              <a:t>2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3</a:t>
            </a:r>
            <a:r>
              <a:rPr lang="en-US" smtClean="0"/>
              <a:t>, 2</a:t>
            </a:r>
            <a:r>
              <a:rPr lang="cs-CZ" smtClean="0"/>
              <a:t>,</a:t>
            </a:r>
            <a:r>
              <a:rPr lang="en-US" smtClean="0"/>
              <a:t> 1</a:t>
            </a:r>
            <a:r>
              <a:rPr lang="cs-CZ" smtClean="0"/>
              <a:t>}</a:t>
            </a:r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2987824" y="2998698"/>
            <a:ext cx="17281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set {1, 2, 3}</a:t>
            </a:r>
            <a:endParaRPr lang="cs-CZ"/>
          </a:p>
        </p:txBody>
      </p:sp>
      <p:sp>
        <p:nvSpPr>
          <p:cNvPr id="10" name="TextBox 9"/>
          <p:cNvSpPr txBox="1"/>
          <p:nvPr/>
        </p:nvSpPr>
        <p:spPr>
          <a:xfrm>
            <a:off x="6012160" y="3710939"/>
            <a:ext cx="2088232" cy="21236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r>
              <a:rPr lang="cs-CZ" smtClean="0"/>
              <a:t>{</a:t>
            </a:r>
            <a:r>
              <a:rPr lang="en-US" smtClean="0"/>
              <a:t>Ann</a:t>
            </a:r>
            <a:r>
              <a:rPr lang="cs-CZ" smtClean="0"/>
              <a:t>, </a:t>
            </a:r>
            <a:r>
              <a:rPr lang="en-US" smtClean="0"/>
              <a:t>Bob, Don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Ann</a:t>
            </a:r>
            <a:r>
              <a:rPr lang="cs-CZ" smtClean="0"/>
              <a:t>, </a:t>
            </a:r>
            <a:r>
              <a:rPr lang="en-US" smtClean="0"/>
              <a:t>Don, Bob</a:t>
            </a:r>
            <a:r>
              <a:rPr lang="cs-CZ" smtClean="0"/>
              <a:t>}</a:t>
            </a:r>
            <a:endParaRPr lang="en-US" smtClean="0"/>
          </a:p>
          <a:p>
            <a:endParaRPr lang="cs-CZ"/>
          </a:p>
          <a:p>
            <a:r>
              <a:rPr lang="cs-CZ" smtClean="0"/>
              <a:t>{</a:t>
            </a:r>
            <a:r>
              <a:rPr lang="en-US"/>
              <a:t>Bob</a:t>
            </a:r>
            <a:r>
              <a:rPr lang="cs-CZ" smtClean="0"/>
              <a:t>, </a:t>
            </a:r>
            <a:r>
              <a:rPr lang="en-US" smtClean="0"/>
              <a:t>Ann, Don</a:t>
            </a:r>
            <a:r>
              <a:rPr lang="cs-CZ" smtClean="0"/>
              <a:t>}</a:t>
            </a:r>
            <a:endParaRPr lang="en-US" smtClean="0"/>
          </a:p>
          <a:p>
            <a:r>
              <a:rPr lang="cs-CZ" smtClean="0"/>
              <a:t>{</a:t>
            </a:r>
            <a:r>
              <a:rPr lang="en-US"/>
              <a:t>Bob</a:t>
            </a:r>
            <a:r>
              <a:rPr lang="cs-CZ" smtClean="0"/>
              <a:t>, </a:t>
            </a:r>
            <a:r>
              <a:rPr lang="en-US" smtClean="0"/>
              <a:t>Don, Ann </a:t>
            </a:r>
            <a:r>
              <a:rPr lang="cs-CZ" smtClean="0"/>
              <a:t>}</a:t>
            </a:r>
            <a:endParaRPr lang="cs-CZ"/>
          </a:p>
          <a:p>
            <a:endParaRPr lang="en-US" sz="1200" smtClean="0"/>
          </a:p>
          <a:p>
            <a:r>
              <a:rPr lang="en-US" smtClean="0"/>
              <a:t>{</a:t>
            </a:r>
            <a:r>
              <a:rPr lang="en-US"/>
              <a:t>Don</a:t>
            </a:r>
            <a:r>
              <a:rPr lang="cs-CZ" smtClean="0"/>
              <a:t>, </a:t>
            </a:r>
            <a:r>
              <a:rPr lang="en-US" smtClean="0"/>
              <a:t>Ann, Bob</a:t>
            </a:r>
            <a:r>
              <a:rPr lang="cs-CZ" smtClean="0"/>
              <a:t>}</a:t>
            </a:r>
            <a:endParaRPr lang="cs-CZ"/>
          </a:p>
          <a:p>
            <a:r>
              <a:rPr lang="cs-CZ" smtClean="0"/>
              <a:t>{</a:t>
            </a:r>
            <a:r>
              <a:rPr lang="en-US"/>
              <a:t>Don</a:t>
            </a:r>
            <a:r>
              <a:rPr lang="cs-CZ" smtClean="0"/>
              <a:t>,</a:t>
            </a:r>
            <a:r>
              <a:rPr lang="en-US" smtClean="0"/>
              <a:t> Bob, Ann</a:t>
            </a:r>
            <a:r>
              <a:rPr lang="cs-CZ" smtClean="0"/>
              <a:t>}</a:t>
            </a:r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580112" y="3275692"/>
            <a:ext cx="338437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set { Ann, Bob, Don }</a:t>
            </a:r>
            <a:endParaRPr lang="cs-CZ"/>
          </a:p>
        </p:txBody>
      </p:sp>
      <p:sp>
        <p:nvSpPr>
          <p:cNvPr id="13" name="TextBox 12"/>
          <p:cNvSpPr txBox="1"/>
          <p:nvPr/>
        </p:nvSpPr>
        <p:spPr>
          <a:xfrm>
            <a:off x="5364088" y="2987660"/>
            <a:ext cx="36004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" rIns="36000" rtlCol="0">
            <a:spAutoFit/>
          </a:bodyPr>
          <a:lstStyle/>
          <a:p>
            <a:r>
              <a:rPr lang="en-US" smtClean="0"/>
              <a:t>index {    1,     2,      3 }</a:t>
            </a:r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467544" y="2359918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Example:</a:t>
            </a:r>
          </a:p>
          <a:p>
            <a:endParaRPr lang="en-US"/>
          </a:p>
          <a:p>
            <a:r>
              <a:rPr lang="en-US" smtClean="0"/>
              <a:t>Permutations of set of size 3 </a:t>
            </a:r>
          </a:p>
        </p:txBody>
      </p:sp>
    </p:spTree>
    <p:extLst>
      <p:ext uri="{BB962C8B-B14F-4D97-AF65-F5344CB8AC3E}">
        <p14:creationId xmlns:p14="http://schemas.microsoft.com/office/powerpoint/2010/main" val="188439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20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980728"/>
            <a:ext cx="16561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/>
              <a:t>75 {1 3 9 10}</a:t>
            </a:r>
          </a:p>
          <a:p>
            <a:r>
              <a:rPr lang="en-US"/>
              <a:t> 76 {1 3 9 11}</a:t>
            </a:r>
          </a:p>
          <a:p>
            <a:r>
              <a:rPr lang="en-US"/>
              <a:t> 77 {1 3 9 12}</a:t>
            </a:r>
          </a:p>
          <a:p>
            <a:r>
              <a:rPr lang="en-US"/>
              <a:t> </a:t>
            </a:r>
          </a:p>
          <a:p>
            <a:r>
              <a:rPr lang="en-US"/>
              <a:t> 78 {1 3 10 11}</a:t>
            </a:r>
          </a:p>
          <a:p>
            <a:r>
              <a:rPr lang="en-US"/>
              <a:t> 79 {1 3 10 12}</a:t>
            </a:r>
          </a:p>
          <a:p>
            <a:r>
              <a:rPr lang="en-US"/>
              <a:t> </a:t>
            </a:r>
          </a:p>
          <a:p>
            <a:r>
              <a:rPr lang="en-US"/>
              <a:t> 80 {1 3 11 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3429000"/>
            <a:ext cx="1944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/>
              <a:t>81 {1 4 5 6}</a:t>
            </a:r>
          </a:p>
          <a:p>
            <a:r>
              <a:rPr lang="en-US"/>
              <a:t> 82 {1 4 5 7}</a:t>
            </a:r>
          </a:p>
          <a:p>
            <a:r>
              <a:rPr lang="en-US"/>
              <a:t> 83 {1 4 5 8}</a:t>
            </a:r>
          </a:p>
          <a:p>
            <a:r>
              <a:rPr lang="en-US"/>
              <a:t> 84 {1 4 5 9}</a:t>
            </a:r>
          </a:p>
          <a:p>
            <a:r>
              <a:rPr lang="en-US"/>
              <a:t> 85 {1 4 5 10}</a:t>
            </a:r>
          </a:p>
          <a:p>
            <a:r>
              <a:rPr lang="en-US"/>
              <a:t> 86 {1 4 5 11}</a:t>
            </a:r>
          </a:p>
          <a:p>
            <a:r>
              <a:rPr lang="en-US"/>
              <a:t> 87 {1 4 5 12</a:t>
            </a:r>
            <a:r>
              <a:rPr lang="en-US" smtClean="0"/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79712" y="980728"/>
            <a:ext cx="16561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/>
              <a:t>88 {1 4 6 7}</a:t>
            </a:r>
          </a:p>
          <a:p>
            <a:r>
              <a:rPr lang="en-US"/>
              <a:t> 89 {1 4 6 8}</a:t>
            </a:r>
          </a:p>
          <a:p>
            <a:r>
              <a:rPr lang="en-US"/>
              <a:t> 90 {1 4 6 9}</a:t>
            </a:r>
          </a:p>
          <a:p>
            <a:r>
              <a:rPr lang="en-US"/>
              <a:t> 91 {1 4 6 10}</a:t>
            </a:r>
          </a:p>
          <a:p>
            <a:r>
              <a:rPr lang="en-US"/>
              <a:t> 92 {1 4 6 11}</a:t>
            </a:r>
          </a:p>
          <a:p>
            <a:r>
              <a:rPr lang="en-US"/>
              <a:t> 93 {1 4 6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 94 {1 4 7 8}</a:t>
            </a:r>
          </a:p>
          <a:p>
            <a:r>
              <a:rPr lang="en-US"/>
              <a:t> 95 {1 4 7 9}</a:t>
            </a:r>
          </a:p>
          <a:p>
            <a:r>
              <a:rPr lang="en-US"/>
              <a:t> 96 {1 4 7 10}</a:t>
            </a:r>
          </a:p>
          <a:p>
            <a:r>
              <a:rPr lang="en-US"/>
              <a:t> 97 {1 4 7 11}</a:t>
            </a:r>
          </a:p>
          <a:p>
            <a:r>
              <a:rPr lang="en-US"/>
              <a:t> 98 {1 4 7 12}</a:t>
            </a:r>
          </a:p>
          <a:p>
            <a:endParaRPr lang="en-US" smtClean="0"/>
          </a:p>
          <a:p>
            <a:r>
              <a:rPr lang="en-US" smtClean="0"/>
              <a:t> </a:t>
            </a:r>
            <a:r>
              <a:rPr lang="en-US"/>
              <a:t>99 </a:t>
            </a:r>
            <a:r>
              <a:rPr lang="en-US" smtClean="0"/>
              <a:t> {</a:t>
            </a:r>
            <a:r>
              <a:rPr lang="en-US"/>
              <a:t>1 4 8 9}</a:t>
            </a:r>
          </a:p>
          <a:p>
            <a:r>
              <a:rPr lang="en-US"/>
              <a:t>100 {1 4 8 10}</a:t>
            </a:r>
          </a:p>
          <a:p>
            <a:r>
              <a:rPr lang="en-US"/>
              <a:t>101 {1 4 8 11}</a:t>
            </a:r>
          </a:p>
          <a:p>
            <a:r>
              <a:rPr lang="en-US"/>
              <a:t>102 {1 4 8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67944" y="980728"/>
            <a:ext cx="1656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103 </a:t>
            </a:r>
            <a:r>
              <a:rPr lang="en-US"/>
              <a:t>{1 4 9 10}</a:t>
            </a:r>
          </a:p>
          <a:p>
            <a:r>
              <a:rPr lang="en-US"/>
              <a:t>104 {1 4 9 11}</a:t>
            </a:r>
          </a:p>
          <a:p>
            <a:r>
              <a:rPr lang="en-US"/>
              <a:t>105 {1 4 9 12}</a:t>
            </a:r>
          </a:p>
          <a:p>
            <a:r>
              <a:rPr lang="en-US"/>
              <a:t>106 {1 4 10 11}</a:t>
            </a:r>
          </a:p>
          <a:p>
            <a:r>
              <a:rPr lang="en-US"/>
              <a:t>107 {1 4 10 12}</a:t>
            </a:r>
          </a:p>
          <a:p>
            <a:r>
              <a:rPr lang="en-US"/>
              <a:t>108 {1 4 11 12}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12160" y="980728"/>
            <a:ext cx="16561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120 </a:t>
            </a:r>
            <a:r>
              <a:rPr lang="en-US"/>
              <a:t>{1 5 8 9}</a:t>
            </a:r>
          </a:p>
          <a:p>
            <a:r>
              <a:rPr lang="en-US"/>
              <a:t>121 {1 5 8 10}</a:t>
            </a:r>
          </a:p>
          <a:p>
            <a:r>
              <a:rPr lang="en-US"/>
              <a:t>122 {1 5 8 11}</a:t>
            </a:r>
          </a:p>
          <a:p>
            <a:r>
              <a:rPr lang="en-US"/>
              <a:t>123 {1 5 8 12}</a:t>
            </a:r>
          </a:p>
          <a:p>
            <a:endParaRPr lang="en-US" smtClean="0"/>
          </a:p>
          <a:p>
            <a:r>
              <a:rPr lang="en-US" smtClean="0"/>
              <a:t>124 </a:t>
            </a:r>
            <a:r>
              <a:rPr lang="en-US"/>
              <a:t>{1 5 9 10}</a:t>
            </a:r>
          </a:p>
          <a:p>
            <a:r>
              <a:rPr lang="en-US"/>
              <a:t>125 {1 5 9 11}</a:t>
            </a:r>
          </a:p>
          <a:p>
            <a:r>
              <a:rPr lang="en-US"/>
              <a:t>126 {1 5 9 12}</a:t>
            </a:r>
          </a:p>
          <a:p>
            <a:endParaRPr lang="en-US" smtClean="0"/>
          </a:p>
          <a:p>
            <a:r>
              <a:rPr lang="en-US" smtClean="0"/>
              <a:t>127 </a:t>
            </a:r>
            <a:r>
              <a:rPr lang="en-US"/>
              <a:t>{1 5 10 11}</a:t>
            </a:r>
          </a:p>
          <a:p>
            <a:r>
              <a:rPr lang="en-US"/>
              <a:t>128 {1 5 10 12}</a:t>
            </a:r>
          </a:p>
          <a:p>
            <a:endParaRPr lang="en-US" smtClean="0"/>
          </a:p>
          <a:p>
            <a:r>
              <a:rPr lang="en-US" smtClean="0"/>
              <a:t>129 </a:t>
            </a:r>
            <a:r>
              <a:rPr lang="en-US"/>
              <a:t>{1 5 11 12}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7944" y="2924944"/>
            <a:ext cx="16561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109 {1 5 6 7}</a:t>
            </a:r>
          </a:p>
          <a:p>
            <a:r>
              <a:rPr lang="en-US"/>
              <a:t>110 {1 5 6 8}</a:t>
            </a:r>
          </a:p>
          <a:p>
            <a:r>
              <a:rPr lang="en-US"/>
              <a:t>111 {1 5 6 9}</a:t>
            </a:r>
          </a:p>
          <a:p>
            <a:r>
              <a:rPr lang="en-US"/>
              <a:t>112 {1 5 6 10}</a:t>
            </a:r>
          </a:p>
          <a:p>
            <a:r>
              <a:rPr lang="en-US"/>
              <a:t>113 {1 5 6 11}</a:t>
            </a:r>
          </a:p>
          <a:p>
            <a:r>
              <a:rPr lang="en-US"/>
              <a:t>114 {1 5 6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115 {1 5 7 8}</a:t>
            </a:r>
          </a:p>
          <a:p>
            <a:r>
              <a:rPr lang="en-US"/>
              <a:t>116 {1 5 7 9}</a:t>
            </a:r>
          </a:p>
          <a:p>
            <a:r>
              <a:rPr lang="en-US"/>
              <a:t>117 {1 5 7 10}</a:t>
            </a:r>
          </a:p>
          <a:p>
            <a:r>
              <a:rPr lang="en-US"/>
              <a:t>118 {1 5 7 11}</a:t>
            </a:r>
          </a:p>
          <a:p>
            <a:r>
              <a:rPr lang="en-US"/>
              <a:t>119 {1 5 7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vertical spaces remind about  the regularity patterns in the list. </a:t>
            </a:r>
          </a:p>
        </p:txBody>
      </p:sp>
    </p:spTree>
    <p:extLst>
      <p:ext uri="{BB962C8B-B14F-4D97-AF65-F5344CB8AC3E}">
        <p14:creationId xmlns:p14="http://schemas.microsoft.com/office/powerpoint/2010/main" val="63690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21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980728"/>
            <a:ext cx="16561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130 </a:t>
            </a:r>
            <a:r>
              <a:rPr lang="en-US"/>
              <a:t>{1 6 7 8}</a:t>
            </a:r>
          </a:p>
          <a:p>
            <a:r>
              <a:rPr lang="en-US"/>
              <a:t>131 {1 6 7 9}</a:t>
            </a:r>
          </a:p>
          <a:p>
            <a:r>
              <a:rPr lang="en-US"/>
              <a:t>132 {1 6 7 10}</a:t>
            </a:r>
          </a:p>
          <a:p>
            <a:r>
              <a:rPr lang="en-US"/>
              <a:t>133 {1 6 7 11}</a:t>
            </a:r>
          </a:p>
          <a:p>
            <a:r>
              <a:rPr lang="en-US"/>
              <a:t>134 {1 6 7 12}</a:t>
            </a:r>
          </a:p>
          <a:p>
            <a:endParaRPr lang="en-US" smtClean="0"/>
          </a:p>
          <a:p>
            <a:r>
              <a:rPr lang="en-US" smtClean="0"/>
              <a:t>135 </a:t>
            </a:r>
            <a:r>
              <a:rPr lang="en-US"/>
              <a:t>{1 6 8 9}</a:t>
            </a:r>
          </a:p>
          <a:p>
            <a:r>
              <a:rPr lang="en-US"/>
              <a:t>136 {1 6 8 10}</a:t>
            </a:r>
          </a:p>
          <a:p>
            <a:r>
              <a:rPr lang="en-US"/>
              <a:t>137 {1 6 8 11}</a:t>
            </a:r>
          </a:p>
          <a:p>
            <a:r>
              <a:rPr lang="en-US"/>
              <a:t>138 {1 6 8 12}</a:t>
            </a:r>
          </a:p>
          <a:p>
            <a:endParaRPr lang="en-US" smtClean="0"/>
          </a:p>
          <a:p>
            <a:r>
              <a:rPr lang="en-US" smtClean="0"/>
              <a:t>139 </a:t>
            </a:r>
            <a:r>
              <a:rPr lang="en-US"/>
              <a:t>{1 6 9 10}</a:t>
            </a:r>
          </a:p>
          <a:p>
            <a:r>
              <a:rPr lang="en-US"/>
              <a:t>140 {1 6 9 11}</a:t>
            </a:r>
          </a:p>
          <a:p>
            <a:r>
              <a:rPr lang="en-US"/>
              <a:t>141 {1 6 9 12}</a:t>
            </a:r>
          </a:p>
          <a:p>
            <a:endParaRPr lang="en-US" smtClean="0"/>
          </a:p>
          <a:p>
            <a:r>
              <a:rPr lang="en-US" smtClean="0"/>
              <a:t>142 </a:t>
            </a:r>
            <a:r>
              <a:rPr lang="en-US"/>
              <a:t>{1 6 10 11}</a:t>
            </a:r>
          </a:p>
          <a:p>
            <a:r>
              <a:rPr lang="en-US"/>
              <a:t>143 {1 6 10 12}</a:t>
            </a:r>
          </a:p>
          <a:p>
            <a:endParaRPr lang="en-US" smtClean="0"/>
          </a:p>
          <a:p>
            <a:r>
              <a:rPr lang="en-US" smtClean="0"/>
              <a:t>144 </a:t>
            </a:r>
            <a:r>
              <a:rPr lang="en-US"/>
              <a:t>{1 6 11 12}</a:t>
            </a:r>
          </a:p>
          <a:p>
            <a:endParaRPr lang="en-US" smtClean="0"/>
          </a:p>
        </p:txBody>
      </p:sp>
      <p:sp>
        <p:nvSpPr>
          <p:cNvPr id="12" name="TextBox 11"/>
          <p:cNvSpPr txBox="1"/>
          <p:nvPr/>
        </p:nvSpPr>
        <p:spPr>
          <a:xfrm>
            <a:off x="2051720" y="980728"/>
            <a:ext cx="16561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145 </a:t>
            </a:r>
            <a:r>
              <a:rPr lang="en-US"/>
              <a:t>{1 7 8 9}</a:t>
            </a:r>
          </a:p>
          <a:p>
            <a:r>
              <a:rPr lang="en-US"/>
              <a:t>146 {1 7 8 10}</a:t>
            </a:r>
          </a:p>
          <a:p>
            <a:r>
              <a:rPr lang="en-US"/>
              <a:t>147 {1 7 8 11}</a:t>
            </a:r>
          </a:p>
          <a:p>
            <a:r>
              <a:rPr lang="en-US"/>
              <a:t>148 {1 7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149 {1 7 9 10}</a:t>
            </a:r>
          </a:p>
          <a:p>
            <a:r>
              <a:rPr lang="en-US"/>
              <a:t>150 {1 7 9 11}</a:t>
            </a:r>
          </a:p>
          <a:p>
            <a:r>
              <a:rPr lang="en-US"/>
              <a:t>151 {1 7 9 12}</a:t>
            </a:r>
          </a:p>
          <a:p>
            <a:endParaRPr lang="en-US" smtClean="0"/>
          </a:p>
          <a:p>
            <a:r>
              <a:rPr lang="en-US" smtClean="0"/>
              <a:t>152 </a:t>
            </a:r>
            <a:r>
              <a:rPr lang="en-US"/>
              <a:t>{1 7 10 11}</a:t>
            </a:r>
          </a:p>
          <a:p>
            <a:r>
              <a:rPr lang="en-US"/>
              <a:t>153 {1 7 10 12}</a:t>
            </a:r>
          </a:p>
          <a:p>
            <a:endParaRPr lang="en-US" smtClean="0"/>
          </a:p>
          <a:p>
            <a:r>
              <a:rPr lang="en-US" smtClean="0"/>
              <a:t>154 </a:t>
            </a:r>
            <a:r>
              <a:rPr lang="en-US"/>
              <a:t>{1 7 11 12}</a:t>
            </a:r>
          </a:p>
          <a:p>
            <a:endParaRPr lang="en-US" smtClean="0"/>
          </a:p>
          <a:p>
            <a:r>
              <a:rPr lang="en-US" smtClean="0"/>
              <a:t>155 </a:t>
            </a:r>
            <a:r>
              <a:rPr lang="en-US"/>
              <a:t>{1 8 9 10}</a:t>
            </a:r>
          </a:p>
          <a:p>
            <a:r>
              <a:rPr lang="en-US"/>
              <a:t>156 {1 8 9 11}</a:t>
            </a:r>
          </a:p>
          <a:p>
            <a:r>
              <a:rPr lang="en-US"/>
              <a:t>157 {1 8 9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67944" y="980728"/>
            <a:ext cx="180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158 </a:t>
            </a:r>
            <a:r>
              <a:rPr lang="en-US"/>
              <a:t>{1 8 10 11}</a:t>
            </a:r>
          </a:p>
          <a:p>
            <a:r>
              <a:rPr lang="en-US"/>
              <a:t>159 {1 8 10 12}</a:t>
            </a:r>
          </a:p>
          <a:p>
            <a:endParaRPr lang="en-US" smtClean="0"/>
          </a:p>
          <a:p>
            <a:r>
              <a:rPr lang="en-US" smtClean="0"/>
              <a:t>160 </a:t>
            </a:r>
            <a:r>
              <a:rPr lang="en-US"/>
              <a:t>{1 8 11 12}</a:t>
            </a:r>
          </a:p>
          <a:p>
            <a:endParaRPr lang="en-US" smtClean="0"/>
          </a:p>
          <a:p>
            <a:r>
              <a:rPr lang="en-US" smtClean="0"/>
              <a:t>161 </a:t>
            </a:r>
            <a:r>
              <a:rPr lang="en-US"/>
              <a:t>{1 9 10 11}</a:t>
            </a:r>
          </a:p>
          <a:p>
            <a:r>
              <a:rPr lang="en-US"/>
              <a:t>162 {1 9 10 12}</a:t>
            </a:r>
          </a:p>
          <a:p>
            <a:endParaRPr lang="en-US" smtClean="0"/>
          </a:p>
          <a:p>
            <a:r>
              <a:rPr lang="en-US" smtClean="0"/>
              <a:t>163 </a:t>
            </a:r>
            <a:r>
              <a:rPr lang="en-US"/>
              <a:t>{1 9 11 12}</a:t>
            </a:r>
          </a:p>
          <a:p>
            <a:endParaRPr lang="en-US" smtClean="0"/>
          </a:p>
          <a:p>
            <a:r>
              <a:rPr lang="en-US" smtClean="0"/>
              <a:t>164 </a:t>
            </a:r>
            <a:r>
              <a:rPr lang="en-US"/>
              <a:t>{1 10 11 12</a:t>
            </a:r>
            <a:r>
              <a:rPr lang="en-US" smtClean="0"/>
              <a:t>}</a:t>
            </a:r>
          </a:p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12160" y="980728"/>
            <a:ext cx="1800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165 {2 3 4 5}</a:t>
            </a:r>
          </a:p>
          <a:p>
            <a:r>
              <a:rPr lang="en-US"/>
              <a:t>166 {2 3 4 6}</a:t>
            </a:r>
          </a:p>
          <a:p>
            <a:r>
              <a:rPr lang="en-US"/>
              <a:t>167 {2 3 4 7}</a:t>
            </a:r>
          </a:p>
          <a:p>
            <a:r>
              <a:rPr lang="en-US"/>
              <a:t>168 {2 3 4 8}</a:t>
            </a:r>
          </a:p>
          <a:p>
            <a:r>
              <a:rPr lang="en-US"/>
              <a:t>169 {2 3 4 9}</a:t>
            </a:r>
          </a:p>
          <a:p>
            <a:r>
              <a:rPr lang="en-US"/>
              <a:t>170 {2 3 4 10}</a:t>
            </a:r>
          </a:p>
          <a:p>
            <a:r>
              <a:rPr lang="en-US"/>
              <a:t>171 {2 3 4 11}</a:t>
            </a:r>
          </a:p>
          <a:p>
            <a:r>
              <a:rPr lang="en-US"/>
              <a:t>172 {2 3 4 12}</a:t>
            </a:r>
          </a:p>
          <a:p>
            <a:endParaRPr lang="en-US" smtClean="0"/>
          </a:p>
          <a:p>
            <a:r>
              <a:rPr lang="en-US" smtClean="0"/>
              <a:t>173 </a:t>
            </a:r>
            <a:r>
              <a:rPr lang="en-US"/>
              <a:t>{2 3 5 6}</a:t>
            </a:r>
          </a:p>
          <a:p>
            <a:r>
              <a:rPr lang="en-US"/>
              <a:t>174 {2 3 5 7}</a:t>
            </a:r>
          </a:p>
          <a:p>
            <a:r>
              <a:rPr lang="en-US"/>
              <a:t>175 {2 3 5 8}</a:t>
            </a:r>
          </a:p>
          <a:p>
            <a:r>
              <a:rPr lang="en-US"/>
              <a:t>176 {2 3 5 9}</a:t>
            </a:r>
          </a:p>
          <a:p>
            <a:r>
              <a:rPr lang="en-US"/>
              <a:t>177 {2 3 5 10}</a:t>
            </a:r>
          </a:p>
          <a:p>
            <a:r>
              <a:rPr lang="en-US"/>
              <a:t>178 {2 3 5 11}</a:t>
            </a:r>
          </a:p>
          <a:p>
            <a:r>
              <a:rPr lang="en-US"/>
              <a:t>179 {2 3 5 12</a:t>
            </a:r>
            <a:r>
              <a:rPr lang="en-US" smtClean="0"/>
              <a:t>}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15071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22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3528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180 </a:t>
            </a:r>
            <a:r>
              <a:rPr lang="en-US"/>
              <a:t>{2 3 6 7}</a:t>
            </a:r>
          </a:p>
          <a:p>
            <a:r>
              <a:rPr lang="en-US"/>
              <a:t>181 {2 3 6 8}</a:t>
            </a:r>
          </a:p>
          <a:p>
            <a:r>
              <a:rPr lang="en-US"/>
              <a:t>182 {2 3 6 9}</a:t>
            </a:r>
          </a:p>
          <a:p>
            <a:r>
              <a:rPr lang="en-US"/>
              <a:t>183 {2 3 6 10}</a:t>
            </a:r>
          </a:p>
          <a:p>
            <a:r>
              <a:rPr lang="en-US"/>
              <a:t>184 {2 3 6 11}</a:t>
            </a:r>
          </a:p>
          <a:p>
            <a:r>
              <a:rPr lang="en-US"/>
              <a:t>185 {2 3 6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186 {2 3 7 8}</a:t>
            </a:r>
          </a:p>
          <a:p>
            <a:r>
              <a:rPr lang="en-US"/>
              <a:t>187 {2 3 7 9}</a:t>
            </a:r>
          </a:p>
          <a:p>
            <a:r>
              <a:rPr lang="en-US"/>
              <a:t>188 {2 3 7 10}</a:t>
            </a:r>
          </a:p>
          <a:p>
            <a:r>
              <a:rPr lang="en-US"/>
              <a:t>189 {2 3 7 11}</a:t>
            </a:r>
          </a:p>
          <a:p>
            <a:r>
              <a:rPr lang="en-US"/>
              <a:t>190 {2 3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191 {2 3 8 9}</a:t>
            </a:r>
          </a:p>
          <a:p>
            <a:r>
              <a:rPr lang="en-US"/>
              <a:t>192 {2 3 8 10}</a:t>
            </a:r>
          </a:p>
          <a:p>
            <a:r>
              <a:rPr lang="en-US"/>
              <a:t>193 {2 3 8 11}</a:t>
            </a:r>
          </a:p>
          <a:p>
            <a:r>
              <a:rPr lang="en-US"/>
              <a:t>194 {2 3 8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4008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51720" y="980728"/>
            <a:ext cx="1800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195 {2 3 9 10}</a:t>
            </a:r>
          </a:p>
          <a:p>
            <a:r>
              <a:rPr lang="en-US"/>
              <a:t>196 {2 3 9 11}</a:t>
            </a:r>
          </a:p>
          <a:p>
            <a:r>
              <a:rPr lang="en-US"/>
              <a:t>197 {2 3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198 {2 3 10 11}</a:t>
            </a:r>
          </a:p>
          <a:p>
            <a:r>
              <a:rPr lang="en-US"/>
              <a:t>199 {2 3 10 12}</a:t>
            </a:r>
          </a:p>
          <a:p>
            <a:endParaRPr lang="en-US" smtClean="0"/>
          </a:p>
          <a:p>
            <a:r>
              <a:rPr lang="en-US" smtClean="0"/>
              <a:t>200 </a:t>
            </a:r>
            <a:r>
              <a:rPr lang="en-US"/>
              <a:t>{2 3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201 {2 4 5 6}</a:t>
            </a:r>
          </a:p>
          <a:p>
            <a:r>
              <a:rPr lang="en-US"/>
              <a:t>202 {2 4 5 7}</a:t>
            </a:r>
          </a:p>
          <a:p>
            <a:r>
              <a:rPr lang="en-US"/>
              <a:t>203 {2 4 5 8}</a:t>
            </a:r>
          </a:p>
          <a:p>
            <a:r>
              <a:rPr lang="en-US"/>
              <a:t>204 {2 4 5 9}</a:t>
            </a:r>
          </a:p>
          <a:p>
            <a:r>
              <a:rPr lang="en-US"/>
              <a:t>205 {2 4 5 10}</a:t>
            </a:r>
          </a:p>
          <a:p>
            <a:r>
              <a:rPr lang="en-US"/>
              <a:t>206 {2 4 5 11}</a:t>
            </a:r>
          </a:p>
          <a:p>
            <a:r>
              <a:rPr lang="en-US"/>
              <a:t>207 {2 4 5 12}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67944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208 {2 4 6 7}</a:t>
            </a:r>
          </a:p>
          <a:p>
            <a:r>
              <a:rPr lang="en-US"/>
              <a:t>209 {2 4 6 8}</a:t>
            </a:r>
          </a:p>
          <a:p>
            <a:r>
              <a:rPr lang="en-US"/>
              <a:t>210 {2 4 6 9}</a:t>
            </a:r>
          </a:p>
          <a:p>
            <a:r>
              <a:rPr lang="en-US"/>
              <a:t>211 {2 4 6 10}</a:t>
            </a:r>
          </a:p>
          <a:p>
            <a:r>
              <a:rPr lang="en-US"/>
              <a:t>212 {2 4 6 11}</a:t>
            </a:r>
          </a:p>
          <a:p>
            <a:r>
              <a:rPr lang="en-US"/>
              <a:t>213 {2 4 6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214 {2 4 7 8}</a:t>
            </a:r>
          </a:p>
          <a:p>
            <a:r>
              <a:rPr lang="en-US"/>
              <a:t>215 {2 4 7 9}</a:t>
            </a:r>
          </a:p>
          <a:p>
            <a:r>
              <a:rPr lang="en-US"/>
              <a:t>216 {2 4 7 10}</a:t>
            </a:r>
          </a:p>
          <a:p>
            <a:r>
              <a:rPr lang="en-US"/>
              <a:t>217 {2 4 7 11}</a:t>
            </a:r>
          </a:p>
          <a:p>
            <a:r>
              <a:rPr lang="en-US"/>
              <a:t>218 {2 4 7 12}</a:t>
            </a:r>
          </a:p>
          <a:p>
            <a:endParaRPr lang="en-US" smtClean="0"/>
          </a:p>
          <a:p>
            <a:r>
              <a:rPr lang="en-US" smtClean="0"/>
              <a:t>219 </a:t>
            </a:r>
            <a:r>
              <a:rPr lang="en-US"/>
              <a:t>{2 4 8 9}</a:t>
            </a:r>
          </a:p>
          <a:p>
            <a:r>
              <a:rPr lang="en-US"/>
              <a:t>220 {2 4 8 10}</a:t>
            </a:r>
          </a:p>
          <a:p>
            <a:r>
              <a:rPr lang="en-US"/>
              <a:t>221 {2 4 8 11}</a:t>
            </a:r>
          </a:p>
          <a:p>
            <a:r>
              <a:rPr lang="en-US"/>
              <a:t>222 {2 4 8 12}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12160" y="980728"/>
            <a:ext cx="1800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223 {2 4 9 10}</a:t>
            </a:r>
          </a:p>
          <a:p>
            <a:r>
              <a:rPr lang="en-US"/>
              <a:t>224 {2 4 9 11}</a:t>
            </a:r>
          </a:p>
          <a:p>
            <a:r>
              <a:rPr lang="en-US"/>
              <a:t>225 {2 4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226 {2 4 10 11}</a:t>
            </a:r>
          </a:p>
          <a:p>
            <a:r>
              <a:rPr lang="en-US"/>
              <a:t>227 {2 4 10 12}</a:t>
            </a:r>
          </a:p>
          <a:p>
            <a:endParaRPr lang="en-US" smtClean="0"/>
          </a:p>
          <a:p>
            <a:r>
              <a:rPr lang="en-US" smtClean="0"/>
              <a:t>228 </a:t>
            </a:r>
            <a:r>
              <a:rPr lang="en-US"/>
              <a:t>{2 4 11 12}</a:t>
            </a:r>
          </a:p>
          <a:p>
            <a:endParaRPr lang="en-US" smtClean="0"/>
          </a:p>
          <a:p>
            <a:r>
              <a:rPr lang="en-US" smtClean="0"/>
              <a:t>229 </a:t>
            </a:r>
            <a:r>
              <a:rPr lang="en-US"/>
              <a:t>{2 5 6 7}</a:t>
            </a:r>
          </a:p>
          <a:p>
            <a:r>
              <a:rPr lang="en-US"/>
              <a:t>230 {2 5 6 8}</a:t>
            </a:r>
          </a:p>
          <a:p>
            <a:r>
              <a:rPr lang="en-US"/>
              <a:t>231 {2 5 6 9}</a:t>
            </a:r>
          </a:p>
          <a:p>
            <a:r>
              <a:rPr lang="en-US"/>
              <a:t>232 {2 5 6 10}</a:t>
            </a:r>
          </a:p>
          <a:p>
            <a:r>
              <a:rPr lang="en-US"/>
              <a:t>233 {2 5 6 11}</a:t>
            </a:r>
          </a:p>
          <a:p>
            <a:r>
              <a:rPr lang="en-US"/>
              <a:t>234 {2 5 6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189917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23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96504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3528" y="965041"/>
            <a:ext cx="1800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235 </a:t>
            </a:r>
            <a:r>
              <a:rPr lang="en-US"/>
              <a:t>{2 5 7 8}</a:t>
            </a:r>
          </a:p>
          <a:p>
            <a:r>
              <a:rPr lang="en-US"/>
              <a:t>236 {2 5 7 9}</a:t>
            </a:r>
          </a:p>
          <a:p>
            <a:r>
              <a:rPr lang="en-US"/>
              <a:t>237 {2 5 7 10}</a:t>
            </a:r>
          </a:p>
          <a:p>
            <a:r>
              <a:rPr lang="en-US"/>
              <a:t>238 {2 5 7 11}</a:t>
            </a:r>
          </a:p>
          <a:p>
            <a:r>
              <a:rPr lang="en-US"/>
              <a:t>239 {2 5 7 12</a:t>
            </a:r>
            <a:r>
              <a:rPr lang="en-US" smtClean="0"/>
              <a:t>}</a:t>
            </a:r>
          </a:p>
          <a:p>
            <a:endParaRPr lang="en-US" smtClean="0"/>
          </a:p>
          <a:p>
            <a:r>
              <a:rPr lang="en-US"/>
              <a:t>240 {2 5 8 9}</a:t>
            </a:r>
          </a:p>
          <a:p>
            <a:r>
              <a:rPr lang="en-US"/>
              <a:t>241 {2 5 8 10}</a:t>
            </a:r>
          </a:p>
          <a:p>
            <a:r>
              <a:rPr lang="en-US"/>
              <a:t>242 {2 5 8 11}</a:t>
            </a:r>
          </a:p>
          <a:p>
            <a:r>
              <a:rPr lang="en-US"/>
              <a:t>243 {2 5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244 {2 5 9 10}</a:t>
            </a:r>
          </a:p>
          <a:p>
            <a:r>
              <a:rPr lang="en-US"/>
              <a:t>245 {2 5 9 11}</a:t>
            </a:r>
          </a:p>
          <a:p>
            <a:r>
              <a:rPr lang="en-US" smtClean="0"/>
              <a:t>246 </a:t>
            </a:r>
            <a:r>
              <a:rPr lang="en-US"/>
              <a:t>{2 5 9 12}</a:t>
            </a:r>
          </a:p>
          <a:p>
            <a:endParaRPr lang="en-US" smtClean="0"/>
          </a:p>
          <a:p>
            <a:r>
              <a:rPr lang="en-US" smtClean="0"/>
              <a:t>247 </a:t>
            </a:r>
            <a:r>
              <a:rPr lang="en-US"/>
              <a:t>{2 5 10 11}</a:t>
            </a:r>
          </a:p>
          <a:p>
            <a:r>
              <a:rPr lang="en-US"/>
              <a:t>248 {2 5 10 12}</a:t>
            </a:r>
          </a:p>
          <a:p>
            <a:endParaRPr lang="en-US" smtClean="0"/>
          </a:p>
          <a:p>
            <a:r>
              <a:rPr lang="en-US" smtClean="0"/>
              <a:t>249 </a:t>
            </a:r>
            <a:r>
              <a:rPr lang="en-US"/>
              <a:t>{2 5 11 12}</a:t>
            </a:r>
          </a:p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051720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250 {2 6 7 8}</a:t>
            </a:r>
          </a:p>
          <a:p>
            <a:r>
              <a:rPr lang="en-US"/>
              <a:t>251 {2 6 7 9}</a:t>
            </a:r>
          </a:p>
          <a:p>
            <a:r>
              <a:rPr lang="en-US"/>
              <a:t>252 {2 6 7 10}</a:t>
            </a:r>
          </a:p>
          <a:p>
            <a:r>
              <a:rPr lang="en-US"/>
              <a:t>253 {2 6 7 11}</a:t>
            </a:r>
          </a:p>
          <a:p>
            <a:r>
              <a:rPr lang="en-US"/>
              <a:t>254 {2 6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255 {2 6 8 9}</a:t>
            </a:r>
          </a:p>
          <a:p>
            <a:r>
              <a:rPr lang="en-US"/>
              <a:t>256 {2 6 8 10}</a:t>
            </a:r>
          </a:p>
          <a:p>
            <a:r>
              <a:rPr lang="en-US"/>
              <a:t>257 {2 6 8 11}</a:t>
            </a:r>
          </a:p>
          <a:p>
            <a:r>
              <a:rPr lang="en-US"/>
              <a:t>258 {2 6 8 12}</a:t>
            </a:r>
          </a:p>
          <a:p>
            <a:endParaRPr lang="en-US" smtClean="0"/>
          </a:p>
          <a:p>
            <a:r>
              <a:rPr lang="en-US" smtClean="0"/>
              <a:t>259 </a:t>
            </a:r>
            <a:r>
              <a:rPr lang="en-US"/>
              <a:t>{2 6 9 10}</a:t>
            </a:r>
          </a:p>
          <a:p>
            <a:r>
              <a:rPr lang="en-US"/>
              <a:t>260 {2 6 9 11}</a:t>
            </a:r>
          </a:p>
          <a:p>
            <a:r>
              <a:rPr lang="en-US"/>
              <a:t>261 {2 6 9 12}</a:t>
            </a:r>
          </a:p>
          <a:p>
            <a:endParaRPr lang="en-US" smtClean="0"/>
          </a:p>
          <a:p>
            <a:r>
              <a:rPr lang="en-US" smtClean="0"/>
              <a:t>262 </a:t>
            </a:r>
            <a:r>
              <a:rPr lang="en-US"/>
              <a:t>{2 6 10 11}</a:t>
            </a:r>
          </a:p>
          <a:p>
            <a:r>
              <a:rPr lang="en-US"/>
              <a:t>263 {2 6 10 12}</a:t>
            </a:r>
          </a:p>
          <a:p>
            <a:endParaRPr lang="en-US" smtClean="0"/>
          </a:p>
          <a:p>
            <a:r>
              <a:rPr lang="en-US" smtClean="0"/>
              <a:t>264 </a:t>
            </a:r>
            <a:r>
              <a:rPr lang="en-US"/>
              <a:t>{2 6 11 12}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7944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265 {2 7 8 9}</a:t>
            </a:r>
          </a:p>
          <a:p>
            <a:r>
              <a:rPr lang="en-US"/>
              <a:t>266 {2 7 8 10}</a:t>
            </a:r>
          </a:p>
          <a:p>
            <a:r>
              <a:rPr lang="en-US"/>
              <a:t>267 {2 7 8 11}</a:t>
            </a:r>
          </a:p>
          <a:p>
            <a:r>
              <a:rPr lang="en-US"/>
              <a:t>268 {2 7 8 12}</a:t>
            </a:r>
          </a:p>
          <a:p>
            <a:endParaRPr lang="en-US" smtClean="0"/>
          </a:p>
          <a:p>
            <a:r>
              <a:rPr lang="en-US" smtClean="0"/>
              <a:t>269 </a:t>
            </a:r>
            <a:r>
              <a:rPr lang="en-US"/>
              <a:t>{2 7 9 10}</a:t>
            </a:r>
          </a:p>
          <a:p>
            <a:r>
              <a:rPr lang="en-US"/>
              <a:t>270 {2 7 9 11}</a:t>
            </a:r>
          </a:p>
          <a:p>
            <a:r>
              <a:rPr lang="en-US"/>
              <a:t>271 {2 7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272 {2 7 10 11}</a:t>
            </a:r>
          </a:p>
          <a:p>
            <a:r>
              <a:rPr lang="en-US"/>
              <a:t>273 {2 7 10 12}</a:t>
            </a:r>
          </a:p>
          <a:p>
            <a:endParaRPr lang="en-US" smtClean="0"/>
          </a:p>
          <a:p>
            <a:r>
              <a:rPr lang="en-US" smtClean="0"/>
              <a:t>274 </a:t>
            </a:r>
            <a:r>
              <a:rPr lang="en-US"/>
              <a:t>{2 7 11 12}</a:t>
            </a:r>
          </a:p>
          <a:p>
            <a:endParaRPr lang="en-US" smtClean="0"/>
          </a:p>
          <a:p>
            <a:r>
              <a:rPr lang="en-US" smtClean="0"/>
              <a:t>275 </a:t>
            </a:r>
            <a:r>
              <a:rPr lang="en-US"/>
              <a:t>{2 8 9 10}</a:t>
            </a:r>
          </a:p>
          <a:p>
            <a:r>
              <a:rPr lang="en-US"/>
              <a:t>276 {2 8 9 11}</a:t>
            </a:r>
          </a:p>
          <a:p>
            <a:r>
              <a:rPr lang="en-US"/>
              <a:t>277 {2 8 9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12160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278 </a:t>
            </a:r>
            <a:r>
              <a:rPr lang="en-US"/>
              <a:t>{2 8 10 11}</a:t>
            </a:r>
          </a:p>
          <a:p>
            <a:r>
              <a:rPr lang="en-US"/>
              <a:t>279 {2 8 10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280 {2 8 11 12}</a:t>
            </a:r>
          </a:p>
          <a:p>
            <a:endParaRPr lang="en-US" smtClean="0"/>
          </a:p>
          <a:p>
            <a:r>
              <a:rPr lang="en-US" smtClean="0"/>
              <a:t>281 </a:t>
            </a:r>
            <a:r>
              <a:rPr lang="en-US"/>
              <a:t>{2 9 10 11}</a:t>
            </a:r>
          </a:p>
          <a:p>
            <a:r>
              <a:rPr lang="en-US"/>
              <a:t>282 {2 9 10 12}</a:t>
            </a:r>
          </a:p>
          <a:p>
            <a:endParaRPr lang="en-US" smtClean="0"/>
          </a:p>
          <a:p>
            <a:r>
              <a:rPr lang="en-US" smtClean="0"/>
              <a:t>283 </a:t>
            </a:r>
            <a:r>
              <a:rPr lang="en-US"/>
              <a:t>{2 9 11 12}</a:t>
            </a:r>
          </a:p>
          <a:p>
            <a:endParaRPr lang="en-US" smtClean="0"/>
          </a:p>
          <a:p>
            <a:r>
              <a:rPr lang="en-US" smtClean="0"/>
              <a:t>284 </a:t>
            </a:r>
            <a:r>
              <a:rPr lang="en-US"/>
              <a:t>{2 10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285 {3 4 5 6}</a:t>
            </a:r>
          </a:p>
          <a:p>
            <a:r>
              <a:rPr lang="en-US"/>
              <a:t>286 {3 4 5 7}</a:t>
            </a:r>
          </a:p>
          <a:p>
            <a:r>
              <a:rPr lang="en-US"/>
              <a:t>287 {3 4 5 8}</a:t>
            </a:r>
          </a:p>
          <a:p>
            <a:r>
              <a:rPr lang="en-US"/>
              <a:t>288 {3 4 5 9}</a:t>
            </a:r>
          </a:p>
          <a:p>
            <a:r>
              <a:rPr lang="en-US"/>
              <a:t>289 {3 4 5 10}</a:t>
            </a:r>
          </a:p>
          <a:p>
            <a:r>
              <a:rPr lang="en-US"/>
              <a:t>290 {3 4 5 11}</a:t>
            </a:r>
          </a:p>
          <a:p>
            <a:r>
              <a:rPr lang="en-US"/>
              <a:t>291 {3 4 5 12}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62862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24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3528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292 {3 4 6 7}</a:t>
            </a:r>
          </a:p>
          <a:p>
            <a:r>
              <a:rPr lang="en-US"/>
              <a:t>293 {3 4 6 8}</a:t>
            </a:r>
          </a:p>
          <a:p>
            <a:r>
              <a:rPr lang="en-US"/>
              <a:t>294 {3 4 6 9}</a:t>
            </a:r>
          </a:p>
          <a:p>
            <a:r>
              <a:rPr lang="en-US"/>
              <a:t>295 {3 4 6 10}</a:t>
            </a:r>
          </a:p>
          <a:p>
            <a:r>
              <a:rPr lang="en-US"/>
              <a:t>296 {3 4 6 11}</a:t>
            </a:r>
          </a:p>
          <a:p>
            <a:r>
              <a:rPr lang="en-US"/>
              <a:t>297 {3 4 6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298 {3 4 7 8}</a:t>
            </a:r>
          </a:p>
          <a:p>
            <a:r>
              <a:rPr lang="en-US"/>
              <a:t>299 {3 4 7 9}</a:t>
            </a:r>
          </a:p>
          <a:p>
            <a:r>
              <a:rPr lang="en-US"/>
              <a:t>300 {3 4 7 10}</a:t>
            </a:r>
          </a:p>
          <a:p>
            <a:r>
              <a:rPr lang="en-US"/>
              <a:t>301 {3 4 7 11}</a:t>
            </a:r>
          </a:p>
          <a:p>
            <a:r>
              <a:rPr lang="en-US"/>
              <a:t>302 {3 4 7 12}</a:t>
            </a:r>
          </a:p>
          <a:p>
            <a:endParaRPr lang="en-US" smtClean="0"/>
          </a:p>
          <a:p>
            <a:r>
              <a:rPr lang="en-US" smtClean="0"/>
              <a:t>303 </a:t>
            </a:r>
            <a:r>
              <a:rPr lang="en-US"/>
              <a:t>{3 4 8 9}</a:t>
            </a:r>
          </a:p>
          <a:p>
            <a:r>
              <a:rPr lang="en-US"/>
              <a:t>304 {3 4 8 10}</a:t>
            </a:r>
          </a:p>
          <a:p>
            <a:r>
              <a:rPr lang="en-US"/>
              <a:t>305 {3 4 8 11}</a:t>
            </a:r>
          </a:p>
          <a:p>
            <a:r>
              <a:rPr lang="en-US"/>
              <a:t>306 {3 4 8 12}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51720" y="980728"/>
            <a:ext cx="1800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307 {3 4 9 10}</a:t>
            </a:r>
          </a:p>
          <a:p>
            <a:r>
              <a:rPr lang="en-US"/>
              <a:t>308 {3 4 9 11}</a:t>
            </a:r>
          </a:p>
          <a:p>
            <a:r>
              <a:rPr lang="en-US"/>
              <a:t>309 {3 4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310 {3 4 10 11}</a:t>
            </a:r>
          </a:p>
          <a:p>
            <a:r>
              <a:rPr lang="en-US"/>
              <a:t>311 {3 4 10 12}</a:t>
            </a:r>
          </a:p>
          <a:p>
            <a:endParaRPr lang="en-US" smtClean="0"/>
          </a:p>
          <a:p>
            <a:r>
              <a:rPr lang="en-US" smtClean="0"/>
              <a:t>312 </a:t>
            </a:r>
            <a:r>
              <a:rPr lang="en-US"/>
              <a:t>{3 4 11 12}</a:t>
            </a:r>
          </a:p>
          <a:p>
            <a:endParaRPr lang="en-US" smtClean="0"/>
          </a:p>
          <a:p>
            <a:r>
              <a:rPr lang="en-US" smtClean="0"/>
              <a:t>313 </a:t>
            </a:r>
            <a:r>
              <a:rPr lang="en-US"/>
              <a:t>{3 5 6 7}</a:t>
            </a:r>
          </a:p>
          <a:p>
            <a:r>
              <a:rPr lang="en-US"/>
              <a:t>314 {3 5 6 8}</a:t>
            </a:r>
          </a:p>
          <a:p>
            <a:r>
              <a:rPr lang="en-US"/>
              <a:t>315 {3 5 6 9}</a:t>
            </a:r>
          </a:p>
          <a:p>
            <a:r>
              <a:rPr lang="en-US"/>
              <a:t>316 {3 5 6 10}</a:t>
            </a:r>
          </a:p>
          <a:p>
            <a:r>
              <a:rPr lang="en-US"/>
              <a:t>317 {3 5 6 11}</a:t>
            </a:r>
          </a:p>
          <a:p>
            <a:r>
              <a:rPr lang="en-US"/>
              <a:t>318 {3 5 6 12}</a:t>
            </a:r>
          </a:p>
          <a:p>
            <a:endParaRPr lang="en-US" smtClean="0"/>
          </a:p>
        </p:txBody>
      </p:sp>
      <p:sp>
        <p:nvSpPr>
          <p:cNvPr id="14" name="TextBox 13"/>
          <p:cNvSpPr txBox="1"/>
          <p:nvPr/>
        </p:nvSpPr>
        <p:spPr>
          <a:xfrm>
            <a:off x="4067944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319 {3 5 7 8}</a:t>
            </a:r>
          </a:p>
          <a:p>
            <a:r>
              <a:rPr lang="en-US"/>
              <a:t>320 {3 5 7 9}</a:t>
            </a:r>
          </a:p>
          <a:p>
            <a:r>
              <a:rPr lang="en-US"/>
              <a:t>321 {3 5 7 10}</a:t>
            </a:r>
          </a:p>
          <a:p>
            <a:r>
              <a:rPr lang="en-US"/>
              <a:t>322 {3 5 7 11}</a:t>
            </a:r>
          </a:p>
          <a:p>
            <a:r>
              <a:rPr lang="en-US"/>
              <a:t>323 {3 5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324 {3 5 8 9}</a:t>
            </a:r>
          </a:p>
          <a:p>
            <a:r>
              <a:rPr lang="en-US"/>
              <a:t>325 {3 5 8 10}</a:t>
            </a:r>
          </a:p>
          <a:p>
            <a:r>
              <a:rPr lang="en-US"/>
              <a:t>326 {3 5 8 11}</a:t>
            </a:r>
          </a:p>
          <a:p>
            <a:r>
              <a:rPr lang="en-US"/>
              <a:t>327 {3 5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328 {3 5 9 10}</a:t>
            </a:r>
          </a:p>
          <a:p>
            <a:r>
              <a:rPr lang="en-US"/>
              <a:t>329 {3 5 9 11}</a:t>
            </a:r>
          </a:p>
          <a:p>
            <a:r>
              <a:rPr lang="en-US"/>
              <a:t>330 {3 5 9 12</a:t>
            </a:r>
            <a:r>
              <a:rPr lang="en-US" smtClean="0"/>
              <a:t>}</a:t>
            </a:r>
          </a:p>
          <a:p>
            <a:endParaRPr lang="en-US" smtClean="0"/>
          </a:p>
          <a:p>
            <a:r>
              <a:rPr lang="en-US"/>
              <a:t>331 {3 5 10 11}</a:t>
            </a:r>
          </a:p>
          <a:p>
            <a:r>
              <a:rPr lang="en-US"/>
              <a:t>332 {3 5 10 12}</a:t>
            </a:r>
          </a:p>
          <a:p>
            <a:endParaRPr lang="en-US" smtClean="0"/>
          </a:p>
          <a:p>
            <a:r>
              <a:rPr lang="en-US" smtClean="0"/>
              <a:t>333 </a:t>
            </a:r>
            <a:r>
              <a:rPr lang="en-US"/>
              <a:t>{3 5 11 12}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2160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334 {3 6 7 8}</a:t>
            </a:r>
          </a:p>
          <a:p>
            <a:r>
              <a:rPr lang="en-US"/>
              <a:t>335 {3 6 7 9}</a:t>
            </a:r>
          </a:p>
          <a:p>
            <a:r>
              <a:rPr lang="en-US"/>
              <a:t>336 {3 6 7 10}</a:t>
            </a:r>
          </a:p>
          <a:p>
            <a:r>
              <a:rPr lang="en-US"/>
              <a:t>337 {3 6 7 11}</a:t>
            </a:r>
          </a:p>
          <a:p>
            <a:r>
              <a:rPr lang="en-US"/>
              <a:t>338 {3 6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339 {3 6 8 9}</a:t>
            </a:r>
          </a:p>
          <a:p>
            <a:r>
              <a:rPr lang="en-US"/>
              <a:t>340 {3 6 8 10}</a:t>
            </a:r>
          </a:p>
          <a:p>
            <a:r>
              <a:rPr lang="en-US"/>
              <a:t>341 {3 6 8 11}</a:t>
            </a:r>
          </a:p>
          <a:p>
            <a:r>
              <a:rPr lang="en-US"/>
              <a:t>342 {3 6 8 12}</a:t>
            </a:r>
          </a:p>
          <a:p>
            <a:endParaRPr lang="en-US" smtClean="0"/>
          </a:p>
          <a:p>
            <a:r>
              <a:rPr lang="en-US" smtClean="0"/>
              <a:t>343 </a:t>
            </a:r>
            <a:r>
              <a:rPr lang="en-US"/>
              <a:t>{3 6 9 10}</a:t>
            </a:r>
          </a:p>
          <a:p>
            <a:r>
              <a:rPr lang="en-US"/>
              <a:t>344 {3 6 9 11}</a:t>
            </a:r>
          </a:p>
          <a:p>
            <a:r>
              <a:rPr lang="en-US"/>
              <a:t>345 {3 6 9 12}</a:t>
            </a:r>
          </a:p>
          <a:p>
            <a:endParaRPr lang="en-US" smtClean="0"/>
          </a:p>
          <a:p>
            <a:r>
              <a:rPr lang="en-US" smtClean="0"/>
              <a:t>346 </a:t>
            </a:r>
            <a:r>
              <a:rPr lang="en-US"/>
              <a:t>{3 6 10 11}</a:t>
            </a:r>
          </a:p>
          <a:p>
            <a:r>
              <a:rPr lang="en-US"/>
              <a:t>347 {3 6 10 12}</a:t>
            </a:r>
          </a:p>
          <a:p>
            <a:endParaRPr lang="en-US" smtClean="0"/>
          </a:p>
          <a:p>
            <a:r>
              <a:rPr lang="en-US" smtClean="0"/>
              <a:t>348 </a:t>
            </a:r>
            <a:r>
              <a:rPr lang="en-US"/>
              <a:t>{3 6 11 12}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182857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25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3528" y="980728"/>
            <a:ext cx="1800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349 {3 7 8 9}</a:t>
            </a:r>
          </a:p>
          <a:p>
            <a:r>
              <a:rPr lang="en-US"/>
              <a:t>350 {3 7 8 10}</a:t>
            </a:r>
          </a:p>
          <a:p>
            <a:r>
              <a:rPr lang="en-US"/>
              <a:t>351 {3 7 8 11}</a:t>
            </a:r>
          </a:p>
          <a:p>
            <a:r>
              <a:rPr lang="en-US"/>
              <a:t>352 {3 7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353 {3 7 9 10}</a:t>
            </a:r>
          </a:p>
          <a:p>
            <a:r>
              <a:rPr lang="en-US"/>
              <a:t>354 {3 7 9 11}</a:t>
            </a:r>
          </a:p>
          <a:p>
            <a:r>
              <a:rPr lang="en-US"/>
              <a:t>355 {3 7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356 {3 7 10 11}</a:t>
            </a:r>
          </a:p>
          <a:p>
            <a:r>
              <a:rPr lang="en-US"/>
              <a:t>357 {3 7 10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358 {3 7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359 {3 8 9 10}</a:t>
            </a:r>
          </a:p>
          <a:p>
            <a:r>
              <a:rPr lang="en-US"/>
              <a:t>360 {3 8 9 11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361 {3 8 9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051720" y="980728"/>
            <a:ext cx="1800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362 {3 8 10 11}</a:t>
            </a:r>
          </a:p>
          <a:p>
            <a:r>
              <a:rPr lang="en-US"/>
              <a:t>363 {3 8 10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364 {3 8 11 12}</a:t>
            </a:r>
          </a:p>
          <a:p>
            <a:endParaRPr lang="en-US" smtClean="0"/>
          </a:p>
          <a:p>
            <a:r>
              <a:rPr lang="en-US" smtClean="0"/>
              <a:t>365 </a:t>
            </a:r>
            <a:r>
              <a:rPr lang="en-US"/>
              <a:t>{3 9 10 11}</a:t>
            </a:r>
          </a:p>
          <a:p>
            <a:r>
              <a:rPr lang="en-US"/>
              <a:t>366 {3 9 10 12}</a:t>
            </a:r>
          </a:p>
          <a:p>
            <a:endParaRPr lang="en-US" smtClean="0"/>
          </a:p>
          <a:p>
            <a:r>
              <a:rPr lang="en-US" smtClean="0"/>
              <a:t>367 </a:t>
            </a:r>
            <a:r>
              <a:rPr lang="en-US"/>
              <a:t>{3 9 11 12}</a:t>
            </a:r>
          </a:p>
          <a:p>
            <a:endParaRPr lang="en-US" smtClean="0"/>
          </a:p>
          <a:p>
            <a:r>
              <a:rPr lang="en-US" smtClean="0"/>
              <a:t>368 </a:t>
            </a:r>
            <a:r>
              <a:rPr lang="en-US"/>
              <a:t>{3 10 11 12}</a:t>
            </a:r>
          </a:p>
          <a:p>
            <a:endParaRPr lang="en-US" smtClean="0"/>
          </a:p>
          <a:p>
            <a:r>
              <a:rPr lang="en-US" smtClean="0"/>
              <a:t>369 </a:t>
            </a:r>
            <a:r>
              <a:rPr lang="en-US"/>
              <a:t>{4 5 6 7}</a:t>
            </a:r>
          </a:p>
          <a:p>
            <a:r>
              <a:rPr lang="en-US"/>
              <a:t>370 {4 5 6 8}</a:t>
            </a:r>
          </a:p>
          <a:p>
            <a:r>
              <a:rPr lang="en-US"/>
              <a:t>371 {4 5 6 9}</a:t>
            </a:r>
          </a:p>
          <a:p>
            <a:r>
              <a:rPr lang="en-US"/>
              <a:t>372 {4 5 6 10}</a:t>
            </a:r>
          </a:p>
          <a:p>
            <a:r>
              <a:rPr lang="en-US"/>
              <a:t>373 {4 5 6 11}</a:t>
            </a:r>
          </a:p>
          <a:p>
            <a:r>
              <a:rPr lang="en-US"/>
              <a:t>374 {4 5 6 12}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7944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375 {4 5 7 8}</a:t>
            </a:r>
          </a:p>
          <a:p>
            <a:r>
              <a:rPr lang="en-US"/>
              <a:t>376 {4 5 7 9}</a:t>
            </a:r>
          </a:p>
          <a:p>
            <a:r>
              <a:rPr lang="en-US"/>
              <a:t>377 {4 5 7 10}</a:t>
            </a:r>
          </a:p>
          <a:p>
            <a:r>
              <a:rPr lang="en-US"/>
              <a:t>378 {4 5 7 11}</a:t>
            </a:r>
          </a:p>
          <a:p>
            <a:r>
              <a:rPr lang="en-US"/>
              <a:t>379 {4 5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380 {4 5 8 9}</a:t>
            </a:r>
          </a:p>
          <a:p>
            <a:r>
              <a:rPr lang="en-US"/>
              <a:t>381 {4 5 8 10}</a:t>
            </a:r>
          </a:p>
          <a:p>
            <a:r>
              <a:rPr lang="en-US"/>
              <a:t>382 {4 5 8 11}</a:t>
            </a:r>
          </a:p>
          <a:p>
            <a:r>
              <a:rPr lang="en-US"/>
              <a:t>383 {4 5 8 12}</a:t>
            </a:r>
          </a:p>
          <a:p>
            <a:endParaRPr lang="en-US" smtClean="0"/>
          </a:p>
          <a:p>
            <a:r>
              <a:rPr lang="en-US" smtClean="0"/>
              <a:t>384 </a:t>
            </a:r>
            <a:r>
              <a:rPr lang="en-US"/>
              <a:t>{4 5 9 10}</a:t>
            </a:r>
          </a:p>
          <a:p>
            <a:r>
              <a:rPr lang="en-US"/>
              <a:t>385 {4 5 9 11}</a:t>
            </a:r>
          </a:p>
          <a:p>
            <a:r>
              <a:rPr lang="en-US"/>
              <a:t>386 {4 5 9 12}</a:t>
            </a:r>
          </a:p>
          <a:p>
            <a:endParaRPr lang="en-US" smtClean="0"/>
          </a:p>
          <a:p>
            <a:r>
              <a:rPr lang="en-US" smtClean="0"/>
              <a:t>387 </a:t>
            </a:r>
            <a:r>
              <a:rPr lang="en-US"/>
              <a:t>{4 5 10 11}</a:t>
            </a:r>
          </a:p>
          <a:p>
            <a:r>
              <a:rPr lang="en-US"/>
              <a:t>388 {4 5 10 12}</a:t>
            </a:r>
          </a:p>
          <a:p>
            <a:endParaRPr lang="en-US" smtClean="0"/>
          </a:p>
          <a:p>
            <a:r>
              <a:rPr lang="en-US" smtClean="0"/>
              <a:t>389 </a:t>
            </a:r>
            <a:r>
              <a:rPr lang="en-US"/>
              <a:t>{4 5 11 12}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2160" y="980728"/>
            <a:ext cx="1800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390 {4 6 7 8}</a:t>
            </a:r>
          </a:p>
          <a:p>
            <a:r>
              <a:rPr lang="en-US"/>
              <a:t>391 {4 6 7 9}</a:t>
            </a:r>
          </a:p>
          <a:p>
            <a:r>
              <a:rPr lang="en-US"/>
              <a:t>392 {4 6 7 10}</a:t>
            </a:r>
          </a:p>
          <a:p>
            <a:r>
              <a:rPr lang="en-US"/>
              <a:t>393 {4 6 7 11}</a:t>
            </a:r>
          </a:p>
          <a:p>
            <a:r>
              <a:rPr lang="en-US"/>
              <a:t>394 {4 6 7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395 {4 6 8 9}</a:t>
            </a:r>
          </a:p>
          <a:p>
            <a:r>
              <a:rPr lang="en-US"/>
              <a:t>396 {4 6 8 10}</a:t>
            </a:r>
          </a:p>
          <a:p>
            <a:r>
              <a:rPr lang="en-US"/>
              <a:t>397 {4 6 8 11}</a:t>
            </a:r>
          </a:p>
          <a:p>
            <a:r>
              <a:rPr lang="en-US"/>
              <a:t>398 {4 6 8 12}</a:t>
            </a:r>
          </a:p>
          <a:p>
            <a:endParaRPr lang="en-US" smtClean="0"/>
          </a:p>
          <a:p>
            <a:r>
              <a:rPr lang="en-US" smtClean="0"/>
              <a:t>399 </a:t>
            </a:r>
            <a:r>
              <a:rPr lang="en-US"/>
              <a:t>{4 6 9 10}</a:t>
            </a:r>
          </a:p>
          <a:p>
            <a:r>
              <a:rPr lang="en-US"/>
              <a:t>400 {4 6 9 11}</a:t>
            </a:r>
          </a:p>
          <a:p>
            <a:r>
              <a:rPr lang="en-US"/>
              <a:t>401 {4 6 9 12}</a:t>
            </a:r>
          </a:p>
          <a:p>
            <a:endParaRPr lang="en-US" smtClean="0"/>
          </a:p>
          <a:p>
            <a:r>
              <a:rPr lang="en-US" smtClean="0"/>
              <a:t>402 </a:t>
            </a:r>
            <a:r>
              <a:rPr lang="en-US"/>
              <a:t>{4 6 10 11}</a:t>
            </a:r>
          </a:p>
          <a:p>
            <a:r>
              <a:rPr lang="en-US" smtClean="0"/>
              <a:t>403 </a:t>
            </a:r>
            <a:r>
              <a:rPr lang="en-US"/>
              <a:t>{4 6 10 12}</a:t>
            </a:r>
          </a:p>
          <a:p>
            <a:endParaRPr lang="en-US" smtClean="0"/>
          </a:p>
          <a:p>
            <a:r>
              <a:rPr lang="en-US" smtClean="0"/>
              <a:t>404 </a:t>
            </a:r>
            <a:r>
              <a:rPr lang="en-US"/>
              <a:t>{4 6 11 12}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2711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26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3528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405 {4 7 8 9}</a:t>
            </a:r>
          </a:p>
          <a:p>
            <a:r>
              <a:rPr lang="en-US"/>
              <a:t>406 {4 7 8 10}</a:t>
            </a:r>
          </a:p>
          <a:p>
            <a:r>
              <a:rPr lang="en-US"/>
              <a:t>407 {4 7 8 11}</a:t>
            </a:r>
          </a:p>
          <a:p>
            <a:r>
              <a:rPr lang="en-US"/>
              <a:t>408 {4 7 8 12}</a:t>
            </a:r>
          </a:p>
          <a:p>
            <a:endParaRPr lang="en-US" smtClean="0"/>
          </a:p>
          <a:p>
            <a:r>
              <a:rPr lang="en-US" smtClean="0"/>
              <a:t>409 </a:t>
            </a:r>
            <a:r>
              <a:rPr lang="en-US"/>
              <a:t>{4 7 9 10}</a:t>
            </a:r>
          </a:p>
          <a:p>
            <a:r>
              <a:rPr lang="en-US"/>
              <a:t>410 {4 7 9 11}</a:t>
            </a:r>
          </a:p>
          <a:p>
            <a:r>
              <a:rPr lang="en-US"/>
              <a:t>411 {4 7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412 {4 7 10 11}</a:t>
            </a:r>
          </a:p>
          <a:p>
            <a:r>
              <a:rPr lang="en-US"/>
              <a:t>413 {4 7 10 12}</a:t>
            </a:r>
          </a:p>
          <a:p>
            <a:endParaRPr lang="en-US" smtClean="0"/>
          </a:p>
          <a:p>
            <a:r>
              <a:rPr lang="en-US" smtClean="0"/>
              <a:t>414 </a:t>
            </a:r>
            <a:r>
              <a:rPr lang="en-US"/>
              <a:t>{4 7 11 12}</a:t>
            </a:r>
          </a:p>
          <a:p>
            <a:endParaRPr lang="en-US" smtClean="0"/>
          </a:p>
          <a:p>
            <a:r>
              <a:rPr lang="en-US" smtClean="0"/>
              <a:t>415 </a:t>
            </a:r>
            <a:r>
              <a:rPr lang="en-US"/>
              <a:t>{4 8 9 10}</a:t>
            </a:r>
          </a:p>
          <a:p>
            <a:r>
              <a:rPr lang="en-US"/>
              <a:t>416 {4 8 9 11}</a:t>
            </a:r>
          </a:p>
          <a:p>
            <a:r>
              <a:rPr lang="en-US"/>
              <a:t>417 {4 8 9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051720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418 </a:t>
            </a:r>
            <a:r>
              <a:rPr lang="en-US"/>
              <a:t>{4 8 10 11}</a:t>
            </a:r>
          </a:p>
          <a:p>
            <a:r>
              <a:rPr lang="en-US"/>
              <a:t>419 {4 8 10 12}</a:t>
            </a:r>
          </a:p>
          <a:p>
            <a:endParaRPr lang="en-US" smtClean="0"/>
          </a:p>
          <a:p>
            <a:r>
              <a:rPr lang="en-US" smtClean="0"/>
              <a:t>420 </a:t>
            </a:r>
            <a:r>
              <a:rPr lang="en-US"/>
              <a:t>{4 8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421 {4 9 10 11}</a:t>
            </a:r>
          </a:p>
          <a:p>
            <a:r>
              <a:rPr lang="en-US"/>
              <a:t>422 {4 9 10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423 {4 9 11 12}</a:t>
            </a:r>
          </a:p>
          <a:p>
            <a:endParaRPr lang="en-US" smtClean="0"/>
          </a:p>
          <a:p>
            <a:r>
              <a:rPr lang="en-US" smtClean="0"/>
              <a:t>424 </a:t>
            </a:r>
            <a:r>
              <a:rPr lang="en-US"/>
              <a:t>{4 10 11 12}</a:t>
            </a:r>
          </a:p>
          <a:p>
            <a:endParaRPr lang="en-US" smtClean="0"/>
          </a:p>
          <a:p>
            <a:r>
              <a:rPr lang="en-US" smtClean="0"/>
              <a:t>425 </a:t>
            </a:r>
            <a:r>
              <a:rPr lang="en-US"/>
              <a:t>{5 6 7 8}</a:t>
            </a:r>
          </a:p>
          <a:p>
            <a:r>
              <a:rPr lang="en-US"/>
              <a:t>426 {5 6 7 9}</a:t>
            </a:r>
          </a:p>
          <a:p>
            <a:r>
              <a:rPr lang="en-US"/>
              <a:t>427 {5 6 7 10}</a:t>
            </a:r>
          </a:p>
          <a:p>
            <a:r>
              <a:rPr lang="en-US"/>
              <a:t>428 {5 6 7 11}</a:t>
            </a:r>
          </a:p>
          <a:p>
            <a:r>
              <a:rPr lang="en-US"/>
              <a:t>429 {5 6 7 12}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7944" y="980728"/>
            <a:ext cx="1800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430 {5 6 8 9}</a:t>
            </a:r>
          </a:p>
          <a:p>
            <a:r>
              <a:rPr lang="en-US"/>
              <a:t>431 {5 6 8 10}</a:t>
            </a:r>
          </a:p>
          <a:p>
            <a:r>
              <a:rPr lang="en-US"/>
              <a:t>432 {5 6 8 11}</a:t>
            </a:r>
          </a:p>
          <a:p>
            <a:r>
              <a:rPr lang="en-US"/>
              <a:t>433 {5 6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434 {5 6 9 10}</a:t>
            </a:r>
          </a:p>
          <a:p>
            <a:r>
              <a:rPr lang="en-US"/>
              <a:t>435 {5 6 9 11}</a:t>
            </a:r>
          </a:p>
          <a:p>
            <a:r>
              <a:rPr lang="en-US"/>
              <a:t>436 {5 6 9 12}</a:t>
            </a:r>
          </a:p>
          <a:p>
            <a:endParaRPr lang="en-US" smtClean="0"/>
          </a:p>
          <a:p>
            <a:r>
              <a:rPr lang="en-US" smtClean="0"/>
              <a:t>437 </a:t>
            </a:r>
            <a:r>
              <a:rPr lang="en-US"/>
              <a:t>{5 6 10 11}</a:t>
            </a:r>
          </a:p>
          <a:p>
            <a:r>
              <a:rPr lang="en-US"/>
              <a:t>438 {5 6 10 12}</a:t>
            </a:r>
          </a:p>
          <a:p>
            <a:endParaRPr lang="en-US" smtClean="0"/>
          </a:p>
          <a:p>
            <a:r>
              <a:rPr lang="en-US" smtClean="0"/>
              <a:t>439 </a:t>
            </a:r>
            <a:r>
              <a:rPr lang="en-US"/>
              <a:t>{5 6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440 {5 7 8 9}</a:t>
            </a:r>
          </a:p>
          <a:p>
            <a:r>
              <a:rPr lang="en-US"/>
              <a:t>441 {5 7 8 10}</a:t>
            </a:r>
          </a:p>
          <a:p>
            <a:r>
              <a:rPr lang="en-US"/>
              <a:t>442 {5 7 8 11}</a:t>
            </a:r>
          </a:p>
          <a:p>
            <a:r>
              <a:rPr lang="en-US"/>
              <a:t>443 {5 7 8 12}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2160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444 {5 7 9 10}</a:t>
            </a:r>
          </a:p>
          <a:p>
            <a:r>
              <a:rPr lang="en-US"/>
              <a:t>445 {5 7 9 11}</a:t>
            </a:r>
          </a:p>
          <a:p>
            <a:r>
              <a:rPr lang="en-US"/>
              <a:t>446 {5 7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447 {5 7 10 11}</a:t>
            </a:r>
          </a:p>
          <a:p>
            <a:r>
              <a:rPr lang="en-US"/>
              <a:t>448 {5 7 10 12}</a:t>
            </a:r>
          </a:p>
          <a:p>
            <a:endParaRPr lang="en-US" smtClean="0"/>
          </a:p>
          <a:p>
            <a:r>
              <a:rPr lang="en-US" smtClean="0"/>
              <a:t>449 </a:t>
            </a:r>
            <a:r>
              <a:rPr lang="en-US"/>
              <a:t>{5 7 11 12}</a:t>
            </a:r>
          </a:p>
          <a:p>
            <a:endParaRPr lang="en-US" smtClean="0"/>
          </a:p>
          <a:p>
            <a:r>
              <a:rPr lang="en-US" smtClean="0"/>
              <a:t>450 </a:t>
            </a:r>
            <a:r>
              <a:rPr lang="en-US"/>
              <a:t>{5 8 9 10}</a:t>
            </a:r>
          </a:p>
          <a:p>
            <a:r>
              <a:rPr lang="en-US"/>
              <a:t>451 {5 8 9 11}</a:t>
            </a:r>
          </a:p>
          <a:p>
            <a:r>
              <a:rPr lang="en-US"/>
              <a:t>452 {5 8 9 12}</a:t>
            </a:r>
          </a:p>
          <a:p>
            <a:endParaRPr lang="en-US" smtClean="0"/>
          </a:p>
          <a:p>
            <a:r>
              <a:rPr lang="en-US" smtClean="0"/>
              <a:t>453 </a:t>
            </a:r>
            <a:r>
              <a:rPr lang="en-US"/>
              <a:t>{5 8 10 11}</a:t>
            </a:r>
          </a:p>
          <a:p>
            <a:r>
              <a:rPr lang="en-US"/>
              <a:t>454 {5 8 10 12}</a:t>
            </a:r>
          </a:p>
          <a:p>
            <a:endParaRPr lang="en-US" smtClean="0"/>
          </a:p>
          <a:p>
            <a:r>
              <a:rPr lang="en-US" smtClean="0"/>
              <a:t>455 </a:t>
            </a:r>
            <a:r>
              <a:rPr lang="en-US"/>
              <a:t>{5 8 11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8759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27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3528" y="980728"/>
            <a:ext cx="1800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456 {5 9 10 11}</a:t>
            </a:r>
          </a:p>
          <a:p>
            <a:r>
              <a:rPr lang="en-US"/>
              <a:t>457 {5 9 10 12}</a:t>
            </a:r>
          </a:p>
          <a:p>
            <a:endParaRPr lang="en-US"/>
          </a:p>
          <a:p>
            <a:r>
              <a:rPr lang="en-US"/>
              <a:t>458 {5 9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459 {5 10 11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460 {6 7 8 9}</a:t>
            </a:r>
          </a:p>
          <a:p>
            <a:r>
              <a:rPr lang="en-US"/>
              <a:t>461 {6 7 8 10}</a:t>
            </a:r>
          </a:p>
          <a:p>
            <a:r>
              <a:rPr lang="en-US"/>
              <a:t>462 {6 7 8 11}</a:t>
            </a:r>
          </a:p>
          <a:p>
            <a:r>
              <a:rPr lang="en-US"/>
              <a:t>463 {6 7 8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464 {6 7 9 10}</a:t>
            </a:r>
          </a:p>
          <a:p>
            <a:r>
              <a:rPr lang="en-US"/>
              <a:t>465 {6 7 9 11}</a:t>
            </a:r>
          </a:p>
          <a:p>
            <a:r>
              <a:rPr lang="en-US"/>
              <a:t>466 {6 7 9 12}</a:t>
            </a:r>
          </a:p>
          <a:p>
            <a:endParaRPr lang="en-US" smtClean="0"/>
          </a:p>
          <a:p>
            <a:r>
              <a:rPr lang="en-US" smtClean="0"/>
              <a:t>467 </a:t>
            </a:r>
            <a:r>
              <a:rPr lang="en-US"/>
              <a:t>{6 7 10 11}</a:t>
            </a:r>
          </a:p>
          <a:p>
            <a:r>
              <a:rPr lang="en-US"/>
              <a:t>468 {6 7 10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23728" y="980728"/>
            <a:ext cx="180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469 </a:t>
            </a:r>
            <a:r>
              <a:rPr lang="en-US"/>
              <a:t>{6 7 11 12}</a:t>
            </a:r>
          </a:p>
          <a:p>
            <a:endParaRPr lang="en-US" smtClean="0"/>
          </a:p>
          <a:p>
            <a:r>
              <a:rPr lang="en-US" smtClean="0"/>
              <a:t>470 </a:t>
            </a:r>
            <a:r>
              <a:rPr lang="en-US"/>
              <a:t>{6 8 9 10}</a:t>
            </a:r>
          </a:p>
          <a:p>
            <a:r>
              <a:rPr lang="en-US" b="1" u="sng">
                <a:solidFill>
                  <a:srgbClr val="0000FF"/>
                </a:solidFill>
              </a:rPr>
              <a:t>471 {6 8 9 11}</a:t>
            </a:r>
          </a:p>
          <a:p>
            <a:r>
              <a:rPr lang="en-US"/>
              <a:t>472 {6 8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473 {6 8 10 11}</a:t>
            </a:r>
          </a:p>
          <a:p>
            <a:r>
              <a:rPr lang="en-US"/>
              <a:t>474 {6 8 10 12}</a:t>
            </a:r>
          </a:p>
          <a:p>
            <a:endParaRPr lang="en-US" smtClean="0"/>
          </a:p>
          <a:p>
            <a:r>
              <a:rPr lang="en-US" smtClean="0"/>
              <a:t>475 </a:t>
            </a:r>
            <a:r>
              <a:rPr lang="en-US"/>
              <a:t>{6 8 11 12}</a:t>
            </a:r>
          </a:p>
          <a:p>
            <a:endParaRPr lang="en-US" smtClean="0"/>
          </a:p>
          <a:p>
            <a:r>
              <a:rPr lang="en-US" smtClean="0"/>
              <a:t>476 </a:t>
            </a:r>
            <a:r>
              <a:rPr lang="en-US"/>
              <a:t>{6 9 10 11}</a:t>
            </a:r>
          </a:p>
          <a:p>
            <a:r>
              <a:rPr lang="en-US"/>
              <a:t>477 {6 9 10 12}</a:t>
            </a:r>
          </a:p>
          <a:p>
            <a:endParaRPr lang="en-US" smtClean="0"/>
          </a:p>
          <a:p>
            <a:r>
              <a:rPr lang="en-US" smtClean="0"/>
              <a:t>478 </a:t>
            </a:r>
            <a:r>
              <a:rPr lang="en-US"/>
              <a:t>{6 9 11 12}</a:t>
            </a:r>
          </a:p>
          <a:p>
            <a:endParaRPr lang="en-US" smtClean="0"/>
          </a:p>
          <a:p>
            <a:r>
              <a:rPr lang="en-US" smtClean="0"/>
              <a:t>479 </a:t>
            </a:r>
            <a:r>
              <a:rPr lang="en-US"/>
              <a:t>{6 10 11 12}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7944" y="980728"/>
            <a:ext cx="1800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480 {7 8 9 10}</a:t>
            </a:r>
          </a:p>
          <a:p>
            <a:r>
              <a:rPr lang="en-US"/>
              <a:t>481 {7 8 9 11}</a:t>
            </a:r>
          </a:p>
          <a:p>
            <a:r>
              <a:rPr lang="en-US"/>
              <a:t>482 {7 8 9 12</a:t>
            </a:r>
            <a:r>
              <a:rPr lang="en-US" smtClean="0"/>
              <a:t>}</a:t>
            </a:r>
          </a:p>
          <a:p>
            <a:endParaRPr lang="en-US"/>
          </a:p>
          <a:p>
            <a:r>
              <a:rPr lang="en-US"/>
              <a:t>483 {7 8 10 11}</a:t>
            </a:r>
          </a:p>
          <a:p>
            <a:r>
              <a:rPr lang="en-US"/>
              <a:t>484 {7 8 10 12}</a:t>
            </a:r>
          </a:p>
          <a:p>
            <a:endParaRPr lang="en-US" smtClean="0"/>
          </a:p>
          <a:p>
            <a:r>
              <a:rPr lang="en-US" smtClean="0"/>
              <a:t>485 </a:t>
            </a:r>
            <a:r>
              <a:rPr lang="en-US"/>
              <a:t>{7 8 11 12}</a:t>
            </a:r>
          </a:p>
          <a:p>
            <a:endParaRPr lang="en-US" smtClean="0"/>
          </a:p>
          <a:p>
            <a:r>
              <a:rPr lang="en-US" smtClean="0"/>
              <a:t>486 </a:t>
            </a:r>
            <a:r>
              <a:rPr lang="en-US"/>
              <a:t>{7 9 10 11}</a:t>
            </a:r>
          </a:p>
          <a:p>
            <a:r>
              <a:rPr lang="en-US"/>
              <a:t>487 {7 9 10 12}</a:t>
            </a:r>
          </a:p>
          <a:p>
            <a:endParaRPr lang="en-US" smtClean="0"/>
          </a:p>
          <a:p>
            <a:r>
              <a:rPr lang="en-US" smtClean="0"/>
              <a:t>488 </a:t>
            </a:r>
            <a:r>
              <a:rPr lang="en-US"/>
              <a:t>{7 9 11 12}</a:t>
            </a:r>
          </a:p>
          <a:p>
            <a:endParaRPr lang="en-US" smtClean="0"/>
          </a:p>
          <a:p>
            <a:r>
              <a:rPr lang="en-US" smtClean="0"/>
              <a:t>489 </a:t>
            </a:r>
            <a:r>
              <a:rPr lang="en-US"/>
              <a:t>{7 10 11 12</a:t>
            </a:r>
            <a:r>
              <a:rPr lang="en-US" smtClean="0"/>
              <a:t>}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12160" y="980728"/>
            <a:ext cx="180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490 </a:t>
            </a:r>
            <a:r>
              <a:rPr lang="en-US"/>
              <a:t>{8 9 10 11}</a:t>
            </a:r>
          </a:p>
          <a:p>
            <a:r>
              <a:rPr lang="en-US"/>
              <a:t>491 {8 9 10 12}</a:t>
            </a:r>
          </a:p>
          <a:p>
            <a:endParaRPr lang="en-US" smtClean="0"/>
          </a:p>
          <a:p>
            <a:r>
              <a:rPr lang="en-US" smtClean="0"/>
              <a:t>492 </a:t>
            </a:r>
            <a:r>
              <a:rPr lang="en-US"/>
              <a:t>{8 9 11 12}</a:t>
            </a:r>
          </a:p>
          <a:p>
            <a:endParaRPr lang="en-US" smtClean="0"/>
          </a:p>
          <a:p>
            <a:r>
              <a:rPr lang="en-US" smtClean="0"/>
              <a:t>493 </a:t>
            </a:r>
            <a:r>
              <a:rPr lang="en-US"/>
              <a:t>{8 10 11 12}</a:t>
            </a:r>
          </a:p>
          <a:p>
            <a:endParaRPr lang="en-US" smtClean="0"/>
          </a:p>
          <a:p>
            <a:r>
              <a:rPr lang="en-US" smtClean="0"/>
              <a:t>494 </a:t>
            </a:r>
            <a:r>
              <a:rPr lang="en-US"/>
              <a:t>{9 10 11 12}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11807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28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90872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{6,8,9,11} in all 4-subsets of {1,2,...,12</a:t>
            </a:r>
            <a:r>
              <a:rPr lang="en-US" smtClean="0"/>
              <a:t>} is 471 (see previous slide).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198884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General strategy:</a:t>
            </a:r>
          </a:p>
          <a:p>
            <a:endParaRPr lang="en-US"/>
          </a:p>
          <a:p>
            <a:r>
              <a:rPr lang="en-US" smtClean="0"/>
              <a:t>1. Note that the list of all 4-subsets is divided into a number of blocks.</a:t>
            </a:r>
          </a:p>
          <a:p>
            <a:endParaRPr lang="en-US"/>
          </a:p>
          <a:p>
            <a:r>
              <a:rPr lang="en-US" smtClean="0"/>
              <a:t>2. Establish the pattern by which the 4-subsets are divided into blocks.</a:t>
            </a:r>
          </a:p>
          <a:p>
            <a:endParaRPr lang="en-US"/>
          </a:p>
          <a:p>
            <a:r>
              <a:rPr lang="en-US" smtClean="0"/>
              <a:t>3. Note that this pattern has recursive character.</a:t>
            </a:r>
          </a:p>
          <a:p>
            <a:endParaRPr lang="en-US"/>
          </a:p>
          <a:p>
            <a:r>
              <a:rPr lang="en-US" smtClean="0"/>
              <a:t>4. Using the established pattern, count (recursively) the number of blocks</a:t>
            </a:r>
          </a:p>
          <a:p>
            <a:r>
              <a:rPr lang="en-GB" smtClean="0"/>
              <a:t>    (on all significant recursion levels)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which precede the given subset {6,8,9,11} in the list of all subsets. </a:t>
            </a:r>
          </a:p>
          <a:p>
            <a:r>
              <a:rPr lang="en-US"/>
              <a:t> </a:t>
            </a:r>
            <a:r>
              <a:rPr lang="en-US" smtClean="0"/>
              <a:t>  This number is equal to the  rank of the subset.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2372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29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{6,8,9,11} in all 4-subsets of {1,2,...,12</a:t>
            </a:r>
            <a:r>
              <a:rPr lang="en-US" smtClean="0"/>
              <a:t>} is 471 (see earlier slide).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980728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minimum item in </a:t>
            </a:r>
            <a:r>
              <a:rPr lang="en-US"/>
              <a:t> {6,8,9,11</a:t>
            </a:r>
            <a:r>
              <a:rPr lang="en-US" smtClean="0"/>
              <a:t>} is 6. </a:t>
            </a:r>
          </a:p>
          <a:p>
            <a:r>
              <a:rPr lang="en-US" smtClean="0"/>
              <a:t>Therefore </a:t>
            </a:r>
            <a:r>
              <a:rPr lang="en-US"/>
              <a:t> {6,8,9,11</a:t>
            </a:r>
            <a:r>
              <a:rPr lang="en-US" smtClean="0"/>
              <a:t>} is preceded in the list by all 4- subsets which contain values </a:t>
            </a:r>
          </a:p>
          <a:p>
            <a:r>
              <a:rPr lang="en-US"/>
              <a:t> </a:t>
            </a:r>
            <a:r>
              <a:rPr lang="en-US" smtClean="0"/>
              <a:t> -- 1 and bigger </a:t>
            </a:r>
          </a:p>
          <a:p>
            <a:r>
              <a:rPr lang="en-US" smtClean="0"/>
              <a:t>  -- 2 and bigger </a:t>
            </a:r>
          </a:p>
          <a:p>
            <a:r>
              <a:rPr lang="en-US"/>
              <a:t> </a:t>
            </a:r>
            <a:r>
              <a:rPr lang="en-US" smtClean="0"/>
              <a:t> -- 3 and bigger </a:t>
            </a:r>
          </a:p>
          <a:p>
            <a:r>
              <a:rPr lang="en-US"/>
              <a:t> </a:t>
            </a:r>
            <a:r>
              <a:rPr lang="en-US" smtClean="0"/>
              <a:t> -- 4 and bigger </a:t>
            </a:r>
          </a:p>
          <a:p>
            <a:r>
              <a:rPr lang="en-US" smtClean="0"/>
              <a:t>  -- 5 and bigger </a:t>
            </a:r>
          </a:p>
          <a:p>
            <a:endParaRPr lang="en-US"/>
          </a:p>
          <a:p>
            <a:r>
              <a:rPr lang="en-US" smtClean="0"/>
              <a:t>Specifically, those are: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3573016"/>
            <a:ext cx="1656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</a:t>
            </a:r>
            <a:r>
              <a:rPr lang="en-US" sz="1600" b="1" smtClean="0"/>
              <a:t>     0 {</a:t>
            </a:r>
            <a:r>
              <a:rPr lang="en-US" sz="1600" b="1"/>
              <a:t>1 2 3 4}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  1 </a:t>
            </a:r>
            <a:r>
              <a:rPr lang="en-US" sz="1600" b="1"/>
              <a:t>{1 2 3 5</a:t>
            </a:r>
            <a:r>
              <a:rPr lang="en-US" sz="1600" b="1" smtClean="0"/>
              <a:t>}</a:t>
            </a:r>
          </a:p>
          <a:p>
            <a:r>
              <a:rPr lang="en-US" sz="1600" b="1" smtClean="0"/>
              <a:t> 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 ...</a:t>
            </a:r>
            <a:endParaRPr lang="en-US" sz="1600" b="1"/>
          </a:p>
          <a:p>
            <a:r>
              <a:rPr lang="en-US" sz="1600" b="1" smtClean="0"/>
              <a:t>  164 {</a:t>
            </a:r>
            <a:r>
              <a:rPr lang="en-US" sz="1600" b="1"/>
              <a:t>1 10 11 12</a:t>
            </a:r>
            <a:r>
              <a:rPr lang="en-US" sz="1600" b="1" smtClean="0"/>
              <a:t>}</a:t>
            </a:r>
            <a:endParaRPr lang="en-US" sz="1600" b="1"/>
          </a:p>
        </p:txBody>
      </p:sp>
      <p:sp>
        <p:nvSpPr>
          <p:cNvPr id="7" name="TextBox 6"/>
          <p:cNvSpPr txBox="1"/>
          <p:nvPr/>
        </p:nvSpPr>
        <p:spPr>
          <a:xfrm>
            <a:off x="2051720" y="3573016"/>
            <a:ext cx="15841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/>
              <a:t>165 {2 3 4 5}</a:t>
            </a:r>
          </a:p>
          <a:p>
            <a:r>
              <a:rPr lang="en-US" sz="1600" b="1" smtClean="0"/>
              <a:t>166 {2 3 4 6}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 smtClean="0"/>
              <a:t>284 {2 10 11 12}</a:t>
            </a:r>
            <a:endParaRPr lang="en-US" sz="1600" b="1"/>
          </a:p>
        </p:txBody>
      </p:sp>
      <p:sp>
        <p:nvSpPr>
          <p:cNvPr id="8" name="TextBox 7"/>
          <p:cNvSpPr txBox="1"/>
          <p:nvPr/>
        </p:nvSpPr>
        <p:spPr>
          <a:xfrm>
            <a:off x="3707904" y="3573016"/>
            <a:ext cx="15841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285 {3 4 5 6}</a:t>
            </a:r>
          </a:p>
          <a:p>
            <a:r>
              <a:rPr lang="en-US" sz="1600" b="1"/>
              <a:t>286 {3 4 5 7}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368 {3 10 11 12}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08104" y="3573016"/>
            <a:ext cx="1656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369 {4 5 6 7}</a:t>
            </a:r>
          </a:p>
          <a:p>
            <a:r>
              <a:rPr lang="en-US" sz="1600" b="1"/>
              <a:t>370 {4 5 6 8}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424 {4 10 11 12}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08304" y="3573016"/>
            <a:ext cx="1584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425 {5 6 7 8}</a:t>
            </a:r>
          </a:p>
          <a:p>
            <a:r>
              <a:rPr lang="en-US" sz="1600" b="1"/>
              <a:t>426 {5 6 7 9}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459 {5 10 11 12}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1560" y="5210075"/>
            <a:ext cx="6552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size of each of these 5 blocks is computed on next two slides.</a:t>
            </a:r>
          </a:p>
          <a:p>
            <a:endParaRPr lang="en-US" smtClean="0"/>
          </a:p>
          <a:p>
            <a:r>
              <a:rPr lang="en-US" b="1" i="1" smtClean="0"/>
              <a:t>Spoiler:</a:t>
            </a:r>
            <a:r>
              <a:rPr lang="en-US" i="1" smtClean="0"/>
              <a:t> Each size is a binomial coefficient.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251106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permutations of  {1,2,3,4,5}     --  list of permutations with their ranks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3528" y="476672"/>
            <a:ext cx="14401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 0 </a:t>
            </a:r>
            <a:r>
              <a:rPr lang="en-US" sz="1600" b="1" smtClean="0"/>
              <a:t> (</a:t>
            </a:r>
            <a:r>
              <a:rPr lang="en-US" sz="1600" b="1"/>
              <a:t>1 2 3 4 5)</a:t>
            </a:r>
          </a:p>
          <a:p>
            <a:r>
              <a:rPr lang="en-US" sz="1600" b="1"/>
              <a:t>  1 </a:t>
            </a:r>
            <a:r>
              <a:rPr lang="en-US" sz="1600" b="1" smtClean="0"/>
              <a:t> (</a:t>
            </a:r>
            <a:r>
              <a:rPr lang="en-US" sz="1600" b="1"/>
              <a:t>1 2 3 5 4)</a:t>
            </a:r>
          </a:p>
          <a:p>
            <a:r>
              <a:rPr lang="en-US" sz="1600" b="1"/>
              <a:t>  2 </a:t>
            </a:r>
            <a:r>
              <a:rPr lang="en-US" sz="1600" b="1" smtClean="0"/>
              <a:t> (</a:t>
            </a:r>
            <a:r>
              <a:rPr lang="en-US" sz="1600" b="1"/>
              <a:t>1 2 4 3 5)</a:t>
            </a:r>
          </a:p>
          <a:p>
            <a:r>
              <a:rPr lang="en-US" sz="1600" b="1"/>
              <a:t>  3 </a:t>
            </a:r>
            <a:r>
              <a:rPr lang="en-US" sz="1600" b="1" smtClean="0"/>
              <a:t> (</a:t>
            </a:r>
            <a:r>
              <a:rPr lang="en-US" sz="1600" b="1"/>
              <a:t>1 2 4 5 3)</a:t>
            </a:r>
          </a:p>
          <a:p>
            <a:r>
              <a:rPr lang="en-US" sz="1600" b="1"/>
              <a:t>  4 </a:t>
            </a:r>
            <a:r>
              <a:rPr lang="en-US" sz="1600" b="1" smtClean="0"/>
              <a:t> (</a:t>
            </a:r>
            <a:r>
              <a:rPr lang="en-US" sz="1600" b="1"/>
              <a:t>1 2 5 3 4)</a:t>
            </a:r>
          </a:p>
          <a:p>
            <a:r>
              <a:rPr lang="en-US" sz="1600" b="1"/>
              <a:t>  5 </a:t>
            </a:r>
            <a:r>
              <a:rPr lang="en-US" sz="1600" b="1" smtClean="0"/>
              <a:t> (</a:t>
            </a:r>
            <a:r>
              <a:rPr lang="en-US" sz="1600" b="1"/>
              <a:t>1 2 5 4 3)</a:t>
            </a:r>
          </a:p>
          <a:p>
            <a:r>
              <a:rPr lang="en-US" sz="1600" b="1"/>
              <a:t>  6 </a:t>
            </a:r>
            <a:r>
              <a:rPr lang="en-US" sz="1600" b="1" smtClean="0"/>
              <a:t> (</a:t>
            </a:r>
            <a:r>
              <a:rPr lang="en-US" sz="1600" b="1"/>
              <a:t>1 3 2 4 5)</a:t>
            </a:r>
          </a:p>
          <a:p>
            <a:r>
              <a:rPr lang="en-US" sz="1600" b="1"/>
              <a:t>  7 </a:t>
            </a:r>
            <a:r>
              <a:rPr lang="en-US" sz="1600" b="1" smtClean="0"/>
              <a:t> (</a:t>
            </a:r>
            <a:r>
              <a:rPr lang="en-US" sz="1600" b="1"/>
              <a:t>1 3 2 5 4)</a:t>
            </a:r>
          </a:p>
          <a:p>
            <a:r>
              <a:rPr lang="en-US" sz="1600" b="1"/>
              <a:t>  8 </a:t>
            </a:r>
            <a:r>
              <a:rPr lang="en-US" sz="1600" b="1" smtClean="0"/>
              <a:t> (</a:t>
            </a:r>
            <a:r>
              <a:rPr lang="en-US" sz="1600" b="1"/>
              <a:t>1 3 4 2 5)</a:t>
            </a:r>
          </a:p>
          <a:p>
            <a:r>
              <a:rPr lang="en-US" sz="1600" b="1"/>
              <a:t>  9 </a:t>
            </a:r>
            <a:r>
              <a:rPr lang="en-US" sz="1600" b="1" smtClean="0"/>
              <a:t> (</a:t>
            </a:r>
            <a:r>
              <a:rPr lang="en-US" sz="1600" b="1"/>
              <a:t>1 3 4 5 2)</a:t>
            </a:r>
          </a:p>
          <a:p>
            <a:r>
              <a:rPr lang="en-US" sz="1600" b="1"/>
              <a:t> 10 (1 3 5 2 4)</a:t>
            </a:r>
          </a:p>
          <a:p>
            <a:r>
              <a:rPr lang="en-US" sz="1600" b="1"/>
              <a:t> 11 (1 3 5 4 2)</a:t>
            </a:r>
          </a:p>
          <a:p>
            <a:r>
              <a:rPr lang="en-US" sz="1600" b="1"/>
              <a:t> 12 (1 4 2 3 5)</a:t>
            </a:r>
          </a:p>
          <a:p>
            <a:r>
              <a:rPr lang="en-US" sz="1600" b="1"/>
              <a:t> 13 (1 4 2 5 3)</a:t>
            </a:r>
          </a:p>
          <a:p>
            <a:r>
              <a:rPr lang="en-US" sz="1600" b="1"/>
              <a:t> 14 (1 4 3 2 5)</a:t>
            </a:r>
          </a:p>
          <a:p>
            <a:r>
              <a:rPr lang="en-US" sz="1600" b="1"/>
              <a:t> 15 (1 4 3 5 2)</a:t>
            </a:r>
          </a:p>
          <a:p>
            <a:r>
              <a:rPr lang="en-US" sz="1600" b="1"/>
              <a:t> 16 (1 4 5 2 3)</a:t>
            </a:r>
          </a:p>
          <a:p>
            <a:r>
              <a:rPr lang="en-US" sz="1600" b="1"/>
              <a:t> 17 (1 4 5 3 2)</a:t>
            </a:r>
          </a:p>
          <a:p>
            <a:r>
              <a:rPr lang="en-US" sz="1600" b="1"/>
              <a:t> 18 (1 5 2 3 4)</a:t>
            </a:r>
          </a:p>
          <a:p>
            <a:r>
              <a:rPr lang="en-US" sz="1600" b="1"/>
              <a:t> 19 (1 5 2 4 3)</a:t>
            </a:r>
          </a:p>
          <a:p>
            <a:r>
              <a:rPr lang="en-US" sz="1600" b="1"/>
              <a:t> 20 (1 5 3 2 4)</a:t>
            </a:r>
          </a:p>
          <a:p>
            <a:r>
              <a:rPr lang="en-US" sz="1600" b="1"/>
              <a:t> 21 (1 5 3 4 2)</a:t>
            </a:r>
          </a:p>
          <a:p>
            <a:r>
              <a:rPr lang="en-US" sz="1600" b="1"/>
              <a:t> 22 (1 5 4 2 3)</a:t>
            </a:r>
          </a:p>
          <a:p>
            <a:r>
              <a:rPr lang="en-US" sz="1600" b="1"/>
              <a:t> 23 (1 5 4 3 2)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51720" y="476672"/>
            <a:ext cx="14401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24 (2 1 3 4 5)</a:t>
            </a:r>
          </a:p>
          <a:p>
            <a:r>
              <a:rPr lang="en-US" sz="1600" b="1"/>
              <a:t> 25 (2 1 3 5 4)</a:t>
            </a:r>
          </a:p>
          <a:p>
            <a:r>
              <a:rPr lang="en-US" sz="1600" b="1"/>
              <a:t> 26 (2 1 4 3 5)</a:t>
            </a:r>
          </a:p>
          <a:p>
            <a:r>
              <a:rPr lang="en-US" sz="1600" b="1"/>
              <a:t> 27 (2 1 4 5 3)</a:t>
            </a:r>
          </a:p>
          <a:p>
            <a:r>
              <a:rPr lang="en-US" sz="1600" b="1"/>
              <a:t> 28 (2 1 5 3 4)</a:t>
            </a:r>
          </a:p>
          <a:p>
            <a:r>
              <a:rPr lang="en-US" sz="1600" b="1"/>
              <a:t> 29 (2 1 5 4 3)</a:t>
            </a:r>
          </a:p>
          <a:p>
            <a:r>
              <a:rPr lang="en-US" sz="1600" b="1"/>
              <a:t> 30 (2 3 1 4 5)</a:t>
            </a:r>
          </a:p>
          <a:p>
            <a:r>
              <a:rPr lang="en-US" sz="1600" b="1"/>
              <a:t> 31 (2 3 1 5 4)</a:t>
            </a:r>
          </a:p>
          <a:p>
            <a:r>
              <a:rPr lang="en-US" sz="1600" b="1"/>
              <a:t> 32 (2 3 4 1 5)</a:t>
            </a:r>
          </a:p>
          <a:p>
            <a:r>
              <a:rPr lang="en-US" sz="1600" b="1"/>
              <a:t> 33 (2 3 4 5 1)</a:t>
            </a:r>
          </a:p>
          <a:p>
            <a:r>
              <a:rPr lang="en-US" sz="1600" b="1"/>
              <a:t> 34 (2 3 5 1 4)</a:t>
            </a:r>
          </a:p>
          <a:p>
            <a:r>
              <a:rPr lang="en-US" sz="1600" b="1"/>
              <a:t> 35 (2 3 5 4 1)</a:t>
            </a:r>
          </a:p>
          <a:p>
            <a:r>
              <a:rPr lang="en-US" sz="1600" b="1"/>
              <a:t> 36 (2 4 1 3 5)</a:t>
            </a:r>
          </a:p>
          <a:p>
            <a:r>
              <a:rPr lang="en-US" sz="1600" b="1"/>
              <a:t> 37 (2 4 1 5 3)</a:t>
            </a:r>
          </a:p>
          <a:p>
            <a:r>
              <a:rPr lang="en-US" sz="1600" b="1"/>
              <a:t> 38 (2 4 3 1 5)</a:t>
            </a:r>
          </a:p>
          <a:p>
            <a:r>
              <a:rPr lang="en-US" sz="1600" b="1"/>
              <a:t> 39 (2 4 3 5 1)</a:t>
            </a:r>
          </a:p>
          <a:p>
            <a:r>
              <a:rPr lang="en-US" sz="1600" b="1"/>
              <a:t> 40 (2 4 5 1 3)</a:t>
            </a:r>
          </a:p>
          <a:p>
            <a:r>
              <a:rPr lang="en-US" sz="1600" b="1"/>
              <a:t> 41 (2 4 5 3 1)</a:t>
            </a:r>
          </a:p>
          <a:p>
            <a:r>
              <a:rPr lang="en-US" sz="1600" b="1"/>
              <a:t> 42 (2 5 1 3 4)</a:t>
            </a:r>
          </a:p>
          <a:p>
            <a:r>
              <a:rPr lang="en-US" sz="1600" b="1"/>
              <a:t> 43 (2 5 1 4 3)</a:t>
            </a:r>
          </a:p>
          <a:p>
            <a:r>
              <a:rPr lang="en-US" sz="1600" b="1"/>
              <a:t> 44 (2 5 3 1 4)</a:t>
            </a:r>
          </a:p>
          <a:p>
            <a:r>
              <a:rPr lang="en-US" sz="1600" b="1"/>
              <a:t> 45 (2 5 3 4 1)</a:t>
            </a:r>
          </a:p>
          <a:p>
            <a:r>
              <a:rPr lang="en-US" sz="1600" b="1"/>
              <a:t> 46 (2 5 4 1 3)</a:t>
            </a:r>
          </a:p>
          <a:p>
            <a:r>
              <a:rPr lang="en-US" sz="1600" b="1"/>
              <a:t> 47 (2 5 4 3 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9912" y="476672"/>
            <a:ext cx="14401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48 (3 1 2 4 5)</a:t>
            </a:r>
          </a:p>
          <a:p>
            <a:r>
              <a:rPr lang="en-US" sz="1600" b="1"/>
              <a:t> 49 (3 1 2 5 4)</a:t>
            </a:r>
          </a:p>
          <a:p>
            <a:r>
              <a:rPr lang="en-US" sz="1600" b="1"/>
              <a:t> 50 (3 1 4 2 5)</a:t>
            </a:r>
          </a:p>
          <a:p>
            <a:r>
              <a:rPr lang="en-US" sz="1600" b="1"/>
              <a:t> 51 (3 1 4 5 2)</a:t>
            </a:r>
          </a:p>
          <a:p>
            <a:r>
              <a:rPr lang="en-US" sz="1600" b="1"/>
              <a:t> 52 (3 1 5 2 4)</a:t>
            </a:r>
          </a:p>
          <a:p>
            <a:r>
              <a:rPr lang="en-US" sz="1600" b="1"/>
              <a:t> 53 (3 1 5 4 2)</a:t>
            </a:r>
          </a:p>
          <a:p>
            <a:r>
              <a:rPr lang="en-US" sz="1600" b="1"/>
              <a:t> 54 (3 2 1 4 5)</a:t>
            </a:r>
          </a:p>
          <a:p>
            <a:r>
              <a:rPr lang="en-US" sz="1600" b="1"/>
              <a:t> 55 (3 2 1 5 4)</a:t>
            </a:r>
          </a:p>
          <a:p>
            <a:r>
              <a:rPr lang="en-US" sz="1600" b="1"/>
              <a:t> 56 (3 2 4 1 5)</a:t>
            </a:r>
          </a:p>
          <a:p>
            <a:r>
              <a:rPr lang="en-US" sz="1600" b="1"/>
              <a:t> 57 (3 2 4 5 1)</a:t>
            </a:r>
          </a:p>
          <a:p>
            <a:r>
              <a:rPr lang="en-US" sz="1600" b="1"/>
              <a:t> 58 (3 2 5 1 4)</a:t>
            </a:r>
          </a:p>
          <a:p>
            <a:r>
              <a:rPr lang="en-US" sz="1600" b="1"/>
              <a:t> </a:t>
            </a:r>
            <a:r>
              <a:rPr lang="en-US" sz="1600" b="1" u="sng">
                <a:solidFill>
                  <a:srgbClr val="0000FF"/>
                </a:solidFill>
              </a:rPr>
              <a:t>59 (3 2 5 4 1)</a:t>
            </a:r>
          </a:p>
          <a:p>
            <a:r>
              <a:rPr lang="en-US" sz="1600" b="1"/>
              <a:t> 60 (3 4 1 2 5)</a:t>
            </a:r>
          </a:p>
          <a:p>
            <a:r>
              <a:rPr lang="en-US" sz="1600" b="1"/>
              <a:t> 61 (3 4 1 5 2)</a:t>
            </a:r>
          </a:p>
          <a:p>
            <a:r>
              <a:rPr lang="en-US" sz="1600" b="1"/>
              <a:t> 62 (3 4 2 1 5)</a:t>
            </a:r>
          </a:p>
          <a:p>
            <a:r>
              <a:rPr lang="en-US" sz="1600" b="1"/>
              <a:t> 63 (3 4 2 5 1)</a:t>
            </a:r>
          </a:p>
          <a:p>
            <a:r>
              <a:rPr lang="en-US" sz="1600" b="1"/>
              <a:t> 64 (3 4 5 1 2)</a:t>
            </a:r>
          </a:p>
          <a:p>
            <a:r>
              <a:rPr lang="en-US" sz="1600" b="1"/>
              <a:t> 65 (3 4 5 2 1)</a:t>
            </a:r>
          </a:p>
          <a:p>
            <a:r>
              <a:rPr lang="en-US" sz="1600" b="1"/>
              <a:t> 66 (3 5 1 2 4)</a:t>
            </a:r>
          </a:p>
          <a:p>
            <a:r>
              <a:rPr lang="en-US" sz="1600" b="1"/>
              <a:t> 67 (3 5 1 4 2)</a:t>
            </a:r>
          </a:p>
          <a:p>
            <a:r>
              <a:rPr lang="en-US" sz="1600" b="1"/>
              <a:t> 68 (3 5 2 1 4)</a:t>
            </a:r>
          </a:p>
          <a:p>
            <a:r>
              <a:rPr lang="en-US" sz="1600" b="1"/>
              <a:t> 69 (3 5 2 4 1)</a:t>
            </a:r>
          </a:p>
          <a:p>
            <a:r>
              <a:rPr lang="en-US" sz="1600" b="1"/>
              <a:t> 70 (3 5 4 1 2)</a:t>
            </a:r>
          </a:p>
          <a:p>
            <a:r>
              <a:rPr lang="en-US" sz="1600" b="1"/>
              <a:t> 71 (3 5 4 2 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8104" y="476672"/>
            <a:ext cx="14401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</a:t>
            </a:r>
            <a:r>
              <a:rPr lang="en-US" sz="1600" b="1" smtClean="0"/>
              <a:t>72 </a:t>
            </a:r>
            <a:r>
              <a:rPr lang="en-US" sz="1600" b="1"/>
              <a:t>(4 1 2 3 5)</a:t>
            </a:r>
          </a:p>
          <a:p>
            <a:r>
              <a:rPr lang="en-US" sz="1600" b="1"/>
              <a:t> 73 (4 1 2 5 3)</a:t>
            </a:r>
          </a:p>
          <a:p>
            <a:r>
              <a:rPr lang="en-US" sz="1600" b="1"/>
              <a:t> 74 (4 1 3 2 5)</a:t>
            </a:r>
          </a:p>
          <a:p>
            <a:r>
              <a:rPr lang="en-US" sz="1600" b="1"/>
              <a:t> 75 (4 1 3 5 2)</a:t>
            </a:r>
          </a:p>
          <a:p>
            <a:r>
              <a:rPr lang="en-US" sz="1600" b="1"/>
              <a:t> 76 (4 1 5 2 3)</a:t>
            </a:r>
          </a:p>
          <a:p>
            <a:r>
              <a:rPr lang="en-US" sz="1600" b="1"/>
              <a:t> 77 (4 1 5 3 2)</a:t>
            </a:r>
          </a:p>
          <a:p>
            <a:r>
              <a:rPr lang="en-US" sz="1600" b="1"/>
              <a:t> 78 (4 2 1 3 5)</a:t>
            </a:r>
          </a:p>
          <a:p>
            <a:r>
              <a:rPr lang="en-US" sz="1600" b="1"/>
              <a:t> 79 (4 2 1 5 3)</a:t>
            </a:r>
          </a:p>
          <a:p>
            <a:r>
              <a:rPr lang="en-US" sz="1600" b="1"/>
              <a:t> 80 (4 2 3 1 5)</a:t>
            </a:r>
          </a:p>
          <a:p>
            <a:r>
              <a:rPr lang="en-US" sz="1600" b="1"/>
              <a:t> 81 (4 2 3 5 1)</a:t>
            </a:r>
          </a:p>
          <a:p>
            <a:r>
              <a:rPr lang="en-US" sz="1600" b="1"/>
              <a:t> 82 (4 2 5 1 3)</a:t>
            </a:r>
          </a:p>
          <a:p>
            <a:r>
              <a:rPr lang="en-US" sz="1600" b="1"/>
              <a:t> 83 (4 2 5 3 1)</a:t>
            </a:r>
          </a:p>
          <a:p>
            <a:r>
              <a:rPr lang="en-US" sz="1600" b="1"/>
              <a:t> 84 (4 3 1 2 5)</a:t>
            </a:r>
          </a:p>
          <a:p>
            <a:r>
              <a:rPr lang="en-US" sz="1600" b="1"/>
              <a:t> 85 (4 3 1 5 2)</a:t>
            </a:r>
          </a:p>
          <a:p>
            <a:r>
              <a:rPr lang="en-US" sz="1600" b="1"/>
              <a:t> 86 (4 3 2 1 5)</a:t>
            </a:r>
          </a:p>
          <a:p>
            <a:r>
              <a:rPr lang="en-US" sz="1600" b="1"/>
              <a:t> 87 (4 3 2 5 1)</a:t>
            </a:r>
          </a:p>
          <a:p>
            <a:r>
              <a:rPr lang="en-US" sz="1600" b="1"/>
              <a:t> 88 (4 3 5 1 2)</a:t>
            </a:r>
          </a:p>
          <a:p>
            <a:r>
              <a:rPr lang="en-US" sz="1600" b="1"/>
              <a:t> 89 (4 3 5 2 1)</a:t>
            </a:r>
          </a:p>
          <a:p>
            <a:r>
              <a:rPr lang="en-US" sz="1600" b="1"/>
              <a:t> 90 (4 5 1 2 3)</a:t>
            </a:r>
          </a:p>
          <a:p>
            <a:r>
              <a:rPr lang="en-US" sz="1600" b="1"/>
              <a:t> 91 (4 5 1 3 2)</a:t>
            </a:r>
          </a:p>
          <a:p>
            <a:r>
              <a:rPr lang="en-US" sz="1600" b="1"/>
              <a:t> 92 (4 5 2 1 3)</a:t>
            </a:r>
          </a:p>
          <a:p>
            <a:r>
              <a:rPr lang="en-US" sz="1600" b="1"/>
              <a:t> 93 (4 5 2 3 1)</a:t>
            </a:r>
          </a:p>
          <a:p>
            <a:r>
              <a:rPr lang="en-US" sz="1600" b="1"/>
              <a:t> 94 (4 5 3 1 2)</a:t>
            </a:r>
          </a:p>
          <a:p>
            <a:r>
              <a:rPr lang="en-US" sz="1600" b="1"/>
              <a:t> 95 (4 5 3 2 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36296" y="476672"/>
            <a:ext cx="14401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</a:t>
            </a:r>
            <a:r>
              <a:rPr lang="en-US" sz="1600" b="1" smtClean="0"/>
              <a:t> 96 </a:t>
            </a:r>
            <a:r>
              <a:rPr lang="en-US" sz="1600" b="1"/>
              <a:t>(5 1 2 3 4)</a:t>
            </a:r>
          </a:p>
          <a:p>
            <a:r>
              <a:rPr lang="en-US" sz="1600" b="1"/>
              <a:t> </a:t>
            </a:r>
            <a:r>
              <a:rPr lang="en-US" sz="1600" b="1" smtClean="0"/>
              <a:t> 97 (</a:t>
            </a:r>
            <a:r>
              <a:rPr lang="en-US" sz="1600" b="1"/>
              <a:t>5 1 2 4 3)</a:t>
            </a:r>
          </a:p>
          <a:p>
            <a:r>
              <a:rPr lang="en-US" sz="1600" b="1" smtClean="0"/>
              <a:t>  </a:t>
            </a:r>
            <a:r>
              <a:rPr lang="en-US" sz="1600" b="1"/>
              <a:t>98 </a:t>
            </a:r>
            <a:r>
              <a:rPr lang="en-US" sz="1600" b="1" smtClean="0"/>
              <a:t>(</a:t>
            </a:r>
            <a:r>
              <a:rPr lang="en-US" sz="1600" b="1"/>
              <a:t>5 1 3 2 4)</a:t>
            </a:r>
          </a:p>
          <a:p>
            <a:r>
              <a:rPr lang="en-US" sz="1600" b="1" smtClean="0"/>
              <a:t>  99 </a:t>
            </a:r>
            <a:r>
              <a:rPr lang="en-US" sz="1600" b="1"/>
              <a:t>(5 1 3 4 2)</a:t>
            </a:r>
          </a:p>
          <a:p>
            <a:r>
              <a:rPr lang="en-US" sz="1600" b="1"/>
              <a:t>100 (5 1 4 2 3)</a:t>
            </a:r>
          </a:p>
          <a:p>
            <a:r>
              <a:rPr lang="en-US" sz="1600" b="1"/>
              <a:t>101 (5 1 4 3 2)</a:t>
            </a:r>
          </a:p>
          <a:p>
            <a:r>
              <a:rPr lang="en-US" sz="1600" b="1"/>
              <a:t>102 (5 2 1 3 4)</a:t>
            </a:r>
          </a:p>
          <a:p>
            <a:r>
              <a:rPr lang="en-US" sz="1600" b="1"/>
              <a:t>103 (5 2 1 4 3)</a:t>
            </a:r>
          </a:p>
          <a:p>
            <a:r>
              <a:rPr lang="en-US" sz="1600" b="1"/>
              <a:t>104 (5 2 3 1 4)</a:t>
            </a:r>
          </a:p>
          <a:p>
            <a:r>
              <a:rPr lang="en-US" sz="1600" b="1"/>
              <a:t>105 (5 2 3 4 1)</a:t>
            </a:r>
          </a:p>
          <a:p>
            <a:r>
              <a:rPr lang="en-US" sz="1600" b="1"/>
              <a:t>106 (5 2 4 1 3)</a:t>
            </a:r>
          </a:p>
          <a:p>
            <a:r>
              <a:rPr lang="en-US" sz="1600" b="1"/>
              <a:t>107 (5 2 4 3 1)</a:t>
            </a:r>
          </a:p>
          <a:p>
            <a:r>
              <a:rPr lang="en-US" sz="1600" b="1"/>
              <a:t>108 (5 3 1 2 4)</a:t>
            </a:r>
          </a:p>
          <a:p>
            <a:r>
              <a:rPr lang="en-US" sz="1600" b="1"/>
              <a:t>109 (5 3 1 4 2)</a:t>
            </a:r>
          </a:p>
          <a:p>
            <a:r>
              <a:rPr lang="en-US" sz="1600" b="1"/>
              <a:t>110 (5 3 2 1 4)</a:t>
            </a:r>
          </a:p>
          <a:p>
            <a:r>
              <a:rPr lang="en-US" sz="1600" b="1"/>
              <a:t>111 (5 3 2 4 1)</a:t>
            </a:r>
          </a:p>
          <a:p>
            <a:r>
              <a:rPr lang="en-US" sz="1600" b="1"/>
              <a:t>112 (5 3 4 1 2)</a:t>
            </a:r>
          </a:p>
          <a:p>
            <a:r>
              <a:rPr lang="en-US" sz="1600" b="1"/>
              <a:t>113 (5 3 4 2 1)</a:t>
            </a:r>
          </a:p>
          <a:p>
            <a:r>
              <a:rPr lang="en-US" sz="1600" b="1"/>
              <a:t>114 (5 4 1 2 3)</a:t>
            </a:r>
          </a:p>
          <a:p>
            <a:r>
              <a:rPr lang="en-US" sz="1600" b="1"/>
              <a:t>115 (5 4 1 3 2)</a:t>
            </a:r>
          </a:p>
          <a:p>
            <a:r>
              <a:rPr lang="en-US" sz="1600" b="1"/>
              <a:t>116 (5 4 2 1 3)</a:t>
            </a:r>
          </a:p>
          <a:p>
            <a:r>
              <a:rPr lang="en-US" sz="1600" b="1"/>
              <a:t>117 (5 4 2 3 1)</a:t>
            </a:r>
          </a:p>
          <a:p>
            <a:r>
              <a:rPr lang="en-US" sz="1600" b="1"/>
              <a:t>118 (5 4 3 1 2)</a:t>
            </a:r>
          </a:p>
          <a:p>
            <a:r>
              <a:rPr lang="en-US" sz="1600" b="1"/>
              <a:t>119 (5 4 3 2 1)</a:t>
            </a:r>
          </a:p>
        </p:txBody>
      </p:sp>
      <p:sp>
        <p:nvSpPr>
          <p:cNvPr id="2" name="Rectangle 1"/>
          <p:cNvSpPr/>
          <p:nvPr/>
        </p:nvSpPr>
        <p:spPr>
          <a:xfrm>
            <a:off x="899592" y="548680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Rectangle 19"/>
          <p:cNvSpPr/>
          <p:nvPr/>
        </p:nvSpPr>
        <p:spPr>
          <a:xfrm>
            <a:off x="899592" y="1988840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899592" y="3429000"/>
            <a:ext cx="792088" cy="1512168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Rectangle 21"/>
          <p:cNvSpPr/>
          <p:nvPr/>
        </p:nvSpPr>
        <p:spPr>
          <a:xfrm>
            <a:off x="899592" y="4941168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ectangle 22"/>
          <p:cNvSpPr/>
          <p:nvPr/>
        </p:nvSpPr>
        <p:spPr>
          <a:xfrm>
            <a:off x="2627784" y="548680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Rectangle 23"/>
          <p:cNvSpPr/>
          <p:nvPr/>
        </p:nvSpPr>
        <p:spPr>
          <a:xfrm>
            <a:off x="2771800" y="548680"/>
            <a:ext cx="576064" cy="504056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Rectangle 24"/>
          <p:cNvSpPr/>
          <p:nvPr/>
        </p:nvSpPr>
        <p:spPr>
          <a:xfrm>
            <a:off x="2771800" y="1052736"/>
            <a:ext cx="576064" cy="432048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Rectangle 26"/>
          <p:cNvSpPr/>
          <p:nvPr/>
        </p:nvSpPr>
        <p:spPr>
          <a:xfrm>
            <a:off x="2627784" y="1988840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Rectangle 27"/>
          <p:cNvSpPr/>
          <p:nvPr/>
        </p:nvSpPr>
        <p:spPr>
          <a:xfrm>
            <a:off x="2627784" y="3429000"/>
            <a:ext cx="792088" cy="1512168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Rectangle 28"/>
          <p:cNvSpPr/>
          <p:nvPr/>
        </p:nvSpPr>
        <p:spPr>
          <a:xfrm>
            <a:off x="2627784" y="4941168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ectangle 25"/>
          <p:cNvSpPr/>
          <p:nvPr/>
        </p:nvSpPr>
        <p:spPr>
          <a:xfrm>
            <a:off x="2771800" y="1484784"/>
            <a:ext cx="576064" cy="504056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7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39752" y="3068960"/>
            <a:ext cx="626469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339752" y="1124744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1. All 4-subsets which contain 1 and bigger values.</a:t>
            </a:r>
          </a:p>
          <a:p>
            <a:r>
              <a:rPr lang="en-US"/>
              <a:t>V</a:t>
            </a:r>
            <a:r>
              <a:rPr lang="en-US" smtClean="0"/>
              <a:t>alue 1 is present in all subsets in the block.</a:t>
            </a:r>
          </a:p>
          <a:p>
            <a:r>
              <a:rPr lang="en-US" smtClean="0"/>
              <a:t>When we remove 1 from each item in the block, we find that </a:t>
            </a:r>
          </a:p>
          <a:p>
            <a:r>
              <a:rPr lang="en-US"/>
              <a:t>t</a:t>
            </a:r>
            <a:r>
              <a:rPr lang="en-US" smtClean="0"/>
              <a:t>he size of the block is equal to the number </a:t>
            </a:r>
          </a:p>
          <a:p>
            <a:r>
              <a:rPr lang="en-US" smtClean="0"/>
              <a:t>of all 3-subsets of the set {2,3,4,...,12}.</a:t>
            </a:r>
          </a:p>
          <a:p>
            <a:r>
              <a:rPr lang="en-US" smtClean="0"/>
              <a:t>Formally, that number is the same as the number </a:t>
            </a:r>
          </a:p>
          <a:p>
            <a:r>
              <a:rPr lang="en-US"/>
              <a:t>of all 3-subsets of the set </a:t>
            </a:r>
            <a:r>
              <a:rPr lang="en-US" smtClean="0"/>
              <a:t>{1,2,3,...,11} *).</a:t>
            </a:r>
          </a:p>
          <a:p>
            <a:r>
              <a:rPr lang="en-US" smtClean="0"/>
              <a:t>And that, in turn, is equal to binCoeff(11,3) = 11!/(3!*8!) = 165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67744" y="5661248"/>
            <a:ext cx="626469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30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{6,8,9,11} in all 4-subsets of {1,2,...,12</a:t>
            </a:r>
            <a:r>
              <a:rPr lang="en-US" smtClean="0"/>
              <a:t>} is 471 (see </a:t>
            </a:r>
            <a:r>
              <a:rPr lang="en-US"/>
              <a:t>earlier slide</a:t>
            </a:r>
            <a:r>
              <a:rPr lang="en-US" smtClean="0"/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1124744"/>
            <a:ext cx="1656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</a:t>
            </a:r>
            <a:r>
              <a:rPr lang="en-US" sz="1600" b="1" smtClean="0"/>
              <a:t>     0 {</a:t>
            </a:r>
            <a:r>
              <a:rPr lang="en-US" sz="1600" b="1"/>
              <a:t>1 2 3 4}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  1 </a:t>
            </a:r>
            <a:r>
              <a:rPr lang="en-US" sz="1600" b="1"/>
              <a:t>{1 2 3 5</a:t>
            </a:r>
            <a:r>
              <a:rPr lang="en-US" sz="1600" b="1" smtClean="0"/>
              <a:t>}</a:t>
            </a:r>
          </a:p>
          <a:p>
            <a:r>
              <a:rPr lang="en-US" sz="1600" b="1" smtClean="0"/>
              <a:t> 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 ...</a:t>
            </a:r>
            <a:endParaRPr lang="en-US" sz="1600" b="1"/>
          </a:p>
          <a:p>
            <a:r>
              <a:rPr lang="en-US" sz="1600" b="1" smtClean="0"/>
              <a:t>  164 {</a:t>
            </a:r>
            <a:r>
              <a:rPr lang="en-US" sz="1600" b="1"/>
              <a:t>1 10 11 12</a:t>
            </a:r>
            <a:r>
              <a:rPr lang="en-US" sz="1600" b="1" smtClean="0"/>
              <a:t>}</a:t>
            </a:r>
            <a:endParaRPr lang="en-US" sz="1600" b="1"/>
          </a:p>
        </p:txBody>
      </p:sp>
      <p:sp>
        <p:nvSpPr>
          <p:cNvPr id="7" name="TextBox 6"/>
          <p:cNvSpPr txBox="1"/>
          <p:nvPr/>
        </p:nvSpPr>
        <p:spPr>
          <a:xfrm>
            <a:off x="467544" y="3789040"/>
            <a:ext cx="15841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/>
              <a:t>165 {2 3 4 5}</a:t>
            </a:r>
          </a:p>
          <a:p>
            <a:r>
              <a:rPr lang="en-US" sz="1600" b="1" smtClean="0"/>
              <a:t>166 {2 3 4 6}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 smtClean="0"/>
              <a:t>284 {2 10 11 12}</a:t>
            </a:r>
            <a:endParaRPr lang="en-US" sz="1600" b="1"/>
          </a:p>
        </p:txBody>
      </p:sp>
      <p:sp>
        <p:nvSpPr>
          <p:cNvPr id="15" name="TextBox 14"/>
          <p:cNvSpPr txBox="1"/>
          <p:nvPr/>
        </p:nvSpPr>
        <p:spPr>
          <a:xfrm>
            <a:off x="2339752" y="3717032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2. All 4-subsets which contain 2 and bigger values.</a:t>
            </a:r>
          </a:p>
          <a:p>
            <a:r>
              <a:rPr lang="en-US"/>
              <a:t>V</a:t>
            </a:r>
            <a:r>
              <a:rPr lang="en-US" smtClean="0"/>
              <a:t>alue 2 is present in all subsets in the block.</a:t>
            </a:r>
          </a:p>
          <a:p>
            <a:r>
              <a:rPr lang="en-US" smtClean="0"/>
              <a:t>When we remove 2 from each item in the block, we find that </a:t>
            </a:r>
          </a:p>
          <a:p>
            <a:r>
              <a:rPr lang="en-US"/>
              <a:t>t</a:t>
            </a:r>
            <a:r>
              <a:rPr lang="en-US" smtClean="0"/>
              <a:t>he size of the block is equal to the number </a:t>
            </a:r>
          </a:p>
          <a:p>
            <a:r>
              <a:rPr lang="en-US" smtClean="0"/>
              <a:t>of all 3-subsets of the set {3,4,5,...,12}.</a:t>
            </a:r>
          </a:p>
          <a:p>
            <a:r>
              <a:rPr lang="en-US" smtClean="0"/>
              <a:t>Formally, that number is the same as the number </a:t>
            </a:r>
          </a:p>
          <a:p>
            <a:r>
              <a:rPr lang="en-US"/>
              <a:t>of all 3-subsets of the set </a:t>
            </a:r>
            <a:r>
              <a:rPr lang="en-US" smtClean="0"/>
              <a:t>{1,2,3,...,10}.</a:t>
            </a:r>
          </a:p>
          <a:p>
            <a:r>
              <a:rPr lang="en-US" smtClean="0"/>
              <a:t>And that, in turn, is equal to binCoeff(10,3) = 10!/(3!*7!) = 120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3528" y="6093296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*)  Should be obvious, as the size of sets  </a:t>
            </a:r>
            <a:r>
              <a:rPr lang="en-US" sz="1600"/>
              <a:t>{2,3,4,...,12</a:t>
            </a:r>
            <a:r>
              <a:rPr lang="en-US" sz="1600" smtClean="0"/>
              <a:t>} and  </a:t>
            </a:r>
            <a:r>
              <a:rPr lang="en-US" sz="1600"/>
              <a:t>{1,2,3,...,11}</a:t>
            </a:r>
            <a:r>
              <a:rPr lang="en-US" sz="1600" smtClean="0"/>
              <a:t> is clearly the same.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95199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339752" y="2539146"/>
            <a:ext cx="626469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Rectangle 21"/>
          <p:cNvSpPr/>
          <p:nvPr/>
        </p:nvSpPr>
        <p:spPr>
          <a:xfrm>
            <a:off x="2339752" y="4005064"/>
            <a:ext cx="626469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ectangle 22"/>
          <p:cNvSpPr/>
          <p:nvPr/>
        </p:nvSpPr>
        <p:spPr>
          <a:xfrm>
            <a:off x="2339752" y="5733256"/>
            <a:ext cx="626469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31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{6,8,9,11} in all 4-subsets of {1,2,...,12</a:t>
            </a:r>
            <a:r>
              <a:rPr lang="en-US" smtClean="0"/>
              <a:t>} is 471 (see </a:t>
            </a:r>
            <a:r>
              <a:rPr lang="en-US"/>
              <a:t>earlier slide</a:t>
            </a:r>
            <a:r>
              <a:rPr lang="en-US" smtClean="0"/>
              <a:t>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9752" y="1124744"/>
            <a:ext cx="655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3. All 4-subsets which contain 3 and bigger values.</a:t>
            </a:r>
          </a:p>
          <a:p>
            <a:r>
              <a:rPr lang="en-US" smtClean="0"/>
              <a:t>The size of the block is equal to the number </a:t>
            </a:r>
          </a:p>
          <a:p>
            <a:r>
              <a:rPr lang="en-US" smtClean="0"/>
              <a:t>of all 3-subsets of the set {4,5,6,...,12}.</a:t>
            </a:r>
          </a:p>
          <a:p>
            <a:r>
              <a:rPr lang="en-US" smtClean="0"/>
              <a:t>Formally, that number is the same as the number </a:t>
            </a:r>
          </a:p>
          <a:p>
            <a:r>
              <a:rPr lang="en-US"/>
              <a:t>of all 3-subsets of the set </a:t>
            </a:r>
            <a:r>
              <a:rPr lang="en-US" smtClean="0"/>
              <a:t>{1,2,3,...,9}.</a:t>
            </a:r>
          </a:p>
          <a:p>
            <a:r>
              <a:rPr lang="en-US"/>
              <a:t>And that, in turn, is equal to </a:t>
            </a:r>
            <a:r>
              <a:rPr lang="en-US" smtClean="0"/>
              <a:t>binCoeff(9,3</a:t>
            </a:r>
            <a:r>
              <a:rPr lang="en-US"/>
              <a:t>) = 9</a:t>
            </a:r>
            <a:r>
              <a:rPr lang="en-US" smtClean="0"/>
              <a:t>!/(</a:t>
            </a:r>
            <a:r>
              <a:rPr lang="en-US"/>
              <a:t>3</a:t>
            </a:r>
            <a:r>
              <a:rPr lang="en-US" smtClean="0"/>
              <a:t>!*6!) </a:t>
            </a:r>
            <a:r>
              <a:rPr lang="en-US"/>
              <a:t>= </a:t>
            </a:r>
            <a:r>
              <a:rPr lang="en-US" smtClean="0"/>
              <a:t>84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536" y="1196752"/>
            <a:ext cx="15841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285 {3 4 5 6}</a:t>
            </a:r>
          </a:p>
          <a:p>
            <a:r>
              <a:rPr lang="en-US" sz="1600" b="1"/>
              <a:t>286 {3 4 5 7}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368 {3 10 11 12}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6878" y="3135635"/>
            <a:ext cx="1656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369 {4 5 6 7}</a:t>
            </a:r>
          </a:p>
          <a:p>
            <a:r>
              <a:rPr lang="en-US" sz="1600" b="1"/>
              <a:t>370 {4 5 6 8}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424 {4 10 11 12}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5536" y="4869160"/>
            <a:ext cx="1584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425 {5 6 7 8}</a:t>
            </a:r>
          </a:p>
          <a:p>
            <a:r>
              <a:rPr lang="en-US" sz="1600" b="1"/>
              <a:t>426 {5 6 7 9}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459 {5 10 11 12}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9752" y="3140968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4. All 4-subsets which contain 4 and bigger values.</a:t>
            </a:r>
          </a:p>
          <a:p>
            <a:r>
              <a:rPr lang="en-US" smtClean="0"/>
              <a:t>Formally, the number of those subsets is the same as the number </a:t>
            </a:r>
          </a:p>
          <a:p>
            <a:r>
              <a:rPr lang="en-US"/>
              <a:t>of all 3-subsets of the set </a:t>
            </a:r>
            <a:r>
              <a:rPr lang="en-US" smtClean="0"/>
              <a:t>{1,2,3,...,8}.</a:t>
            </a:r>
          </a:p>
          <a:p>
            <a:r>
              <a:rPr lang="en-US"/>
              <a:t>And </a:t>
            </a:r>
            <a:r>
              <a:rPr lang="en-US" smtClean="0"/>
              <a:t>that is </a:t>
            </a:r>
            <a:r>
              <a:rPr lang="en-US"/>
              <a:t>equal to </a:t>
            </a:r>
            <a:r>
              <a:rPr lang="en-US" smtClean="0"/>
              <a:t>binCoeff(8,3</a:t>
            </a:r>
            <a:r>
              <a:rPr lang="en-US"/>
              <a:t>) = </a:t>
            </a:r>
            <a:r>
              <a:rPr lang="en-US" smtClean="0"/>
              <a:t>8!/(</a:t>
            </a:r>
            <a:r>
              <a:rPr lang="en-US"/>
              <a:t>3</a:t>
            </a:r>
            <a:r>
              <a:rPr lang="en-US" smtClean="0"/>
              <a:t>!*5!) </a:t>
            </a:r>
            <a:r>
              <a:rPr lang="en-US"/>
              <a:t>= </a:t>
            </a:r>
            <a:r>
              <a:rPr lang="en-US" smtClean="0"/>
              <a:t>56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39752" y="4869160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5. All 4-subsets which contain 5 and bigger values.</a:t>
            </a:r>
          </a:p>
          <a:p>
            <a:r>
              <a:rPr lang="en-US" smtClean="0"/>
              <a:t>Formally, the number of those subsets is the same as the number </a:t>
            </a:r>
          </a:p>
          <a:p>
            <a:r>
              <a:rPr lang="en-US"/>
              <a:t>of all 3-subsets of the set </a:t>
            </a:r>
            <a:r>
              <a:rPr lang="en-US" smtClean="0"/>
              <a:t>{1,2,3,...,7}.</a:t>
            </a:r>
          </a:p>
          <a:p>
            <a:r>
              <a:rPr lang="en-US"/>
              <a:t>And </a:t>
            </a:r>
            <a:r>
              <a:rPr lang="en-US" smtClean="0"/>
              <a:t>that is </a:t>
            </a:r>
            <a:r>
              <a:rPr lang="en-US"/>
              <a:t>equal to </a:t>
            </a:r>
            <a:r>
              <a:rPr lang="en-US" smtClean="0"/>
              <a:t>binCoeff(7,3</a:t>
            </a:r>
            <a:r>
              <a:rPr lang="en-US"/>
              <a:t>) = </a:t>
            </a:r>
            <a:r>
              <a:rPr lang="en-US" smtClean="0"/>
              <a:t>7!/(</a:t>
            </a:r>
            <a:r>
              <a:rPr lang="en-US"/>
              <a:t>3</a:t>
            </a:r>
            <a:r>
              <a:rPr lang="en-US" smtClean="0"/>
              <a:t>!*4!) </a:t>
            </a:r>
            <a:r>
              <a:rPr lang="en-US"/>
              <a:t>= </a:t>
            </a:r>
            <a:r>
              <a:rPr lang="en-US" smtClean="0"/>
              <a:t>35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73247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3528" y="1340768"/>
            <a:ext cx="331236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32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{6,8,9,11} in all 4-subsets of {1,2,...,12</a:t>
            </a:r>
            <a:r>
              <a:rPr lang="en-US" smtClean="0"/>
              <a:t>} is 471.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1052736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subset </a:t>
            </a:r>
            <a:r>
              <a:rPr lang="en-US"/>
              <a:t>{6,8,9,11</a:t>
            </a:r>
            <a:r>
              <a:rPr lang="en-US" smtClean="0"/>
              <a:t>} is preceded by 5 blocks which total size is</a:t>
            </a:r>
          </a:p>
          <a:p>
            <a:r>
              <a:rPr lang="en-US" smtClean="0"/>
              <a:t>165 + 120 + 84 + 56 + 35 =  460.</a:t>
            </a:r>
          </a:p>
          <a:p>
            <a:r>
              <a:rPr lang="en-US" smtClean="0"/>
              <a:t>Thus, the  rank of  </a:t>
            </a:r>
            <a:r>
              <a:rPr lang="en-US"/>
              <a:t> {6,8,9,11} </a:t>
            </a:r>
            <a:r>
              <a:rPr lang="en-US" smtClean="0"/>
              <a:t> is 460 or bigger. </a:t>
            </a:r>
          </a:p>
          <a:p>
            <a:endParaRPr lang="en-US"/>
          </a:p>
          <a:p>
            <a:r>
              <a:rPr lang="en-US" smtClean="0"/>
              <a:t>The 4-subset </a:t>
            </a:r>
            <a:r>
              <a:rPr lang="en-US"/>
              <a:t>{6,8,9,11} </a:t>
            </a:r>
            <a:r>
              <a:rPr lang="en-US" smtClean="0"/>
              <a:t> is itself in the block 6 which contains values 6 and higher: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2636912"/>
            <a:ext cx="158417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/>
              <a:t>460 {6 7 8 9}</a:t>
            </a:r>
          </a:p>
          <a:p>
            <a:r>
              <a:rPr lang="en-US" sz="1600" b="1"/>
              <a:t>461 {6 7 8 10}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479 {6 10 11 12}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5736" y="2636912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of </a:t>
            </a:r>
            <a:r>
              <a:rPr lang="en-US"/>
              <a:t> {6,8,9,11} </a:t>
            </a:r>
            <a:r>
              <a:rPr lang="en-US" smtClean="0"/>
              <a:t> in  </a:t>
            </a:r>
            <a:r>
              <a:rPr lang="en-US"/>
              <a:t>all 4-subsets of {1,2,...,12</a:t>
            </a:r>
            <a:r>
              <a:rPr lang="en-US" smtClean="0"/>
              <a:t>} is equal to </a:t>
            </a:r>
          </a:p>
          <a:p>
            <a:r>
              <a:rPr lang="en-US" smtClean="0"/>
              <a:t>460  +   the </a:t>
            </a:r>
            <a:r>
              <a:rPr lang="en-US"/>
              <a:t>rank of  {6,8,9,11}  in  all 4-subsets of </a:t>
            </a:r>
            <a:r>
              <a:rPr lang="en-US" smtClean="0"/>
              <a:t>{6,7,8,...,</a:t>
            </a:r>
            <a:r>
              <a:rPr lang="en-US"/>
              <a:t>12</a:t>
            </a:r>
            <a:r>
              <a:rPr lang="en-US" smtClean="0"/>
              <a:t>}.</a:t>
            </a:r>
          </a:p>
          <a:p>
            <a:endParaRPr lang="en-US" smtClean="0"/>
          </a:p>
          <a:p>
            <a:r>
              <a:rPr lang="en-US"/>
              <a:t>Note that the value 6 is common in all subsets in this block</a:t>
            </a:r>
            <a:r>
              <a:rPr lang="en-US" smtClean="0"/>
              <a:t>.</a:t>
            </a:r>
          </a:p>
          <a:p>
            <a:r>
              <a:rPr lang="en-US" smtClean="0"/>
              <a:t>Remove it from the subsets and from the set </a:t>
            </a:r>
            <a:r>
              <a:rPr lang="en-US"/>
              <a:t>{6,7,8,...,12</a:t>
            </a:r>
            <a:r>
              <a:rPr lang="en-US" smtClean="0"/>
              <a:t>}.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9552" y="4398617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Therefore: </a:t>
            </a:r>
          </a:p>
          <a:p>
            <a:r>
              <a:rPr lang="en-US" smtClean="0"/>
              <a:t>A. The </a:t>
            </a:r>
            <a:r>
              <a:rPr lang="en-US"/>
              <a:t>rank of  {6,8,9,11}  in  all 4-subsets of </a:t>
            </a:r>
            <a:r>
              <a:rPr lang="en-US" smtClean="0"/>
              <a:t>{6,7,8,...,</a:t>
            </a:r>
            <a:r>
              <a:rPr lang="en-US"/>
              <a:t>12</a:t>
            </a:r>
            <a:r>
              <a:rPr lang="en-US" smtClean="0"/>
              <a:t>}  is equal to</a:t>
            </a:r>
          </a:p>
          <a:p>
            <a:r>
              <a:rPr lang="en-US" smtClean="0"/>
              <a:t>     the rank of  </a:t>
            </a:r>
            <a:r>
              <a:rPr lang="en-US"/>
              <a:t> </a:t>
            </a:r>
            <a:r>
              <a:rPr lang="en-US" smtClean="0"/>
              <a:t>{8,9,11</a:t>
            </a:r>
            <a:r>
              <a:rPr lang="en-US"/>
              <a:t>}  in  all </a:t>
            </a:r>
            <a:r>
              <a:rPr lang="en-US" smtClean="0"/>
              <a:t>3-subsets </a:t>
            </a:r>
            <a:r>
              <a:rPr lang="en-US"/>
              <a:t>of </a:t>
            </a:r>
            <a:r>
              <a:rPr lang="en-US" smtClean="0"/>
              <a:t>{7,8</a:t>
            </a:r>
            <a:r>
              <a:rPr lang="en-US"/>
              <a:t>,...,12</a:t>
            </a:r>
            <a:r>
              <a:rPr lang="en-US" smtClean="0"/>
              <a:t>}.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B.  The </a:t>
            </a:r>
            <a:r>
              <a:rPr lang="en-US"/>
              <a:t>rank of   {8,9,11}  in  all 3-subsets of {7,8,...,12</a:t>
            </a:r>
            <a:r>
              <a:rPr lang="en-US" smtClean="0"/>
              <a:t>} is equal to </a:t>
            </a:r>
          </a:p>
          <a:p>
            <a:r>
              <a:rPr lang="en-US" smtClean="0"/>
              <a:t>     </a:t>
            </a:r>
            <a:r>
              <a:rPr lang="en-US"/>
              <a:t> the rank of   </a:t>
            </a:r>
            <a:r>
              <a:rPr lang="en-US" smtClean="0"/>
              <a:t>{2,3,5}  </a:t>
            </a:r>
            <a:r>
              <a:rPr lang="en-US"/>
              <a:t>in  all 3-subsets of </a:t>
            </a:r>
            <a:r>
              <a:rPr lang="en-US" smtClean="0"/>
              <a:t>{1,2,...,6}.</a:t>
            </a:r>
          </a:p>
          <a:p>
            <a:r>
              <a:rPr lang="en-US"/>
              <a:t> </a:t>
            </a:r>
            <a:r>
              <a:rPr lang="en-US" smtClean="0"/>
              <a:t>    ( just formally subtract 6 from all elements in the subset and the set </a:t>
            </a:r>
            <a:r>
              <a:rPr lang="en-US"/>
              <a:t>{7,8,...,12</a:t>
            </a:r>
            <a:r>
              <a:rPr lang="en-US" smtClean="0"/>
              <a:t>} )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5536" y="4062555"/>
            <a:ext cx="2520280" cy="368746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Now, recursion kicks in.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5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33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4-subsets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The rank 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of subset {6,8,9,11} in all 4-subsets of {1,2,...,12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} is 471.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1052736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The subset 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{6,8,9,11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} is preceded by 5 blocks which total size is</a:t>
            </a:r>
          </a:p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165 + 120 + 84 + 56 + 35 =  460.</a:t>
            </a:r>
          </a:p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Thus, the  rank of  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 {6,8,9,11}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 is 460 or bigger. </a:t>
            </a:r>
          </a:p>
          <a:p>
            <a:endParaRPr lang="en-US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The 4-subset 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{6,8,9,11}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 is itself in the block 6 which contains values 6 and higher: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2651428"/>
            <a:ext cx="158417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/>
              <a:t>460 {6 7 8 9}</a:t>
            </a:r>
          </a:p>
          <a:p>
            <a:r>
              <a:rPr lang="en-US" sz="1600" b="1"/>
              <a:t>461 {6 7 8 10}</a:t>
            </a:r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479 {6 10 11 12}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5536" y="435581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</a:t>
            </a:r>
            <a:r>
              <a:rPr lang="en-US"/>
              <a:t>rank of   {2,3,5}  in  all 3-subsets of {1,2,...,6</a:t>
            </a:r>
            <a:r>
              <a:rPr lang="en-US" smtClean="0"/>
              <a:t>} is 11.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2699628"/>
            <a:ext cx="6480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Previous slide A+B:</a:t>
            </a:r>
          </a:p>
          <a:p>
            <a:r>
              <a:rPr lang="en-US" smtClean="0"/>
              <a:t>The </a:t>
            </a:r>
            <a:r>
              <a:rPr lang="en-US"/>
              <a:t>rank of  {6,8,9,11}  in  all 4-subsets of </a:t>
            </a:r>
            <a:r>
              <a:rPr lang="en-US" smtClean="0"/>
              <a:t>{6,7,8,...,</a:t>
            </a:r>
            <a:r>
              <a:rPr lang="en-US"/>
              <a:t>12</a:t>
            </a:r>
            <a:r>
              <a:rPr lang="en-US" smtClean="0"/>
              <a:t>}  is equal to</a:t>
            </a:r>
          </a:p>
          <a:p>
            <a:r>
              <a:rPr lang="en-US" smtClean="0"/>
              <a:t> the </a:t>
            </a:r>
            <a:r>
              <a:rPr lang="en-US"/>
              <a:t>rank of   </a:t>
            </a:r>
            <a:r>
              <a:rPr lang="en-US" smtClean="0"/>
              <a:t>{2,3,5}  </a:t>
            </a:r>
            <a:r>
              <a:rPr lang="en-US"/>
              <a:t>in  all 3-subsets of </a:t>
            </a:r>
            <a:r>
              <a:rPr lang="en-US" smtClean="0"/>
              <a:t>{1,2,...,6}.</a:t>
            </a:r>
          </a:p>
          <a:p>
            <a:endParaRPr lang="en-US"/>
          </a:p>
          <a:p>
            <a:r>
              <a:rPr lang="en-US" smtClean="0"/>
              <a:t>Apply recursion -- same problem structure, smaller parameters.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5126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34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3-subsets of {1,2,...,6}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980728"/>
            <a:ext cx="10801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0  {1 2 3}</a:t>
            </a:r>
          </a:p>
          <a:p>
            <a:r>
              <a:rPr lang="en-US" smtClean="0"/>
              <a:t>1  {1 </a:t>
            </a:r>
            <a:r>
              <a:rPr lang="en-US"/>
              <a:t>2 </a:t>
            </a:r>
            <a:r>
              <a:rPr lang="en-US" smtClean="0"/>
              <a:t>4}</a:t>
            </a:r>
            <a:endParaRPr lang="en-US"/>
          </a:p>
          <a:p>
            <a:r>
              <a:rPr lang="en-US" smtClean="0"/>
              <a:t>2  {1 </a:t>
            </a:r>
            <a:r>
              <a:rPr lang="en-US"/>
              <a:t>2 </a:t>
            </a:r>
            <a:r>
              <a:rPr lang="en-US" smtClean="0"/>
              <a:t>5}</a:t>
            </a:r>
            <a:endParaRPr lang="en-US"/>
          </a:p>
          <a:p>
            <a:r>
              <a:rPr lang="en-US" smtClean="0"/>
              <a:t>3  {1 </a:t>
            </a:r>
            <a:r>
              <a:rPr lang="en-US"/>
              <a:t>2 </a:t>
            </a:r>
            <a:r>
              <a:rPr lang="en-US" smtClean="0"/>
              <a:t>6}</a:t>
            </a:r>
          </a:p>
          <a:p>
            <a:endParaRPr lang="en-US"/>
          </a:p>
          <a:p>
            <a:r>
              <a:rPr lang="en-US" smtClean="0"/>
              <a:t>4  {1 3 4}</a:t>
            </a:r>
            <a:endParaRPr lang="en-US"/>
          </a:p>
          <a:p>
            <a:r>
              <a:rPr lang="en-US" smtClean="0"/>
              <a:t>5  {1 3 5}</a:t>
            </a:r>
            <a:endParaRPr lang="en-US"/>
          </a:p>
          <a:p>
            <a:r>
              <a:rPr lang="en-US" smtClean="0"/>
              <a:t>6  {1 3 6}</a:t>
            </a:r>
            <a:endParaRPr lang="en-US"/>
          </a:p>
          <a:p>
            <a:endParaRPr lang="en-US"/>
          </a:p>
          <a:p>
            <a:r>
              <a:rPr lang="en-US" smtClean="0"/>
              <a:t>7  {1 4 5}</a:t>
            </a:r>
          </a:p>
          <a:p>
            <a:r>
              <a:rPr lang="en-US" smtClean="0"/>
              <a:t>8  {1 </a:t>
            </a:r>
            <a:r>
              <a:rPr lang="en-US"/>
              <a:t>4 </a:t>
            </a:r>
            <a:r>
              <a:rPr lang="en-US" smtClean="0"/>
              <a:t>6}</a:t>
            </a:r>
          </a:p>
          <a:p>
            <a:endParaRPr lang="en-US"/>
          </a:p>
          <a:p>
            <a:r>
              <a:rPr lang="en-US" smtClean="0"/>
              <a:t>9  {1 5 6}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7704" y="980728"/>
            <a:ext cx="1584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  {2 3 4}</a:t>
            </a:r>
          </a:p>
          <a:p>
            <a:r>
              <a:rPr lang="en-US" b="1" u="sng" smtClean="0">
                <a:solidFill>
                  <a:srgbClr val="0000FF"/>
                </a:solidFill>
              </a:rPr>
              <a:t>11  {2 3 5}</a:t>
            </a:r>
            <a:endParaRPr lang="en-US" b="1" u="sng">
              <a:solidFill>
                <a:srgbClr val="0000FF"/>
              </a:solidFill>
            </a:endParaRPr>
          </a:p>
          <a:p>
            <a:r>
              <a:rPr lang="en-US"/>
              <a:t>1</a:t>
            </a:r>
            <a:r>
              <a:rPr lang="en-US" smtClean="0"/>
              <a:t>2  {2 3 6}</a:t>
            </a:r>
            <a:endParaRPr lang="en-US"/>
          </a:p>
          <a:p>
            <a:endParaRPr lang="en-US" smtClean="0"/>
          </a:p>
          <a:p>
            <a:r>
              <a:rPr lang="en-US" smtClean="0"/>
              <a:t>13  {2 4 5}</a:t>
            </a:r>
          </a:p>
          <a:p>
            <a:r>
              <a:rPr lang="en-US" smtClean="0"/>
              <a:t>14  {2 4 6}</a:t>
            </a:r>
          </a:p>
          <a:p>
            <a:endParaRPr lang="en-US"/>
          </a:p>
          <a:p>
            <a:r>
              <a:rPr lang="en-US" smtClean="0"/>
              <a:t>15  {2 5 6}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419872" y="980728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16  {3 4 5}</a:t>
            </a:r>
            <a:endParaRPr lang="en-US"/>
          </a:p>
          <a:p>
            <a:r>
              <a:rPr lang="en-US" smtClean="0"/>
              <a:t>17  {3 4 6}</a:t>
            </a:r>
          </a:p>
          <a:p>
            <a:endParaRPr lang="en-US" smtClean="0"/>
          </a:p>
          <a:p>
            <a:r>
              <a:rPr lang="en-US" smtClean="0"/>
              <a:t>18  {3 5 6}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All 3-subsets </a:t>
            </a:r>
            <a:r>
              <a:rPr lang="en-US"/>
              <a:t>of {1,2</a:t>
            </a:r>
            <a:r>
              <a:rPr lang="en-US" smtClean="0"/>
              <a:t>,...,6}   are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0072" y="98072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19  {4 5 6}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66217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35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3-subsets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</a:t>
            </a:r>
            <a:r>
              <a:rPr lang="en-US" smtClean="0"/>
              <a:t>{2,3,5} </a:t>
            </a:r>
            <a:r>
              <a:rPr lang="en-US"/>
              <a:t>in all </a:t>
            </a:r>
            <a:r>
              <a:rPr lang="en-US" smtClean="0"/>
              <a:t>3-subsets </a:t>
            </a:r>
            <a:r>
              <a:rPr lang="en-US"/>
              <a:t>of {1,2</a:t>
            </a:r>
            <a:r>
              <a:rPr lang="en-US" smtClean="0"/>
              <a:t>,...,6} is 11 (see previous slide).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980728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minimum item in </a:t>
            </a:r>
            <a:r>
              <a:rPr lang="en-US"/>
              <a:t> </a:t>
            </a:r>
            <a:r>
              <a:rPr lang="en-US" smtClean="0"/>
              <a:t>{2,3,5} is 1. </a:t>
            </a:r>
          </a:p>
          <a:p>
            <a:r>
              <a:rPr lang="en-US" smtClean="0"/>
              <a:t>Therefore </a:t>
            </a:r>
            <a:r>
              <a:rPr lang="en-US"/>
              <a:t> {2,3,5</a:t>
            </a:r>
            <a:r>
              <a:rPr lang="en-US" smtClean="0"/>
              <a:t>} is preceded in the list by all 3-subsets which contain values </a:t>
            </a:r>
          </a:p>
          <a:p>
            <a:r>
              <a:rPr lang="en-US"/>
              <a:t> </a:t>
            </a:r>
            <a:r>
              <a:rPr lang="en-US" smtClean="0"/>
              <a:t> -- 1 and bigger </a:t>
            </a:r>
          </a:p>
          <a:p>
            <a:endParaRPr lang="en-US"/>
          </a:p>
          <a:p>
            <a:r>
              <a:rPr lang="en-US" smtClean="0"/>
              <a:t>Specifically, that is: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2636912"/>
            <a:ext cx="1080120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/>
              <a:t>0  {1 2 3}</a:t>
            </a:r>
          </a:p>
          <a:p>
            <a:r>
              <a:rPr lang="en-US" sz="1600" b="1"/>
              <a:t>1  {1 2 4}</a:t>
            </a:r>
          </a:p>
          <a:p>
            <a:r>
              <a:rPr lang="en-US" sz="1600" b="1" smtClean="0"/>
              <a:t>...</a:t>
            </a:r>
            <a:endParaRPr lang="en-US" sz="1600" b="1"/>
          </a:p>
          <a:p>
            <a:r>
              <a:rPr lang="en-US" sz="1600" b="1"/>
              <a:t>9  {1 5 6}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35696" y="2492896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Block 1. All 3-subsets which contain 1 and bigger values.</a:t>
            </a:r>
          </a:p>
          <a:p>
            <a:r>
              <a:rPr lang="en-US"/>
              <a:t>V</a:t>
            </a:r>
            <a:r>
              <a:rPr lang="en-US" smtClean="0"/>
              <a:t>alue 1 is present in all subsets in the block.</a:t>
            </a:r>
          </a:p>
          <a:p>
            <a:r>
              <a:rPr lang="en-US" smtClean="0"/>
              <a:t>When we remove 1 from each item in the block, we find that </a:t>
            </a:r>
          </a:p>
          <a:p>
            <a:r>
              <a:rPr lang="en-US"/>
              <a:t>t</a:t>
            </a:r>
            <a:r>
              <a:rPr lang="en-US" smtClean="0"/>
              <a:t>he size of the block is equal to the number </a:t>
            </a:r>
          </a:p>
          <a:p>
            <a:r>
              <a:rPr lang="en-US" smtClean="0"/>
              <a:t>of all 2-subsets of the set {2,3,4,...,6}.</a:t>
            </a:r>
          </a:p>
          <a:p>
            <a:r>
              <a:rPr lang="en-US" smtClean="0"/>
              <a:t>Formally, that number is the same as the number </a:t>
            </a:r>
          </a:p>
          <a:p>
            <a:r>
              <a:rPr lang="en-US"/>
              <a:t>of all </a:t>
            </a:r>
            <a:r>
              <a:rPr lang="en-US" smtClean="0"/>
              <a:t>2-subsets </a:t>
            </a:r>
            <a:r>
              <a:rPr lang="en-US"/>
              <a:t>of the set </a:t>
            </a:r>
            <a:r>
              <a:rPr lang="en-US" smtClean="0"/>
              <a:t>{1,2,3,...,5}.</a:t>
            </a:r>
          </a:p>
          <a:p>
            <a:r>
              <a:rPr lang="en-US" smtClean="0"/>
              <a:t>And that, in turn, is equal to binCoeff(5,2) = 5!/(2!*3!) = 10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319881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36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3-subsets of {1,2,...,12}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</a:t>
            </a:r>
            <a:r>
              <a:rPr lang="en-US" smtClean="0"/>
              <a:t>{2,3,5} </a:t>
            </a:r>
            <a:r>
              <a:rPr lang="en-US"/>
              <a:t>in all </a:t>
            </a:r>
            <a:r>
              <a:rPr lang="en-US" smtClean="0"/>
              <a:t>3-subsets </a:t>
            </a:r>
            <a:r>
              <a:rPr lang="en-US"/>
              <a:t>of {1,2</a:t>
            </a:r>
            <a:r>
              <a:rPr lang="en-US" smtClean="0"/>
              <a:t>,...,</a:t>
            </a:r>
            <a:r>
              <a:rPr lang="en-US"/>
              <a:t>6</a:t>
            </a:r>
            <a:r>
              <a:rPr lang="en-US" smtClean="0"/>
              <a:t>} is 11.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112474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subset </a:t>
            </a:r>
            <a:r>
              <a:rPr lang="en-US"/>
              <a:t>{2,3,5} </a:t>
            </a:r>
            <a:r>
              <a:rPr lang="en-US" smtClean="0"/>
              <a:t>is preceded by 1 blocks which size is10.</a:t>
            </a:r>
          </a:p>
          <a:p>
            <a:r>
              <a:rPr lang="en-US" smtClean="0"/>
              <a:t>Thus, the  rank of  </a:t>
            </a:r>
            <a:r>
              <a:rPr lang="en-US"/>
              <a:t>{2,3,5}</a:t>
            </a:r>
            <a:r>
              <a:rPr lang="en-US" smtClean="0"/>
              <a:t>  is 10 or bigger. </a:t>
            </a:r>
          </a:p>
          <a:p>
            <a:endParaRPr lang="en-US"/>
          </a:p>
          <a:p>
            <a:r>
              <a:rPr lang="en-US" smtClean="0"/>
              <a:t>The 3-subset </a:t>
            </a:r>
            <a:r>
              <a:rPr lang="en-US"/>
              <a:t>{2,3,5}</a:t>
            </a:r>
            <a:r>
              <a:rPr lang="en-US" smtClean="0"/>
              <a:t>  is itself in the block 2 which contains values 2 and higher: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2564904"/>
            <a:ext cx="158417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smtClean="0"/>
              <a:t>10 {</a:t>
            </a:r>
            <a:r>
              <a:rPr lang="en-US" sz="1600" b="1" smtClean="0"/>
              <a:t>2 3 4</a:t>
            </a:r>
            <a:r>
              <a:rPr lang="en-US" sz="1600" b="1" smtClean="0"/>
              <a:t>}</a:t>
            </a:r>
            <a:endParaRPr lang="en-US" sz="1600" b="1"/>
          </a:p>
          <a:p>
            <a:r>
              <a:rPr lang="en-US" sz="1600" b="1"/>
              <a:t>1</a:t>
            </a:r>
            <a:r>
              <a:rPr lang="en-US" sz="1600" b="1" smtClean="0"/>
              <a:t>1 {</a:t>
            </a:r>
            <a:r>
              <a:rPr lang="en-US" sz="1600" b="1" smtClean="0"/>
              <a:t>2 3 5</a:t>
            </a:r>
            <a:r>
              <a:rPr lang="en-US" sz="1600" b="1" smtClean="0"/>
              <a:t>}</a:t>
            </a:r>
            <a:endParaRPr lang="en-US" sz="1600" b="1"/>
          </a:p>
          <a:p>
            <a:r>
              <a:rPr lang="en-US" sz="1600" b="1" smtClean="0"/>
              <a:t>    ...</a:t>
            </a:r>
          </a:p>
          <a:p>
            <a:r>
              <a:rPr lang="en-US" sz="1600" b="1"/>
              <a:t> </a:t>
            </a:r>
            <a:r>
              <a:rPr lang="en-US" sz="1600" b="1" smtClean="0"/>
              <a:t>   ...</a:t>
            </a:r>
          </a:p>
          <a:p>
            <a:r>
              <a:rPr lang="en-US" sz="1600" b="1"/>
              <a:t>1</a:t>
            </a:r>
            <a:r>
              <a:rPr lang="en-US" sz="1600" b="1" smtClean="0"/>
              <a:t>9 {</a:t>
            </a:r>
            <a:r>
              <a:rPr lang="en-US" sz="1600" b="1" smtClean="0"/>
              <a:t>4 5 6</a:t>
            </a:r>
            <a:r>
              <a:rPr lang="en-US" sz="1600" b="1" smtClean="0"/>
              <a:t>}</a:t>
            </a:r>
            <a:endParaRPr lang="en-US" sz="1600" b="1"/>
          </a:p>
        </p:txBody>
      </p:sp>
      <p:sp>
        <p:nvSpPr>
          <p:cNvPr id="12" name="TextBox 11"/>
          <p:cNvSpPr txBox="1"/>
          <p:nvPr/>
        </p:nvSpPr>
        <p:spPr>
          <a:xfrm>
            <a:off x="2195736" y="2564904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of </a:t>
            </a:r>
            <a:r>
              <a:rPr lang="en-US"/>
              <a:t>{2,3,5} </a:t>
            </a:r>
            <a:r>
              <a:rPr lang="en-US" smtClean="0"/>
              <a:t>  in  </a:t>
            </a:r>
            <a:r>
              <a:rPr lang="en-US"/>
              <a:t>all </a:t>
            </a:r>
            <a:r>
              <a:rPr lang="en-US" smtClean="0"/>
              <a:t>3-subsets </a:t>
            </a:r>
            <a:r>
              <a:rPr lang="en-US"/>
              <a:t>of  {1,2,...,6}</a:t>
            </a:r>
            <a:r>
              <a:rPr lang="en-US" smtClean="0"/>
              <a:t> is equal to </a:t>
            </a:r>
          </a:p>
          <a:p>
            <a:r>
              <a:rPr lang="en-US" smtClean="0"/>
              <a:t>10  +   the </a:t>
            </a:r>
            <a:r>
              <a:rPr lang="en-US"/>
              <a:t>rank of {2,3,5}</a:t>
            </a:r>
            <a:r>
              <a:rPr lang="en-US" smtClean="0"/>
              <a:t>  </a:t>
            </a:r>
            <a:r>
              <a:rPr lang="en-US"/>
              <a:t>in  all </a:t>
            </a:r>
            <a:r>
              <a:rPr lang="en-US" smtClean="0"/>
              <a:t>3-subsets </a:t>
            </a:r>
            <a:r>
              <a:rPr lang="en-US"/>
              <a:t>of </a:t>
            </a:r>
            <a:r>
              <a:rPr lang="en-US" smtClean="0"/>
              <a:t>{2,3,4,...,6}.</a:t>
            </a:r>
          </a:p>
          <a:p>
            <a:endParaRPr lang="en-US" smtClean="0"/>
          </a:p>
          <a:p>
            <a:r>
              <a:rPr lang="en-US"/>
              <a:t>Note that the value </a:t>
            </a:r>
            <a:r>
              <a:rPr lang="en-US" smtClean="0"/>
              <a:t>2 </a:t>
            </a:r>
            <a:r>
              <a:rPr lang="en-US"/>
              <a:t>is common in all subsets in this block</a:t>
            </a:r>
            <a:r>
              <a:rPr lang="en-US" smtClean="0"/>
              <a:t>.</a:t>
            </a:r>
          </a:p>
          <a:p>
            <a:r>
              <a:rPr lang="en-US" smtClean="0"/>
              <a:t>Remove it from the subsets and from the set </a:t>
            </a:r>
            <a:r>
              <a:rPr lang="en-US"/>
              <a:t>{2,3,4,...,6}</a:t>
            </a:r>
            <a:r>
              <a:rPr lang="en-US" smtClean="0"/>
              <a:t>.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67544" y="4221088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Therefore: </a:t>
            </a:r>
          </a:p>
          <a:p>
            <a:r>
              <a:rPr lang="en-US" smtClean="0"/>
              <a:t>A. The </a:t>
            </a:r>
            <a:r>
              <a:rPr lang="en-US"/>
              <a:t>rank of  </a:t>
            </a:r>
            <a:r>
              <a:rPr lang="en-US" smtClean="0"/>
              <a:t>{</a:t>
            </a:r>
            <a:r>
              <a:rPr lang="en-US"/>
              <a:t>2,3,5</a:t>
            </a:r>
            <a:r>
              <a:rPr lang="en-US" smtClean="0"/>
              <a:t>}  in  all 3-subsets of {</a:t>
            </a:r>
            <a:r>
              <a:rPr lang="en-US"/>
              <a:t>2,3,4,...,6</a:t>
            </a:r>
            <a:r>
              <a:rPr lang="en-US" smtClean="0"/>
              <a:t>}  is equal to</a:t>
            </a:r>
          </a:p>
          <a:p>
            <a:r>
              <a:rPr lang="en-US" smtClean="0"/>
              <a:t>     the rank of  </a:t>
            </a:r>
            <a:r>
              <a:rPr lang="en-US"/>
              <a:t> </a:t>
            </a:r>
            <a:r>
              <a:rPr lang="en-US" smtClean="0"/>
              <a:t>{3,5}  </a:t>
            </a:r>
            <a:r>
              <a:rPr lang="en-US"/>
              <a:t>in  all </a:t>
            </a:r>
            <a:r>
              <a:rPr lang="en-US" smtClean="0"/>
              <a:t>2-subsets </a:t>
            </a:r>
            <a:r>
              <a:rPr lang="en-US"/>
              <a:t>of </a:t>
            </a:r>
            <a:r>
              <a:rPr lang="en-US" smtClean="0"/>
              <a:t>{</a:t>
            </a:r>
            <a:r>
              <a:rPr lang="en-US"/>
              <a:t>3,4,...,6</a:t>
            </a:r>
            <a:r>
              <a:rPr lang="en-US" smtClean="0"/>
              <a:t>}.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B.  The </a:t>
            </a:r>
            <a:r>
              <a:rPr lang="en-US"/>
              <a:t>rank of   {3,5}  in  all 2-subsets of {3,4,...,6}</a:t>
            </a:r>
            <a:r>
              <a:rPr lang="en-US" smtClean="0"/>
              <a:t> is equal to </a:t>
            </a:r>
          </a:p>
          <a:p>
            <a:r>
              <a:rPr lang="en-US" smtClean="0"/>
              <a:t>     </a:t>
            </a:r>
            <a:r>
              <a:rPr lang="en-US"/>
              <a:t> the rank of   </a:t>
            </a:r>
            <a:r>
              <a:rPr lang="en-US" smtClean="0"/>
              <a:t>{1 3}  </a:t>
            </a:r>
            <a:r>
              <a:rPr lang="en-US"/>
              <a:t>in  all </a:t>
            </a:r>
            <a:r>
              <a:rPr lang="en-US" smtClean="0"/>
              <a:t>2-subsets </a:t>
            </a:r>
            <a:r>
              <a:rPr lang="en-US"/>
              <a:t>of </a:t>
            </a:r>
            <a:r>
              <a:rPr lang="en-US" smtClean="0"/>
              <a:t>{1,2,...,4}.</a:t>
            </a:r>
          </a:p>
          <a:p>
            <a:r>
              <a:rPr lang="en-US"/>
              <a:t> </a:t>
            </a:r>
            <a:r>
              <a:rPr lang="en-US" smtClean="0"/>
              <a:t>    (</a:t>
            </a:r>
            <a:r>
              <a:rPr lang="en-US" b="1" smtClean="0"/>
              <a:t> </a:t>
            </a:r>
            <a:r>
              <a:rPr lang="en-US" smtClean="0"/>
              <a:t>Just formally subtract 2 from all elements in the subset and the set {</a:t>
            </a:r>
            <a:r>
              <a:rPr lang="en-US"/>
              <a:t>3,4,...,6</a:t>
            </a:r>
            <a:r>
              <a:rPr lang="en-US" smtClean="0"/>
              <a:t>}. 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85486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37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2-subsets of {1,2,...,4}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908720"/>
            <a:ext cx="10801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0  {1 2}</a:t>
            </a:r>
          </a:p>
          <a:p>
            <a:r>
              <a:rPr lang="en-US" smtClean="0"/>
              <a:t>1  {1 3}</a:t>
            </a:r>
            <a:endParaRPr lang="en-US"/>
          </a:p>
          <a:p>
            <a:r>
              <a:rPr lang="en-US" smtClean="0"/>
              <a:t>2  {1 4}</a:t>
            </a:r>
            <a:endParaRPr lang="en-US"/>
          </a:p>
          <a:p>
            <a:endParaRPr lang="en-US" smtClean="0"/>
          </a:p>
          <a:p>
            <a:r>
              <a:rPr lang="en-US" smtClean="0"/>
              <a:t>3  {2 3}</a:t>
            </a:r>
          </a:p>
          <a:p>
            <a:r>
              <a:rPr lang="en-US" smtClean="0"/>
              <a:t>4  {2 4}</a:t>
            </a:r>
            <a:endParaRPr lang="en-US"/>
          </a:p>
          <a:p>
            <a:endParaRPr lang="en-US" smtClean="0"/>
          </a:p>
          <a:p>
            <a:r>
              <a:rPr lang="en-US" smtClean="0"/>
              <a:t>5  {3 4}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All 2-subsets </a:t>
            </a:r>
            <a:r>
              <a:rPr lang="en-US"/>
              <a:t>of {1,2</a:t>
            </a:r>
            <a:r>
              <a:rPr lang="en-US" smtClean="0"/>
              <a:t>,...,4}   are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5816" y="1124744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</a:t>
            </a:r>
            <a:r>
              <a:rPr lang="en-US" smtClean="0"/>
              <a:t>{1,3} </a:t>
            </a:r>
            <a:r>
              <a:rPr lang="en-US"/>
              <a:t>in all </a:t>
            </a:r>
            <a:r>
              <a:rPr lang="en-US" smtClean="0"/>
              <a:t>2-subsets </a:t>
            </a:r>
            <a:r>
              <a:rPr lang="en-US"/>
              <a:t>of {1,2</a:t>
            </a:r>
            <a:r>
              <a:rPr lang="en-US" smtClean="0"/>
              <a:t>,...,4} is 1.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63688" y="3501008"/>
            <a:ext cx="6912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minimum item in </a:t>
            </a:r>
            <a:r>
              <a:rPr lang="en-US"/>
              <a:t> </a:t>
            </a:r>
            <a:r>
              <a:rPr lang="en-US" smtClean="0"/>
              <a:t>{1, 3} is 1. </a:t>
            </a:r>
          </a:p>
          <a:p>
            <a:r>
              <a:rPr lang="en-US" smtClean="0"/>
              <a:t>Therefore </a:t>
            </a:r>
            <a:r>
              <a:rPr lang="en-US"/>
              <a:t> </a:t>
            </a:r>
            <a:r>
              <a:rPr lang="en-US" smtClean="0"/>
              <a:t>{1,3} is in the list, in the first block.</a:t>
            </a:r>
          </a:p>
          <a:p>
            <a:r>
              <a:rPr lang="en-US" smtClean="0"/>
              <a:t>In other words, it is preceded by 0 blocks which contain value 0 and higher. </a:t>
            </a:r>
          </a:p>
          <a:p>
            <a:r>
              <a:rPr lang="en-US" smtClean="0"/>
              <a:t>(Value 0 cannot appear in the subset ). </a:t>
            </a:r>
          </a:p>
          <a:p>
            <a:endParaRPr lang="en-US"/>
          </a:p>
          <a:p>
            <a:r>
              <a:rPr lang="en-US" smtClean="0"/>
              <a:t>The rank of </a:t>
            </a:r>
            <a:r>
              <a:rPr lang="en-US"/>
              <a:t>{1,3</a:t>
            </a:r>
            <a:r>
              <a:rPr lang="en-US" smtClean="0"/>
              <a:t>} in the first block in the list of all </a:t>
            </a:r>
            <a:r>
              <a:rPr lang="en-US"/>
              <a:t>2-subsets of {1,2,...,4</a:t>
            </a:r>
            <a:r>
              <a:rPr lang="en-US" smtClean="0"/>
              <a:t>} </a:t>
            </a:r>
          </a:p>
          <a:p>
            <a:r>
              <a:rPr lang="en-US" smtClean="0"/>
              <a:t>is equal to the rank   of {3} in the </a:t>
            </a:r>
            <a:r>
              <a:rPr lang="en-US"/>
              <a:t> list of all </a:t>
            </a:r>
            <a:r>
              <a:rPr lang="en-US" smtClean="0"/>
              <a:t>1-subsets </a:t>
            </a:r>
            <a:r>
              <a:rPr lang="en-US"/>
              <a:t>of </a:t>
            </a:r>
            <a:r>
              <a:rPr lang="en-US" smtClean="0"/>
              <a:t>{2</a:t>
            </a:r>
            <a:r>
              <a:rPr lang="en-US"/>
              <a:t>,...,4</a:t>
            </a:r>
            <a:r>
              <a:rPr lang="en-US" smtClean="0"/>
              <a:t>}.</a:t>
            </a:r>
          </a:p>
          <a:p>
            <a:r>
              <a:rPr lang="en-US" smtClean="0"/>
              <a:t>That is the same as the rank of {2} in the list </a:t>
            </a:r>
            <a:r>
              <a:rPr lang="en-US"/>
              <a:t>of all 1-subsets of </a:t>
            </a:r>
            <a:r>
              <a:rPr lang="en-US" smtClean="0"/>
              <a:t>{1,...,3}.</a:t>
            </a:r>
          </a:p>
          <a:p>
            <a:r>
              <a:rPr lang="en-US" smtClean="0"/>
              <a:t>(Just subtract 1 </a:t>
            </a:r>
            <a:r>
              <a:rPr lang="en-US"/>
              <a:t>from all elements in the subset and the set </a:t>
            </a:r>
            <a:r>
              <a:rPr lang="en-US" smtClean="0"/>
              <a:t>{1,...,3}. )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95536" y="3501008"/>
            <a:ext cx="1080120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/>
              <a:t>0  {1 </a:t>
            </a:r>
            <a:r>
              <a:rPr lang="en-US" sz="1600" b="1" smtClean="0"/>
              <a:t>2}</a:t>
            </a:r>
            <a:endParaRPr lang="en-US" sz="1600" b="1"/>
          </a:p>
          <a:p>
            <a:r>
              <a:rPr lang="en-US" sz="1600" b="1"/>
              <a:t>1  {1 3</a:t>
            </a:r>
            <a:r>
              <a:rPr lang="en-US" sz="1600" b="1" smtClean="0"/>
              <a:t>}</a:t>
            </a:r>
            <a:endParaRPr lang="en-US" sz="1600" b="1"/>
          </a:p>
          <a:p>
            <a:r>
              <a:rPr lang="en-US" sz="1600" b="1" smtClean="0"/>
              <a:t> ...</a:t>
            </a:r>
            <a:endParaRPr lang="en-US" sz="1600" b="1"/>
          </a:p>
          <a:p>
            <a:r>
              <a:rPr lang="en-US" sz="1600" b="1" smtClean="0"/>
              <a:t>2  </a:t>
            </a:r>
            <a:r>
              <a:rPr lang="en-US" sz="1600" b="1"/>
              <a:t>{1 4</a:t>
            </a:r>
            <a:r>
              <a:rPr lang="en-US" sz="1600" b="1" smtClean="0"/>
              <a:t>}</a:t>
            </a:r>
            <a:endParaRPr lang="en-US" sz="1600" b="1"/>
          </a:p>
        </p:txBody>
      </p:sp>
      <p:sp>
        <p:nvSpPr>
          <p:cNvPr id="14" name="TextBox 13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255790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38</a:t>
            </a:fld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323528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Studying  1-subsets of {1,2,...,4}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90872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0  {1}</a:t>
            </a:r>
          </a:p>
          <a:p>
            <a:r>
              <a:rPr lang="en-US" smtClean="0"/>
              <a:t>1  {2}</a:t>
            </a:r>
            <a:endParaRPr lang="en-US"/>
          </a:p>
          <a:p>
            <a:r>
              <a:rPr lang="en-US" smtClean="0"/>
              <a:t>2  {3}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1520" y="54868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All 1-subsets </a:t>
            </a:r>
            <a:r>
              <a:rPr lang="en-US"/>
              <a:t>of {1,2</a:t>
            </a:r>
            <a:r>
              <a:rPr lang="en-US" smtClean="0"/>
              <a:t>,...,3}   are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5816" y="1124744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rank </a:t>
            </a:r>
            <a:r>
              <a:rPr lang="en-US"/>
              <a:t>of subset </a:t>
            </a:r>
            <a:r>
              <a:rPr lang="en-US" smtClean="0"/>
              <a:t>{2} </a:t>
            </a:r>
            <a:r>
              <a:rPr lang="en-US"/>
              <a:t>in all </a:t>
            </a:r>
            <a:r>
              <a:rPr lang="en-US" smtClean="0"/>
              <a:t>1-subsets </a:t>
            </a:r>
            <a:r>
              <a:rPr lang="en-US"/>
              <a:t>of {1,2</a:t>
            </a:r>
            <a:r>
              <a:rPr lang="en-US" smtClean="0"/>
              <a:t>,...,3} is 1.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80" y="1988840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Finding the rank of 1-element subset {a} of the set {1,2,...,X) is easy,</a:t>
            </a:r>
          </a:p>
          <a:p>
            <a:r>
              <a:rPr lang="en-US" smtClean="0"/>
              <a:t>just return a‒1.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100392" y="548680"/>
            <a:ext cx="720080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Level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520" y="3068960"/>
            <a:ext cx="6912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To conclude:</a:t>
            </a:r>
          </a:p>
          <a:p>
            <a:endParaRPr lang="en-US" smtClean="0"/>
          </a:p>
          <a:p>
            <a:r>
              <a:rPr lang="en-US" smtClean="0"/>
              <a:t>Finding the rank of a subset required computing recursively </a:t>
            </a:r>
          </a:p>
          <a:p>
            <a:r>
              <a:rPr lang="en-US" smtClean="0"/>
              <a:t>the size of blocks which preceded the given subset in the lexicographically ordered list of all subsets of the given size.</a:t>
            </a:r>
          </a:p>
          <a:p>
            <a:endParaRPr lang="en-US"/>
          </a:p>
          <a:p>
            <a:r>
              <a:rPr lang="en-US" smtClean="0"/>
              <a:t>The computations on consecutive levels of recursion yielded  total sizes</a:t>
            </a:r>
          </a:p>
          <a:p>
            <a:r>
              <a:rPr lang="en-US" smtClean="0"/>
              <a:t>460 + 10 + 0 + 1 = 471.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</p:spTree>
    <p:extLst>
      <p:ext uri="{BB962C8B-B14F-4D97-AF65-F5344CB8AC3E}">
        <p14:creationId xmlns:p14="http://schemas.microsoft.com/office/powerpoint/2010/main" val="269576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620688"/>
            <a:ext cx="8424936" cy="5170646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rankSubset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subset, n ):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k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(subset)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 == 1: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subset[0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- 1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rank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total number of all subsets containing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values 1, 2, ...,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subset[0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]-1, which precede the given subset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in the list of all subsets lexicographically sorted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range(1,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subset[0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]):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rank +=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binCoeff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n-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k-1 )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exclude first </a:t>
            </a:r>
            <a:r>
              <a:rPr lang="en-US" sz="1600" b="1" i="1" dirty="0" err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the subset array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and "normalize" the input for recursion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subset1 =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subset[1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:]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copy of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subset[1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..k]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(subset1) 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subset1[j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-=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subset[0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n1 = n - (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subset[0])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and </a:t>
            </a:r>
            <a:r>
              <a:rPr lang="en-US" sz="1600" b="1" i="1" dirty="0" err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recurse</a:t>
            </a:r>
            <a:endParaRPr lang="en-US" sz="1600" b="1" i="1" dirty="0">
              <a:solidFill>
                <a:srgbClr val="00B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rank +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rankSubset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subset1, n1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9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23528" y="548681"/>
            <a:ext cx="8424936" cy="5206998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72000" tIns="0" rIns="0" bIns="36000" rtlCol="0" anchor="ctr" anchorCtr="0">
            <a:spAutoFit/>
          </a:bodyPr>
          <a:lstStyle/>
          <a:p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For each item in myList, run recursion on myList</a:t>
            </a:r>
          </a:p>
          <a:p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 with that item removed. </a:t>
            </a:r>
          </a:p>
          <a:p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Prepend the removed item to each permutation returned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from the recursion.</a:t>
            </a:r>
          </a:p>
          <a:p>
            <a:endParaRPr lang="en-US" sz="1600" b="1" u="sng" dirty="0" smtClean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u="sng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allperm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):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== 1: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result = []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item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[k]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shorterList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:k]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[k+1: 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shorterPerms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allperm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shorterList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perm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shorterPerms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result.append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[item] + perm 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</a:p>
          <a:p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156176" y="3356992"/>
            <a:ext cx="2520280" cy="2304256"/>
          </a:xfrm>
          <a:prstGeom prst="roundRect">
            <a:avLst>
              <a:gd name="adj" fmla="val 9544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804248" y="3501008"/>
            <a:ext cx="1800200" cy="2088232"/>
          </a:xfrm>
          <a:prstGeom prst="roundRect">
            <a:avLst>
              <a:gd name="adj" fmla="val 954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All permutations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Generating all permutations of an input list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4</a:t>
            </a:fld>
            <a:endParaRPr lang="cs-CZ"/>
          </a:p>
        </p:txBody>
      </p:sp>
      <p:sp>
        <p:nvSpPr>
          <p:cNvPr id="6" name="TextBox 5"/>
          <p:cNvSpPr txBox="1"/>
          <p:nvPr/>
        </p:nvSpPr>
        <p:spPr>
          <a:xfrm>
            <a:off x="251520" y="587727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  Poor time and space complexity, because of multiple lists generation.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6588224" y="1700808"/>
            <a:ext cx="10801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7668344" y="1700808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7956376" y="1700808"/>
            <a:ext cx="57606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>
            <a:off x="7956376" y="2420888"/>
            <a:ext cx="57606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6372200" y="2420888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6876256" y="4005064"/>
            <a:ext cx="1656184" cy="288032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76256" y="2420888"/>
            <a:ext cx="10801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Rectangle 21"/>
          <p:cNvSpPr/>
          <p:nvPr/>
        </p:nvSpPr>
        <p:spPr>
          <a:xfrm>
            <a:off x="6876256" y="4365104"/>
            <a:ext cx="1656184" cy="288032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76256" y="4725144"/>
            <a:ext cx="1656184" cy="288032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76256" y="5229200"/>
            <a:ext cx="1656184" cy="288032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372200" y="4005064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Rectangle 26"/>
          <p:cNvSpPr/>
          <p:nvPr/>
        </p:nvSpPr>
        <p:spPr>
          <a:xfrm>
            <a:off x="6372200" y="4365104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Rectangle 27"/>
          <p:cNvSpPr/>
          <p:nvPr/>
        </p:nvSpPr>
        <p:spPr>
          <a:xfrm>
            <a:off x="6372200" y="4725144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29"/>
          <p:cNvSpPr/>
          <p:nvPr/>
        </p:nvSpPr>
        <p:spPr>
          <a:xfrm>
            <a:off x="6372200" y="5229200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Down Arrow 6"/>
          <p:cNvSpPr/>
          <p:nvPr/>
        </p:nvSpPr>
        <p:spPr>
          <a:xfrm>
            <a:off x="7490420" y="3078484"/>
            <a:ext cx="432048" cy="4945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Right Brace 30"/>
          <p:cNvSpPr/>
          <p:nvPr/>
        </p:nvSpPr>
        <p:spPr>
          <a:xfrm rot="5400000">
            <a:off x="7524328" y="2060848"/>
            <a:ext cx="360040" cy="1656184"/>
          </a:xfrm>
          <a:prstGeom prst="rightBrace">
            <a:avLst>
              <a:gd name="adj1" fmla="val 50221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>
            <a:off x="6324047" y="1555208"/>
            <a:ext cx="1562687" cy="793672"/>
          </a:xfrm>
          <a:custGeom>
            <a:avLst/>
            <a:gdLst>
              <a:gd name="connsiteX0" fmla="*/ 1519391 w 1625438"/>
              <a:gd name="connsiteY0" fmla="*/ 450270 h 840795"/>
              <a:gd name="connsiteX1" fmla="*/ 1481291 w 1625438"/>
              <a:gd name="connsiteY1" fmla="*/ 97845 h 840795"/>
              <a:gd name="connsiteX2" fmla="*/ 119216 w 1625438"/>
              <a:gd name="connsiteY2" fmla="*/ 59745 h 840795"/>
              <a:gd name="connsiteX3" fmla="*/ 157316 w 1625438"/>
              <a:gd name="connsiteY3" fmla="*/ 840795 h 840795"/>
              <a:gd name="connsiteX0" fmla="*/ 1529164 w 1630439"/>
              <a:gd name="connsiteY0" fmla="*/ 408239 h 839207"/>
              <a:gd name="connsiteX1" fmla="*/ 1481291 w 1630439"/>
              <a:gd name="connsiteY1" fmla="*/ 96257 h 839207"/>
              <a:gd name="connsiteX2" fmla="*/ 119216 w 1630439"/>
              <a:gd name="connsiteY2" fmla="*/ 58157 h 839207"/>
              <a:gd name="connsiteX3" fmla="*/ 157316 w 1630439"/>
              <a:gd name="connsiteY3" fmla="*/ 839207 h 839207"/>
              <a:gd name="connsiteX0" fmla="*/ 1504688 w 1603389"/>
              <a:gd name="connsiteY0" fmla="*/ 335072 h 766040"/>
              <a:gd name="connsiteX1" fmla="*/ 1456815 w 1603389"/>
              <a:gd name="connsiteY1" fmla="*/ 23090 h 766040"/>
              <a:gd name="connsiteX2" fmla="*/ 133833 w 1603389"/>
              <a:gd name="connsiteY2" fmla="*/ 106319 h 766040"/>
              <a:gd name="connsiteX3" fmla="*/ 132840 w 1603389"/>
              <a:gd name="connsiteY3" fmla="*/ 766040 h 76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3389" h="766040">
                <a:moveTo>
                  <a:pt x="1504688" y="335072"/>
                </a:moveTo>
                <a:cubicBezTo>
                  <a:pt x="1602319" y="191403"/>
                  <a:pt x="1685291" y="61216"/>
                  <a:pt x="1456815" y="23090"/>
                </a:cubicBezTo>
                <a:cubicBezTo>
                  <a:pt x="1228339" y="-15036"/>
                  <a:pt x="354495" y="-17506"/>
                  <a:pt x="133833" y="106319"/>
                </a:cubicBezTo>
                <a:cubicBezTo>
                  <a:pt x="-86829" y="230144"/>
                  <a:pt x="3459" y="437427"/>
                  <a:pt x="132840" y="766040"/>
                </a:cubicBezTo>
              </a:path>
            </a:pathLst>
          </a:custGeom>
          <a:noFill/>
          <a:ln>
            <a:headEnd type="oval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092280" y="1844824"/>
            <a:ext cx="216024" cy="504056"/>
          </a:xfrm>
          <a:prstGeom prst="straightConnector1">
            <a:avLst/>
          </a:prstGeom>
          <a:noFill/>
          <a:ln>
            <a:headEnd type="oval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8244408" y="1844824"/>
            <a:ext cx="0" cy="504056"/>
          </a:xfrm>
          <a:prstGeom prst="straightConnector1">
            <a:avLst/>
          </a:prstGeom>
          <a:noFill/>
          <a:ln>
            <a:headEnd type="oval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0" name="TextBox 39"/>
          <p:cNvSpPr txBox="1"/>
          <p:nvPr/>
        </p:nvSpPr>
        <p:spPr>
          <a:xfrm>
            <a:off x="7308304" y="472514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. . .</a:t>
            </a:r>
            <a:endParaRPr lang="cs-CZ" sz="3200"/>
          </a:p>
        </p:txBody>
      </p:sp>
      <p:sp>
        <p:nvSpPr>
          <p:cNvPr id="41" name="TextBox 40"/>
          <p:cNvSpPr txBox="1"/>
          <p:nvPr/>
        </p:nvSpPr>
        <p:spPr>
          <a:xfrm>
            <a:off x="6228184" y="486916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. . .</a:t>
            </a:r>
            <a:endParaRPr lang="cs-CZ" sz="2000"/>
          </a:p>
        </p:txBody>
      </p:sp>
      <p:sp>
        <p:nvSpPr>
          <p:cNvPr id="42" name="Down Arrow 41"/>
          <p:cNvSpPr/>
          <p:nvPr/>
        </p:nvSpPr>
        <p:spPr>
          <a:xfrm>
            <a:off x="6444208" y="2780928"/>
            <a:ext cx="144016" cy="108012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unded Rectangle 47"/>
          <p:cNvSpPr/>
          <p:nvPr/>
        </p:nvSpPr>
        <p:spPr>
          <a:xfrm>
            <a:off x="5292080" y="5157192"/>
            <a:ext cx="864096" cy="288032"/>
          </a:xfrm>
          <a:prstGeom prst="roundRect">
            <a:avLst>
              <a:gd name="adj" fmla="val 21449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Output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76256" y="4005064"/>
            <a:ext cx="10801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Rectangle 33"/>
          <p:cNvSpPr/>
          <p:nvPr/>
        </p:nvSpPr>
        <p:spPr>
          <a:xfrm>
            <a:off x="7956376" y="4005064"/>
            <a:ext cx="57606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ectangle 37"/>
          <p:cNvSpPr/>
          <p:nvPr/>
        </p:nvSpPr>
        <p:spPr>
          <a:xfrm>
            <a:off x="6876256" y="5229200"/>
            <a:ext cx="57606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7452320" y="5229200"/>
            <a:ext cx="1080120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>
            <a:off x="6876256" y="4365104"/>
            <a:ext cx="864096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44"/>
          <p:cNvSpPr/>
          <p:nvPr/>
        </p:nvSpPr>
        <p:spPr>
          <a:xfrm>
            <a:off x="7740352" y="4365104"/>
            <a:ext cx="57606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8316416" y="4365104"/>
            <a:ext cx="216024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6876256" y="4725144"/>
            <a:ext cx="144016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7020272" y="4725144"/>
            <a:ext cx="216024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Rectangle 51"/>
          <p:cNvSpPr/>
          <p:nvPr/>
        </p:nvSpPr>
        <p:spPr>
          <a:xfrm>
            <a:off x="7236296" y="472514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ectangle 52"/>
          <p:cNvSpPr/>
          <p:nvPr/>
        </p:nvSpPr>
        <p:spPr>
          <a:xfrm>
            <a:off x="7524328" y="4725144"/>
            <a:ext cx="144016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ectangle 53"/>
          <p:cNvSpPr/>
          <p:nvPr/>
        </p:nvSpPr>
        <p:spPr>
          <a:xfrm>
            <a:off x="7668344" y="472514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7956376" y="4725144"/>
            <a:ext cx="288032" cy="288032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Rectangle 55"/>
          <p:cNvSpPr/>
          <p:nvPr/>
        </p:nvSpPr>
        <p:spPr>
          <a:xfrm>
            <a:off x="8244408" y="472514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56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722895"/>
            <a:ext cx="8424936" cy="5170646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unrankSubset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rank, n, k 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 == 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 r</a:t>
            </a:r>
            <a:r>
              <a:rPr lang="en-US" sz="1600" b="1" u="sng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eturn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[rank+1]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list with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single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jump over appropriate number of blocks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which precede the subset with the given rank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and simultaneously construct value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subset[0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n1 = n-1       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next n value in recursive call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subset0 =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    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blockSize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binCoeff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n1, k-1 )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blockSize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 rank: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rank -=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blockSize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subset0 +=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n1 -=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subsetRec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unrankSubset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rank, n1, k-1 )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subsetRec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subsetRec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+= subset0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[subset0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</a:t>
            </a:r>
            <a:r>
              <a:rPr lang="en-US" sz="1600" b="1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subsetRec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list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concatenation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>
                <a:solidFill>
                  <a:prstClr val="black"/>
                </a:solidFill>
              </a:rPr>
              <a:pPr/>
              <a:t>41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836712"/>
            <a:ext cx="3545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>
                <a:solidFill>
                  <a:prstClr val="black"/>
                </a:solidFill>
              </a:rPr>
              <a:t>0 </a:t>
            </a:r>
          </a:p>
          <a:p>
            <a:r>
              <a:rPr lang="cs-CZ" b="1">
                <a:solidFill>
                  <a:prstClr val="black"/>
                </a:solidFill>
              </a:rPr>
              <a:t>1 </a:t>
            </a:r>
          </a:p>
          <a:p>
            <a:endParaRPr lang="cs-CZ" b="1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836712"/>
            <a:ext cx="5245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prstClr val="black"/>
                </a:solidFill>
              </a:rPr>
              <a:t>0 </a:t>
            </a:r>
            <a:r>
              <a:rPr lang="cs-CZ" b="1" dirty="0">
                <a:solidFill>
                  <a:prstClr val="black"/>
                </a:solidFill>
              </a:rPr>
              <a:t>0 </a:t>
            </a:r>
          </a:p>
          <a:p>
            <a:r>
              <a:rPr lang="cs-CZ" b="1" dirty="0">
                <a:solidFill>
                  <a:prstClr val="black"/>
                </a:solidFill>
              </a:rPr>
              <a:t>0 1 </a:t>
            </a:r>
          </a:p>
          <a:p>
            <a:r>
              <a:rPr lang="cs-CZ" b="1" dirty="0">
                <a:solidFill>
                  <a:prstClr val="black"/>
                </a:solidFill>
              </a:rPr>
              <a:t>1 1 </a:t>
            </a:r>
          </a:p>
          <a:p>
            <a:r>
              <a:rPr lang="cs-CZ" b="1" dirty="0">
                <a:solidFill>
                  <a:prstClr val="black"/>
                </a:solidFill>
              </a:rPr>
              <a:t>1 0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6056" y="836712"/>
            <a:ext cx="69442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>
                <a:solidFill>
                  <a:prstClr val="black"/>
                </a:solidFill>
              </a:rPr>
              <a:t>0 </a:t>
            </a:r>
            <a:r>
              <a:rPr lang="cs-CZ" b="1">
                <a:solidFill>
                  <a:prstClr val="black"/>
                </a:solidFill>
              </a:rPr>
              <a:t>0 0 </a:t>
            </a:r>
          </a:p>
          <a:p>
            <a:r>
              <a:rPr lang="cs-CZ" b="1">
                <a:solidFill>
                  <a:prstClr val="black"/>
                </a:solidFill>
              </a:rPr>
              <a:t>0 0 1 </a:t>
            </a:r>
          </a:p>
          <a:p>
            <a:r>
              <a:rPr lang="cs-CZ" b="1">
                <a:solidFill>
                  <a:prstClr val="black"/>
                </a:solidFill>
              </a:rPr>
              <a:t>0 1 1 </a:t>
            </a:r>
          </a:p>
          <a:p>
            <a:r>
              <a:rPr lang="cs-CZ" b="1">
                <a:solidFill>
                  <a:prstClr val="black"/>
                </a:solidFill>
              </a:rPr>
              <a:t>0 1 0 </a:t>
            </a:r>
          </a:p>
          <a:p>
            <a:r>
              <a:rPr lang="cs-CZ" b="1">
                <a:solidFill>
                  <a:prstClr val="black"/>
                </a:solidFill>
              </a:rPr>
              <a:t>1 1 0 </a:t>
            </a:r>
          </a:p>
          <a:p>
            <a:r>
              <a:rPr lang="cs-CZ" b="1">
                <a:solidFill>
                  <a:prstClr val="black"/>
                </a:solidFill>
              </a:rPr>
              <a:t>1 1 1 </a:t>
            </a:r>
          </a:p>
          <a:p>
            <a:r>
              <a:rPr lang="cs-CZ" b="1">
                <a:solidFill>
                  <a:prstClr val="black"/>
                </a:solidFill>
              </a:rPr>
              <a:t>1 0 1 </a:t>
            </a:r>
          </a:p>
          <a:p>
            <a:r>
              <a:rPr lang="cs-CZ" b="1">
                <a:solidFill>
                  <a:prstClr val="black"/>
                </a:solidFill>
              </a:rPr>
              <a:t>1 0 0 </a:t>
            </a:r>
          </a:p>
          <a:p>
            <a:endParaRPr lang="cs-CZ" b="1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0152" y="836712"/>
            <a:ext cx="864339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>
                <a:solidFill>
                  <a:prstClr val="black"/>
                </a:solidFill>
              </a:rPr>
              <a:t>0 </a:t>
            </a:r>
            <a:r>
              <a:rPr lang="cs-CZ" b="1">
                <a:solidFill>
                  <a:prstClr val="black"/>
                </a:solidFill>
              </a:rPr>
              <a:t>0 0 0 </a:t>
            </a:r>
          </a:p>
          <a:p>
            <a:r>
              <a:rPr lang="cs-CZ" b="1">
                <a:solidFill>
                  <a:prstClr val="black"/>
                </a:solidFill>
              </a:rPr>
              <a:t>0 0 0 1 </a:t>
            </a:r>
          </a:p>
          <a:p>
            <a:r>
              <a:rPr lang="cs-CZ" b="1">
                <a:solidFill>
                  <a:prstClr val="black"/>
                </a:solidFill>
              </a:rPr>
              <a:t>0 0 1 1 </a:t>
            </a:r>
          </a:p>
          <a:p>
            <a:r>
              <a:rPr lang="cs-CZ" b="1">
                <a:solidFill>
                  <a:prstClr val="black"/>
                </a:solidFill>
              </a:rPr>
              <a:t>0 0 1 0 </a:t>
            </a:r>
          </a:p>
          <a:p>
            <a:r>
              <a:rPr lang="cs-CZ" b="1">
                <a:solidFill>
                  <a:prstClr val="black"/>
                </a:solidFill>
              </a:rPr>
              <a:t>0 1 1 0 </a:t>
            </a:r>
          </a:p>
          <a:p>
            <a:r>
              <a:rPr lang="cs-CZ" b="1">
                <a:solidFill>
                  <a:prstClr val="black"/>
                </a:solidFill>
              </a:rPr>
              <a:t>0 1 1 1 </a:t>
            </a:r>
          </a:p>
          <a:p>
            <a:r>
              <a:rPr lang="cs-CZ" b="1">
                <a:solidFill>
                  <a:prstClr val="black"/>
                </a:solidFill>
              </a:rPr>
              <a:t>0 1 0 1 </a:t>
            </a:r>
          </a:p>
          <a:p>
            <a:r>
              <a:rPr lang="cs-CZ" b="1">
                <a:solidFill>
                  <a:prstClr val="black"/>
                </a:solidFill>
              </a:rPr>
              <a:t>0 1 0 0 </a:t>
            </a:r>
          </a:p>
          <a:p>
            <a:r>
              <a:rPr lang="cs-CZ" b="1">
                <a:solidFill>
                  <a:prstClr val="black"/>
                </a:solidFill>
              </a:rPr>
              <a:t>1 1 0 0 </a:t>
            </a:r>
          </a:p>
          <a:p>
            <a:r>
              <a:rPr lang="cs-CZ" b="1">
                <a:solidFill>
                  <a:prstClr val="black"/>
                </a:solidFill>
              </a:rPr>
              <a:t>1 1 0 1 </a:t>
            </a:r>
          </a:p>
          <a:p>
            <a:r>
              <a:rPr lang="cs-CZ" b="1">
                <a:solidFill>
                  <a:prstClr val="black"/>
                </a:solidFill>
              </a:rPr>
              <a:t>1 1 1 1 </a:t>
            </a:r>
          </a:p>
          <a:p>
            <a:r>
              <a:rPr lang="cs-CZ" b="1">
                <a:solidFill>
                  <a:prstClr val="black"/>
                </a:solidFill>
              </a:rPr>
              <a:t>1 1 1 0 </a:t>
            </a:r>
          </a:p>
          <a:p>
            <a:r>
              <a:rPr lang="cs-CZ" b="1">
                <a:solidFill>
                  <a:prstClr val="black"/>
                </a:solidFill>
              </a:rPr>
              <a:t>1 0 1 0 </a:t>
            </a:r>
          </a:p>
          <a:p>
            <a:r>
              <a:rPr lang="cs-CZ" b="1">
                <a:solidFill>
                  <a:prstClr val="black"/>
                </a:solidFill>
              </a:rPr>
              <a:t>1 0 1 1 </a:t>
            </a:r>
          </a:p>
          <a:p>
            <a:r>
              <a:rPr lang="cs-CZ" b="1">
                <a:solidFill>
                  <a:prstClr val="black"/>
                </a:solidFill>
              </a:rPr>
              <a:t>1 0 0 1 </a:t>
            </a:r>
          </a:p>
          <a:p>
            <a:r>
              <a:rPr lang="cs-CZ" b="1">
                <a:solidFill>
                  <a:prstClr val="black"/>
                </a:solidFill>
              </a:rPr>
              <a:t>1 0 0 0 </a:t>
            </a:r>
          </a:p>
          <a:p>
            <a:endParaRPr lang="cs-CZ" b="1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4288" y="908720"/>
            <a:ext cx="1034257" cy="5853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00"/>
              </a:lnSpc>
            </a:pPr>
            <a:r>
              <a:rPr lang="cs-CZ" b="1" smtClean="0">
                <a:solidFill>
                  <a:prstClr val="black"/>
                </a:solidFill>
              </a:rPr>
              <a:t>0 </a:t>
            </a:r>
            <a:r>
              <a:rPr lang="cs-CZ" b="1">
                <a:solidFill>
                  <a:prstClr val="black"/>
                </a:solidFill>
              </a:rPr>
              <a:t>0 0 0 0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0 0 0 0 1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0 0 0 1 1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0 0 0 1 0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0 0 1 1 0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0 0 1 1 1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0 0 1 0 1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0 0 1 0 0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0 1 1 0 0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0 1 1 0 1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0 1 1 1 1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0 1 1 1 0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0 1 0 1 0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0 1 0 1 1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0 1 0 0 1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0 1 0 0 0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1 1 0 0 0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1 1 0 0 1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1 1 0 1 1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1 1 0 1 0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1 1 1 1 0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1 1 1 1 1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1 1 1 0 1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1 1 1 0 0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1 0 1 0 0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1 0 1 0 1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1 0 1 1 1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1 0 1 1 0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1 0 0 1 0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1 0 0 1 1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1 0 0 0 1 </a:t>
            </a:r>
          </a:p>
          <a:p>
            <a:pPr>
              <a:lnSpc>
                <a:spcPts val="1400"/>
              </a:lnSpc>
            </a:pPr>
            <a:r>
              <a:rPr lang="cs-CZ" b="1">
                <a:solidFill>
                  <a:prstClr val="black"/>
                </a:solidFill>
              </a:rPr>
              <a:t>1 0 0 0 0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3528" y="2492896"/>
            <a:ext cx="4464496" cy="3939540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grayCode( n 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== 1: return ["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0", 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1"]</a:t>
            </a:r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gc0 = grayCode(n-1)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gc1 = list(reversed(gc0))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range(len(gc0)):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gc0[i] = "0 "+gc0[i]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range(len(gc1)):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gc1[i] = "1 "+gc1[i]</a:t>
            </a: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gc0+gc1</a:t>
            </a: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 (1,6):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grayCode( i ):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print(z)</a:t>
            </a:r>
          </a:p>
          <a:p>
            <a:r>
              <a:rPr lang="en-US" sz="1600" b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0" y="908720"/>
            <a:ext cx="216024" cy="50405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1484784"/>
            <a:ext cx="216024" cy="50405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92080" y="927770"/>
            <a:ext cx="360040" cy="100811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2080" y="2017415"/>
            <a:ext cx="360040" cy="100811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56176" y="908720"/>
            <a:ext cx="504056" cy="21602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56176" y="3116585"/>
            <a:ext cx="504056" cy="21602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80312" y="880145"/>
            <a:ext cx="720080" cy="28803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80312" y="3789040"/>
            <a:ext cx="720080" cy="28803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260648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>
                <a:solidFill>
                  <a:prstClr val="black"/>
                </a:solidFill>
              </a:rPr>
              <a:t>  Gray code examples</a:t>
            </a:r>
          </a:p>
        </p:txBody>
      </p:sp>
      <p:sp>
        <p:nvSpPr>
          <p:cNvPr id="24" name="Right Bracket 23"/>
          <p:cNvSpPr/>
          <p:nvPr/>
        </p:nvSpPr>
        <p:spPr>
          <a:xfrm>
            <a:off x="8100392" y="2369757"/>
            <a:ext cx="360040" cy="2808312"/>
          </a:xfrm>
          <a:prstGeom prst="rightBracket">
            <a:avLst>
              <a:gd name="adj" fmla="val 70692"/>
            </a:avLst>
          </a:prstGeom>
          <a:noFill/>
          <a:ln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5" name="Right Bracket 24"/>
          <p:cNvSpPr/>
          <p:nvPr/>
        </p:nvSpPr>
        <p:spPr>
          <a:xfrm>
            <a:off x="6732240" y="2009717"/>
            <a:ext cx="288032" cy="2160240"/>
          </a:xfrm>
          <a:prstGeom prst="rightBracket">
            <a:avLst>
              <a:gd name="adj" fmla="val 70692"/>
            </a:avLst>
          </a:prstGeom>
          <a:noFill/>
          <a:ln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6" name="Right Bracket 25"/>
          <p:cNvSpPr/>
          <p:nvPr/>
        </p:nvSpPr>
        <p:spPr>
          <a:xfrm>
            <a:off x="5652120" y="1433653"/>
            <a:ext cx="216024" cy="1080120"/>
          </a:xfrm>
          <a:prstGeom prst="rightBracket">
            <a:avLst>
              <a:gd name="adj" fmla="val 70692"/>
            </a:avLst>
          </a:prstGeom>
          <a:noFill/>
          <a:ln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7" name="Right Bracket 26"/>
          <p:cNvSpPr/>
          <p:nvPr/>
        </p:nvSpPr>
        <p:spPr>
          <a:xfrm>
            <a:off x="4788024" y="1145621"/>
            <a:ext cx="216024" cy="576064"/>
          </a:xfrm>
          <a:prstGeom prst="rightBracket">
            <a:avLst>
              <a:gd name="adj" fmla="val 70692"/>
            </a:avLst>
          </a:prstGeom>
          <a:noFill/>
          <a:ln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35896" y="620688"/>
            <a:ext cx="4968552" cy="276999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  n=1       n=2         n=3             n=4                     n=5</a:t>
            </a:r>
          </a:p>
        </p:txBody>
      </p:sp>
    </p:spTree>
    <p:extLst>
      <p:ext uri="{BB962C8B-B14F-4D97-AF65-F5344CB8AC3E}">
        <p14:creationId xmlns:p14="http://schemas.microsoft.com/office/powerpoint/2010/main" val="605399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59832" y="1556792"/>
            <a:ext cx="5688632" cy="4536504"/>
          </a:xfrm>
          <a:prstGeom prst="roundRect">
            <a:avLst>
              <a:gd name="adj" fmla="val 46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ounded Rectangle 1"/>
          <p:cNvSpPr/>
          <p:nvPr/>
        </p:nvSpPr>
        <p:spPr>
          <a:xfrm>
            <a:off x="323528" y="1556792"/>
            <a:ext cx="2088232" cy="4536504"/>
          </a:xfrm>
          <a:prstGeom prst="roundRect">
            <a:avLst>
              <a:gd name="adj" fmla="val 756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5</a:t>
            </a:fld>
            <a:endParaRPr lang="cs-CZ"/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5536" y="836712"/>
            <a:ext cx="24482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Permutations of {1,2,3,4,5,6,7,8,9}</a:t>
            </a:r>
          </a:p>
          <a:p>
            <a:endParaRPr lang="en-US" smtClean="0"/>
          </a:p>
          <a:p>
            <a:r>
              <a:rPr lang="en-US" smtClean="0"/>
              <a:t>Permutation:</a:t>
            </a:r>
            <a:endParaRPr lang="en-US"/>
          </a:p>
          <a:p>
            <a:r>
              <a:rPr lang="en-US" smtClean="0"/>
              <a:t>(  5 1 8 3 9 7 6 4 2 )</a:t>
            </a:r>
          </a:p>
          <a:p>
            <a:r>
              <a:rPr lang="en-US" smtClean="0"/>
              <a:t>Next permutation:</a:t>
            </a:r>
          </a:p>
          <a:p>
            <a:r>
              <a:rPr lang="en-US"/>
              <a:t>(  5 1 8 </a:t>
            </a:r>
            <a:r>
              <a:rPr lang="en-US" smtClean="0"/>
              <a:t>4 2 3 6 7 9 )</a:t>
            </a:r>
          </a:p>
          <a:p>
            <a:endParaRPr lang="en-US"/>
          </a:p>
          <a:p>
            <a:endParaRPr lang="en-US" smtClean="0"/>
          </a:p>
          <a:p>
            <a:endParaRPr lang="en-US" smtClean="0"/>
          </a:p>
          <a:p>
            <a:endParaRPr lang="en-US"/>
          </a:p>
          <a:p>
            <a:endParaRPr lang="en-US"/>
          </a:p>
          <a:p>
            <a:r>
              <a:rPr lang="en-US" smtClean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31840" y="836712"/>
            <a:ext cx="540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Lexicographical order of permutations</a:t>
            </a:r>
          </a:p>
          <a:p>
            <a:endParaRPr lang="en-US" smtClean="0"/>
          </a:p>
          <a:p>
            <a:endParaRPr lang="en-US"/>
          </a:p>
          <a:p>
            <a:r>
              <a:rPr lang="en-US" smtClean="0"/>
              <a:t>Next permutation of </a:t>
            </a:r>
          </a:p>
          <a:p>
            <a:r>
              <a:rPr lang="en-US" smtClean="0"/>
              <a:t>(  5 1 8 3 9 7 6 4 2 ) :</a:t>
            </a:r>
          </a:p>
          <a:p>
            <a:endParaRPr lang="en-US" smtClean="0"/>
          </a:p>
          <a:p>
            <a:r>
              <a:rPr lang="en-US" smtClean="0"/>
              <a:t>1.</a:t>
            </a:r>
          </a:p>
          <a:p>
            <a:r>
              <a:rPr lang="en-US" smtClean="0"/>
              <a:t>Identify last increasing neighbour pair --  3 and 9 </a:t>
            </a:r>
          </a:p>
          <a:p>
            <a:r>
              <a:rPr lang="en-US"/>
              <a:t>(  5 1 8 </a:t>
            </a:r>
            <a:r>
              <a:rPr lang="en-US" b="1" u="sng">
                <a:solidFill>
                  <a:srgbClr val="0000FF"/>
                </a:solidFill>
              </a:rPr>
              <a:t>3 9</a:t>
            </a:r>
            <a:r>
              <a:rPr lang="en-US"/>
              <a:t> 7 6 4 2 )</a:t>
            </a:r>
          </a:p>
          <a:p>
            <a:endParaRPr lang="en-US" smtClean="0"/>
          </a:p>
          <a:p>
            <a:r>
              <a:rPr lang="en-US" smtClean="0"/>
              <a:t>2. </a:t>
            </a:r>
          </a:p>
          <a:p>
            <a:r>
              <a:rPr lang="en-US" smtClean="0"/>
              <a:t>Swap 3 with the smallest value bigger than 3</a:t>
            </a:r>
          </a:p>
          <a:p>
            <a:r>
              <a:rPr lang="en-US"/>
              <a:t> </a:t>
            </a:r>
            <a:r>
              <a:rPr lang="en-US" smtClean="0"/>
              <a:t>to the right of 3:   </a:t>
            </a:r>
          </a:p>
          <a:p>
            <a:r>
              <a:rPr lang="en-US"/>
              <a:t>(  5 1 8 </a:t>
            </a:r>
            <a:r>
              <a:rPr lang="en-US" b="1" u="sng" smtClean="0">
                <a:solidFill>
                  <a:srgbClr val="0000FF"/>
                </a:solidFill>
              </a:rPr>
              <a:t>4</a:t>
            </a:r>
            <a:r>
              <a:rPr lang="en-US" smtClean="0"/>
              <a:t> </a:t>
            </a:r>
            <a:r>
              <a:rPr lang="en-US"/>
              <a:t>9 7 6 </a:t>
            </a:r>
            <a:r>
              <a:rPr lang="en-US" b="1" u="sng" smtClean="0">
                <a:solidFill>
                  <a:srgbClr val="0000FF"/>
                </a:solidFill>
              </a:rPr>
              <a:t>3</a:t>
            </a:r>
            <a:r>
              <a:rPr lang="en-US" smtClean="0"/>
              <a:t> </a:t>
            </a:r>
            <a:r>
              <a:rPr lang="en-US"/>
              <a:t>2 )</a:t>
            </a:r>
          </a:p>
          <a:p>
            <a:endParaRPr lang="en-US" smtClean="0"/>
          </a:p>
          <a:p>
            <a:r>
              <a:rPr lang="en-US" smtClean="0"/>
              <a:t>3. Reverse the sequence to the right of 4</a:t>
            </a:r>
          </a:p>
          <a:p>
            <a:r>
              <a:rPr lang="en-US"/>
              <a:t> </a:t>
            </a:r>
            <a:r>
              <a:rPr lang="en-US" smtClean="0"/>
              <a:t>   ( = to the right of the original position of 3 )</a:t>
            </a:r>
          </a:p>
          <a:p>
            <a:r>
              <a:rPr lang="en-US" smtClean="0"/>
              <a:t>(  </a:t>
            </a:r>
            <a:r>
              <a:rPr lang="en-US"/>
              <a:t>5 1 8 </a:t>
            </a:r>
            <a:r>
              <a:rPr lang="en-US" smtClean="0"/>
              <a:t>4 </a:t>
            </a:r>
            <a:r>
              <a:rPr lang="en-US" b="1" u="sng" smtClean="0">
                <a:solidFill>
                  <a:srgbClr val="0000FF"/>
                </a:solidFill>
              </a:rPr>
              <a:t>2 3 6 7 9</a:t>
            </a:r>
            <a:r>
              <a:rPr lang="en-US" b="1" smtClean="0"/>
              <a:t> </a:t>
            </a:r>
            <a:r>
              <a:rPr lang="en-US" smtClean="0"/>
              <a:t>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Generating permutations in lexicographical order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483768" y="3140968"/>
            <a:ext cx="504056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Left Arrow 4"/>
          <p:cNvSpPr/>
          <p:nvPr/>
        </p:nvSpPr>
        <p:spPr>
          <a:xfrm>
            <a:off x="3995936" y="3356992"/>
            <a:ext cx="936104" cy="216024"/>
          </a:xfrm>
          <a:prstGeom prst="leftArrow">
            <a:avLst>
              <a:gd name="adj1" fmla="val 50000"/>
              <a:gd name="adj2" fmla="val 67637"/>
            </a:avLst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Left Arrow 10"/>
          <p:cNvSpPr/>
          <p:nvPr/>
        </p:nvSpPr>
        <p:spPr>
          <a:xfrm flipH="1">
            <a:off x="3995936" y="5805264"/>
            <a:ext cx="936104" cy="216024"/>
          </a:xfrm>
          <a:prstGeom prst="leftArrow">
            <a:avLst>
              <a:gd name="adj1" fmla="val 50000"/>
              <a:gd name="adj2" fmla="val 67637"/>
            </a:avLst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46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548680"/>
            <a:ext cx="8424936" cy="5663089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nextperm( perm ):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n = len(perm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start at the last position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j =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n-1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find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 ascending pair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 == 0: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next permutation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perm[j-1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&gt;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j -= 1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j1 = j-1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remember  position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find smallest bigger element than </a:t>
            </a:r>
            <a:r>
              <a:rPr lang="en-US" sz="1600" b="1" i="1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perm[j1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to the right of j1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 &lt; n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&gt;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perm[j1]:  j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+= 1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index of that element: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j -=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perm[j]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swap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reverse sequence to the right of j1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j1 += 1; j = n-1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j1 &lt; j: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j1 += 1; j -=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Generating permutations in lexicographical order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8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4833-73A0-4179-9B12-9EFD1189A6FA}" type="slidenum">
              <a:rPr lang="cs-CZ" smtClean="0"/>
              <a:t>7</a:t>
            </a:fld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251520" y="90872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rank </a:t>
            </a:r>
            <a:r>
              <a:rPr lang="en-US" dirty="0"/>
              <a:t>of </a:t>
            </a:r>
            <a:r>
              <a:rPr lang="en-US" dirty="0" smtClean="0"/>
              <a:t>permutation  (3,2,5,4,1) in the list of all permutations of  </a:t>
            </a:r>
            <a:r>
              <a:rPr lang="en-US" dirty="0"/>
              <a:t>{</a:t>
            </a:r>
            <a:r>
              <a:rPr lang="en-US" dirty="0" smtClean="0"/>
              <a:t>1,2,3,4,5} is 59.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1340768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General strategy:</a:t>
            </a:r>
          </a:p>
          <a:p>
            <a:endParaRPr lang="en-US"/>
          </a:p>
          <a:p>
            <a:r>
              <a:rPr lang="en-US" smtClean="0"/>
              <a:t>1. Note that the list of all permutations is divided into a number of blocks.</a:t>
            </a:r>
          </a:p>
          <a:p>
            <a:endParaRPr lang="en-US"/>
          </a:p>
          <a:p>
            <a:r>
              <a:rPr lang="en-US" smtClean="0"/>
              <a:t>2. Establish the pattern by which the permutations are divided into blocks.</a:t>
            </a:r>
          </a:p>
          <a:p>
            <a:endParaRPr lang="en-US"/>
          </a:p>
          <a:p>
            <a:r>
              <a:rPr lang="en-US" smtClean="0"/>
              <a:t>3. Note that this pattern has recursive character.</a:t>
            </a:r>
          </a:p>
          <a:p>
            <a:endParaRPr lang="en-US"/>
          </a:p>
          <a:p>
            <a:r>
              <a:rPr lang="en-US" smtClean="0"/>
              <a:t>4. Using the established pattern, count (recursively) the number of blocks</a:t>
            </a:r>
          </a:p>
          <a:p>
            <a:r>
              <a:rPr lang="en-US"/>
              <a:t> </a:t>
            </a:r>
            <a:r>
              <a:rPr lang="en-US" smtClean="0"/>
              <a:t>   which precede the given permutation (</a:t>
            </a:r>
            <a:r>
              <a:rPr lang="en-US"/>
              <a:t>3,2,5,4,1</a:t>
            </a:r>
            <a:r>
              <a:rPr lang="en-US" smtClean="0"/>
              <a:t>)  in the list of all </a:t>
            </a:r>
            <a:r>
              <a:rPr lang="en-US"/>
              <a:t>permutations </a:t>
            </a:r>
            <a:r>
              <a:rPr lang="en-US" smtClean="0"/>
              <a:t>. </a:t>
            </a:r>
          </a:p>
          <a:p>
            <a:r>
              <a:rPr lang="en-US"/>
              <a:t> </a:t>
            </a:r>
            <a:r>
              <a:rPr lang="en-US" smtClean="0"/>
              <a:t>  This number is equal to the  rank of the subset.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4653136"/>
            <a:ext cx="14401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 24 (2 1 3 4 5)</a:t>
            </a:r>
          </a:p>
          <a:p>
            <a:r>
              <a:rPr lang="en-US" sz="1600" b="1"/>
              <a:t> 25 (2 1 3 5 4)</a:t>
            </a:r>
          </a:p>
          <a:p>
            <a:r>
              <a:rPr lang="en-US" sz="1600" b="1"/>
              <a:t> 26 (2 1 4 3 5)</a:t>
            </a:r>
          </a:p>
          <a:p>
            <a:r>
              <a:rPr lang="en-US" sz="1600" b="1"/>
              <a:t> 27 (2 1 4 5 3)</a:t>
            </a:r>
          </a:p>
          <a:p>
            <a:r>
              <a:rPr lang="en-US" sz="1600" b="1"/>
              <a:t> 28 (2 1 5 3 4)</a:t>
            </a:r>
          </a:p>
          <a:p>
            <a:r>
              <a:rPr lang="en-US" sz="1600" b="1"/>
              <a:t> 29 (2 1 5 4 3)</a:t>
            </a:r>
          </a:p>
          <a:p>
            <a:r>
              <a:rPr lang="en-US" sz="1600" b="1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971600" y="4725144"/>
            <a:ext cx="792088" cy="1440160"/>
          </a:xfrm>
          <a:prstGeom prst="rect">
            <a:avLst/>
          </a:prstGeom>
          <a:noFill/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115616" y="4725144"/>
            <a:ext cx="576064" cy="504056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115616" y="5229200"/>
            <a:ext cx="576064" cy="432048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115616" y="5661248"/>
            <a:ext cx="576064" cy="504056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195736" y="472514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Note the regular sizing of the blocks.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 Ranks of permutations</a:t>
            </a:r>
          </a:p>
        </p:txBody>
      </p:sp>
    </p:spTree>
    <p:extLst>
      <p:ext uri="{BB962C8B-B14F-4D97-AF65-F5344CB8AC3E}">
        <p14:creationId xmlns:p14="http://schemas.microsoft.com/office/powerpoint/2010/main" val="40965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1052736"/>
            <a:ext cx="8424936" cy="3729670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36000" rtlCol="0" anchor="ctr" anchorCtr="0">
            <a:spAutoFit/>
          </a:bodyPr>
          <a:lstStyle/>
          <a:p>
            <a:r>
              <a:rPr lang="en-US" sz="1600" b="1" u="sng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rankPermutation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perm 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perm 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== 1: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rank = (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perm[0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]-1) * factorial(n-1)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consider the permutation without the 1st element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perm1 =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perm[1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:]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copy w/o </a:t>
            </a:r>
            <a:r>
              <a:rPr lang="en-US" sz="1600" b="1" i="1" dirty="0" smtClean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perm[0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"normalize" the resulting permutation</a:t>
            </a:r>
          </a:p>
          <a:p>
            <a:r>
              <a:rPr lang="en-US" sz="1600" b="1" i="1" dirty="0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for recursive processing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(perm1)):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perm1[j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&gt;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perm[0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perm1[j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-= 1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rank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rankPermutation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perm1 )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 Ranks of permutations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8</a:t>
            </a:fld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683568" y="5198595"/>
            <a:ext cx="5941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rank(  (5 </a:t>
            </a:r>
            <a:r>
              <a:rPr lang="en-US"/>
              <a:t>1 8 3 9 7 6 4 </a:t>
            </a:r>
            <a:r>
              <a:rPr lang="en-US" smtClean="0"/>
              <a:t>2)  )  ==  4</a:t>
            </a:r>
            <a:r>
              <a:rPr lang="en-US" smtClean="0">
                <a:sym typeface="Symbol"/>
              </a:rPr>
              <a:t>8!</a:t>
            </a:r>
            <a:r>
              <a:rPr lang="en-US" smtClean="0"/>
              <a:t> + rank ( (1 7 3 8 6 5 4 2) )</a:t>
            </a:r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619672" y="5486627"/>
            <a:ext cx="1296144" cy="144016"/>
            <a:chOff x="3491880" y="620688"/>
            <a:chExt cx="936104" cy="144016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860032" y="5486627"/>
            <a:ext cx="1296144" cy="144016"/>
            <a:chOff x="3491880" y="620688"/>
            <a:chExt cx="936104" cy="144016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2843808" y="5610105"/>
            <a:ext cx="2016224" cy="164554"/>
          </a:xfrm>
          <a:custGeom>
            <a:avLst/>
            <a:gdLst>
              <a:gd name="connsiteX0" fmla="*/ 0 w 3524250"/>
              <a:gd name="connsiteY0" fmla="*/ 0 h 197780"/>
              <a:gd name="connsiteX1" fmla="*/ 133350 w 3524250"/>
              <a:gd name="connsiteY1" fmla="*/ 161925 h 197780"/>
              <a:gd name="connsiteX2" fmla="*/ 447675 w 3524250"/>
              <a:gd name="connsiteY2" fmla="*/ 180975 h 197780"/>
              <a:gd name="connsiteX3" fmla="*/ 3009900 w 3524250"/>
              <a:gd name="connsiteY3" fmla="*/ 190500 h 197780"/>
              <a:gd name="connsiteX4" fmla="*/ 3524250 w 3524250"/>
              <a:gd name="connsiteY4" fmla="*/ 66675 h 19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4250" h="197780">
                <a:moveTo>
                  <a:pt x="0" y="0"/>
                </a:moveTo>
                <a:cubicBezTo>
                  <a:pt x="29369" y="65881"/>
                  <a:pt x="58738" y="131763"/>
                  <a:pt x="133350" y="161925"/>
                </a:cubicBezTo>
                <a:cubicBezTo>
                  <a:pt x="207963" y="192088"/>
                  <a:pt x="447675" y="180975"/>
                  <a:pt x="447675" y="180975"/>
                </a:cubicBezTo>
                <a:cubicBezTo>
                  <a:pt x="927100" y="185738"/>
                  <a:pt x="2497138" y="209550"/>
                  <a:pt x="3009900" y="190500"/>
                </a:cubicBezTo>
                <a:cubicBezTo>
                  <a:pt x="3522663" y="171450"/>
                  <a:pt x="3523456" y="119062"/>
                  <a:pt x="3524250" y="66675"/>
                </a:cubicBezTo>
              </a:path>
            </a:pathLst>
          </a:custGeom>
          <a:noFill/>
          <a:ln w="34925"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6" name="Group 25"/>
          <p:cNvGrpSpPr/>
          <p:nvPr/>
        </p:nvGrpSpPr>
        <p:grpSpPr>
          <a:xfrm>
            <a:off x="5004048" y="5486627"/>
            <a:ext cx="144016" cy="360040"/>
            <a:chOff x="3491880" y="620688"/>
            <a:chExt cx="936104" cy="144016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335513" y="5486627"/>
            <a:ext cx="144016" cy="360040"/>
            <a:chOff x="3491880" y="620688"/>
            <a:chExt cx="936104" cy="144016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5527154" y="5486627"/>
            <a:ext cx="144016" cy="360040"/>
            <a:chOff x="3491880" y="620688"/>
            <a:chExt cx="936104" cy="14401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714603" y="5486627"/>
            <a:ext cx="144016" cy="360040"/>
            <a:chOff x="3491880" y="620688"/>
            <a:chExt cx="936104" cy="144016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3491880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427984" y="620688"/>
              <a:ext cx="0" cy="144016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3491880" y="764704"/>
              <a:ext cx="936104" cy="0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7020272" y="5558635"/>
            <a:ext cx="1597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decreased by 1</a:t>
            </a:r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5940152" y="5774659"/>
            <a:ext cx="1152128" cy="0"/>
          </a:xfrm>
          <a:prstGeom prst="straightConnector1">
            <a:avLst/>
          </a:prstGeom>
          <a:noFill/>
          <a:ln w="34925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86910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51520" y="6453336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smtClean="0"/>
              <a:t>PAL 2020/05 notes:  Generating combinatorial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476672"/>
            <a:ext cx="8424936" cy="5909310"/>
          </a:xfrm>
          <a:prstGeom prst="rect">
            <a:avLst/>
          </a:prstGeom>
          <a:noFill/>
          <a:ln w="38100">
            <a:solidFill>
              <a:srgbClr val="0000FF"/>
            </a:solidFill>
          </a:ln>
          <a:effectLst/>
        </p:spPr>
        <p:txBody>
          <a:bodyPr wrap="square" lIns="0" tIns="0" rIns="0" bIns="36000" rtlCol="0" anchor="ctr" anchorCtr="0">
            <a:sp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unrankPerm( rank, permLen ):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n = permLen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just synonym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n == 1: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[1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simplest possible permutation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count how many blocks of size n-1</a:t>
            </a:r>
          </a:p>
          <a:p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would fit into list of all permutations</a:t>
            </a:r>
          </a:p>
          <a:p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before the given rank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blocksCount = rank // factorial(n-1)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integer div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construct the first element of the permutation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firstElem = blocksCount + 1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calculate remaining rank to feed into recursion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rank = rank % factorial(n-1)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exploit recursion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perm = unrankPerm( rank, n-1)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 "fit" the returned permutation to current size n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range( len(perm)):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&gt;= firstElem: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perm[j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[firstElem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+ perm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>
                <a:solidFill>
                  <a:srgbClr val="00B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concatenate lists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16632"/>
            <a:ext cx="8496944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mtClean="0"/>
              <a:t>  Ranks of permutations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D3D84833-73A0-4179-9B12-9EFD1189A6F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11757</Words>
  <Application>Microsoft Office PowerPoint</Application>
  <PresentationFormat>On-screen Show (4:3)</PresentationFormat>
  <Paragraphs>1792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Calibri</vt:lpstr>
      <vt:lpstr>Courier New</vt:lpstr>
      <vt:lpstr>Symbol</vt:lpstr>
      <vt:lpstr>Office Theme</vt:lpstr>
      <vt:lpstr> Combinatorial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446</cp:revision>
  <cp:lastPrinted>2021-10-20T11:21:08Z</cp:lastPrinted>
  <dcterms:created xsi:type="dcterms:W3CDTF">2020-10-12T16:34:03Z</dcterms:created>
  <dcterms:modified xsi:type="dcterms:W3CDTF">2024-10-30T09:46:09Z</dcterms:modified>
</cp:coreProperties>
</file>