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57" r:id="rId4"/>
    <p:sldId id="280" r:id="rId5"/>
    <p:sldId id="258" r:id="rId6"/>
    <p:sldId id="259" r:id="rId7"/>
    <p:sldId id="260" r:id="rId8"/>
    <p:sldId id="274" r:id="rId9"/>
    <p:sldId id="261" r:id="rId10"/>
    <p:sldId id="286" r:id="rId11"/>
    <p:sldId id="263" r:id="rId12"/>
    <p:sldId id="275" r:id="rId13"/>
    <p:sldId id="278" r:id="rId14"/>
    <p:sldId id="264" r:id="rId15"/>
    <p:sldId id="265" r:id="rId16"/>
    <p:sldId id="271" r:id="rId17"/>
    <p:sldId id="279" r:id="rId18"/>
    <p:sldId id="287" r:id="rId19"/>
    <p:sldId id="266" r:id="rId20"/>
    <p:sldId id="284" r:id="rId21"/>
    <p:sldId id="285" r:id="rId22"/>
  </p:sldIdLst>
  <p:sldSz cx="9144000" cy="6858000" type="screen4x3"/>
  <p:notesSz cx="7315200" cy="96012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75" autoAdjust="0"/>
    <p:restoredTop sz="94660"/>
  </p:normalViewPr>
  <p:slideViewPr>
    <p:cSldViewPr>
      <p:cViewPr varScale="1">
        <p:scale>
          <a:sx n="124" d="100"/>
          <a:sy n="124" d="100"/>
        </p:scale>
        <p:origin x="13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13.04.2023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378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13.04.2023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7598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13.04.2023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2716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13.04.2023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179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13.04.2023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8385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13.04.2023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2156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13.04.2023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1090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13.04.2023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8309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13.04.2023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6673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13.04.2023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993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2CAB6-D08D-4D13-98D4-7CBEFD9A99CD}" type="datetimeFigureOut">
              <a:rPr lang="cs-CZ" smtClean="0"/>
              <a:t>13.04.2023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0928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2CAB6-D08D-4D13-98D4-7CBEFD9A99CD}" type="datetimeFigureOut">
              <a:rPr lang="cs-CZ" smtClean="0"/>
              <a:t>13.04.2023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F3CCC-BE3C-4B5E-9439-780B0B8A7E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1448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Rounded Rectangle 42"/>
          <p:cNvSpPr/>
          <p:nvPr/>
        </p:nvSpPr>
        <p:spPr>
          <a:xfrm>
            <a:off x="107504" y="3861048"/>
            <a:ext cx="5040560" cy="2448272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Rounded Rectangle 39"/>
          <p:cNvSpPr/>
          <p:nvPr/>
        </p:nvSpPr>
        <p:spPr>
          <a:xfrm>
            <a:off x="107504" y="116632"/>
            <a:ext cx="4248472" cy="2304256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Rectangle 1"/>
          <p:cNvSpPr/>
          <p:nvPr/>
        </p:nvSpPr>
        <p:spPr>
          <a:xfrm>
            <a:off x="251520" y="980728"/>
            <a:ext cx="3024336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716016" y="2852936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A=(0,2)</a:t>
            </a:r>
            <a:endParaRPr lang="cs-CZ" b="1"/>
          </a:p>
        </p:txBody>
      </p:sp>
      <p:sp>
        <p:nvSpPr>
          <p:cNvPr id="71" name="TextBox 70"/>
          <p:cNvSpPr txBox="1"/>
          <p:nvPr/>
        </p:nvSpPr>
        <p:spPr>
          <a:xfrm>
            <a:off x="6588224" y="242088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B=(5,3)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323528" y="404664"/>
            <a:ext cx="3600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Distance </a:t>
            </a:r>
            <a:r>
              <a:rPr lang="en-US" smtClean="0"/>
              <a:t>(A, B) =</a:t>
            </a:r>
          </a:p>
          <a:p>
            <a:endParaRPr lang="en-US" smtClean="0"/>
          </a:p>
          <a:p>
            <a:r>
              <a:rPr lang="en-US" smtClean="0"/>
              <a:t>= sqrt( (Ax─Bx)</a:t>
            </a:r>
            <a:r>
              <a:rPr lang="en-US" b="1" baseline="30000" smtClean="0"/>
              <a:t>2 </a:t>
            </a:r>
            <a:r>
              <a:rPr lang="en-US" smtClean="0"/>
              <a:t>+ (Ay─By)</a:t>
            </a:r>
            <a:r>
              <a:rPr lang="en-US" b="1" baseline="30000" smtClean="0"/>
              <a:t>2</a:t>
            </a:r>
            <a:r>
              <a:rPr lang="en-US" smtClean="0"/>
              <a:t> )</a:t>
            </a:r>
          </a:p>
          <a:p>
            <a:r>
              <a:rPr lang="en-US" smtClean="0"/>
              <a:t> </a:t>
            </a:r>
            <a:endParaRPr lang="en-US"/>
          </a:p>
          <a:p>
            <a:r>
              <a:rPr lang="en-US" smtClean="0"/>
              <a:t>= distance (B, A) </a:t>
            </a:r>
          </a:p>
          <a:p>
            <a:endParaRPr lang="cs-CZ"/>
          </a:p>
        </p:txBody>
      </p:sp>
      <p:sp>
        <p:nvSpPr>
          <p:cNvPr id="84" name="TextBox 83"/>
          <p:cNvSpPr txBox="1"/>
          <p:nvPr/>
        </p:nvSpPr>
        <p:spPr>
          <a:xfrm>
            <a:off x="107504" y="4149080"/>
            <a:ext cx="47525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Comparing distances</a:t>
            </a:r>
          </a:p>
          <a:p>
            <a:endParaRPr lang="en-US" smtClean="0"/>
          </a:p>
          <a:p>
            <a:r>
              <a:rPr lang="en-US" b="1" smtClean="0"/>
              <a:t>Compare</a:t>
            </a:r>
            <a:r>
              <a:rPr lang="en-US" smtClean="0"/>
              <a:t> </a:t>
            </a:r>
            <a:r>
              <a:rPr lang="en-US" b="1" smtClean="0"/>
              <a:t>squares</a:t>
            </a:r>
            <a:r>
              <a:rPr lang="en-US" smtClean="0"/>
              <a:t> of distances </a:t>
            </a:r>
          </a:p>
          <a:p>
            <a:r>
              <a:rPr lang="en-US" smtClean="0"/>
              <a:t>( faster,  integer coordinates </a:t>
            </a:r>
            <a:r>
              <a:rPr lang="en-US" smtClean="0">
                <a:sym typeface="Symbol"/>
              </a:rPr>
              <a:t> no floats! )</a:t>
            </a:r>
            <a:endParaRPr lang="en-US" smtClean="0"/>
          </a:p>
        </p:txBody>
      </p:sp>
      <p:sp>
        <p:nvSpPr>
          <p:cNvPr id="86" name="TextBox 85"/>
          <p:cNvSpPr txBox="1"/>
          <p:nvPr/>
        </p:nvSpPr>
        <p:spPr>
          <a:xfrm>
            <a:off x="7812360" y="548680"/>
            <a:ext cx="864096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D=(11,7)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220072" y="1196752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/>
              <a:t>C</a:t>
            </a:r>
            <a:r>
              <a:rPr lang="en-US" b="1" smtClean="0"/>
              <a:t>=(4,5)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5220072" y="4077072"/>
            <a:ext cx="34563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dist(A, B)</a:t>
            </a:r>
            <a:r>
              <a:rPr lang="en-US" b="1" baseline="30000" smtClean="0"/>
              <a:t>2</a:t>
            </a:r>
            <a:r>
              <a:rPr lang="en-US" smtClean="0"/>
              <a:t>  = (0─5)</a:t>
            </a:r>
            <a:r>
              <a:rPr lang="en-US" b="1" baseline="30000" smtClean="0"/>
              <a:t>2</a:t>
            </a:r>
            <a:r>
              <a:rPr lang="en-US" smtClean="0"/>
              <a:t> + (2─3)</a:t>
            </a:r>
            <a:r>
              <a:rPr lang="en-US" b="1" baseline="30000" smtClean="0"/>
              <a:t>2</a:t>
            </a:r>
            <a:r>
              <a:rPr lang="en-US" smtClean="0"/>
              <a:t> = 26</a:t>
            </a:r>
          </a:p>
          <a:p>
            <a:endParaRPr lang="en-US" smtClean="0"/>
          </a:p>
          <a:p>
            <a:r>
              <a:rPr lang="en-US" smtClean="0"/>
              <a:t>dist(A, C)</a:t>
            </a:r>
            <a:r>
              <a:rPr lang="en-US" b="1" baseline="30000" smtClean="0"/>
              <a:t>2</a:t>
            </a:r>
            <a:r>
              <a:rPr lang="en-US" smtClean="0"/>
              <a:t>  = (0─4)</a:t>
            </a:r>
            <a:r>
              <a:rPr lang="en-US" b="1" baseline="30000" smtClean="0"/>
              <a:t>2</a:t>
            </a:r>
            <a:r>
              <a:rPr lang="en-US" smtClean="0"/>
              <a:t> + (2─5)</a:t>
            </a:r>
            <a:r>
              <a:rPr lang="en-US" b="1" baseline="30000" smtClean="0"/>
              <a:t>2</a:t>
            </a:r>
            <a:r>
              <a:rPr lang="en-US" smtClean="0"/>
              <a:t> = 25</a:t>
            </a:r>
          </a:p>
          <a:p>
            <a:endParaRPr lang="en-US" smtClean="0"/>
          </a:p>
          <a:p>
            <a:r>
              <a:rPr lang="en-US" smtClean="0"/>
              <a:t>dist(C, D)</a:t>
            </a:r>
            <a:r>
              <a:rPr lang="en-US" b="1" baseline="30000" smtClean="0"/>
              <a:t>2</a:t>
            </a:r>
            <a:r>
              <a:rPr lang="en-US" smtClean="0"/>
              <a:t>  = (4─11)</a:t>
            </a:r>
            <a:r>
              <a:rPr lang="en-US" b="1" baseline="30000" smtClean="0"/>
              <a:t>2</a:t>
            </a:r>
            <a:r>
              <a:rPr lang="en-US" smtClean="0"/>
              <a:t> + (5─7)</a:t>
            </a:r>
            <a:r>
              <a:rPr lang="en-US" b="1" baseline="30000" smtClean="0"/>
              <a:t>2</a:t>
            </a:r>
            <a:r>
              <a:rPr lang="en-US" smtClean="0"/>
              <a:t> = 53</a:t>
            </a:r>
          </a:p>
          <a:p>
            <a:endParaRPr lang="en-US"/>
          </a:p>
          <a:p>
            <a:r>
              <a:rPr lang="en-US" smtClean="0"/>
              <a:t>dist(B, D)</a:t>
            </a:r>
            <a:r>
              <a:rPr lang="en-US" b="1" baseline="30000" smtClean="0"/>
              <a:t>2</a:t>
            </a:r>
            <a:r>
              <a:rPr lang="en-US" smtClean="0"/>
              <a:t>  = (5─11)</a:t>
            </a:r>
            <a:r>
              <a:rPr lang="en-US" b="1" baseline="30000" smtClean="0"/>
              <a:t>2</a:t>
            </a:r>
            <a:r>
              <a:rPr lang="en-US" smtClean="0"/>
              <a:t> + (3─7)</a:t>
            </a:r>
            <a:r>
              <a:rPr lang="en-US" b="1" baseline="30000" smtClean="0"/>
              <a:t>2</a:t>
            </a:r>
            <a:r>
              <a:rPr lang="en-US" smtClean="0"/>
              <a:t> = 52</a:t>
            </a:r>
          </a:p>
        </p:txBody>
      </p:sp>
      <p:cxnSp>
        <p:nvCxnSpPr>
          <p:cNvPr id="34" name="Straight Connector 33"/>
          <p:cNvCxnSpPr/>
          <p:nvPr/>
        </p:nvCxnSpPr>
        <p:spPr>
          <a:xfrm flipH="1">
            <a:off x="4572000" y="1628800"/>
            <a:ext cx="1440160" cy="1080120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4572000" y="2348880"/>
            <a:ext cx="1800200" cy="360040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6372200" y="908720"/>
            <a:ext cx="2160240" cy="1440160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6012160" y="908720"/>
            <a:ext cx="2520280" cy="720080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6300192" y="227687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7" name="Oval 86"/>
          <p:cNvSpPr/>
          <p:nvPr/>
        </p:nvSpPr>
        <p:spPr>
          <a:xfrm>
            <a:off x="8460432" y="8367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8" name="Oval 87"/>
          <p:cNvSpPr/>
          <p:nvPr/>
        </p:nvSpPr>
        <p:spPr>
          <a:xfrm>
            <a:off x="5940152" y="155679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TextBox 41"/>
          <p:cNvSpPr txBox="1"/>
          <p:nvPr/>
        </p:nvSpPr>
        <p:spPr>
          <a:xfrm>
            <a:off x="251520" y="5445224"/>
            <a:ext cx="4752528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US" b="1" smtClean="0"/>
              <a:t>dist(A</a:t>
            </a:r>
            <a:r>
              <a:rPr lang="en-US" b="1"/>
              <a:t>, B) &lt; dist(B, C) </a:t>
            </a:r>
            <a:r>
              <a:rPr lang="en-US" b="1">
                <a:sym typeface="Symbol"/>
              </a:rPr>
              <a:t>  </a:t>
            </a:r>
            <a:r>
              <a:rPr lang="en-US" b="1"/>
              <a:t>dist(A, C)</a:t>
            </a:r>
            <a:r>
              <a:rPr lang="en-US" sz="2000" b="1" baseline="30000"/>
              <a:t>2</a:t>
            </a:r>
            <a:r>
              <a:rPr lang="en-US" b="1"/>
              <a:t> &lt; dist(B, C)</a:t>
            </a:r>
            <a:r>
              <a:rPr lang="en-US" sz="2000" b="1" baseline="30000"/>
              <a:t>2</a:t>
            </a:r>
          </a:p>
        </p:txBody>
      </p:sp>
      <p:cxnSp>
        <p:nvCxnSpPr>
          <p:cNvPr id="45" name="Straight Connector 44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449999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91078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Rounded Rectangle 44"/>
          <p:cNvSpPr/>
          <p:nvPr/>
        </p:nvSpPr>
        <p:spPr>
          <a:xfrm>
            <a:off x="107504" y="116632"/>
            <a:ext cx="4248472" cy="3312368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6588224" y="908720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B=(5,6)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251520" y="260648"/>
            <a:ext cx="396044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mtClean="0"/>
          </a:p>
          <a:p>
            <a:r>
              <a:rPr lang="en-US" smtClean="0"/>
              <a:t>Angle of vector (x, y) </a:t>
            </a:r>
          </a:p>
          <a:p>
            <a:r>
              <a:rPr lang="en-US" smtClean="0"/>
              <a:t>in quadrant  I and IV</a:t>
            </a:r>
          </a:p>
          <a:p>
            <a:endParaRPr lang="en-US"/>
          </a:p>
          <a:p>
            <a:r>
              <a:rPr lang="en-US" smtClean="0"/>
              <a:t>angle = arc tan(  y/ x )</a:t>
            </a:r>
          </a:p>
          <a:p>
            <a:endParaRPr lang="en-US" smtClean="0">
              <a:sym typeface="Symbol"/>
            </a:endParaRPr>
          </a:p>
          <a:p>
            <a:endParaRPr lang="en-GB" smtClean="0"/>
          </a:p>
          <a:p>
            <a:endParaRPr lang="en-GB"/>
          </a:p>
          <a:p>
            <a:endParaRPr lang="en-GB" smtClean="0"/>
          </a:p>
          <a:p>
            <a:r>
              <a:rPr lang="en-GB" smtClean="0"/>
              <a:t>Implementations handle it completely:</a:t>
            </a:r>
            <a:endParaRPr lang="cs-CZ"/>
          </a:p>
        </p:txBody>
      </p:sp>
      <p:sp>
        <p:nvSpPr>
          <p:cNvPr id="48" name="TextBox 47"/>
          <p:cNvSpPr txBox="1"/>
          <p:nvPr/>
        </p:nvSpPr>
        <p:spPr>
          <a:xfrm>
            <a:off x="7668344" y="2636912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D=(6,3)</a:t>
            </a:r>
            <a:endParaRPr lang="cs-CZ" b="1"/>
          </a:p>
        </p:txBody>
      </p:sp>
      <p:sp>
        <p:nvSpPr>
          <p:cNvPr id="3" name="Rectangle 2"/>
          <p:cNvSpPr/>
          <p:nvPr/>
        </p:nvSpPr>
        <p:spPr>
          <a:xfrm>
            <a:off x="179512" y="3761207"/>
            <a:ext cx="8640960" cy="28803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600" b="1" smtClean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Implementation</a:t>
            </a:r>
          </a:p>
          <a:p>
            <a:endParaRPr lang="es-ES" sz="1600" b="1" smtClean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s-ES" sz="1600" b="1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Caution! </a:t>
            </a:r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The parameters are (y,x), and not (x,y)!</a:t>
            </a:r>
          </a:p>
          <a:p>
            <a:endParaRPr lang="es-ES" sz="1600" smtClean="0">
              <a:solidFill>
                <a:srgbClr val="0000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math.atan2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( 1, 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</a:t>
            </a:r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*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180/math.pi </a:t>
            </a:r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==   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45.0</a:t>
            </a:r>
          </a:p>
          <a:p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math.atan2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(-1,-1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</a:t>
            </a:r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*180/math.pi == 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-135.0</a:t>
            </a:r>
          </a:p>
          <a:p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math.atan2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( 1,-1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</a:t>
            </a:r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*180/math.pi ==  135.0    </a:t>
            </a:r>
            <a:r>
              <a:rPr lang="es-ES" sz="1600" b="1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Note x&lt;--&gt;y reversal!</a:t>
            </a:r>
            <a:endParaRPr lang="es-ES" sz="1600" b="1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math.atan2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(-1, 1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) </a:t>
            </a:r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*180/math.pi ==  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-</a:t>
            </a:r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45.0   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s-ES" sz="1600" b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Note x&lt;--&gt;</a:t>
            </a:r>
            <a:r>
              <a:rPr lang="es-ES" sz="1600" b="1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y </a:t>
            </a:r>
            <a:r>
              <a:rPr lang="es-ES" sz="1600" b="1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reversal! </a:t>
            </a:r>
          </a:p>
          <a:p>
            <a:endParaRPr lang="es-ES" sz="1600" smtClean="0">
              <a:solidFill>
                <a:srgbClr val="0000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math.atan2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( 0, 0) *180/math.pi  </a:t>
            </a:r>
            <a:r>
              <a:rPr lang="es-ES" sz="160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== </a:t>
            </a:r>
            <a:r>
              <a:rPr lang="es-ES" sz="1600" smtClean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0.0    </a:t>
            </a:r>
            <a:r>
              <a:rPr lang="es-ES" sz="1600" b="1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# despite being undefined </a:t>
            </a:r>
            <a:r>
              <a:rPr lang="es-ES" sz="1600" b="1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  <a:sym typeface="Wingdings" panose="05000000000000000000" pitchFamily="2" charset="2"/>
              </a:rPr>
              <a:t></a:t>
            </a:r>
            <a:endParaRPr lang="es-ES" sz="1600">
              <a:solidFill>
                <a:srgbClr val="0000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endParaRPr lang="es-ES" sz="1600" b="1" smtClean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58" name="Oval 57"/>
          <p:cNvSpPr/>
          <p:nvPr/>
        </p:nvSpPr>
        <p:spPr>
          <a:xfrm>
            <a:off x="7380312" y="11967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Oval 58"/>
          <p:cNvSpPr/>
          <p:nvPr/>
        </p:nvSpPr>
        <p:spPr>
          <a:xfrm>
            <a:off x="738031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11" name="Straight Connector 10"/>
          <p:cNvCxnSpPr/>
          <p:nvPr/>
        </p:nvCxnSpPr>
        <p:spPr>
          <a:xfrm>
            <a:off x="63722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6372200" y="1268760"/>
            <a:ext cx="1080120" cy="72008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6372200" y="1988840"/>
            <a:ext cx="1080120" cy="108012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45720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4427984" y="34290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Arc 38"/>
          <p:cNvSpPr/>
          <p:nvPr/>
        </p:nvSpPr>
        <p:spPr>
          <a:xfrm rot="16200000">
            <a:off x="5724128" y="1412774"/>
            <a:ext cx="1224138" cy="1224138"/>
          </a:xfrm>
          <a:prstGeom prst="arc">
            <a:avLst>
              <a:gd name="adj1" fmla="val 3347390"/>
              <a:gd name="adj2" fmla="val 5257664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Arc 39"/>
          <p:cNvSpPr/>
          <p:nvPr/>
        </p:nvSpPr>
        <p:spPr>
          <a:xfrm rot="16200000">
            <a:off x="5832139" y="1232757"/>
            <a:ext cx="1224138" cy="1440160"/>
          </a:xfrm>
          <a:prstGeom prst="arc">
            <a:avLst>
              <a:gd name="adj1" fmla="val 5393951"/>
              <a:gd name="adj2" fmla="val 8635295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" name="Straight Connector 5"/>
          <p:cNvCxnSpPr/>
          <p:nvPr/>
        </p:nvCxnSpPr>
        <p:spPr>
          <a:xfrm>
            <a:off x="4355976" y="198884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630019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21264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ounded Rectangle 34"/>
          <p:cNvSpPr/>
          <p:nvPr/>
        </p:nvSpPr>
        <p:spPr>
          <a:xfrm>
            <a:off x="107504" y="116632"/>
            <a:ext cx="4248472" cy="3816424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Rectangle 35"/>
          <p:cNvSpPr/>
          <p:nvPr/>
        </p:nvSpPr>
        <p:spPr>
          <a:xfrm>
            <a:off x="323528" y="3212976"/>
            <a:ext cx="3096344" cy="43204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3" name="TextBox 82"/>
          <p:cNvSpPr txBox="1"/>
          <p:nvPr/>
        </p:nvSpPr>
        <p:spPr>
          <a:xfrm>
            <a:off x="395536" y="260648"/>
            <a:ext cx="3600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Two points  </a:t>
            </a:r>
            <a:r>
              <a:rPr lang="en-US" b="1" smtClean="0"/>
              <a:t>A</a:t>
            </a:r>
            <a:r>
              <a:rPr lang="en-US" smtClean="0"/>
              <a:t> = (A</a:t>
            </a:r>
            <a:r>
              <a:rPr lang="en-US" sz="2400" baseline="-25000" smtClean="0"/>
              <a:t>x</a:t>
            </a:r>
            <a:r>
              <a:rPr lang="en-US" smtClean="0"/>
              <a:t>, A</a:t>
            </a:r>
            <a:r>
              <a:rPr lang="en-US" sz="2400" baseline="-25000"/>
              <a:t>y</a:t>
            </a:r>
            <a:r>
              <a:rPr lang="en-US" smtClean="0"/>
              <a:t>), </a:t>
            </a:r>
            <a:r>
              <a:rPr lang="en-US" b="1" smtClean="0"/>
              <a:t>B</a:t>
            </a:r>
            <a:r>
              <a:rPr lang="en-US" smtClean="0"/>
              <a:t> = (B</a:t>
            </a:r>
            <a:r>
              <a:rPr lang="en-US" sz="2400" baseline="-25000"/>
              <a:t>x</a:t>
            </a:r>
            <a:r>
              <a:rPr lang="en-US" smtClean="0"/>
              <a:t>, B</a:t>
            </a:r>
            <a:r>
              <a:rPr lang="en-US" sz="2400" baseline="-25000"/>
              <a:t>y</a:t>
            </a:r>
            <a:r>
              <a:rPr lang="en-US" smtClean="0"/>
              <a:t>)</a:t>
            </a:r>
          </a:p>
          <a:p>
            <a:endParaRPr lang="en-US">
              <a:sym typeface="Symbol"/>
            </a:endParaRPr>
          </a:p>
          <a:p>
            <a:r>
              <a:rPr lang="en-US" smtClean="0">
                <a:sym typeface="Symbol"/>
              </a:rPr>
              <a:t> </a:t>
            </a:r>
            <a:r>
              <a:rPr lang="en-US" b="1" smtClean="0">
                <a:sym typeface="Symbol"/>
              </a:rPr>
              <a:t>line equation</a:t>
            </a:r>
            <a:endParaRPr lang="en-US" b="1"/>
          </a:p>
          <a:p>
            <a:r>
              <a:rPr lang="en-US" smtClean="0"/>
              <a:t> </a:t>
            </a:r>
          </a:p>
          <a:p>
            <a:r>
              <a:rPr lang="en-US" smtClean="0"/>
              <a:t>             ax + by + c = 0</a:t>
            </a:r>
          </a:p>
          <a:p>
            <a:endParaRPr lang="en-US"/>
          </a:p>
          <a:p>
            <a:r>
              <a:rPr lang="en-US"/>
              <a:t>1</a:t>
            </a:r>
            <a:r>
              <a:rPr lang="en-US" smtClean="0"/>
              <a:t>. Normal vector </a:t>
            </a:r>
            <a:r>
              <a:rPr lang="en-US" b="1" smtClean="0"/>
              <a:t>n</a:t>
            </a:r>
            <a:r>
              <a:rPr lang="en-US" smtClean="0"/>
              <a:t> = (a, b)</a:t>
            </a:r>
            <a:r>
              <a:rPr lang="en-US" b="1" baseline="30000"/>
              <a:t>T</a:t>
            </a:r>
            <a:r>
              <a:rPr lang="en-US" smtClean="0"/>
              <a:t> </a:t>
            </a:r>
            <a:endParaRPr lang="en-US"/>
          </a:p>
          <a:p>
            <a:r>
              <a:rPr lang="en-US" smtClean="0"/>
              <a:t>2. A lies on the line  AB  </a:t>
            </a:r>
            <a:r>
              <a:rPr lang="en-US" b="1" smtClean="0">
                <a:sym typeface="Symbol"/>
              </a:rPr>
              <a:t></a:t>
            </a:r>
            <a:r>
              <a:rPr lang="en-US" smtClean="0"/>
              <a:t>  </a:t>
            </a:r>
          </a:p>
          <a:p>
            <a:r>
              <a:rPr lang="en-US"/>
              <a:t> </a:t>
            </a:r>
            <a:r>
              <a:rPr lang="en-US" smtClean="0"/>
              <a:t>   a</a:t>
            </a:r>
            <a:r>
              <a:rPr lang="en-US"/>
              <a:t>∙A</a:t>
            </a:r>
            <a:r>
              <a:rPr lang="en-US" sz="2400" baseline="-25000"/>
              <a:t>x</a:t>
            </a:r>
            <a:r>
              <a:rPr lang="en-US" smtClean="0"/>
              <a:t>  + b</a:t>
            </a:r>
            <a:r>
              <a:rPr lang="en-US"/>
              <a:t>∙A</a:t>
            </a:r>
            <a:r>
              <a:rPr lang="en-US" sz="2400" baseline="-25000"/>
              <a:t>y</a:t>
            </a:r>
            <a:r>
              <a:rPr lang="en-US" smtClean="0"/>
              <a:t> + c = 0 </a:t>
            </a:r>
            <a:r>
              <a:rPr lang="en-US"/>
              <a:t> </a:t>
            </a:r>
            <a:r>
              <a:rPr lang="en-US" b="1">
                <a:sym typeface="Symbol"/>
              </a:rPr>
              <a:t></a:t>
            </a:r>
            <a:r>
              <a:rPr lang="en-US"/>
              <a:t> </a:t>
            </a:r>
            <a:endParaRPr lang="en-US" smtClean="0"/>
          </a:p>
          <a:p>
            <a:r>
              <a:rPr lang="en-US"/>
              <a:t> </a:t>
            </a:r>
            <a:r>
              <a:rPr lang="en-US" smtClean="0"/>
              <a:t>   c =  ─ a</a:t>
            </a:r>
            <a:r>
              <a:rPr lang="en-US"/>
              <a:t>∙A</a:t>
            </a:r>
            <a:r>
              <a:rPr lang="en-US" sz="2400" baseline="-25000"/>
              <a:t>x</a:t>
            </a:r>
            <a:r>
              <a:rPr lang="en-US" smtClean="0"/>
              <a:t>  </a:t>
            </a:r>
            <a:r>
              <a:rPr lang="en-US"/>
              <a:t>─</a:t>
            </a:r>
            <a:r>
              <a:rPr lang="en-US" smtClean="0"/>
              <a:t> </a:t>
            </a:r>
            <a:r>
              <a:rPr lang="en-US"/>
              <a:t>b∙A</a:t>
            </a:r>
            <a:r>
              <a:rPr lang="en-US" sz="2400" baseline="-25000"/>
              <a:t>y</a:t>
            </a:r>
            <a:r>
              <a:rPr lang="en-US" smtClean="0"/>
              <a:t> </a:t>
            </a:r>
            <a:r>
              <a:rPr lang="en-US" b="1" smtClean="0">
                <a:sym typeface="Symbol"/>
              </a:rPr>
              <a:t></a:t>
            </a:r>
          </a:p>
          <a:p>
            <a:endParaRPr lang="en-US" b="1">
              <a:sym typeface="Symbol"/>
            </a:endParaRPr>
          </a:p>
          <a:p>
            <a:r>
              <a:rPr lang="en-US"/>
              <a:t> a∙x  + b∙y  ─ a∙A</a:t>
            </a:r>
            <a:r>
              <a:rPr lang="en-US" sz="2400" baseline="-25000"/>
              <a:t>x</a:t>
            </a:r>
            <a:r>
              <a:rPr lang="en-US" smtClean="0"/>
              <a:t>  </a:t>
            </a:r>
            <a:r>
              <a:rPr lang="en-US"/>
              <a:t>─ b∙A</a:t>
            </a:r>
            <a:r>
              <a:rPr lang="en-US" sz="2400" baseline="-25000"/>
              <a:t>y</a:t>
            </a:r>
            <a:r>
              <a:rPr lang="en-US" smtClean="0"/>
              <a:t> = 0 </a:t>
            </a:r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7884368" y="2132856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B=(9,4)</a:t>
            </a:r>
            <a:endParaRPr lang="cs-CZ" b="1"/>
          </a:p>
        </p:txBody>
      </p:sp>
      <p:cxnSp>
        <p:nvCxnSpPr>
          <p:cNvPr id="34" name="Straight Connector 33"/>
          <p:cNvCxnSpPr/>
          <p:nvPr/>
        </p:nvCxnSpPr>
        <p:spPr>
          <a:xfrm flipH="1">
            <a:off x="5292080" y="1412776"/>
            <a:ext cx="3456384" cy="2088232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774035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7" name="Straight Arrow Connector 46"/>
          <p:cNvCxnSpPr/>
          <p:nvPr/>
        </p:nvCxnSpPr>
        <p:spPr>
          <a:xfrm flipH="1" flipV="1">
            <a:off x="4932040" y="1268760"/>
            <a:ext cx="1080120" cy="1800202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594015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TextBox 49"/>
          <p:cNvSpPr txBox="1"/>
          <p:nvPr/>
        </p:nvSpPr>
        <p:spPr>
          <a:xfrm>
            <a:off x="5076056" y="2852936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A=(4,1)</a:t>
            </a:r>
            <a:endParaRPr lang="cs-CZ" b="1"/>
          </a:p>
        </p:txBody>
      </p:sp>
      <p:sp>
        <p:nvSpPr>
          <p:cNvPr id="51" name="TextBox 50"/>
          <p:cNvSpPr txBox="1"/>
          <p:nvPr/>
        </p:nvSpPr>
        <p:spPr>
          <a:xfrm>
            <a:off x="5436096" y="1772816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/>
              <a:t>n</a:t>
            </a:r>
            <a:endParaRPr lang="cs-CZ" b="1"/>
          </a:p>
        </p:txBody>
      </p:sp>
      <p:sp>
        <p:nvSpPr>
          <p:cNvPr id="52" name="TextBox 51"/>
          <p:cNvSpPr txBox="1"/>
          <p:nvPr/>
        </p:nvSpPr>
        <p:spPr>
          <a:xfrm>
            <a:off x="395536" y="4077072"/>
            <a:ext cx="820891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AB</a:t>
            </a:r>
            <a:r>
              <a:rPr lang="en-US" smtClean="0"/>
              <a:t> =</a:t>
            </a:r>
            <a:r>
              <a:rPr lang="en-US"/>
              <a:t> </a:t>
            </a:r>
            <a:r>
              <a:rPr lang="en-US" smtClean="0"/>
              <a:t>(5,3)</a:t>
            </a:r>
            <a:r>
              <a:rPr lang="en-US" b="1" baseline="30000"/>
              <a:t>T</a:t>
            </a:r>
            <a:r>
              <a:rPr lang="en-US" smtClean="0"/>
              <a:t> </a:t>
            </a:r>
          </a:p>
          <a:p>
            <a:r>
              <a:rPr lang="en-US" b="1" smtClean="0"/>
              <a:t>n</a:t>
            </a:r>
            <a:r>
              <a:rPr lang="en-US" smtClean="0"/>
              <a:t> = ( ─3, 5 ),                       equation:    ─3x + 5y + c = 0</a:t>
            </a:r>
            <a:endParaRPr lang="en-US"/>
          </a:p>
          <a:p>
            <a:endParaRPr lang="en-US"/>
          </a:p>
          <a:p>
            <a:r>
              <a:rPr lang="en-US" smtClean="0"/>
              <a:t>c = </a:t>
            </a:r>
            <a:r>
              <a:rPr lang="en-US"/>
              <a:t>─ </a:t>
            </a:r>
            <a:r>
              <a:rPr lang="en-US" smtClean="0"/>
              <a:t>(─3)*4  </a:t>
            </a:r>
            <a:r>
              <a:rPr lang="en-US"/>
              <a:t>─ </a:t>
            </a:r>
            <a:r>
              <a:rPr lang="en-US" smtClean="0"/>
              <a:t>5*1 = 7     </a:t>
            </a:r>
            <a:r>
              <a:rPr lang="en-US"/>
              <a:t>equation:    ─3x + 5y + </a:t>
            </a:r>
            <a:r>
              <a:rPr lang="en-US" smtClean="0"/>
              <a:t>7 </a:t>
            </a:r>
            <a:r>
              <a:rPr lang="en-US"/>
              <a:t>= </a:t>
            </a:r>
            <a:r>
              <a:rPr lang="en-US" smtClean="0"/>
              <a:t>0</a:t>
            </a:r>
          </a:p>
          <a:p>
            <a:endParaRPr lang="en-US"/>
          </a:p>
          <a:p>
            <a:endParaRPr lang="en-US" smtClean="0"/>
          </a:p>
          <a:p>
            <a:r>
              <a:rPr lang="en-US" smtClean="0"/>
              <a:t>(Check: plug coords of B = (9, 4) into the equation:  ─3*9 </a:t>
            </a:r>
            <a:r>
              <a:rPr lang="en-US"/>
              <a:t>+ </a:t>
            </a:r>
            <a:r>
              <a:rPr lang="en-US" smtClean="0"/>
              <a:t>5*4 </a:t>
            </a:r>
            <a:r>
              <a:rPr lang="en-US"/>
              <a:t>+ 7 = </a:t>
            </a:r>
            <a:r>
              <a:rPr lang="en-US" smtClean="0"/>
              <a:t>─27+20+7 = 0 )</a:t>
            </a:r>
          </a:p>
          <a:p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25956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Rounded Rectangle 37"/>
          <p:cNvSpPr/>
          <p:nvPr/>
        </p:nvSpPr>
        <p:spPr>
          <a:xfrm>
            <a:off x="107504" y="116632"/>
            <a:ext cx="4248472" cy="3816424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Rectangle 38"/>
          <p:cNvSpPr/>
          <p:nvPr/>
        </p:nvSpPr>
        <p:spPr>
          <a:xfrm>
            <a:off x="323528" y="2132856"/>
            <a:ext cx="3456384" cy="43204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716016" y="1484784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A=(1,4)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5940152" y="278092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B=(6,2)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395536" y="260648"/>
            <a:ext cx="3600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Distance point to line</a:t>
            </a:r>
            <a:endParaRPr lang="en-US" b="1"/>
          </a:p>
          <a:p>
            <a:r>
              <a:rPr lang="en-US" smtClean="0"/>
              <a:t> </a:t>
            </a:r>
          </a:p>
          <a:p>
            <a:r>
              <a:rPr lang="en-US" smtClean="0"/>
              <a:t>Point P:  (Px, Py) </a:t>
            </a:r>
          </a:p>
          <a:p>
            <a:r>
              <a:rPr lang="en-US" smtClean="0"/>
              <a:t>Line:        ax + by + c = 0</a:t>
            </a:r>
            <a:endParaRPr lang="en-US"/>
          </a:p>
          <a:p>
            <a:r>
              <a:rPr lang="en-US" smtClean="0"/>
              <a:t> </a:t>
            </a:r>
          </a:p>
          <a:p>
            <a:r>
              <a:rPr lang="en-US" smtClean="0"/>
              <a:t>Distance(P, line) =</a:t>
            </a:r>
          </a:p>
          <a:p>
            <a:endParaRPr lang="en-US"/>
          </a:p>
          <a:p>
            <a:r>
              <a:rPr lang="en-US" smtClean="0"/>
              <a:t>| a∙Px + b∙Py + c |  / </a:t>
            </a:r>
            <a:r>
              <a:rPr lang="en-US" smtClean="0">
                <a:sym typeface="Symbol"/>
              </a:rPr>
              <a:t> </a:t>
            </a:r>
            <a:r>
              <a:rPr lang="en-US" smtClean="0"/>
              <a:t>ǁ (a, b)</a:t>
            </a:r>
            <a:r>
              <a:rPr lang="en-US" b="1" baseline="30000" smtClean="0"/>
              <a:t>T </a:t>
            </a:r>
            <a:r>
              <a:rPr lang="en-US" smtClean="0"/>
              <a:t>ǁ </a:t>
            </a:r>
            <a:endParaRPr lang="en-US"/>
          </a:p>
          <a:p>
            <a:endParaRPr lang="cs-CZ"/>
          </a:p>
        </p:txBody>
      </p:sp>
      <p:cxnSp>
        <p:nvCxnSpPr>
          <p:cNvPr id="34" name="Straight Connector 33"/>
          <p:cNvCxnSpPr/>
          <p:nvPr/>
        </p:nvCxnSpPr>
        <p:spPr>
          <a:xfrm>
            <a:off x="4211960" y="1700808"/>
            <a:ext cx="4176464" cy="1656184"/>
          </a:xfrm>
          <a:prstGeom prst="line">
            <a:avLst/>
          </a:prstGeom>
          <a:ln w="28575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666023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Oval 56"/>
          <p:cNvSpPr/>
          <p:nvPr/>
        </p:nvSpPr>
        <p:spPr>
          <a:xfrm>
            <a:off x="486003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3" name="Straight Connector 42"/>
          <p:cNvCxnSpPr/>
          <p:nvPr/>
        </p:nvCxnSpPr>
        <p:spPr>
          <a:xfrm flipH="1">
            <a:off x="7308304" y="1628800"/>
            <a:ext cx="504056" cy="1296144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7740352" y="155679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8" name="Straight Connector 47"/>
          <p:cNvCxnSpPr/>
          <p:nvPr/>
        </p:nvCxnSpPr>
        <p:spPr>
          <a:xfrm flipH="1">
            <a:off x="6228184" y="1268760"/>
            <a:ext cx="504056" cy="1224136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6660232" y="11967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TextBox 50"/>
          <p:cNvSpPr txBox="1"/>
          <p:nvPr/>
        </p:nvSpPr>
        <p:spPr>
          <a:xfrm>
            <a:off x="6804248" y="836712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D=(6,6)</a:t>
            </a:r>
            <a:endParaRPr lang="cs-CZ" b="1"/>
          </a:p>
        </p:txBody>
      </p:sp>
      <p:sp>
        <p:nvSpPr>
          <p:cNvPr id="52" name="TextBox 51"/>
          <p:cNvSpPr txBox="1"/>
          <p:nvPr/>
        </p:nvSpPr>
        <p:spPr>
          <a:xfrm>
            <a:off x="1043608" y="5229200"/>
            <a:ext cx="76328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dist(C</a:t>
            </a:r>
            <a:r>
              <a:rPr lang="en-US"/>
              <a:t>, AB) =  abs( 2*9 + 5*5 ─ 22 </a:t>
            </a:r>
            <a:r>
              <a:rPr lang="en-US" smtClean="0"/>
              <a:t>) / sqrt(2*2 + 5*5) = 21/sqrt(29)  </a:t>
            </a:r>
            <a:r>
              <a:rPr lang="en-US">
                <a:sym typeface="Symbol"/>
              </a:rPr>
              <a:t>  </a:t>
            </a:r>
            <a:r>
              <a:rPr lang="en-US" smtClean="0">
                <a:sym typeface="Symbol"/>
              </a:rPr>
              <a:t>3.8996</a:t>
            </a:r>
          </a:p>
          <a:p>
            <a:endParaRPr lang="en-US">
              <a:sym typeface="Symbol"/>
            </a:endParaRPr>
          </a:p>
          <a:p>
            <a:r>
              <a:rPr lang="en-US" smtClean="0"/>
              <a:t>dist(D, </a:t>
            </a:r>
            <a:r>
              <a:rPr lang="en-US"/>
              <a:t>AB) =  abs( </a:t>
            </a:r>
            <a:r>
              <a:rPr lang="en-US" smtClean="0"/>
              <a:t>2*6 </a:t>
            </a:r>
            <a:r>
              <a:rPr lang="en-US"/>
              <a:t>+ </a:t>
            </a:r>
            <a:r>
              <a:rPr lang="en-US" smtClean="0"/>
              <a:t>5*6 </a:t>
            </a:r>
            <a:r>
              <a:rPr lang="en-US"/>
              <a:t>─ 22 ) / sqrt(2*2 + 5*5) = </a:t>
            </a:r>
            <a:r>
              <a:rPr lang="en-US" smtClean="0"/>
              <a:t>20/sqrt(29</a:t>
            </a:r>
            <a:r>
              <a:rPr lang="en-US"/>
              <a:t>)  </a:t>
            </a:r>
            <a:r>
              <a:rPr lang="en-US">
                <a:sym typeface="Symbol"/>
              </a:rPr>
              <a:t>  </a:t>
            </a:r>
            <a:r>
              <a:rPr lang="en-US" smtClean="0">
                <a:sym typeface="Symbol"/>
              </a:rPr>
              <a:t>3.7139 </a:t>
            </a:r>
            <a:endParaRPr lang="en-US">
              <a:sym typeface="Symbol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115616" y="4221088"/>
            <a:ext cx="33123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line AB:   </a:t>
            </a:r>
            <a:r>
              <a:rPr lang="en-US"/>
              <a:t>2x + 5y </a:t>
            </a:r>
            <a:r>
              <a:rPr lang="en-US" smtClean="0"/>
              <a:t>─ 22 = 0</a:t>
            </a:r>
          </a:p>
          <a:p>
            <a:r>
              <a:rPr lang="en-US" smtClean="0"/>
              <a:t>C = (9, 5)</a:t>
            </a:r>
          </a:p>
          <a:p>
            <a:r>
              <a:rPr lang="en-US" smtClean="0"/>
              <a:t>D = (6, 6)   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956376" y="1772816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C=(9,5)</a:t>
            </a:r>
            <a:endParaRPr lang="cs-CZ" b="1"/>
          </a:p>
        </p:txBody>
      </p:sp>
      <p:cxnSp>
        <p:nvCxnSpPr>
          <p:cNvPr id="41" name="Straight Connector 40"/>
          <p:cNvCxnSpPr/>
          <p:nvPr/>
        </p:nvCxnSpPr>
        <p:spPr>
          <a:xfrm flipH="1">
            <a:off x="6012160" y="2204864"/>
            <a:ext cx="72008" cy="216024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16200000" flipH="1">
            <a:off x="6156176" y="2132856"/>
            <a:ext cx="72008" cy="216024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H="1">
            <a:off x="7086947" y="2593480"/>
            <a:ext cx="72008" cy="216024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16200000" flipH="1">
            <a:off x="7230963" y="2521472"/>
            <a:ext cx="72008" cy="216024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1608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0" name="Rounded Rectangle 59"/>
          <p:cNvSpPr/>
          <p:nvPr/>
        </p:nvSpPr>
        <p:spPr>
          <a:xfrm>
            <a:off x="107504" y="116632"/>
            <a:ext cx="4248472" cy="3816424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716016" y="1484784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A=(1,4)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5940152" y="278092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B=(6,2)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395536" y="260648"/>
            <a:ext cx="388843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Distance point to segment</a:t>
            </a:r>
            <a:endParaRPr lang="en-US" b="1"/>
          </a:p>
          <a:p>
            <a:r>
              <a:rPr lang="en-US" smtClean="0"/>
              <a:t> </a:t>
            </a:r>
          </a:p>
          <a:p>
            <a:r>
              <a:rPr lang="en-US" smtClean="0"/>
              <a:t>Point P:     (Px, Py) </a:t>
            </a:r>
          </a:p>
          <a:p>
            <a:r>
              <a:rPr lang="en-US" smtClean="0"/>
              <a:t>Segment:  AB</a:t>
            </a:r>
          </a:p>
          <a:p>
            <a:endParaRPr lang="en-US"/>
          </a:p>
          <a:p>
            <a:r>
              <a:rPr lang="en-US" smtClean="0"/>
              <a:t>Normal vector </a:t>
            </a:r>
            <a:r>
              <a:rPr lang="en-US" b="1" smtClean="0"/>
              <a:t>n</a:t>
            </a:r>
            <a:r>
              <a:rPr lang="en-US" smtClean="0"/>
              <a:t> to AB </a:t>
            </a:r>
          </a:p>
          <a:p>
            <a:r>
              <a:rPr lang="en-US" smtClean="0"/>
              <a:t>If vectors </a:t>
            </a:r>
            <a:r>
              <a:rPr lang="en-US" b="1" smtClean="0"/>
              <a:t>PA </a:t>
            </a:r>
            <a:r>
              <a:rPr lang="en-US" smtClean="0"/>
              <a:t>and </a:t>
            </a:r>
            <a:r>
              <a:rPr lang="en-US" b="1" smtClean="0"/>
              <a:t>PB </a:t>
            </a:r>
          </a:p>
          <a:p>
            <a:r>
              <a:rPr lang="en-US" b="1"/>
              <a:t> </a:t>
            </a:r>
            <a:r>
              <a:rPr lang="en-US" b="1" smtClean="0"/>
              <a:t>   </a:t>
            </a:r>
            <a:r>
              <a:rPr lang="en-US" smtClean="0"/>
              <a:t>are "on the same side" wrt</a:t>
            </a:r>
            <a:r>
              <a:rPr lang="en-US" b="1" smtClean="0"/>
              <a:t> n</a:t>
            </a:r>
            <a:endParaRPr lang="en-US" smtClean="0"/>
          </a:p>
          <a:p>
            <a:r>
              <a:rPr lang="en-US"/>
              <a:t> </a:t>
            </a:r>
            <a:r>
              <a:rPr lang="en-US" smtClean="0"/>
              <a:t>then</a:t>
            </a:r>
          </a:p>
          <a:p>
            <a:r>
              <a:rPr lang="en-US"/>
              <a:t> </a:t>
            </a:r>
            <a:r>
              <a:rPr lang="en-US" smtClean="0"/>
              <a:t>  dist(P, AB) =  min (dist(P, A), dist(P, B))</a:t>
            </a:r>
            <a:r>
              <a:rPr lang="en-US" b="1" smtClean="0"/>
              <a:t> </a:t>
            </a:r>
            <a:endParaRPr lang="en-US" b="1"/>
          </a:p>
          <a:p>
            <a:r>
              <a:rPr lang="en-US" smtClean="0"/>
              <a:t>else</a:t>
            </a:r>
          </a:p>
          <a:p>
            <a:r>
              <a:rPr lang="en-US"/>
              <a:t> </a:t>
            </a:r>
            <a:r>
              <a:rPr lang="en-US" smtClean="0"/>
              <a:t> </a:t>
            </a:r>
            <a:r>
              <a:rPr lang="en-US"/>
              <a:t>dist(P, AB) = </a:t>
            </a:r>
            <a:r>
              <a:rPr lang="en-US" smtClean="0"/>
              <a:t> dist(P, line AB)</a:t>
            </a:r>
            <a:endParaRPr lang="cs-CZ"/>
          </a:p>
        </p:txBody>
      </p:sp>
      <p:cxnSp>
        <p:nvCxnSpPr>
          <p:cNvPr id="34" name="Straight Connector 33"/>
          <p:cNvCxnSpPr/>
          <p:nvPr/>
        </p:nvCxnSpPr>
        <p:spPr>
          <a:xfrm>
            <a:off x="4932040" y="1988840"/>
            <a:ext cx="1800200" cy="720080"/>
          </a:xfrm>
          <a:prstGeom prst="line">
            <a:avLst/>
          </a:prstGeom>
          <a:ln w="5715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>
            <a:off x="7308304" y="1628800"/>
            <a:ext cx="504056" cy="1296144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6228184" y="1268760"/>
            <a:ext cx="504056" cy="1224136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6804248" y="836712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D=(6,6)</a:t>
            </a:r>
            <a:endParaRPr lang="cs-CZ" b="1"/>
          </a:p>
        </p:txBody>
      </p:sp>
      <p:sp>
        <p:nvSpPr>
          <p:cNvPr id="53" name="TextBox 52"/>
          <p:cNvSpPr txBox="1"/>
          <p:nvPr/>
        </p:nvSpPr>
        <p:spPr>
          <a:xfrm>
            <a:off x="467544" y="4869160"/>
            <a:ext cx="79928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 </a:t>
            </a:r>
            <a:r>
              <a:rPr lang="en-US" smtClean="0"/>
              <a:t>Being "on </a:t>
            </a:r>
            <a:r>
              <a:rPr lang="en-US"/>
              <a:t>the same side" wrt</a:t>
            </a:r>
            <a:r>
              <a:rPr lang="en-US" b="1"/>
              <a:t> n</a:t>
            </a:r>
            <a:r>
              <a:rPr lang="en-US" smtClean="0"/>
              <a:t> means</a:t>
            </a:r>
          </a:p>
          <a:p>
            <a:r>
              <a:rPr lang="en-US" smtClean="0"/>
              <a:t>that the angle between </a:t>
            </a:r>
            <a:r>
              <a:rPr lang="en-US" b="1" smtClean="0"/>
              <a:t>n</a:t>
            </a:r>
            <a:r>
              <a:rPr lang="en-US" smtClean="0"/>
              <a:t> and </a:t>
            </a:r>
            <a:r>
              <a:rPr lang="en-US" b="1" smtClean="0"/>
              <a:t>PA</a:t>
            </a:r>
            <a:r>
              <a:rPr lang="en-US" smtClean="0"/>
              <a:t> and  the angle between </a:t>
            </a:r>
            <a:r>
              <a:rPr lang="en-US" b="1" smtClean="0"/>
              <a:t>n</a:t>
            </a:r>
            <a:r>
              <a:rPr lang="en-US" smtClean="0"/>
              <a:t> and </a:t>
            </a:r>
            <a:r>
              <a:rPr lang="en-US" b="1" smtClean="0"/>
              <a:t>PB</a:t>
            </a:r>
            <a:r>
              <a:rPr lang="en-US" smtClean="0"/>
              <a:t> </a:t>
            </a:r>
          </a:p>
          <a:p>
            <a:r>
              <a:rPr lang="en-US" smtClean="0"/>
              <a:t>are either both between 0</a:t>
            </a:r>
            <a:r>
              <a:rPr lang="en-US" smtClean="0">
                <a:sym typeface="Symbol"/>
              </a:rPr>
              <a:t></a:t>
            </a:r>
            <a:r>
              <a:rPr lang="en-US" smtClean="0"/>
              <a:t> and 180</a:t>
            </a:r>
            <a:r>
              <a:rPr lang="en-US">
                <a:sym typeface="Symbol"/>
              </a:rPr>
              <a:t></a:t>
            </a:r>
            <a:r>
              <a:rPr lang="en-US" smtClean="0"/>
              <a:t> or both between 180</a:t>
            </a:r>
            <a:r>
              <a:rPr lang="en-US">
                <a:sym typeface="Symbol"/>
              </a:rPr>
              <a:t></a:t>
            </a:r>
            <a:r>
              <a:rPr lang="en-US" smtClean="0"/>
              <a:t> and 360</a:t>
            </a:r>
            <a:r>
              <a:rPr lang="en-US">
                <a:sym typeface="Symbol"/>
              </a:rPr>
              <a:t></a:t>
            </a:r>
            <a:r>
              <a:rPr lang="en-US" smtClean="0"/>
              <a:t>.</a:t>
            </a:r>
          </a:p>
          <a:p>
            <a:r>
              <a:rPr lang="en-US" smtClean="0"/>
              <a:t>In other words,  the sign of det (</a:t>
            </a:r>
            <a:r>
              <a:rPr lang="en-US" b="1" smtClean="0"/>
              <a:t>n</a:t>
            </a:r>
            <a:r>
              <a:rPr lang="en-US" smtClean="0"/>
              <a:t>,  </a:t>
            </a:r>
            <a:r>
              <a:rPr lang="en-US" b="1" smtClean="0"/>
              <a:t>PA</a:t>
            </a:r>
            <a:r>
              <a:rPr lang="en-US" smtClean="0"/>
              <a:t>)  and  </a:t>
            </a:r>
            <a:r>
              <a:rPr lang="en-US"/>
              <a:t>det (</a:t>
            </a:r>
            <a:r>
              <a:rPr lang="en-US" b="1"/>
              <a:t>n</a:t>
            </a:r>
            <a:r>
              <a:rPr lang="en-US"/>
              <a:t>,  </a:t>
            </a:r>
            <a:r>
              <a:rPr lang="en-US" b="1"/>
              <a:t>PB</a:t>
            </a:r>
            <a:r>
              <a:rPr lang="en-US" smtClean="0"/>
              <a:t>) is the same,  or simply</a:t>
            </a:r>
          </a:p>
          <a:p>
            <a:r>
              <a:rPr lang="en-US" smtClean="0"/>
              <a:t>det </a:t>
            </a:r>
            <a:r>
              <a:rPr lang="en-US"/>
              <a:t>(</a:t>
            </a:r>
            <a:r>
              <a:rPr lang="en-US" b="1"/>
              <a:t>n</a:t>
            </a:r>
            <a:r>
              <a:rPr lang="en-US"/>
              <a:t>,  </a:t>
            </a:r>
            <a:r>
              <a:rPr lang="en-US" b="1"/>
              <a:t>PA</a:t>
            </a:r>
            <a:r>
              <a:rPr lang="en-US"/>
              <a:t>)  *</a:t>
            </a:r>
            <a:r>
              <a:rPr lang="en-US" smtClean="0"/>
              <a:t>  </a:t>
            </a:r>
            <a:r>
              <a:rPr lang="en-US"/>
              <a:t>det (</a:t>
            </a:r>
            <a:r>
              <a:rPr lang="en-US" b="1"/>
              <a:t>n</a:t>
            </a:r>
            <a:r>
              <a:rPr lang="en-US"/>
              <a:t>,  </a:t>
            </a:r>
            <a:r>
              <a:rPr lang="en-US" b="1"/>
              <a:t>PB</a:t>
            </a:r>
            <a:r>
              <a:rPr lang="en-US"/>
              <a:t>) </a:t>
            </a:r>
            <a:r>
              <a:rPr lang="en-US" smtClean="0"/>
              <a:t>&gt; 0.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4211960" y="1700808"/>
            <a:ext cx="4176464" cy="1656184"/>
          </a:xfrm>
          <a:prstGeom prst="line">
            <a:avLst/>
          </a:prstGeom>
          <a:ln w="28575">
            <a:solidFill>
              <a:srgbClr val="0000FF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6732240" y="1628800"/>
            <a:ext cx="1080120" cy="1080120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4932040" y="1628800"/>
            <a:ext cx="2880320" cy="360040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486003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Oval 55"/>
          <p:cNvSpPr/>
          <p:nvPr/>
        </p:nvSpPr>
        <p:spPr>
          <a:xfrm>
            <a:off x="666023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9" name="Straight Arrow Connector 48"/>
          <p:cNvCxnSpPr/>
          <p:nvPr/>
        </p:nvCxnSpPr>
        <p:spPr>
          <a:xfrm flipH="1">
            <a:off x="7308304" y="1628800"/>
            <a:ext cx="504056" cy="1296144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>
            <a:off x="6732240" y="1628800"/>
            <a:ext cx="1080120" cy="108012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H="1">
            <a:off x="4932040" y="1628800"/>
            <a:ext cx="2880320" cy="36004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>
            <a:off x="6228184" y="1268760"/>
            <a:ext cx="504056" cy="1224136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6732240" y="1268760"/>
            <a:ext cx="0" cy="1440160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>
            <a:off x="4932040" y="1268760"/>
            <a:ext cx="1800200" cy="72008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7092280" y="476672"/>
            <a:ext cx="1152128" cy="2952328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7956376" y="1772816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C=(9,5)</a:t>
            </a:r>
            <a:endParaRPr lang="cs-CZ" b="1"/>
          </a:p>
        </p:txBody>
      </p:sp>
      <p:sp>
        <p:nvSpPr>
          <p:cNvPr id="54" name="Oval 53"/>
          <p:cNvSpPr/>
          <p:nvPr/>
        </p:nvSpPr>
        <p:spPr>
          <a:xfrm>
            <a:off x="7740352" y="155679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2" name="Straight Connector 71"/>
          <p:cNvCxnSpPr/>
          <p:nvPr/>
        </p:nvCxnSpPr>
        <p:spPr>
          <a:xfrm flipV="1">
            <a:off x="5868144" y="404664"/>
            <a:ext cx="1224136" cy="2952328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/>
          <p:nvPr/>
        </p:nvSpPr>
        <p:spPr>
          <a:xfrm>
            <a:off x="6660232" y="11967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2" name="Straight Connector 61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Arc 64"/>
          <p:cNvSpPr/>
          <p:nvPr/>
        </p:nvSpPr>
        <p:spPr>
          <a:xfrm rot="16200000">
            <a:off x="7380312" y="1196752"/>
            <a:ext cx="936104" cy="936104"/>
          </a:xfrm>
          <a:prstGeom prst="arc">
            <a:avLst>
              <a:gd name="adj1" fmla="val 12409033"/>
              <a:gd name="adj2" fmla="val 16156398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6" name="Arc 65"/>
          <p:cNvSpPr/>
          <p:nvPr/>
        </p:nvSpPr>
        <p:spPr>
          <a:xfrm rot="16200000">
            <a:off x="7164288" y="908720"/>
            <a:ext cx="1440160" cy="1440160"/>
          </a:xfrm>
          <a:prstGeom prst="arc">
            <a:avLst>
              <a:gd name="adj1" fmla="val 12485524"/>
              <a:gd name="adj2" fmla="val 13714468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7" name="Arc 66"/>
          <p:cNvSpPr/>
          <p:nvPr/>
        </p:nvSpPr>
        <p:spPr>
          <a:xfrm rot="16200000">
            <a:off x="6228184" y="764704"/>
            <a:ext cx="1008112" cy="1008112"/>
          </a:xfrm>
          <a:prstGeom prst="arc">
            <a:avLst>
              <a:gd name="adj1" fmla="val 12409033"/>
              <a:gd name="adj2" fmla="val 14975300"/>
            </a:avLst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8" name="Arc 67"/>
          <p:cNvSpPr/>
          <p:nvPr/>
        </p:nvSpPr>
        <p:spPr>
          <a:xfrm rot="16200000">
            <a:off x="6084168" y="620688"/>
            <a:ext cx="1296144" cy="1296144"/>
          </a:xfrm>
          <a:prstGeom prst="arc">
            <a:avLst>
              <a:gd name="adj1" fmla="val 10956130"/>
              <a:gd name="adj2" fmla="val 12094411"/>
            </a:avLst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68050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55976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Rounded Rectangle 58"/>
          <p:cNvSpPr/>
          <p:nvPr/>
        </p:nvSpPr>
        <p:spPr>
          <a:xfrm>
            <a:off x="107504" y="116632"/>
            <a:ext cx="4248472" cy="4032448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Rectangle 39"/>
          <p:cNvSpPr/>
          <p:nvPr/>
        </p:nvSpPr>
        <p:spPr>
          <a:xfrm>
            <a:off x="251520" y="2780928"/>
            <a:ext cx="3816424" cy="122413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796136" y="2996952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A=(3,1)</a:t>
            </a:r>
            <a:endParaRPr lang="cs-CZ" b="1"/>
          </a:p>
        </p:txBody>
      </p:sp>
      <p:sp>
        <p:nvSpPr>
          <p:cNvPr id="71" name="TextBox 70"/>
          <p:cNvSpPr txBox="1"/>
          <p:nvPr/>
        </p:nvSpPr>
        <p:spPr>
          <a:xfrm>
            <a:off x="7956376" y="242088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C=(9,2)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7380312" y="836712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B=(7,7)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251520" y="332656"/>
            <a:ext cx="4032448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Line-line intersection</a:t>
            </a:r>
            <a:r>
              <a:rPr lang="en-US" smtClean="0"/>
              <a:t> P</a:t>
            </a:r>
            <a:endParaRPr lang="en-US"/>
          </a:p>
          <a:p>
            <a:r>
              <a:rPr lang="en-US" smtClean="0"/>
              <a:t>a1∙x + </a:t>
            </a:r>
            <a:r>
              <a:rPr lang="en-US"/>
              <a:t>b1∙y </a:t>
            </a:r>
            <a:r>
              <a:rPr lang="en-US" smtClean="0"/>
              <a:t>+ c1 = 0,  </a:t>
            </a:r>
          </a:p>
          <a:p>
            <a:r>
              <a:rPr lang="en-US" smtClean="0"/>
              <a:t>a2</a:t>
            </a:r>
            <a:r>
              <a:rPr lang="en-US"/>
              <a:t>∙</a:t>
            </a:r>
            <a:r>
              <a:rPr lang="en-US" smtClean="0"/>
              <a:t>x </a:t>
            </a:r>
            <a:r>
              <a:rPr lang="en-US"/>
              <a:t>+ </a:t>
            </a:r>
            <a:r>
              <a:rPr lang="en-US" smtClean="0"/>
              <a:t>b2</a:t>
            </a:r>
            <a:r>
              <a:rPr lang="en-US"/>
              <a:t>∙</a:t>
            </a:r>
            <a:r>
              <a:rPr lang="en-US" smtClean="0"/>
              <a:t>y </a:t>
            </a:r>
            <a:r>
              <a:rPr lang="en-US"/>
              <a:t>+ </a:t>
            </a:r>
            <a:r>
              <a:rPr lang="en-US" smtClean="0"/>
              <a:t>c2 </a:t>
            </a:r>
            <a:r>
              <a:rPr lang="en-US"/>
              <a:t>= 0</a:t>
            </a:r>
          </a:p>
          <a:p>
            <a:endParaRPr lang="en-US" smtClean="0"/>
          </a:p>
          <a:p>
            <a:r>
              <a:rPr lang="en-US" smtClean="0"/>
              <a:t>Solution of  syst. of two lin. eq. in x and y,</a:t>
            </a:r>
          </a:p>
          <a:p>
            <a:r>
              <a:rPr lang="en-US" smtClean="0"/>
              <a:t>using Cramer rule: </a:t>
            </a:r>
          </a:p>
          <a:p>
            <a:r>
              <a:rPr lang="en-US" smtClean="0"/>
              <a:t> </a:t>
            </a:r>
          </a:p>
          <a:p>
            <a:r>
              <a:rPr lang="en-US"/>
              <a:t>det(</a:t>
            </a:r>
            <a:r>
              <a:rPr lang="en-US" b="1"/>
              <a:t>n1</a:t>
            </a:r>
            <a:r>
              <a:rPr lang="en-US" b="1" baseline="30000"/>
              <a:t>T</a:t>
            </a:r>
            <a:r>
              <a:rPr lang="en-US"/>
              <a:t>, </a:t>
            </a:r>
            <a:r>
              <a:rPr lang="en-US" b="1"/>
              <a:t>n2</a:t>
            </a:r>
            <a:r>
              <a:rPr lang="en-US" b="1" baseline="30000"/>
              <a:t>T</a:t>
            </a:r>
            <a:r>
              <a:rPr lang="en-US"/>
              <a:t>) = a1*b2 ─ a2*b1</a:t>
            </a:r>
          </a:p>
          <a:p>
            <a:endParaRPr lang="en-US" smtClean="0"/>
          </a:p>
          <a:p>
            <a:r>
              <a:rPr lang="en-US" smtClean="0"/>
              <a:t>if </a:t>
            </a:r>
            <a:r>
              <a:rPr lang="en-US"/>
              <a:t>det (</a:t>
            </a:r>
            <a:r>
              <a:rPr lang="en-US" b="1"/>
              <a:t>n1</a:t>
            </a:r>
            <a:r>
              <a:rPr lang="en-US" b="1" baseline="30000"/>
              <a:t>T</a:t>
            </a:r>
            <a:r>
              <a:rPr lang="en-US"/>
              <a:t>, </a:t>
            </a:r>
            <a:r>
              <a:rPr lang="en-US" b="1"/>
              <a:t>n2</a:t>
            </a:r>
            <a:r>
              <a:rPr lang="en-US" b="1" baseline="30000"/>
              <a:t>T</a:t>
            </a:r>
            <a:r>
              <a:rPr lang="en-US"/>
              <a:t>)  == 0  then collinear  </a:t>
            </a:r>
          </a:p>
          <a:p>
            <a:r>
              <a:rPr lang="en-US" smtClean="0"/>
              <a:t>if det (</a:t>
            </a:r>
            <a:r>
              <a:rPr lang="en-US" b="1" smtClean="0"/>
              <a:t>n1</a:t>
            </a:r>
            <a:r>
              <a:rPr lang="en-US" b="1" baseline="30000"/>
              <a:t>T</a:t>
            </a:r>
            <a:r>
              <a:rPr lang="en-US" smtClean="0"/>
              <a:t>, </a:t>
            </a:r>
            <a:r>
              <a:rPr lang="en-US" b="1" smtClean="0"/>
              <a:t>n2</a:t>
            </a:r>
            <a:r>
              <a:rPr lang="en-US" b="1" baseline="30000"/>
              <a:t>T</a:t>
            </a:r>
            <a:r>
              <a:rPr lang="en-US" smtClean="0"/>
              <a:t>)   != 0  then</a:t>
            </a:r>
          </a:p>
          <a:p>
            <a:r>
              <a:rPr lang="en-US" smtClean="0"/>
              <a:t>Px = (b1*c2 ─ b2*c1) / det(</a:t>
            </a:r>
            <a:r>
              <a:rPr lang="en-US" b="1" smtClean="0"/>
              <a:t>n1</a:t>
            </a:r>
            <a:r>
              <a:rPr lang="en-US" b="1" baseline="30000"/>
              <a:t>T</a:t>
            </a:r>
            <a:r>
              <a:rPr lang="en-US" smtClean="0"/>
              <a:t>, </a:t>
            </a:r>
            <a:r>
              <a:rPr lang="en-US" b="1" smtClean="0"/>
              <a:t>n2</a:t>
            </a:r>
            <a:r>
              <a:rPr lang="en-US" b="1" baseline="30000"/>
              <a:t>T</a:t>
            </a:r>
            <a:r>
              <a:rPr lang="en-US" smtClean="0"/>
              <a:t>)</a:t>
            </a:r>
            <a:endParaRPr lang="en-US"/>
          </a:p>
          <a:p>
            <a:r>
              <a:rPr lang="en-US"/>
              <a:t>Py = (</a:t>
            </a:r>
            <a:r>
              <a:rPr lang="en-US" smtClean="0"/>
              <a:t>c1*a2 ─ c2*a1) / </a:t>
            </a:r>
            <a:r>
              <a:rPr lang="en-US"/>
              <a:t>det(</a:t>
            </a:r>
            <a:r>
              <a:rPr lang="en-US" b="1"/>
              <a:t>n1</a:t>
            </a:r>
            <a:r>
              <a:rPr lang="en-US" b="1" baseline="30000"/>
              <a:t>T</a:t>
            </a:r>
            <a:r>
              <a:rPr lang="en-US"/>
              <a:t>, </a:t>
            </a:r>
            <a:r>
              <a:rPr lang="en-US" b="1"/>
              <a:t>n2</a:t>
            </a:r>
            <a:r>
              <a:rPr lang="en-US" b="1" baseline="30000"/>
              <a:t>T</a:t>
            </a:r>
            <a:r>
              <a:rPr lang="en-US" smtClean="0"/>
              <a:t>)</a:t>
            </a:r>
            <a:endParaRPr lang="en-US"/>
          </a:p>
        </p:txBody>
      </p:sp>
      <p:cxnSp>
        <p:nvCxnSpPr>
          <p:cNvPr id="38" name="Straight Connector 37"/>
          <p:cNvCxnSpPr/>
          <p:nvPr/>
        </p:nvCxnSpPr>
        <p:spPr>
          <a:xfrm>
            <a:off x="4427984" y="1268760"/>
            <a:ext cx="4248472" cy="1800200"/>
          </a:xfrm>
          <a:prstGeom prst="line">
            <a:avLst/>
          </a:prstGeom>
          <a:ln w="28575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5364088" y="404664"/>
            <a:ext cx="2088232" cy="3096344"/>
          </a:xfrm>
          <a:prstGeom prst="line">
            <a:avLst/>
          </a:prstGeom>
          <a:ln w="28575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/>
          <p:cNvSpPr/>
          <p:nvPr/>
        </p:nvSpPr>
        <p:spPr>
          <a:xfrm>
            <a:off x="7020272" y="8367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Oval 53"/>
          <p:cNvSpPr/>
          <p:nvPr/>
        </p:nvSpPr>
        <p:spPr>
          <a:xfrm>
            <a:off x="558011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Oval 56"/>
          <p:cNvSpPr/>
          <p:nvPr/>
        </p:nvSpPr>
        <p:spPr>
          <a:xfrm>
            <a:off x="774035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Oval 55"/>
          <p:cNvSpPr/>
          <p:nvPr/>
        </p:nvSpPr>
        <p:spPr>
          <a:xfrm>
            <a:off x="5220072" y="155679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1" name="TextBox 60"/>
          <p:cNvSpPr txBox="1"/>
          <p:nvPr/>
        </p:nvSpPr>
        <p:spPr>
          <a:xfrm>
            <a:off x="5436096" y="134076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D=(2,5)</a:t>
            </a:r>
            <a:endParaRPr lang="cs-CZ" b="1"/>
          </a:p>
        </p:txBody>
      </p:sp>
      <p:sp>
        <p:nvSpPr>
          <p:cNvPr id="62" name="Oval 61"/>
          <p:cNvSpPr/>
          <p:nvPr/>
        </p:nvSpPr>
        <p:spPr>
          <a:xfrm>
            <a:off x="6252567" y="199836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5" name="TextBox 64"/>
          <p:cNvSpPr txBox="1"/>
          <p:nvPr/>
        </p:nvSpPr>
        <p:spPr>
          <a:xfrm>
            <a:off x="395536" y="4293096"/>
            <a:ext cx="79928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line AB: </a:t>
            </a:r>
            <a:r>
              <a:rPr lang="en-US" smtClean="0"/>
              <a:t> </a:t>
            </a:r>
            <a:r>
              <a:rPr lang="en-US" b="1" smtClean="0"/>
              <a:t>n1</a:t>
            </a:r>
            <a:r>
              <a:rPr lang="en-US" b="1" baseline="30000" smtClean="0"/>
              <a:t>T </a:t>
            </a:r>
            <a:r>
              <a:rPr lang="en-US" smtClean="0"/>
              <a:t> </a:t>
            </a:r>
            <a:r>
              <a:rPr lang="en-US"/>
              <a:t>= (─6, 4</a:t>
            </a:r>
            <a:r>
              <a:rPr lang="en-US" smtClean="0"/>
              <a:t>);    </a:t>
            </a:r>
            <a:r>
              <a:rPr lang="en-US"/>
              <a:t>─6x + 4y + </a:t>
            </a:r>
            <a:r>
              <a:rPr lang="en-US" smtClean="0"/>
              <a:t>14 </a:t>
            </a:r>
            <a:r>
              <a:rPr lang="en-US"/>
              <a:t>= 0</a:t>
            </a:r>
            <a:endParaRPr lang="en-US" smtClean="0"/>
          </a:p>
          <a:p>
            <a:r>
              <a:rPr lang="en-US" smtClean="0"/>
              <a:t>line </a:t>
            </a:r>
            <a:r>
              <a:rPr lang="en-US"/>
              <a:t>CD: </a:t>
            </a:r>
            <a:r>
              <a:rPr lang="en-US" smtClean="0"/>
              <a:t> </a:t>
            </a:r>
            <a:r>
              <a:rPr lang="en-US" b="1" smtClean="0"/>
              <a:t>n2</a:t>
            </a:r>
            <a:r>
              <a:rPr lang="en-US" b="1" baseline="30000" smtClean="0"/>
              <a:t>T </a:t>
            </a:r>
            <a:r>
              <a:rPr lang="en-US" smtClean="0"/>
              <a:t> </a:t>
            </a:r>
            <a:r>
              <a:rPr lang="en-US"/>
              <a:t>= (3, 7); </a:t>
            </a:r>
            <a:r>
              <a:rPr lang="en-US" smtClean="0"/>
              <a:t>       </a:t>
            </a:r>
            <a:r>
              <a:rPr lang="en-US"/>
              <a:t>3x + 7y ─ </a:t>
            </a:r>
            <a:r>
              <a:rPr lang="en-US" smtClean="0"/>
              <a:t>41 </a:t>
            </a:r>
            <a:r>
              <a:rPr lang="en-US"/>
              <a:t>= 0</a:t>
            </a:r>
            <a:endParaRPr lang="en-US" smtClean="0"/>
          </a:p>
          <a:p>
            <a:endParaRPr lang="en-US" smtClean="0"/>
          </a:p>
          <a:p>
            <a:r>
              <a:rPr lang="en-US" smtClean="0"/>
              <a:t>det </a:t>
            </a:r>
            <a:r>
              <a:rPr lang="en-US"/>
              <a:t>(</a:t>
            </a:r>
            <a:r>
              <a:rPr lang="en-US" b="1"/>
              <a:t>n1</a:t>
            </a:r>
            <a:r>
              <a:rPr lang="en-US" b="1" baseline="30000"/>
              <a:t>T</a:t>
            </a:r>
            <a:r>
              <a:rPr lang="en-US"/>
              <a:t>, </a:t>
            </a:r>
            <a:r>
              <a:rPr lang="en-US" b="1"/>
              <a:t>n2</a:t>
            </a:r>
            <a:r>
              <a:rPr lang="en-US" b="1" baseline="30000"/>
              <a:t>T</a:t>
            </a:r>
            <a:r>
              <a:rPr lang="en-US" smtClean="0"/>
              <a:t>)  = </a:t>
            </a:r>
            <a:r>
              <a:rPr lang="en-US"/>
              <a:t>(─</a:t>
            </a:r>
            <a:r>
              <a:rPr lang="en-US" smtClean="0"/>
              <a:t>6)*7 ─ 4*3 = ─54</a:t>
            </a:r>
            <a:endParaRPr lang="en-US"/>
          </a:p>
          <a:p>
            <a:endParaRPr lang="en-US" smtClean="0"/>
          </a:p>
          <a:p>
            <a:r>
              <a:rPr lang="en-US" smtClean="0"/>
              <a:t>Px  =      ( 4*(─41) ─ 7*14 ) / (</a:t>
            </a:r>
            <a:r>
              <a:rPr lang="en-US"/>
              <a:t>─</a:t>
            </a:r>
            <a:r>
              <a:rPr lang="en-US" smtClean="0"/>
              <a:t>54)        =  ─262 / </a:t>
            </a:r>
            <a:r>
              <a:rPr lang="en-US"/>
              <a:t>─</a:t>
            </a:r>
            <a:r>
              <a:rPr lang="en-US" smtClean="0"/>
              <a:t>54  </a:t>
            </a:r>
            <a:r>
              <a:rPr lang="en-US" smtClean="0">
                <a:sym typeface="Symbol"/>
              </a:rPr>
              <a:t></a:t>
            </a:r>
            <a:r>
              <a:rPr lang="en-US" smtClean="0"/>
              <a:t>  4.852</a:t>
            </a:r>
          </a:p>
          <a:p>
            <a:endParaRPr lang="en-US" smtClean="0"/>
          </a:p>
          <a:p>
            <a:r>
              <a:rPr lang="en-US" smtClean="0"/>
              <a:t> Py = ( 14*3 ─ (</a:t>
            </a:r>
            <a:r>
              <a:rPr lang="en-US"/>
              <a:t>─ </a:t>
            </a:r>
            <a:r>
              <a:rPr lang="en-US" smtClean="0"/>
              <a:t>41)( </a:t>
            </a:r>
            <a:r>
              <a:rPr lang="en-US"/>
              <a:t>─6</a:t>
            </a:r>
            <a:r>
              <a:rPr lang="en-US" smtClean="0"/>
              <a:t>) ) / </a:t>
            </a:r>
            <a:r>
              <a:rPr lang="en-US"/>
              <a:t>(─54</a:t>
            </a:r>
            <a:r>
              <a:rPr lang="en-US" smtClean="0"/>
              <a:t>)        =  ─204 </a:t>
            </a:r>
            <a:r>
              <a:rPr lang="en-US"/>
              <a:t>/ ─</a:t>
            </a:r>
            <a:r>
              <a:rPr lang="en-US" smtClean="0"/>
              <a:t>54  </a:t>
            </a:r>
            <a:r>
              <a:rPr lang="en-US" smtClean="0">
                <a:sym typeface="Symbol"/>
              </a:rPr>
              <a:t></a:t>
            </a:r>
            <a:r>
              <a:rPr lang="en-US" smtClean="0"/>
              <a:t>  3.778</a:t>
            </a:r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4355976" y="3645024"/>
            <a:ext cx="45365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/>
              <a:t> </a:t>
            </a:r>
            <a:r>
              <a:rPr lang="en-US" smtClean="0">
                <a:solidFill>
                  <a:schemeClr val="bg1">
                    <a:lumMod val="50000"/>
                  </a:schemeClr>
                </a:solidFill>
              </a:rPr>
              <a:t>line eq: </a:t>
            </a:r>
            <a:r>
              <a:rPr lang="en-US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b="1">
                <a:solidFill>
                  <a:schemeClr val="bg1">
                    <a:lumMod val="50000"/>
                  </a:schemeClr>
                </a:solidFill>
              </a:rPr>
              <a:t>n</a:t>
            </a:r>
            <a:r>
              <a:rPr lang="en-US" b="1" baseline="30000">
                <a:solidFill>
                  <a:schemeClr val="bg1">
                    <a:lumMod val="50000"/>
                  </a:schemeClr>
                </a:solidFill>
              </a:rPr>
              <a:t>T </a:t>
            </a:r>
            <a:r>
              <a:rPr lang="en-US">
                <a:solidFill>
                  <a:schemeClr val="bg1">
                    <a:lumMod val="50000"/>
                  </a:schemeClr>
                </a:solidFill>
              </a:rPr>
              <a:t> = (a, b</a:t>
            </a:r>
            <a:r>
              <a:rPr lang="en-US" smtClean="0">
                <a:solidFill>
                  <a:schemeClr val="bg1">
                    <a:lumMod val="50000"/>
                  </a:schemeClr>
                </a:solidFill>
              </a:rPr>
              <a:t>), ax  </a:t>
            </a:r>
            <a:r>
              <a:rPr lang="en-US">
                <a:solidFill>
                  <a:schemeClr val="bg1">
                    <a:lumMod val="50000"/>
                  </a:schemeClr>
                </a:solidFill>
              </a:rPr>
              <a:t>+ by  ─ a∙Ax  ─ b∙Ay = </a:t>
            </a:r>
            <a:r>
              <a:rPr lang="en-US" smtClean="0">
                <a:solidFill>
                  <a:schemeClr val="bg1">
                    <a:lumMod val="50000"/>
                  </a:schemeClr>
                </a:solidFill>
              </a:rPr>
              <a:t>0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588224" y="1844824"/>
            <a:ext cx="172819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P </a:t>
            </a:r>
            <a:r>
              <a:rPr lang="en-US" smtClean="0">
                <a:sym typeface="Symbol"/>
              </a:rPr>
              <a:t></a:t>
            </a:r>
            <a:r>
              <a:rPr lang="en-US" b="1" smtClean="0"/>
              <a:t>(4.852, 3.778)</a:t>
            </a:r>
            <a:endParaRPr lang="cs-CZ" b="1"/>
          </a:p>
        </p:txBody>
      </p:sp>
    </p:spTree>
    <p:extLst>
      <p:ext uri="{BB962C8B-B14F-4D97-AF65-F5344CB8AC3E}">
        <p14:creationId xmlns:p14="http://schemas.microsoft.com/office/powerpoint/2010/main" val="1626497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1" name="Rounded Rectangle 50"/>
          <p:cNvSpPr/>
          <p:nvPr/>
        </p:nvSpPr>
        <p:spPr>
          <a:xfrm>
            <a:off x="107504" y="116632"/>
            <a:ext cx="4248472" cy="3837335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251520" y="260648"/>
            <a:ext cx="410445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Segment - segment  </a:t>
            </a:r>
            <a:r>
              <a:rPr lang="en-US" smtClean="0"/>
              <a:t>intersection</a:t>
            </a:r>
            <a:endParaRPr lang="en-US"/>
          </a:p>
          <a:p>
            <a:endParaRPr lang="en-US" smtClean="0"/>
          </a:p>
          <a:p>
            <a:r>
              <a:rPr lang="en-US" smtClean="0"/>
              <a:t>Does </a:t>
            </a:r>
            <a:r>
              <a:rPr lang="en-US" smtClean="0"/>
              <a:t>(A,B) intersect (C, D) ?</a:t>
            </a:r>
          </a:p>
          <a:p>
            <a:endParaRPr lang="en-US"/>
          </a:p>
          <a:p>
            <a:r>
              <a:rPr lang="en-US" smtClean="0"/>
              <a:t>-- </a:t>
            </a:r>
            <a:r>
              <a:rPr lang="en-US" smtClean="0"/>
              <a:t>C and D should not lie on the same side of  line (A, </a:t>
            </a:r>
            <a:r>
              <a:rPr lang="en-US" smtClean="0"/>
              <a:t>B)</a:t>
            </a:r>
            <a:endParaRPr lang="en-US" smtClean="0"/>
          </a:p>
          <a:p>
            <a:r>
              <a:rPr lang="en-US" smtClean="0"/>
              <a:t>-- A </a:t>
            </a:r>
            <a:r>
              <a:rPr lang="en-US"/>
              <a:t>and </a:t>
            </a:r>
            <a:r>
              <a:rPr lang="en-US" smtClean="0"/>
              <a:t>B </a:t>
            </a:r>
            <a:r>
              <a:rPr lang="en-US"/>
              <a:t>should not lie on the same side of  line </a:t>
            </a:r>
            <a:r>
              <a:rPr lang="en-US" smtClean="0"/>
              <a:t>(C, D)</a:t>
            </a:r>
            <a:endParaRPr lang="en-US"/>
          </a:p>
          <a:p>
            <a:endParaRPr lang="en-US" smtClean="0"/>
          </a:p>
          <a:p>
            <a:r>
              <a:rPr lang="en-US" smtClean="0"/>
              <a:t>Apply Relative </a:t>
            </a:r>
            <a:r>
              <a:rPr lang="en-US"/>
              <a:t>orientation  </a:t>
            </a:r>
            <a:r>
              <a:rPr lang="en-US"/>
              <a:t>of </a:t>
            </a:r>
            <a:r>
              <a:rPr lang="en-US" smtClean="0"/>
              <a:t>vectors</a:t>
            </a:r>
          </a:p>
          <a:p>
            <a:r>
              <a:rPr lang="en-GB" smtClean="0"/>
              <a:t>(using determinant, slide 8.)</a:t>
            </a:r>
            <a:endParaRPr lang="en-US"/>
          </a:p>
          <a:p>
            <a:r>
              <a:rPr lang="en-US" smtClean="0"/>
              <a:t>Also </a:t>
            </a:r>
            <a:r>
              <a:rPr lang="en-US" smtClean="0"/>
              <a:t>check collinearity </a:t>
            </a:r>
            <a:r>
              <a:rPr lang="en-US" smtClean="0"/>
              <a:t>of </a:t>
            </a:r>
            <a:r>
              <a:rPr lang="en-US"/>
              <a:t>(A,B) </a:t>
            </a:r>
            <a:r>
              <a:rPr lang="en-US" smtClean="0"/>
              <a:t>and (</a:t>
            </a:r>
            <a:r>
              <a:rPr lang="en-US"/>
              <a:t>C, D</a:t>
            </a:r>
            <a:r>
              <a:rPr lang="en-US" smtClean="0"/>
              <a:t>).</a:t>
            </a:r>
            <a:endParaRPr lang="en-US" smtClean="0"/>
          </a:p>
        </p:txBody>
      </p:sp>
      <p:cxnSp>
        <p:nvCxnSpPr>
          <p:cNvPr id="34" name="Straight Arrow Connector 33"/>
          <p:cNvCxnSpPr/>
          <p:nvPr/>
        </p:nvCxnSpPr>
        <p:spPr>
          <a:xfrm flipV="1">
            <a:off x="5292080" y="908720"/>
            <a:ext cx="1080120" cy="1800202"/>
          </a:xfrm>
          <a:prstGeom prst="straightConnector1">
            <a:avLst/>
          </a:prstGeom>
          <a:ln w="5715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522007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Oval 37"/>
          <p:cNvSpPr/>
          <p:nvPr/>
        </p:nvSpPr>
        <p:spPr>
          <a:xfrm>
            <a:off x="6300192" y="8367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9" name="Straight Arrow Connector 38"/>
          <p:cNvCxnSpPr/>
          <p:nvPr/>
        </p:nvCxnSpPr>
        <p:spPr>
          <a:xfrm flipH="1" flipV="1">
            <a:off x="6372201" y="1268760"/>
            <a:ext cx="1800199" cy="1080120"/>
          </a:xfrm>
          <a:prstGeom prst="straightConnector1">
            <a:avLst/>
          </a:prstGeom>
          <a:ln w="5715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6300192" y="11967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Oval 44"/>
          <p:cNvSpPr/>
          <p:nvPr/>
        </p:nvSpPr>
        <p:spPr>
          <a:xfrm>
            <a:off x="8100392" y="227687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6" name="Straight Arrow Connector 45"/>
          <p:cNvCxnSpPr/>
          <p:nvPr/>
        </p:nvCxnSpPr>
        <p:spPr>
          <a:xfrm flipV="1">
            <a:off x="4932040" y="1628800"/>
            <a:ext cx="2520281" cy="1440160"/>
          </a:xfrm>
          <a:prstGeom prst="straightConnector1">
            <a:avLst/>
          </a:prstGeom>
          <a:ln w="5715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/>
          <p:cNvSpPr/>
          <p:nvPr/>
        </p:nvSpPr>
        <p:spPr>
          <a:xfrm>
            <a:off x="7380312" y="155679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Oval 49"/>
          <p:cNvSpPr/>
          <p:nvPr/>
        </p:nvSpPr>
        <p:spPr>
          <a:xfrm>
            <a:off x="486003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6" name="Straight Connector 3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7130380" y="1691283"/>
            <a:ext cx="144016" cy="144016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TextBox 41"/>
          <p:cNvSpPr txBox="1"/>
          <p:nvPr/>
        </p:nvSpPr>
        <p:spPr>
          <a:xfrm>
            <a:off x="5076056" y="3068960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A=(1,1)</a:t>
            </a:r>
            <a:endParaRPr lang="cs-CZ" b="1"/>
          </a:p>
        </p:txBody>
      </p:sp>
      <p:sp>
        <p:nvSpPr>
          <p:cNvPr id="43" name="TextBox 42"/>
          <p:cNvSpPr txBox="1"/>
          <p:nvPr/>
        </p:nvSpPr>
        <p:spPr>
          <a:xfrm>
            <a:off x="7596336" y="1340768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B=(8,5)</a:t>
            </a:r>
            <a:endParaRPr lang="cs-CZ" b="1"/>
          </a:p>
        </p:txBody>
      </p:sp>
      <p:sp>
        <p:nvSpPr>
          <p:cNvPr id="47" name="TextBox 46"/>
          <p:cNvSpPr txBox="1"/>
          <p:nvPr/>
        </p:nvSpPr>
        <p:spPr>
          <a:xfrm>
            <a:off x="7812360" y="2636912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C=(10,3)</a:t>
            </a:r>
            <a:endParaRPr lang="cs-CZ" b="1"/>
          </a:p>
        </p:txBody>
      </p:sp>
      <p:sp>
        <p:nvSpPr>
          <p:cNvPr id="49" name="TextBox 48"/>
          <p:cNvSpPr txBox="1"/>
          <p:nvPr/>
        </p:nvSpPr>
        <p:spPr>
          <a:xfrm>
            <a:off x="6588224" y="1052736"/>
            <a:ext cx="864096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D=(5, 6)</a:t>
            </a:r>
            <a:endParaRPr lang="cs-CZ" b="1"/>
          </a:p>
        </p:txBody>
      </p:sp>
      <p:sp>
        <p:nvSpPr>
          <p:cNvPr id="52" name="TextBox 51"/>
          <p:cNvSpPr txBox="1"/>
          <p:nvPr/>
        </p:nvSpPr>
        <p:spPr>
          <a:xfrm>
            <a:off x="4499992" y="2276872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E=(2, 2)</a:t>
            </a:r>
            <a:endParaRPr lang="cs-CZ" b="1"/>
          </a:p>
        </p:txBody>
      </p:sp>
      <p:sp>
        <p:nvSpPr>
          <p:cNvPr id="53" name="TextBox 52"/>
          <p:cNvSpPr txBox="1"/>
          <p:nvPr/>
        </p:nvSpPr>
        <p:spPr>
          <a:xfrm>
            <a:off x="5508104" y="620688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F=(5, 7)</a:t>
            </a:r>
            <a:endParaRPr lang="cs-CZ" b="1"/>
          </a:p>
        </p:txBody>
      </p:sp>
      <p:sp>
        <p:nvSpPr>
          <p:cNvPr id="54" name="TextBox 53"/>
          <p:cNvSpPr txBox="1"/>
          <p:nvPr/>
        </p:nvSpPr>
        <p:spPr>
          <a:xfrm>
            <a:off x="71500" y="4057682"/>
            <a:ext cx="90010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smtClean="0">
                <a:solidFill>
                  <a:srgbClr val="00B050"/>
                </a:solidFill>
              </a:rPr>
              <a:t># filter out non-intersection</a:t>
            </a:r>
          </a:p>
          <a:p>
            <a:r>
              <a:rPr lang="en-GB" sz="1600" b="1" smtClean="0"/>
              <a:t>if</a:t>
            </a:r>
            <a:r>
              <a:rPr lang="en-GB" sz="1600" smtClean="0"/>
              <a:t> </a:t>
            </a:r>
            <a:r>
              <a:rPr lang="en-GB" sz="1600" b="1" smtClean="0">
                <a:solidFill>
                  <a:srgbClr val="0000FF"/>
                </a:solidFill>
              </a:rPr>
              <a:t>det</a:t>
            </a:r>
            <a:r>
              <a:rPr lang="en-GB" sz="1600" smtClean="0">
                <a:solidFill>
                  <a:srgbClr val="0000FF"/>
                </a:solidFill>
              </a:rPr>
              <a:t>((B-A)</a:t>
            </a:r>
            <a:r>
              <a:rPr lang="en-US" sz="1600" b="1" baseline="30000" smtClean="0">
                <a:solidFill>
                  <a:srgbClr val="0000FF"/>
                </a:solidFill>
              </a:rPr>
              <a:t>T</a:t>
            </a:r>
            <a:r>
              <a:rPr lang="en-GB" sz="1600" smtClean="0">
                <a:solidFill>
                  <a:srgbClr val="0000FF"/>
                </a:solidFill>
              </a:rPr>
              <a:t>, (C-A)</a:t>
            </a:r>
            <a:r>
              <a:rPr lang="en-US" sz="1600" b="1" baseline="30000" smtClean="0">
                <a:solidFill>
                  <a:srgbClr val="0000FF"/>
                </a:solidFill>
              </a:rPr>
              <a:t>T</a:t>
            </a:r>
            <a:r>
              <a:rPr lang="en-GB" sz="1600" smtClean="0">
                <a:solidFill>
                  <a:srgbClr val="0000FF"/>
                </a:solidFill>
              </a:rPr>
              <a:t>) * </a:t>
            </a:r>
            <a:r>
              <a:rPr lang="en-GB" sz="1600" b="1" smtClean="0">
                <a:solidFill>
                  <a:srgbClr val="0000FF"/>
                </a:solidFill>
              </a:rPr>
              <a:t>det</a:t>
            </a:r>
            <a:r>
              <a:rPr lang="en-GB" sz="1600" smtClean="0">
                <a:solidFill>
                  <a:srgbClr val="0000FF"/>
                </a:solidFill>
              </a:rPr>
              <a:t>((</a:t>
            </a:r>
            <a:r>
              <a:rPr lang="en-GB" sz="1600">
                <a:solidFill>
                  <a:srgbClr val="0000FF"/>
                </a:solidFill>
              </a:rPr>
              <a:t>B-A)</a:t>
            </a:r>
            <a:r>
              <a:rPr lang="en-US" sz="1600" b="1" baseline="30000">
                <a:solidFill>
                  <a:srgbClr val="0000FF"/>
                </a:solidFill>
              </a:rPr>
              <a:t>T</a:t>
            </a:r>
            <a:r>
              <a:rPr lang="en-GB" sz="1600">
                <a:solidFill>
                  <a:srgbClr val="0000FF"/>
                </a:solidFill>
              </a:rPr>
              <a:t>, </a:t>
            </a:r>
            <a:r>
              <a:rPr lang="en-GB" sz="1600" smtClean="0">
                <a:solidFill>
                  <a:srgbClr val="0000FF"/>
                </a:solidFill>
              </a:rPr>
              <a:t>(D-A)</a:t>
            </a:r>
            <a:r>
              <a:rPr lang="en-US" sz="1600" b="1" baseline="30000" smtClean="0">
                <a:solidFill>
                  <a:srgbClr val="0000FF"/>
                </a:solidFill>
              </a:rPr>
              <a:t>T</a:t>
            </a:r>
            <a:r>
              <a:rPr lang="en-GB" sz="1600" smtClean="0">
                <a:solidFill>
                  <a:srgbClr val="0000FF"/>
                </a:solidFill>
              </a:rPr>
              <a:t>) &lt; 0   </a:t>
            </a:r>
            <a:r>
              <a:rPr lang="en-GB" sz="1600" b="1" smtClean="0"/>
              <a:t>and</a:t>
            </a:r>
            <a:r>
              <a:rPr lang="en-GB" sz="1600" smtClean="0">
                <a:solidFill>
                  <a:srgbClr val="0000FF"/>
                </a:solidFill>
              </a:rPr>
              <a:t>   </a:t>
            </a:r>
            <a:r>
              <a:rPr lang="en-GB" sz="1600" b="1" smtClean="0">
                <a:solidFill>
                  <a:srgbClr val="0000FF"/>
                </a:solidFill>
              </a:rPr>
              <a:t>det</a:t>
            </a:r>
            <a:r>
              <a:rPr lang="en-GB" sz="1600" smtClean="0">
                <a:solidFill>
                  <a:srgbClr val="0000FF"/>
                </a:solidFill>
              </a:rPr>
              <a:t>((</a:t>
            </a:r>
            <a:r>
              <a:rPr lang="en-GB" sz="1600">
                <a:solidFill>
                  <a:srgbClr val="0000FF"/>
                </a:solidFill>
              </a:rPr>
              <a:t>B-A)</a:t>
            </a:r>
            <a:r>
              <a:rPr lang="en-US" sz="1600" b="1" baseline="30000">
                <a:solidFill>
                  <a:srgbClr val="0000FF"/>
                </a:solidFill>
              </a:rPr>
              <a:t>T</a:t>
            </a:r>
            <a:r>
              <a:rPr lang="en-GB" sz="1600">
                <a:solidFill>
                  <a:srgbClr val="0000FF"/>
                </a:solidFill>
              </a:rPr>
              <a:t>, (</a:t>
            </a:r>
            <a:r>
              <a:rPr lang="en-GB" sz="1600">
                <a:solidFill>
                  <a:srgbClr val="0000FF"/>
                </a:solidFill>
              </a:rPr>
              <a:t>C-A)</a:t>
            </a:r>
            <a:r>
              <a:rPr lang="en-US" sz="1600" b="1" baseline="30000" smtClean="0">
                <a:solidFill>
                  <a:srgbClr val="0000FF"/>
                </a:solidFill>
              </a:rPr>
              <a:t>T</a:t>
            </a:r>
            <a:r>
              <a:rPr lang="en-GB" sz="1600" smtClean="0">
                <a:solidFill>
                  <a:srgbClr val="0000FF"/>
                </a:solidFill>
              </a:rPr>
              <a:t>) </a:t>
            </a:r>
            <a:r>
              <a:rPr lang="en-GB" sz="1600">
                <a:solidFill>
                  <a:srgbClr val="0000FF"/>
                </a:solidFill>
              </a:rPr>
              <a:t>* </a:t>
            </a:r>
            <a:r>
              <a:rPr lang="en-GB" sz="1600" b="1" smtClean="0">
                <a:solidFill>
                  <a:srgbClr val="0000FF"/>
                </a:solidFill>
              </a:rPr>
              <a:t>det</a:t>
            </a:r>
            <a:r>
              <a:rPr lang="en-GB" sz="1600" smtClean="0">
                <a:solidFill>
                  <a:srgbClr val="0000FF"/>
                </a:solidFill>
              </a:rPr>
              <a:t>((</a:t>
            </a:r>
            <a:r>
              <a:rPr lang="en-GB" sz="1600">
                <a:solidFill>
                  <a:srgbClr val="0000FF"/>
                </a:solidFill>
              </a:rPr>
              <a:t>B-A)</a:t>
            </a:r>
            <a:r>
              <a:rPr lang="en-US" sz="1600" b="1" baseline="30000">
                <a:solidFill>
                  <a:srgbClr val="0000FF"/>
                </a:solidFill>
              </a:rPr>
              <a:t>T</a:t>
            </a:r>
            <a:r>
              <a:rPr lang="en-GB" sz="1600">
                <a:solidFill>
                  <a:srgbClr val="0000FF"/>
                </a:solidFill>
              </a:rPr>
              <a:t>, (</a:t>
            </a:r>
            <a:r>
              <a:rPr lang="en-GB" sz="1600">
                <a:solidFill>
                  <a:srgbClr val="0000FF"/>
                </a:solidFill>
              </a:rPr>
              <a:t>D-A)</a:t>
            </a:r>
            <a:r>
              <a:rPr lang="en-US" sz="1600" b="1" baseline="30000" smtClean="0">
                <a:solidFill>
                  <a:srgbClr val="0000FF"/>
                </a:solidFill>
              </a:rPr>
              <a:t>T</a:t>
            </a:r>
            <a:r>
              <a:rPr lang="en-GB" sz="1600" smtClean="0">
                <a:solidFill>
                  <a:srgbClr val="0000FF"/>
                </a:solidFill>
              </a:rPr>
              <a:t>) </a:t>
            </a:r>
            <a:r>
              <a:rPr lang="en-GB" sz="1600">
                <a:solidFill>
                  <a:srgbClr val="0000FF"/>
                </a:solidFill>
              </a:rPr>
              <a:t>&lt; </a:t>
            </a:r>
            <a:r>
              <a:rPr lang="en-GB" sz="1600" smtClean="0">
                <a:solidFill>
                  <a:srgbClr val="0000FF"/>
                </a:solidFill>
              </a:rPr>
              <a:t>0</a:t>
            </a:r>
            <a:r>
              <a:rPr lang="en-GB" sz="1600" smtClean="0"/>
              <a:t>: </a:t>
            </a:r>
          </a:p>
          <a:p>
            <a:r>
              <a:rPr lang="en-GB" sz="1600"/>
              <a:t> </a:t>
            </a:r>
            <a:r>
              <a:rPr lang="en-GB" sz="1600" smtClean="0"/>
              <a:t>  </a:t>
            </a:r>
            <a:r>
              <a:rPr lang="en-GB" sz="1600" b="1" smtClean="0"/>
              <a:t>return false</a:t>
            </a:r>
          </a:p>
          <a:p>
            <a:r>
              <a:rPr lang="en-GB" sz="1600" smtClean="0">
                <a:solidFill>
                  <a:srgbClr val="00B050"/>
                </a:solidFill>
              </a:rPr>
              <a:t># manage (possible?) collinearity (=line AB is also line CD)</a:t>
            </a:r>
          </a:p>
          <a:p>
            <a:r>
              <a:rPr lang="en-GB" sz="1600" b="1"/>
              <a:t>if</a:t>
            </a:r>
            <a:r>
              <a:rPr lang="en-GB" sz="1600"/>
              <a:t> </a:t>
            </a:r>
            <a:r>
              <a:rPr lang="en-GB" sz="1600" b="1">
                <a:solidFill>
                  <a:srgbClr val="0000FF"/>
                </a:solidFill>
              </a:rPr>
              <a:t>det</a:t>
            </a:r>
            <a:r>
              <a:rPr lang="en-GB" sz="1600">
                <a:solidFill>
                  <a:srgbClr val="0000FF"/>
                </a:solidFill>
              </a:rPr>
              <a:t>((B-A)</a:t>
            </a:r>
            <a:r>
              <a:rPr lang="en-US" sz="1600" b="1" baseline="30000">
                <a:solidFill>
                  <a:srgbClr val="0000FF"/>
                </a:solidFill>
              </a:rPr>
              <a:t>T</a:t>
            </a:r>
            <a:r>
              <a:rPr lang="en-GB" sz="1600">
                <a:solidFill>
                  <a:srgbClr val="0000FF"/>
                </a:solidFill>
              </a:rPr>
              <a:t>, </a:t>
            </a:r>
            <a:r>
              <a:rPr lang="en-GB" sz="1600" smtClean="0">
                <a:solidFill>
                  <a:srgbClr val="0000FF"/>
                </a:solidFill>
              </a:rPr>
              <a:t>(D-C)</a:t>
            </a:r>
            <a:r>
              <a:rPr lang="en-US" sz="1600" b="1" baseline="30000">
                <a:solidFill>
                  <a:srgbClr val="0000FF"/>
                </a:solidFill>
              </a:rPr>
              <a:t>T</a:t>
            </a:r>
            <a:r>
              <a:rPr lang="en-GB" sz="1600">
                <a:solidFill>
                  <a:srgbClr val="0000FF"/>
                </a:solidFill>
              </a:rPr>
              <a:t>) </a:t>
            </a:r>
            <a:r>
              <a:rPr lang="en-GB" sz="1600" smtClean="0">
                <a:solidFill>
                  <a:srgbClr val="0000FF"/>
                </a:solidFill>
              </a:rPr>
              <a:t>== 0</a:t>
            </a:r>
            <a:r>
              <a:rPr lang="en-GB" sz="1600" smtClean="0"/>
              <a:t>:  </a:t>
            </a:r>
          </a:p>
          <a:p>
            <a:r>
              <a:rPr lang="en-GB" sz="1600"/>
              <a:t> </a:t>
            </a:r>
            <a:r>
              <a:rPr lang="en-GB" sz="1600" smtClean="0"/>
              <a:t>  </a:t>
            </a:r>
            <a:r>
              <a:rPr lang="en-GB" sz="1600" b="1" smtClean="0"/>
              <a:t>if</a:t>
            </a:r>
            <a:r>
              <a:rPr lang="en-GB" sz="1600" smtClean="0"/>
              <a:t> (</a:t>
            </a:r>
            <a:r>
              <a:rPr lang="en-GB" sz="1600" smtClean="0">
                <a:solidFill>
                  <a:srgbClr val="0000FF"/>
                </a:solidFill>
              </a:rPr>
              <a:t>A==C </a:t>
            </a:r>
            <a:r>
              <a:rPr lang="en-GB" sz="1600" b="1"/>
              <a:t>and</a:t>
            </a:r>
            <a:r>
              <a:rPr lang="en-GB" sz="1600">
                <a:solidFill>
                  <a:srgbClr val="0000FF"/>
                </a:solidFill>
              </a:rPr>
              <a:t>   </a:t>
            </a:r>
            <a:r>
              <a:rPr lang="en-GB" sz="1600" smtClean="0">
                <a:solidFill>
                  <a:srgbClr val="0000FF"/>
                </a:solidFill>
              </a:rPr>
              <a:t>B!= D) </a:t>
            </a:r>
            <a:r>
              <a:rPr lang="en-GB" sz="1600" b="1" smtClean="0"/>
              <a:t>or</a:t>
            </a:r>
            <a:r>
              <a:rPr lang="en-GB" sz="1600" smtClean="0">
                <a:solidFill>
                  <a:srgbClr val="0000FF"/>
                </a:solidFill>
              </a:rPr>
              <a:t>   (A</a:t>
            </a:r>
            <a:r>
              <a:rPr lang="en-GB" sz="1600">
                <a:solidFill>
                  <a:srgbClr val="0000FF"/>
                </a:solidFill>
              </a:rPr>
              <a:t>==</a:t>
            </a:r>
            <a:r>
              <a:rPr lang="en-GB" sz="1600">
                <a:solidFill>
                  <a:srgbClr val="0000FF"/>
                </a:solidFill>
              </a:rPr>
              <a:t>D </a:t>
            </a:r>
            <a:r>
              <a:rPr lang="en-GB" sz="1600" b="1"/>
              <a:t>and</a:t>
            </a:r>
            <a:r>
              <a:rPr lang="en-GB" sz="1600">
                <a:solidFill>
                  <a:srgbClr val="0000FF"/>
                </a:solidFill>
              </a:rPr>
              <a:t>   </a:t>
            </a:r>
            <a:r>
              <a:rPr lang="en-GB" sz="1600" smtClean="0">
                <a:solidFill>
                  <a:srgbClr val="0000FF"/>
                </a:solidFill>
              </a:rPr>
              <a:t>B</a:t>
            </a:r>
            <a:r>
              <a:rPr lang="en-GB" sz="1600">
                <a:solidFill>
                  <a:srgbClr val="0000FF"/>
                </a:solidFill>
              </a:rPr>
              <a:t>!=</a:t>
            </a:r>
            <a:r>
              <a:rPr lang="en-GB" sz="1600" smtClean="0">
                <a:solidFill>
                  <a:srgbClr val="0000FF"/>
                </a:solidFill>
              </a:rPr>
              <a:t>C):   P = A; </a:t>
            </a:r>
            <a:r>
              <a:rPr lang="en-US" sz="1600" b="1"/>
              <a:t>return </a:t>
            </a:r>
            <a:r>
              <a:rPr lang="en-US" sz="1600" b="1" smtClean="0"/>
              <a:t>true</a:t>
            </a:r>
            <a:r>
              <a:rPr lang="en-GB" sz="1600" smtClean="0">
                <a:solidFill>
                  <a:srgbClr val="0000FF"/>
                </a:solidFill>
              </a:rPr>
              <a:t>  </a:t>
            </a:r>
          </a:p>
          <a:p>
            <a:r>
              <a:rPr lang="en-GB" sz="1600">
                <a:solidFill>
                  <a:srgbClr val="0000FF"/>
                </a:solidFill>
              </a:rPr>
              <a:t> </a:t>
            </a:r>
            <a:r>
              <a:rPr lang="en-GB" sz="1600" smtClean="0">
                <a:solidFill>
                  <a:srgbClr val="0000FF"/>
                </a:solidFill>
              </a:rPr>
              <a:t>  </a:t>
            </a:r>
            <a:r>
              <a:rPr lang="en-GB" sz="1600" b="1" smtClean="0"/>
              <a:t>if</a:t>
            </a:r>
            <a:r>
              <a:rPr lang="en-GB" sz="1600" smtClean="0"/>
              <a:t> (</a:t>
            </a:r>
            <a:r>
              <a:rPr lang="en-GB" sz="1600" smtClean="0">
                <a:solidFill>
                  <a:srgbClr val="0000FF"/>
                </a:solidFill>
              </a:rPr>
              <a:t>B==C </a:t>
            </a:r>
            <a:r>
              <a:rPr lang="en-GB" sz="1600" b="1"/>
              <a:t>and</a:t>
            </a:r>
            <a:r>
              <a:rPr lang="en-GB" sz="1600">
                <a:solidFill>
                  <a:srgbClr val="0000FF"/>
                </a:solidFill>
              </a:rPr>
              <a:t>   </a:t>
            </a:r>
            <a:r>
              <a:rPr lang="en-GB" sz="1600" smtClean="0">
                <a:solidFill>
                  <a:srgbClr val="0000FF"/>
                </a:solidFill>
              </a:rPr>
              <a:t>A!= D) </a:t>
            </a:r>
            <a:r>
              <a:rPr lang="en-GB" sz="1600" b="1" smtClean="0"/>
              <a:t>or</a:t>
            </a:r>
            <a:r>
              <a:rPr lang="en-GB" sz="1600" smtClean="0">
                <a:solidFill>
                  <a:srgbClr val="0000FF"/>
                </a:solidFill>
              </a:rPr>
              <a:t>   </a:t>
            </a:r>
            <a:r>
              <a:rPr lang="en-GB" sz="1600" smtClean="0"/>
              <a:t>(</a:t>
            </a:r>
            <a:r>
              <a:rPr lang="en-GB" sz="1600" smtClean="0">
                <a:solidFill>
                  <a:srgbClr val="0000FF"/>
                </a:solidFill>
              </a:rPr>
              <a:t>B==D </a:t>
            </a:r>
            <a:r>
              <a:rPr lang="en-GB" sz="1600" b="1"/>
              <a:t>and</a:t>
            </a:r>
            <a:r>
              <a:rPr lang="en-GB" sz="1600">
                <a:solidFill>
                  <a:srgbClr val="0000FF"/>
                </a:solidFill>
              </a:rPr>
              <a:t>   </a:t>
            </a:r>
            <a:r>
              <a:rPr lang="en-GB" sz="1600" smtClean="0">
                <a:solidFill>
                  <a:srgbClr val="0000FF"/>
                </a:solidFill>
              </a:rPr>
              <a:t>A!=C)</a:t>
            </a:r>
            <a:r>
              <a:rPr lang="en-GB" sz="1600" smtClean="0"/>
              <a:t>:  </a:t>
            </a:r>
            <a:r>
              <a:rPr lang="en-GB" sz="1600">
                <a:solidFill>
                  <a:srgbClr val="0000FF"/>
                </a:solidFill>
              </a:rPr>
              <a:t> P </a:t>
            </a:r>
            <a:r>
              <a:rPr lang="en-GB" sz="1600">
                <a:solidFill>
                  <a:srgbClr val="0000FF"/>
                </a:solidFill>
              </a:rPr>
              <a:t>= </a:t>
            </a:r>
            <a:r>
              <a:rPr lang="en-GB" sz="1600" smtClean="0">
                <a:solidFill>
                  <a:srgbClr val="0000FF"/>
                </a:solidFill>
              </a:rPr>
              <a:t>B; </a:t>
            </a:r>
            <a:r>
              <a:rPr lang="en-US" sz="1600" b="1"/>
              <a:t>return true</a:t>
            </a:r>
            <a:endParaRPr lang="en-GB" sz="1600" smtClean="0"/>
          </a:p>
          <a:p>
            <a:r>
              <a:rPr lang="en-GB" sz="1600" b="1"/>
              <a:t> </a:t>
            </a:r>
            <a:r>
              <a:rPr lang="en-GB" sz="1600" b="1" smtClean="0"/>
              <a:t>  return false  </a:t>
            </a:r>
            <a:r>
              <a:rPr lang="en-GB" sz="1600" smtClean="0">
                <a:solidFill>
                  <a:srgbClr val="00B050"/>
                </a:solidFill>
              </a:rPr>
              <a:t># no intersection or infinitely many</a:t>
            </a:r>
            <a:endParaRPr lang="en-GB" sz="1600" b="1"/>
          </a:p>
          <a:p>
            <a:r>
              <a:rPr lang="en-GB" sz="1600" smtClean="0">
                <a:solidFill>
                  <a:srgbClr val="00B050"/>
                </a:solidFill>
              </a:rPr>
              <a:t># no collinearity, calculate intersection P coordinates</a:t>
            </a:r>
          </a:p>
          <a:p>
            <a:r>
              <a:rPr lang="en-US" sz="1600" smtClean="0"/>
              <a:t>P = intersection( lineAB, lineCD ); </a:t>
            </a:r>
            <a:r>
              <a:rPr lang="en-US" sz="1600" b="1" smtClean="0"/>
              <a:t>return true</a:t>
            </a:r>
            <a:r>
              <a:rPr lang="en-US" sz="1600" smtClean="0"/>
              <a:t>      </a:t>
            </a:r>
            <a:r>
              <a:rPr lang="en-GB" sz="1600" smtClean="0">
                <a:solidFill>
                  <a:srgbClr val="00B050"/>
                </a:solidFill>
              </a:rPr>
              <a:t># even here, P may be equal to one of A,B,C,D, 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120056" y="1890403"/>
            <a:ext cx="260256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GB" b="1"/>
              <a:t>P</a:t>
            </a:r>
            <a:endParaRPr lang="cs-CZ" b="1"/>
          </a:p>
        </p:txBody>
      </p:sp>
    </p:spTree>
    <p:extLst>
      <p:ext uri="{BB962C8B-B14F-4D97-AF65-F5344CB8AC3E}">
        <p14:creationId xmlns:p14="http://schemas.microsoft.com/office/powerpoint/2010/main" val="35266983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Rounded Rectangle 95"/>
          <p:cNvSpPr/>
          <p:nvPr/>
        </p:nvSpPr>
        <p:spPr>
          <a:xfrm>
            <a:off x="107504" y="116632"/>
            <a:ext cx="4248472" cy="3600400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5" name="Rectangle 84"/>
          <p:cNvSpPr/>
          <p:nvPr/>
        </p:nvSpPr>
        <p:spPr>
          <a:xfrm>
            <a:off x="179512" y="1268760"/>
            <a:ext cx="4032448" cy="122413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3" name="Rectangle 72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9" name="Freeform 78"/>
          <p:cNvSpPr/>
          <p:nvPr/>
        </p:nvSpPr>
        <p:spPr>
          <a:xfrm>
            <a:off x="5983585" y="908720"/>
            <a:ext cx="485775" cy="1314450"/>
          </a:xfrm>
          <a:custGeom>
            <a:avLst/>
            <a:gdLst>
              <a:gd name="connsiteX0" fmla="*/ 104775 w 485775"/>
              <a:gd name="connsiteY0" fmla="*/ 0 h 1314450"/>
              <a:gd name="connsiteX1" fmla="*/ 485775 w 485775"/>
              <a:gd name="connsiteY1" fmla="*/ 609600 h 1314450"/>
              <a:gd name="connsiteX2" fmla="*/ 0 w 485775"/>
              <a:gd name="connsiteY2" fmla="*/ 1314450 h 1314450"/>
              <a:gd name="connsiteX3" fmla="*/ 104775 w 485775"/>
              <a:gd name="connsiteY3" fmla="*/ 0 h 1314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5775" h="1314450">
                <a:moveTo>
                  <a:pt x="104775" y="0"/>
                </a:moveTo>
                <a:lnTo>
                  <a:pt x="485775" y="609600"/>
                </a:lnTo>
                <a:lnTo>
                  <a:pt x="0" y="1314450"/>
                </a:lnTo>
                <a:lnTo>
                  <a:pt x="104775" y="0"/>
                </a:lnTo>
                <a:close/>
              </a:path>
            </a:pathLst>
          </a:custGeom>
          <a:solidFill>
            <a:srgbClr val="00B050">
              <a:alpha val="39000"/>
            </a:srgbClr>
          </a:solidFill>
          <a:ln w="38100">
            <a:noFill/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6660232" y="3068960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A=(5,1)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179512" y="332656"/>
            <a:ext cx="417646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Rotate </a:t>
            </a:r>
            <a:r>
              <a:rPr lang="en-US" smtClean="0"/>
              <a:t>point A = (Ax, Ay)  </a:t>
            </a:r>
          </a:p>
          <a:p>
            <a:r>
              <a:rPr lang="en-US" smtClean="0"/>
              <a:t>counterclockwise (!) around origin</a:t>
            </a:r>
            <a:r>
              <a:rPr lang="en-US"/>
              <a:t> </a:t>
            </a:r>
            <a:r>
              <a:rPr lang="en-US" smtClean="0"/>
              <a:t> </a:t>
            </a:r>
          </a:p>
          <a:p>
            <a:r>
              <a:rPr lang="en-US" b="1" smtClean="0"/>
              <a:t>by a given angle </a:t>
            </a:r>
            <a:r>
              <a:rPr lang="en-US" b="1" smtClean="0">
                <a:sym typeface="Symbol"/>
              </a:rPr>
              <a:t></a:t>
            </a:r>
            <a:r>
              <a:rPr lang="en-US" smtClean="0">
                <a:sym typeface="Symbol"/>
              </a:rPr>
              <a:t>:</a:t>
            </a:r>
            <a:endParaRPr lang="en-US" smtClean="0"/>
          </a:p>
          <a:p>
            <a:endParaRPr lang="en-US"/>
          </a:p>
          <a:p>
            <a:r>
              <a:rPr lang="en-US" smtClean="0"/>
              <a:t>                                              =</a:t>
            </a:r>
          </a:p>
          <a:p>
            <a:endParaRPr lang="en-US" smtClean="0"/>
          </a:p>
          <a:p>
            <a:r>
              <a:rPr lang="en-US" smtClean="0"/>
              <a:t>(cos</a:t>
            </a:r>
            <a:r>
              <a:rPr lang="en-US" smtClean="0">
                <a:sym typeface="Symbol"/>
              </a:rPr>
              <a:t>*Ax </a:t>
            </a:r>
            <a:r>
              <a:rPr lang="en-US" smtClean="0"/>
              <a:t>─ sin</a:t>
            </a:r>
            <a:r>
              <a:rPr lang="en-US" smtClean="0">
                <a:sym typeface="Symbol"/>
              </a:rPr>
              <a:t></a:t>
            </a:r>
            <a:r>
              <a:rPr lang="en-US" smtClean="0"/>
              <a:t>*Ay,  sin</a:t>
            </a:r>
            <a:r>
              <a:rPr lang="en-US" smtClean="0">
                <a:sym typeface="Symbol"/>
              </a:rPr>
              <a:t></a:t>
            </a:r>
            <a:r>
              <a:rPr lang="en-US">
                <a:sym typeface="Symbol"/>
              </a:rPr>
              <a:t>*</a:t>
            </a:r>
            <a:r>
              <a:rPr lang="en-US" smtClean="0">
                <a:sym typeface="Symbol"/>
              </a:rPr>
              <a:t>Ax + cos</a:t>
            </a:r>
            <a:r>
              <a:rPr lang="en-US"/>
              <a:t>*</a:t>
            </a:r>
            <a:r>
              <a:rPr lang="en-US" smtClean="0"/>
              <a:t>Ay)</a:t>
            </a:r>
            <a:endParaRPr lang="en-US"/>
          </a:p>
          <a:p>
            <a:endParaRPr lang="en-US" smtClean="0"/>
          </a:p>
          <a:p>
            <a:r>
              <a:rPr lang="en-US" smtClean="0"/>
              <a:t>rotate left by 90 deg, multiply by matrix</a:t>
            </a:r>
            <a:endParaRPr lang="en-US"/>
          </a:p>
          <a:p>
            <a:endParaRPr lang="en-US"/>
          </a:p>
          <a:p>
            <a:endParaRPr lang="en-US" smtClean="0"/>
          </a:p>
          <a:p>
            <a:r>
              <a:rPr lang="en-US" smtClean="0"/>
              <a:t> </a:t>
            </a:r>
            <a:endParaRPr lang="cs-CZ"/>
          </a:p>
        </p:txBody>
      </p:sp>
      <p:cxnSp>
        <p:nvCxnSpPr>
          <p:cNvPr id="36" name="Straight Arrow Connector 35"/>
          <p:cNvCxnSpPr/>
          <p:nvPr/>
        </p:nvCxnSpPr>
        <p:spPr>
          <a:xfrm flipV="1">
            <a:off x="7092280" y="1988840"/>
            <a:ext cx="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6372200" y="270892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V="1">
            <a:off x="6372200" y="1988840"/>
            <a:ext cx="720080" cy="1080120"/>
          </a:xfrm>
          <a:prstGeom prst="straightConnector1">
            <a:avLst/>
          </a:prstGeom>
          <a:ln w="3810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107504" y="2852936"/>
            <a:ext cx="22322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             )</a:t>
            </a:r>
            <a:endParaRPr lang="en-US" sz="4400" baseline="-25000">
              <a:sym typeface="Symbol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23528" y="2924944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cos 90,</a:t>
            </a:r>
            <a:r>
              <a:rPr lang="en-US" b="1" smtClean="0">
                <a:sym typeface="Symbol"/>
              </a:rPr>
              <a:t>  </a:t>
            </a:r>
            <a:r>
              <a:rPr lang="en-US" smtClean="0"/>
              <a:t>─ sin</a:t>
            </a:r>
            <a:r>
              <a:rPr lang="en-US" smtClean="0">
                <a:sym typeface="Symbol"/>
              </a:rPr>
              <a:t> </a:t>
            </a:r>
            <a:r>
              <a:rPr lang="en-US">
                <a:sym typeface="Symbol"/>
              </a:rPr>
              <a:t>90</a:t>
            </a:r>
            <a:r>
              <a:rPr lang="en-US" b="1" smtClean="0"/>
              <a:t> </a:t>
            </a:r>
          </a:p>
          <a:p>
            <a:r>
              <a:rPr lang="en-US" smtClean="0"/>
              <a:t>sin </a:t>
            </a:r>
            <a:r>
              <a:rPr lang="en-US">
                <a:sym typeface="Symbol"/>
              </a:rPr>
              <a:t>90</a:t>
            </a:r>
            <a:r>
              <a:rPr lang="en-US" smtClean="0">
                <a:sym typeface="Symbol"/>
              </a:rPr>
              <a:t>,     cos </a:t>
            </a:r>
            <a:r>
              <a:rPr lang="en-US">
                <a:sym typeface="Symbol"/>
              </a:rPr>
              <a:t>90</a:t>
            </a:r>
            <a:endParaRPr lang="en-US" b="1">
              <a:sym typeface="Symbol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051720" y="1219399"/>
            <a:ext cx="10801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latin typeface="Arial Narrow" panose="020B0606020202030204" pitchFamily="34" charset="0"/>
              </a:rPr>
              <a:t>(  )</a:t>
            </a:r>
            <a:endParaRPr lang="en-US" sz="4000" baseline="-25000">
              <a:latin typeface="Arial Narrow" panose="020B0606020202030204" pitchFamily="34" charset="0"/>
              <a:sym typeface="Symbol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2195736" y="1291407"/>
            <a:ext cx="576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Ax</a:t>
            </a:r>
            <a:endParaRPr lang="en-US" b="1" smtClean="0"/>
          </a:p>
          <a:p>
            <a:r>
              <a:rPr lang="en-US" smtClean="0"/>
              <a:t>Ay</a:t>
            </a:r>
            <a:endParaRPr lang="en-US" b="1">
              <a:sym typeface="Symbol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23528" y="1219399"/>
            <a:ext cx="22322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           )</a:t>
            </a:r>
            <a:endParaRPr lang="en-US" sz="4400" baseline="-25000">
              <a:sym typeface="Symbol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39552" y="1291407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Symbol"/>
              </a:rPr>
              <a:t>cos ,</a:t>
            </a:r>
            <a:r>
              <a:rPr lang="en-US" b="1" smtClean="0">
                <a:sym typeface="Symbol"/>
              </a:rPr>
              <a:t>  </a:t>
            </a:r>
            <a:r>
              <a:rPr lang="en-US" smtClean="0"/>
              <a:t>─sin</a:t>
            </a:r>
            <a:r>
              <a:rPr lang="en-US" smtClean="0">
                <a:sym typeface="Symbol"/>
              </a:rPr>
              <a:t> </a:t>
            </a:r>
            <a:r>
              <a:rPr lang="en-US">
                <a:sym typeface="Symbol"/>
              </a:rPr>
              <a:t></a:t>
            </a:r>
            <a:r>
              <a:rPr lang="en-US" b="1" smtClean="0"/>
              <a:t> </a:t>
            </a:r>
          </a:p>
          <a:p>
            <a:r>
              <a:rPr lang="en-US" smtClean="0"/>
              <a:t>sin </a:t>
            </a:r>
            <a:r>
              <a:rPr lang="en-US">
                <a:sym typeface="Symbol"/>
              </a:rPr>
              <a:t></a:t>
            </a:r>
            <a:r>
              <a:rPr lang="en-US" smtClean="0">
                <a:sym typeface="Symbol"/>
              </a:rPr>
              <a:t>,     cos </a:t>
            </a:r>
            <a:r>
              <a:rPr lang="en-US">
                <a:sym typeface="Symbol"/>
              </a:rPr>
              <a:t></a:t>
            </a:r>
            <a:endParaRPr lang="en-US" b="1">
              <a:sym typeface="Symbol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411760" y="2852936"/>
            <a:ext cx="12961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     )</a:t>
            </a:r>
            <a:endParaRPr lang="en-US" sz="4400" baseline="-25000">
              <a:sym typeface="Symbol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2627784" y="2924944"/>
            <a:ext cx="1008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0,</a:t>
            </a:r>
            <a:r>
              <a:rPr lang="en-US" b="1" smtClean="0">
                <a:sym typeface="Symbol"/>
              </a:rPr>
              <a:t>  </a:t>
            </a:r>
            <a:r>
              <a:rPr lang="en-US" smtClean="0"/>
              <a:t>─1</a:t>
            </a:r>
            <a:r>
              <a:rPr lang="en-US" b="1" smtClean="0"/>
              <a:t> </a:t>
            </a:r>
          </a:p>
          <a:p>
            <a:r>
              <a:rPr lang="en-US" smtClean="0"/>
              <a:t>1</a:t>
            </a:r>
            <a:r>
              <a:rPr lang="en-US" smtClean="0">
                <a:sym typeface="Symbol"/>
              </a:rPr>
              <a:t>,    0</a:t>
            </a:r>
            <a:endParaRPr lang="en-US" b="1">
              <a:sym typeface="Symbol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123728" y="3140968"/>
            <a:ext cx="432048" cy="276999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/>
              <a:t>=</a:t>
            </a:r>
            <a:endParaRPr lang="cs-CZ"/>
          </a:p>
        </p:txBody>
      </p:sp>
      <p:sp>
        <p:nvSpPr>
          <p:cNvPr id="56" name="TextBox 55"/>
          <p:cNvSpPr txBox="1"/>
          <p:nvPr/>
        </p:nvSpPr>
        <p:spPr>
          <a:xfrm>
            <a:off x="7308304" y="2564904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B=(7,2)</a:t>
            </a:r>
            <a:endParaRPr lang="cs-CZ" b="1"/>
          </a:p>
        </p:txBody>
      </p:sp>
      <p:sp>
        <p:nvSpPr>
          <p:cNvPr id="58" name="TextBox 57"/>
          <p:cNvSpPr txBox="1"/>
          <p:nvPr/>
        </p:nvSpPr>
        <p:spPr>
          <a:xfrm>
            <a:off x="7308304" y="1916832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C=(7,4)</a:t>
            </a:r>
            <a:endParaRPr lang="cs-CZ" b="1"/>
          </a:p>
        </p:txBody>
      </p:sp>
      <p:sp>
        <p:nvSpPr>
          <p:cNvPr id="59" name="TextBox 58"/>
          <p:cNvSpPr txBox="1"/>
          <p:nvPr/>
        </p:nvSpPr>
        <p:spPr>
          <a:xfrm>
            <a:off x="899592" y="3933056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Rotate ABC by 30</a:t>
            </a:r>
            <a:r>
              <a:rPr lang="en-US">
                <a:sym typeface="Symbol"/>
              </a:rPr>
              <a:t></a:t>
            </a:r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1043608" y="4221088"/>
            <a:ext cx="22322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             )</a:t>
            </a:r>
            <a:endParaRPr lang="en-US" sz="4400" baseline="-25000">
              <a:sym typeface="Symbol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259632" y="4293096"/>
            <a:ext cx="20162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cos 30,</a:t>
            </a:r>
            <a:r>
              <a:rPr lang="en-US" b="1" smtClean="0">
                <a:sym typeface="Symbol"/>
              </a:rPr>
              <a:t>  </a:t>
            </a:r>
            <a:r>
              <a:rPr lang="en-US" smtClean="0"/>
              <a:t>─ sin</a:t>
            </a:r>
            <a:r>
              <a:rPr lang="en-US" smtClean="0">
                <a:sym typeface="Symbol"/>
              </a:rPr>
              <a:t> 30</a:t>
            </a:r>
            <a:r>
              <a:rPr lang="en-US">
                <a:sym typeface="Symbol"/>
              </a:rPr>
              <a:t></a:t>
            </a:r>
            <a:r>
              <a:rPr lang="en-US" b="1" smtClean="0"/>
              <a:t> </a:t>
            </a:r>
          </a:p>
          <a:p>
            <a:r>
              <a:rPr lang="en-US" smtClean="0"/>
              <a:t>sin </a:t>
            </a:r>
            <a:r>
              <a:rPr lang="en-US" smtClean="0">
                <a:sym typeface="Symbol"/>
              </a:rPr>
              <a:t>30</a:t>
            </a:r>
            <a:r>
              <a:rPr lang="en-US">
                <a:sym typeface="Symbol"/>
              </a:rPr>
              <a:t></a:t>
            </a:r>
            <a:r>
              <a:rPr lang="en-US" smtClean="0">
                <a:sym typeface="Symbol"/>
              </a:rPr>
              <a:t>,     cos 30</a:t>
            </a:r>
            <a:r>
              <a:rPr lang="en-US">
                <a:sym typeface="Symbol"/>
              </a:rPr>
              <a:t></a:t>
            </a:r>
            <a:endParaRPr lang="en-US" b="1">
              <a:sym typeface="Symbol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347864" y="4221088"/>
            <a:ext cx="28083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               )</a:t>
            </a:r>
            <a:endParaRPr lang="en-US" sz="4400" baseline="-25000">
              <a:sym typeface="Symbol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563888" y="4293096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sqrt(3)/2,</a:t>
            </a:r>
            <a:r>
              <a:rPr lang="en-US" b="1" smtClean="0">
                <a:sym typeface="Symbol"/>
              </a:rPr>
              <a:t>    </a:t>
            </a:r>
            <a:r>
              <a:rPr lang="en-US" smtClean="0"/>
              <a:t>─1/2</a:t>
            </a:r>
            <a:r>
              <a:rPr lang="en-US" b="1" smtClean="0"/>
              <a:t> </a:t>
            </a:r>
          </a:p>
          <a:p>
            <a:r>
              <a:rPr lang="en-US" smtClean="0"/>
              <a:t>         1/2</a:t>
            </a:r>
            <a:r>
              <a:rPr lang="en-US" smtClean="0">
                <a:sym typeface="Symbol"/>
              </a:rPr>
              <a:t>,    </a:t>
            </a:r>
            <a:r>
              <a:rPr lang="en-US">
                <a:sym typeface="Symbol"/>
              </a:rPr>
              <a:t>sqrt(3)/2</a:t>
            </a:r>
            <a:endParaRPr lang="en-US" b="1">
              <a:sym typeface="Symbol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059832" y="4509120"/>
            <a:ext cx="432048" cy="276999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/>
              <a:t>=</a:t>
            </a:r>
            <a:endParaRPr lang="cs-CZ"/>
          </a:p>
        </p:txBody>
      </p:sp>
      <p:sp>
        <p:nvSpPr>
          <p:cNvPr id="65" name="TextBox 64"/>
          <p:cNvSpPr txBox="1"/>
          <p:nvPr/>
        </p:nvSpPr>
        <p:spPr>
          <a:xfrm>
            <a:off x="6156176" y="4221088"/>
            <a:ext cx="28083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          )</a:t>
            </a:r>
            <a:endParaRPr lang="en-US" sz="4400" baseline="-25000">
              <a:sym typeface="Symbol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372200" y="4293096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0.886,</a:t>
            </a:r>
            <a:r>
              <a:rPr lang="en-US" b="1" smtClean="0">
                <a:sym typeface="Symbol"/>
              </a:rPr>
              <a:t>    </a:t>
            </a:r>
            <a:r>
              <a:rPr lang="en-US"/>
              <a:t>─</a:t>
            </a:r>
            <a:r>
              <a:rPr lang="en-US" smtClean="0">
                <a:sym typeface="Symbol"/>
              </a:rPr>
              <a:t>0.5</a:t>
            </a:r>
            <a:r>
              <a:rPr lang="en-US" b="1" smtClean="0"/>
              <a:t> </a:t>
            </a:r>
          </a:p>
          <a:p>
            <a:r>
              <a:rPr lang="en-US" smtClean="0"/>
              <a:t>     0.5,  </a:t>
            </a:r>
            <a:r>
              <a:rPr lang="en-US">
                <a:sym typeface="Symbol"/>
              </a:rPr>
              <a:t>0.886</a:t>
            </a:r>
            <a:endParaRPr lang="en-US" b="1">
              <a:sym typeface="Symbol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5724128" y="4509120"/>
            <a:ext cx="432048" cy="276999"/>
          </a:xfrm>
          <a:prstGeom prst="rect">
            <a:avLst/>
          </a:prstGeom>
          <a:noFill/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smtClean="0">
                <a:sym typeface="Symbol"/>
              </a:rPr>
              <a:t></a:t>
            </a:r>
            <a:endParaRPr lang="cs-CZ"/>
          </a:p>
        </p:txBody>
      </p:sp>
      <p:sp>
        <p:nvSpPr>
          <p:cNvPr id="68" name="TextBox 67"/>
          <p:cNvSpPr txBox="1"/>
          <p:nvPr/>
        </p:nvSpPr>
        <p:spPr>
          <a:xfrm>
            <a:off x="899592" y="5085184"/>
            <a:ext cx="784887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A' = (0.886*5 ─ 0.5*1,   0.5*5 + 0.886*1) = (3.93, 3.386)</a:t>
            </a:r>
          </a:p>
          <a:p>
            <a:endParaRPr lang="en-US" smtClean="0"/>
          </a:p>
          <a:p>
            <a:r>
              <a:rPr lang="en-US" smtClean="0"/>
              <a:t>B' </a:t>
            </a:r>
            <a:r>
              <a:rPr lang="en-US"/>
              <a:t>= (</a:t>
            </a:r>
            <a:r>
              <a:rPr lang="en-US" smtClean="0"/>
              <a:t>0.886*7 </a:t>
            </a:r>
            <a:r>
              <a:rPr lang="en-US"/>
              <a:t>─ </a:t>
            </a:r>
            <a:r>
              <a:rPr lang="en-US" smtClean="0"/>
              <a:t>0.5*2,   0.5*7 </a:t>
            </a:r>
            <a:r>
              <a:rPr lang="en-US"/>
              <a:t>+ </a:t>
            </a:r>
            <a:r>
              <a:rPr lang="en-US" smtClean="0"/>
              <a:t>0.886*2) </a:t>
            </a:r>
            <a:r>
              <a:rPr lang="en-US"/>
              <a:t>= </a:t>
            </a:r>
            <a:r>
              <a:rPr lang="en-US" smtClean="0"/>
              <a:t>(5.202, 5.272)</a:t>
            </a:r>
            <a:endParaRPr lang="en-US"/>
          </a:p>
          <a:p>
            <a:endParaRPr lang="en-US" smtClean="0"/>
          </a:p>
          <a:p>
            <a:r>
              <a:rPr lang="en-US"/>
              <a:t>C</a:t>
            </a:r>
            <a:r>
              <a:rPr lang="en-US" smtClean="0"/>
              <a:t>' </a:t>
            </a:r>
            <a:r>
              <a:rPr lang="en-US"/>
              <a:t>= (</a:t>
            </a:r>
            <a:r>
              <a:rPr lang="en-US" smtClean="0"/>
              <a:t>0.886*7 </a:t>
            </a:r>
            <a:r>
              <a:rPr lang="en-US"/>
              <a:t>─ </a:t>
            </a:r>
            <a:r>
              <a:rPr lang="en-US" smtClean="0"/>
              <a:t>0.5*4,   0.5*7 </a:t>
            </a:r>
            <a:r>
              <a:rPr lang="en-US"/>
              <a:t>+ </a:t>
            </a:r>
            <a:r>
              <a:rPr lang="en-US" smtClean="0"/>
              <a:t>0.886*4) </a:t>
            </a:r>
            <a:r>
              <a:rPr lang="en-US"/>
              <a:t>= </a:t>
            </a:r>
            <a:r>
              <a:rPr lang="en-US" smtClean="0"/>
              <a:t>(4.202, 7.044)</a:t>
            </a:r>
            <a:endParaRPr lang="en-US"/>
          </a:p>
        </p:txBody>
      </p:sp>
      <p:sp>
        <p:nvSpPr>
          <p:cNvPr id="69" name="TextBox 68"/>
          <p:cNvSpPr txBox="1"/>
          <p:nvPr/>
        </p:nvSpPr>
        <p:spPr>
          <a:xfrm>
            <a:off x="5364088" y="1916832"/>
            <a:ext cx="43204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A'</a:t>
            </a:r>
            <a:endParaRPr lang="cs-CZ" b="1"/>
          </a:p>
        </p:txBody>
      </p:sp>
      <p:sp>
        <p:nvSpPr>
          <p:cNvPr id="74" name="Freeform 73"/>
          <p:cNvSpPr/>
          <p:nvPr/>
        </p:nvSpPr>
        <p:spPr>
          <a:xfrm>
            <a:off x="5981700" y="904875"/>
            <a:ext cx="485775" cy="1314450"/>
          </a:xfrm>
          <a:custGeom>
            <a:avLst/>
            <a:gdLst>
              <a:gd name="connsiteX0" fmla="*/ 104775 w 485775"/>
              <a:gd name="connsiteY0" fmla="*/ 0 h 1314450"/>
              <a:gd name="connsiteX1" fmla="*/ 485775 w 485775"/>
              <a:gd name="connsiteY1" fmla="*/ 609600 h 1314450"/>
              <a:gd name="connsiteX2" fmla="*/ 0 w 485775"/>
              <a:gd name="connsiteY2" fmla="*/ 1314450 h 1314450"/>
              <a:gd name="connsiteX3" fmla="*/ 104775 w 485775"/>
              <a:gd name="connsiteY3" fmla="*/ 0 h 1314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5775" h="1314450">
                <a:moveTo>
                  <a:pt x="104775" y="0"/>
                </a:moveTo>
                <a:lnTo>
                  <a:pt x="485775" y="609600"/>
                </a:lnTo>
                <a:lnTo>
                  <a:pt x="0" y="1314450"/>
                </a:lnTo>
                <a:lnTo>
                  <a:pt x="104775" y="0"/>
                </a:lnTo>
                <a:close/>
              </a:path>
            </a:pathLst>
          </a:custGeom>
          <a:ln w="38100">
            <a:solidFill>
              <a:srgbClr val="0000FF"/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8" name="TextBox 77"/>
          <p:cNvSpPr txBox="1"/>
          <p:nvPr/>
        </p:nvSpPr>
        <p:spPr>
          <a:xfrm>
            <a:off x="5940152" y="476672"/>
            <a:ext cx="43204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C'</a:t>
            </a:r>
            <a:endParaRPr lang="cs-CZ" b="1"/>
          </a:p>
        </p:txBody>
      </p:sp>
      <p:sp>
        <p:nvSpPr>
          <p:cNvPr id="80" name="Freeform 79"/>
          <p:cNvSpPr/>
          <p:nvPr/>
        </p:nvSpPr>
        <p:spPr>
          <a:xfrm rot="1702871">
            <a:off x="6654761" y="1962651"/>
            <a:ext cx="485775" cy="1314450"/>
          </a:xfrm>
          <a:custGeom>
            <a:avLst/>
            <a:gdLst>
              <a:gd name="connsiteX0" fmla="*/ 104775 w 485775"/>
              <a:gd name="connsiteY0" fmla="*/ 0 h 1314450"/>
              <a:gd name="connsiteX1" fmla="*/ 485775 w 485775"/>
              <a:gd name="connsiteY1" fmla="*/ 609600 h 1314450"/>
              <a:gd name="connsiteX2" fmla="*/ 0 w 485775"/>
              <a:gd name="connsiteY2" fmla="*/ 1314450 h 1314450"/>
              <a:gd name="connsiteX3" fmla="*/ 104775 w 485775"/>
              <a:gd name="connsiteY3" fmla="*/ 0 h 1314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5775" h="1314450">
                <a:moveTo>
                  <a:pt x="104775" y="0"/>
                </a:moveTo>
                <a:lnTo>
                  <a:pt x="485775" y="609600"/>
                </a:lnTo>
                <a:lnTo>
                  <a:pt x="0" y="1314450"/>
                </a:lnTo>
                <a:lnTo>
                  <a:pt x="104775" y="0"/>
                </a:lnTo>
                <a:close/>
              </a:path>
            </a:pathLst>
          </a:custGeom>
          <a:solidFill>
            <a:srgbClr val="00B050">
              <a:alpha val="39000"/>
            </a:srgbClr>
          </a:solidFill>
          <a:ln w="38100">
            <a:noFill/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Oval 56"/>
          <p:cNvSpPr/>
          <p:nvPr/>
        </p:nvSpPr>
        <p:spPr>
          <a:xfrm>
            <a:off x="702027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81" name="Straight Arrow Connector 80"/>
          <p:cNvCxnSpPr/>
          <p:nvPr/>
        </p:nvCxnSpPr>
        <p:spPr>
          <a:xfrm flipV="1">
            <a:off x="4572000" y="3068960"/>
            <a:ext cx="1800200" cy="36004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flipV="1">
            <a:off x="4572000" y="2204864"/>
            <a:ext cx="1440160" cy="1224136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flipV="1">
            <a:off x="4572000" y="1988840"/>
            <a:ext cx="2520280" cy="1440160"/>
          </a:xfrm>
          <a:prstGeom prst="straightConnector1">
            <a:avLst/>
          </a:prstGeom>
          <a:ln w="5715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flipV="1">
            <a:off x="4572000" y="908720"/>
            <a:ext cx="1512168" cy="2520280"/>
          </a:xfrm>
          <a:prstGeom prst="straightConnector1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3" name="Group 42"/>
          <p:cNvGrpSpPr/>
          <p:nvPr/>
        </p:nvGrpSpPr>
        <p:grpSpPr>
          <a:xfrm>
            <a:off x="5906244" y="836712"/>
            <a:ext cx="629022" cy="1440160"/>
            <a:chOff x="5906244" y="836712"/>
            <a:chExt cx="629022" cy="1440160"/>
          </a:xfrm>
        </p:grpSpPr>
        <p:sp>
          <p:nvSpPr>
            <p:cNvPr id="34" name="Oval 33"/>
            <p:cNvSpPr/>
            <p:nvPr/>
          </p:nvSpPr>
          <p:spPr>
            <a:xfrm>
              <a:off x="5906244" y="2132856"/>
              <a:ext cx="144016" cy="144016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1" name="Oval 70"/>
            <p:cNvSpPr/>
            <p:nvPr/>
          </p:nvSpPr>
          <p:spPr>
            <a:xfrm>
              <a:off x="6391250" y="1437159"/>
              <a:ext cx="144016" cy="144016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72" name="Oval 71"/>
            <p:cNvSpPr/>
            <p:nvPr/>
          </p:nvSpPr>
          <p:spPr>
            <a:xfrm>
              <a:off x="6012160" y="836712"/>
              <a:ext cx="144016" cy="144016"/>
            </a:xfrm>
            <a:prstGeom prst="ellipse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sp>
        <p:nvSpPr>
          <p:cNvPr id="95" name="Arc 94"/>
          <p:cNvSpPr/>
          <p:nvPr/>
        </p:nvSpPr>
        <p:spPr>
          <a:xfrm rot="16200000">
            <a:off x="2663790" y="656691"/>
            <a:ext cx="4680520" cy="4608514"/>
          </a:xfrm>
          <a:prstGeom prst="arc">
            <a:avLst>
              <a:gd name="adj1" fmla="val 1910467"/>
              <a:gd name="adj2" fmla="val 3662997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Oval 40"/>
          <p:cNvSpPr/>
          <p:nvPr/>
        </p:nvSpPr>
        <p:spPr>
          <a:xfrm>
            <a:off x="702027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0" name="Oval 69"/>
          <p:cNvSpPr/>
          <p:nvPr/>
        </p:nvSpPr>
        <p:spPr>
          <a:xfrm>
            <a:off x="630019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5" name="Straight Connector 74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7740352" y="1124744"/>
            <a:ext cx="43204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cs-CZ" b="1" smtClean="0">
                <a:sym typeface="Symbol"/>
              </a:rPr>
              <a:t></a:t>
            </a:r>
            <a:endParaRPr lang="cs-CZ" b="1"/>
          </a:p>
        </p:txBody>
      </p:sp>
      <p:sp>
        <p:nvSpPr>
          <p:cNvPr id="86" name="Arc 85"/>
          <p:cNvSpPr/>
          <p:nvPr/>
        </p:nvSpPr>
        <p:spPr>
          <a:xfrm rot="16200000">
            <a:off x="3023829" y="728698"/>
            <a:ext cx="5760644" cy="5256587"/>
          </a:xfrm>
          <a:prstGeom prst="arc">
            <a:avLst>
              <a:gd name="adj1" fmla="val 1074369"/>
              <a:gd name="adj2" fmla="val 4392301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7" name="TextBox 76"/>
          <p:cNvSpPr txBox="1"/>
          <p:nvPr/>
        </p:nvSpPr>
        <p:spPr>
          <a:xfrm>
            <a:off x="6516216" y="1268760"/>
            <a:ext cx="43204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B'</a:t>
            </a:r>
            <a:endParaRPr lang="cs-CZ" b="1"/>
          </a:p>
        </p:txBody>
      </p:sp>
      <p:sp>
        <p:nvSpPr>
          <p:cNvPr id="90" name="Arc 89"/>
          <p:cNvSpPr/>
          <p:nvPr/>
        </p:nvSpPr>
        <p:spPr>
          <a:xfrm rot="16883816">
            <a:off x="3482087" y="1947749"/>
            <a:ext cx="3096344" cy="2808312"/>
          </a:xfrm>
          <a:prstGeom prst="arc">
            <a:avLst>
              <a:gd name="adj1" fmla="val 1910467"/>
              <a:gd name="adj2" fmla="val 3662997"/>
            </a:avLst>
          </a:prstGeom>
          <a:ln w="57150">
            <a:solidFill>
              <a:schemeClr val="tx1">
                <a:lumMod val="50000"/>
                <a:lumOff val="50000"/>
              </a:schemeClr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03039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tangle 79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Freeform 1"/>
          <p:cNvSpPr/>
          <p:nvPr/>
        </p:nvSpPr>
        <p:spPr>
          <a:xfrm>
            <a:off x="4924425" y="533400"/>
            <a:ext cx="3619500" cy="2543175"/>
          </a:xfrm>
          <a:custGeom>
            <a:avLst/>
            <a:gdLst>
              <a:gd name="connsiteX0" fmla="*/ 1828800 w 3619500"/>
              <a:gd name="connsiteY0" fmla="*/ 0 h 2543175"/>
              <a:gd name="connsiteX1" fmla="*/ 1438275 w 3619500"/>
              <a:gd name="connsiteY1" fmla="*/ 371475 h 2543175"/>
              <a:gd name="connsiteX2" fmla="*/ 1809750 w 3619500"/>
              <a:gd name="connsiteY2" fmla="*/ 1095375 h 2543175"/>
              <a:gd name="connsiteX3" fmla="*/ 2181225 w 3619500"/>
              <a:gd name="connsiteY3" fmla="*/ 733425 h 2543175"/>
              <a:gd name="connsiteX4" fmla="*/ 2895600 w 3619500"/>
              <a:gd name="connsiteY4" fmla="*/ 1457325 h 2543175"/>
              <a:gd name="connsiteX5" fmla="*/ 2543175 w 3619500"/>
              <a:gd name="connsiteY5" fmla="*/ 2171700 h 2543175"/>
              <a:gd name="connsiteX6" fmla="*/ 2171700 w 3619500"/>
              <a:gd name="connsiteY6" fmla="*/ 1466850 h 2543175"/>
              <a:gd name="connsiteX7" fmla="*/ 1447800 w 3619500"/>
              <a:gd name="connsiteY7" fmla="*/ 1828800 h 2543175"/>
              <a:gd name="connsiteX8" fmla="*/ 1085850 w 3619500"/>
              <a:gd name="connsiteY8" fmla="*/ 371475 h 2543175"/>
              <a:gd name="connsiteX9" fmla="*/ 381000 w 3619500"/>
              <a:gd name="connsiteY9" fmla="*/ 733425 h 2543175"/>
              <a:gd name="connsiteX10" fmla="*/ 0 w 3619500"/>
              <a:gd name="connsiteY10" fmla="*/ 1457325 h 2543175"/>
              <a:gd name="connsiteX11" fmla="*/ 1095375 w 3619500"/>
              <a:gd name="connsiteY11" fmla="*/ 1828800 h 2543175"/>
              <a:gd name="connsiteX12" fmla="*/ 371475 w 3619500"/>
              <a:gd name="connsiteY12" fmla="*/ 2171700 h 2543175"/>
              <a:gd name="connsiteX13" fmla="*/ 381000 w 3619500"/>
              <a:gd name="connsiteY13" fmla="*/ 2533650 h 2543175"/>
              <a:gd name="connsiteX14" fmla="*/ 1447800 w 3619500"/>
              <a:gd name="connsiteY14" fmla="*/ 2162175 h 2543175"/>
              <a:gd name="connsiteX15" fmla="*/ 3619500 w 3619500"/>
              <a:gd name="connsiteY15" fmla="*/ 2543175 h 2543175"/>
              <a:gd name="connsiteX16" fmla="*/ 3257550 w 3619500"/>
              <a:gd name="connsiteY16" fmla="*/ 371475 h 2543175"/>
              <a:gd name="connsiteX17" fmla="*/ 2533650 w 3619500"/>
              <a:gd name="connsiteY17" fmla="*/ 19050 h 2543175"/>
              <a:gd name="connsiteX18" fmla="*/ 1828800 w 3619500"/>
              <a:gd name="connsiteY18" fmla="*/ 0 h 2543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619500" h="2543175">
                <a:moveTo>
                  <a:pt x="1828800" y="0"/>
                </a:moveTo>
                <a:lnTo>
                  <a:pt x="1438275" y="371475"/>
                </a:lnTo>
                <a:lnTo>
                  <a:pt x="1809750" y="1095375"/>
                </a:lnTo>
                <a:lnTo>
                  <a:pt x="2181225" y="733425"/>
                </a:lnTo>
                <a:lnTo>
                  <a:pt x="2895600" y="1457325"/>
                </a:lnTo>
                <a:lnTo>
                  <a:pt x="2543175" y="2171700"/>
                </a:lnTo>
                <a:lnTo>
                  <a:pt x="2171700" y="1466850"/>
                </a:lnTo>
                <a:lnTo>
                  <a:pt x="1447800" y="1828800"/>
                </a:lnTo>
                <a:lnTo>
                  <a:pt x="1085850" y="371475"/>
                </a:lnTo>
                <a:lnTo>
                  <a:pt x="381000" y="733425"/>
                </a:lnTo>
                <a:lnTo>
                  <a:pt x="0" y="1457325"/>
                </a:lnTo>
                <a:lnTo>
                  <a:pt x="1095375" y="1828800"/>
                </a:lnTo>
                <a:lnTo>
                  <a:pt x="371475" y="2171700"/>
                </a:lnTo>
                <a:lnTo>
                  <a:pt x="381000" y="2533650"/>
                </a:lnTo>
                <a:lnTo>
                  <a:pt x="1447800" y="2162175"/>
                </a:lnTo>
                <a:lnTo>
                  <a:pt x="3619500" y="2543175"/>
                </a:lnTo>
                <a:lnTo>
                  <a:pt x="3257550" y="371475"/>
                </a:lnTo>
                <a:lnTo>
                  <a:pt x="2533650" y="19050"/>
                </a:lnTo>
                <a:lnTo>
                  <a:pt x="1828800" y="0"/>
                </a:lnTo>
                <a:close/>
              </a:path>
            </a:pathLst>
          </a:custGeom>
          <a:solidFill>
            <a:schemeClr val="accent1">
              <a:alpha val="2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6" name="Rounded Rectangle 75"/>
          <p:cNvSpPr/>
          <p:nvPr/>
        </p:nvSpPr>
        <p:spPr>
          <a:xfrm>
            <a:off x="107504" y="116632"/>
            <a:ext cx="4320480" cy="6408712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Freeform 8"/>
          <p:cNvSpPr/>
          <p:nvPr/>
        </p:nvSpPr>
        <p:spPr>
          <a:xfrm>
            <a:off x="7448550" y="1990725"/>
            <a:ext cx="371475" cy="1438275"/>
          </a:xfrm>
          <a:custGeom>
            <a:avLst/>
            <a:gdLst>
              <a:gd name="connsiteX0" fmla="*/ 361950 w 371475"/>
              <a:gd name="connsiteY0" fmla="*/ 1438275 h 1438275"/>
              <a:gd name="connsiteX1" fmla="*/ 371475 w 371475"/>
              <a:gd name="connsiteY1" fmla="*/ 0 h 1438275"/>
              <a:gd name="connsiteX2" fmla="*/ 9525 w 371475"/>
              <a:gd name="connsiteY2" fmla="*/ 714375 h 1438275"/>
              <a:gd name="connsiteX3" fmla="*/ 0 w 371475"/>
              <a:gd name="connsiteY3" fmla="*/ 1438275 h 1438275"/>
              <a:gd name="connsiteX4" fmla="*/ 361950 w 371475"/>
              <a:gd name="connsiteY4" fmla="*/ 1438275 h 1438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71475" h="1438275">
                <a:moveTo>
                  <a:pt x="361950" y="1438275"/>
                </a:moveTo>
                <a:lnTo>
                  <a:pt x="371475" y="0"/>
                </a:lnTo>
                <a:lnTo>
                  <a:pt x="9525" y="714375"/>
                </a:lnTo>
                <a:lnTo>
                  <a:pt x="0" y="1438275"/>
                </a:lnTo>
                <a:lnTo>
                  <a:pt x="361950" y="1438275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Freeform 7"/>
          <p:cNvSpPr/>
          <p:nvPr/>
        </p:nvSpPr>
        <p:spPr>
          <a:xfrm>
            <a:off x="6734175" y="1257300"/>
            <a:ext cx="361950" cy="2162175"/>
          </a:xfrm>
          <a:custGeom>
            <a:avLst/>
            <a:gdLst>
              <a:gd name="connsiteX0" fmla="*/ 0 w 361950"/>
              <a:gd name="connsiteY0" fmla="*/ 2162175 h 2162175"/>
              <a:gd name="connsiteX1" fmla="*/ 361950 w 361950"/>
              <a:gd name="connsiteY1" fmla="*/ 2152650 h 2162175"/>
              <a:gd name="connsiteX2" fmla="*/ 361950 w 361950"/>
              <a:gd name="connsiteY2" fmla="*/ 0 h 2162175"/>
              <a:gd name="connsiteX3" fmla="*/ 0 w 361950"/>
              <a:gd name="connsiteY3" fmla="*/ 361950 h 2162175"/>
              <a:gd name="connsiteX4" fmla="*/ 0 w 361950"/>
              <a:gd name="connsiteY4" fmla="*/ 2162175 h 2162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1950" h="2162175">
                <a:moveTo>
                  <a:pt x="0" y="2162175"/>
                </a:moveTo>
                <a:lnTo>
                  <a:pt x="361950" y="2152650"/>
                </a:lnTo>
                <a:lnTo>
                  <a:pt x="361950" y="0"/>
                </a:lnTo>
                <a:lnTo>
                  <a:pt x="0" y="361950"/>
                </a:lnTo>
                <a:lnTo>
                  <a:pt x="0" y="2162175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Freeform 6"/>
          <p:cNvSpPr/>
          <p:nvPr/>
        </p:nvSpPr>
        <p:spPr>
          <a:xfrm>
            <a:off x="5292080" y="2708920"/>
            <a:ext cx="1076299" cy="720080"/>
          </a:xfrm>
          <a:custGeom>
            <a:avLst/>
            <a:gdLst>
              <a:gd name="connsiteX0" fmla="*/ 0 w 1095375"/>
              <a:gd name="connsiteY0" fmla="*/ 733425 h 733425"/>
              <a:gd name="connsiteX1" fmla="*/ 1095375 w 1095375"/>
              <a:gd name="connsiteY1" fmla="*/ 733425 h 733425"/>
              <a:gd name="connsiteX2" fmla="*/ 1085850 w 1095375"/>
              <a:gd name="connsiteY2" fmla="*/ 0 h 733425"/>
              <a:gd name="connsiteX3" fmla="*/ 9525 w 1095375"/>
              <a:gd name="connsiteY3" fmla="*/ 371475 h 733425"/>
              <a:gd name="connsiteX4" fmla="*/ 0 w 1095375"/>
              <a:gd name="connsiteY4" fmla="*/ 733425 h 733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5375" h="733425">
                <a:moveTo>
                  <a:pt x="0" y="733425"/>
                </a:moveTo>
                <a:lnTo>
                  <a:pt x="1095375" y="733425"/>
                </a:lnTo>
                <a:lnTo>
                  <a:pt x="1085850" y="0"/>
                </a:lnTo>
                <a:lnTo>
                  <a:pt x="9525" y="371475"/>
                </a:lnTo>
                <a:lnTo>
                  <a:pt x="0" y="733425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Freeform 12"/>
          <p:cNvSpPr/>
          <p:nvPr/>
        </p:nvSpPr>
        <p:spPr>
          <a:xfrm>
            <a:off x="4933950" y="1276350"/>
            <a:ext cx="361950" cy="2152650"/>
          </a:xfrm>
          <a:custGeom>
            <a:avLst/>
            <a:gdLst>
              <a:gd name="connsiteX0" fmla="*/ 361950 w 361950"/>
              <a:gd name="connsiteY0" fmla="*/ 2152650 h 2152650"/>
              <a:gd name="connsiteX1" fmla="*/ 361950 w 361950"/>
              <a:gd name="connsiteY1" fmla="*/ 0 h 2152650"/>
              <a:gd name="connsiteX2" fmla="*/ 0 w 361950"/>
              <a:gd name="connsiteY2" fmla="*/ 714375 h 2152650"/>
              <a:gd name="connsiteX3" fmla="*/ 0 w 361950"/>
              <a:gd name="connsiteY3" fmla="*/ 2143125 h 2152650"/>
              <a:gd name="connsiteX4" fmla="*/ 361950 w 361950"/>
              <a:gd name="connsiteY4" fmla="*/ 2152650 h 2152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1950" h="2152650">
                <a:moveTo>
                  <a:pt x="361950" y="2152650"/>
                </a:moveTo>
                <a:lnTo>
                  <a:pt x="361950" y="0"/>
                </a:lnTo>
                <a:lnTo>
                  <a:pt x="0" y="714375"/>
                </a:lnTo>
                <a:lnTo>
                  <a:pt x="0" y="2143125"/>
                </a:lnTo>
                <a:lnTo>
                  <a:pt x="361950" y="215265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179512" y="548680"/>
            <a:ext cx="432048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Simple polygon</a:t>
            </a:r>
          </a:p>
          <a:p>
            <a:r>
              <a:rPr lang="en-US" smtClean="0"/>
              <a:t>(</a:t>
            </a:r>
            <a:r>
              <a:rPr lang="en-US"/>
              <a:t>N</a:t>
            </a:r>
            <a:r>
              <a:rPr lang="en-US" smtClean="0"/>
              <a:t>o </a:t>
            </a:r>
            <a:r>
              <a:rPr lang="en-US"/>
              <a:t>two of its non-adjacent boundary segments touch </a:t>
            </a:r>
            <a:r>
              <a:rPr lang="en-US" smtClean="0"/>
              <a:t>or  intersect </a:t>
            </a:r>
            <a:r>
              <a:rPr lang="en-US"/>
              <a:t>each </a:t>
            </a:r>
            <a:r>
              <a:rPr lang="en-US" smtClean="0"/>
              <a:t>other</a:t>
            </a:r>
            <a:r>
              <a:rPr lang="en-US"/>
              <a:t> </a:t>
            </a:r>
            <a:r>
              <a:rPr lang="en-US" smtClean="0"/>
              <a:t>)</a:t>
            </a:r>
            <a:endParaRPr lang="en-US"/>
          </a:p>
          <a:p>
            <a:endParaRPr lang="en-US" smtClean="0"/>
          </a:p>
          <a:p>
            <a:r>
              <a:rPr lang="en-US" b="1" smtClean="0"/>
              <a:t>Area</a:t>
            </a:r>
          </a:p>
          <a:p>
            <a:endParaRPr lang="en-US"/>
          </a:p>
          <a:p>
            <a:r>
              <a:rPr lang="en-US" smtClean="0"/>
              <a:t>Choose boundary direction</a:t>
            </a:r>
          </a:p>
          <a:p>
            <a:r>
              <a:rPr lang="en-US" smtClean="0"/>
              <a:t>consider forward and backward trapezoids</a:t>
            </a:r>
          </a:p>
          <a:p>
            <a:endParaRPr lang="en-US"/>
          </a:p>
          <a:p>
            <a:r>
              <a:rPr lang="en-US" smtClean="0"/>
              <a:t>add all forward trapezoids area</a:t>
            </a:r>
          </a:p>
          <a:p>
            <a:r>
              <a:rPr lang="en-US" smtClean="0"/>
              <a:t>subtract all backward trapezoids area</a:t>
            </a:r>
          </a:p>
          <a:p>
            <a:endParaRPr lang="en-US" smtClean="0"/>
          </a:p>
          <a:p>
            <a:r>
              <a:rPr lang="en-US" smtClean="0"/>
              <a:t>or equivalently</a:t>
            </a:r>
          </a:p>
          <a:p>
            <a:endParaRPr lang="en-US" smtClean="0"/>
          </a:p>
          <a:p>
            <a:r>
              <a:rPr lang="en-US" smtClean="0"/>
              <a:t>add all trapezoid areas </a:t>
            </a:r>
          </a:p>
          <a:p>
            <a:r>
              <a:rPr lang="en-US" smtClean="0"/>
              <a:t>under assumption that the area of backward trapezoids is negative </a:t>
            </a:r>
            <a:endParaRPr lang="en-US"/>
          </a:p>
          <a:p>
            <a:endParaRPr lang="en-US" smtClean="0"/>
          </a:p>
        </p:txBody>
      </p:sp>
      <p:cxnSp>
        <p:nvCxnSpPr>
          <p:cNvPr id="39" name="Straight Arrow Connector 38"/>
          <p:cNvCxnSpPr/>
          <p:nvPr/>
        </p:nvCxnSpPr>
        <p:spPr>
          <a:xfrm flipH="1" flipV="1">
            <a:off x="8172400" y="908720"/>
            <a:ext cx="360040" cy="21602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 flipV="1">
            <a:off x="7452320" y="54868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>
            <a:off x="6732240" y="548680"/>
            <a:ext cx="720080" cy="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6372200" y="548680"/>
            <a:ext cx="36004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6372200" y="908720"/>
            <a:ext cx="36004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H="1" flipV="1">
            <a:off x="6012160" y="908720"/>
            <a:ext cx="360040" cy="144016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flipH="1">
            <a:off x="6372200" y="198884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 flipV="1">
            <a:off x="7092280" y="1988840"/>
            <a:ext cx="36004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6732240" y="1268760"/>
            <a:ext cx="36004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6372200" y="2708920"/>
            <a:ext cx="216024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4932040" y="1988840"/>
            <a:ext cx="108012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5292080" y="234888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630019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6" name="Straight Arrow Connector 35"/>
          <p:cNvCxnSpPr/>
          <p:nvPr/>
        </p:nvCxnSpPr>
        <p:spPr>
          <a:xfrm flipV="1">
            <a:off x="5292080" y="2708920"/>
            <a:ext cx="108012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522007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5292080" y="2708920"/>
            <a:ext cx="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Freeform 62"/>
          <p:cNvSpPr/>
          <p:nvPr/>
        </p:nvSpPr>
        <p:spPr>
          <a:xfrm>
            <a:off x="5220072" y="4509120"/>
            <a:ext cx="1076299" cy="720080"/>
          </a:xfrm>
          <a:custGeom>
            <a:avLst/>
            <a:gdLst>
              <a:gd name="connsiteX0" fmla="*/ 0 w 1095375"/>
              <a:gd name="connsiteY0" fmla="*/ 733425 h 733425"/>
              <a:gd name="connsiteX1" fmla="*/ 1095375 w 1095375"/>
              <a:gd name="connsiteY1" fmla="*/ 733425 h 733425"/>
              <a:gd name="connsiteX2" fmla="*/ 1085850 w 1095375"/>
              <a:gd name="connsiteY2" fmla="*/ 0 h 733425"/>
              <a:gd name="connsiteX3" fmla="*/ 9525 w 1095375"/>
              <a:gd name="connsiteY3" fmla="*/ 371475 h 733425"/>
              <a:gd name="connsiteX4" fmla="*/ 0 w 1095375"/>
              <a:gd name="connsiteY4" fmla="*/ 733425 h 733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5375" h="733425">
                <a:moveTo>
                  <a:pt x="0" y="733425"/>
                </a:moveTo>
                <a:lnTo>
                  <a:pt x="1095375" y="733425"/>
                </a:lnTo>
                <a:lnTo>
                  <a:pt x="1085850" y="0"/>
                </a:lnTo>
                <a:lnTo>
                  <a:pt x="9525" y="371475"/>
                </a:lnTo>
                <a:lnTo>
                  <a:pt x="0" y="733425"/>
                </a:ln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5" name="Oval 64"/>
          <p:cNvSpPr/>
          <p:nvPr/>
        </p:nvSpPr>
        <p:spPr>
          <a:xfrm>
            <a:off x="6228184" y="44371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6" name="Straight Arrow Connector 65"/>
          <p:cNvCxnSpPr/>
          <p:nvPr/>
        </p:nvCxnSpPr>
        <p:spPr>
          <a:xfrm flipV="1">
            <a:off x="5220072" y="4509120"/>
            <a:ext cx="108012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Oval 66"/>
          <p:cNvSpPr/>
          <p:nvPr/>
        </p:nvSpPr>
        <p:spPr>
          <a:xfrm>
            <a:off x="5148064" y="47971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8" name="TextBox 67"/>
          <p:cNvSpPr txBox="1"/>
          <p:nvPr/>
        </p:nvSpPr>
        <p:spPr>
          <a:xfrm>
            <a:off x="4499992" y="4437112"/>
            <a:ext cx="115212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/>
              <a:t>A</a:t>
            </a:r>
            <a:r>
              <a:rPr lang="en-US" b="1" smtClean="0"/>
              <a:t>=(Ax,Ay)</a:t>
            </a:r>
            <a:endParaRPr lang="cs-CZ" b="1"/>
          </a:p>
        </p:txBody>
      </p:sp>
      <p:sp>
        <p:nvSpPr>
          <p:cNvPr id="69" name="TextBox 68"/>
          <p:cNvSpPr txBox="1"/>
          <p:nvPr/>
        </p:nvSpPr>
        <p:spPr>
          <a:xfrm>
            <a:off x="5580112" y="4149080"/>
            <a:ext cx="115212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B=(Bx,BY)</a:t>
            </a:r>
            <a:endParaRPr lang="cs-CZ" b="1"/>
          </a:p>
        </p:txBody>
      </p:sp>
      <p:sp>
        <p:nvSpPr>
          <p:cNvPr id="70" name="TextBox 69"/>
          <p:cNvSpPr txBox="1"/>
          <p:nvPr/>
        </p:nvSpPr>
        <p:spPr>
          <a:xfrm>
            <a:off x="4788024" y="5445224"/>
            <a:ext cx="39604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Trapezoid area    |(Ay+By</a:t>
            </a:r>
            <a:r>
              <a:rPr lang="en-US"/>
              <a:t>)*(Bx</a:t>
            </a:r>
            <a:r>
              <a:rPr lang="en-US" smtClean="0"/>
              <a:t>─Ax)| / 2</a:t>
            </a:r>
          </a:p>
          <a:p>
            <a:endParaRPr lang="en-US" smtClean="0"/>
          </a:p>
        </p:txBody>
      </p:sp>
      <p:sp>
        <p:nvSpPr>
          <p:cNvPr id="71" name="Freeform 70"/>
          <p:cNvSpPr/>
          <p:nvPr/>
        </p:nvSpPr>
        <p:spPr>
          <a:xfrm flipH="1">
            <a:off x="7092280" y="4509120"/>
            <a:ext cx="720080" cy="720080"/>
          </a:xfrm>
          <a:custGeom>
            <a:avLst/>
            <a:gdLst>
              <a:gd name="connsiteX0" fmla="*/ 0 w 1095375"/>
              <a:gd name="connsiteY0" fmla="*/ 733425 h 733425"/>
              <a:gd name="connsiteX1" fmla="*/ 1095375 w 1095375"/>
              <a:gd name="connsiteY1" fmla="*/ 733425 h 733425"/>
              <a:gd name="connsiteX2" fmla="*/ 1085850 w 1095375"/>
              <a:gd name="connsiteY2" fmla="*/ 0 h 733425"/>
              <a:gd name="connsiteX3" fmla="*/ 9525 w 1095375"/>
              <a:gd name="connsiteY3" fmla="*/ 371475 h 733425"/>
              <a:gd name="connsiteX4" fmla="*/ 0 w 1095375"/>
              <a:gd name="connsiteY4" fmla="*/ 733425 h 733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5375" h="733425">
                <a:moveTo>
                  <a:pt x="0" y="733425"/>
                </a:moveTo>
                <a:lnTo>
                  <a:pt x="1095375" y="733425"/>
                </a:lnTo>
                <a:lnTo>
                  <a:pt x="1085850" y="0"/>
                </a:lnTo>
                <a:lnTo>
                  <a:pt x="9525" y="371475"/>
                </a:lnTo>
                <a:lnTo>
                  <a:pt x="0" y="733425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4" name="Oval 73"/>
          <p:cNvSpPr/>
          <p:nvPr/>
        </p:nvSpPr>
        <p:spPr>
          <a:xfrm flipH="1">
            <a:off x="7020272" y="44371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5" name="TextBox 74"/>
          <p:cNvSpPr txBox="1"/>
          <p:nvPr/>
        </p:nvSpPr>
        <p:spPr>
          <a:xfrm flipH="1">
            <a:off x="7812360" y="4581128"/>
            <a:ext cx="115212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/>
              <a:t>A</a:t>
            </a:r>
            <a:r>
              <a:rPr lang="en-US" b="1" smtClean="0"/>
              <a:t>=(Ax,Ay)</a:t>
            </a:r>
            <a:endParaRPr lang="cs-CZ" b="1"/>
          </a:p>
        </p:txBody>
      </p:sp>
      <p:sp>
        <p:nvSpPr>
          <p:cNvPr id="77" name="TextBox 76"/>
          <p:cNvSpPr txBox="1"/>
          <p:nvPr/>
        </p:nvSpPr>
        <p:spPr>
          <a:xfrm flipH="1">
            <a:off x="6948264" y="4149080"/>
            <a:ext cx="115212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B=(Bx,BY)</a:t>
            </a:r>
            <a:endParaRPr lang="cs-CZ" b="1"/>
          </a:p>
        </p:txBody>
      </p:sp>
      <p:cxnSp>
        <p:nvCxnSpPr>
          <p:cNvPr id="73" name="Straight Arrow Connector 72"/>
          <p:cNvCxnSpPr>
            <a:stCxn id="71" idx="3"/>
          </p:cNvCxnSpPr>
          <p:nvPr/>
        </p:nvCxnSpPr>
        <p:spPr>
          <a:xfrm flipH="1" flipV="1">
            <a:off x="7092280" y="4509120"/>
            <a:ext cx="713818" cy="364716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Oval 71"/>
          <p:cNvSpPr/>
          <p:nvPr/>
        </p:nvSpPr>
        <p:spPr>
          <a:xfrm flipH="1">
            <a:off x="7740352" y="47971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9" name="Oval 78"/>
          <p:cNvSpPr/>
          <p:nvPr/>
        </p:nvSpPr>
        <p:spPr>
          <a:xfrm>
            <a:off x="738031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2" name="Straight Arrow Connector 61"/>
          <p:cNvCxnSpPr/>
          <p:nvPr/>
        </p:nvCxnSpPr>
        <p:spPr>
          <a:xfrm flipH="1">
            <a:off x="4932040" y="1268760"/>
            <a:ext cx="36004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>
            <a:off x="5292080" y="90872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H="1">
            <a:off x="7452320" y="1988840"/>
            <a:ext cx="36004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Oval 77"/>
          <p:cNvSpPr/>
          <p:nvPr/>
        </p:nvSpPr>
        <p:spPr>
          <a:xfrm>
            <a:off x="774035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7092280" y="1268760"/>
            <a:ext cx="72008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26445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ounded Rectangle 149"/>
          <p:cNvSpPr/>
          <p:nvPr/>
        </p:nvSpPr>
        <p:spPr>
          <a:xfrm>
            <a:off x="107504" y="4869160"/>
            <a:ext cx="8856984" cy="1296144"/>
          </a:xfrm>
          <a:prstGeom prst="roundRect">
            <a:avLst>
              <a:gd name="adj" fmla="val 13832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4" name="Rectangle 153"/>
          <p:cNvSpPr/>
          <p:nvPr/>
        </p:nvSpPr>
        <p:spPr>
          <a:xfrm>
            <a:off x="251520" y="5517232"/>
            <a:ext cx="8496944" cy="50405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99" name="Straight Arrow Connector 98"/>
          <p:cNvCxnSpPr/>
          <p:nvPr/>
        </p:nvCxnSpPr>
        <p:spPr>
          <a:xfrm>
            <a:off x="1780753" y="836712"/>
            <a:ext cx="1063055" cy="504056"/>
          </a:xfrm>
          <a:prstGeom prst="straightConnector1">
            <a:avLst/>
          </a:prstGeom>
          <a:ln w="38100">
            <a:solidFill>
              <a:srgbClr val="008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>
            <a:off x="1763688" y="1340768"/>
            <a:ext cx="1063055" cy="504056"/>
          </a:xfrm>
          <a:prstGeom prst="straightConnector1">
            <a:avLst/>
          </a:prstGeom>
          <a:ln w="38100">
            <a:solidFill>
              <a:srgbClr val="008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>
            <a:off x="1763688" y="1916832"/>
            <a:ext cx="1063055" cy="504056"/>
          </a:xfrm>
          <a:prstGeom prst="straightConnector1">
            <a:avLst/>
          </a:prstGeom>
          <a:ln w="38100">
            <a:solidFill>
              <a:srgbClr val="008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>
            <a:off x="1763688" y="2420888"/>
            <a:ext cx="432048" cy="216024"/>
          </a:xfrm>
          <a:prstGeom prst="straightConnector1">
            <a:avLst/>
          </a:prstGeom>
          <a:ln w="38100">
            <a:solidFill>
              <a:srgbClr val="008000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>
            <a:off x="1763688" y="3275692"/>
            <a:ext cx="1063055" cy="504056"/>
          </a:xfrm>
          <a:prstGeom prst="straightConnector1">
            <a:avLst/>
          </a:prstGeom>
          <a:ln w="38100">
            <a:solidFill>
              <a:srgbClr val="008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>
            <a:off x="1763688" y="3851756"/>
            <a:ext cx="1063055" cy="504056"/>
          </a:xfrm>
          <a:prstGeom prst="straightConnector1">
            <a:avLst/>
          </a:prstGeom>
          <a:ln w="38100">
            <a:solidFill>
              <a:srgbClr val="008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flipV="1">
            <a:off x="1763688" y="980728"/>
            <a:ext cx="1152128" cy="3384376"/>
          </a:xfrm>
          <a:prstGeom prst="straightConnector1">
            <a:avLst/>
          </a:prstGeom>
          <a:ln w="38100">
            <a:solidFill>
              <a:srgbClr val="008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Rectangle 79"/>
          <p:cNvSpPr/>
          <p:nvPr/>
        </p:nvSpPr>
        <p:spPr>
          <a:xfrm>
            <a:off x="4427984" y="134076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6" name="Rounded Rectangle 75"/>
          <p:cNvSpPr/>
          <p:nvPr/>
        </p:nvSpPr>
        <p:spPr>
          <a:xfrm>
            <a:off x="4572000" y="116632"/>
            <a:ext cx="4320480" cy="1008112"/>
          </a:xfrm>
          <a:prstGeom prst="roundRect">
            <a:avLst>
              <a:gd name="adj" fmla="val 13832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450912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26876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141277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41490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37890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34290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4644008" y="188640"/>
            <a:ext cx="43204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Simple polygon</a:t>
            </a:r>
          </a:p>
          <a:p>
            <a:r>
              <a:rPr lang="en-US" smtClean="0"/>
              <a:t>(</a:t>
            </a:r>
            <a:r>
              <a:rPr lang="en-US"/>
              <a:t>N</a:t>
            </a:r>
            <a:r>
              <a:rPr lang="en-US" smtClean="0"/>
              <a:t>o </a:t>
            </a:r>
            <a:r>
              <a:rPr lang="en-US"/>
              <a:t>two of its non-adjacent boundary segments touch </a:t>
            </a:r>
            <a:r>
              <a:rPr lang="en-US" smtClean="0"/>
              <a:t>or  intersect </a:t>
            </a:r>
            <a:r>
              <a:rPr lang="en-US"/>
              <a:t>each </a:t>
            </a:r>
            <a:r>
              <a:rPr lang="en-US" smtClean="0"/>
              <a:t>other</a:t>
            </a:r>
            <a:r>
              <a:rPr lang="en-US"/>
              <a:t> </a:t>
            </a:r>
            <a:r>
              <a:rPr lang="en-US" smtClean="0"/>
              <a:t>)</a:t>
            </a:r>
            <a:endParaRPr lang="en-US"/>
          </a:p>
        </p:txBody>
      </p:sp>
      <p:cxnSp>
        <p:nvCxnSpPr>
          <p:cNvPr id="39" name="Straight Arrow Connector 38"/>
          <p:cNvCxnSpPr/>
          <p:nvPr/>
        </p:nvCxnSpPr>
        <p:spPr>
          <a:xfrm flipH="1" flipV="1">
            <a:off x="8172400" y="1988840"/>
            <a:ext cx="360040" cy="21602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 flipV="1">
            <a:off x="7452320" y="162880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H="1">
            <a:off x="6732240" y="1628800"/>
            <a:ext cx="720080" cy="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6372200" y="1628800"/>
            <a:ext cx="36004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6372200" y="1988840"/>
            <a:ext cx="36004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H="1" flipV="1">
            <a:off x="6012160" y="1988840"/>
            <a:ext cx="360040" cy="144016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flipH="1">
            <a:off x="6372200" y="306896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 flipV="1">
            <a:off x="7092280" y="3068960"/>
            <a:ext cx="36004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V="1">
            <a:off x="6732240" y="2348880"/>
            <a:ext cx="36004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6372200" y="3789040"/>
            <a:ext cx="216024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4932040" y="3068960"/>
            <a:ext cx="108012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H="1">
            <a:off x="5292080" y="342900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5292080" y="3789040"/>
            <a:ext cx="108012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5292080" y="3789040"/>
            <a:ext cx="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flipH="1">
            <a:off x="4932040" y="2348880"/>
            <a:ext cx="36004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>
            <a:off x="5292080" y="1988840"/>
            <a:ext cx="720080" cy="36004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H="1">
            <a:off x="7452320" y="3068960"/>
            <a:ext cx="36004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7092280" y="2348880"/>
            <a:ext cx="720080" cy="720080"/>
          </a:xfrm>
          <a:prstGeom prst="straightConnector1">
            <a:avLst/>
          </a:prstGeom>
          <a:ln w="38100">
            <a:solidFill>
              <a:srgbClr val="0000FF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4355976" y="450912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4572000" y="126876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251520" y="5013176"/>
            <a:ext cx="87129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Area:   Shoelace formula</a:t>
            </a:r>
          </a:p>
          <a:p>
            <a:endParaRPr lang="en-US" b="1"/>
          </a:p>
          <a:p>
            <a:r>
              <a:rPr lang="en-US" b="1" smtClean="0"/>
              <a:t>  1/2* </a:t>
            </a:r>
            <a:r>
              <a:rPr lang="en-US" sz="2400" b="1" smtClean="0"/>
              <a:t>(</a:t>
            </a:r>
            <a:r>
              <a:rPr lang="en-US" b="1" smtClean="0"/>
              <a:t>x1*y2 + x2*y3 +  ... </a:t>
            </a:r>
            <a:r>
              <a:rPr lang="en-US" b="1"/>
              <a:t> </a:t>
            </a:r>
            <a:r>
              <a:rPr lang="en-US" b="1" smtClean="0"/>
              <a:t>x_N-1*yN  + xN*y1    - x2*y1 - x3*y2 - ... - xN*y_N-1 - x1*yN</a:t>
            </a:r>
            <a:r>
              <a:rPr lang="en-US" sz="2400" b="1" smtClean="0"/>
              <a:t>)</a:t>
            </a:r>
            <a:r>
              <a:rPr lang="en-US" b="1" smtClean="0"/>
              <a:t>    </a:t>
            </a:r>
            <a:endParaRPr lang="en-US" b="1"/>
          </a:p>
        </p:txBody>
      </p:sp>
      <p:sp>
        <p:nvSpPr>
          <p:cNvPr id="3" name="Oval 2"/>
          <p:cNvSpPr/>
          <p:nvPr/>
        </p:nvSpPr>
        <p:spPr>
          <a:xfrm>
            <a:off x="1691680" y="76470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Box 3"/>
          <p:cNvSpPr txBox="1"/>
          <p:nvPr/>
        </p:nvSpPr>
        <p:spPr>
          <a:xfrm>
            <a:off x="755576" y="62068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x1</a:t>
            </a:r>
            <a:endParaRPr lang="cs-CZ" b="1"/>
          </a:p>
        </p:txBody>
      </p:sp>
      <p:sp>
        <p:nvSpPr>
          <p:cNvPr id="85" name="Oval 84"/>
          <p:cNvSpPr/>
          <p:nvPr/>
        </p:nvSpPr>
        <p:spPr>
          <a:xfrm>
            <a:off x="1691680" y="126876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6" name="Oval 85"/>
          <p:cNvSpPr/>
          <p:nvPr/>
        </p:nvSpPr>
        <p:spPr>
          <a:xfrm>
            <a:off x="1691680" y="184482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7" name="Oval 86"/>
          <p:cNvSpPr/>
          <p:nvPr/>
        </p:nvSpPr>
        <p:spPr>
          <a:xfrm>
            <a:off x="1691680" y="234888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8" name="Oval 87"/>
          <p:cNvSpPr/>
          <p:nvPr/>
        </p:nvSpPr>
        <p:spPr>
          <a:xfrm>
            <a:off x="1691680" y="320368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9" name="Oval 88"/>
          <p:cNvSpPr/>
          <p:nvPr/>
        </p:nvSpPr>
        <p:spPr>
          <a:xfrm>
            <a:off x="1691680" y="3779748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0" name="Oval 89"/>
          <p:cNvSpPr/>
          <p:nvPr/>
        </p:nvSpPr>
        <p:spPr>
          <a:xfrm>
            <a:off x="1691680" y="435581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2" name="TextBox 111"/>
          <p:cNvSpPr txBox="1"/>
          <p:nvPr/>
        </p:nvSpPr>
        <p:spPr>
          <a:xfrm>
            <a:off x="755576" y="1196752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x2</a:t>
            </a:r>
            <a:endParaRPr lang="cs-CZ" b="1"/>
          </a:p>
        </p:txBody>
      </p:sp>
      <p:sp>
        <p:nvSpPr>
          <p:cNvPr id="113" name="TextBox 112"/>
          <p:cNvSpPr txBox="1"/>
          <p:nvPr/>
        </p:nvSpPr>
        <p:spPr>
          <a:xfrm>
            <a:off x="755576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x3</a:t>
            </a:r>
            <a:endParaRPr lang="cs-CZ" b="1"/>
          </a:p>
        </p:txBody>
      </p:sp>
      <p:sp>
        <p:nvSpPr>
          <p:cNvPr id="114" name="TextBox 113"/>
          <p:cNvSpPr txBox="1"/>
          <p:nvPr/>
        </p:nvSpPr>
        <p:spPr>
          <a:xfrm>
            <a:off x="755576" y="2276872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x4</a:t>
            </a:r>
            <a:endParaRPr lang="cs-CZ" b="1"/>
          </a:p>
        </p:txBody>
      </p:sp>
      <p:sp>
        <p:nvSpPr>
          <p:cNvPr id="115" name="TextBox 114"/>
          <p:cNvSpPr txBox="1"/>
          <p:nvPr/>
        </p:nvSpPr>
        <p:spPr>
          <a:xfrm>
            <a:off x="755576" y="4221088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xN</a:t>
            </a:r>
            <a:endParaRPr lang="cs-CZ" b="1"/>
          </a:p>
        </p:txBody>
      </p:sp>
      <p:sp>
        <p:nvSpPr>
          <p:cNvPr id="116" name="TextBox 115"/>
          <p:cNvSpPr txBox="1"/>
          <p:nvPr/>
        </p:nvSpPr>
        <p:spPr>
          <a:xfrm>
            <a:off x="780140" y="3635732"/>
            <a:ext cx="74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x_N-1</a:t>
            </a:r>
            <a:endParaRPr lang="cs-CZ" b="1"/>
          </a:p>
        </p:txBody>
      </p:sp>
      <p:sp>
        <p:nvSpPr>
          <p:cNvPr id="117" name="TextBox 116"/>
          <p:cNvSpPr txBox="1"/>
          <p:nvPr/>
        </p:nvSpPr>
        <p:spPr>
          <a:xfrm>
            <a:off x="755576" y="3131676"/>
            <a:ext cx="74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x_N-2</a:t>
            </a:r>
            <a:endParaRPr lang="cs-CZ" b="1"/>
          </a:p>
        </p:txBody>
      </p:sp>
      <p:cxnSp>
        <p:nvCxnSpPr>
          <p:cNvPr id="120" name="Straight Arrow Connector 119"/>
          <p:cNvCxnSpPr/>
          <p:nvPr/>
        </p:nvCxnSpPr>
        <p:spPr>
          <a:xfrm flipH="1">
            <a:off x="1907704" y="836712"/>
            <a:ext cx="1063055" cy="5040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/>
          <p:nvPr/>
        </p:nvCxnSpPr>
        <p:spPr>
          <a:xfrm flipH="1">
            <a:off x="1907704" y="1340768"/>
            <a:ext cx="1063055" cy="5040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 flipH="1">
            <a:off x="1907704" y="1916832"/>
            <a:ext cx="1063055" cy="5040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 flipH="1">
            <a:off x="2555776" y="2420888"/>
            <a:ext cx="414984" cy="216024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/>
          <p:nvPr/>
        </p:nvCxnSpPr>
        <p:spPr>
          <a:xfrm flipH="1">
            <a:off x="1907704" y="3284984"/>
            <a:ext cx="1063055" cy="5040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 flipH="1">
            <a:off x="1907704" y="3861048"/>
            <a:ext cx="1063055" cy="504056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flipH="1" flipV="1">
            <a:off x="1835696" y="980728"/>
            <a:ext cx="1135064" cy="3456384"/>
          </a:xfrm>
          <a:prstGeom prst="straightConnector1">
            <a:avLst/>
          </a:prstGeom>
          <a:ln w="3810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Oval 90"/>
          <p:cNvSpPr/>
          <p:nvPr/>
        </p:nvSpPr>
        <p:spPr>
          <a:xfrm>
            <a:off x="2915816" y="76470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3" name="Oval 92"/>
          <p:cNvSpPr/>
          <p:nvPr/>
        </p:nvSpPr>
        <p:spPr>
          <a:xfrm>
            <a:off x="2915816" y="126876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4" name="Oval 93"/>
          <p:cNvSpPr/>
          <p:nvPr/>
        </p:nvSpPr>
        <p:spPr>
          <a:xfrm>
            <a:off x="2915816" y="184482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5" name="Oval 94"/>
          <p:cNvSpPr/>
          <p:nvPr/>
        </p:nvSpPr>
        <p:spPr>
          <a:xfrm>
            <a:off x="2915816" y="2348880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6" name="Oval 95"/>
          <p:cNvSpPr/>
          <p:nvPr/>
        </p:nvSpPr>
        <p:spPr>
          <a:xfrm>
            <a:off x="2915816" y="3203684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7" name="Oval 96"/>
          <p:cNvSpPr/>
          <p:nvPr/>
        </p:nvSpPr>
        <p:spPr>
          <a:xfrm>
            <a:off x="2915816" y="3779748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8" name="Oval 97"/>
          <p:cNvSpPr/>
          <p:nvPr/>
        </p:nvSpPr>
        <p:spPr>
          <a:xfrm>
            <a:off x="2915816" y="4355812"/>
            <a:ext cx="144016" cy="144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7" name="TextBox 126"/>
          <p:cNvSpPr txBox="1"/>
          <p:nvPr/>
        </p:nvSpPr>
        <p:spPr>
          <a:xfrm>
            <a:off x="899592" y="2636912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...</a:t>
            </a:r>
            <a:endParaRPr lang="cs-CZ" b="1"/>
          </a:p>
        </p:txBody>
      </p:sp>
      <p:cxnSp>
        <p:nvCxnSpPr>
          <p:cNvPr id="128" name="Straight Arrow Connector 127"/>
          <p:cNvCxnSpPr/>
          <p:nvPr/>
        </p:nvCxnSpPr>
        <p:spPr>
          <a:xfrm>
            <a:off x="2411760" y="2996952"/>
            <a:ext cx="504056" cy="216024"/>
          </a:xfrm>
          <a:prstGeom prst="straightConnector1">
            <a:avLst/>
          </a:prstGeom>
          <a:ln w="38100">
            <a:solidFill>
              <a:srgbClr val="008000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 flipH="1">
            <a:off x="1907705" y="2996952"/>
            <a:ext cx="360039" cy="216024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Box 129"/>
          <p:cNvSpPr txBox="1"/>
          <p:nvPr/>
        </p:nvSpPr>
        <p:spPr>
          <a:xfrm>
            <a:off x="1619672" y="2636912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...</a:t>
            </a:r>
            <a:endParaRPr lang="cs-CZ" b="1"/>
          </a:p>
        </p:txBody>
      </p:sp>
      <p:sp>
        <p:nvSpPr>
          <p:cNvPr id="131" name="TextBox 130"/>
          <p:cNvSpPr txBox="1"/>
          <p:nvPr/>
        </p:nvSpPr>
        <p:spPr>
          <a:xfrm>
            <a:off x="2771800" y="2636912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...</a:t>
            </a:r>
            <a:endParaRPr lang="cs-CZ" b="1"/>
          </a:p>
        </p:txBody>
      </p:sp>
      <p:cxnSp>
        <p:nvCxnSpPr>
          <p:cNvPr id="132" name="Straight Arrow Connector 131"/>
          <p:cNvCxnSpPr/>
          <p:nvPr/>
        </p:nvCxnSpPr>
        <p:spPr>
          <a:xfrm>
            <a:off x="1043608" y="6237312"/>
            <a:ext cx="3672408" cy="0"/>
          </a:xfrm>
          <a:prstGeom prst="straightConnector1">
            <a:avLst/>
          </a:prstGeom>
          <a:ln w="57150">
            <a:solidFill>
              <a:srgbClr val="008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/>
          <p:nvPr/>
        </p:nvCxnSpPr>
        <p:spPr>
          <a:xfrm>
            <a:off x="5004048" y="6237312"/>
            <a:ext cx="3636404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/>
          <p:cNvSpPr txBox="1"/>
          <p:nvPr/>
        </p:nvSpPr>
        <p:spPr>
          <a:xfrm>
            <a:off x="3203848" y="62068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y1</a:t>
            </a:r>
            <a:endParaRPr lang="cs-CZ" b="1"/>
          </a:p>
        </p:txBody>
      </p:sp>
      <p:sp>
        <p:nvSpPr>
          <p:cNvPr id="143" name="TextBox 142"/>
          <p:cNvSpPr txBox="1"/>
          <p:nvPr/>
        </p:nvSpPr>
        <p:spPr>
          <a:xfrm>
            <a:off x="3203848" y="1196752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y2</a:t>
            </a:r>
            <a:endParaRPr lang="cs-CZ" b="1"/>
          </a:p>
        </p:txBody>
      </p:sp>
      <p:sp>
        <p:nvSpPr>
          <p:cNvPr id="144" name="TextBox 143"/>
          <p:cNvSpPr txBox="1"/>
          <p:nvPr/>
        </p:nvSpPr>
        <p:spPr>
          <a:xfrm>
            <a:off x="3203848" y="1700808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y3</a:t>
            </a:r>
            <a:endParaRPr lang="cs-CZ" b="1"/>
          </a:p>
        </p:txBody>
      </p:sp>
      <p:sp>
        <p:nvSpPr>
          <p:cNvPr id="145" name="TextBox 144"/>
          <p:cNvSpPr txBox="1"/>
          <p:nvPr/>
        </p:nvSpPr>
        <p:spPr>
          <a:xfrm>
            <a:off x="3203848" y="2276872"/>
            <a:ext cx="4074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y4</a:t>
            </a:r>
            <a:endParaRPr lang="cs-CZ" b="1"/>
          </a:p>
        </p:txBody>
      </p:sp>
      <p:sp>
        <p:nvSpPr>
          <p:cNvPr id="146" name="TextBox 145"/>
          <p:cNvSpPr txBox="1"/>
          <p:nvPr/>
        </p:nvSpPr>
        <p:spPr>
          <a:xfrm>
            <a:off x="3203848" y="4221088"/>
            <a:ext cx="4427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yN</a:t>
            </a:r>
            <a:endParaRPr lang="cs-CZ" b="1"/>
          </a:p>
        </p:txBody>
      </p:sp>
      <p:sp>
        <p:nvSpPr>
          <p:cNvPr id="147" name="TextBox 146"/>
          <p:cNvSpPr txBox="1"/>
          <p:nvPr/>
        </p:nvSpPr>
        <p:spPr>
          <a:xfrm>
            <a:off x="3228412" y="3635732"/>
            <a:ext cx="74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y_N-1</a:t>
            </a:r>
            <a:endParaRPr lang="cs-CZ" b="1"/>
          </a:p>
        </p:txBody>
      </p:sp>
      <p:sp>
        <p:nvSpPr>
          <p:cNvPr id="148" name="TextBox 147"/>
          <p:cNvSpPr txBox="1"/>
          <p:nvPr/>
        </p:nvSpPr>
        <p:spPr>
          <a:xfrm>
            <a:off x="3203848" y="3131676"/>
            <a:ext cx="74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y_N-2</a:t>
            </a:r>
            <a:endParaRPr lang="cs-CZ" b="1"/>
          </a:p>
        </p:txBody>
      </p:sp>
      <p:sp>
        <p:nvSpPr>
          <p:cNvPr id="149" name="TextBox 148"/>
          <p:cNvSpPr txBox="1"/>
          <p:nvPr/>
        </p:nvSpPr>
        <p:spPr>
          <a:xfrm>
            <a:off x="3347864" y="2636912"/>
            <a:ext cx="3674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smtClean="0"/>
              <a:t>...</a:t>
            </a:r>
            <a:endParaRPr lang="cs-CZ" b="1"/>
          </a:p>
        </p:txBody>
      </p:sp>
      <p:sp>
        <p:nvSpPr>
          <p:cNvPr id="100" name="Freeform 99"/>
          <p:cNvSpPr/>
          <p:nvPr/>
        </p:nvSpPr>
        <p:spPr>
          <a:xfrm>
            <a:off x="4924425" y="1605905"/>
            <a:ext cx="3619500" cy="2543175"/>
          </a:xfrm>
          <a:custGeom>
            <a:avLst/>
            <a:gdLst>
              <a:gd name="connsiteX0" fmla="*/ 1828800 w 3619500"/>
              <a:gd name="connsiteY0" fmla="*/ 0 h 2543175"/>
              <a:gd name="connsiteX1" fmla="*/ 1438275 w 3619500"/>
              <a:gd name="connsiteY1" fmla="*/ 371475 h 2543175"/>
              <a:gd name="connsiteX2" fmla="*/ 1809750 w 3619500"/>
              <a:gd name="connsiteY2" fmla="*/ 1095375 h 2543175"/>
              <a:gd name="connsiteX3" fmla="*/ 2181225 w 3619500"/>
              <a:gd name="connsiteY3" fmla="*/ 733425 h 2543175"/>
              <a:gd name="connsiteX4" fmla="*/ 2895600 w 3619500"/>
              <a:gd name="connsiteY4" fmla="*/ 1457325 h 2543175"/>
              <a:gd name="connsiteX5" fmla="*/ 2543175 w 3619500"/>
              <a:gd name="connsiteY5" fmla="*/ 2171700 h 2543175"/>
              <a:gd name="connsiteX6" fmla="*/ 2171700 w 3619500"/>
              <a:gd name="connsiteY6" fmla="*/ 1466850 h 2543175"/>
              <a:gd name="connsiteX7" fmla="*/ 1447800 w 3619500"/>
              <a:gd name="connsiteY7" fmla="*/ 1828800 h 2543175"/>
              <a:gd name="connsiteX8" fmla="*/ 1085850 w 3619500"/>
              <a:gd name="connsiteY8" fmla="*/ 371475 h 2543175"/>
              <a:gd name="connsiteX9" fmla="*/ 381000 w 3619500"/>
              <a:gd name="connsiteY9" fmla="*/ 733425 h 2543175"/>
              <a:gd name="connsiteX10" fmla="*/ 0 w 3619500"/>
              <a:gd name="connsiteY10" fmla="*/ 1457325 h 2543175"/>
              <a:gd name="connsiteX11" fmla="*/ 1095375 w 3619500"/>
              <a:gd name="connsiteY11" fmla="*/ 1828800 h 2543175"/>
              <a:gd name="connsiteX12" fmla="*/ 371475 w 3619500"/>
              <a:gd name="connsiteY12" fmla="*/ 2171700 h 2543175"/>
              <a:gd name="connsiteX13" fmla="*/ 381000 w 3619500"/>
              <a:gd name="connsiteY13" fmla="*/ 2533650 h 2543175"/>
              <a:gd name="connsiteX14" fmla="*/ 1447800 w 3619500"/>
              <a:gd name="connsiteY14" fmla="*/ 2162175 h 2543175"/>
              <a:gd name="connsiteX15" fmla="*/ 3619500 w 3619500"/>
              <a:gd name="connsiteY15" fmla="*/ 2543175 h 2543175"/>
              <a:gd name="connsiteX16" fmla="*/ 3257550 w 3619500"/>
              <a:gd name="connsiteY16" fmla="*/ 371475 h 2543175"/>
              <a:gd name="connsiteX17" fmla="*/ 2533650 w 3619500"/>
              <a:gd name="connsiteY17" fmla="*/ 19050 h 2543175"/>
              <a:gd name="connsiteX18" fmla="*/ 1828800 w 3619500"/>
              <a:gd name="connsiteY18" fmla="*/ 0 h 2543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3619500" h="2543175">
                <a:moveTo>
                  <a:pt x="1828800" y="0"/>
                </a:moveTo>
                <a:lnTo>
                  <a:pt x="1438275" y="371475"/>
                </a:lnTo>
                <a:lnTo>
                  <a:pt x="1809750" y="1095375"/>
                </a:lnTo>
                <a:lnTo>
                  <a:pt x="2181225" y="733425"/>
                </a:lnTo>
                <a:lnTo>
                  <a:pt x="2895600" y="1457325"/>
                </a:lnTo>
                <a:lnTo>
                  <a:pt x="2543175" y="2171700"/>
                </a:lnTo>
                <a:lnTo>
                  <a:pt x="2171700" y="1466850"/>
                </a:lnTo>
                <a:lnTo>
                  <a:pt x="1447800" y="1828800"/>
                </a:lnTo>
                <a:lnTo>
                  <a:pt x="1085850" y="371475"/>
                </a:lnTo>
                <a:lnTo>
                  <a:pt x="381000" y="733425"/>
                </a:lnTo>
                <a:lnTo>
                  <a:pt x="0" y="1457325"/>
                </a:lnTo>
                <a:lnTo>
                  <a:pt x="1095375" y="1828800"/>
                </a:lnTo>
                <a:lnTo>
                  <a:pt x="371475" y="2171700"/>
                </a:lnTo>
                <a:lnTo>
                  <a:pt x="381000" y="2533650"/>
                </a:lnTo>
                <a:lnTo>
                  <a:pt x="1447800" y="2162175"/>
                </a:lnTo>
                <a:lnTo>
                  <a:pt x="3619500" y="2543175"/>
                </a:lnTo>
                <a:lnTo>
                  <a:pt x="3257550" y="371475"/>
                </a:lnTo>
                <a:lnTo>
                  <a:pt x="2533650" y="19050"/>
                </a:lnTo>
                <a:lnTo>
                  <a:pt x="1828800" y="0"/>
                </a:lnTo>
                <a:close/>
              </a:path>
            </a:pathLst>
          </a:custGeom>
          <a:solidFill>
            <a:schemeClr val="accent1">
              <a:alpha val="2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37922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ed Rectangle 32"/>
          <p:cNvSpPr/>
          <p:nvPr/>
        </p:nvSpPr>
        <p:spPr>
          <a:xfrm>
            <a:off x="107504" y="116632"/>
            <a:ext cx="4248472" cy="3816424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Rectangle 38"/>
          <p:cNvSpPr/>
          <p:nvPr/>
        </p:nvSpPr>
        <p:spPr>
          <a:xfrm>
            <a:off x="323528" y="1124744"/>
            <a:ext cx="2664296" cy="43204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3" name="TextBox 82"/>
          <p:cNvSpPr txBox="1"/>
          <p:nvPr/>
        </p:nvSpPr>
        <p:spPr>
          <a:xfrm>
            <a:off x="323528" y="620688"/>
            <a:ext cx="41044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Circle  equation</a:t>
            </a:r>
            <a:endParaRPr lang="en-US"/>
          </a:p>
          <a:p>
            <a:endParaRPr lang="en-US" smtClean="0"/>
          </a:p>
          <a:p>
            <a:r>
              <a:rPr lang="en-US" smtClean="0"/>
              <a:t> (Cx ─ x)</a:t>
            </a:r>
            <a:r>
              <a:rPr lang="en-US" b="1" baseline="30000" smtClean="0"/>
              <a:t>2</a:t>
            </a:r>
            <a:r>
              <a:rPr lang="en-US" smtClean="0"/>
              <a:t> + </a:t>
            </a:r>
            <a:r>
              <a:rPr lang="en-US"/>
              <a:t>(</a:t>
            </a:r>
            <a:r>
              <a:rPr lang="en-US" smtClean="0"/>
              <a:t>Cy </a:t>
            </a:r>
            <a:r>
              <a:rPr lang="en-US"/>
              <a:t>─ </a:t>
            </a:r>
            <a:r>
              <a:rPr lang="en-US" smtClean="0"/>
              <a:t>y)</a:t>
            </a:r>
            <a:r>
              <a:rPr lang="en-US" b="1" baseline="30000" smtClean="0"/>
              <a:t>2</a:t>
            </a:r>
            <a:r>
              <a:rPr lang="en-US" smtClean="0"/>
              <a:t>  =  r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  <a:endParaRPr lang="cs-CZ"/>
          </a:p>
        </p:txBody>
      </p:sp>
      <p:sp>
        <p:nvSpPr>
          <p:cNvPr id="34" name="Rectangle 33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6876256" y="206084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C=(6,4)</a:t>
            </a:r>
            <a:endParaRPr lang="cs-CZ" b="1"/>
          </a:p>
        </p:txBody>
      </p:sp>
      <p:sp>
        <p:nvSpPr>
          <p:cNvPr id="2" name="Oval 1"/>
          <p:cNvSpPr/>
          <p:nvPr/>
        </p:nvSpPr>
        <p:spPr>
          <a:xfrm>
            <a:off x="4932040" y="188640"/>
            <a:ext cx="3600400" cy="3600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6732240" y="908720"/>
            <a:ext cx="1440160" cy="1080122"/>
          </a:xfrm>
          <a:prstGeom prst="straightConnector1">
            <a:avLst/>
          </a:prstGeom>
          <a:ln w="5715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666023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TextBox 37"/>
          <p:cNvSpPr txBox="1"/>
          <p:nvPr/>
        </p:nvSpPr>
        <p:spPr>
          <a:xfrm>
            <a:off x="7596336" y="1412776"/>
            <a:ext cx="504056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r = 5</a:t>
            </a:r>
            <a:endParaRPr lang="cs-CZ" b="1"/>
          </a:p>
        </p:txBody>
      </p:sp>
      <p:cxnSp>
        <p:nvCxnSpPr>
          <p:cNvPr id="35" name="Straight Connector 34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4222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Rounded Rectangle 38"/>
          <p:cNvSpPr/>
          <p:nvPr/>
        </p:nvSpPr>
        <p:spPr>
          <a:xfrm>
            <a:off x="107504" y="116632"/>
            <a:ext cx="4248472" cy="3816424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644008" y="2852936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A=(1,2)</a:t>
            </a:r>
            <a:endParaRPr lang="cs-CZ" b="1"/>
          </a:p>
        </p:txBody>
      </p:sp>
      <p:sp>
        <p:nvSpPr>
          <p:cNvPr id="71" name="TextBox 70"/>
          <p:cNvSpPr txBox="1"/>
          <p:nvPr/>
        </p:nvSpPr>
        <p:spPr>
          <a:xfrm>
            <a:off x="4860032" y="170080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B=(3,4)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179512" y="476672"/>
            <a:ext cx="417646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Comparing distances example</a:t>
            </a:r>
          </a:p>
          <a:p>
            <a:endParaRPr lang="en-US"/>
          </a:p>
          <a:p>
            <a:r>
              <a:rPr lang="en-US" smtClean="0"/>
              <a:t>dist(A, D</a:t>
            </a:r>
            <a:r>
              <a:rPr lang="en-US"/>
              <a:t>) = </a:t>
            </a:r>
            <a:r>
              <a:rPr lang="en-US" smtClean="0"/>
              <a:t>dist(A,B</a:t>
            </a:r>
            <a:r>
              <a:rPr lang="en-US"/>
              <a:t>) + </a:t>
            </a:r>
            <a:r>
              <a:rPr lang="en-US" smtClean="0"/>
              <a:t>dist(B,C) + dist(D,E)</a:t>
            </a:r>
          </a:p>
          <a:p>
            <a:r>
              <a:rPr lang="en-US"/>
              <a:t> </a:t>
            </a:r>
            <a:r>
              <a:rPr lang="en-US" smtClean="0"/>
              <a:t>                 </a:t>
            </a:r>
          </a:p>
          <a:p>
            <a:r>
              <a:rPr lang="en-US"/>
              <a:t> </a:t>
            </a:r>
            <a:r>
              <a:rPr lang="en-US" smtClean="0"/>
              <a:t>                = sqrt(8</a:t>
            </a:r>
            <a:r>
              <a:rPr lang="en-US"/>
              <a:t>) + sqrt(8) + sqrt(8</a:t>
            </a:r>
            <a:r>
              <a:rPr lang="en-US" smtClean="0"/>
              <a:t>)</a:t>
            </a:r>
          </a:p>
          <a:p>
            <a:r>
              <a:rPr lang="en-US" smtClean="0"/>
              <a:t>   </a:t>
            </a:r>
          </a:p>
          <a:p>
            <a:r>
              <a:rPr lang="en-US"/>
              <a:t> </a:t>
            </a:r>
            <a:r>
              <a:rPr lang="en-US" smtClean="0"/>
              <a:t>dist(E</a:t>
            </a:r>
            <a:r>
              <a:rPr lang="en-US"/>
              <a:t>, F) = sqrt(72</a:t>
            </a:r>
            <a:r>
              <a:rPr lang="en-US" smtClean="0"/>
              <a:t>)</a:t>
            </a:r>
          </a:p>
          <a:p>
            <a:endParaRPr lang="en-US"/>
          </a:p>
          <a:p>
            <a:endParaRPr lang="en-US" smtClean="0"/>
          </a:p>
          <a:p>
            <a:r>
              <a:rPr lang="en-US" smtClean="0"/>
              <a:t>theoretically:     dist(E</a:t>
            </a:r>
            <a:r>
              <a:rPr lang="en-US"/>
              <a:t>, F</a:t>
            </a:r>
            <a:r>
              <a:rPr lang="en-US" smtClean="0"/>
              <a:t>) = dist(A, D)   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6012160" y="404664"/>
            <a:ext cx="864096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D=(7,8)</a:t>
            </a:r>
            <a:endParaRPr lang="cs-CZ" b="1"/>
          </a:p>
        </p:txBody>
      </p:sp>
      <p:sp>
        <p:nvSpPr>
          <p:cNvPr id="89" name="TextBox 88"/>
          <p:cNvSpPr txBox="1"/>
          <p:nvPr/>
        </p:nvSpPr>
        <p:spPr>
          <a:xfrm>
            <a:off x="5508104" y="1052736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/>
              <a:t>C</a:t>
            </a:r>
            <a:r>
              <a:rPr lang="en-US" b="1" smtClean="0"/>
              <a:t>=(5,6)</a:t>
            </a:r>
            <a:endParaRPr lang="cs-CZ" b="1"/>
          </a:p>
        </p:txBody>
      </p:sp>
      <p:sp>
        <p:nvSpPr>
          <p:cNvPr id="90" name="TextBox 89"/>
          <p:cNvSpPr txBox="1"/>
          <p:nvPr/>
        </p:nvSpPr>
        <p:spPr>
          <a:xfrm>
            <a:off x="539552" y="4149080"/>
            <a:ext cx="78488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Implementation  with double (</a:t>
            </a:r>
            <a:r>
              <a:rPr lang="cs-CZ"/>
              <a:t>IEEE 754 floating-point </a:t>
            </a:r>
            <a:r>
              <a:rPr lang="en-US"/>
              <a:t> s</a:t>
            </a:r>
            <a:r>
              <a:rPr lang="en-US" smtClean="0"/>
              <a:t>tandard): </a:t>
            </a:r>
            <a:endParaRPr lang="cs-CZ"/>
          </a:p>
          <a:p>
            <a:endParaRPr lang="en-US"/>
          </a:p>
          <a:p>
            <a:r>
              <a:rPr lang="en-US" smtClean="0"/>
              <a:t>sqrt(8) + sqrt(8) </a:t>
            </a:r>
            <a:r>
              <a:rPr lang="en-US"/>
              <a:t>+ </a:t>
            </a:r>
            <a:r>
              <a:rPr lang="en-US" smtClean="0"/>
              <a:t>sqrt(8)  = </a:t>
            </a:r>
            <a:r>
              <a:rPr lang="en-US"/>
              <a:t>8.48528137423857</a:t>
            </a:r>
            <a:r>
              <a:rPr lang="en-US" b="1">
                <a:solidFill>
                  <a:srgbClr val="0000FF"/>
                </a:solidFill>
              </a:rPr>
              <a:t>1</a:t>
            </a:r>
          </a:p>
          <a:p>
            <a:r>
              <a:rPr lang="en-US" smtClean="0"/>
              <a:t>sqrt(72)                                = </a:t>
            </a:r>
            <a:r>
              <a:rPr lang="en-US"/>
              <a:t>8.48528137423857</a:t>
            </a:r>
            <a:r>
              <a:rPr lang="en-US" b="1">
                <a:solidFill>
                  <a:srgbClr val="0000FF"/>
                </a:solidFill>
              </a:rPr>
              <a:t>0</a:t>
            </a:r>
            <a:endParaRPr lang="en-US" b="1" smtClean="0">
              <a:solidFill>
                <a:srgbClr val="0000FF"/>
              </a:solidFill>
            </a:endParaRPr>
          </a:p>
          <a:p>
            <a:endParaRPr lang="en-US"/>
          </a:p>
          <a:p>
            <a:r>
              <a:rPr lang="en-US" smtClean="0"/>
              <a:t>Bits in double representations:</a:t>
            </a:r>
          </a:p>
          <a:p>
            <a:r>
              <a:rPr lang="en-US" smtClean="0"/>
              <a:t>01000000001000001111100001110110110011001101111101101100110110</a:t>
            </a:r>
            <a:r>
              <a:rPr lang="en-US" b="1" smtClean="0">
                <a:solidFill>
                  <a:srgbClr val="0000FF"/>
                </a:solidFill>
              </a:rPr>
              <a:t>10</a:t>
            </a:r>
            <a:endParaRPr lang="en-US" b="1">
              <a:solidFill>
                <a:srgbClr val="0000FF"/>
              </a:solidFill>
            </a:endParaRPr>
          </a:p>
          <a:p>
            <a:r>
              <a:rPr lang="en-US" smtClean="0"/>
              <a:t>01000000001000001111100001110110110011001101111101101100110110</a:t>
            </a:r>
            <a:r>
              <a:rPr lang="en-US" b="1" smtClean="0">
                <a:solidFill>
                  <a:srgbClr val="0000FF"/>
                </a:solidFill>
              </a:rPr>
              <a:t>01</a:t>
            </a:r>
          </a:p>
        </p:txBody>
      </p:sp>
      <p:cxnSp>
        <p:nvCxnSpPr>
          <p:cNvPr id="34" name="Straight Connector 33"/>
          <p:cNvCxnSpPr/>
          <p:nvPr/>
        </p:nvCxnSpPr>
        <p:spPr>
          <a:xfrm flipH="1">
            <a:off x="4932040" y="548680"/>
            <a:ext cx="2160240" cy="2160240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6300192" y="11967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Oval 53"/>
          <p:cNvSpPr/>
          <p:nvPr/>
        </p:nvSpPr>
        <p:spPr>
          <a:xfrm>
            <a:off x="486003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7" name="Oval 86"/>
          <p:cNvSpPr/>
          <p:nvPr/>
        </p:nvSpPr>
        <p:spPr>
          <a:xfrm>
            <a:off x="7020272" y="47667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8" name="Oval 87"/>
          <p:cNvSpPr/>
          <p:nvPr/>
        </p:nvSpPr>
        <p:spPr>
          <a:xfrm>
            <a:off x="558011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0" name="Straight Connector 39"/>
          <p:cNvCxnSpPr/>
          <p:nvPr/>
        </p:nvCxnSpPr>
        <p:spPr>
          <a:xfrm flipH="1">
            <a:off x="5652120" y="908720"/>
            <a:ext cx="2160240" cy="2160240"/>
          </a:xfrm>
          <a:prstGeom prst="line">
            <a:avLst/>
          </a:prstGeom>
          <a:ln w="28575">
            <a:solidFill>
              <a:srgbClr val="0000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558011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Oval 42"/>
          <p:cNvSpPr/>
          <p:nvPr/>
        </p:nvSpPr>
        <p:spPr>
          <a:xfrm>
            <a:off x="7740352" y="8367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TextBox 43"/>
          <p:cNvSpPr txBox="1"/>
          <p:nvPr/>
        </p:nvSpPr>
        <p:spPr>
          <a:xfrm>
            <a:off x="5868144" y="2996952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E=(3,1)</a:t>
            </a:r>
            <a:endParaRPr lang="cs-CZ" b="1"/>
          </a:p>
        </p:txBody>
      </p:sp>
      <p:sp>
        <p:nvSpPr>
          <p:cNvPr id="45" name="TextBox 44"/>
          <p:cNvSpPr txBox="1"/>
          <p:nvPr/>
        </p:nvSpPr>
        <p:spPr>
          <a:xfrm>
            <a:off x="7740352" y="1124744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F=(9,8)</a:t>
            </a:r>
            <a:endParaRPr lang="cs-CZ" b="1"/>
          </a:p>
        </p:txBody>
      </p:sp>
      <p:cxnSp>
        <p:nvCxnSpPr>
          <p:cNvPr id="48" name="Straight Connector 47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03459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ed Rectangle 32"/>
          <p:cNvSpPr/>
          <p:nvPr/>
        </p:nvSpPr>
        <p:spPr>
          <a:xfrm>
            <a:off x="107504" y="28178"/>
            <a:ext cx="4248472" cy="4464496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Rectangle 1"/>
          <p:cNvSpPr/>
          <p:nvPr/>
        </p:nvSpPr>
        <p:spPr>
          <a:xfrm>
            <a:off x="251520" y="3356992"/>
            <a:ext cx="3456384" cy="93610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Rectangle 43"/>
          <p:cNvSpPr/>
          <p:nvPr/>
        </p:nvSpPr>
        <p:spPr>
          <a:xfrm>
            <a:off x="179512" y="1916832"/>
            <a:ext cx="3960440" cy="50405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3" name="TextBox 82"/>
          <p:cNvSpPr txBox="1"/>
          <p:nvPr/>
        </p:nvSpPr>
        <p:spPr>
          <a:xfrm>
            <a:off x="179512" y="332656"/>
            <a:ext cx="41044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Circle  tangent in point T</a:t>
            </a:r>
            <a:endParaRPr lang="en-US"/>
          </a:p>
          <a:p>
            <a:endParaRPr lang="en-US" smtClean="0"/>
          </a:p>
          <a:p>
            <a:r>
              <a:rPr lang="en-US" smtClean="0"/>
              <a:t>Circle eq: (Cx </a:t>
            </a:r>
            <a:r>
              <a:rPr lang="en-US"/>
              <a:t>─ x)</a:t>
            </a:r>
            <a:r>
              <a:rPr lang="en-US" b="1" baseline="30000"/>
              <a:t>2</a:t>
            </a:r>
            <a:r>
              <a:rPr lang="en-US"/>
              <a:t> + (Cy ─ y)</a:t>
            </a:r>
            <a:r>
              <a:rPr lang="en-US" b="1" baseline="30000"/>
              <a:t>2</a:t>
            </a:r>
            <a:r>
              <a:rPr lang="en-US"/>
              <a:t>  =  r</a:t>
            </a:r>
            <a:r>
              <a:rPr lang="en-US" b="1" baseline="30000"/>
              <a:t>2</a:t>
            </a:r>
            <a:r>
              <a:rPr lang="en-US"/>
              <a:t> </a:t>
            </a:r>
            <a:endParaRPr lang="cs-CZ"/>
          </a:p>
          <a:p>
            <a:endParaRPr lang="en-US" smtClean="0"/>
          </a:p>
          <a:p>
            <a:r>
              <a:rPr lang="en-US" smtClean="0"/>
              <a:t>tangent line equation</a:t>
            </a:r>
          </a:p>
          <a:p>
            <a:r>
              <a:rPr lang="en-US" smtClean="0"/>
              <a:t> </a:t>
            </a:r>
          </a:p>
          <a:p>
            <a:r>
              <a:rPr lang="en-US" smtClean="0"/>
              <a:t>(Tx ─ </a:t>
            </a:r>
            <a:r>
              <a:rPr lang="en-US"/>
              <a:t>Cx)(x ─ Cx) </a:t>
            </a:r>
            <a:r>
              <a:rPr lang="en-US" smtClean="0"/>
              <a:t>+ </a:t>
            </a:r>
            <a:r>
              <a:rPr lang="en-US"/>
              <a:t> (</a:t>
            </a:r>
            <a:r>
              <a:rPr lang="en-US" smtClean="0"/>
              <a:t>Ty </a:t>
            </a:r>
            <a:r>
              <a:rPr lang="en-US"/>
              <a:t>─ </a:t>
            </a:r>
            <a:r>
              <a:rPr lang="en-US" smtClean="0"/>
              <a:t>Cy)(y </a:t>
            </a:r>
            <a:r>
              <a:rPr lang="en-US"/>
              <a:t>─ </a:t>
            </a:r>
            <a:r>
              <a:rPr lang="en-US" smtClean="0"/>
              <a:t>Cy)  =  r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</a:p>
          <a:p>
            <a:endParaRPr lang="en-US"/>
          </a:p>
          <a:p>
            <a:r>
              <a:rPr lang="en-US" smtClean="0"/>
              <a:t>tangent line equation</a:t>
            </a:r>
          </a:p>
          <a:p>
            <a:r>
              <a:rPr lang="en-US" smtClean="0"/>
              <a:t>ax + by + c = 0</a:t>
            </a:r>
          </a:p>
          <a:p>
            <a:endParaRPr lang="en-US"/>
          </a:p>
          <a:p>
            <a:r>
              <a:rPr lang="en-US" smtClean="0"/>
              <a:t>  a </a:t>
            </a:r>
            <a:r>
              <a:rPr lang="en-US"/>
              <a:t>= Tx ─ </a:t>
            </a:r>
            <a:r>
              <a:rPr lang="en-US" smtClean="0"/>
              <a:t>Cx</a:t>
            </a:r>
          </a:p>
          <a:p>
            <a:r>
              <a:rPr lang="en-US" smtClean="0"/>
              <a:t>  b = </a:t>
            </a:r>
            <a:r>
              <a:rPr lang="en-US"/>
              <a:t>Ty ─ </a:t>
            </a:r>
            <a:r>
              <a:rPr lang="en-US" smtClean="0"/>
              <a:t>Cy</a:t>
            </a:r>
          </a:p>
          <a:p>
            <a:r>
              <a:rPr lang="en-US" smtClean="0"/>
              <a:t>  c = Cx</a:t>
            </a:r>
            <a:r>
              <a:rPr lang="en-US" b="1" baseline="30000"/>
              <a:t>2</a:t>
            </a:r>
            <a:r>
              <a:rPr lang="en-US" smtClean="0"/>
              <a:t> + Cy</a:t>
            </a:r>
            <a:r>
              <a:rPr lang="en-US" b="1" baseline="30000" smtClean="0"/>
              <a:t>2</a:t>
            </a:r>
            <a:r>
              <a:rPr lang="en-US"/>
              <a:t> </a:t>
            </a:r>
            <a:r>
              <a:rPr lang="en-US" smtClean="0"/>
              <a:t>─ </a:t>
            </a:r>
            <a:r>
              <a:rPr lang="en-US"/>
              <a:t> </a:t>
            </a:r>
            <a:r>
              <a:rPr lang="en-US" smtClean="0"/>
              <a:t>r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  <a:r>
              <a:rPr lang="en-US"/>
              <a:t>─</a:t>
            </a:r>
            <a:r>
              <a:rPr lang="en-US" smtClean="0"/>
              <a:t> Cx∙Tx </a:t>
            </a:r>
            <a:r>
              <a:rPr lang="en-US"/>
              <a:t>─ </a:t>
            </a:r>
            <a:r>
              <a:rPr lang="en-US" smtClean="0"/>
              <a:t>Cy∙Ty  </a:t>
            </a:r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5292080" y="2852936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C=(3,2)</a:t>
            </a:r>
            <a:endParaRPr lang="cs-CZ" b="1"/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5652120" y="1628800"/>
            <a:ext cx="1440160" cy="1080122"/>
          </a:xfrm>
          <a:prstGeom prst="straightConnector1">
            <a:avLst/>
          </a:prstGeom>
          <a:ln w="5715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558011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TextBox 37"/>
          <p:cNvSpPr txBox="1"/>
          <p:nvPr/>
        </p:nvSpPr>
        <p:spPr>
          <a:xfrm>
            <a:off x="5724128" y="1916832"/>
            <a:ext cx="504056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r = 5</a:t>
            </a:r>
            <a:endParaRPr lang="cs-CZ" b="1"/>
          </a:p>
        </p:txBody>
      </p:sp>
      <p:sp>
        <p:nvSpPr>
          <p:cNvPr id="3" name="Arc 2"/>
          <p:cNvSpPr/>
          <p:nvPr/>
        </p:nvSpPr>
        <p:spPr>
          <a:xfrm>
            <a:off x="3851920" y="908720"/>
            <a:ext cx="3600400" cy="3600400"/>
          </a:xfrm>
          <a:prstGeom prst="arc">
            <a:avLst>
              <a:gd name="adj1" fmla="val 13745355"/>
              <a:gd name="adj2" fmla="val 201751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lt1"/>
              </a:solidFill>
            </a:endParaRP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6156176" y="404664"/>
            <a:ext cx="2088232" cy="2736304"/>
          </a:xfrm>
          <a:prstGeom prst="straightConnector1">
            <a:avLst/>
          </a:prstGeom>
          <a:ln w="2540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7020272" y="155679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9" name="TextBox 38"/>
          <p:cNvSpPr txBox="1"/>
          <p:nvPr/>
        </p:nvSpPr>
        <p:spPr>
          <a:xfrm>
            <a:off x="7308304" y="134076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T=(7,5)</a:t>
            </a:r>
            <a:endParaRPr lang="cs-CZ" b="1"/>
          </a:p>
        </p:txBody>
      </p:sp>
      <p:sp>
        <p:nvSpPr>
          <p:cNvPr id="40" name="TextBox 39"/>
          <p:cNvSpPr txBox="1"/>
          <p:nvPr/>
        </p:nvSpPr>
        <p:spPr>
          <a:xfrm>
            <a:off x="4860032" y="4149080"/>
            <a:ext cx="3600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tangent line </a:t>
            </a:r>
            <a:r>
              <a:rPr lang="en-US" smtClean="0"/>
              <a:t>equation, </a:t>
            </a:r>
          </a:p>
          <a:p>
            <a:endParaRPr lang="en-US"/>
          </a:p>
          <a:p>
            <a:endParaRPr lang="en-US" smtClean="0"/>
          </a:p>
          <a:p>
            <a:r>
              <a:rPr lang="en-US" smtClean="0"/>
              <a:t>(7─3)(x─</a:t>
            </a:r>
            <a:r>
              <a:rPr lang="en-US"/>
              <a:t>3</a:t>
            </a:r>
            <a:r>
              <a:rPr lang="en-US" smtClean="0"/>
              <a:t>) + (5─2)(y─2) = 25</a:t>
            </a:r>
          </a:p>
          <a:p>
            <a:r>
              <a:rPr lang="en-US" smtClean="0"/>
              <a:t>             4x ─ 12 + 3y ─ 6 = 25</a:t>
            </a:r>
          </a:p>
          <a:p>
            <a:r>
              <a:rPr lang="en-US" smtClean="0"/>
              <a:t>                     4x + </a:t>
            </a:r>
            <a:r>
              <a:rPr lang="en-US"/>
              <a:t>3y ─ </a:t>
            </a:r>
            <a:r>
              <a:rPr lang="en-US" smtClean="0"/>
              <a:t>43 </a:t>
            </a:r>
            <a:r>
              <a:rPr lang="en-US"/>
              <a:t>= 0</a:t>
            </a:r>
            <a:r>
              <a:rPr lang="en-US" smtClean="0"/>
              <a:t>      </a:t>
            </a:r>
            <a:endParaRPr lang="en-US"/>
          </a:p>
          <a:p>
            <a:endParaRPr lang="en-US"/>
          </a:p>
        </p:txBody>
      </p:sp>
      <p:cxnSp>
        <p:nvCxnSpPr>
          <p:cNvPr id="42" name="Straight Connector 41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95066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ed Rectangle 32"/>
          <p:cNvSpPr/>
          <p:nvPr/>
        </p:nvSpPr>
        <p:spPr>
          <a:xfrm>
            <a:off x="107504" y="116632"/>
            <a:ext cx="4248472" cy="5832648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Rectangle 47"/>
          <p:cNvSpPr/>
          <p:nvPr/>
        </p:nvSpPr>
        <p:spPr>
          <a:xfrm>
            <a:off x="179512" y="3068960"/>
            <a:ext cx="3960440" cy="43204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Rectangle 48"/>
          <p:cNvSpPr/>
          <p:nvPr/>
        </p:nvSpPr>
        <p:spPr>
          <a:xfrm>
            <a:off x="179512" y="4509120"/>
            <a:ext cx="3960440" cy="100811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Rectangle 42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4860032" y="2132856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C=(3,4)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179512" y="332656"/>
            <a:ext cx="410445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Polar of a point T wrt a circle</a:t>
            </a:r>
            <a:endParaRPr lang="en-US" b="1"/>
          </a:p>
          <a:p>
            <a:endParaRPr lang="en-US" smtClean="0"/>
          </a:p>
          <a:p>
            <a:r>
              <a:rPr lang="en-US" smtClean="0"/>
              <a:t>Polar </a:t>
            </a:r>
            <a:r>
              <a:rPr lang="en-US"/>
              <a:t>line connects points T' and T''. </a:t>
            </a:r>
          </a:p>
          <a:p>
            <a:r>
              <a:rPr lang="en-US"/>
              <a:t>Lines TT' and TT'' are tangent lines </a:t>
            </a:r>
          </a:p>
          <a:p>
            <a:r>
              <a:rPr lang="en-US"/>
              <a:t>to the given circle </a:t>
            </a:r>
          </a:p>
          <a:p>
            <a:endParaRPr lang="en-US" smtClean="0"/>
          </a:p>
          <a:p>
            <a:r>
              <a:rPr lang="en-US" smtClean="0"/>
              <a:t>Circle eq: (Cx </a:t>
            </a:r>
            <a:r>
              <a:rPr lang="en-US"/>
              <a:t>─ x)</a:t>
            </a:r>
            <a:r>
              <a:rPr lang="en-US" b="1" baseline="30000"/>
              <a:t>2</a:t>
            </a:r>
            <a:r>
              <a:rPr lang="en-US"/>
              <a:t> + (Cy ─ y)</a:t>
            </a:r>
            <a:r>
              <a:rPr lang="en-US" b="1" baseline="30000"/>
              <a:t>2</a:t>
            </a:r>
            <a:r>
              <a:rPr lang="en-US"/>
              <a:t>  =  r</a:t>
            </a:r>
            <a:r>
              <a:rPr lang="en-US" b="1" baseline="30000"/>
              <a:t>2</a:t>
            </a:r>
            <a:r>
              <a:rPr lang="en-US"/>
              <a:t> </a:t>
            </a:r>
            <a:endParaRPr lang="cs-CZ"/>
          </a:p>
          <a:p>
            <a:endParaRPr lang="en-US" smtClean="0"/>
          </a:p>
          <a:p>
            <a:r>
              <a:rPr lang="en-US" smtClean="0"/>
              <a:t>polar line equation</a:t>
            </a:r>
          </a:p>
          <a:p>
            <a:endParaRPr lang="en-US" smtClean="0"/>
          </a:p>
          <a:p>
            <a:r>
              <a:rPr lang="en-US" smtClean="0"/>
              <a:t> (Tx ─ </a:t>
            </a:r>
            <a:r>
              <a:rPr lang="en-US"/>
              <a:t>Cx)(x ─ Cx) </a:t>
            </a:r>
            <a:r>
              <a:rPr lang="en-US" smtClean="0"/>
              <a:t>+ </a:t>
            </a:r>
            <a:r>
              <a:rPr lang="en-US"/>
              <a:t> (</a:t>
            </a:r>
            <a:r>
              <a:rPr lang="en-US" smtClean="0"/>
              <a:t>Ty </a:t>
            </a:r>
            <a:r>
              <a:rPr lang="en-US"/>
              <a:t>─ </a:t>
            </a:r>
            <a:r>
              <a:rPr lang="en-US" smtClean="0"/>
              <a:t>Cy)(y </a:t>
            </a:r>
            <a:r>
              <a:rPr lang="en-US"/>
              <a:t>─ </a:t>
            </a:r>
            <a:r>
              <a:rPr lang="en-US" smtClean="0"/>
              <a:t>Cy)  =  r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</a:p>
          <a:p>
            <a:endParaRPr lang="en-US"/>
          </a:p>
          <a:p>
            <a:r>
              <a:rPr lang="en-US" smtClean="0"/>
              <a:t>polar line equation </a:t>
            </a:r>
          </a:p>
          <a:p>
            <a:r>
              <a:rPr lang="en-US" smtClean="0"/>
              <a:t>ax + by + c = 0</a:t>
            </a:r>
          </a:p>
          <a:p>
            <a:endParaRPr lang="en-US"/>
          </a:p>
          <a:p>
            <a:r>
              <a:rPr lang="en-US" smtClean="0"/>
              <a:t>  a </a:t>
            </a:r>
            <a:r>
              <a:rPr lang="en-US"/>
              <a:t>= Tx ─ </a:t>
            </a:r>
            <a:r>
              <a:rPr lang="en-US" smtClean="0"/>
              <a:t>Cx</a:t>
            </a:r>
          </a:p>
          <a:p>
            <a:r>
              <a:rPr lang="en-US" smtClean="0"/>
              <a:t>  b = </a:t>
            </a:r>
            <a:r>
              <a:rPr lang="en-US"/>
              <a:t>Ty ─ </a:t>
            </a:r>
            <a:r>
              <a:rPr lang="en-US" smtClean="0"/>
              <a:t>Cy</a:t>
            </a:r>
          </a:p>
          <a:p>
            <a:r>
              <a:rPr lang="en-US" smtClean="0"/>
              <a:t>  c = Cx</a:t>
            </a:r>
            <a:r>
              <a:rPr lang="en-US" b="1" baseline="30000"/>
              <a:t>2</a:t>
            </a:r>
            <a:r>
              <a:rPr lang="en-US" smtClean="0"/>
              <a:t> + Cy</a:t>
            </a:r>
            <a:r>
              <a:rPr lang="en-US" b="1" baseline="30000" smtClean="0"/>
              <a:t>2</a:t>
            </a:r>
            <a:r>
              <a:rPr lang="en-US"/>
              <a:t> </a:t>
            </a:r>
            <a:r>
              <a:rPr lang="en-US" smtClean="0"/>
              <a:t>─ </a:t>
            </a:r>
            <a:r>
              <a:rPr lang="en-US"/>
              <a:t> </a:t>
            </a:r>
            <a:r>
              <a:rPr lang="en-US" smtClean="0"/>
              <a:t>r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  <a:r>
              <a:rPr lang="en-US"/>
              <a:t>─</a:t>
            </a:r>
            <a:r>
              <a:rPr lang="en-US" smtClean="0"/>
              <a:t> Cx∙Tx </a:t>
            </a:r>
            <a:r>
              <a:rPr lang="en-US"/>
              <a:t>─ </a:t>
            </a:r>
            <a:r>
              <a:rPr lang="en-US" smtClean="0"/>
              <a:t>Cy∙Ty  </a:t>
            </a:r>
          </a:p>
          <a:p>
            <a:endParaRPr lang="en-US"/>
          </a:p>
          <a:p>
            <a:endParaRPr lang="en-US" smtClean="0"/>
          </a:p>
        </p:txBody>
      </p:sp>
      <p:sp>
        <p:nvSpPr>
          <p:cNvPr id="57" name="Oval 56"/>
          <p:cNvSpPr/>
          <p:nvPr/>
        </p:nvSpPr>
        <p:spPr>
          <a:xfrm>
            <a:off x="558011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4572000" y="692696"/>
            <a:ext cx="4104456" cy="720080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7668344" y="1484784"/>
            <a:ext cx="864096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T=(9,6)</a:t>
            </a:r>
            <a:endParaRPr lang="cs-CZ" b="1"/>
          </a:p>
        </p:txBody>
      </p:sp>
      <p:sp>
        <p:nvSpPr>
          <p:cNvPr id="40" name="TextBox 39"/>
          <p:cNvSpPr txBox="1"/>
          <p:nvPr/>
        </p:nvSpPr>
        <p:spPr>
          <a:xfrm>
            <a:off x="4499992" y="4122946"/>
            <a:ext cx="42484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polar line equation  </a:t>
            </a:r>
          </a:p>
          <a:p>
            <a:r>
              <a:rPr lang="en-US" smtClean="0"/>
              <a:t>wrt circle (</a:t>
            </a:r>
            <a:r>
              <a:rPr lang="en-US"/>
              <a:t>3</a:t>
            </a:r>
            <a:r>
              <a:rPr lang="en-US" smtClean="0"/>
              <a:t> </a:t>
            </a:r>
            <a:r>
              <a:rPr lang="en-US"/>
              <a:t>─ x)</a:t>
            </a:r>
            <a:r>
              <a:rPr lang="en-US" b="1" baseline="30000"/>
              <a:t>2</a:t>
            </a:r>
            <a:r>
              <a:rPr lang="en-US"/>
              <a:t> + </a:t>
            </a:r>
            <a:r>
              <a:rPr lang="en-US" smtClean="0"/>
              <a:t>(</a:t>
            </a:r>
            <a:r>
              <a:rPr lang="en-US"/>
              <a:t>4</a:t>
            </a:r>
            <a:r>
              <a:rPr lang="en-US" smtClean="0"/>
              <a:t> </a:t>
            </a:r>
            <a:r>
              <a:rPr lang="en-US"/>
              <a:t>─ y)</a:t>
            </a:r>
            <a:r>
              <a:rPr lang="en-US" b="1" baseline="30000"/>
              <a:t>2</a:t>
            </a:r>
            <a:r>
              <a:rPr lang="en-US"/>
              <a:t>  =  </a:t>
            </a:r>
            <a:r>
              <a:rPr lang="en-US" smtClean="0"/>
              <a:t>3</a:t>
            </a:r>
            <a:r>
              <a:rPr lang="en-US" b="1" baseline="30000" smtClean="0"/>
              <a:t>2</a:t>
            </a:r>
            <a:r>
              <a:rPr lang="en-US" smtClean="0"/>
              <a:t>   </a:t>
            </a:r>
          </a:p>
          <a:p>
            <a:r>
              <a:rPr lang="en-US" smtClean="0"/>
              <a:t>T = (9, 6)</a:t>
            </a:r>
            <a:endParaRPr lang="en-US"/>
          </a:p>
          <a:p>
            <a:endParaRPr lang="en-US" smtClean="0"/>
          </a:p>
          <a:p>
            <a:r>
              <a:rPr lang="en-US" smtClean="0"/>
              <a:t>             6x + 2y  + 9 + 16 ─ 9 </a:t>
            </a:r>
            <a:r>
              <a:rPr lang="en-US"/>
              <a:t> </a:t>
            </a:r>
            <a:r>
              <a:rPr lang="en-US" smtClean="0"/>
              <a:t>─</a:t>
            </a:r>
            <a:r>
              <a:rPr lang="en-US"/>
              <a:t> </a:t>
            </a:r>
            <a:r>
              <a:rPr lang="en-US" smtClean="0"/>
              <a:t>27 ─ 24 = 0</a:t>
            </a:r>
          </a:p>
          <a:p>
            <a:r>
              <a:rPr lang="en-US"/>
              <a:t>             </a:t>
            </a:r>
            <a:r>
              <a:rPr lang="en-US" smtClean="0"/>
              <a:t>                                6x </a:t>
            </a:r>
            <a:r>
              <a:rPr lang="en-US"/>
              <a:t>+ 2y  </a:t>
            </a:r>
            <a:r>
              <a:rPr lang="en-US" smtClean="0"/>
              <a:t>─ 35 </a:t>
            </a:r>
            <a:r>
              <a:rPr lang="en-US"/>
              <a:t>= 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4572000" y="908720"/>
            <a:ext cx="2160240" cy="21602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5" name="Straight Arrow Connector 44"/>
          <p:cNvCxnSpPr/>
          <p:nvPr/>
        </p:nvCxnSpPr>
        <p:spPr>
          <a:xfrm flipV="1">
            <a:off x="5724128" y="692696"/>
            <a:ext cx="2664296" cy="2808312"/>
          </a:xfrm>
          <a:prstGeom prst="straightConnector1">
            <a:avLst/>
          </a:prstGeom>
          <a:ln w="25400">
            <a:solidFill>
              <a:schemeClr val="bg1">
                <a:lumMod val="50000"/>
              </a:schemeClr>
            </a:solidFill>
            <a:prstDash val="sysDot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7740352" y="11967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4" name="Straight Arrow Connector 53"/>
          <p:cNvCxnSpPr/>
          <p:nvPr/>
        </p:nvCxnSpPr>
        <p:spPr>
          <a:xfrm>
            <a:off x="5652120" y="476672"/>
            <a:ext cx="1008112" cy="2808312"/>
          </a:xfrm>
          <a:prstGeom prst="straightConnector1">
            <a:avLst/>
          </a:prstGeom>
          <a:ln w="25400">
            <a:solidFill>
              <a:srgbClr val="0000FF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/>
          <p:cNvSpPr/>
          <p:nvPr/>
        </p:nvSpPr>
        <p:spPr>
          <a:xfrm>
            <a:off x="6385917" y="264224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2" name="Oval 41"/>
          <p:cNvSpPr/>
          <p:nvPr/>
        </p:nvSpPr>
        <p:spPr>
          <a:xfrm>
            <a:off x="5724128" y="8367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4" name="TextBox 63"/>
          <p:cNvSpPr txBox="1"/>
          <p:nvPr/>
        </p:nvSpPr>
        <p:spPr>
          <a:xfrm>
            <a:off x="5796136" y="476672"/>
            <a:ext cx="36004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T'</a:t>
            </a:r>
            <a:endParaRPr lang="cs-CZ" b="1"/>
          </a:p>
        </p:txBody>
      </p:sp>
      <p:sp>
        <p:nvSpPr>
          <p:cNvPr id="65" name="TextBox 64"/>
          <p:cNvSpPr txBox="1"/>
          <p:nvPr/>
        </p:nvSpPr>
        <p:spPr>
          <a:xfrm>
            <a:off x="6660232" y="2636912"/>
            <a:ext cx="36004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T''</a:t>
            </a:r>
            <a:endParaRPr lang="cs-CZ" b="1"/>
          </a:p>
        </p:txBody>
      </p:sp>
      <p:cxnSp>
        <p:nvCxnSpPr>
          <p:cNvPr id="46" name="Straight Connector 4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8559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tangle 38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Rounded Rectangle 37"/>
          <p:cNvSpPr/>
          <p:nvPr/>
        </p:nvSpPr>
        <p:spPr>
          <a:xfrm>
            <a:off x="107504" y="116632"/>
            <a:ext cx="4248472" cy="3816424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Rectangle 1"/>
          <p:cNvSpPr/>
          <p:nvPr/>
        </p:nvSpPr>
        <p:spPr>
          <a:xfrm>
            <a:off x="395536" y="2708920"/>
            <a:ext cx="3240360" cy="43204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6300192" y="192786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4" name="Straight Arrow Connector 63"/>
          <p:cNvCxnSpPr/>
          <p:nvPr/>
        </p:nvCxnSpPr>
        <p:spPr>
          <a:xfrm flipV="1">
            <a:off x="5652120" y="1999873"/>
            <a:ext cx="720080" cy="1080121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724128" y="3140968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A=(3,1)</a:t>
            </a:r>
            <a:endParaRPr lang="cs-CZ" b="1"/>
          </a:p>
        </p:txBody>
      </p:sp>
      <p:sp>
        <p:nvSpPr>
          <p:cNvPr id="71" name="TextBox 70"/>
          <p:cNvSpPr txBox="1"/>
          <p:nvPr/>
        </p:nvSpPr>
        <p:spPr>
          <a:xfrm>
            <a:off x="5868144" y="1556792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B=(5,4)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7668344" y="2204864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C=(9,2)</a:t>
            </a:r>
            <a:endParaRPr lang="cs-CZ" b="1"/>
          </a:p>
        </p:txBody>
      </p:sp>
      <p:sp>
        <p:nvSpPr>
          <p:cNvPr id="57" name="Oval 56"/>
          <p:cNvSpPr/>
          <p:nvPr/>
        </p:nvSpPr>
        <p:spPr>
          <a:xfrm>
            <a:off x="7740352" y="264794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3" name="Straight Arrow Connector 72"/>
          <p:cNvCxnSpPr/>
          <p:nvPr/>
        </p:nvCxnSpPr>
        <p:spPr>
          <a:xfrm flipV="1">
            <a:off x="5652120" y="2708920"/>
            <a:ext cx="2160240" cy="360041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5580112" y="300798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3" name="TextBox 82"/>
          <p:cNvSpPr txBox="1"/>
          <p:nvPr/>
        </p:nvSpPr>
        <p:spPr>
          <a:xfrm>
            <a:off x="395536" y="260648"/>
            <a:ext cx="36004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 AB  </a:t>
            </a:r>
            <a:r>
              <a:rPr lang="en-US" smtClean="0"/>
              <a:t>=</a:t>
            </a:r>
            <a:r>
              <a:rPr lang="en-US" b="1" smtClean="0"/>
              <a:t>  </a:t>
            </a:r>
            <a:r>
              <a:rPr lang="en-US" smtClean="0"/>
              <a:t>vector (A,B) = B ─ A</a:t>
            </a:r>
          </a:p>
          <a:p>
            <a:endParaRPr lang="en-US" smtClean="0"/>
          </a:p>
          <a:p>
            <a:r>
              <a:rPr lang="en-US" b="1"/>
              <a:t> AB  </a:t>
            </a:r>
            <a:r>
              <a:rPr lang="en-US" smtClean="0"/>
              <a:t>=</a:t>
            </a:r>
            <a:r>
              <a:rPr lang="en-US" b="1" smtClean="0"/>
              <a:t> </a:t>
            </a:r>
            <a:r>
              <a:rPr lang="en-US" smtClean="0"/>
              <a:t>(Bx─Ax, By─Ay)</a:t>
            </a:r>
            <a:r>
              <a:rPr lang="en-US" b="1" baseline="30000"/>
              <a:t>T</a:t>
            </a:r>
            <a:r>
              <a:rPr lang="en-US" smtClean="0"/>
              <a:t> </a:t>
            </a:r>
            <a:endParaRPr lang="en-US"/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Vector </a:t>
            </a:r>
            <a:r>
              <a:rPr lang="en-US" b="1" smtClean="0"/>
              <a:t>norm </a:t>
            </a:r>
            <a:r>
              <a:rPr lang="en-US" smtClean="0"/>
              <a:t> = vector </a:t>
            </a:r>
            <a:r>
              <a:rPr lang="en-US" b="1" smtClean="0"/>
              <a:t>length</a:t>
            </a:r>
          </a:p>
          <a:p>
            <a:endParaRPr lang="en-US" b="1" smtClean="0"/>
          </a:p>
          <a:p>
            <a:r>
              <a:rPr lang="en-US" smtClean="0"/>
              <a:t>ǁ</a:t>
            </a:r>
            <a:r>
              <a:rPr lang="en-US" b="1" smtClean="0"/>
              <a:t>AB</a:t>
            </a:r>
            <a:r>
              <a:rPr lang="en-US" smtClean="0"/>
              <a:t>ǁ  =  ǁ</a:t>
            </a:r>
            <a:r>
              <a:rPr lang="en-US" b="1" smtClean="0"/>
              <a:t>BA</a:t>
            </a:r>
            <a:r>
              <a:rPr lang="en-US" smtClean="0"/>
              <a:t>ǁ</a:t>
            </a:r>
            <a:endParaRPr lang="en-US" b="1" smtClean="0"/>
          </a:p>
          <a:p>
            <a:endParaRPr lang="en-US" b="1" smtClean="0"/>
          </a:p>
          <a:p>
            <a:r>
              <a:rPr lang="en-US" smtClean="0"/>
              <a:t>ǁ</a:t>
            </a:r>
            <a:r>
              <a:rPr lang="en-US" b="1" smtClean="0"/>
              <a:t>AB</a:t>
            </a:r>
            <a:r>
              <a:rPr lang="en-US" smtClean="0"/>
              <a:t>ǁ = sqrt( (Bx─Ax)</a:t>
            </a:r>
            <a:r>
              <a:rPr lang="en-US" b="1" baseline="30000" smtClean="0"/>
              <a:t>2 </a:t>
            </a:r>
            <a:r>
              <a:rPr lang="en-US" smtClean="0"/>
              <a:t>+ (By─Ay)</a:t>
            </a:r>
            <a:r>
              <a:rPr lang="en-US" b="1" baseline="30000" smtClean="0"/>
              <a:t>2</a:t>
            </a:r>
            <a:r>
              <a:rPr lang="en-US" smtClean="0"/>
              <a:t> )</a:t>
            </a:r>
          </a:p>
          <a:p>
            <a:endParaRPr lang="en-US" smtClean="0"/>
          </a:p>
          <a:p>
            <a:r>
              <a:rPr lang="en-US" smtClean="0"/>
              <a:t>ǁ</a:t>
            </a:r>
            <a:r>
              <a:rPr lang="en-US" b="1" smtClean="0"/>
              <a:t>AB</a:t>
            </a:r>
            <a:r>
              <a:rPr lang="en-US" smtClean="0"/>
              <a:t>ǁ = distance(A, B)</a:t>
            </a:r>
            <a:endParaRPr lang="en-US"/>
          </a:p>
          <a:p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6156176" y="2420888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u</a:t>
            </a:r>
            <a:endParaRPr lang="cs-CZ" b="1"/>
          </a:p>
        </p:txBody>
      </p:sp>
      <p:sp>
        <p:nvSpPr>
          <p:cNvPr id="36" name="TextBox 35"/>
          <p:cNvSpPr txBox="1"/>
          <p:nvPr/>
        </p:nvSpPr>
        <p:spPr>
          <a:xfrm>
            <a:off x="6660232" y="2996952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v</a:t>
            </a:r>
            <a:endParaRPr lang="cs-CZ" b="1"/>
          </a:p>
        </p:txBody>
      </p:sp>
      <p:sp>
        <p:nvSpPr>
          <p:cNvPr id="37" name="TextBox 36"/>
          <p:cNvSpPr txBox="1"/>
          <p:nvPr/>
        </p:nvSpPr>
        <p:spPr>
          <a:xfrm>
            <a:off x="2267744" y="4293096"/>
            <a:ext cx="576064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u</a:t>
            </a:r>
            <a:r>
              <a:rPr lang="en-US" smtClean="0"/>
              <a:t> = </a:t>
            </a:r>
            <a:r>
              <a:rPr lang="en-US" b="1" smtClean="0"/>
              <a:t>AB</a:t>
            </a:r>
            <a:r>
              <a:rPr lang="en-US" smtClean="0"/>
              <a:t> = B ─ </a:t>
            </a:r>
            <a:r>
              <a:rPr lang="en-US"/>
              <a:t>A = (5 ─ </a:t>
            </a:r>
            <a:r>
              <a:rPr lang="en-US" smtClean="0"/>
              <a:t>3, 4 </a:t>
            </a:r>
            <a:r>
              <a:rPr lang="en-US"/>
              <a:t>─ </a:t>
            </a:r>
            <a:r>
              <a:rPr lang="en-US" smtClean="0"/>
              <a:t>1)</a:t>
            </a:r>
            <a:r>
              <a:rPr lang="en-US" b="1" baseline="30000" smtClean="0"/>
              <a:t>T</a:t>
            </a:r>
            <a:r>
              <a:rPr lang="en-US" smtClean="0"/>
              <a:t> = (</a:t>
            </a:r>
            <a:r>
              <a:rPr lang="en-US"/>
              <a:t>2</a:t>
            </a:r>
            <a:r>
              <a:rPr lang="en-US" smtClean="0"/>
              <a:t>, 3)</a:t>
            </a:r>
            <a:r>
              <a:rPr lang="en-US" b="1" baseline="30000" smtClean="0"/>
              <a:t>T</a:t>
            </a:r>
            <a:r>
              <a:rPr lang="en-US" smtClean="0"/>
              <a:t>    </a:t>
            </a:r>
            <a:endParaRPr lang="en-US"/>
          </a:p>
          <a:p>
            <a:endParaRPr lang="en-US"/>
          </a:p>
          <a:p>
            <a:r>
              <a:rPr lang="en-US" smtClean="0"/>
              <a:t> </a:t>
            </a:r>
            <a:r>
              <a:rPr lang="en-US" b="1" smtClean="0"/>
              <a:t>v</a:t>
            </a:r>
            <a:r>
              <a:rPr lang="en-US" smtClean="0"/>
              <a:t> = </a:t>
            </a:r>
            <a:r>
              <a:rPr lang="en-US" b="1" smtClean="0"/>
              <a:t>AC</a:t>
            </a:r>
            <a:r>
              <a:rPr lang="en-US" smtClean="0"/>
              <a:t> = C ─ </a:t>
            </a:r>
            <a:r>
              <a:rPr lang="en-US"/>
              <a:t>A = </a:t>
            </a:r>
            <a:r>
              <a:rPr lang="en-US" smtClean="0"/>
              <a:t>(9 </a:t>
            </a:r>
            <a:r>
              <a:rPr lang="en-US"/>
              <a:t>─ 3, </a:t>
            </a:r>
            <a:r>
              <a:rPr lang="en-US" smtClean="0"/>
              <a:t>2 </a:t>
            </a:r>
            <a:r>
              <a:rPr lang="en-US"/>
              <a:t>─ 1)</a:t>
            </a:r>
            <a:r>
              <a:rPr lang="en-US" b="1" baseline="30000"/>
              <a:t>T</a:t>
            </a:r>
            <a:r>
              <a:rPr lang="en-US"/>
              <a:t> = </a:t>
            </a:r>
            <a:r>
              <a:rPr lang="en-US" smtClean="0"/>
              <a:t>(6, 1)</a:t>
            </a:r>
            <a:r>
              <a:rPr lang="en-US" b="1" baseline="30000" smtClean="0"/>
              <a:t>T</a:t>
            </a:r>
            <a:r>
              <a:rPr lang="en-US" smtClean="0"/>
              <a:t> </a:t>
            </a:r>
          </a:p>
          <a:p>
            <a:endParaRPr lang="en-US" smtClean="0">
              <a:sym typeface="Symbol"/>
            </a:endParaRPr>
          </a:p>
          <a:p>
            <a:r>
              <a:rPr lang="en-US" smtClean="0"/>
              <a:t>ǁ</a:t>
            </a:r>
            <a:r>
              <a:rPr lang="en-US" b="1"/>
              <a:t>u</a:t>
            </a:r>
            <a:r>
              <a:rPr lang="en-US" smtClean="0"/>
              <a:t>ǁ  = </a:t>
            </a:r>
            <a:r>
              <a:rPr lang="en-US"/>
              <a:t>sqrt( </a:t>
            </a:r>
            <a:r>
              <a:rPr lang="en-US" smtClean="0"/>
              <a:t>2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  <a:r>
              <a:rPr lang="en-US"/>
              <a:t>+ </a:t>
            </a:r>
            <a:r>
              <a:rPr lang="en-US" smtClean="0"/>
              <a:t>3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  <a:r>
              <a:rPr lang="en-US"/>
              <a:t>) =  </a:t>
            </a:r>
            <a:r>
              <a:rPr lang="en-US" smtClean="0"/>
              <a:t>sqrt(13)</a:t>
            </a:r>
          </a:p>
          <a:p>
            <a:endParaRPr lang="en-US" smtClean="0"/>
          </a:p>
          <a:p>
            <a:r>
              <a:rPr lang="en-US" smtClean="0"/>
              <a:t>ǁ</a:t>
            </a:r>
            <a:r>
              <a:rPr lang="en-US" b="1" smtClean="0"/>
              <a:t>v</a:t>
            </a:r>
            <a:r>
              <a:rPr lang="en-US" smtClean="0"/>
              <a:t>ǁ  </a:t>
            </a:r>
            <a:r>
              <a:rPr lang="en-US"/>
              <a:t>= sqrt( </a:t>
            </a:r>
            <a:r>
              <a:rPr lang="en-US" smtClean="0"/>
              <a:t>6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  <a:r>
              <a:rPr lang="en-US"/>
              <a:t>+ </a:t>
            </a:r>
            <a:r>
              <a:rPr lang="en-US" smtClean="0"/>
              <a:t>1</a:t>
            </a:r>
            <a:r>
              <a:rPr lang="en-US" b="1" baseline="30000" smtClean="0"/>
              <a:t>2</a:t>
            </a:r>
            <a:r>
              <a:rPr lang="en-US" smtClean="0"/>
              <a:t> </a:t>
            </a:r>
            <a:r>
              <a:rPr lang="en-US"/>
              <a:t>) =  </a:t>
            </a:r>
            <a:r>
              <a:rPr lang="en-US" smtClean="0"/>
              <a:t>sqrt(37)</a:t>
            </a:r>
            <a:endParaRPr lang="en-US"/>
          </a:p>
        </p:txBody>
      </p:sp>
      <p:cxnSp>
        <p:nvCxnSpPr>
          <p:cNvPr id="40" name="Straight Connector 39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23973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0" name="Rounded Rectangle 39"/>
          <p:cNvSpPr/>
          <p:nvPr/>
        </p:nvSpPr>
        <p:spPr>
          <a:xfrm>
            <a:off x="107504" y="116632"/>
            <a:ext cx="4248472" cy="3816424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1" name="Rectangle 40"/>
          <p:cNvSpPr/>
          <p:nvPr/>
        </p:nvSpPr>
        <p:spPr>
          <a:xfrm>
            <a:off x="611559" y="2852936"/>
            <a:ext cx="2037159" cy="43204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 </a:t>
            </a:r>
            <a:endParaRPr lang="cs-CZ">
              <a:solidFill>
                <a:schemeClr val="tx1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395536" y="404664"/>
            <a:ext cx="3600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sym typeface="Symbol"/>
              </a:rPr>
              <a:t>in Euclidean space</a:t>
            </a:r>
          </a:p>
          <a:p>
            <a:endParaRPr lang="en-US" b="1" smtClean="0"/>
          </a:p>
          <a:p>
            <a:r>
              <a:rPr lang="en-US" b="1" smtClean="0"/>
              <a:t>Dot product </a:t>
            </a:r>
            <a:r>
              <a:rPr lang="en-US" smtClean="0">
                <a:sym typeface="Symbol"/>
              </a:rPr>
              <a:t> </a:t>
            </a:r>
            <a:r>
              <a:rPr lang="en-US" b="1" smtClean="0">
                <a:sym typeface="Symbol"/>
              </a:rPr>
              <a:t>scalar product</a:t>
            </a:r>
            <a:r>
              <a:rPr lang="en-US" smtClean="0">
                <a:sym typeface="Symbol"/>
              </a:rPr>
              <a:t>    </a:t>
            </a:r>
          </a:p>
          <a:p>
            <a:endParaRPr lang="en-US" smtClean="0">
              <a:sym typeface="Symbol"/>
            </a:endParaRPr>
          </a:p>
          <a:p>
            <a:r>
              <a:rPr lang="en-US" smtClean="0">
                <a:sym typeface="Symbol"/>
              </a:rPr>
              <a:t></a:t>
            </a:r>
            <a:r>
              <a:rPr lang="en-US" b="1" smtClean="0">
                <a:sym typeface="Symbol"/>
              </a:rPr>
              <a:t>u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  = 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u</a:t>
            </a:r>
            <a:r>
              <a:rPr lang="en-US" smtClean="0">
                <a:sym typeface="Symbol"/>
              </a:rPr>
              <a:t> </a:t>
            </a:r>
            <a:r>
              <a:rPr lang="en-US">
                <a:sym typeface="Symbol"/>
              </a:rPr>
              <a:t>= </a:t>
            </a:r>
            <a:r>
              <a:rPr lang="en-US" b="1">
                <a:sym typeface="Symbol"/>
              </a:rPr>
              <a:t>u</a:t>
            </a:r>
            <a:r>
              <a:rPr lang="en-US">
                <a:sym typeface="Symbol"/>
              </a:rPr>
              <a:t> ∙ </a:t>
            </a:r>
            <a:r>
              <a:rPr lang="en-US" b="1">
                <a:sym typeface="Symbol"/>
              </a:rPr>
              <a:t>v</a:t>
            </a:r>
            <a:r>
              <a:rPr lang="en-US">
                <a:sym typeface="Symbol"/>
              </a:rPr>
              <a:t> = 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 </a:t>
            </a:r>
            <a:r>
              <a:rPr lang="en-US">
                <a:sym typeface="Symbol"/>
              </a:rPr>
              <a:t>∙ </a:t>
            </a:r>
            <a:r>
              <a:rPr lang="en-US" b="1" smtClean="0">
                <a:sym typeface="Symbol"/>
              </a:rPr>
              <a:t>u</a:t>
            </a:r>
            <a:r>
              <a:rPr lang="en-US" smtClean="0">
                <a:sym typeface="Symbol"/>
              </a:rPr>
              <a:t>                     </a:t>
            </a:r>
            <a:r>
              <a:rPr lang="en-US" b="1" i="1" smtClean="0">
                <a:sym typeface="Symbol"/>
              </a:rPr>
              <a:t> </a:t>
            </a:r>
          </a:p>
          <a:p>
            <a:r>
              <a:rPr lang="en-US" b="1" i="1">
                <a:sym typeface="Symbol"/>
              </a:rPr>
              <a:t> </a:t>
            </a:r>
            <a:r>
              <a:rPr lang="en-US" b="1" i="1" smtClean="0">
                <a:sym typeface="Symbol"/>
              </a:rPr>
              <a:t>     // commutative</a:t>
            </a:r>
          </a:p>
          <a:p>
            <a:endParaRPr lang="en-US" smtClean="0">
              <a:sym typeface="Symbol"/>
            </a:endParaRPr>
          </a:p>
          <a:p>
            <a:r>
              <a:rPr lang="en-US" smtClean="0">
                <a:sym typeface="Symbol"/>
              </a:rPr>
              <a:t> sum( i = 1..dimension, </a:t>
            </a:r>
            <a:r>
              <a:rPr lang="en-US" b="1" smtClean="0">
                <a:sym typeface="Symbol"/>
              </a:rPr>
              <a:t> u</a:t>
            </a:r>
            <a:r>
              <a:rPr lang="en-US" smtClean="0">
                <a:sym typeface="Symbol"/>
              </a:rPr>
              <a:t>[i]*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[i] )</a:t>
            </a:r>
          </a:p>
          <a:p>
            <a:endParaRPr lang="en-US">
              <a:sym typeface="Symbol"/>
            </a:endParaRPr>
          </a:p>
          <a:p>
            <a:r>
              <a:rPr lang="en-US" smtClean="0">
                <a:sym typeface="Symbol"/>
              </a:rPr>
              <a:t>        = </a:t>
            </a:r>
            <a:r>
              <a:rPr lang="en-US" b="1">
                <a:sym typeface="Symbol"/>
              </a:rPr>
              <a:t>u</a:t>
            </a:r>
            <a:r>
              <a:rPr lang="en-US" sz="2000" b="1" baseline="-25000">
                <a:sym typeface="Symbol"/>
              </a:rPr>
              <a:t>x</a:t>
            </a:r>
            <a:r>
              <a:rPr lang="en-US" b="1"/>
              <a:t> </a:t>
            </a:r>
            <a:r>
              <a:rPr lang="en-US" b="1" smtClean="0">
                <a:sym typeface="Symbol"/>
              </a:rPr>
              <a:t>v</a:t>
            </a:r>
            <a:r>
              <a:rPr lang="en-US" sz="2000" b="1" baseline="-25000" smtClean="0">
                <a:sym typeface="Symbol"/>
              </a:rPr>
              <a:t>x</a:t>
            </a:r>
            <a:r>
              <a:rPr lang="en-US" b="1" smtClean="0"/>
              <a:t> +  </a:t>
            </a:r>
            <a:r>
              <a:rPr lang="en-US" b="1" smtClean="0">
                <a:sym typeface="Symbol"/>
              </a:rPr>
              <a:t>u</a:t>
            </a:r>
            <a:r>
              <a:rPr lang="en-US" sz="2000" b="1" baseline="-25000" smtClean="0">
                <a:sym typeface="Symbol"/>
              </a:rPr>
              <a:t>y</a:t>
            </a:r>
            <a:r>
              <a:rPr lang="en-US" b="1" smtClean="0"/>
              <a:t> v</a:t>
            </a:r>
            <a:r>
              <a:rPr lang="en-US" sz="2000" b="1" baseline="-25000" smtClean="0">
                <a:sym typeface="Symbol"/>
              </a:rPr>
              <a:t>y</a:t>
            </a:r>
            <a:r>
              <a:rPr lang="en-US" b="1" smtClean="0"/>
              <a:t>         // in 2D</a:t>
            </a:r>
            <a:endParaRPr lang="en-US" b="1" smtClean="0">
              <a:sym typeface="Symbol"/>
            </a:endParaRPr>
          </a:p>
          <a:p>
            <a:endParaRPr lang="en-US" smtClean="0">
              <a:sym typeface="Symbol"/>
            </a:endParaRPr>
          </a:p>
          <a:p>
            <a:endParaRPr lang="en-US">
              <a:sym typeface="Symbol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6300192" y="192786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4" name="Straight Arrow Connector 63"/>
          <p:cNvCxnSpPr/>
          <p:nvPr/>
        </p:nvCxnSpPr>
        <p:spPr>
          <a:xfrm flipV="1">
            <a:off x="5652120" y="1999873"/>
            <a:ext cx="720080" cy="1080121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724128" y="3140968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A=(3,1)</a:t>
            </a:r>
            <a:endParaRPr lang="cs-CZ" b="1"/>
          </a:p>
        </p:txBody>
      </p:sp>
      <p:sp>
        <p:nvSpPr>
          <p:cNvPr id="57" name="Oval 56"/>
          <p:cNvSpPr/>
          <p:nvPr/>
        </p:nvSpPr>
        <p:spPr>
          <a:xfrm>
            <a:off x="7740352" y="264794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3" name="Straight Arrow Connector 72"/>
          <p:cNvCxnSpPr/>
          <p:nvPr/>
        </p:nvCxnSpPr>
        <p:spPr>
          <a:xfrm flipV="1">
            <a:off x="5652120" y="2708920"/>
            <a:ext cx="2160240" cy="360041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5580112" y="300798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TextBox 34"/>
          <p:cNvSpPr txBox="1"/>
          <p:nvPr/>
        </p:nvSpPr>
        <p:spPr>
          <a:xfrm>
            <a:off x="6156176" y="2420888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u</a:t>
            </a:r>
            <a:endParaRPr lang="cs-CZ" b="1"/>
          </a:p>
        </p:txBody>
      </p:sp>
      <p:sp>
        <p:nvSpPr>
          <p:cNvPr id="36" name="TextBox 35"/>
          <p:cNvSpPr txBox="1"/>
          <p:nvPr/>
        </p:nvSpPr>
        <p:spPr>
          <a:xfrm>
            <a:off x="6660232" y="2996952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v</a:t>
            </a:r>
            <a:endParaRPr lang="cs-CZ" b="1"/>
          </a:p>
        </p:txBody>
      </p:sp>
      <p:sp>
        <p:nvSpPr>
          <p:cNvPr id="37" name="TextBox 36"/>
          <p:cNvSpPr txBox="1"/>
          <p:nvPr/>
        </p:nvSpPr>
        <p:spPr>
          <a:xfrm>
            <a:off x="2267744" y="4077072"/>
            <a:ext cx="56886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mtClean="0">
              <a:sym typeface="Symbol"/>
            </a:endParaRPr>
          </a:p>
          <a:p>
            <a:r>
              <a:rPr lang="en-US" b="1"/>
              <a:t>u</a:t>
            </a:r>
            <a:r>
              <a:rPr lang="en-US"/>
              <a:t> = </a:t>
            </a:r>
            <a:r>
              <a:rPr lang="en-US" b="1"/>
              <a:t>AB</a:t>
            </a:r>
            <a:r>
              <a:rPr lang="en-US"/>
              <a:t> = B ─ A = (5 ─ 3, 4 ─ 1)</a:t>
            </a:r>
            <a:r>
              <a:rPr lang="en-US" b="1" baseline="30000"/>
              <a:t>T</a:t>
            </a:r>
            <a:r>
              <a:rPr lang="en-US"/>
              <a:t> = (2, 3)</a:t>
            </a:r>
            <a:r>
              <a:rPr lang="en-US" b="1" baseline="30000"/>
              <a:t>T</a:t>
            </a:r>
            <a:r>
              <a:rPr lang="en-US"/>
              <a:t>    </a:t>
            </a:r>
          </a:p>
          <a:p>
            <a:endParaRPr lang="en-US"/>
          </a:p>
          <a:p>
            <a:r>
              <a:rPr lang="en-US"/>
              <a:t> </a:t>
            </a:r>
            <a:r>
              <a:rPr lang="en-US" b="1"/>
              <a:t>v</a:t>
            </a:r>
            <a:r>
              <a:rPr lang="en-US"/>
              <a:t> = </a:t>
            </a:r>
            <a:r>
              <a:rPr lang="en-US" b="1"/>
              <a:t>AC</a:t>
            </a:r>
            <a:r>
              <a:rPr lang="en-US"/>
              <a:t> = C ─ A = (9 ─ 3, 2 ─ 1)</a:t>
            </a:r>
            <a:r>
              <a:rPr lang="en-US" b="1" baseline="30000"/>
              <a:t>T</a:t>
            </a:r>
            <a:r>
              <a:rPr lang="en-US"/>
              <a:t> = (6, 1)</a:t>
            </a:r>
            <a:r>
              <a:rPr lang="en-US" b="1" baseline="30000"/>
              <a:t>T</a:t>
            </a:r>
            <a:r>
              <a:rPr lang="en-US"/>
              <a:t> </a:t>
            </a:r>
          </a:p>
          <a:p>
            <a:r>
              <a:rPr lang="en-US" smtClean="0">
                <a:sym typeface="Symbol"/>
              </a:rPr>
              <a:t> </a:t>
            </a:r>
          </a:p>
          <a:p>
            <a:r>
              <a:rPr lang="en-US" smtClean="0">
                <a:sym typeface="Symbol"/>
              </a:rPr>
              <a:t></a:t>
            </a:r>
            <a:r>
              <a:rPr lang="en-US" b="1" smtClean="0">
                <a:sym typeface="Symbol"/>
              </a:rPr>
              <a:t>u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  = 2*6 + 3*1</a:t>
            </a:r>
            <a:r>
              <a:rPr lang="en-US" smtClean="0"/>
              <a:t> = 15</a:t>
            </a:r>
            <a:endParaRPr lang="en-US">
              <a:sym typeface="Symbol"/>
            </a:endParaRPr>
          </a:p>
          <a:p>
            <a:endParaRPr lang="en-US">
              <a:sym typeface="Symbol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868144" y="1556792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B=(5,4)</a:t>
            </a:r>
            <a:endParaRPr lang="cs-CZ" b="1"/>
          </a:p>
        </p:txBody>
      </p:sp>
      <p:sp>
        <p:nvSpPr>
          <p:cNvPr id="39" name="TextBox 38"/>
          <p:cNvSpPr txBox="1"/>
          <p:nvPr/>
        </p:nvSpPr>
        <p:spPr>
          <a:xfrm>
            <a:off x="7668344" y="2204864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C=(9,2)</a:t>
            </a:r>
            <a:endParaRPr lang="cs-CZ" b="1"/>
          </a:p>
        </p:txBody>
      </p:sp>
      <p:cxnSp>
        <p:nvCxnSpPr>
          <p:cNvPr id="43" name="Straight Connector 42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12323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Rectangle 64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Rounded Rectangle 58"/>
          <p:cNvSpPr/>
          <p:nvPr/>
        </p:nvSpPr>
        <p:spPr>
          <a:xfrm>
            <a:off x="107504" y="116632"/>
            <a:ext cx="4248472" cy="3384376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3" name="Rectangle 62"/>
          <p:cNvSpPr/>
          <p:nvPr/>
        </p:nvSpPr>
        <p:spPr>
          <a:xfrm>
            <a:off x="323528" y="2276872"/>
            <a:ext cx="3312368" cy="79208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 </a:t>
            </a:r>
            <a:endParaRPr lang="cs-CZ">
              <a:solidFill>
                <a:schemeClr val="tx1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8460432" y="47667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0" name="TextBox 69"/>
          <p:cNvSpPr txBox="1"/>
          <p:nvPr/>
        </p:nvSpPr>
        <p:spPr>
          <a:xfrm>
            <a:off x="6228184" y="3068960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D=(4,1)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7596336" y="188640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C=(11,8)</a:t>
            </a:r>
            <a:endParaRPr lang="cs-CZ" b="1"/>
          </a:p>
        </p:txBody>
      </p:sp>
      <p:sp>
        <p:nvSpPr>
          <p:cNvPr id="84" name="TextBox 83"/>
          <p:cNvSpPr txBox="1"/>
          <p:nvPr/>
        </p:nvSpPr>
        <p:spPr>
          <a:xfrm>
            <a:off x="323528" y="620688"/>
            <a:ext cx="352839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Vectors </a:t>
            </a:r>
            <a:r>
              <a:rPr lang="en-US" b="1" smtClean="0">
                <a:sym typeface="Symbol"/>
              </a:rPr>
              <a:t> u </a:t>
            </a:r>
            <a:r>
              <a:rPr lang="en-US" smtClean="0">
                <a:sym typeface="Symbol"/>
              </a:rPr>
              <a:t>and</a:t>
            </a:r>
            <a:r>
              <a:rPr lang="en-US" b="1" smtClean="0">
                <a:sym typeface="Symbol"/>
              </a:rPr>
              <a:t> v </a:t>
            </a:r>
            <a:r>
              <a:rPr lang="en-US" smtClean="0">
                <a:sym typeface="Symbol"/>
              </a:rPr>
              <a:t>are</a:t>
            </a:r>
            <a:r>
              <a:rPr lang="en-US" b="1" smtClean="0">
                <a:sym typeface="Symbol"/>
              </a:rPr>
              <a:t> collinear </a:t>
            </a:r>
          </a:p>
          <a:p>
            <a:r>
              <a:rPr lang="en-US" smtClean="0">
                <a:sym typeface="Symbol"/>
              </a:rPr>
              <a:t>if and only</a:t>
            </a:r>
            <a:r>
              <a:rPr lang="en-US" b="1" smtClean="0">
                <a:sym typeface="Symbol"/>
              </a:rPr>
              <a:t> </a:t>
            </a:r>
            <a:r>
              <a:rPr lang="en-US" smtClean="0">
                <a:sym typeface="Symbol"/>
              </a:rPr>
              <a:t>if</a:t>
            </a:r>
          </a:p>
          <a:p>
            <a:r>
              <a:rPr lang="en-US" b="1" smtClean="0">
                <a:sym typeface="Symbol"/>
              </a:rPr>
              <a:t>u </a:t>
            </a:r>
            <a:r>
              <a:rPr lang="en-US" smtClean="0">
                <a:sym typeface="Symbol"/>
              </a:rPr>
              <a:t>is a non-zero multiple of</a:t>
            </a:r>
            <a:r>
              <a:rPr lang="en-US" b="1" smtClean="0">
                <a:sym typeface="Symbol"/>
              </a:rPr>
              <a:t> v </a:t>
            </a:r>
          </a:p>
          <a:p>
            <a:r>
              <a:rPr lang="en-US" smtClean="0">
                <a:sym typeface="Symbol"/>
              </a:rPr>
              <a:t>(and vice versa)</a:t>
            </a:r>
          </a:p>
          <a:p>
            <a:r>
              <a:rPr lang="en-US" smtClean="0">
                <a:sym typeface="Symbol"/>
              </a:rPr>
              <a:t>or equivalently:</a:t>
            </a:r>
          </a:p>
          <a:p>
            <a:endParaRPr lang="en-US" b="1" smtClean="0">
              <a:sym typeface="Symbol"/>
            </a:endParaRPr>
          </a:p>
          <a:p>
            <a:endParaRPr lang="en-US" b="1" smtClean="0">
              <a:sym typeface="Symbol"/>
            </a:endParaRPr>
          </a:p>
          <a:p>
            <a:r>
              <a:rPr lang="en-US" b="1" smtClean="0">
                <a:sym typeface="Symbol"/>
              </a:rPr>
              <a:t>determinant </a:t>
            </a:r>
            <a:r>
              <a:rPr lang="en-US" b="1">
                <a:sym typeface="Symbol"/>
              </a:rPr>
              <a:t> </a:t>
            </a:r>
            <a:r>
              <a:rPr lang="en-US" b="1" smtClean="0">
                <a:sym typeface="Symbol"/>
              </a:rPr>
              <a:t>                         = 0 </a:t>
            </a:r>
            <a:endParaRPr lang="en-US">
              <a:sym typeface="Symbol"/>
            </a:endParaRPr>
          </a:p>
          <a:p>
            <a:endParaRPr lang="en-US">
              <a:sym typeface="Symbol"/>
            </a:endParaRPr>
          </a:p>
        </p:txBody>
      </p:sp>
      <p:cxnSp>
        <p:nvCxnSpPr>
          <p:cNvPr id="73" name="Straight Arrow Connector 72"/>
          <p:cNvCxnSpPr/>
          <p:nvPr/>
        </p:nvCxnSpPr>
        <p:spPr>
          <a:xfrm flipV="1">
            <a:off x="4932040" y="548680"/>
            <a:ext cx="3600400" cy="1800202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5580112" y="192786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6" name="Oval 45"/>
          <p:cNvSpPr/>
          <p:nvPr/>
        </p:nvSpPr>
        <p:spPr>
          <a:xfrm>
            <a:off x="810039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3" name="Straight Arrow Connector 42"/>
          <p:cNvCxnSpPr/>
          <p:nvPr/>
        </p:nvCxnSpPr>
        <p:spPr>
          <a:xfrm flipV="1">
            <a:off x="6012160" y="1988840"/>
            <a:ext cx="2160240" cy="1080122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594015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TextBox 46"/>
          <p:cNvSpPr txBox="1"/>
          <p:nvPr/>
        </p:nvSpPr>
        <p:spPr>
          <a:xfrm>
            <a:off x="7956376" y="2204864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E=(10,4)</a:t>
            </a:r>
            <a:endParaRPr lang="cs-CZ" b="1"/>
          </a:p>
        </p:txBody>
      </p:sp>
      <p:sp>
        <p:nvSpPr>
          <p:cNvPr id="48" name="TextBox 47"/>
          <p:cNvSpPr txBox="1"/>
          <p:nvPr/>
        </p:nvSpPr>
        <p:spPr>
          <a:xfrm>
            <a:off x="5004048" y="1484784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B=(3,4)</a:t>
            </a:r>
            <a:endParaRPr lang="cs-CZ" b="1"/>
          </a:p>
        </p:txBody>
      </p:sp>
      <p:sp>
        <p:nvSpPr>
          <p:cNvPr id="51" name="TextBox 50"/>
          <p:cNvSpPr txBox="1"/>
          <p:nvPr/>
        </p:nvSpPr>
        <p:spPr>
          <a:xfrm>
            <a:off x="5004048" y="1916832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u</a:t>
            </a:r>
            <a:endParaRPr lang="cs-CZ" b="1"/>
          </a:p>
        </p:txBody>
      </p:sp>
      <p:cxnSp>
        <p:nvCxnSpPr>
          <p:cNvPr id="64" name="Straight Arrow Connector 63"/>
          <p:cNvCxnSpPr/>
          <p:nvPr/>
        </p:nvCxnSpPr>
        <p:spPr>
          <a:xfrm flipV="1">
            <a:off x="4932040" y="1999873"/>
            <a:ext cx="720080" cy="360042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4860032" y="228790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2" name="TextBox 51"/>
          <p:cNvSpPr txBox="1"/>
          <p:nvPr/>
        </p:nvSpPr>
        <p:spPr>
          <a:xfrm>
            <a:off x="6876256" y="1844824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v</a:t>
            </a:r>
            <a:endParaRPr lang="cs-CZ" b="1"/>
          </a:p>
        </p:txBody>
      </p:sp>
      <p:sp>
        <p:nvSpPr>
          <p:cNvPr id="53" name="TextBox 52"/>
          <p:cNvSpPr txBox="1"/>
          <p:nvPr/>
        </p:nvSpPr>
        <p:spPr>
          <a:xfrm>
            <a:off x="7308304" y="2492896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w</a:t>
            </a:r>
            <a:endParaRPr lang="cs-CZ" b="1"/>
          </a:p>
        </p:txBody>
      </p:sp>
      <p:sp>
        <p:nvSpPr>
          <p:cNvPr id="25" name="Right Brace 24"/>
          <p:cNvSpPr/>
          <p:nvPr/>
        </p:nvSpPr>
        <p:spPr>
          <a:xfrm rot="3766623">
            <a:off x="6713773" y="-256030"/>
            <a:ext cx="239223" cy="3919830"/>
          </a:xfrm>
          <a:prstGeom prst="rightBrace">
            <a:avLst>
              <a:gd name="adj1" fmla="val 52425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TextBox 54"/>
          <p:cNvSpPr txBox="1"/>
          <p:nvPr/>
        </p:nvSpPr>
        <p:spPr>
          <a:xfrm>
            <a:off x="2051720" y="2348880"/>
            <a:ext cx="79208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ym typeface="Symbol"/>
              </a:rPr>
              <a:t>u</a:t>
            </a:r>
            <a:r>
              <a:rPr lang="en-US" sz="2000" b="1" baseline="-25000" smtClean="0">
                <a:sym typeface="Symbol"/>
              </a:rPr>
              <a:t>x</a:t>
            </a:r>
            <a:r>
              <a:rPr lang="en-US" b="1" smtClean="0"/>
              <a:t>   </a:t>
            </a:r>
            <a:r>
              <a:rPr lang="en-US" b="1" smtClean="0">
                <a:sym typeface="Symbol"/>
              </a:rPr>
              <a:t>v</a:t>
            </a:r>
            <a:r>
              <a:rPr lang="en-US" sz="2000" b="1" baseline="-25000" smtClean="0">
                <a:sym typeface="Symbol"/>
              </a:rPr>
              <a:t>x</a:t>
            </a:r>
            <a:endParaRPr lang="en-US" b="1">
              <a:sym typeface="Symbol"/>
            </a:endParaRPr>
          </a:p>
          <a:p>
            <a:r>
              <a:rPr lang="en-US" b="1" smtClean="0">
                <a:sym typeface="Symbol"/>
              </a:rPr>
              <a:t>u</a:t>
            </a:r>
            <a:r>
              <a:rPr lang="en-US" sz="2000" b="1" baseline="-25000" smtClean="0">
                <a:sym typeface="Symbol"/>
              </a:rPr>
              <a:t>y</a:t>
            </a:r>
            <a:r>
              <a:rPr lang="en-US" b="1" smtClean="0">
                <a:sym typeface="Symbol"/>
              </a:rPr>
              <a:t>   v</a:t>
            </a:r>
            <a:r>
              <a:rPr lang="en-US" sz="2000" b="1" baseline="-25000" smtClean="0">
                <a:sym typeface="Symbol"/>
              </a:rPr>
              <a:t>y</a:t>
            </a:r>
            <a:endParaRPr lang="en-US" b="1" baseline="-25000">
              <a:sym typeface="Symbol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835696" y="2276872"/>
            <a:ext cx="13681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|    | </a:t>
            </a:r>
            <a:endParaRPr lang="en-US" sz="4400" baseline="-25000">
              <a:sym typeface="Symbo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763688" y="4653136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det(</a:t>
            </a:r>
            <a:r>
              <a:rPr lang="en-US" b="1" smtClean="0">
                <a:sym typeface="Symbol"/>
              </a:rPr>
              <a:t>u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) = det ((2, 1)</a:t>
            </a:r>
            <a:r>
              <a:rPr lang="en-US" b="1" baseline="30000" smtClean="0"/>
              <a:t>T</a:t>
            </a:r>
            <a:r>
              <a:rPr lang="en-US" smtClean="0">
                <a:sym typeface="Symbol"/>
              </a:rPr>
              <a:t>, (10, 5)</a:t>
            </a:r>
            <a:r>
              <a:rPr lang="en-US" b="1" baseline="30000" smtClean="0"/>
              <a:t>T</a:t>
            </a:r>
            <a:r>
              <a:rPr lang="en-US" smtClean="0">
                <a:sym typeface="Symbol"/>
              </a:rPr>
              <a:t> ) = det                     = 2*5 </a:t>
            </a:r>
            <a:r>
              <a:rPr lang="en-US" smtClean="0"/>
              <a:t>─ 1*10 = 0</a:t>
            </a:r>
            <a:r>
              <a:rPr lang="en-US" smtClean="0">
                <a:sym typeface="Symbol"/>
              </a:rPr>
              <a:t>        </a:t>
            </a:r>
            <a:endParaRPr lang="en-US">
              <a:sym typeface="Symbol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220072" y="4437112"/>
            <a:ext cx="12961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</a:t>
            </a:r>
            <a:r>
              <a:rPr lang="en-US" sz="4400" b="1" smtClean="0"/>
              <a:t>     </a:t>
            </a:r>
            <a:r>
              <a:rPr lang="en-US" sz="4400" smtClean="0"/>
              <a:t>)</a:t>
            </a:r>
            <a:endParaRPr lang="en-US" sz="4400" baseline="-25000">
              <a:sym typeface="Symbol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448697" y="4527426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2,  10</a:t>
            </a:r>
            <a:endParaRPr lang="en-US">
              <a:sym typeface="Symbol"/>
            </a:endParaRPr>
          </a:p>
          <a:p>
            <a:r>
              <a:rPr lang="en-US" smtClean="0">
                <a:sym typeface="Symbol"/>
              </a:rPr>
              <a:t>1,   5</a:t>
            </a:r>
            <a:endParaRPr lang="en-US" baseline="-25000">
              <a:sym typeface="Symbol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763688" y="3645024"/>
            <a:ext cx="18722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ym typeface="Symbol"/>
              </a:rPr>
              <a:t>u  = </a:t>
            </a:r>
            <a:r>
              <a:rPr lang="en-US" smtClean="0">
                <a:sym typeface="Symbol"/>
              </a:rPr>
              <a:t>(2, 1)</a:t>
            </a:r>
            <a:r>
              <a:rPr lang="en-US" b="1" baseline="30000" smtClean="0"/>
              <a:t>T</a:t>
            </a:r>
            <a:r>
              <a:rPr lang="en-US" b="1" smtClean="0">
                <a:sym typeface="Symbol"/>
              </a:rPr>
              <a:t> </a:t>
            </a:r>
          </a:p>
          <a:p>
            <a:r>
              <a:rPr lang="en-US" b="1" smtClean="0">
                <a:sym typeface="Symbol"/>
              </a:rPr>
              <a:t>v  = </a:t>
            </a:r>
            <a:r>
              <a:rPr lang="en-US" smtClean="0">
                <a:sym typeface="Symbol"/>
              </a:rPr>
              <a:t>(10, 5)</a:t>
            </a:r>
            <a:r>
              <a:rPr lang="en-US" b="1" baseline="30000" smtClean="0"/>
              <a:t>T</a:t>
            </a:r>
            <a:endParaRPr lang="en-US" b="1" smtClean="0">
              <a:sym typeface="Symbol"/>
            </a:endParaRPr>
          </a:p>
          <a:p>
            <a:r>
              <a:rPr lang="en-US" b="1" smtClean="0">
                <a:sym typeface="Symbol"/>
              </a:rPr>
              <a:t>w = </a:t>
            </a:r>
            <a:r>
              <a:rPr lang="en-US" smtClean="0">
                <a:sym typeface="Symbol"/>
              </a:rPr>
              <a:t>(6, 3)</a:t>
            </a:r>
            <a:r>
              <a:rPr lang="en-US" b="1" baseline="30000" smtClean="0"/>
              <a:t>T</a:t>
            </a:r>
            <a:endParaRPr lang="en-US" b="1" smtClean="0">
              <a:sym typeface="Symbol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763688" y="5373216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det(</a:t>
            </a:r>
            <a:r>
              <a:rPr lang="en-US" b="1" smtClean="0">
                <a:sym typeface="Symbol"/>
              </a:rPr>
              <a:t>u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w</a:t>
            </a:r>
            <a:r>
              <a:rPr lang="en-US" smtClean="0">
                <a:sym typeface="Symbol"/>
              </a:rPr>
              <a:t>) = det ((2, 1)</a:t>
            </a:r>
            <a:r>
              <a:rPr lang="en-US" b="1" baseline="30000" smtClean="0"/>
              <a:t>T</a:t>
            </a:r>
            <a:r>
              <a:rPr lang="en-US" smtClean="0">
                <a:sym typeface="Symbol"/>
              </a:rPr>
              <a:t>, (6, 3)</a:t>
            </a:r>
            <a:r>
              <a:rPr lang="en-US" b="1" baseline="30000" smtClean="0"/>
              <a:t>T</a:t>
            </a:r>
            <a:r>
              <a:rPr lang="en-US" smtClean="0">
                <a:sym typeface="Symbol"/>
              </a:rPr>
              <a:t> ) = det                   = 2*3 </a:t>
            </a:r>
            <a:r>
              <a:rPr lang="en-US" smtClean="0"/>
              <a:t>─ 1*6 = 0</a:t>
            </a:r>
            <a:r>
              <a:rPr lang="en-US" smtClean="0">
                <a:sym typeface="Symbol"/>
              </a:rPr>
              <a:t>        </a:t>
            </a:r>
            <a:endParaRPr lang="en-US">
              <a:sym typeface="Symbol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5220072" y="5157192"/>
            <a:ext cx="12961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</a:t>
            </a:r>
            <a:r>
              <a:rPr lang="en-US" sz="4400" b="1" smtClean="0"/>
              <a:t>    </a:t>
            </a:r>
            <a:r>
              <a:rPr lang="en-US" sz="4400" smtClean="0"/>
              <a:t>)</a:t>
            </a:r>
            <a:endParaRPr lang="en-US" sz="4400" baseline="-25000">
              <a:sym typeface="Symbol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5448697" y="5247506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2,  6</a:t>
            </a:r>
            <a:endParaRPr lang="en-US">
              <a:sym typeface="Symbol"/>
            </a:endParaRPr>
          </a:p>
          <a:p>
            <a:r>
              <a:rPr lang="en-US" smtClean="0">
                <a:sym typeface="Symbol"/>
              </a:rPr>
              <a:t>1,  3</a:t>
            </a:r>
            <a:endParaRPr lang="en-US" baseline="-25000">
              <a:sym typeface="Symbol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763688" y="6093296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>
                <a:sym typeface="Symbol"/>
              </a:rPr>
              <a:t>det(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w</a:t>
            </a:r>
            <a:r>
              <a:rPr lang="en-US" smtClean="0">
                <a:sym typeface="Symbol"/>
              </a:rPr>
              <a:t>) = det ((10, 5)</a:t>
            </a:r>
            <a:r>
              <a:rPr lang="en-US" b="1" baseline="30000" smtClean="0"/>
              <a:t>T</a:t>
            </a:r>
            <a:r>
              <a:rPr lang="en-US" smtClean="0">
                <a:sym typeface="Symbol"/>
              </a:rPr>
              <a:t>, (6, 3)</a:t>
            </a:r>
            <a:r>
              <a:rPr lang="en-US" b="1" baseline="30000" smtClean="0"/>
              <a:t>T</a:t>
            </a:r>
            <a:r>
              <a:rPr lang="en-US" smtClean="0">
                <a:sym typeface="Symbol"/>
              </a:rPr>
              <a:t> ) = det                   = 10*3 </a:t>
            </a:r>
            <a:r>
              <a:rPr lang="en-US" smtClean="0"/>
              <a:t>─ 5*6 = 0</a:t>
            </a:r>
            <a:r>
              <a:rPr lang="en-US" smtClean="0">
                <a:sym typeface="Symbol"/>
              </a:rPr>
              <a:t>        </a:t>
            </a:r>
            <a:endParaRPr lang="en-US">
              <a:sym typeface="Symbol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5292080" y="5877272"/>
            <a:ext cx="12961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/>
              <a:t>(</a:t>
            </a:r>
            <a:r>
              <a:rPr lang="en-US" sz="4400" b="1" smtClean="0"/>
              <a:t>    </a:t>
            </a:r>
            <a:r>
              <a:rPr lang="en-US" sz="4400" smtClean="0"/>
              <a:t>)</a:t>
            </a:r>
            <a:endParaRPr lang="en-US" sz="4400" baseline="-25000">
              <a:sym typeface="Symbol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448697" y="5967586"/>
            <a:ext cx="11521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10,  6</a:t>
            </a:r>
            <a:endParaRPr lang="en-US">
              <a:sym typeface="Symbol"/>
            </a:endParaRPr>
          </a:p>
          <a:p>
            <a:r>
              <a:rPr lang="en-US" smtClean="0">
                <a:sym typeface="Symbol"/>
              </a:rPr>
              <a:t>  5,  3</a:t>
            </a:r>
            <a:endParaRPr lang="en-US" baseline="-25000">
              <a:sym typeface="Symbol"/>
            </a:endParaRPr>
          </a:p>
        </p:txBody>
      </p:sp>
      <p:cxnSp>
        <p:nvCxnSpPr>
          <p:cNvPr id="71" name="Straight Connector 70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/>
          <p:nvPr/>
        </p:nvSpPr>
        <p:spPr>
          <a:xfrm>
            <a:off x="4427984" y="2636912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A=(1,3)</a:t>
            </a:r>
            <a:endParaRPr lang="cs-CZ" b="1"/>
          </a:p>
        </p:txBody>
      </p:sp>
    </p:spTree>
    <p:extLst>
      <p:ext uri="{BB962C8B-B14F-4D97-AF65-F5344CB8AC3E}">
        <p14:creationId xmlns:p14="http://schemas.microsoft.com/office/powerpoint/2010/main" val="2958545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0" name="Rounded Rectangle 49"/>
          <p:cNvSpPr/>
          <p:nvPr/>
        </p:nvSpPr>
        <p:spPr>
          <a:xfrm>
            <a:off x="107504" y="116632"/>
            <a:ext cx="4248472" cy="3528392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702027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0" name="TextBox 69"/>
          <p:cNvSpPr txBox="1"/>
          <p:nvPr/>
        </p:nvSpPr>
        <p:spPr>
          <a:xfrm>
            <a:off x="6588224" y="1916832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A=(5,4)</a:t>
            </a:r>
            <a:endParaRPr lang="cs-CZ" b="1"/>
          </a:p>
        </p:txBody>
      </p:sp>
      <p:sp>
        <p:nvSpPr>
          <p:cNvPr id="71" name="TextBox 70"/>
          <p:cNvSpPr txBox="1"/>
          <p:nvPr/>
        </p:nvSpPr>
        <p:spPr>
          <a:xfrm>
            <a:off x="5940152" y="764704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C=(3,7)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7596336" y="98072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B=(8,6)</a:t>
            </a:r>
            <a:endParaRPr lang="cs-CZ" b="1"/>
          </a:p>
        </p:txBody>
      </p:sp>
      <p:sp>
        <p:nvSpPr>
          <p:cNvPr id="57" name="Oval 56"/>
          <p:cNvSpPr/>
          <p:nvPr/>
        </p:nvSpPr>
        <p:spPr>
          <a:xfrm>
            <a:off x="5580112" y="8367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4" name="Oval 53"/>
          <p:cNvSpPr/>
          <p:nvPr/>
        </p:nvSpPr>
        <p:spPr>
          <a:xfrm>
            <a:off x="7380312" y="11967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3" name="TextBox 82"/>
          <p:cNvSpPr txBox="1"/>
          <p:nvPr/>
        </p:nvSpPr>
        <p:spPr>
          <a:xfrm>
            <a:off x="395536" y="620688"/>
            <a:ext cx="3600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mtClean="0"/>
          </a:p>
          <a:p>
            <a:r>
              <a:rPr lang="en-US" smtClean="0"/>
              <a:t>Nonzero vectors </a:t>
            </a:r>
            <a:r>
              <a:rPr lang="en-US" b="1" smtClean="0"/>
              <a:t>u</a:t>
            </a:r>
            <a:r>
              <a:rPr lang="en-US" smtClean="0"/>
              <a:t>, </a:t>
            </a:r>
            <a:r>
              <a:rPr lang="en-US" b="1" smtClean="0"/>
              <a:t>v</a:t>
            </a:r>
            <a:r>
              <a:rPr lang="en-US" smtClean="0"/>
              <a:t> </a:t>
            </a:r>
          </a:p>
          <a:p>
            <a:r>
              <a:rPr lang="en-US" smtClean="0"/>
              <a:t>are </a:t>
            </a:r>
            <a:r>
              <a:rPr lang="en-US" b="1" smtClean="0"/>
              <a:t>perpendicular </a:t>
            </a:r>
            <a:r>
              <a:rPr lang="en-US" smtClean="0"/>
              <a:t> to each other</a:t>
            </a:r>
          </a:p>
          <a:p>
            <a:endParaRPr lang="en-US" smtClean="0"/>
          </a:p>
          <a:p>
            <a:r>
              <a:rPr lang="en-US" b="1" smtClean="0"/>
              <a:t>                       u</a:t>
            </a:r>
            <a:r>
              <a:rPr lang="en-US" smtClean="0"/>
              <a:t> </a:t>
            </a:r>
            <a:r>
              <a:rPr lang="en-US">
                <a:sym typeface="Mathematica1"/>
              </a:rPr>
              <a:t></a:t>
            </a:r>
            <a:r>
              <a:rPr lang="en-US"/>
              <a:t> </a:t>
            </a:r>
            <a:r>
              <a:rPr lang="en-US" b="1"/>
              <a:t>v</a:t>
            </a:r>
            <a:endParaRPr lang="en-US"/>
          </a:p>
          <a:p>
            <a:endParaRPr lang="en-US" smtClean="0"/>
          </a:p>
          <a:p>
            <a:r>
              <a:rPr lang="en-US" smtClean="0"/>
              <a:t>iff      scalar product </a:t>
            </a:r>
            <a:r>
              <a:rPr lang="en-US" smtClean="0">
                <a:sym typeface="Symbol"/>
              </a:rPr>
              <a:t></a:t>
            </a:r>
            <a:r>
              <a:rPr lang="en-US" b="1" smtClean="0">
                <a:sym typeface="Symbol"/>
              </a:rPr>
              <a:t>u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 = 0</a:t>
            </a:r>
            <a:r>
              <a:rPr lang="en-US" smtClean="0"/>
              <a:t> </a:t>
            </a:r>
          </a:p>
          <a:p>
            <a:endParaRPr lang="en-US" smtClean="0"/>
          </a:p>
        </p:txBody>
      </p:sp>
      <p:sp>
        <p:nvSpPr>
          <p:cNvPr id="35" name="TextBox 34"/>
          <p:cNvSpPr txBox="1"/>
          <p:nvPr/>
        </p:nvSpPr>
        <p:spPr>
          <a:xfrm>
            <a:off x="6588224" y="1412776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u</a:t>
            </a:r>
            <a:endParaRPr lang="cs-CZ" b="1"/>
          </a:p>
        </p:txBody>
      </p:sp>
      <p:sp>
        <p:nvSpPr>
          <p:cNvPr id="36" name="TextBox 35"/>
          <p:cNvSpPr txBox="1"/>
          <p:nvPr/>
        </p:nvSpPr>
        <p:spPr>
          <a:xfrm>
            <a:off x="5652120" y="1340768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v</a:t>
            </a:r>
            <a:endParaRPr lang="cs-CZ" b="1"/>
          </a:p>
        </p:txBody>
      </p:sp>
      <p:sp>
        <p:nvSpPr>
          <p:cNvPr id="40" name="TextBox 39"/>
          <p:cNvSpPr txBox="1"/>
          <p:nvPr/>
        </p:nvSpPr>
        <p:spPr>
          <a:xfrm>
            <a:off x="611560" y="4077072"/>
            <a:ext cx="165618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u</a:t>
            </a:r>
            <a:r>
              <a:rPr lang="en-US" smtClean="0"/>
              <a:t> </a:t>
            </a:r>
            <a:r>
              <a:rPr lang="en-US"/>
              <a:t>= </a:t>
            </a:r>
            <a:r>
              <a:rPr lang="en-US" smtClean="0"/>
              <a:t>( </a:t>
            </a:r>
            <a:r>
              <a:rPr lang="en-US"/>
              <a:t>3</a:t>
            </a:r>
            <a:r>
              <a:rPr lang="en-US" smtClean="0"/>
              <a:t>,  2)</a:t>
            </a:r>
            <a:r>
              <a:rPr lang="en-US" b="1" baseline="30000" smtClean="0"/>
              <a:t>T</a:t>
            </a:r>
            <a:r>
              <a:rPr lang="en-US" b="1" smtClean="0"/>
              <a:t>  </a:t>
            </a:r>
          </a:p>
          <a:p>
            <a:endParaRPr lang="en-US" b="1" smtClean="0"/>
          </a:p>
          <a:p>
            <a:r>
              <a:rPr lang="en-US" b="1" smtClean="0"/>
              <a:t>v</a:t>
            </a:r>
            <a:r>
              <a:rPr lang="en-US" smtClean="0"/>
              <a:t> </a:t>
            </a:r>
            <a:r>
              <a:rPr lang="en-US"/>
              <a:t>= </a:t>
            </a:r>
            <a:r>
              <a:rPr lang="en-US" smtClean="0"/>
              <a:t>( </a:t>
            </a:r>
            <a:r>
              <a:rPr lang="en-US"/>
              <a:t>─2</a:t>
            </a:r>
            <a:r>
              <a:rPr lang="en-US" smtClean="0"/>
              <a:t>,  3)</a:t>
            </a:r>
            <a:r>
              <a:rPr lang="en-US" b="1" baseline="30000" smtClean="0"/>
              <a:t>T</a:t>
            </a:r>
            <a:r>
              <a:rPr lang="en-US" b="1" smtClean="0"/>
              <a:t>  </a:t>
            </a:r>
          </a:p>
          <a:p>
            <a:endParaRPr lang="en-US" b="1" smtClean="0"/>
          </a:p>
          <a:p>
            <a:r>
              <a:rPr lang="en-US" b="1" smtClean="0"/>
              <a:t>w</a:t>
            </a:r>
            <a:r>
              <a:rPr lang="en-US" smtClean="0"/>
              <a:t> </a:t>
            </a:r>
            <a:r>
              <a:rPr lang="en-US"/>
              <a:t>= ( </a:t>
            </a:r>
            <a:r>
              <a:rPr lang="en-US" smtClean="0"/>
              <a:t>─3,  ─2)</a:t>
            </a:r>
            <a:r>
              <a:rPr lang="en-US" b="1" baseline="30000" smtClean="0"/>
              <a:t>T</a:t>
            </a:r>
            <a:r>
              <a:rPr lang="en-US" smtClean="0"/>
              <a:t>  </a:t>
            </a:r>
          </a:p>
          <a:p>
            <a:endParaRPr lang="en-US" b="1" smtClean="0"/>
          </a:p>
          <a:p>
            <a:r>
              <a:rPr lang="en-US" b="1" smtClean="0"/>
              <a:t>z</a:t>
            </a:r>
            <a:r>
              <a:rPr lang="en-US" smtClean="0"/>
              <a:t> </a:t>
            </a:r>
            <a:r>
              <a:rPr lang="en-US"/>
              <a:t>= ( </a:t>
            </a:r>
            <a:r>
              <a:rPr lang="en-US" smtClean="0"/>
              <a:t>2</a:t>
            </a:r>
            <a:r>
              <a:rPr lang="en-US"/>
              <a:t>,  ─</a:t>
            </a:r>
            <a:r>
              <a:rPr lang="en-US" smtClean="0"/>
              <a:t>3)</a:t>
            </a:r>
            <a:r>
              <a:rPr lang="en-US" b="1" baseline="30000" smtClean="0"/>
              <a:t>T</a:t>
            </a:r>
            <a:endParaRPr lang="en-US" b="1" baseline="30000"/>
          </a:p>
        </p:txBody>
      </p:sp>
      <p:cxnSp>
        <p:nvCxnSpPr>
          <p:cNvPr id="39" name="Straight Arrow Connector 38"/>
          <p:cNvCxnSpPr/>
          <p:nvPr/>
        </p:nvCxnSpPr>
        <p:spPr>
          <a:xfrm flipH="1" flipV="1">
            <a:off x="5652120" y="908720"/>
            <a:ext cx="720080" cy="1080120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V="1">
            <a:off x="6372200" y="1268760"/>
            <a:ext cx="1080120" cy="720080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522007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5" name="TextBox 44"/>
          <p:cNvSpPr txBox="1"/>
          <p:nvPr/>
        </p:nvSpPr>
        <p:spPr>
          <a:xfrm>
            <a:off x="4644008" y="2204864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D=(2,2)</a:t>
            </a:r>
            <a:endParaRPr lang="cs-CZ" b="1"/>
          </a:p>
        </p:txBody>
      </p:sp>
      <p:sp>
        <p:nvSpPr>
          <p:cNvPr id="46" name="TextBox 45"/>
          <p:cNvSpPr txBox="1"/>
          <p:nvPr/>
        </p:nvSpPr>
        <p:spPr>
          <a:xfrm>
            <a:off x="7380312" y="2924944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E=(7,1)</a:t>
            </a:r>
            <a:endParaRPr lang="cs-CZ" b="1"/>
          </a:p>
        </p:txBody>
      </p:sp>
      <p:sp>
        <p:nvSpPr>
          <p:cNvPr id="47" name="TextBox 46"/>
          <p:cNvSpPr txBox="1"/>
          <p:nvPr/>
        </p:nvSpPr>
        <p:spPr>
          <a:xfrm>
            <a:off x="5580112" y="2060848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w</a:t>
            </a:r>
            <a:endParaRPr lang="cs-CZ" b="1"/>
          </a:p>
        </p:txBody>
      </p:sp>
      <p:cxnSp>
        <p:nvCxnSpPr>
          <p:cNvPr id="73" name="Straight Arrow Connector 72"/>
          <p:cNvCxnSpPr/>
          <p:nvPr/>
        </p:nvCxnSpPr>
        <p:spPr>
          <a:xfrm flipH="1">
            <a:off x="5292080" y="1988840"/>
            <a:ext cx="1080120" cy="720080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6372200" y="2492896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z</a:t>
            </a:r>
            <a:endParaRPr lang="cs-CZ" b="1"/>
          </a:p>
        </p:txBody>
      </p:sp>
      <p:cxnSp>
        <p:nvCxnSpPr>
          <p:cNvPr id="64" name="Straight Arrow Connector 63"/>
          <p:cNvCxnSpPr/>
          <p:nvPr/>
        </p:nvCxnSpPr>
        <p:spPr>
          <a:xfrm>
            <a:off x="6372200" y="1988840"/>
            <a:ext cx="720080" cy="1080120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>
            <a:off x="630019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TextBox 48"/>
          <p:cNvSpPr txBox="1"/>
          <p:nvPr/>
        </p:nvSpPr>
        <p:spPr>
          <a:xfrm>
            <a:off x="2915816" y="4077072"/>
            <a:ext cx="568863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/>
              <a:t>u</a:t>
            </a:r>
            <a:r>
              <a:rPr lang="en-US" smtClean="0"/>
              <a:t> </a:t>
            </a:r>
            <a:r>
              <a:rPr lang="en-US">
                <a:sym typeface="Mathematica1"/>
              </a:rPr>
              <a:t></a:t>
            </a:r>
            <a:r>
              <a:rPr lang="en-US"/>
              <a:t> </a:t>
            </a:r>
            <a:r>
              <a:rPr lang="en-US" b="1" smtClean="0"/>
              <a:t>v</a:t>
            </a:r>
            <a:r>
              <a:rPr lang="en-US"/>
              <a:t>:</a:t>
            </a:r>
            <a:r>
              <a:rPr lang="en-US" smtClean="0"/>
              <a:t>    </a:t>
            </a:r>
            <a:r>
              <a:rPr lang="en-US" smtClean="0">
                <a:sym typeface="Symbol"/>
              </a:rPr>
              <a:t></a:t>
            </a:r>
            <a:r>
              <a:rPr lang="en-US" b="1" smtClean="0">
                <a:sym typeface="Symbol"/>
              </a:rPr>
              <a:t> </a:t>
            </a:r>
            <a:r>
              <a:rPr lang="en-US"/>
              <a:t>( </a:t>
            </a:r>
            <a:r>
              <a:rPr lang="en-US" smtClean="0"/>
              <a:t>3,  2)</a:t>
            </a:r>
            <a:r>
              <a:rPr lang="en-US" b="1" baseline="30000" smtClean="0"/>
              <a:t>T</a:t>
            </a:r>
            <a:r>
              <a:rPr lang="en-US" smtClean="0">
                <a:sym typeface="Symbol"/>
              </a:rPr>
              <a:t>, </a:t>
            </a:r>
            <a:r>
              <a:rPr lang="en-US"/>
              <a:t>( ─2,  </a:t>
            </a:r>
            <a:r>
              <a:rPr lang="en-US" smtClean="0"/>
              <a:t>3)</a:t>
            </a:r>
            <a:r>
              <a:rPr lang="en-US" b="1" baseline="30000" smtClean="0"/>
              <a:t>T</a:t>
            </a:r>
            <a:r>
              <a:rPr lang="en-US" smtClean="0">
                <a:sym typeface="Symbol"/>
              </a:rPr>
              <a:t>       = 3</a:t>
            </a:r>
            <a:r>
              <a:rPr lang="en-US"/>
              <a:t>*(─2) </a:t>
            </a:r>
            <a:r>
              <a:rPr lang="en-US" smtClean="0"/>
              <a:t>+ 2*3             = 0</a:t>
            </a:r>
            <a:r>
              <a:rPr lang="en-US" smtClean="0">
                <a:sym typeface="Symbol"/>
              </a:rPr>
              <a:t>   </a:t>
            </a:r>
            <a:endParaRPr lang="en-US" smtClean="0"/>
          </a:p>
          <a:p>
            <a:endParaRPr lang="en-US" b="1" smtClean="0"/>
          </a:p>
          <a:p>
            <a:r>
              <a:rPr lang="en-US" b="1" smtClean="0"/>
              <a:t>v</a:t>
            </a:r>
            <a:r>
              <a:rPr lang="en-US" smtClean="0"/>
              <a:t> </a:t>
            </a:r>
            <a:r>
              <a:rPr lang="en-US">
                <a:sym typeface="Mathematica1"/>
              </a:rPr>
              <a:t></a:t>
            </a:r>
            <a:r>
              <a:rPr lang="en-US"/>
              <a:t> </a:t>
            </a:r>
            <a:r>
              <a:rPr lang="en-US" b="1" smtClean="0"/>
              <a:t>w</a:t>
            </a:r>
            <a:r>
              <a:rPr lang="en-US" smtClean="0"/>
              <a:t>:    </a:t>
            </a:r>
            <a:r>
              <a:rPr lang="en-US">
                <a:sym typeface="Symbol"/>
              </a:rPr>
              <a:t></a:t>
            </a:r>
            <a:r>
              <a:rPr lang="en-US" b="1">
                <a:sym typeface="Symbol"/>
              </a:rPr>
              <a:t> </a:t>
            </a:r>
            <a:r>
              <a:rPr lang="en-US" smtClean="0"/>
              <a:t>(</a:t>
            </a:r>
            <a:r>
              <a:rPr lang="en-US"/>
              <a:t>─2,  3</a:t>
            </a:r>
            <a:r>
              <a:rPr lang="en-US" smtClean="0"/>
              <a:t>)</a:t>
            </a:r>
            <a:r>
              <a:rPr lang="en-US" b="1" baseline="30000" smtClean="0"/>
              <a:t>T</a:t>
            </a:r>
            <a:r>
              <a:rPr lang="en-US">
                <a:sym typeface="Symbol"/>
              </a:rPr>
              <a:t>, </a:t>
            </a:r>
            <a:r>
              <a:rPr lang="en-US" smtClean="0"/>
              <a:t>(</a:t>
            </a:r>
            <a:r>
              <a:rPr lang="en-US"/>
              <a:t>─3,  ─2</a:t>
            </a:r>
            <a:r>
              <a:rPr lang="en-US" smtClean="0"/>
              <a:t>)</a:t>
            </a:r>
            <a:r>
              <a:rPr lang="en-US" b="1" baseline="30000" smtClean="0"/>
              <a:t>T</a:t>
            </a:r>
            <a:r>
              <a:rPr lang="en-US">
                <a:sym typeface="Symbol"/>
              </a:rPr>
              <a:t> </a:t>
            </a:r>
            <a:r>
              <a:rPr lang="en-US" smtClean="0">
                <a:sym typeface="Symbol"/>
              </a:rPr>
              <a:t>   = </a:t>
            </a:r>
            <a:r>
              <a:rPr lang="en-US" smtClean="0"/>
              <a:t>(</a:t>
            </a:r>
            <a:r>
              <a:rPr lang="en-US"/>
              <a:t>─2</a:t>
            </a:r>
            <a:r>
              <a:rPr lang="en-US" smtClean="0"/>
              <a:t>)*</a:t>
            </a:r>
            <a:r>
              <a:rPr lang="en-US"/>
              <a:t>(</a:t>
            </a:r>
            <a:r>
              <a:rPr lang="en-US" smtClean="0"/>
              <a:t>─3) </a:t>
            </a:r>
            <a:r>
              <a:rPr lang="en-US"/>
              <a:t>+ </a:t>
            </a:r>
            <a:r>
              <a:rPr lang="en-US" smtClean="0"/>
              <a:t>3</a:t>
            </a:r>
            <a:r>
              <a:rPr lang="en-US"/>
              <a:t>*</a:t>
            </a:r>
            <a:r>
              <a:rPr lang="en-US" smtClean="0"/>
              <a:t>(</a:t>
            </a:r>
            <a:r>
              <a:rPr lang="en-US"/>
              <a:t>─2</a:t>
            </a:r>
            <a:r>
              <a:rPr lang="en-US" smtClean="0"/>
              <a:t>)   = </a:t>
            </a:r>
            <a:r>
              <a:rPr lang="en-US"/>
              <a:t>0</a:t>
            </a:r>
            <a:r>
              <a:rPr lang="en-US">
                <a:sym typeface="Symbol"/>
              </a:rPr>
              <a:t>  </a:t>
            </a:r>
            <a:endParaRPr lang="en-US" smtClean="0">
              <a:sym typeface="Symbol"/>
            </a:endParaRPr>
          </a:p>
          <a:p>
            <a:endParaRPr lang="en-US" b="1" smtClean="0"/>
          </a:p>
          <a:p>
            <a:r>
              <a:rPr lang="en-US" b="1" smtClean="0"/>
              <a:t>w</a:t>
            </a:r>
            <a:r>
              <a:rPr lang="en-US" smtClean="0"/>
              <a:t> </a:t>
            </a:r>
            <a:r>
              <a:rPr lang="en-US">
                <a:sym typeface="Mathematica1"/>
              </a:rPr>
              <a:t></a:t>
            </a:r>
            <a:r>
              <a:rPr lang="en-US"/>
              <a:t> </a:t>
            </a:r>
            <a:r>
              <a:rPr lang="en-US" b="1" smtClean="0"/>
              <a:t>z</a:t>
            </a:r>
            <a:r>
              <a:rPr lang="en-US" smtClean="0"/>
              <a:t>:    </a:t>
            </a:r>
            <a:r>
              <a:rPr lang="en-US">
                <a:sym typeface="Symbol"/>
              </a:rPr>
              <a:t></a:t>
            </a:r>
            <a:r>
              <a:rPr lang="en-US" b="1">
                <a:sym typeface="Symbol"/>
              </a:rPr>
              <a:t> </a:t>
            </a:r>
            <a:r>
              <a:rPr lang="en-US" smtClean="0"/>
              <a:t>(</a:t>
            </a:r>
            <a:r>
              <a:rPr lang="en-US"/>
              <a:t>─3,  ─2</a:t>
            </a:r>
            <a:r>
              <a:rPr lang="en-US" smtClean="0"/>
              <a:t>)</a:t>
            </a:r>
            <a:r>
              <a:rPr lang="en-US" b="1" baseline="30000" smtClean="0"/>
              <a:t>T</a:t>
            </a:r>
            <a:r>
              <a:rPr lang="en-US">
                <a:sym typeface="Symbol"/>
              </a:rPr>
              <a:t>, </a:t>
            </a:r>
            <a:r>
              <a:rPr lang="en-US"/>
              <a:t>( 2,  ─3</a:t>
            </a:r>
            <a:r>
              <a:rPr lang="en-US" smtClean="0"/>
              <a:t>)</a:t>
            </a:r>
            <a:r>
              <a:rPr lang="en-US" b="1" baseline="30000" smtClean="0"/>
              <a:t>T</a:t>
            </a:r>
            <a:r>
              <a:rPr lang="en-US">
                <a:sym typeface="Symbol"/>
              </a:rPr>
              <a:t> </a:t>
            </a:r>
            <a:r>
              <a:rPr lang="en-US" smtClean="0">
                <a:sym typeface="Symbol"/>
              </a:rPr>
              <a:t>  = </a:t>
            </a:r>
            <a:r>
              <a:rPr lang="en-US" smtClean="0"/>
              <a:t>(─3)*2 </a:t>
            </a:r>
            <a:r>
              <a:rPr lang="en-US"/>
              <a:t>+ (─2)*(─3)</a:t>
            </a:r>
            <a:r>
              <a:rPr lang="en-US" smtClean="0"/>
              <a:t>    = </a:t>
            </a:r>
            <a:r>
              <a:rPr lang="en-US"/>
              <a:t>0</a:t>
            </a:r>
            <a:r>
              <a:rPr lang="en-US">
                <a:sym typeface="Symbol"/>
              </a:rPr>
              <a:t>  </a:t>
            </a:r>
            <a:endParaRPr lang="en-US" smtClean="0">
              <a:sym typeface="Symbol"/>
            </a:endParaRPr>
          </a:p>
          <a:p>
            <a:endParaRPr lang="en-US" b="1" smtClean="0"/>
          </a:p>
          <a:p>
            <a:r>
              <a:rPr lang="en-US" b="1" smtClean="0"/>
              <a:t>z</a:t>
            </a:r>
            <a:r>
              <a:rPr lang="en-US" smtClean="0"/>
              <a:t> </a:t>
            </a:r>
            <a:r>
              <a:rPr lang="en-US">
                <a:sym typeface="Mathematica1"/>
              </a:rPr>
              <a:t></a:t>
            </a:r>
            <a:r>
              <a:rPr lang="en-US"/>
              <a:t> </a:t>
            </a:r>
            <a:r>
              <a:rPr lang="en-US" b="1" smtClean="0"/>
              <a:t>u</a:t>
            </a:r>
            <a:r>
              <a:rPr lang="en-US" smtClean="0"/>
              <a:t>:    </a:t>
            </a:r>
            <a:r>
              <a:rPr lang="en-US">
                <a:sym typeface="Symbol"/>
              </a:rPr>
              <a:t></a:t>
            </a:r>
            <a:r>
              <a:rPr lang="en-US" b="1">
                <a:sym typeface="Symbol"/>
              </a:rPr>
              <a:t> </a:t>
            </a:r>
            <a:r>
              <a:rPr lang="en-US"/>
              <a:t>( 2,  ─3</a:t>
            </a:r>
            <a:r>
              <a:rPr lang="en-US" smtClean="0"/>
              <a:t>)</a:t>
            </a:r>
            <a:r>
              <a:rPr lang="en-US" b="1" baseline="30000" smtClean="0"/>
              <a:t>T</a:t>
            </a:r>
            <a:r>
              <a:rPr lang="en-US">
                <a:sym typeface="Symbol"/>
              </a:rPr>
              <a:t>, </a:t>
            </a:r>
            <a:r>
              <a:rPr lang="en-US"/>
              <a:t>( 3,  2</a:t>
            </a:r>
            <a:r>
              <a:rPr lang="en-US" smtClean="0"/>
              <a:t>)</a:t>
            </a:r>
            <a:r>
              <a:rPr lang="en-US" b="1" baseline="30000" smtClean="0"/>
              <a:t>T</a:t>
            </a:r>
            <a:r>
              <a:rPr lang="en-US">
                <a:sym typeface="Symbol"/>
              </a:rPr>
              <a:t> </a:t>
            </a:r>
            <a:r>
              <a:rPr lang="en-US" smtClean="0">
                <a:sym typeface="Symbol"/>
              </a:rPr>
              <a:t>       = 2</a:t>
            </a:r>
            <a:r>
              <a:rPr lang="en-US" smtClean="0"/>
              <a:t>*3 </a:t>
            </a:r>
            <a:r>
              <a:rPr lang="en-US"/>
              <a:t>+ (</a:t>
            </a:r>
            <a:r>
              <a:rPr lang="en-US" smtClean="0"/>
              <a:t>─3)*2             = </a:t>
            </a:r>
            <a:r>
              <a:rPr lang="en-US"/>
              <a:t>0</a:t>
            </a:r>
            <a:r>
              <a:rPr lang="en-US">
                <a:sym typeface="Symbol"/>
              </a:rPr>
              <a:t>  </a:t>
            </a:r>
            <a:endParaRPr lang="en-US" smtClean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1" name="Rectangle 50"/>
              <p:cNvSpPr/>
              <p:nvPr/>
            </p:nvSpPr>
            <p:spPr>
              <a:xfrm>
                <a:off x="1259632" y="1700808"/>
                <a:ext cx="1584176" cy="360040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>
                    <a:solidFill>
                      <a:schemeClr val="tx1"/>
                    </a:solidFill>
                  </a:rPr>
                  <a:t> u</a:t>
                </a:r>
                <a:r>
                  <a:rPr lang="en-US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sym typeface="Mathematica1"/>
                      </a:rPr>
                      <m:t>⊥</m:t>
                    </m:r>
                  </m:oMath>
                </a14:m>
                <a:r>
                  <a:rPr lang="en-US">
                    <a:solidFill>
                      <a:schemeClr val="tx1"/>
                    </a:solidFill>
                  </a:rPr>
                  <a:t> </a:t>
                </a:r>
                <a:r>
                  <a:rPr lang="en-US" b="1">
                    <a:solidFill>
                      <a:schemeClr val="tx1"/>
                    </a:solidFill>
                  </a:rPr>
                  <a:t>v</a:t>
                </a:r>
                <a:r>
                  <a:rPr lang="en-US" smtClean="0">
                    <a:solidFill>
                      <a:schemeClr val="tx1"/>
                    </a:solidFill>
                  </a:rPr>
                  <a:t> </a:t>
                </a:r>
                <a:endParaRPr lang="cs-CZ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51" name="Rectangle 5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9632" y="1700808"/>
                <a:ext cx="1584176" cy="360040"/>
              </a:xfrm>
              <a:prstGeom prst="rect">
                <a:avLst/>
              </a:prstGeom>
              <a:blipFill rotWithShape="0">
                <a:blip r:embed="rId3"/>
                <a:stretch>
                  <a:fillRect t="-10169" b="-28814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Rectangle 51"/>
          <p:cNvSpPr/>
          <p:nvPr/>
        </p:nvSpPr>
        <p:spPr>
          <a:xfrm>
            <a:off x="827584" y="2276872"/>
            <a:ext cx="2520280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scalar product </a:t>
            </a:r>
            <a:r>
              <a:rPr lang="en-US">
                <a:solidFill>
                  <a:schemeClr val="tx1"/>
                </a:solidFill>
                <a:sym typeface="Symbol"/>
              </a:rPr>
              <a:t></a:t>
            </a:r>
            <a:r>
              <a:rPr lang="en-US" b="1">
                <a:solidFill>
                  <a:schemeClr val="tx1"/>
                </a:solidFill>
                <a:sym typeface="Symbol"/>
              </a:rPr>
              <a:t>u</a:t>
            </a:r>
            <a:r>
              <a:rPr lang="en-US">
                <a:solidFill>
                  <a:schemeClr val="tx1"/>
                </a:solidFill>
                <a:sym typeface="Symbol"/>
              </a:rPr>
              <a:t>, </a:t>
            </a:r>
            <a:r>
              <a:rPr lang="en-US" b="1">
                <a:solidFill>
                  <a:schemeClr val="tx1"/>
                </a:solidFill>
                <a:sym typeface="Symbol"/>
              </a:rPr>
              <a:t>v</a:t>
            </a:r>
            <a:r>
              <a:rPr lang="en-US">
                <a:solidFill>
                  <a:schemeClr val="tx1"/>
                </a:solidFill>
                <a:sym typeface="Symbol"/>
              </a:rPr>
              <a:t> = 0</a:t>
            </a:r>
            <a:r>
              <a:rPr lang="en-US" smtClean="0">
                <a:solidFill>
                  <a:schemeClr val="tx1"/>
                </a:solidFill>
              </a:rPr>
              <a:t> </a:t>
            </a:r>
            <a:endParaRPr lang="cs-CZ">
              <a:solidFill>
                <a:schemeClr val="tx1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2480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51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8" name="Rounded Rectangle 47"/>
          <p:cNvSpPr/>
          <p:nvPr/>
        </p:nvSpPr>
        <p:spPr>
          <a:xfrm>
            <a:off x="107504" y="116632"/>
            <a:ext cx="4248472" cy="4032448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TextBox 46"/>
          <p:cNvSpPr txBox="1"/>
          <p:nvPr/>
        </p:nvSpPr>
        <p:spPr>
          <a:xfrm>
            <a:off x="323528" y="4077072"/>
            <a:ext cx="864096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mtClean="0"/>
          </a:p>
          <a:p>
            <a:r>
              <a:rPr lang="en-US" smtClean="0"/>
              <a:t>Triangle ABC </a:t>
            </a:r>
            <a:r>
              <a:rPr lang="en-US" b="1" smtClean="0"/>
              <a:t>area</a:t>
            </a:r>
            <a:r>
              <a:rPr lang="en-US" smtClean="0"/>
              <a:t> =</a:t>
            </a:r>
          </a:p>
          <a:p>
            <a:endParaRPr lang="en-US" smtClean="0"/>
          </a:p>
          <a:p>
            <a:r>
              <a:rPr lang="en-US" smtClean="0"/>
              <a:t>=  abs (det ( (6, 1)</a:t>
            </a:r>
            <a:r>
              <a:rPr lang="en-US" b="1" baseline="30000"/>
              <a:t>T</a:t>
            </a:r>
            <a:r>
              <a:rPr lang="en-US" smtClean="0"/>
              <a:t>, (2, 3)</a:t>
            </a:r>
            <a:r>
              <a:rPr lang="en-US" b="1" baseline="30000" smtClean="0"/>
              <a:t>T  </a:t>
            </a:r>
            <a:r>
              <a:rPr lang="en-US" smtClean="0"/>
              <a:t>) ) </a:t>
            </a:r>
            <a:r>
              <a:rPr lang="en-US"/>
              <a:t> / 2 </a:t>
            </a:r>
            <a:r>
              <a:rPr lang="en-US" smtClean="0"/>
              <a:t>      = abs(6*3 </a:t>
            </a:r>
            <a:r>
              <a:rPr lang="en-US"/>
              <a:t>─ </a:t>
            </a:r>
            <a:r>
              <a:rPr lang="en-US" smtClean="0"/>
              <a:t>1*2) / 2                 = 8    // vectors </a:t>
            </a:r>
            <a:r>
              <a:rPr lang="en-US" b="1" smtClean="0"/>
              <a:t>AB</a:t>
            </a:r>
            <a:r>
              <a:rPr lang="en-US" smtClean="0"/>
              <a:t>, </a:t>
            </a:r>
            <a:r>
              <a:rPr lang="en-US" b="1" smtClean="0"/>
              <a:t>AC</a:t>
            </a:r>
          </a:p>
          <a:p>
            <a:endParaRPr lang="en-US" smtClean="0"/>
          </a:p>
          <a:p>
            <a:r>
              <a:rPr lang="en-US" smtClean="0"/>
              <a:t>=  </a:t>
            </a:r>
            <a:r>
              <a:rPr lang="en-US"/>
              <a:t>abs (det ( </a:t>
            </a:r>
            <a:r>
              <a:rPr lang="en-US" smtClean="0"/>
              <a:t>(─6, </a:t>
            </a:r>
            <a:r>
              <a:rPr lang="en-US"/>
              <a:t>─</a:t>
            </a:r>
            <a:r>
              <a:rPr lang="en-US" smtClean="0"/>
              <a:t>1)</a:t>
            </a:r>
            <a:r>
              <a:rPr lang="en-US" b="1" baseline="30000" smtClean="0"/>
              <a:t>T</a:t>
            </a:r>
            <a:r>
              <a:rPr lang="en-US"/>
              <a:t>, </a:t>
            </a:r>
            <a:r>
              <a:rPr lang="en-US" smtClean="0"/>
              <a:t>(─</a:t>
            </a:r>
            <a:r>
              <a:rPr lang="en-US"/>
              <a:t>4</a:t>
            </a:r>
            <a:r>
              <a:rPr lang="en-US" smtClean="0"/>
              <a:t>, 2)</a:t>
            </a:r>
            <a:r>
              <a:rPr lang="en-US" b="1" baseline="30000" smtClean="0"/>
              <a:t>T  </a:t>
            </a:r>
            <a:r>
              <a:rPr lang="en-US"/>
              <a:t>) )  / 2 = </a:t>
            </a:r>
            <a:r>
              <a:rPr lang="en-US" smtClean="0"/>
              <a:t>abs((─6)*2 </a:t>
            </a:r>
            <a:r>
              <a:rPr lang="en-US"/>
              <a:t>─ </a:t>
            </a:r>
            <a:r>
              <a:rPr lang="en-US" smtClean="0"/>
              <a:t>(─4)*(─1) ) / 2  = 8    // vectors </a:t>
            </a:r>
            <a:r>
              <a:rPr lang="en-US" b="1" smtClean="0"/>
              <a:t>BA</a:t>
            </a:r>
            <a:r>
              <a:rPr lang="en-US" smtClean="0"/>
              <a:t>, </a:t>
            </a:r>
            <a:r>
              <a:rPr lang="en-US" b="1" smtClean="0"/>
              <a:t>BC</a:t>
            </a:r>
          </a:p>
          <a:p>
            <a:endParaRPr lang="en-US" smtClean="0"/>
          </a:p>
          <a:p>
            <a:r>
              <a:rPr lang="en-US" smtClean="0"/>
              <a:t>=  </a:t>
            </a:r>
            <a:r>
              <a:rPr lang="en-US"/>
              <a:t>abs (det ( (</a:t>
            </a:r>
            <a:r>
              <a:rPr lang="en-US" smtClean="0"/>
              <a:t>─2, ─3)</a:t>
            </a:r>
            <a:r>
              <a:rPr lang="en-US" b="1" baseline="30000" smtClean="0"/>
              <a:t>T</a:t>
            </a:r>
            <a:r>
              <a:rPr lang="en-US"/>
              <a:t>, </a:t>
            </a:r>
            <a:r>
              <a:rPr lang="en-US" smtClean="0"/>
              <a:t>(4</a:t>
            </a:r>
            <a:r>
              <a:rPr lang="en-US"/>
              <a:t>, ─</a:t>
            </a:r>
            <a:r>
              <a:rPr lang="en-US" smtClean="0"/>
              <a:t>2)</a:t>
            </a:r>
            <a:r>
              <a:rPr lang="en-US" b="1" baseline="30000" smtClean="0"/>
              <a:t>T  </a:t>
            </a:r>
            <a:r>
              <a:rPr lang="en-US"/>
              <a:t>) )  / 2 = abs</a:t>
            </a:r>
            <a:r>
              <a:rPr lang="en-US" smtClean="0"/>
              <a:t>((─2)*(─2) </a:t>
            </a:r>
            <a:r>
              <a:rPr lang="en-US"/>
              <a:t>─ (</a:t>
            </a:r>
            <a:r>
              <a:rPr lang="en-US" smtClean="0"/>
              <a:t>─3)*4) </a:t>
            </a:r>
            <a:r>
              <a:rPr lang="en-US"/>
              <a:t>) / 2 </a:t>
            </a:r>
            <a:r>
              <a:rPr lang="en-US" smtClean="0"/>
              <a:t> = </a:t>
            </a:r>
            <a:r>
              <a:rPr lang="en-US"/>
              <a:t>8   </a:t>
            </a:r>
            <a:r>
              <a:rPr lang="en-US" smtClean="0"/>
              <a:t>// </a:t>
            </a:r>
            <a:r>
              <a:rPr lang="en-US"/>
              <a:t>vectors </a:t>
            </a:r>
            <a:r>
              <a:rPr lang="en-US" b="1" smtClean="0"/>
              <a:t>CA</a:t>
            </a:r>
            <a:r>
              <a:rPr lang="en-US"/>
              <a:t>, </a:t>
            </a:r>
            <a:r>
              <a:rPr lang="en-US" b="1" smtClean="0"/>
              <a:t>CB</a:t>
            </a:r>
            <a:endParaRPr lang="en-US" b="1"/>
          </a:p>
          <a:p>
            <a:endParaRPr lang="cs-CZ"/>
          </a:p>
        </p:txBody>
      </p:sp>
      <p:grpSp>
        <p:nvGrpSpPr>
          <p:cNvPr id="9" name="Group 8"/>
          <p:cNvGrpSpPr/>
          <p:nvPr/>
        </p:nvGrpSpPr>
        <p:grpSpPr>
          <a:xfrm>
            <a:off x="4355976" y="188640"/>
            <a:ext cx="4608512" cy="3456384"/>
            <a:chOff x="4355976" y="188640"/>
            <a:chExt cx="4608512" cy="3456384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493204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4355976" y="3429000"/>
              <a:ext cx="4608512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4572000" y="188640"/>
              <a:ext cx="0" cy="3456384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529208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565212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601216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637220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73224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709228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745232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781236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817240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853244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4427984" y="306896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4427984" y="270892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4427984" y="234888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4427984" y="198884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4427984" y="162880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4427984" y="126876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4427984" y="90872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4427984" y="54868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Freeform 7"/>
          <p:cNvSpPr/>
          <p:nvPr/>
        </p:nvSpPr>
        <p:spPr>
          <a:xfrm>
            <a:off x="5292080" y="1628800"/>
            <a:ext cx="2876550" cy="1447800"/>
          </a:xfrm>
          <a:custGeom>
            <a:avLst/>
            <a:gdLst>
              <a:gd name="connsiteX0" fmla="*/ 0 w 2876550"/>
              <a:gd name="connsiteY0" fmla="*/ 1447800 h 1447800"/>
              <a:gd name="connsiteX1" fmla="*/ 2162175 w 2876550"/>
              <a:gd name="connsiteY1" fmla="*/ 1076325 h 1447800"/>
              <a:gd name="connsiteX2" fmla="*/ 2876550 w 2876550"/>
              <a:gd name="connsiteY2" fmla="*/ 0 h 1447800"/>
              <a:gd name="connsiteX3" fmla="*/ 723900 w 2876550"/>
              <a:gd name="connsiteY3" fmla="*/ 361950 h 1447800"/>
              <a:gd name="connsiteX4" fmla="*/ 0 w 2876550"/>
              <a:gd name="connsiteY4" fmla="*/ 1447800 h 1447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876550" h="1447800">
                <a:moveTo>
                  <a:pt x="0" y="1447800"/>
                </a:moveTo>
                <a:lnTo>
                  <a:pt x="2162175" y="1076325"/>
                </a:lnTo>
                <a:lnTo>
                  <a:pt x="2876550" y="0"/>
                </a:lnTo>
                <a:lnTo>
                  <a:pt x="723900" y="361950"/>
                </a:lnTo>
                <a:lnTo>
                  <a:pt x="0" y="1447800"/>
                </a:lnTo>
                <a:close/>
              </a:path>
            </a:pathLst>
          </a:custGeom>
          <a:pattFill prst="openDmnd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0" name="TextBox 69"/>
          <p:cNvSpPr txBox="1"/>
          <p:nvPr/>
        </p:nvSpPr>
        <p:spPr>
          <a:xfrm>
            <a:off x="5364088" y="3140968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A=(2,1)</a:t>
            </a:r>
            <a:endParaRPr lang="cs-CZ" b="1"/>
          </a:p>
        </p:txBody>
      </p:sp>
      <p:sp>
        <p:nvSpPr>
          <p:cNvPr id="71" name="TextBox 70"/>
          <p:cNvSpPr txBox="1"/>
          <p:nvPr/>
        </p:nvSpPr>
        <p:spPr>
          <a:xfrm>
            <a:off x="5148064" y="170080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C=(4,4)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7596336" y="2780928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B=(8,2)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395536" y="260648"/>
            <a:ext cx="3600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mtClean="0"/>
          </a:p>
          <a:p>
            <a:r>
              <a:rPr lang="en-US" b="1" smtClean="0"/>
              <a:t>Area of a triangle</a:t>
            </a:r>
            <a:r>
              <a:rPr lang="en-US" smtClean="0"/>
              <a:t> given by</a:t>
            </a:r>
          </a:p>
          <a:p>
            <a:r>
              <a:rPr lang="en-US" b="1"/>
              <a:t> </a:t>
            </a:r>
            <a:r>
              <a:rPr lang="en-US" b="1" smtClean="0"/>
              <a:t>                 </a:t>
            </a:r>
            <a:r>
              <a:rPr lang="en-US" smtClean="0"/>
              <a:t>vectors</a:t>
            </a:r>
            <a:r>
              <a:rPr lang="en-US" b="1" smtClean="0"/>
              <a:t> u, v = AB</a:t>
            </a:r>
            <a:r>
              <a:rPr lang="en-US" smtClean="0"/>
              <a:t>,</a:t>
            </a:r>
            <a:r>
              <a:rPr lang="en-US" b="1" smtClean="0"/>
              <a:t> AC</a:t>
            </a:r>
            <a:endParaRPr lang="en-US" smtClean="0"/>
          </a:p>
          <a:p>
            <a:endParaRPr lang="en-US" smtClean="0"/>
          </a:p>
          <a:p>
            <a:r>
              <a:rPr lang="en-US" smtClean="0"/>
              <a:t>                 </a:t>
            </a:r>
            <a:r>
              <a:rPr lang="en-US" smtClean="0">
                <a:latin typeface="Calibri"/>
              </a:rPr>
              <a:t>⅟₂</a:t>
            </a:r>
            <a:r>
              <a:rPr lang="en-US" smtClean="0"/>
              <a:t> </a:t>
            </a:r>
            <a:r>
              <a:rPr lang="en-US" smtClean="0">
                <a:latin typeface="Calibri"/>
              </a:rPr>
              <a:t>∙</a:t>
            </a:r>
            <a:r>
              <a:rPr lang="en-US" smtClean="0"/>
              <a:t> </a:t>
            </a:r>
            <a:r>
              <a:rPr lang="en-US"/>
              <a:t>|</a:t>
            </a:r>
            <a:r>
              <a:rPr lang="en-US" smtClean="0"/>
              <a:t>det (</a:t>
            </a:r>
            <a:r>
              <a:rPr lang="en-US" b="1" smtClean="0"/>
              <a:t>u</a:t>
            </a:r>
            <a:r>
              <a:rPr lang="en-US" smtClean="0"/>
              <a:t>, </a:t>
            </a:r>
            <a:r>
              <a:rPr lang="en-US" b="1" smtClean="0"/>
              <a:t>v</a:t>
            </a:r>
            <a:r>
              <a:rPr lang="en-US" smtClean="0"/>
              <a:t>)| </a:t>
            </a:r>
          </a:p>
          <a:p>
            <a:endParaRPr lang="en-US"/>
          </a:p>
          <a:p>
            <a:r>
              <a:rPr lang="en-US" smtClean="0"/>
              <a:t>Area of parallelogram ABCD </a:t>
            </a:r>
          </a:p>
          <a:p>
            <a:r>
              <a:rPr lang="en-US" smtClean="0"/>
              <a:t>(D = B + </a:t>
            </a:r>
            <a:r>
              <a:rPr lang="en-US" b="1" smtClean="0"/>
              <a:t>v</a:t>
            </a:r>
            <a:r>
              <a:rPr lang="en-US" smtClean="0"/>
              <a:t> = C + </a:t>
            </a:r>
            <a:r>
              <a:rPr lang="en-US" b="1" smtClean="0"/>
              <a:t>u</a:t>
            </a:r>
            <a:r>
              <a:rPr lang="en-US" smtClean="0"/>
              <a:t>)</a:t>
            </a:r>
          </a:p>
          <a:p>
            <a:endParaRPr lang="en-US" smtClean="0"/>
          </a:p>
          <a:p>
            <a:r>
              <a:rPr lang="en-US" smtClean="0"/>
              <a:t>                  </a:t>
            </a:r>
            <a:endParaRPr lang="en-US"/>
          </a:p>
          <a:p>
            <a:endParaRPr lang="en-US" smtClean="0"/>
          </a:p>
          <a:p>
            <a:r>
              <a:rPr lang="en-US" smtClean="0"/>
              <a:t>Vector mutual position matters: </a:t>
            </a:r>
            <a:endParaRPr lang="cs-CZ"/>
          </a:p>
        </p:txBody>
      </p:sp>
      <p:sp>
        <p:nvSpPr>
          <p:cNvPr id="35" name="TextBox 34"/>
          <p:cNvSpPr txBox="1"/>
          <p:nvPr/>
        </p:nvSpPr>
        <p:spPr>
          <a:xfrm>
            <a:off x="5364088" y="2204864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v</a:t>
            </a:r>
            <a:endParaRPr lang="cs-CZ" b="1"/>
          </a:p>
        </p:txBody>
      </p:sp>
      <p:sp>
        <p:nvSpPr>
          <p:cNvPr id="36" name="TextBox 35"/>
          <p:cNvSpPr txBox="1"/>
          <p:nvPr/>
        </p:nvSpPr>
        <p:spPr>
          <a:xfrm>
            <a:off x="6300192" y="2996952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u</a:t>
            </a:r>
            <a:endParaRPr lang="cs-CZ" b="1"/>
          </a:p>
        </p:txBody>
      </p:sp>
      <p:sp>
        <p:nvSpPr>
          <p:cNvPr id="44" name="TextBox 43"/>
          <p:cNvSpPr txBox="1"/>
          <p:nvPr/>
        </p:nvSpPr>
        <p:spPr>
          <a:xfrm>
            <a:off x="7452320" y="1196752"/>
            <a:ext cx="864096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D=(10,5)</a:t>
            </a:r>
            <a:endParaRPr lang="cs-CZ" b="1"/>
          </a:p>
        </p:txBody>
      </p:sp>
      <p:sp>
        <p:nvSpPr>
          <p:cNvPr id="45" name="TextBox 44"/>
          <p:cNvSpPr txBox="1"/>
          <p:nvPr/>
        </p:nvSpPr>
        <p:spPr>
          <a:xfrm>
            <a:off x="6516216" y="1484784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u</a:t>
            </a:r>
            <a:endParaRPr lang="cs-CZ" b="1"/>
          </a:p>
        </p:txBody>
      </p:sp>
      <p:sp>
        <p:nvSpPr>
          <p:cNvPr id="46" name="TextBox 45"/>
          <p:cNvSpPr txBox="1"/>
          <p:nvPr/>
        </p:nvSpPr>
        <p:spPr>
          <a:xfrm>
            <a:off x="7884368" y="2132856"/>
            <a:ext cx="288032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v</a:t>
            </a:r>
            <a:endParaRPr lang="cs-CZ" b="1"/>
          </a:p>
        </p:txBody>
      </p:sp>
      <p:sp>
        <p:nvSpPr>
          <p:cNvPr id="43" name="Oval 42"/>
          <p:cNvSpPr/>
          <p:nvPr/>
        </p:nvSpPr>
        <p:spPr>
          <a:xfrm>
            <a:off x="8100392" y="155679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Freeform 1"/>
          <p:cNvSpPr/>
          <p:nvPr/>
        </p:nvSpPr>
        <p:spPr>
          <a:xfrm>
            <a:off x="5220072" y="1988840"/>
            <a:ext cx="2162175" cy="1085850"/>
          </a:xfrm>
          <a:custGeom>
            <a:avLst/>
            <a:gdLst>
              <a:gd name="connsiteX0" fmla="*/ 714375 w 2162175"/>
              <a:gd name="connsiteY0" fmla="*/ 0 h 1085850"/>
              <a:gd name="connsiteX1" fmla="*/ 0 w 2162175"/>
              <a:gd name="connsiteY1" fmla="*/ 1085850 h 1085850"/>
              <a:gd name="connsiteX2" fmla="*/ 2162175 w 2162175"/>
              <a:gd name="connsiteY2" fmla="*/ 704850 h 1085850"/>
              <a:gd name="connsiteX3" fmla="*/ 714375 w 2162175"/>
              <a:gd name="connsiteY3" fmla="*/ 0 h 1085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62175" h="1085850">
                <a:moveTo>
                  <a:pt x="714375" y="0"/>
                </a:moveTo>
                <a:lnTo>
                  <a:pt x="0" y="1085850"/>
                </a:lnTo>
                <a:lnTo>
                  <a:pt x="2162175" y="704850"/>
                </a:lnTo>
                <a:lnTo>
                  <a:pt x="714375" y="0"/>
                </a:lnTo>
                <a:close/>
              </a:path>
            </a:pathLst>
          </a:custGeom>
          <a:solidFill>
            <a:schemeClr val="accent6">
              <a:lumMod val="40000"/>
              <a:lumOff val="60000"/>
              <a:alpha val="4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1" name="Straight Connector 50"/>
          <p:cNvCxnSpPr/>
          <p:nvPr/>
        </p:nvCxnSpPr>
        <p:spPr>
          <a:xfrm flipH="1" flipV="1">
            <a:off x="6012160" y="1988840"/>
            <a:ext cx="1440160" cy="720080"/>
          </a:xfrm>
          <a:prstGeom prst="line">
            <a:avLst/>
          </a:prstGeom>
          <a:ln w="57150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738031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6" name="Oval 55"/>
          <p:cNvSpPr/>
          <p:nvPr/>
        </p:nvSpPr>
        <p:spPr>
          <a:xfrm>
            <a:off x="5940152" y="192786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7" name="Straight Connector 36"/>
          <p:cNvCxnSpPr/>
          <p:nvPr/>
        </p:nvCxnSpPr>
        <p:spPr>
          <a:xfrm flipH="1">
            <a:off x="6012160" y="1628800"/>
            <a:ext cx="2160240" cy="360040"/>
          </a:xfrm>
          <a:prstGeom prst="line">
            <a:avLst/>
          </a:prstGeom>
          <a:ln w="28575">
            <a:solidFill>
              <a:srgbClr val="0000FF"/>
            </a:solidFill>
            <a:prstDash val="sys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7452320" y="1628800"/>
            <a:ext cx="720080" cy="1080120"/>
          </a:xfrm>
          <a:prstGeom prst="line">
            <a:avLst/>
          </a:prstGeom>
          <a:ln w="28575">
            <a:solidFill>
              <a:srgbClr val="0000FF"/>
            </a:solidFill>
            <a:prstDash val="sysDash"/>
            <a:headEnd type="triangle" w="med" len="lg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V="1">
            <a:off x="5292080" y="1999873"/>
            <a:ext cx="720080" cy="1080121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flipV="1">
            <a:off x="5292080" y="2708920"/>
            <a:ext cx="2160240" cy="360041"/>
          </a:xfrm>
          <a:prstGeom prst="straightConnector1">
            <a:avLst/>
          </a:prstGeom>
          <a:ln w="57150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5220072" y="3007985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9" name="Rectangle 48"/>
          <p:cNvSpPr/>
          <p:nvPr/>
        </p:nvSpPr>
        <p:spPr>
          <a:xfrm>
            <a:off x="971600" y="2636912"/>
            <a:ext cx="2088232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|</a:t>
            </a:r>
            <a:r>
              <a:rPr lang="en-US">
                <a:solidFill>
                  <a:schemeClr val="tx1"/>
                </a:solidFill>
              </a:rPr>
              <a:t>det (</a:t>
            </a:r>
            <a:r>
              <a:rPr lang="en-US" b="1">
                <a:solidFill>
                  <a:schemeClr val="tx1"/>
                </a:solidFill>
              </a:rPr>
              <a:t>u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>
                <a:solidFill>
                  <a:schemeClr val="tx1"/>
                </a:solidFill>
              </a:rPr>
              <a:t>)| </a:t>
            </a:r>
            <a:endParaRPr lang="cs-CZ">
              <a:solidFill>
                <a:schemeClr val="tx1"/>
              </a:solidFill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971600" y="1340768"/>
            <a:ext cx="2088232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  ⅟₂ ∙ |det (</a:t>
            </a:r>
            <a:r>
              <a:rPr lang="en-US" b="1">
                <a:solidFill>
                  <a:schemeClr val="tx1"/>
                </a:solidFill>
              </a:rPr>
              <a:t>u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>
                <a:solidFill>
                  <a:schemeClr val="tx1"/>
                </a:solidFill>
              </a:rPr>
              <a:t>)| </a:t>
            </a:r>
            <a:endParaRPr lang="cs-CZ">
              <a:solidFill>
                <a:schemeClr val="tx1"/>
              </a:solidFill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755576" y="3645024"/>
            <a:ext cx="2880320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 det </a:t>
            </a:r>
            <a:r>
              <a:rPr lang="en-US">
                <a:solidFill>
                  <a:schemeClr val="tx1"/>
                </a:solidFill>
              </a:rPr>
              <a:t>(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 b="1">
                <a:solidFill>
                  <a:schemeClr val="tx1"/>
                </a:solidFill>
              </a:rPr>
              <a:t>u</a:t>
            </a:r>
            <a:r>
              <a:rPr lang="en-US">
                <a:solidFill>
                  <a:schemeClr val="tx1"/>
                </a:solidFill>
              </a:rPr>
              <a:t>) </a:t>
            </a:r>
            <a:r>
              <a:rPr lang="en-US" smtClean="0">
                <a:solidFill>
                  <a:schemeClr val="tx1"/>
                </a:solidFill>
              </a:rPr>
              <a:t>   =   ─det (</a:t>
            </a:r>
            <a:r>
              <a:rPr lang="en-US" b="1">
                <a:solidFill>
                  <a:schemeClr val="tx1"/>
                </a:solidFill>
              </a:rPr>
              <a:t>u</a:t>
            </a:r>
            <a:r>
              <a:rPr lang="en-US" smtClean="0">
                <a:solidFill>
                  <a:schemeClr val="tx1"/>
                </a:solidFill>
              </a:rPr>
              <a:t>, 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 smtClean="0">
                <a:solidFill>
                  <a:schemeClr val="tx1"/>
                </a:solidFill>
              </a:rPr>
              <a:t>) </a:t>
            </a:r>
            <a:endParaRPr 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58277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Rectangle 61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Rectangle 56"/>
          <p:cNvSpPr/>
          <p:nvPr/>
        </p:nvSpPr>
        <p:spPr>
          <a:xfrm>
            <a:off x="539552" y="5589240"/>
            <a:ext cx="6120680" cy="100811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Rectangle 2"/>
          <p:cNvSpPr/>
          <p:nvPr/>
        </p:nvSpPr>
        <p:spPr>
          <a:xfrm>
            <a:off x="539552" y="4509120"/>
            <a:ext cx="6120680" cy="100811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3" name="Rounded Rectangle 52"/>
          <p:cNvSpPr/>
          <p:nvPr/>
        </p:nvSpPr>
        <p:spPr>
          <a:xfrm>
            <a:off x="107504" y="116632"/>
            <a:ext cx="4248472" cy="3816424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4" name="Freeform 73"/>
          <p:cNvSpPr/>
          <p:nvPr/>
        </p:nvSpPr>
        <p:spPr>
          <a:xfrm flipH="1" flipV="1">
            <a:off x="4499992" y="188640"/>
            <a:ext cx="3324225" cy="3505200"/>
          </a:xfrm>
          <a:custGeom>
            <a:avLst/>
            <a:gdLst>
              <a:gd name="connsiteX0" fmla="*/ 76200 w 3324225"/>
              <a:gd name="connsiteY0" fmla="*/ 152400 h 3505200"/>
              <a:gd name="connsiteX1" fmla="*/ 2257425 w 3324225"/>
              <a:gd name="connsiteY1" fmla="*/ 3505200 h 3505200"/>
              <a:gd name="connsiteX2" fmla="*/ 3114675 w 3324225"/>
              <a:gd name="connsiteY2" fmla="*/ 3495675 h 3505200"/>
              <a:gd name="connsiteX3" fmla="*/ 3238500 w 3324225"/>
              <a:gd name="connsiteY3" fmla="*/ 3362325 h 3505200"/>
              <a:gd name="connsiteX4" fmla="*/ 3095625 w 3324225"/>
              <a:gd name="connsiteY4" fmla="*/ 2781300 h 3505200"/>
              <a:gd name="connsiteX5" fmla="*/ 3324225 w 3324225"/>
              <a:gd name="connsiteY5" fmla="*/ 2352675 h 3505200"/>
              <a:gd name="connsiteX6" fmla="*/ 3048000 w 3324225"/>
              <a:gd name="connsiteY6" fmla="*/ 1847850 h 3505200"/>
              <a:gd name="connsiteX7" fmla="*/ 3143250 w 3324225"/>
              <a:gd name="connsiteY7" fmla="*/ 1514475 h 3505200"/>
              <a:gd name="connsiteX8" fmla="*/ 2981325 w 3324225"/>
              <a:gd name="connsiteY8" fmla="*/ 1295400 h 3505200"/>
              <a:gd name="connsiteX9" fmla="*/ 3324225 w 3324225"/>
              <a:gd name="connsiteY9" fmla="*/ 1000125 h 3505200"/>
              <a:gd name="connsiteX10" fmla="*/ 2876550 w 3324225"/>
              <a:gd name="connsiteY10" fmla="*/ 933450 h 3505200"/>
              <a:gd name="connsiteX11" fmla="*/ 3209925 w 3324225"/>
              <a:gd name="connsiteY11" fmla="*/ 352425 h 3505200"/>
              <a:gd name="connsiteX12" fmla="*/ 2838450 w 3324225"/>
              <a:gd name="connsiteY12" fmla="*/ 190500 h 3505200"/>
              <a:gd name="connsiteX13" fmla="*/ 2609850 w 3324225"/>
              <a:gd name="connsiteY13" fmla="*/ 0 h 3505200"/>
              <a:gd name="connsiteX14" fmla="*/ 0 w 3324225"/>
              <a:gd name="connsiteY14" fmla="*/ 38100 h 3505200"/>
              <a:gd name="connsiteX15" fmla="*/ 76200 w 3324225"/>
              <a:gd name="connsiteY15" fmla="*/ 152400 h 350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4225" h="3505200">
                <a:moveTo>
                  <a:pt x="76200" y="152400"/>
                </a:moveTo>
                <a:lnTo>
                  <a:pt x="2257425" y="3505200"/>
                </a:lnTo>
                <a:lnTo>
                  <a:pt x="3114675" y="3495675"/>
                </a:lnTo>
                <a:lnTo>
                  <a:pt x="3238500" y="3362325"/>
                </a:lnTo>
                <a:lnTo>
                  <a:pt x="3095625" y="2781300"/>
                </a:lnTo>
                <a:lnTo>
                  <a:pt x="3324225" y="2352675"/>
                </a:lnTo>
                <a:lnTo>
                  <a:pt x="3048000" y="1847850"/>
                </a:lnTo>
                <a:lnTo>
                  <a:pt x="3143250" y="1514475"/>
                </a:lnTo>
                <a:lnTo>
                  <a:pt x="2981325" y="1295400"/>
                </a:lnTo>
                <a:lnTo>
                  <a:pt x="3324225" y="1000125"/>
                </a:lnTo>
                <a:lnTo>
                  <a:pt x="2876550" y="933450"/>
                </a:lnTo>
                <a:lnTo>
                  <a:pt x="3209925" y="352425"/>
                </a:lnTo>
                <a:lnTo>
                  <a:pt x="2838450" y="190500"/>
                </a:lnTo>
                <a:lnTo>
                  <a:pt x="2609850" y="0"/>
                </a:lnTo>
                <a:lnTo>
                  <a:pt x="0" y="38100"/>
                </a:lnTo>
                <a:lnTo>
                  <a:pt x="76200" y="152400"/>
                </a:ln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0" name="Freeform 59"/>
          <p:cNvSpPr/>
          <p:nvPr/>
        </p:nvSpPr>
        <p:spPr>
          <a:xfrm>
            <a:off x="5572125" y="171450"/>
            <a:ext cx="3324225" cy="3505200"/>
          </a:xfrm>
          <a:custGeom>
            <a:avLst/>
            <a:gdLst>
              <a:gd name="connsiteX0" fmla="*/ 76200 w 3324225"/>
              <a:gd name="connsiteY0" fmla="*/ 152400 h 3505200"/>
              <a:gd name="connsiteX1" fmla="*/ 2257425 w 3324225"/>
              <a:gd name="connsiteY1" fmla="*/ 3505200 h 3505200"/>
              <a:gd name="connsiteX2" fmla="*/ 3114675 w 3324225"/>
              <a:gd name="connsiteY2" fmla="*/ 3495675 h 3505200"/>
              <a:gd name="connsiteX3" fmla="*/ 3238500 w 3324225"/>
              <a:gd name="connsiteY3" fmla="*/ 3362325 h 3505200"/>
              <a:gd name="connsiteX4" fmla="*/ 3095625 w 3324225"/>
              <a:gd name="connsiteY4" fmla="*/ 2781300 h 3505200"/>
              <a:gd name="connsiteX5" fmla="*/ 3324225 w 3324225"/>
              <a:gd name="connsiteY5" fmla="*/ 2352675 h 3505200"/>
              <a:gd name="connsiteX6" fmla="*/ 3048000 w 3324225"/>
              <a:gd name="connsiteY6" fmla="*/ 1847850 h 3505200"/>
              <a:gd name="connsiteX7" fmla="*/ 3143250 w 3324225"/>
              <a:gd name="connsiteY7" fmla="*/ 1514475 h 3505200"/>
              <a:gd name="connsiteX8" fmla="*/ 2981325 w 3324225"/>
              <a:gd name="connsiteY8" fmla="*/ 1295400 h 3505200"/>
              <a:gd name="connsiteX9" fmla="*/ 3324225 w 3324225"/>
              <a:gd name="connsiteY9" fmla="*/ 1000125 h 3505200"/>
              <a:gd name="connsiteX10" fmla="*/ 2876550 w 3324225"/>
              <a:gd name="connsiteY10" fmla="*/ 933450 h 3505200"/>
              <a:gd name="connsiteX11" fmla="*/ 3209925 w 3324225"/>
              <a:gd name="connsiteY11" fmla="*/ 352425 h 3505200"/>
              <a:gd name="connsiteX12" fmla="*/ 2838450 w 3324225"/>
              <a:gd name="connsiteY12" fmla="*/ 190500 h 3505200"/>
              <a:gd name="connsiteX13" fmla="*/ 2609850 w 3324225"/>
              <a:gd name="connsiteY13" fmla="*/ 0 h 3505200"/>
              <a:gd name="connsiteX14" fmla="*/ 0 w 3324225"/>
              <a:gd name="connsiteY14" fmla="*/ 38100 h 3505200"/>
              <a:gd name="connsiteX15" fmla="*/ 76200 w 3324225"/>
              <a:gd name="connsiteY15" fmla="*/ 152400 h 3505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3324225" h="3505200">
                <a:moveTo>
                  <a:pt x="76200" y="152400"/>
                </a:moveTo>
                <a:lnTo>
                  <a:pt x="2257425" y="3505200"/>
                </a:lnTo>
                <a:lnTo>
                  <a:pt x="3114675" y="3495675"/>
                </a:lnTo>
                <a:lnTo>
                  <a:pt x="3238500" y="3362325"/>
                </a:lnTo>
                <a:lnTo>
                  <a:pt x="3095625" y="2781300"/>
                </a:lnTo>
                <a:lnTo>
                  <a:pt x="3324225" y="2352675"/>
                </a:lnTo>
                <a:lnTo>
                  <a:pt x="3048000" y="1847850"/>
                </a:lnTo>
                <a:lnTo>
                  <a:pt x="3143250" y="1514475"/>
                </a:lnTo>
                <a:lnTo>
                  <a:pt x="2981325" y="1295400"/>
                </a:lnTo>
                <a:lnTo>
                  <a:pt x="3324225" y="1000125"/>
                </a:lnTo>
                <a:lnTo>
                  <a:pt x="2876550" y="933450"/>
                </a:lnTo>
                <a:lnTo>
                  <a:pt x="3209925" y="352425"/>
                </a:lnTo>
                <a:lnTo>
                  <a:pt x="2838450" y="190500"/>
                </a:lnTo>
                <a:lnTo>
                  <a:pt x="2609850" y="0"/>
                </a:lnTo>
                <a:lnTo>
                  <a:pt x="0" y="38100"/>
                </a:lnTo>
                <a:lnTo>
                  <a:pt x="76200" y="15240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9" name="Group 8"/>
          <p:cNvGrpSpPr/>
          <p:nvPr/>
        </p:nvGrpSpPr>
        <p:grpSpPr>
          <a:xfrm>
            <a:off x="4355976" y="188640"/>
            <a:ext cx="4608512" cy="3456384"/>
            <a:chOff x="4355976" y="188640"/>
            <a:chExt cx="4608512" cy="3456384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493204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4355976" y="3429000"/>
              <a:ext cx="4608512" cy="0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4572000" y="188640"/>
              <a:ext cx="0" cy="3456384"/>
            </a:xfrm>
            <a:prstGeom prst="line">
              <a:avLst/>
            </a:prstGeom>
            <a:ln w="3810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529208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565212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601216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637220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73224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709228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745232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781236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817240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8532440" y="332656"/>
              <a:ext cx="0" cy="324036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4427984" y="306896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4427984" y="270892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4427984" y="234888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4427984" y="198884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4427984" y="162880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4427984" y="126876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4427984" y="90872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4427984" y="548680"/>
              <a:ext cx="432048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0" name="TextBox 69"/>
          <p:cNvSpPr txBox="1"/>
          <p:nvPr/>
        </p:nvSpPr>
        <p:spPr>
          <a:xfrm>
            <a:off x="5940152" y="2060848"/>
            <a:ext cx="792088" cy="27699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A=(6,4)</a:t>
            </a:r>
            <a:endParaRPr lang="cs-CZ" b="1"/>
          </a:p>
        </p:txBody>
      </p:sp>
      <p:sp>
        <p:nvSpPr>
          <p:cNvPr id="83" name="TextBox 82"/>
          <p:cNvSpPr txBox="1"/>
          <p:nvPr/>
        </p:nvSpPr>
        <p:spPr>
          <a:xfrm>
            <a:off x="395536" y="332656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Relative orientation  of vectors</a:t>
            </a:r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51520" y="908720"/>
            <a:ext cx="424847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angle (</a:t>
            </a:r>
            <a:r>
              <a:rPr lang="en-US" b="1" smtClean="0"/>
              <a:t>u</a:t>
            </a:r>
            <a:r>
              <a:rPr lang="en-US" smtClean="0"/>
              <a:t>, </a:t>
            </a:r>
            <a:r>
              <a:rPr lang="en-US" b="1" smtClean="0"/>
              <a:t>v</a:t>
            </a:r>
            <a:r>
              <a:rPr lang="en-US" smtClean="0"/>
              <a:t>) ... how much to turn </a:t>
            </a:r>
            <a:r>
              <a:rPr lang="en-US" b="1" smtClean="0"/>
              <a:t>u </a:t>
            </a:r>
          </a:p>
          <a:p>
            <a:r>
              <a:rPr lang="en-US"/>
              <a:t> </a:t>
            </a:r>
            <a:r>
              <a:rPr lang="en-US" smtClean="0"/>
              <a:t>                       </a:t>
            </a:r>
            <a:r>
              <a:rPr lang="en-US" i="1" smtClean="0"/>
              <a:t> to the </a:t>
            </a:r>
            <a:r>
              <a:rPr lang="en-US" b="1" i="1" smtClean="0"/>
              <a:t>left </a:t>
            </a:r>
            <a:r>
              <a:rPr lang="en-US" smtClean="0"/>
              <a:t> to obtain </a:t>
            </a:r>
          </a:p>
          <a:p>
            <a:r>
              <a:rPr lang="en-US"/>
              <a:t> </a:t>
            </a:r>
            <a:r>
              <a:rPr lang="en-US" smtClean="0"/>
              <a:t>                        a vector parallel  to </a:t>
            </a:r>
            <a:r>
              <a:rPr lang="en-US" b="1" smtClean="0"/>
              <a:t>v</a:t>
            </a:r>
          </a:p>
          <a:p>
            <a:endParaRPr lang="en-US" smtClean="0"/>
          </a:p>
          <a:p>
            <a:endParaRPr lang="en-US" smtClean="0"/>
          </a:p>
          <a:p>
            <a:r>
              <a:rPr lang="en-US" smtClean="0"/>
              <a:t>det(</a:t>
            </a:r>
            <a:r>
              <a:rPr lang="en-US" b="1" smtClean="0"/>
              <a:t>u</a:t>
            </a:r>
            <a:r>
              <a:rPr lang="en-US" smtClean="0"/>
              <a:t>, </a:t>
            </a:r>
            <a:r>
              <a:rPr lang="en-US" b="1" smtClean="0"/>
              <a:t>v</a:t>
            </a:r>
            <a:r>
              <a:rPr lang="en-US" smtClean="0"/>
              <a:t>) &gt; 0  </a:t>
            </a:r>
            <a:r>
              <a:rPr lang="en-US" b="1">
                <a:sym typeface="Symbol"/>
              </a:rPr>
              <a:t></a:t>
            </a:r>
            <a:r>
              <a:rPr lang="en-US" smtClean="0"/>
              <a:t>   0 &lt; angle (</a:t>
            </a:r>
            <a:r>
              <a:rPr lang="en-US" b="1" smtClean="0"/>
              <a:t>u</a:t>
            </a:r>
            <a:r>
              <a:rPr lang="en-US" smtClean="0"/>
              <a:t>, </a:t>
            </a:r>
            <a:r>
              <a:rPr lang="en-US" b="1" smtClean="0"/>
              <a:t>v</a:t>
            </a:r>
            <a:r>
              <a:rPr lang="en-US" smtClean="0"/>
              <a:t>)  &lt; 180</a:t>
            </a:r>
          </a:p>
          <a:p>
            <a:endParaRPr lang="en-US" smtClean="0"/>
          </a:p>
          <a:p>
            <a:r>
              <a:rPr lang="en-US" smtClean="0"/>
              <a:t>det(</a:t>
            </a:r>
            <a:r>
              <a:rPr lang="en-US" b="1" smtClean="0"/>
              <a:t>u</a:t>
            </a:r>
            <a:r>
              <a:rPr lang="en-US" smtClean="0"/>
              <a:t>, </a:t>
            </a:r>
            <a:r>
              <a:rPr lang="en-US" b="1" smtClean="0"/>
              <a:t>v</a:t>
            </a:r>
            <a:r>
              <a:rPr lang="en-US" smtClean="0"/>
              <a:t>) &lt; 0   </a:t>
            </a:r>
            <a:r>
              <a:rPr lang="en-US" b="1">
                <a:sym typeface="Symbol"/>
              </a:rPr>
              <a:t></a:t>
            </a:r>
            <a:r>
              <a:rPr lang="en-US" smtClean="0"/>
              <a:t>  180 &lt; angle (</a:t>
            </a:r>
            <a:r>
              <a:rPr lang="en-US" b="1" smtClean="0"/>
              <a:t>u</a:t>
            </a:r>
            <a:r>
              <a:rPr lang="en-US" smtClean="0"/>
              <a:t>, </a:t>
            </a:r>
            <a:r>
              <a:rPr lang="en-US" b="1" smtClean="0"/>
              <a:t>v</a:t>
            </a:r>
            <a:r>
              <a:rPr lang="en-US" smtClean="0"/>
              <a:t>)  &lt; 360 </a:t>
            </a:r>
          </a:p>
        </p:txBody>
      </p:sp>
      <p:sp>
        <p:nvSpPr>
          <p:cNvPr id="38" name="Arc 37"/>
          <p:cNvSpPr/>
          <p:nvPr/>
        </p:nvSpPr>
        <p:spPr>
          <a:xfrm rot="16200000">
            <a:off x="6372200" y="1628800"/>
            <a:ext cx="720080" cy="720080"/>
          </a:xfrm>
          <a:prstGeom prst="arc">
            <a:avLst>
              <a:gd name="adj1" fmla="val 17221411"/>
              <a:gd name="adj2" fmla="val 19388079"/>
            </a:avLst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8" name="Arc 57"/>
          <p:cNvSpPr/>
          <p:nvPr/>
        </p:nvSpPr>
        <p:spPr>
          <a:xfrm rot="16200000">
            <a:off x="6228184" y="1484784"/>
            <a:ext cx="1008112" cy="1008112"/>
          </a:xfrm>
          <a:prstGeom prst="arc">
            <a:avLst>
              <a:gd name="adj1" fmla="val 9739899"/>
              <a:gd name="adj2" fmla="val 19547440"/>
            </a:avLst>
          </a:prstGeom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Arc 58"/>
          <p:cNvSpPr/>
          <p:nvPr/>
        </p:nvSpPr>
        <p:spPr>
          <a:xfrm rot="16200000">
            <a:off x="6300192" y="1556792"/>
            <a:ext cx="864096" cy="864096"/>
          </a:xfrm>
          <a:prstGeom prst="arc">
            <a:avLst>
              <a:gd name="adj1" fmla="val 19557000"/>
              <a:gd name="adj2" fmla="val 1356423"/>
            </a:avLst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1" name="Arc 60"/>
          <p:cNvSpPr/>
          <p:nvPr/>
        </p:nvSpPr>
        <p:spPr>
          <a:xfrm rot="16200000">
            <a:off x="6084170" y="1340769"/>
            <a:ext cx="1296143" cy="1296144"/>
          </a:xfrm>
          <a:prstGeom prst="arc">
            <a:avLst>
              <a:gd name="adj1" fmla="val 19561627"/>
              <a:gd name="adj2" fmla="val 6284616"/>
            </a:avLst>
          </a:prstGeom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3" name="Oval 62"/>
          <p:cNvSpPr/>
          <p:nvPr/>
        </p:nvSpPr>
        <p:spPr>
          <a:xfrm>
            <a:off x="7380312" y="47667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5" name="Oval 64"/>
          <p:cNvSpPr/>
          <p:nvPr/>
        </p:nvSpPr>
        <p:spPr>
          <a:xfrm>
            <a:off x="8100392" y="227687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7" name="Oval 66"/>
          <p:cNvSpPr/>
          <p:nvPr/>
        </p:nvSpPr>
        <p:spPr>
          <a:xfrm>
            <a:off x="7020272" y="29969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8" name="Oval 67"/>
          <p:cNvSpPr/>
          <p:nvPr/>
        </p:nvSpPr>
        <p:spPr>
          <a:xfrm>
            <a:off x="5220072" y="155679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3" name="Straight Arrow Connector 72"/>
          <p:cNvCxnSpPr/>
          <p:nvPr/>
        </p:nvCxnSpPr>
        <p:spPr>
          <a:xfrm flipV="1">
            <a:off x="6732240" y="548680"/>
            <a:ext cx="720080" cy="1440162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6732240" y="1988840"/>
            <a:ext cx="1440160" cy="36004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flipH="1" flipV="1">
            <a:off x="5292080" y="1628800"/>
            <a:ext cx="1440160" cy="360040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6732240" y="1988840"/>
            <a:ext cx="360040" cy="1080120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5076056" y="692696"/>
            <a:ext cx="792088" cy="27699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B=(4,7)</a:t>
            </a:r>
            <a:endParaRPr lang="cs-CZ" b="1"/>
          </a:p>
        </p:txBody>
      </p:sp>
      <p:sp>
        <p:nvSpPr>
          <p:cNvPr id="78" name="TextBox 77"/>
          <p:cNvSpPr txBox="1"/>
          <p:nvPr/>
        </p:nvSpPr>
        <p:spPr>
          <a:xfrm>
            <a:off x="4716016" y="1196752"/>
            <a:ext cx="792088" cy="27699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C=(2,5)</a:t>
            </a:r>
            <a:endParaRPr lang="cs-CZ" b="1"/>
          </a:p>
        </p:txBody>
      </p:sp>
      <p:sp>
        <p:nvSpPr>
          <p:cNvPr id="79" name="TextBox 78"/>
          <p:cNvSpPr txBox="1"/>
          <p:nvPr/>
        </p:nvSpPr>
        <p:spPr>
          <a:xfrm>
            <a:off x="6156176" y="2996952"/>
            <a:ext cx="792088" cy="27699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D=(7,1)</a:t>
            </a:r>
            <a:endParaRPr lang="cs-CZ" b="1"/>
          </a:p>
        </p:txBody>
      </p:sp>
      <p:sp>
        <p:nvSpPr>
          <p:cNvPr id="80" name="TextBox 79"/>
          <p:cNvSpPr txBox="1"/>
          <p:nvPr/>
        </p:nvSpPr>
        <p:spPr>
          <a:xfrm>
            <a:off x="7668344" y="2492896"/>
            <a:ext cx="1008112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F=(10,3)</a:t>
            </a:r>
            <a:endParaRPr lang="cs-CZ" b="1"/>
          </a:p>
        </p:txBody>
      </p:sp>
      <p:sp>
        <p:nvSpPr>
          <p:cNvPr id="81" name="TextBox 80"/>
          <p:cNvSpPr txBox="1"/>
          <p:nvPr/>
        </p:nvSpPr>
        <p:spPr>
          <a:xfrm>
            <a:off x="7596336" y="692696"/>
            <a:ext cx="792088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E=(8,8)</a:t>
            </a:r>
            <a:endParaRPr lang="cs-CZ" b="1"/>
          </a:p>
        </p:txBody>
      </p:sp>
      <p:cxnSp>
        <p:nvCxnSpPr>
          <p:cNvPr id="37" name="Straight Connector 36"/>
          <p:cNvCxnSpPr/>
          <p:nvPr/>
        </p:nvCxnSpPr>
        <p:spPr>
          <a:xfrm flipH="1" flipV="1">
            <a:off x="5436096" y="0"/>
            <a:ext cx="2520280" cy="3861048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5940152" y="8367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4" name="Straight Arrow Connector 63"/>
          <p:cNvCxnSpPr/>
          <p:nvPr/>
        </p:nvCxnSpPr>
        <p:spPr>
          <a:xfrm flipH="1" flipV="1">
            <a:off x="6012160" y="908720"/>
            <a:ext cx="720080" cy="1080122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>
            <a:off x="6660232" y="191683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4" name="TextBox 83"/>
          <p:cNvSpPr txBox="1"/>
          <p:nvPr/>
        </p:nvSpPr>
        <p:spPr>
          <a:xfrm>
            <a:off x="6300192" y="980728"/>
            <a:ext cx="216024" cy="27699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/>
              <a:t>u</a:t>
            </a:r>
            <a:endParaRPr lang="cs-CZ" b="1"/>
          </a:p>
        </p:txBody>
      </p:sp>
      <p:sp>
        <p:nvSpPr>
          <p:cNvPr id="85" name="TextBox 84"/>
          <p:cNvSpPr txBox="1"/>
          <p:nvPr/>
        </p:nvSpPr>
        <p:spPr>
          <a:xfrm>
            <a:off x="683568" y="4005064"/>
            <a:ext cx="770485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/>
              <a:t>u</a:t>
            </a:r>
            <a:r>
              <a:rPr lang="en-US"/>
              <a:t> = </a:t>
            </a:r>
            <a:r>
              <a:rPr lang="en-US" smtClean="0"/>
              <a:t>(</a:t>
            </a:r>
            <a:r>
              <a:rPr lang="en-US" b="1" smtClean="0"/>
              <a:t>B</a:t>
            </a:r>
            <a:r>
              <a:rPr lang="en-US" smtClean="0"/>
              <a:t>─</a:t>
            </a:r>
            <a:r>
              <a:rPr lang="en-US" b="1" smtClean="0"/>
              <a:t>A</a:t>
            </a:r>
            <a:r>
              <a:rPr lang="en-US" smtClean="0"/>
              <a:t>)</a:t>
            </a:r>
            <a:r>
              <a:rPr lang="en-US" b="1" baseline="30000"/>
              <a:t>T</a:t>
            </a:r>
            <a:r>
              <a:rPr lang="en-US" smtClean="0"/>
              <a:t> =  (─2, 3)</a:t>
            </a:r>
            <a:r>
              <a:rPr lang="en-US" b="1" baseline="30000" smtClean="0"/>
              <a:t>T</a:t>
            </a:r>
          </a:p>
          <a:p>
            <a:endParaRPr lang="en-US" smtClean="0"/>
          </a:p>
          <a:p>
            <a:r>
              <a:rPr lang="en-US" smtClean="0"/>
              <a:t>det (</a:t>
            </a:r>
            <a:r>
              <a:rPr lang="en-US" b="1" smtClean="0"/>
              <a:t>u</a:t>
            </a:r>
            <a:r>
              <a:rPr lang="en-US" smtClean="0"/>
              <a:t>,  </a:t>
            </a:r>
            <a:r>
              <a:rPr lang="en-US" b="1" smtClean="0"/>
              <a:t>AC</a:t>
            </a:r>
            <a:r>
              <a:rPr lang="en-US" smtClean="0"/>
              <a:t>) = det( </a:t>
            </a:r>
            <a:r>
              <a:rPr lang="en-US"/>
              <a:t> (─2, </a:t>
            </a:r>
            <a:r>
              <a:rPr lang="en-US" smtClean="0"/>
              <a:t>3)</a:t>
            </a:r>
            <a:r>
              <a:rPr lang="en-US" b="1" baseline="30000" smtClean="0"/>
              <a:t>T</a:t>
            </a:r>
            <a:r>
              <a:rPr lang="en-US" smtClean="0"/>
              <a:t>, </a:t>
            </a:r>
            <a:r>
              <a:rPr lang="en-US"/>
              <a:t>(</a:t>
            </a:r>
            <a:r>
              <a:rPr lang="en-US" smtClean="0"/>
              <a:t>─4, 1) </a:t>
            </a:r>
            <a:r>
              <a:rPr lang="en-US" b="1" baseline="30000"/>
              <a:t>T</a:t>
            </a:r>
            <a:r>
              <a:rPr lang="en-US" smtClean="0"/>
              <a:t> )  = ─2*1 ─ 3*(─4) = 10 &gt; 0</a:t>
            </a:r>
          </a:p>
          <a:p>
            <a:endParaRPr lang="en-US" smtClean="0"/>
          </a:p>
          <a:p>
            <a:r>
              <a:rPr lang="en-US"/>
              <a:t>det (</a:t>
            </a:r>
            <a:r>
              <a:rPr lang="en-US" b="1"/>
              <a:t>u</a:t>
            </a:r>
            <a:r>
              <a:rPr lang="en-US"/>
              <a:t>,  </a:t>
            </a:r>
            <a:r>
              <a:rPr lang="en-US" b="1" smtClean="0"/>
              <a:t>AD</a:t>
            </a:r>
            <a:r>
              <a:rPr lang="en-US" smtClean="0"/>
              <a:t>) </a:t>
            </a:r>
            <a:r>
              <a:rPr lang="en-US"/>
              <a:t>= det(  (─2, 3)</a:t>
            </a:r>
            <a:r>
              <a:rPr lang="en-US" b="1" baseline="30000"/>
              <a:t>T</a:t>
            </a:r>
            <a:r>
              <a:rPr lang="en-US"/>
              <a:t>, </a:t>
            </a:r>
            <a:r>
              <a:rPr lang="en-US" smtClean="0"/>
              <a:t>(1, ─3) </a:t>
            </a:r>
            <a:r>
              <a:rPr lang="en-US" b="1" baseline="30000"/>
              <a:t>T</a:t>
            </a:r>
            <a:r>
              <a:rPr lang="en-US"/>
              <a:t> )  = ─2</a:t>
            </a:r>
            <a:r>
              <a:rPr lang="en-US" smtClean="0"/>
              <a:t>*</a:t>
            </a:r>
            <a:r>
              <a:rPr lang="en-US"/>
              <a:t>(─3)</a:t>
            </a:r>
            <a:r>
              <a:rPr lang="en-US" smtClean="0"/>
              <a:t> </a:t>
            </a:r>
            <a:r>
              <a:rPr lang="en-US"/>
              <a:t>─ </a:t>
            </a:r>
            <a:r>
              <a:rPr lang="en-US" smtClean="0"/>
              <a:t>3*1 </a:t>
            </a:r>
            <a:r>
              <a:rPr lang="en-US"/>
              <a:t>= </a:t>
            </a:r>
            <a:r>
              <a:rPr lang="en-US" smtClean="0"/>
              <a:t>3 </a:t>
            </a:r>
            <a:r>
              <a:rPr lang="en-US"/>
              <a:t>&gt; 0</a:t>
            </a:r>
          </a:p>
          <a:p>
            <a:endParaRPr lang="en-US" smtClean="0"/>
          </a:p>
          <a:p>
            <a:r>
              <a:rPr lang="en-US"/>
              <a:t>det (</a:t>
            </a:r>
            <a:r>
              <a:rPr lang="en-US" b="1"/>
              <a:t>u</a:t>
            </a:r>
            <a:r>
              <a:rPr lang="en-US"/>
              <a:t>,  </a:t>
            </a:r>
            <a:r>
              <a:rPr lang="en-US" b="1" smtClean="0"/>
              <a:t>AE</a:t>
            </a:r>
            <a:r>
              <a:rPr lang="en-US" smtClean="0"/>
              <a:t>) </a:t>
            </a:r>
            <a:r>
              <a:rPr lang="en-US"/>
              <a:t>= det(  (─2, 3)</a:t>
            </a:r>
            <a:r>
              <a:rPr lang="en-US" b="1" baseline="30000"/>
              <a:t>T</a:t>
            </a:r>
            <a:r>
              <a:rPr lang="en-US"/>
              <a:t>, </a:t>
            </a:r>
            <a:r>
              <a:rPr lang="en-US" smtClean="0"/>
              <a:t>(2, 4) </a:t>
            </a:r>
            <a:r>
              <a:rPr lang="en-US" b="1" baseline="30000"/>
              <a:t>T</a:t>
            </a:r>
            <a:r>
              <a:rPr lang="en-US"/>
              <a:t> )  = ─</a:t>
            </a:r>
            <a:r>
              <a:rPr lang="en-US" smtClean="0"/>
              <a:t>2*4 </a:t>
            </a:r>
            <a:r>
              <a:rPr lang="en-US"/>
              <a:t>─ </a:t>
            </a:r>
            <a:r>
              <a:rPr lang="en-US" smtClean="0"/>
              <a:t>3*2 </a:t>
            </a:r>
            <a:r>
              <a:rPr lang="en-US"/>
              <a:t>= </a:t>
            </a:r>
            <a:r>
              <a:rPr lang="en-US" smtClean="0"/>
              <a:t>─14 &lt; 0</a:t>
            </a:r>
          </a:p>
          <a:p>
            <a:endParaRPr lang="en-US" smtClean="0"/>
          </a:p>
          <a:p>
            <a:r>
              <a:rPr lang="en-US"/>
              <a:t>det (</a:t>
            </a:r>
            <a:r>
              <a:rPr lang="en-US" b="1"/>
              <a:t>u</a:t>
            </a:r>
            <a:r>
              <a:rPr lang="en-US"/>
              <a:t>,  </a:t>
            </a:r>
            <a:r>
              <a:rPr lang="en-US" b="1" smtClean="0"/>
              <a:t>AF</a:t>
            </a:r>
            <a:r>
              <a:rPr lang="en-US" smtClean="0"/>
              <a:t>) </a:t>
            </a:r>
            <a:r>
              <a:rPr lang="en-US"/>
              <a:t>= det(  (─2, 3)</a:t>
            </a:r>
            <a:r>
              <a:rPr lang="en-US" b="1" baseline="30000"/>
              <a:t>T</a:t>
            </a:r>
            <a:r>
              <a:rPr lang="en-US"/>
              <a:t>, </a:t>
            </a:r>
            <a:r>
              <a:rPr lang="en-US" smtClean="0"/>
              <a:t>(4, ─1) </a:t>
            </a:r>
            <a:r>
              <a:rPr lang="en-US" b="1" baseline="30000"/>
              <a:t>T</a:t>
            </a:r>
            <a:r>
              <a:rPr lang="en-US"/>
              <a:t> )  = ─2</a:t>
            </a:r>
            <a:r>
              <a:rPr lang="en-US" smtClean="0"/>
              <a:t>*(─1) </a:t>
            </a:r>
            <a:r>
              <a:rPr lang="en-US"/>
              <a:t>─ </a:t>
            </a:r>
            <a:r>
              <a:rPr lang="en-US" smtClean="0"/>
              <a:t>3*4 </a:t>
            </a:r>
            <a:r>
              <a:rPr lang="en-US"/>
              <a:t>= </a:t>
            </a:r>
            <a:r>
              <a:rPr lang="en-US" smtClean="0"/>
              <a:t>─10 </a:t>
            </a:r>
            <a:r>
              <a:rPr lang="en-US"/>
              <a:t>&lt; </a:t>
            </a:r>
            <a:r>
              <a:rPr lang="en-US" smtClean="0"/>
              <a:t>0</a:t>
            </a: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51520" y="2276872"/>
            <a:ext cx="3888432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det(</a:t>
            </a:r>
            <a:r>
              <a:rPr lang="en-US" b="1">
                <a:solidFill>
                  <a:schemeClr val="tx1"/>
                </a:solidFill>
              </a:rPr>
              <a:t>u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>
                <a:solidFill>
                  <a:schemeClr val="tx1"/>
                </a:solidFill>
              </a:rPr>
              <a:t>) &gt; 0  </a:t>
            </a:r>
            <a:r>
              <a:rPr lang="en-US" b="1">
                <a:solidFill>
                  <a:schemeClr val="tx1"/>
                </a:solidFill>
                <a:sym typeface="Symbol"/>
              </a:rPr>
              <a:t></a:t>
            </a:r>
            <a:r>
              <a:rPr lang="en-US">
                <a:solidFill>
                  <a:schemeClr val="tx1"/>
                </a:solidFill>
              </a:rPr>
              <a:t>   0 &lt; angle (</a:t>
            </a:r>
            <a:r>
              <a:rPr lang="en-US" b="1">
                <a:solidFill>
                  <a:schemeClr val="tx1"/>
                </a:solidFill>
              </a:rPr>
              <a:t>u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>
                <a:solidFill>
                  <a:schemeClr val="tx1"/>
                </a:solidFill>
              </a:rPr>
              <a:t>)  &lt; 180</a:t>
            </a:r>
          </a:p>
        </p:txBody>
      </p:sp>
      <p:sp>
        <p:nvSpPr>
          <p:cNvPr id="54" name="Rectangle 53"/>
          <p:cNvSpPr/>
          <p:nvPr/>
        </p:nvSpPr>
        <p:spPr>
          <a:xfrm>
            <a:off x="251520" y="2852936"/>
            <a:ext cx="4032448" cy="36004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det(</a:t>
            </a:r>
            <a:r>
              <a:rPr lang="en-US" b="1">
                <a:solidFill>
                  <a:schemeClr val="tx1"/>
                </a:solidFill>
              </a:rPr>
              <a:t>u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>
                <a:solidFill>
                  <a:schemeClr val="tx1"/>
                </a:solidFill>
              </a:rPr>
              <a:t>) &lt; 0   </a:t>
            </a:r>
            <a:r>
              <a:rPr lang="en-US">
                <a:solidFill>
                  <a:schemeClr val="tx1"/>
                </a:solidFill>
                <a:sym typeface="Symbol"/>
              </a:rPr>
              <a:t></a:t>
            </a:r>
            <a:r>
              <a:rPr lang="en-US">
                <a:solidFill>
                  <a:schemeClr val="tx1"/>
                </a:solidFill>
              </a:rPr>
              <a:t>  180 &lt; angle (</a:t>
            </a:r>
            <a:r>
              <a:rPr lang="en-US" b="1">
                <a:solidFill>
                  <a:schemeClr val="tx1"/>
                </a:solidFill>
              </a:rPr>
              <a:t>u</a:t>
            </a:r>
            <a:r>
              <a:rPr lang="en-US">
                <a:solidFill>
                  <a:schemeClr val="tx1"/>
                </a:solidFill>
              </a:rPr>
              <a:t>, </a:t>
            </a:r>
            <a:r>
              <a:rPr lang="en-US" b="1">
                <a:solidFill>
                  <a:schemeClr val="tx1"/>
                </a:solidFill>
              </a:rPr>
              <a:t>v</a:t>
            </a:r>
            <a:r>
              <a:rPr lang="en-US">
                <a:solidFill>
                  <a:schemeClr val="tx1"/>
                </a:solidFill>
              </a:rPr>
              <a:t>)  &lt; 360 </a:t>
            </a:r>
          </a:p>
        </p:txBody>
      </p:sp>
      <p:cxnSp>
        <p:nvCxnSpPr>
          <p:cNvPr id="66" name="Straight Connector 6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0952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ounded Rectangle 44"/>
          <p:cNvSpPr/>
          <p:nvPr/>
        </p:nvSpPr>
        <p:spPr>
          <a:xfrm>
            <a:off x="107504" y="116632"/>
            <a:ext cx="4248472" cy="3312368"/>
          </a:xfrm>
          <a:prstGeom prst="roundRect">
            <a:avLst>
              <a:gd name="adj" fmla="val 3439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5" name="Rectangle 54"/>
          <p:cNvSpPr/>
          <p:nvPr/>
        </p:nvSpPr>
        <p:spPr>
          <a:xfrm>
            <a:off x="323528" y="1052736"/>
            <a:ext cx="3672408" cy="100811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7" name="Rectangle 46"/>
          <p:cNvSpPr/>
          <p:nvPr/>
        </p:nvSpPr>
        <p:spPr>
          <a:xfrm>
            <a:off x="4427984" y="260648"/>
            <a:ext cx="4464496" cy="3384376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5" name="Straight Connector 4"/>
          <p:cNvCxnSpPr/>
          <p:nvPr/>
        </p:nvCxnSpPr>
        <p:spPr>
          <a:xfrm>
            <a:off x="49320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2920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6521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121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722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7322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709228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745232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81236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817240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8532440" y="332656"/>
            <a:ext cx="0" cy="324036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4427984" y="30689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27984" y="27089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427984" y="23488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427984" y="198884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427984" y="162880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427984" y="126876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427984" y="90872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427984" y="548680"/>
            <a:ext cx="4320480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5220072" y="8367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4" name="Straight Arrow Connector 63"/>
          <p:cNvCxnSpPr/>
          <p:nvPr/>
        </p:nvCxnSpPr>
        <p:spPr>
          <a:xfrm flipV="1">
            <a:off x="4932040" y="908720"/>
            <a:ext cx="360040" cy="1800202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4860032" y="2924944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A=(2,1)</a:t>
            </a:r>
            <a:endParaRPr lang="cs-CZ" b="1"/>
          </a:p>
        </p:txBody>
      </p:sp>
      <p:sp>
        <p:nvSpPr>
          <p:cNvPr id="76" name="TextBox 75"/>
          <p:cNvSpPr txBox="1"/>
          <p:nvPr/>
        </p:nvSpPr>
        <p:spPr>
          <a:xfrm>
            <a:off x="6588224" y="908720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B=(5,6)</a:t>
            </a:r>
            <a:endParaRPr lang="cs-CZ" b="1"/>
          </a:p>
        </p:txBody>
      </p:sp>
      <p:sp>
        <p:nvSpPr>
          <p:cNvPr id="57" name="Oval 56"/>
          <p:cNvSpPr/>
          <p:nvPr/>
        </p:nvSpPr>
        <p:spPr>
          <a:xfrm>
            <a:off x="6300192" y="119675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3" name="TextBox 82"/>
          <p:cNvSpPr txBox="1"/>
          <p:nvPr/>
        </p:nvSpPr>
        <p:spPr>
          <a:xfrm>
            <a:off x="395536" y="260648"/>
            <a:ext cx="3600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mtClean="0"/>
          </a:p>
          <a:p>
            <a:r>
              <a:rPr lang="en-US" smtClean="0"/>
              <a:t>Angle of vectors</a:t>
            </a:r>
          </a:p>
          <a:p>
            <a:endParaRPr lang="en-US"/>
          </a:p>
          <a:p>
            <a:r>
              <a:rPr lang="en-US" smtClean="0"/>
              <a:t>cos angle = </a:t>
            </a:r>
            <a:r>
              <a:rPr lang="en-US" smtClean="0">
                <a:sym typeface="Symbol"/>
              </a:rPr>
              <a:t></a:t>
            </a:r>
            <a:r>
              <a:rPr lang="en-US" b="1" smtClean="0">
                <a:sym typeface="Symbol"/>
              </a:rPr>
              <a:t>u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v</a:t>
            </a:r>
            <a:r>
              <a:rPr lang="en-US" smtClean="0">
                <a:sym typeface="Symbol"/>
              </a:rPr>
              <a:t> / ( </a:t>
            </a:r>
            <a:r>
              <a:rPr lang="en-US" smtClean="0"/>
              <a:t>ǁ</a:t>
            </a:r>
            <a:r>
              <a:rPr lang="en-US" b="1" smtClean="0"/>
              <a:t>u</a:t>
            </a:r>
            <a:r>
              <a:rPr lang="en-US" smtClean="0"/>
              <a:t>ǁ ǁ</a:t>
            </a:r>
            <a:r>
              <a:rPr lang="en-US" b="1" smtClean="0"/>
              <a:t>v</a:t>
            </a:r>
            <a:r>
              <a:rPr lang="en-US" smtClean="0"/>
              <a:t>ǁ</a:t>
            </a:r>
            <a:r>
              <a:rPr lang="en-US" smtClean="0">
                <a:sym typeface="Symbol"/>
              </a:rPr>
              <a:t> )</a:t>
            </a:r>
          </a:p>
          <a:p>
            <a:endParaRPr lang="en-US" smtClean="0">
              <a:sym typeface="Symbol"/>
            </a:endParaRPr>
          </a:p>
          <a:p>
            <a:r>
              <a:rPr lang="en-US" smtClean="0">
                <a:sym typeface="Symbol"/>
              </a:rPr>
              <a:t>angle = arc cos ( </a:t>
            </a:r>
            <a:r>
              <a:rPr lang="en-US" b="1">
                <a:sym typeface="Symbol"/>
              </a:rPr>
              <a:t>u</a:t>
            </a:r>
            <a:r>
              <a:rPr lang="en-US">
                <a:sym typeface="Symbol"/>
              </a:rPr>
              <a:t>, </a:t>
            </a:r>
            <a:r>
              <a:rPr lang="en-US" b="1">
                <a:sym typeface="Symbol"/>
              </a:rPr>
              <a:t>v</a:t>
            </a:r>
            <a:r>
              <a:rPr lang="en-US">
                <a:sym typeface="Symbol"/>
              </a:rPr>
              <a:t> / ( </a:t>
            </a:r>
            <a:r>
              <a:rPr lang="en-US"/>
              <a:t>ǁ</a:t>
            </a:r>
            <a:r>
              <a:rPr lang="en-US" b="1"/>
              <a:t>u</a:t>
            </a:r>
            <a:r>
              <a:rPr lang="en-US"/>
              <a:t>ǁ ǁ</a:t>
            </a:r>
            <a:r>
              <a:rPr lang="en-US" b="1"/>
              <a:t>v</a:t>
            </a:r>
            <a:r>
              <a:rPr lang="en-US"/>
              <a:t>ǁ</a:t>
            </a:r>
            <a:r>
              <a:rPr lang="en-US">
                <a:sym typeface="Symbol"/>
              </a:rPr>
              <a:t> )</a:t>
            </a:r>
            <a:r>
              <a:rPr lang="en-US" smtClean="0">
                <a:sym typeface="Symbol"/>
              </a:rPr>
              <a:t> ) </a:t>
            </a:r>
            <a:r>
              <a:rPr lang="en-US" smtClean="0"/>
              <a:t> </a:t>
            </a:r>
          </a:p>
          <a:p>
            <a:endParaRPr lang="en-US"/>
          </a:p>
          <a:p>
            <a:r>
              <a:rPr lang="en-US" smtClean="0"/>
              <a:t>Relative orientation of </a:t>
            </a:r>
            <a:r>
              <a:rPr lang="en-US" b="1" smtClean="0"/>
              <a:t>u</a:t>
            </a:r>
            <a:r>
              <a:rPr lang="en-US" smtClean="0"/>
              <a:t> and </a:t>
            </a:r>
            <a:r>
              <a:rPr lang="en-US" b="1" smtClean="0"/>
              <a:t>v</a:t>
            </a:r>
          </a:p>
          <a:p>
            <a:r>
              <a:rPr lang="en-US" smtClean="0"/>
              <a:t>is </a:t>
            </a:r>
            <a:r>
              <a:rPr lang="en-US" b="1" smtClean="0"/>
              <a:t>not </a:t>
            </a:r>
            <a:r>
              <a:rPr lang="en-US" smtClean="0"/>
              <a:t>calculated</a:t>
            </a:r>
            <a:r>
              <a:rPr lang="en-US" b="1" smtClean="0"/>
              <a:t> </a:t>
            </a:r>
          </a:p>
          <a:p>
            <a:endParaRPr lang="cs-CZ"/>
          </a:p>
        </p:txBody>
      </p:sp>
      <p:sp>
        <p:nvSpPr>
          <p:cNvPr id="41" name="Oval 40"/>
          <p:cNvSpPr/>
          <p:nvPr/>
        </p:nvSpPr>
        <p:spPr>
          <a:xfrm>
            <a:off x="6660232" y="227687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0" name="Straight Arrow Connector 39"/>
          <p:cNvCxnSpPr/>
          <p:nvPr/>
        </p:nvCxnSpPr>
        <p:spPr>
          <a:xfrm flipV="1">
            <a:off x="4932040" y="2348880"/>
            <a:ext cx="1800200" cy="36004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Arc 41"/>
          <p:cNvSpPr/>
          <p:nvPr/>
        </p:nvSpPr>
        <p:spPr>
          <a:xfrm rot="16200000">
            <a:off x="4355976" y="2132856"/>
            <a:ext cx="1152128" cy="1152128"/>
          </a:xfrm>
          <a:prstGeom prst="arc">
            <a:avLst>
              <a:gd name="adj1" fmla="val 2741943"/>
              <a:gd name="adj2" fmla="val 4897960"/>
            </a:avLst>
          </a:prstGeom>
          <a:solidFill>
            <a:srgbClr val="FF0000">
              <a:alpha val="54000"/>
            </a:srgbClr>
          </a:solidFill>
          <a:ln w="317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3" name="Arc 42"/>
          <p:cNvSpPr/>
          <p:nvPr/>
        </p:nvSpPr>
        <p:spPr>
          <a:xfrm rot="16200000">
            <a:off x="4175956" y="2024844"/>
            <a:ext cx="1512168" cy="1440160"/>
          </a:xfrm>
          <a:prstGeom prst="arc">
            <a:avLst>
              <a:gd name="adj1" fmla="val 760107"/>
              <a:gd name="adj2" fmla="val 2663288"/>
            </a:avLst>
          </a:prstGeom>
          <a:solidFill>
            <a:srgbClr val="92D050">
              <a:alpha val="60000"/>
            </a:srgbClr>
          </a:solidFill>
          <a:ln w="317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73" name="Straight Arrow Connector 72"/>
          <p:cNvCxnSpPr/>
          <p:nvPr/>
        </p:nvCxnSpPr>
        <p:spPr>
          <a:xfrm flipV="1">
            <a:off x="4932040" y="1268760"/>
            <a:ext cx="1440160" cy="144016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/>
          <p:cNvSpPr/>
          <p:nvPr/>
        </p:nvSpPr>
        <p:spPr>
          <a:xfrm>
            <a:off x="4860032" y="2636912"/>
            <a:ext cx="144016" cy="144016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4" name="TextBox 43"/>
          <p:cNvSpPr txBox="1"/>
          <p:nvPr/>
        </p:nvSpPr>
        <p:spPr>
          <a:xfrm>
            <a:off x="5076056" y="476672"/>
            <a:ext cx="720080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C=(2,7)</a:t>
            </a:r>
            <a:endParaRPr lang="cs-CZ" b="1"/>
          </a:p>
        </p:txBody>
      </p:sp>
      <p:sp>
        <p:nvSpPr>
          <p:cNvPr id="48" name="TextBox 47"/>
          <p:cNvSpPr txBox="1"/>
          <p:nvPr/>
        </p:nvSpPr>
        <p:spPr>
          <a:xfrm>
            <a:off x="6876256" y="2420888"/>
            <a:ext cx="792088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 anchor="ctr" anchorCtr="1">
            <a:spAutoFit/>
          </a:bodyPr>
          <a:lstStyle/>
          <a:p>
            <a:r>
              <a:rPr lang="en-US" b="1" smtClean="0"/>
              <a:t>D=(6,3)</a:t>
            </a:r>
            <a:endParaRPr lang="cs-CZ" b="1"/>
          </a:p>
        </p:txBody>
      </p:sp>
      <p:sp>
        <p:nvSpPr>
          <p:cNvPr id="49" name="TextBox 48"/>
          <p:cNvSpPr txBox="1"/>
          <p:nvPr/>
        </p:nvSpPr>
        <p:spPr>
          <a:xfrm>
            <a:off x="395536" y="3789040"/>
            <a:ext cx="81369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cos  </a:t>
            </a:r>
            <a:r>
              <a:rPr lang="en-US" b="1" smtClean="0">
                <a:solidFill>
                  <a:srgbClr val="00B050"/>
                </a:solidFill>
                <a:sym typeface="Symbol"/>
              </a:rPr>
              <a:t></a:t>
            </a:r>
            <a:r>
              <a:rPr lang="en-US" smtClean="0">
                <a:solidFill>
                  <a:srgbClr val="00B050"/>
                </a:solidFill>
                <a:sym typeface="Symbol"/>
              </a:rPr>
              <a:t> </a:t>
            </a:r>
            <a:r>
              <a:rPr lang="en-US" smtClean="0">
                <a:solidFill>
                  <a:srgbClr val="00B050"/>
                </a:solidFill>
              </a:rPr>
              <a:t>BAC </a:t>
            </a:r>
            <a:r>
              <a:rPr lang="en-US" smtClean="0"/>
              <a:t>= </a:t>
            </a:r>
            <a:r>
              <a:rPr lang="en-US" b="1" smtClean="0">
                <a:sym typeface="Symbol"/>
              </a:rPr>
              <a:t>u</a:t>
            </a:r>
            <a:r>
              <a:rPr lang="en-US" smtClean="0">
                <a:sym typeface="Symbol"/>
              </a:rPr>
              <a:t>, </a:t>
            </a:r>
            <a:r>
              <a:rPr lang="en-US" b="1" smtClean="0">
                <a:sym typeface="Symbol"/>
              </a:rPr>
              <a:t>AC</a:t>
            </a:r>
            <a:r>
              <a:rPr lang="en-US" smtClean="0">
                <a:sym typeface="Symbol"/>
              </a:rPr>
              <a:t> / ( </a:t>
            </a:r>
            <a:r>
              <a:rPr lang="en-US" smtClean="0"/>
              <a:t>ǁ</a:t>
            </a:r>
            <a:r>
              <a:rPr lang="en-US" b="1" smtClean="0"/>
              <a:t>u</a:t>
            </a:r>
            <a:r>
              <a:rPr lang="en-US" smtClean="0"/>
              <a:t>ǁ ǁ</a:t>
            </a:r>
            <a:r>
              <a:rPr lang="en-US" b="1" smtClean="0"/>
              <a:t>AC</a:t>
            </a:r>
            <a:r>
              <a:rPr lang="en-US" smtClean="0"/>
              <a:t>ǁ</a:t>
            </a:r>
            <a:r>
              <a:rPr lang="en-US" smtClean="0">
                <a:sym typeface="Symbol"/>
              </a:rPr>
              <a:t> )    =    </a:t>
            </a:r>
            <a:r>
              <a:rPr lang="en-US"/>
              <a:t>cos  </a:t>
            </a:r>
            <a:r>
              <a:rPr lang="en-US" b="1">
                <a:solidFill>
                  <a:srgbClr val="00B050"/>
                </a:solidFill>
                <a:sym typeface="Symbol"/>
              </a:rPr>
              <a:t></a:t>
            </a:r>
            <a:r>
              <a:rPr lang="en-US">
                <a:solidFill>
                  <a:srgbClr val="00B050"/>
                </a:solidFill>
                <a:sym typeface="Symbol"/>
              </a:rPr>
              <a:t> </a:t>
            </a:r>
            <a:r>
              <a:rPr lang="en-US" smtClean="0">
                <a:solidFill>
                  <a:srgbClr val="00B050"/>
                </a:solidFill>
              </a:rPr>
              <a:t>CAB</a:t>
            </a:r>
            <a:r>
              <a:rPr lang="en-US" smtClean="0"/>
              <a:t> </a:t>
            </a:r>
            <a:r>
              <a:rPr lang="en-US"/>
              <a:t>= </a:t>
            </a:r>
            <a:r>
              <a:rPr lang="en-US" b="1" smtClean="0">
                <a:sym typeface="Symbol"/>
              </a:rPr>
              <a:t>AC</a:t>
            </a:r>
            <a:r>
              <a:rPr lang="en-US" smtClean="0">
                <a:sym typeface="Symbol"/>
              </a:rPr>
              <a:t>,</a:t>
            </a:r>
            <a:r>
              <a:rPr lang="en-US" b="1" smtClean="0">
                <a:sym typeface="Symbol"/>
              </a:rPr>
              <a:t>u</a:t>
            </a:r>
            <a:r>
              <a:rPr lang="en-US" smtClean="0">
                <a:sym typeface="Symbol"/>
              </a:rPr>
              <a:t> </a:t>
            </a:r>
            <a:r>
              <a:rPr lang="en-US">
                <a:sym typeface="Symbol"/>
              </a:rPr>
              <a:t>/ </a:t>
            </a:r>
            <a:r>
              <a:rPr lang="en-US" smtClean="0">
                <a:sym typeface="Symbol"/>
              </a:rPr>
              <a:t>(</a:t>
            </a:r>
            <a:r>
              <a:rPr lang="en-US" smtClean="0"/>
              <a:t> ǁ</a:t>
            </a:r>
            <a:r>
              <a:rPr lang="en-US" b="1" smtClean="0"/>
              <a:t>AC</a:t>
            </a:r>
            <a:r>
              <a:rPr lang="en-US" smtClean="0"/>
              <a:t>ǁ</a:t>
            </a:r>
            <a:r>
              <a:rPr lang="en-US" smtClean="0">
                <a:sym typeface="Symbol"/>
              </a:rPr>
              <a:t> </a:t>
            </a:r>
            <a:r>
              <a:rPr lang="en-US" smtClean="0"/>
              <a:t>ǁ</a:t>
            </a:r>
            <a:r>
              <a:rPr lang="en-US" b="1" smtClean="0"/>
              <a:t>u</a:t>
            </a:r>
            <a:r>
              <a:rPr lang="en-US" smtClean="0"/>
              <a:t>ǁ </a:t>
            </a:r>
            <a:r>
              <a:rPr lang="en-US" smtClean="0">
                <a:sym typeface="Symbol"/>
              </a:rPr>
              <a:t>) </a:t>
            </a:r>
          </a:p>
          <a:p>
            <a:r>
              <a:rPr lang="en-US" smtClean="0">
                <a:sym typeface="Symbol"/>
              </a:rPr>
              <a:t>= </a:t>
            </a:r>
            <a:r>
              <a:rPr lang="en-US" b="1" smtClean="0">
                <a:sym typeface="Symbol"/>
              </a:rPr>
              <a:t></a:t>
            </a:r>
            <a:r>
              <a:rPr lang="en-US"/>
              <a:t>(4, 4) </a:t>
            </a:r>
            <a:r>
              <a:rPr lang="en-US" b="1" baseline="30000"/>
              <a:t>T</a:t>
            </a:r>
            <a:r>
              <a:rPr lang="en-US" smtClean="0">
                <a:sym typeface="Symbol"/>
              </a:rPr>
              <a:t>, </a:t>
            </a:r>
            <a:r>
              <a:rPr lang="en-US" smtClean="0"/>
              <a:t>(1, 5) </a:t>
            </a:r>
            <a:r>
              <a:rPr lang="en-US" b="1" baseline="30000"/>
              <a:t>T</a:t>
            </a:r>
            <a:r>
              <a:rPr lang="en-US" b="1" smtClean="0">
                <a:sym typeface="Symbol"/>
              </a:rPr>
              <a:t></a:t>
            </a:r>
            <a:r>
              <a:rPr lang="en-US" smtClean="0">
                <a:sym typeface="Symbol"/>
              </a:rPr>
              <a:t> </a:t>
            </a:r>
            <a:r>
              <a:rPr lang="en-US">
                <a:sym typeface="Symbol"/>
              </a:rPr>
              <a:t>/ ( </a:t>
            </a:r>
            <a:r>
              <a:rPr lang="en-US" smtClean="0"/>
              <a:t>ǁ</a:t>
            </a:r>
            <a:r>
              <a:rPr lang="en-US"/>
              <a:t>(4, 4) </a:t>
            </a:r>
            <a:r>
              <a:rPr lang="en-US" b="1" baseline="30000"/>
              <a:t>T</a:t>
            </a:r>
            <a:r>
              <a:rPr lang="en-US" smtClean="0"/>
              <a:t>ǁ ǁ</a:t>
            </a:r>
            <a:r>
              <a:rPr lang="en-US">
                <a:sym typeface="Symbol"/>
              </a:rPr>
              <a:t> </a:t>
            </a:r>
            <a:r>
              <a:rPr lang="en-US"/>
              <a:t>(1, 5) </a:t>
            </a:r>
            <a:r>
              <a:rPr lang="en-US" b="1" baseline="30000"/>
              <a:t>T</a:t>
            </a:r>
            <a:r>
              <a:rPr lang="en-US" smtClean="0"/>
              <a:t>ǁ</a:t>
            </a:r>
            <a:r>
              <a:rPr lang="en-US" smtClean="0">
                <a:sym typeface="Symbol"/>
              </a:rPr>
              <a:t> )   </a:t>
            </a:r>
          </a:p>
          <a:p>
            <a:r>
              <a:rPr lang="en-US" smtClean="0">
                <a:sym typeface="Symbol"/>
              </a:rPr>
              <a:t>=  (4*1 + 4*5) / ( sqrt(32) * sqrt(26) )  =  24 / (8*sqrt(13)) = 3/sqrt(13)</a:t>
            </a:r>
          </a:p>
          <a:p>
            <a:endParaRPr lang="en-US" smtClean="0">
              <a:sym typeface="Symbol"/>
            </a:endParaRPr>
          </a:p>
          <a:p>
            <a:r>
              <a:rPr lang="en-US"/>
              <a:t>cos  </a:t>
            </a:r>
            <a:r>
              <a:rPr lang="en-US" b="1">
                <a:solidFill>
                  <a:srgbClr val="FF0000"/>
                </a:solidFill>
                <a:sym typeface="Symbol"/>
              </a:rPr>
              <a:t></a:t>
            </a:r>
            <a:r>
              <a:rPr lang="en-US">
                <a:solidFill>
                  <a:srgbClr val="FF0000"/>
                </a:solidFill>
                <a:sym typeface="Symbol"/>
              </a:rPr>
              <a:t> </a:t>
            </a:r>
            <a:r>
              <a:rPr lang="en-US" smtClean="0">
                <a:solidFill>
                  <a:srgbClr val="FF0000"/>
                </a:solidFill>
              </a:rPr>
              <a:t>BAD</a:t>
            </a:r>
            <a:r>
              <a:rPr lang="en-US" smtClean="0"/>
              <a:t> </a:t>
            </a:r>
            <a:r>
              <a:rPr lang="en-US"/>
              <a:t>= </a:t>
            </a:r>
            <a:r>
              <a:rPr lang="en-US" b="1">
                <a:sym typeface="Symbol"/>
              </a:rPr>
              <a:t>u</a:t>
            </a:r>
            <a:r>
              <a:rPr lang="en-US">
                <a:sym typeface="Symbol"/>
              </a:rPr>
              <a:t>, </a:t>
            </a:r>
            <a:r>
              <a:rPr lang="en-US" b="1" smtClean="0">
                <a:sym typeface="Symbol"/>
              </a:rPr>
              <a:t>AD</a:t>
            </a:r>
            <a:r>
              <a:rPr lang="en-US" smtClean="0">
                <a:sym typeface="Symbol"/>
              </a:rPr>
              <a:t> </a:t>
            </a:r>
            <a:r>
              <a:rPr lang="en-US">
                <a:sym typeface="Symbol"/>
              </a:rPr>
              <a:t>/ ( </a:t>
            </a:r>
            <a:r>
              <a:rPr lang="en-US"/>
              <a:t>ǁ</a:t>
            </a:r>
            <a:r>
              <a:rPr lang="en-US" b="1"/>
              <a:t>u</a:t>
            </a:r>
            <a:r>
              <a:rPr lang="en-US"/>
              <a:t>ǁ </a:t>
            </a:r>
            <a:r>
              <a:rPr lang="en-US" smtClean="0"/>
              <a:t>ǁ</a:t>
            </a:r>
            <a:r>
              <a:rPr lang="en-US" b="1" smtClean="0"/>
              <a:t>AD</a:t>
            </a:r>
            <a:r>
              <a:rPr lang="en-US" smtClean="0"/>
              <a:t>ǁ</a:t>
            </a:r>
            <a:r>
              <a:rPr lang="en-US" smtClean="0">
                <a:sym typeface="Symbol"/>
              </a:rPr>
              <a:t> </a:t>
            </a:r>
            <a:r>
              <a:rPr lang="en-US">
                <a:sym typeface="Symbol"/>
              </a:rPr>
              <a:t>)    =    </a:t>
            </a:r>
            <a:r>
              <a:rPr lang="en-US"/>
              <a:t>cos </a:t>
            </a:r>
            <a:r>
              <a:rPr lang="en-US">
                <a:solidFill>
                  <a:srgbClr val="FF0000"/>
                </a:solidFill>
              </a:rPr>
              <a:t> </a:t>
            </a:r>
            <a:r>
              <a:rPr lang="en-US" b="1">
                <a:solidFill>
                  <a:srgbClr val="FF0000"/>
                </a:solidFill>
                <a:sym typeface="Symbol"/>
              </a:rPr>
              <a:t></a:t>
            </a:r>
            <a:r>
              <a:rPr lang="en-US">
                <a:solidFill>
                  <a:srgbClr val="FF0000"/>
                </a:solidFill>
                <a:sym typeface="Symbol"/>
              </a:rPr>
              <a:t> </a:t>
            </a:r>
            <a:r>
              <a:rPr lang="en-US" smtClean="0">
                <a:solidFill>
                  <a:srgbClr val="FF0000"/>
                </a:solidFill>
                <a:sym typeface="Symbol"/>
              </a:rPr>
              <a:t>D</a:t>
            </a:r>
            <a:r>
              <a:rPr lang="en-US" smtClean="0">
                <a:solidFill>
                  <a:srgbClr val="FF0000"/>
                </a:solidFill>
              </a:rPr>
              <a:t>AB</a:t>
            </a:r>
            <a:r>
              <a:rPr lang="en-US" smtClean="0"/>
              <a:t> </a:t>
            </a:r>
            <a:r>
              <a:rPr lang="en-US"/>
              <a:t>= </a:t>
            </a:r>
            <a:r>
              <a:rPr lang="en-US" b="1">
                <a:sym typeface="Symbol"/>
              </a:rPr>
              <a:t></a:t>
            </a:r>
            <a:r>
              <a:rPr lang="en-US" b="1" smtClean="0">
                <a:sym typeface="Symbol"/>
              </a:rPr>
              <a:t>AD</a:t>
            </a:r>
            <a:r>
              <a:rPr lang="en-US" smtClean="0">
                <a:sym typeface="Symbol"/>
              </a:rPr>
              <a:t>,</a:t>
            </a:r>
            <a:r>
              <a:rPr lang="en-US" b="1" smtClean="0">
                <a:sym typeface="Symbol"/>
              </a:rPr>
              <a:t>u</a:t>
            </a:r>
            <a:r>
              <a:rPr lang="en-US" b="1">
                <a:sym typeface="Symbol"/>
              </a:rPr>
              <a:t></a:t>
            </a:r>
            <a:r>
              <a:rPr lang="en-US">
                <a:sym typeface="Symbol"/>
              </a:rPr>
              <a:t> / (</a:t>
            </a:r>
            <a:r>
              <a:rPr lang="en-US"/>
              <a:t> </a:t>
            </a:r>
            <a:r>
              <a:rPr lang="en-US" smtClean="0"/>
              <a:t>ǁ</a:t>
            </a:r>
            <a:r>
              <a:rPr lang="en-US" b="1" smtClean="0"/>
              <a:t>AD</a:t>
            </a:r>
            <a:r>
              <a:rPr lang="en-US" smtClean="0"/>
              <a:t>ǁ</a:t>
            </a:r>
            <a:r>
              <a:rPr lang="en-US" smtClean="0">
                <a:sym typeface="Symbol"/>
              </a:rPr>
              <a:t> </a:t>
            </a:r>
            <a:r>
              <a:rPr lang="en-US"/>
              <a:t>ǁ</a:t>
            </a:r>
            <a:r>
              <a:rPr lang="en-US" b="1"/>
              <a:t>u</a:t>
            </a:r>
            <a:r>
              <a:rPr lang="en-US"/>
              <a:t>ǁ </a:t>
            </a:r>
            <a:r>
              <a:rPr lang="en-US">
                <a:sym typeface="Symbol"/>
              </a:rPr>
              <a:t>) </a:t>
            </a:r>
          </a:p>
          <a:p>
            <a:r>
              <a:rPr lang="en-US">
                <a:sym typeface="Symbol"/>
              </a:rPr>
              <a:t>= </a:t>
            </a:r>
            <a:r>
              <a:rPr lang="en-US" b="1">
                <a:sym typeface="Symbol"/>
              </a:rPr>
              <a:t></a:t>
            </a:r>
            <a:r>
              <a:rPr lang="en-US"/>
              <a:t>(4, 4) </a:t>
            </a:r>
            <a:r>
              <a:rPr lang="en-US" b="1" baseline="30000"/>
              <a:t>T</a:t>
            </a:r>
            <a:r>
              <a:rPr lang="en-US">
                <a:sym typeface="Symbol"/>
              </a:rPr>
              <a:t>, </a:t>
            </a:r>
            <a:r>
              <a:rPr lang="en-US" smtClean="0"/>
              <a:t>(5, 1) </a:t>
            </a:r>
            <a:r>
              <a:rPr lang="en-US" b="1" baseline="30000"/>
              <a:t>T</a:t>
            </a:r>
            <a:r>
              <a:rPr lang="en-US" b="1">
                <a:sym typeface="Symbol"/>
              </a:rPr>
              <a:t></a:t>
            </a:r>
            <a:r>
              <a:rPr lang="en-US">
                <a:sym typeface="Symbol"/>
              </a:rPr>
              <a:t> / ( </a:t>
            </a:r>
            <a:r>
              <a:rPr lang="en-US"/>
              <a:t>ǁ(4, 4) </a:t>
            </a:r>
            <a:r>
              <a:rPr lang="en-US" b="1" baseline="30000"/>
              <a:t>T</a:t>
            </a:r>
            <a:r>
              <a:rPr lang="en-US"/>
              <a:t>ǁ ǁ</a:t>
            </a:r>
            <a:r>
              <a:rPr lang="en-US">
                <a:sym typeface="Symbol"/>
              </a:rPr>
              <a:t> </a:t>
            </a:r>
            <a:r>
              <a:rPr lang="en-US" smtClean="0"/>
              <a:t>(5, 1) </a:t>
            </a:r>
            <a:r>
              <a:rPr lang="en-US" b="1" baseline="30000"/>
              <a:t>T</a:t>
            </a:r>
            <a:r>
              <a:rPr lang="en-US"/>
              <a:t>ǁ</a:t>
            </a:r>
            <a:r>
              <a:rPr lang="en-US">
                <a:sym typeface="Symbol"/>
              </a:rPr>
              <a:t> )   </a:t>
            </a:r>
          </a:p>
          <a:p>
            <a:r>
              <a:rPr lang="en-US">
                <a:sym typeface="Symbol"/>
              </a:rPr>
              <a:t>=  (</a:t>
            </a:r>
            <a:r>
              <a:rPr lang="en-US" smtClean="0">
                <a:sym typeface="Symbol"/>
              </a:rPr>
              <a:t>4*5 </a:t>
            </a:r>
            <a:r>
              <a:rPr lang="en-US">
                <a:sym typeface="Symbol"/>
              </a:rPr>
              <a:t>+ </a:t>
            </a:r>
            <a:r>
              <a:rPr lang="en-US" smtClean="0">
                <a:sym typeface="Symbol"/>
              </a:rPr>
              <a:t>4*1) </a:t>
            </a:r>
            <a:r>
              <a:rPr lang="en-US">
                <a:sym typeface="Symbol"/>
              </a:rPr>
              <a:t>/ ( sqrt(32) * sqrt(26) </a:t>
            </a:r>
            <a:r>
              <a:rPr lang="en-US" smtClean="0">
                <a:sym typeface="Symbol"/>
              </a:rPr>
              <a:t>)  </a:t>
            </a:r>
            <a:r>
              <a:rPr lang="en-US">
                <a:sym typeface="Symbol"/>
              </a:rPr>
              <a:t>= </a:t>
            </a:r>
            <a:r>
              <a:rPr lang="en-US" smtClean="0">
                <a:sym typeface="Symbol"/>
              </a:rPr>
              <a:t> 24 </a:t>
            </a:r>
            <a:r>
              <a:rPr lang="en-US">
                <a:sym typeface="Symbol"/>
              </a:rPr>
              <a:t>/ (8*sqrt(13)) = 3/sqrt(13)</a:t>
            </a:r>
          </a:p>
          <a:p>
            <a:endParaRPr lang="en-US" smtClean="0">
              <a:sym typeface="Symbol"/>
            </a:endParaRPr>
          </a:p>
          <a:p>
            <a:pPr marL="285750" indent="-285750">
              <a:buFont typeface="Symbol" panose="05050102010706020507" pitchFamily="18" charset="2"/>
              <a:buChar char="Ð"/>
            </a:pPr>
            <a:r>
              <a:rPr lang="en-US" smtClean="0">
                <a:solidFill>
                  <a:srgbClr val="00B050"/>
                </a:solidFill>
              </a:rPr>
              <a:t>BAC </a:t>
            </a:r>
            <a:r>
              <a:rPr lang="en-US" smtClean="0"/>
              <a:t>= </a:t>
            </a:r>
            <a:r>
              <a:rPr lang="en-US" b="1">
                <a:solidFill>
                  <a:srgbClr val="FF0000"/>
                </a:solidFill>
                <a:sym typeface="Symbol"/>
              </a:rPr>
              <a:t></a:t>
            </a:r>
            <a:r>
              <a:rPr lang="en-US">
                <a:solidFill>
                  <a:srgbClr val="FF0000"/>
                </a:solidFill>
                <a:sym typeface="Symbol"/>
              </a:rPr>
              <a:t> </a:t>
            </a:r>
            <a:r>
              <a:rPr lang="en-US">
                <a:solidFill>
                  <a:srgbClr val="FF0000"/>
                </a:solidFill>
              </a:rPr>
              <a:t>BAD</a:t>
            </a:r>
            <a:r>
              <a:rPr lang="en-US"/>
              <a:t> = arc cos ( 3/ sqrt(13) ) = </a:t>
            </a:r>
            <a:r>
              <a:rPr lang="en-US" smtClean="0"/>
              <a:t>0.588 </a:t>
            </a:r>
            <a:r>
              <a:rPr lang="en-US"/>
              <a:t>rad = </a:t>
            </a:r>
            <a:r>
              <a:rPr lang="en-US" smtClean="0"/>
              <a:t>33.69</a:t>
            </a:r>
            <a:r>
              <a:rPr lang="en-US" smtClean="0">
                <a:sym typeface="Symbol"/>
              </a:rPr>
              <a:t></a:t>
            </a:r>
            <a:endParaRPr lang="cs-CZ" smtClean="0">
              <a:sym typeface="Symbol"/>
            </a:endParaRPr>
          </a:p>
          <a:p>
            <a:endParaRPr lang="en-GB" smtClean="0">
              <a:sym typeface="Symbol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889322" y="1681577"/>
            <a:ext cx="848815" cy="276999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b="1" smtClean="0"/>
              <a:t>u=(</a:t>
            </a:r>
            <a:r>
              <a:rPr lang="en-US" b="1"/>
              <a:t>4</a:t>
            </a:r>
            <a:r>
              <a:rPr lang="en-US" b="1" smtClean="0"/>
              <a:t>, </a:t>
            </a:r>
            <a:r>
              <a:rPr lang="en-US" b="1" smtClean="0"/>
              <a:t>4)</a:t>
            </a:r>
            <a:r>
              <a:rPr lang="en-US" b="1" baseline="30000" smtClean="0"/>
              <a:t>T</a:t>
            </a:r>
            <a:endParaRPr lang="en-US" b="1" baseline="30000"/>
          </a:p>
        </p:txBody>
      </p:sp>
      <p:sp>
        <p:nvSpPr>
          <p:cNvPr id="46" name="TextBox 45"/>
          <p:cNvSpPr txBox="1"/>
          <p:nvPr/>
        </p:nvSpPr>
        <p:spPr>
          <a:xfrm>
            <a:off x="6948264" y="5805264"/>
            <a:ext cx="20882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 </a:t>
            </a:r>
            <a:r>
              <a:rPr lang="el-GR" smtClean="0"/>
              <a:t>π</a:t>
            </a:r>
            <a:r>
              <a:rPr lang="en-US" smtClean="0"/>
              <a:t> rad  =  180 deg</a:t>
            </a:r>
          </a:p>
          <a:p>
            <a:r>
              <a:rPr lang="en-US" smtClean="0"/>
              <a:t>1 rad = 180/</a:t>
            </a:r>
            <a:r>
              <a:rPr lang="el-GR"/>
              <a:t>π</a:t>
            </a:r>
            <a:r>
              <a:rPr lang="en-US" smtClean="0"/>
              <a:t>  deg</a:t>
            </a:r>
          </a:p>
          <a:p>
            <a:r>
              <a:rPr lang="en-US"/>
              <a:t>1 deg = </a:t>
            </a:r>
            <a:r>
              <a:rPr lang="el-GR" smtClean="0"/>
              <a:t>π</a:t>
            </a:r>
            <a:r>
              <a:rPr lang="en-US" smtClean="0"/>
              <a:t>/180 rad </a:t>
            </a:r>
            <a:endParaRPr lang="cs-CZ"/>
          </a:p>
        </p:txBody>
      </p:sp>
      <p:cxnSp>
        <p:nvCxnSpPr>
          <p:cNvPr id="52" name="Straight Connector 51"/>
          <p:cNvCxnSpPr/>
          <p:nvPr/>
        </p:nvCxnSpPr>
        <p:spPr>
          <a:xfrm>
            <a:off x="4355976" y="3429000"/>
            <a:ext cx="4608512" cy="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4572000" y="188640"/>
            <a:ext cx="0" cy="3456384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76683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2007</TotalTime>
  <Words>3436</Words>
  <Application>Microsoft Office PowerPoint</Application>
  <PresentationFormat>On-screen Show (4:3)</PresentationFormat>
  <Paragraphs>527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Arial</vt:lpstr>
      <vt:lpstr>Arial Narrow</vt:lpstr>
      <vt:lpstr>Calibri</vt:lpstr>
      <vt:lpstr>Cambria Math</vt:lpstr>
      <vt:lpstr>Consolas</vt:lpstr>
      <vt:lpstr>Mathematica1</vt:lpstr>
      <vt:lpstr>Symbol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berezovs</dc:creator>
  <cp:lastModifiedBy>berezovs</cp:lastModifiedBy>
  <cp:revision>404</cp:revision>
  <cp:lastPrinted>2023-04-13T12:57:56Z</cp:lastPrinted>
  <dcterms:created xsi:type="dcterms:W3CDTF">2016-12-06T19:10:40Z</dcterms:created>
  <dcterms:modified xsi:type="dcterms:W3CDTF">2023-04-13T12:58:40Z</dcterms:modified>
</cp:coreProperties>
</file>