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78" r:id="rId3"/>
    <p:sldId id="273" r:id="rId4"/>
    <p:sldId id="276" r:id="rId5"/>
    <p:sldId id="267" r:id="rId6"/>
    <p:sldId id="268" r:id="rId7"/>
    <p:sldId id="269" r:id="rId8"/>
    <p:sldId id="270" r:id="rId9"/>
    <p:sldId id="271" r:id="rId10"/>
    <p:sldId id="272" r:id="rId11"/>
    <p:sldId id="27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E4FE"/>
    <a:srgbClr val="8CD8FE"/>
    <a:srgbClr val="FFFFFF"/>
    <a:srgbClr val="6FA0DB"/>
    <a:srgbClr val="FD8DA0"/>
    <a:srgbClr val="666666"/>
    <a:srgbClr val="777777"/>
    <a:srgbClr val="5F5F5F"/>
    <a:srgbClr val="80FF8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5" autoAdjust="0"/>
    <p:restoredTop sz="94660"/>
  </p:normalViewPr>
  <p:slideViewPr>
    <p:cSldViewPr>
      <p:cViewPr>
        <p:scale>
          <a:sx n="90" d="100"/>
          <a:sy n="90" d="100"/>
        </p:scale>
        <p:origin x="-852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68A5-ACBA-4CC7-875E-C464ECB4CCA4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0858B-3A82-47BC-9DCF-A640F9F0C2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5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0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4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9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1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7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6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paved stones gard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836712"/>
            <a:ext cx="4112171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7" name="Group 6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37" name="Rectangle 36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23528" y="4365104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Find all pairs of rectangles which share edge segment of nonzero length </a:t>
            </a:r>
            <a:endParaRPr lang="en-US" b="1" smtClean="0"/>
          </a:p>
          <a:p>
            <a:r>
              <a:rPr lang="en-US" b="1" smtClean="0"/>
              <a:t>(=</a:t>
            </a:r>
            <a:r>
              <a:rPr lang="en-US" b="1" smtClean="0"/>
              <a:t>touch each other). </a:t>
            </a:r>
            <a:r>
              <a:rPr lang="en-US" b="1"/>
              <a:t> </a:t>
            </a:r>
            <a:r>
              <a:rPr lang="en-US" smtClean="0"/>
              <a:t>The </a:t>
            </a:r>
            <a:r>
              <a:rPr lang="en-US" smtClean="0"/>
              <a:t>rectangles do not overlap and their edges are parallel to the axes.</a:t>
            </a:r>
          </a:p>
          <a:p>
            <a:endParaRPr lang="en-US"/>
          </a:p>
          <a:p>
            <a:r>
              <a:rPr lang="en-US" b="1" smtClean="0"/>
              <a:t>Naive solution:</a:t>
            </a:r>
            <a:r>
              <a:rPr lang="en-US" smtClean="0"/>
              <a:t>  Check all pairs:  </a:t>
            </a:r>
            <a:r>
              <a:rPr lang="en-US" b="1" smtClean="0">
                <a:sym typeface="Symbol"/>
              </a:rPr>
              <a:t>(N</a:t>
            </a:r>
            <a:r>
              <a:rPr lang="en-US" sz="2400" b="1" baseline="30000" smtClean="0">
                <a:sym typeface="Symbol"/>
              </a:rPr>
              <a:t>2</a:t>
            </a:r>
            <a:r>
              <a:rPr lang="en-US" b="1" smtClean="0">
                <a:sym typeface="Symbol"/>
              </a:rPr>
              <a:t>)</a:t>
            </a:r>
          </a:p>
          <a:p>
            <a:endParaRPr lang="en-US">
              <a:sym typeface="Symbol"/>
            </a:endParaRPr>
          </a:p>
          <a:p>
            <a:r>
              <a:rPr lang="en-US" b="1" smtClean="0"/>
              <a:t>Sweep line method: </a:t>
            </a:r>
            <a:r>
              <a:rPr lang="en-US" smtClean="0"/>
              <a:t>Sort coords in O(N∙log N) time, process in </a:t>
            </a:r>
            <a:r>
              <a:rPr lang="en-US" smtClean="0">
                <a:sym typeface="Symbol"/>
              </a:rPr>
              <a:t>(N), total </a:t>
            </a:r>
            <a:r>
              <a:rPr lang="en-US" b="1" smtClean="0">
                <a:sym typeface="Symbol"/>
              </a:rPr>
              <a:t>O(N∙log N)</a:t>
            </a:r>
            <a:r>
              <a:rPr lang="en-US" smtClean="0">
                <a:sym typeface="Symbol"/>
              </a:rPr>
              <a:t> time.</a:t>
            </a:r>
          </a:p>
          <a:p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Note:</a:t>
            </a:r>
            <a:r>
              <a:rPr lang="en-US" smtClean="0">
                <a:sym typeface="Symbol"/>
              </a:rPr>
              <a:t> Touching rectangles define a planar graph, it has always O(N) edges  = O(N) pairs.</a:t>
            </a:r>
            <a:endParaRPr lang="cs-CZ" b="1"/>
          </a:p>
        </p:txBody>
      </p:sp>
      <p:sp>
        <p:nvSpPr>
          <p:cNvPr id="59" name="TextBox 58"/>
          <p:cNvSpPr txBox="1"/>
          <p:nvPr/>
        </p:nvSpPr>
        <p:spPr>
          <a:xfrm>
            <a:off x="251520" y="116632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Inspired by   SWERC 2014 (</a:t>
            </a:r>
            <a:r>
              <a:rPr lang="cs-CZ" b="1"/>
              <a:t>6889 - City </a:t>
            </a:r>
            <a:r>
              <a:rPr lang="cs-CZ" b="1" smtClean="0"/>
              <a:t>Park</a:t>
            </a:r>
            <a:r>
              <a:rPr lang="en-US" b="1" smtClean="0"/>
              <a:t>),      </a:t>
            </a:r>
            <a:r>
              <a:rPr lang="en-US" smtClean="0"/>
              <a:t> </a:t>
            </a:r>
            <a:r>
              <a:rPr lang="en-US" smtClean="0"/>
              <a:t> https</a:t>
            </a:r>
            <a:r>
              <a:rPr lang="en-US"/>
              <a:t>://icpcarchive.ecs.baylor.edu/ </a:t>
            </a:r>
            <a:r>
              <a:rPr lang="en-US" b="1"/>
              <a:t> </a:t>
            </a:r>
            <a:endParaRPr lang="cs-CZ"/>
          </a:p>
        </p:txBody>
      </p:sp>
      <p:cxnSp>
        <p:nvCxnSpPr>
          <p:cNvPr id="85" name="Straight Connector 84"/>
          <p:cNvCxnSpPr/>
          <p:nvPr/>
        </p:nvCxnSpPr>
        <p:spPr>
          <a:xfrm>
            <a:off x="1835696" y="1268760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835696" y="1988840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835696" y="2492896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835696" y="3284984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563888" y="2636912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>
            <a:off x="1547664" y="2312876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018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85192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707904" y="292494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385192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652120" y="5301208"/>
            <a:ext cx="28803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d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8" name="TextBox 67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39047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 rot="16200000">
            <a:off x="2663788" y="1736812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 rot="16200000">
            <a:off x="3671900" y="2456892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</a:t>
            </a:r>
            <a:r>
              <a:rPr lang="en-US" b="1" smtClean="0"/>
              <a:t> 2    </a:t>
            </a:r>
            <a:r>
              <a:rPr lang="en-US" b="1" smtClean="0"/>
              <a:t>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79512" y="4941168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Explore vertical connections:</a:t>
            </a:r>
          </a:p>
          <a:p>
            <a:r>
              <a:rPr lang="en-US" smtClean="0"/>
              <a:t>1. Apply analogous strategy,  only exchange x and y coords in the code.</a:t>
            </a:r>
          </a:p>
          <a:p>
            <a:r>
              <a:rPr lang="en-US" smtClean="0"/>
              <a:t>    Or</a:t>
            </a:r>
          </a:p>
          <a:p>
            <a:r>
              <a:rPr lang="en-US" smtClean="0"/>
              <a:t>2. Transpose the input data (= swap x- and y-coord) and apply identical code </a:t>
            </a:r>
          </a:p>
          <a:p>
            <a:r>
              <a:rPr lang="en-US" smtClean="0"/>
              <a:t>    (takes less time to code, a bit more time to run). </a:t>
            </a:r>
          </a:p>
        </p:txBody>
      </p:sp>
      <p:sp>
        <p:nvSpPr>
          <p:cNvPr id="12" name="Oval 11"/>
          <p:cNvSpPr/>
          <p:nvPr/>
        </p:nvSpPr>
        <p:spPr>
          <a:xfrm>
            <a:off x="827584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Box 59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by y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3, 4)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3,10)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4)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6,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f(8, 6,10)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8,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d(10,8,11)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 9, 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b(2,10, 4)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a(4,11, 8)</a:t>
            </a:r>
          </a:p>
        </p:txBody>
      </p:sp>
    </p:spTree>
    <p:extLst>
      <p:ext uri="{BB962C8B-B14F-4D97-AF65-F5344CB8AC3E}">
        <p14:creationId xmlns:p14="http://schemas.microsoft.com/office/powerpoint/2010/main" val="20768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5148064" y="476672"/>
            <a:ext cx="1872208" cy="5940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Rectangle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corners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Lower left  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  (4, 9)  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  (2, 6)  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  (4, 2)  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  (10,4) 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  (1, 5)    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  (8, 3)    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  (1, 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   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Upper right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(8,11)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 (4,10)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(6, 8)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 (11,8)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(4, 6)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 (10,6)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(4, 3)</a:t>
            </a:r>
            <a:endParaRPr lang="cs-CZ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7504" y="4797152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Sweep </a:t>
            </a:r>
            <a:r>
              <a:rPr lang="en-US" b="1" smtClean="0"/>
              <a:t>line method: </a:t>
            </a:r>
            <a:r>
              <a:rPr lang="en-US" smtClean="0"/>
              <a:t>Sort coords in O(N∙log N) time, </a:t>
            </a:r>
            <a:endParaRPr lang="en-US" smtClean="0"/>
          </a:p>
          <a:p>
            <a:r>
              <a:rPr lang="en-US" smtClean="0"/>
              <a:t>process </a:t>
            </a:r>
            <a:r>
              <a:rPr lang="en-US" smtClean="0"/>
              <a:t>in </a:t>
            </a:r>
            <a:r>
              <a:rPr lang="en-US" smtClean="0">
                <a:sym typeface="Symbol"/>
              </a:rPr>
              <a:t>(N), total </a:t>
            </a:r>
            <a:r>
              <a:rPr lang="en-US" b="1" smtClean="0">
                <a:sym typeface="Symbol"/>
              </a:rPr>
              <a:t>O(N∙log N)</a:t>
            </a:r>
            <a:r>
              <a:rPr lang="en-US" smtClean="0">
                <a:sym typeface="Symbol"/>
              </a:rPr>
              <a:t> time.</a:t>
            </a:r>
          </a:p>
          <a:p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Note:</a:t>
            </a:r>
            <a:r>
              <a:rPr lang="en-US" smtClean="0">
                <a:sym typeface="Symbol"/>
              </a:rPr>
              <a:t> Touching rectangles define a planar graph</a:t>
            </a:r>
            <a:r>
              <a:rPr lang="en-US" smtClean="0">
                <a:sym typeface="Symbol"/>
              </a:rPr>
              <a:t>,</a:t>
            </a:r>
          </a:p>
          <a:p>
            <a:r>
              <a:rPr lang="en-US" smtClean="0">
                <a:sym typeface="Symbol"/>
              </a:rPr>
              <a:t> </a:t>
            </a:r>
            <a:r>
              <a:rPr lang="en-US" smtClean="0">
                <a:sym typeface="Symbol"/>
              </a:rPr>
              <a:t>it has always O(N) edges  = O(N) pairs.</a:t>
            </a:r>
            <a:endParaRPr lang="cs-CZ" b="1"/>
          </a:p>
        </p:txBody>
      </p:sp>
      <p:sp>
        <p:nvSpPr>
          <p:cNvPr id="57" name="TextBox 56"/>
          <p:cNvSpPr txBox="1"/>
          <p:nvPr/>
        </p:nvSpPr>
        <p:spPr>
          <a:xfrm>
            <a:off x="107504" y="116632"/>
            <a:ext cx="89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Find all pairs of rectangles which share edge segment of nonzero length </a:t>
            </a:r>
            <a:r>
              <a:rPr lang="en-US" b="1" smtClean="0"/>
              <a:t>. 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1835696" y="1268760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835696" y="1988840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835696" y="2492896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835696" y="3284984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563888" y="2636912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>
            <a:off x="1547664" y="2312876"/>
            <a:ext cx="0" cy="216024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164288" y="476672"/>
            <a:ext cx="1872208" cy="5940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endParaRPr lang="en-US" sz="2000" b="1" u="sng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EDGES             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9,11)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3, 6)  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2000" b="1" u="sng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back edges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9,11)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f(10,3,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</p:txBody>
      </p:sp>
    </p:spTree>
    <p:extLst>
      <p:ext uri="{BB962C8B-B14F-4D97-AF65-F5344CB8AC3E}">
        <p14:creationId xmlns:p14="http://schemas.microsoft.com/office/powerpoint/2010/main" val="129735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sp>
        <p:nvSpPr>
          <p:cNvPr id="12" name="Oval 11"/>
          <p:cNvSpPr/>
          <p:nvPr/>
        </p:nvSpPr>
        <p:spPr>
          <a:xfrm>
            <a:off x="827584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7160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97160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827584" y="2636912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5076056" y="260648"/>
            <a:ext cx="1872208" cy="53245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FRONT EDGES             </a:t>
            </a:r>
            <a:endParaRPr lang="en-US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A(4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9,11)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B(2, 6,10)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C(4, 2, 8)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D(10,4, 8) 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E(1, 5, 6)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3, 6)  </a:t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G(1, 1, 3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back edges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9,11)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f(10,3,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2699792" y="5301208"/>
            <a:ext cx="64807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 G  E</a:t>
            </a:r>
            <a:endParaRPr lang="cs-CZ" b="1"/>
          </a:p>
        </p:txBody>
      </p:sp>
      <p:sp>
        <p:nvSpPr>
          <p:cNvPr id="151" name="TextBox 150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152" name="TextBox 151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154" name="TextBox 153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4" name="TextBox 63"/>
          <p:cNvSpPr txBox="1"/>
          <p:nvPr/>
        </p:nvSpPr>
        <p:spPr>
          <a:xfrm>
            <a:off x="395536" y="630932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Edges are sorted by x-coord, then by </a:t>
            </a:r>
            <a:r>
              <a:rPr lang="en-US" smtClean="0"/>
              <a:t>back/front  </a:t>
            </a:r>
            <a:r>
              <a:rPr lang="en-US" smtClean="0"/>
              <a:t>flag, then by y-coord.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94116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Explore horizontal connections: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28371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109" name="Rectangle 10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sp>
        <p:nvSpPr>
          <p:cNvPr id="12" name="Oval 11"/>
          <p:cNvSpPr/>
          <p:nvPr/>
        </p:nvSpPr>
        <p:spPr>
          <a:xfrm>
            <a:off x="827584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7160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97160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827584" y="2636912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15" name="Group 14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128" name="TextBox 127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50" name="TextBox 149"/>
          <p:cNvSpPr txBox="1"/>
          <p:nvPr/>
        </p:nvSpPr>
        <p:spPr>
          <a:xfrm>
            <a:off x="2699792" y="5301208"/>
            <a:ext cx="64807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 G  E</a:t>
            </a:r>
            <a:endParaRPr lang="cs-CZ" b="1"/>
          </a:p>
        </p:txBody>
      </p:sp>
      <p:sp>
        <p:nvSpPr>
          <p:cNvPr id="151" name="TextBox 150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152" name="TextBox 151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154" name="TextBox 153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5" name="TextBox 64"/>
          <p:cNvSpPr txBox="1"/>
          <p:nvPr/>
        </p:nvSpPr>
        <p:spPr>
          <a:xfrm>
            <a:off x="395536" y="494116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Explore horizontal connections: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95536" y="630932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Edges are sorted by x-coord, then by </a:t>
            </a:r>
            <a:r>
              <a:rPr lang="en-US" smtClean="0"/>
              <a:t>back/front  </a:t>
            </a:r>
            <a:r>
              <a:rPr lang="en-US" smtClean="0"/>
              <a:t>flag, then by y-coord.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13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59" name="Rectangle 58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1259632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ight Arrow 41"/>
          <p:cNvSpPr/>
          <p:nvPr/>
        </p:nvSpPr>
        <p:spPr>
          <a:xfrm>
            <a:off x="1259632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123" name="Oval 122"/>
          <p:cNvSpPr/>
          <p:nvPr/>
        </p:nvSpPr>
        <p:spPr>
          <a:xfrm>
            <a:off x="1115616" y="234888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TextBox 66"/>
          <p:cNvSpPr txBox="1"/>
          <p:nvPr/>
        </p:nvSpPr>
        <p:spPr>
          <a:xfrm>
            <a:off x="3203848" y="5301208"/>
            <a:ext cx="360040" cy="369332"/>
          </a:xfrm>
          <a:prstGeom prst="rect">
            <a:avLst/>
          </a:prstGeom>
          <a:solidFill>
            <a:srgbClr val="FFC000"/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b="1" smtClean="0"/>
              <a:t>B</a:t>
            </a:r>
            <a:endParaRPr lang="cs-CZ" b="1"/>
          </a:p>
        </p:txBody>
      </p:sp>
      <p:sp>
        <p:nvSpPr>
          <p:cNvPr id="68" name="TextBox 67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6" name="TextBox 65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162867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7" name="Rectangle 66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1835696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1691680" y="3501008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1691680" y="378904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al 46"/>
          <p:cNvSpPr/>
          <p:nvPr/>
        </p:nvSpPr>
        <p:spPr>
          <a:xfrm>
            <a:off x="1691680" y="2636912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al 47"/>
          <p:cNvSpPr/>
          <p:nvPr/>
        </p:nvSpPr>
        <p:spPr>
          <a:xfrm>
            <a:off x="1691680" y="2348880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al 48"/>
          <p:cNvSpPr/>
          <p:nvPr/>
        </p:nvSpPr>
        <p:spPr>
          <a:xfrm>
            <a:off x="1691680" y="148478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ight Arrow 49"/>
          <p:cNvSpPr/>
          <p:nvPr/>
        </p:nvSpPr>
        <p:spPr>
          <a:xfrm>
            <a:off x="1835696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52" name="Group 51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53" name="TextBox 52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3419872" y="5301208"/>
            <a:ext cx="1296144" cy="369332"/>
          </a:xfrm>
          <a:prstGeom prst="rect">
            <a:avLst/>
          </a:prstGeom>
          <a:solidFill>
            <a:srgbClr val="FFC000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b="1" smtClean="0"/>
              <a:t>g  e  b  C  A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98513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7" name="Rectangle 66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2411760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267744" y="3501008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ight Arrow 49"/>
          <p:cNvSpPr/>
          <p:nvPr/>
        </p:nvSpPr>
        <p:spPr>
          <a:xfrm>
            <a:off x="2411760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52" name="Group 51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53" name="TextBox 52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4572000" y="5301208"/>
            <a:ext cx="36004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c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395536" y="530120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33864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2987824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843808" y="148478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2843808" y="3212976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2987824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4788024" y="5301208"/>
            <a:ext cx="5760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a F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395536" y="530120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8" name="TextBox 67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320106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83568" y="620688"/>
            <a:ext cx="4176464" cy="3528392"/>
            <a:chOff x="2411760" y="548680"/>
            <a:chExt cx="4176464" cy="3528392"/>
          </a:xfrm>
        </p:grpSpPr>
        <p:grpSp>
          <p:nvGrpSpPr>
            <p:cNvPr id="5" name="Group 4"/>
            <p:cNvGrpSpPr/>
            <p:nvPr/>
          </p:nvGrpSpPr>
          <p:grpSpPr>
            <a:xfrm>
              <a:off x="2411760" y="548680"/>
              <a:ext cx="4032448" cy="3528392"/>
              <a:chOff x="2411760" y="548680"/>
              <a:chExt cx="4032448" cy="352839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241176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9979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98782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7585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56388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85192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413995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42798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71601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00404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292080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580112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5868144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6156176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6444208" y="548680"/>
                <a:ext cx="0" cy="352839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 rot="16200000" flipV="1">
              <a:off x="4499992" y="198884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V="1">
              <a:off x="4499992" y="170080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V="1">
              <a:off x="4499992" y="141277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V="1">
              <a:off x="4499992" y="11247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V="1">
              <a:off x="4499992" y="8367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V="1">
              <a:off x="4499992" y="5486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4499992" y="2606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V="1">
              <a:off x="4499992" y="-2738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4499992" y="-315416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V="1">
              <a:off x="4499992" y="-603448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4499992" y="-891480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 flipV="1">
              <a:off x="4499992" y="-1179512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V="1">
              <a:off x="4499992" y="-1467544"/>
              <a:ext cx="0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971600" y="980728"/>
            <a:ext cx="2880320" cy="2880320"/>
            <a:chOff x="1547664" y="1268760"/>
            <a:chExt cx="2880320" cy="2880320"/>
          </a:xfrm>
        </p:grpSpPr>
        <p:sp>
          <p:nvSpPr>
            <p:cNvPr id="60" name="Rectangle 59"/>
            <p:cNvSpPr/>
            <p:nvPr/>
          </p:nvSpPr>
          <p:spPr>
            <a:xfrm>
              <a:off x="1547664" y="3573016"/>
              <a:ext cx="864096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G</a:t>
              </a:r>
              <a:endParaRPr lang="cs-CZ" sz="2000" b="1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47664" y="2708920"/>
              <a:ext cx="864096" cy="28803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E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835696" y="1556792"/>
              <a:ext cx="576064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B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11760" y="1268760"/>
              <a:ext cx="1152128" cy="576064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A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11760" y="2132856"/>
              <a:ext cx="576064" cy="1728192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C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563888" y="2708920"/>
              <a:ext cx="576064" cy="864096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tx1"/>
                  </a:solidFill>
                </a:rPr>
                <a:t>F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139952" y="2132856"/>
              <a:ext cx="288032" cy="1152128"/>
            </a:xfrm>
            <a:prstGeom prst="rect">
              <a:avLst/>
            </a:prstGeom>
            <a:solidFill>
              <a:srgbClr val="8CD8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smtClean="0">
                  <a:solidFill>
                    <a:schemeClr val="tx1"/>
                  </a:solidFill>
                </a:rPr>
                <a:t>D</a:t>
              </a:r>
              <a:endParaRPr lang="cs-CZ" sz="24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563888" y="332656"/>
            <a:ext cx="0" cy="4248472"/>
          </a:xfrm>
          <a:prstGeom prst="lin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419872" y="2924944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3419872" y="3212976"/>
            <a:ext cx="288032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ight Arrow 41"/>
          <p:cNvSpPr/>
          <p:nvPr/>
        </p:nvSpPr>
        <p:spPr>
          <a:xfrm>
            <a:off x="3563888" y="4509120"/>
            <a:ext cx="2304256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Sweep line</a:t>
            </a:r>
            <a:endParaRPr lang="cs-CZ" b="1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552" y="414908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0   1   2    3   4   5   6    7   8   9  10  11 12 13 14</a:t>
            </a:r>
            <a:endParaRPr lang="cs-CZ" b="1"/>
          </a:p>
        </p:txBody>
      </p:sp>
      <p:grpSp>
        <p:nvGrpSpPr>
          <p:cNvPr id="44" name="Group 43"/>
          <p:cNvGrpSpPr/>
          <p:nvPr/>
        </p:nvGrpSpPr>
        <p:grpSpPr>
          <a:xfrm>
            <a:off x="323528" y="548680"/>
            <a:ext cx="288032" cy="3733383"/>
            <a:chOff x="5508104" y="836712"/>
            <a:chExt cx="288032" cy="3733383"/>
          </a:xfrm>
        </p:grpSpPr>
        <p:sp>
          <p:nvSpPr>
            <p:cNvPr id="45" name="TextBox 44"/>
            <p:cNvSpPr txBox="1"/>
            <p:nvPr/>
          </p:nvSpPr>
          <p:spPr>
            <a:xfrm>
              <a:off x="5508104" y="83671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08104" y="112474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08104" y="141277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508104" y="170080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08104" y="198884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8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508104" y="227687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7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08104" y="256490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6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08104" y="285293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08104" y="3140968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4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08104" y="3429000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8104" y="3717032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8104" y="4005064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08104" y="4293096"/>
              <a:ext cx="2880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b="1" smtClean="0"/>
                <a:t>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220072" y="5301208"/>
            <a:ext cx="50405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f D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2699792" y="56612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G  E  B  g  e  b  C  A  c  a  F  f  D  d 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395536" y="56612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Sorted vertical edges </a:t>
            </a:r>
            <a:endParaRPr lang="cs-CZ" b="1"/>
          </a:p>
        </p:txBody>
      </p:sp>
      <p:sp>
        <p:nvSpPr>
          <p:cNvPr id="72" name="TextBox 71"/>
          <p:cNvSpPr txBox="1"/>
          <p:nvPr/>
        </p:nvSpPr>
        <p:spPr>
          <a:xfrm>
            <a:off x="395536" y="53012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Current vertical edges </a:t>
            </a:r>
            <a:endParaRPr lang="cs-CZ" b="1"/>
          </a:p>
        </p:txBody>
      </p:sp>
      <p:sp>
        <p:nvSpPr>
          <p:cNvPr id="68" name="TextBox 67"/>
          <p:cNvSpPr txBox="1"/>
          <p:nvPr/>
        </p:nvSpPr>
        <p:spPr>
          <a:xfrm>
            <a:off x="7164288" y="260648"/>
            <a:ext cx="1784728" cy="5324535"/>
          </a:xfrm>
          <a:prstGeom prst="rect">
            <a:avLst/>
          </a:prstGeom>
          <a:solidFill>
            <a:srgbClr val="B0E4FE"/>
          </a:solidFill>
        </p:spPr>
        <p:txBody>
          <a:bodyPr wrap="square" lIns="0" rIns="0" rtlCol="0" anchor="ctr" anchorCtr="1">
            <a:spAutoFit/>
          </a:bodyPr>
          <a:lstStyle/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sorted 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edges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G(1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, 1, 3)  </a:t>
            </a:r>
            <a:endParaRPr lang="en-US" sz="20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E(1, 5, 6)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B(2, 6,10)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g(4, 1, 3)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e(4, 5,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b(4,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6,10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C(4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c(6, 2,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a(8,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9,11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F(8, 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6)</a:t>
            </a:r>
          </a:p>
          <a:p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f(10,3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, 6)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D(10,4,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d(11,4, 8)</a:t>
            </a:r>
          </a:p>
        </p:txBody>
      </p:sp>
    </p:spTree>
    <p:extLst>
      <p:ext uri="{BB962C8B-B14F-4D97-AF65-F5344CB8AC3E}">
        <p14:creationId xmlns:p14="http://schemas.microsoft.com/office/powerpoint/2010/main" val="2502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3830</TotalTime>
  <Words>944</Words>
  <Application>Microsoft Office PowerPoint</Application>
  <PresentationFormat>On-screen Show (4:3)</PresentationFormat>
  <Paragraphs>479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216</cp:revision>
  <dcterms:created xsi:type="dcterms:W3CDTF">2015-03-09T22:38:17Z</dcterms:created>
  <dcterms:modified xsi:type="dcterms:W3CDTF">2018-05-10T11:47:00Z</dcterms:modified>
</cp:coreProperties>
</file>