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78" r:id="rId4"/>
    <p:sldId id="257" r:id="rId5"/>
    <p:sldId id="258" r:id="rId6"/>
    <p:sldId id="269" r:id="rId7"/>
    <p:sldId id="271" r:id="rId8"/>
    <p:sldId id="268" r:id="rId9"/>
    <p:sldId id="273" r:id="rId10"/>
    <p:sldId id="266" r:id="rId11"/>
    <p:sldId id="275" r:id="rId12"/>
    <p:sldId id="277" r:id="rId13"/>
    <p:sldId id="274" r:id="rId14"/>
    <p:sldId id="272" r:id="rId15"/>
    <p:sldId id="279" r:id="rId16"/>
    <p:sldId id="261" r:id="rId17"/>
    <p:sldId id="262" r:id="rId18"/>
  </p:sldIdLst>
  <p:sldSz cx="9144000" cy="6858000" type="screen4x3"/>
  <p:notesSz cx="7099300" cy="102346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83" autoAdjust="0"/>
    <p:restoredTop sz="94660"/>
  </p:normalViewPr>
  <p:slideViewPr>
    <p:cSldViewPr>
      <p:cViewPr>
        <p:scale>
          <a:sx n="100" d="100"/>
          <a:sy n="100" d="100"/>
        </p:scale>
        <p:origin x="-510" y="-2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cs-C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cs-CZ"/>
          </a:p>
        </p:txBody>
      </p:sp>
      <p:sp>
        <p:nvSpPr>
          <p:cNvPr id="4" name="Date Placeholder 3"/>
          <p:cNvSpPr>
            <a:spLocks noGrp="1"/>
          </p:cNvSpPr>
          <p:nvPr>
            <p:ph type="dt" sz="half" idx="10"/>
          </p:nvPr>
        </p:nvSpPr>
        <p:spPr/>
        <p:txBody>
          <a:bodyPr/>
          <a:lstStyle/>
          <a:p>
            <a:fld id="{55A4D3A9-38D2-4562-8426-4E901D16D8C1}" type="datetimeFigureOut">
              <a:rPr lang="cs-CZ" smtClean="0"/>
              <a:t>15.10.2015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2778853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55A4D3A9-38D2-4562-8426-4E901D16D8C1}" type="datetimeFigureOut">
              <a:rPr lang="cs-CZ" smtClean="0"/>
              <a:t>15.10.2015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1149433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cs-C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55A4D3A9-38D2-4562-8426-4E901D16D8C1}" type="datetimeFigureOut">
              <a:rPr lang="cs-CZ" smtClean="0"/>
              <a:t>15.10.2015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159767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55A4D3A9-38D2-4562-8426-4E901D16D8C1}" type="datetimeFigureOut">
              <a:rPr lang="cs-CZ" smtClean="0"/>
              <a:t>15.10.2015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2109105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cs-C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A4D3A9-38D2-4562-8426-4E901D16D8C1}" type="datetimeFigureOut">
              <a:rPr lang="cs-CZ" smtClean="0"/>
              <a:t>15.10.2015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2450134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Date Placeholder 4"/>
          <p:cNvSpPr>
            <a:spLocks noGrp="1"/>
          </p:cNvSpPr>
          <p:nvPr>
            <p:ph type="dt" sz="half" idx="10"/>
          </p:nvPr>
        </p:nvSpPr>
        <p:spPr/>
        <p:txBody>
          <a:bodyPr/>
          <a:lstStyle/>
          <a:p>
            <a:fld id="{55A4D3A9-38D2-4562-8426-4E901D16D8C1}" type="datetimeFigureOut">
              <a:rPr lang="cs-CZ" smtClean="0"/>
              <a:t>15.10.2015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1190462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cs-C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7" name="Date Placeholder 6"/>
          <p:cNvSpPr>
            <a:spLocks noGrp="1"/>
          </p:cNvSpPr>
          <p:nvPr>
            <p:ph type="dt" sz="half" idx="10"/>
          </p:nvPr>
        </p:nvSpPr>
        <p:spPr/>
        <p:txBody>
          <a:bodyPr/>
          <a:lstStyle/>
          <a:p>
            <a:fld id="{55A4D3A9-38D2-4562-8426-4E901D16D8C1}" type="datetimeFigureOut">
              <a:rPr lang="cs-CZ" smtClean="0"/>
              <a:t>15.10.2015</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662204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Date Placeholder 2"/>
          <p:cNvSpPr>
            <a:spLocks noGrp="1"/>
          </p:cNvSpPr>
          <p:nvPr>
            <p:ph type="dt" sz="half" idx="10"/>
          </p:nvPr>
        </p:nvSpPr>
        <p:spPr/>
        <p:txBody>
          <a:bodyPr/>
          <a:lstStyle/>
          <a:p>
            <a:fld id="{55A4D3A9-38D2-4562-8426-4E901D16D8C1}" type="datetimeFigureOut">
              <a:rPr lang="cs-CZ" smtClean="0"/>
              <a:t>15.10.2015</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3588585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A4D3A9-38D2-4562-8426-4E901D16D8C1}" type="datetimeFigureOut">
              <a:rPr lang="cs-CZ" smtClean="0"/>
              <a:t>15.10.2015</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2065380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cs-C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A4D3A9-38D2-4562-8426-4E901D16D8C1}" type="datetimeFigureOut">
              <a:rPr lang="cs-CZ" smtClean="0"/>
              <a:t>15.10.2015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1751671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cs-C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A4D3A9-38D2-4562-8426-4E901D16D8C1}" type="datetimeFigureOut">
              <a:rPr lang="cs-CZ" smtClean="0"/>
              <a:t>15.10.2015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E81E5A9-5DF5-4A2A-89F5-846D265579C6}" type="slidenum">
              <a:rPr lang="cs-CZ" smtClean="0"/>
              <a:t>‹#›</a:t>
            </a:fld>
            <a:endParaRPr lang="cs-CZ"/>
          </a:p>
        </p:txBody>
      </p:sp>
    </p:spTree>
    <p:extLst>
      <p:ext uri="{BB962C8B-B14F-4D97-AF65-F5344CB8AC3E}">
        <p14:creationId xmlns:p14="http://schemas.microsoft.com/office/powerpoint/2010/main" val="2144243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cs-CZ"/>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A4D3A9-38D2-4562-8426-4E901D16D8C1}" type="datetimeFigureOut">
              <a:rPr lang="cs-CZ" smtClean="0"/>
              <a:t>15.10.2015</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81E5A9-5DF5-4A2A-89F5-846D265579C6}" type="slidenum">
              <a:rPr lang="cs-CZ" smtClean="0"/>
              <a:t>‹#›</a:t>
            </a:fld>
            <a:endParaRPr lang="cs-CZ"/>
          </a:p>
        </p:txBody>
      </p:sp>
    </p:spTree>
    <p:extLst>
      <p:ext uri="{BB962C8B-B14F-4D97-AF65-F5344CB8AC3E}">
        <p14:creationId xmlns:p14="http://schemas.microsoft.com/office/powerpoint/2010/main" val="2885503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179512" y="2780928"/>
            <a:ext cx="8640960" cy="954107"/>
          </a:xfrm>
          <a:prstGeom prst="rect">
            <a:avLst/>
          </a:prstGeom>
          <a:solidFill>
            <a:schemeClr val="accent1">
              <a:lumMod val="20000"/>
              <a:lumOff val="80000"/>
            </a:schemeClr>
          </a:solidFill>
        </p:spPr>
        <p:txBody>
          <a:bodyPr wrap="square" rtlCol="0">
            <a:spAutoFit/>
          </a:bodyPr>
          <a:lstStyle/>
          <a:p>
            <a:pPr algn="ctr"/>
            <a:r>
              <a:rPr lang="en-US" sz="2800" b="1" smtClean="0"/>
              <a:t>V</a:t>
            </a:r>
            <a:r>
              <a:rPr lang="cs-CZ" sz="2800" b="1" smtClean="0"/>
              <a:t> prezentaci </a:t>
            </a:r>
            <a:r>
              <a:rPr lang="en-US" sz="2800" b="1" smtClean="0"/>
              <a:t>by m</a:t>
            </a:r>
            <a:r>
              <a:rPr lang="cs-CZ" sz="2800" b="1" smtClean="0"/>
              <a:t>ělo být zřetelných </a:t>
            </a:r>
          </a:p>
          <a:p>
            <a:pPr algn="ctr"/>
            <a:r>
              <a:rPr lang="cs-CZ" sz="2800" b="1" smtClean="0"/>
              <a:t>7 dále uvedených bodů.</a:t>
            </a:r>
            <a:endParaRPr lang="cs-CZ" b="1"/>
          </a:p>
        </p:txBody>
      </p:sp>
    </p:spTree>
    <p:extLst>
      <p:ext uri="{BB962C8B-B14F-4D97-AF65-F5344CB8AC3E}">
        <p14:creationId xmlns:p14="http://schemas.microsoft.com/office/powerpoint/2010/main" val="961173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51520" y="692696"/>
            <a:ext cx="8640960" cy="5909310"/>
          </a:xfrm>
          <a:prstGeom prst="rect">
            <a:avLst/>
          </a:prstGeom>
          <a:noFill/>
        </p:spPr>
        <p:txBody>
          <a:bodyPr wrap="square" rtlCol="0">
            <a:spAutoFit/>
          </a:bodyPr>
          <a:lstStyle/>
          <a:p>
            <a:r>
              <a:rPr lang="cs-CZ" smtClean="0"/>
              <a:t>Odvozené rekurentní vztahy jsou si hodně podobné, levé strany jsou skoro stejné.</a:t>
            </a:r>
          </a:p>
          <a:p>
            <a:r>
              <a:rPr lang="cs-CZ" smtClean="0"/>
              <a:t>                                           X(k+1) = X(k) + R(k</a:t>
            </a:r>
            <a:r>
              <a:rPr lang="cs-CZ"/>
              <a:t>) </a:t>
            </a:r>
            <a:r>
              <a:rPr lang="cs-CZ" smtClean="0"/>
              <a:t>+ </a:t>
            </a:r>
            <a:r>
              <a:rPr lang="cs-CZ"/>
              <a:t>L</a:t>
            </a:r>
            <a:r>
              <a:rPr lang="cs-CZ" smtClean="0"/>
              <a:t>(k), </a:t>
            </a:r>
          </a:p>
          <a:p>
            <a:r>
              <a:rPr lang="cs-CZ" smtClean="0"/>
              <a:t>                                           L(k+1</a:t>
            </a:r>
            <a:r>
              <a:rPr lang="cs-CZ"/>
              <a:t>) = X</a:t>
            </a:r>
            <a:r>
              <a:rPr lang="cs-CZ" smtClean="0"/>
              <a:t>(k</a:t>
            </a:r>
            <a:r>
              <a:rPr lang="cs-CZ"/>
              <a:t>) + R</a:t>
            </a:r>
            <a:r>
              <a:rPr lang="cs-CZ" smtClean="0"/>
              <a:t>(k</a:t>
            </a:r>
            <a:r>
              <a:rPr lang="cs-CZ"/>
              <a:t>) + </a:t>
            </a:r>
            <a:r>
              <a:rPr lang="cs-CZ" smtClean="0"/>
              <a:t>L(k),</a:t>
            </a:r>
          </a:p>
          <a:p>
            <a:r>
              <a:rPr lang="cs-CZ" smtClean="0"/>
              <a:t>                                           R(k+1</a:t>
            </a:r>
            <a:r>
              <a:rPr lang="cs-CZ"/>
              <a:t>) = X(k) + </a:t>
            </a:r>
            <a:r>
              <a:rPr lang="cs-CZ" smtClean="0"/>
              <a:t>R(k).</a:t>
            </a:r>
          </a:p>
          <a:p>
            <a:r>
              <a:rPr lang="cs-CZ" smtClean="0"/>
              <a:t>Označme XR(k) počet </a:t>
            </a:r>
            <a:r>
              <a:rPr lang="cs-CZ"/>
              <a:t>řetězců délky k končících písmenem </a:t>
            </a:r>
            <a:r>
              <a:rPr lang="cs-CZ" smtClean="0"/>
              <a:t>X nebo R.</a:t>
            </a:r>
          </a:p>
          <a:p>
            <a:r>
              <a:rPr lang="cs-CZ" smtClean="0"/>
              <a:t>Máme tedy  XR(k) =  </a:t>
            </a:r>
            <a:r>
              <a:rPr lang="cs-CZ"/>
              <a:t> X(k) + R(k</a:t>
            </a:r>
            <a:r>
              <a:rPr lang="cs-CZ" smtClean="0"/>
              <a:t>). </a:t>
            </a:r>
          </a:p>
          <a:p>
            <a:endParaRPr lang="cs-CZ" smtClean="0"/>
          </a:p>
          <a:p>
            <a:r>
              <a:rPr lang="cs-CZ" smtClean="0"/>
              <a:t>Nyní </a:t>
            </a:r>
            <a:r>
              <a:rPr lang="cs-CZ"/>
              <a:t>druhou </a:t>
            </a:r>
            <a:r>
              <a:rPr lang="cs-CZ" smtClean="0"/>
              <a:t>rovnici ponecháme,  sečteme první a třetí  a dostaneme</a:t>
            </a:r>
          </a:p>
          <a:p>
            <a:r>
              <a:rPr lang="cs-CZ"/>
              <a:t>                                           L(k+1) = X(k) + R(k) + L(k</a:t>
            </a:r>
            <a:r>
              <a:rPr lang="cs-CZ" smtClean="0"/>
              <a:t>),</a:t>
            </a:r>
            <a:endParaRPr lang="cs-CZ"/>
          </a:p>
          <a:p>
            <a:r>
              <a:rPr lang="cs-CZ" smtClean="0"/>
              <a:t>                           </a:t>
            </a:r>
            <a:r>
              <a:rPr lang="cs-CZ"/>
              <a:t>X(k+1</a:t>
            </a:r>
            <a:r>
              <a:rPr lang="cs-CZ" smtClean="0"/>
              <a:t>) + R(k+1</a:t>
            </a:r>
            <a:r>
              <a:rPr lang="cs-CZ"/>
              <a:t>)</a:t>
            </a:r>
            <a:r>
              <a:rPr lang="cs-CZ" smtClean="0"/>
              <a:t> </a:t>
            </a:r>
            <a:r>
              <a:rPr lang="cs-CZ"/>
              <a:t>= </a:t>
            </a:r>
            <a:r>
              <a:rPr lang="cs-CZ" smtClean="0"/>
              <a:t>2(X(k</a:t>
            </a:r>
            <a:r>
              <a:rPr lang="cs-CZ"/>
              <a:t>) + R(k</a:t>
            </a:r>
            <a:r>
              <a:rPr lang="cs-CZ" smtClean="0"/>
              <a:t>)) </a:t>
            </a:r>
            <a:r>
              <a:rPr lang="cs-CZ"/>
              <a:t>+ L(k</a:t>
            </a:r>
            <a:r>
              <a:rPr lang="cs-CZ" smtClean="0"/>
              <a:t>). </a:t>
            </a:r>
            <a:endParaRPr lang="cs-CZ"/>
          </a:p>
          <a:p>
            <a:endParaRPr lang="cs-CZ" smtClean="0"/>
          </a:p>
          <a:p>
            <a:r>
              <a:rPr lang="cs-CZ" smtClean="0"/>
              <a:t>Podle definice XR(k) můžeme tyto dvě rovnice přepsat na </a:t>
            </a:r>
          </a:p>
          <a:p>
            <a:r>
              <a:rPr lang="cs-CZ"/>
              <a:t>                                           L(k+1) = XR(k) + L(k</a:t>
            </a:r>
            <a:r>
              <a:rPr lang="cs-CZ" smtClean="0"/>
              <a:t>),</a:t>
            </a:r>
            <a:endParaRPr lang="cs-CZ"/>
          </a:p>
          <a:p>
            <a:r>
              <a:rPr lang="cs-CZ" smtClean="0"/>
              <a:t>                                        XR(k+1</a:t>
            </a:r>
            <a:r>
              <a:rPr lang="cs-CZ"/>
              <a:t>) = </a:t>
            </a:r>
            <a:r>
              <a:rPr lang="cs-CZ" smtClean="0"/>
              <a:t>2 ∙XR(k) </a:t>
            </a:r>
            <a:r>
              <a:rPr lang="cs-CZ"/>
              <a:t>+ L(k</a:t>
            </a:r>
            <a:r>
              <a:rPr lang="cs-CZ" smtClean="0"/>
              <a:t>). </a:t>
            </a:r>
            <a:endParaRPr lang="cs-CZ"/>
          </a:p>
          <a:p>
            <a:endParaRPr lang="cs-CZ"/>
          </a:p>
          <a:p>
            <a:r>
              <a:rPr lang="cs-CZ"/>
              <a:t>Platí také </a:t>
            </a:r>
            <a:r>
              <a:rPr lang="cs-CZ" smtClean="0"/>
              <a:t>XR(1</a:t>
            </a:r>
            <a:r>
              <a:rPr lang="cs-CZ"/>
              <a:t>) = </a:t>
            </a:r>
            <a:r>
              <a:rPr lang="cs-CZ" smtClean="0"/>
              <a:t>2, L(1</a:t>
            </a:r>
            <a:r>
              <a:rPr lang="cs-CZ"/>
              <a:t>) = 1. Máme kompletní rekurentní vztahy a mohli bychom začít počítat . Řešením úlohy je pro n měst je tedy hodnota </a:t>
            </a:r>
          </a:p>
          <a:p>
            <a:r>
              <a:rPr lang="cs-CZ"/>
              <a:t>                                    </a:t>
            </a:r>
          </a:p>
          <a:p>
            <a:r>
              <a:rPr lang="cs-CZ"/>
              <a:t>                                       </a:t>
            </a:r>
            <a:r>
              <a:rPr lang="cs-CZ" smtClean="0"/>
              <a:t>      XR(n-1</a:t>
            </a:r>
            <a:r>
              <a:rPr lang="cs-CZ"/>
              <a:t>) + </a:t>
            </a:r>
            <a:r>
              <a:rPr lang="cs-CZ" smtClean="0"/>
              <a:t>L(n-1</a:t>
            </a:r>
            <a:r>
              <a:rPr lang="cs-CZ"/>
              <a:t>).    </a:t>
            </a:r>
          </a:p>
          <a:p>
            <a:endParaRPr lang="cs-CZ"/>
          </a:p>
          <a:p>
            <a:r>
              <a:rPr lang="cs-CZ"/>
              <a:t>Tu spočteme v čase </a:t>
            </a:r>
            <a:r>
              <a:rPr lang="cs-CZ">
                <a:sym typeface="Symbol"/>
              </a:rPr>
              <a:t></a:t>
            </a:r>
            <a:r>
              <a:rPr lang="cs-CZ" smtClean="0"/>
              <a:t>(</a:t>
            </a:r>
            <a:r>
              <a:rPr lang="cs-CZ"/>
              <a:t>n), pokud dokážeme sčítat dvě čísla v konstantním čase.  Dokážeme</a:t>
            </a:r>
            <a:r>
              <a:rPr lang="cs-CZ" smtClean="0"/>
              <a:t>?</a:t>
            </a:r>
            <a:endParaRPr lang="cs-CZ"/>
          </a:p>
        </p:txBody>
      </p:sp>
      <p:sp>
        <p:nvSpPr>
          <p:cNvPr id="6" name="TextBox 5"/>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3.</a:t>
            </a:r>
            <a:r>
              <a:rPr lang="en-US" sz="2800" b="1" smtClean="0"/>
              <a:t>]</a:t>
            </a:r>
            <a:r>
              <a:rPr lang="cs-CZ" sz="2800" b="1" smtClean="0"/>
              <a:t> ROZBOR</a:t>
            </a:r>
            <a:r>
              <a:rPr lang="cs-CZ" b="1" smtClean="0"/>
              <a:t> zlepšení</a:t>
            </a:r>
          </a:p>
        </p:txBody>
      </p:sp>
    </p:spTree>
    <p:extLst>
      <p:ext uri="{BB962C8B-B14F-4D97-AF65-F5344CB8AC3E}">
        <p14:creationId xmlns:p14="http://schemas.microsoft.com/office/powerpoint/2010/main" val="901663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51520" y="692696"/>
            <a:ext cx="8640960" cy="1754326"/>
          </a:xfrm>
          <a:prstGeom prst="rect">
            <a:avLst/>
          </a:prstGeom>
          <a:noFill/>
        </p:spPr>
        <p:txBody>
          <a:bodyPr wrap="square" rtlCol="0">
            <a:spAutoFit/>
          </a:bodyPr>
          <a:lstStyle/>
          <a:p>
            <a:r>
              <a:rPr lang="cs-CZ" smtClean="0"/>
              <a:t>Máme                               </a:t>
            </a:r>
            <a:r>
              <a:rPr lang="cs-CZ"/>
              <a:t>L(k+1) = XR(k) + L(k</a:t>
            </a:r>
            <a:r>
              <a:rPr lang="cs-CZ" smtClean="0"/>
              <a:t>),</a:t>
            </a:r>
            <a:endParaRPr lang="cs-CZ"/>
          </a:p>
          <a:p>
            <a:r>
              <a:rPr lang="cs-CZ" smtClean="0"/>
              <a:t>                                        XR(k+1</a:t>
            </a:r>
            <a:r>
              <a:rPr lang="cs-CZ"/>
              <a:t>) = </a:t>
            </a:r>
            <a:r>
              <a:rPr lang="cs-CZ" smtClean="0"/>
              <a:t>2 ∙XR(k) </a:t>
            </a:r>
            <a:r>
              <a:rPr lang="cs-CZ"/>
              <a:t>+ L(k), </a:t>
            </a:r>
            <a:endParaRPr lang="cs-CZ" smtClean="0"/>
          </a:p>
          <a:p>
            <a:r>
              <a:rPr lang="cs-CZ"/>
              <a:t>                                              </a:t>
            </a:r>
            <a:r>
              <a:rPr lang="cs-CZ" smtClean="0"/>
              <a:t> L(1</a:t>
            </a:r>
            <a:r>
              <a:rPr lang="cs-CZ"/>
              <a:t>) = </a:t>
            </a:r>
            <a:r>
              <a:rPr lang="cs-CZ" smtClean="0"/>
              <a:t>1, </a:t>
            </a:r>
            <a:endParaRPr lang="cs-CZ"/>
          </a:p>
          <a:p>
            <a:r>
              <a:rPr lang="cs-CZ" smtClean="0"/>
              <a:t>                                            XR(1</a:t>
            </a:r>
            <a:r>
              <a:rPr lang="cs-CZ"/>
              <a:t>) = </a:t>
            </a:r>
            <a:r>
              <a:rPr lang="cs-CZ" smtClean="0"/>
              <a:t>2. </a:t>
            </a:r>
          </a:p>
          <a:p>
            <a:endParaRPr lang="cs-CZ" smtClean="0"/>
          </a:p>
          <a:p>
            <a:r>
              <a:rPr lang="cs-CZ" smtClean="0"/>
              <a:t>Vyplňme si pro začátek ručně tabulku:</a:t>
            </a:r>
          </a:p>
        </p:txBody>
      </p:sp>
      <p:graphicFrame>
        <p:nvGraphicFramePr>
          <p:cNvPr id="2" name="Table 1"/>
          <p:cNvGraphicFramePr>
            <a:graphicFrameLocks noGrp="1"/>
          </p:cNvGraphicFramePr>
          <p:nvPr>
            <p:extLst>
              <p:ext uri="{D42A27DB-BD31-4B8C-83A1-F6EECF244321}">
                <p14:modId xmlns:p14="http://schemas.microsoft.com/office/powerpoint/2010/main" val="4184446384"/>
              </p:ext>
            </p:extLst>
          </p:nvPr>
        </p:nvGraphicFramePr>
        <p:xfrm>
          <a:off x="899592" y="2708920"/>
          <a:ext cx="6528048" cy="1483360"/>
        </p:xfrm>
        <a:graphic>
          <a:graphicData uri="http://schemas.openxmlformats.org/drawingml/2006/table">
            <a:tbl>
              <a:tblPr firstRow="1" bandRow="1">
                <a:tableStyleId>{5940675A-B579-460E-94D1-54222C63F5DA}</a:tableStyleId>
              </a:tblPr>
              <a:tblGrid>
                <a:gridCol w="1152128"/>
                <a:gridCol w="648072"/>
                <a:gridCol w="647818"/>
                <a:gridCol w="816006"/>
                <a:gridCol w="816006"/>
                <a:gridCol w="816006"/>
                <a:gridCol w="816006"/>
                <a:gridCol w="816006"/>
              </a:tblGrid>
              <a:tr h="370840">
                <a:tc>
                  <a:txBody>
                    <a:bodyPr/>
                    <a:lstStyle/>
                    <a:p>
                      <a:endParaRPr lang="cs-CZ"/>
                    </a:p>
                  </a:txBody>
                  <a:tcPr/>
                </a:tc>
                <a:tc>
                  <a:txBody>
                    <a:bodyPr/>
                    <a:lstStyle/>
                    <a:p>
                      <a:r>
                        <a:rPr lang="cs-CZ" smtClean="0"/>
                        <a:t>k = 1</a:t>
                      </a:r>
                      <a:endParaRPr lang="cs-CZ"/>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mtClean="0"/>
                        <a:t>k = 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mtClean="0"/>
                        <a:t>k = 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mtClean="0"/>
                        <a:t>k = 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mtClean="0"/>
                        <a:t>k = 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mtClean="0"/>
                        <a:t>k = 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mtClean="0"/>
                        <a:t>k = 7</a:t>
                      </a:r>
                    </a:p>
                  </a:txBody>
                  <a:tcPr/>
                </a:tc>
              </a:tr>
              <a:tr h="370840">
                <a:tc>
                  <a:txBody>
                    <a:bodyPr/>
                    <a:lstStyle/>
                    <a:p>
                      <a:r>
                        <a:rPr lang="cs-CZ" smtClean="0"/>
                        <a:t>L(k)</a:t>
                      </a:r>
                      <a:endParaRPr lang="cs-CZ"/>
                    </a:p>
                  </a:txBody>
                  <a:tcPr/>
                </a:tc>
                <a:tc>
                  <a:txBody>
                    <a:bodyPr/>
                    <a:lstStyle/>
                    <a:p>
                      <a:r>
                        <a:rPr lang="cs-CZ" smtClean="0"/>
                        <a:t>1</a:t>
                      </a:r>
                      <a:endParaRPr lang="cs-CZ"/>
                    </a:p>
                  </a:txBody>
                  <a:tcPr/>
                </a:tc>
                <a:tc>
                  <a:txBody>
                    <a:bodyPr/>
                    <a:lstStyle/>
                    <a:p>
                      <a:r>
                        <a:rPr lang="cs-CZ" smtClean="0"/>
                        <a:t>3</a:t>
                      </a:r>
                      <a:endParaRPr lang="cs-CZ"/>
                    </a:p>
                  </a:txBody>
                  <a:tcPr/>
                </a:tc>
                <a:tc>
                  <a:txBody>
                    <a:bodyPr/>
                    <a:lstStyle/>
                    <a:p>
                      <a:r>
                        <a:rPr lang="cs-CZ" smtClean="0"/>
                        <a:t>8</a:t>
                      </a:r>
                      <a:endParaRPr lang="cs-CZ"/>
                    </a:p>
                  </a:txBody>
                  <a:tcPr/>
                </a:tc>
                <a:tc>
                  <a:txBody>
                    <a:bodyPr/>
                    <a:lstStyle/>
                    <a:p>
                      <a:r>
                        <a:rPr lang="cs-CZ" smtClean="0"/>
                        <a:t>21</a:t>
                      </a:r>
                      <a:endParaRPr lang="cs-CZ"/>
                    </a:p>
                  </a:txBody>
                  <a:tcPr/>
                </a:tc>
                <a:tc>
                  <a:txBody>
                    <a:bodyPr/>
                    <a:lstStyle/>
                    <a:p>
                      <a:r>
                        <a:rPr lang="cs-CZ" smtClean="0"/>
                        <a:t>55</a:t>
                      </a:r>
                      <a:endParaRPr lang="cs-CZ"/>
                    </a:p>
                  </a:txBody>
                  <a:tcPr/>
                </a:tc>
                <a:tc>
                  <a:txBody>
                    <a:bodyPr/>
                    <a:lstStyle/>
                    <a:p>
                      <a:r>
                        <a:rPr lang="cs-CZ" smtClean="0"/>
                        <a:t>144</a:t>
                      </a:r>
                      <a:endParaRPr lang="cs-CZ"/>
                    </a:p>
                  </a:txBody>
                  <a:tcPr/>
                </a:tc>
                <a:tc>
                  <a:txBody>
                    <a:bodyPr/>
                    <a:lstStyle/>
                    <a:p>
                      <a:r>
                        <a:rPr lang="cs-CZ" smtClean="0"/>
                        <a:t>377</a:t>
                      </a:r>
                      <a:endParaRPr lang="cs-CZ"/>
                    </a:p>
                  </a:txBody>
                  <a:tcPr/>
                </a:tc>
              </a:tr>
              <a:tr h="370840">
                <a:tc>
                  <a:txBody>
                    <a:bodyPr/>
                    <a:lstStyle/>
                    <a:p>
                      <a:r>
                        <a:rPr lang="cs-CZ" smtClean="0"/>
                        <a:t>XR(k)</a:t>
                      </a:r>
                      <a:endParaRPr lang="cs-CZ"/>
                    </a:p>
                  </a:txBody>
                  <a:tcPr/>
                </a:tc>
                <a:tc>
                  <a:txBody>
                    <a:bodyPr/>
                    <a:lstStyle/>
                    <a:p>
                      <a:r>
                        <a:rPr lang="cs-CZ" smtClean="0"/>
                        <a:t>2</a:t>
                      </a:r>
                      <a:endParaRPr lang="cs-CZ"/>
                    </a:p>
                  </a:txBody>
                  <a:tcPr/>
                </a:tc>
                <a:tc>
                  <a:txBody>
                    <a:bodyPr/>
                    <a:lstStyle/>
                    <a:p>
                      <a:r>
                        <a:rPr lang="cs-CZ" smtClean="0"/>
                        <a:t>5</a:t>
                      </a:r>
                      <a:endParaRPr lang="cs-CZ"/>
                    </a:p>
                  </a:txBody>
                  <a:tcPr/>
                </a:tc>
                <a:tc>
                  <a:txBody>
                    <a:bodyPr/>
                    <a:lstStyle/>
                    <a:p>
                      <a:r>
                        <a:rPr lang="cs-CZ" smtClean="0"/>
                        <a:t>13</a:t>
                      </a:r>
                      <a:endParaRPr lang="cs-CZ"/>
                    </a:p>
                  </a:txBody>
                  <a:tcPr/>
                </a:tc>
                <a:tc>
                  <a:txBody>
                    <a:bodyPr/>
                    <a:lstStyle/>
                    <a:p>
                      <a:r>
                        <a:rPr lang="cs-CZ" smtClean="0"/>
                        <a:t>34</a:t>
                      </a:r>
                      <a:endParaRPr lang="cs-CZ"/>
                    </a:p>
                  </a:txBody>
                  <a:tcPr/>
                </a:tc>
                <a:tc>
                  <a:txBody>
                    <a:bodyPr/>
                    <a:lstStyle/>
                    <a:p>
                      <a:r>
                        <a:rPr lang="cs-CZ" smtClean="0"/>
                        <a:t>89</a:t>
                      </a:r>
                      <a:endParaRPr lang="cs-CZ"/>
                    </a:p>
                  </a:txBody>
                  <a:tcPr/>
                </a:tc>
                <a:tc>
                  <a:txBody>
                    <a:bodyPr/>
                    <a:lstStyle/>
                    <a:p>
                      <a:r>
                        <a:rPr lang="cs-CZ" smtClean="0"/>
                        <a:t>233</a:t>
                      </a:r>
                      <a:endParaRPr lang="cs-CZ"/>
                    </a:p>
                  </a:txBody>
                  <a:tcPr/>
                </a:tc>
                <a:tc>
                  <a:txBody>
                    <a:bodyPr/>
                    <a:lstStyle/>
                    <a:p>
                      <a:r>
                        <a:rPr lang="cs-CZ" smtClean="0"/>
                        <a:t>610</a:t>
                      </a:r>
                      <a:endParaRPr lang="cs-CZ"/>
                    </a:p>
                  </a:txBody>
                  <a:tcPr/>
                </a:tc>
              </a:tr>
              <a:tr h="370840">
                <a:tc>
                  <a:txBody>
                    <a:bodyPr/>
                    <a:lstStyle/>
                    <a:p>
                      <a:r>
                        <a:rPr lang="cs-CZ" smtClean="0"/>
                        <a:t>L(k)+XR(k)</a:t>
                      </a:r>
                      <a:endParaRPr lang="cs-CZ"/>
                    </a:p>
                  </a:txBody>
                  <a:tcPr>
                    <a:solidFill>
                      <a:schemeClr val="bg1">
                        <a:lumMod val="85000"/>
                      </a:schemeClr>
                    </a:solidFill>
                  </a:tcPr>
                </a:tc>
                <a:tc>
                  <a:txBody>
                    <a:bodyPr/>
                    <a:lstStyle/>
                    <a:p>
                      <a:r>
                        <a:rPr lang="cs-CZ" smtClean="0"/>
                        <a:t>3</a:t>
                      </a:r>
                      <a:endParaRPr lang="cs-CZ"/>
                    </a:p>
                  </a:txBody>
                  <a:tcPr>
                    <a:solidFill>
                      <a:schemeClr val="bg1">
                        <a:lumMod val="85000"/>
                      </a:schemeClr>
                    </a:solidFill>
                  </a:tcPr>
                </a:tc>
                <a:tc>
                  <a:txBody>
                    <a:bodyPr/>
                    <a:lstStyle/>
                    <a:p>
                      <a:r>
                        <a:rPr lang="cs-CZ" smtClean="0"/>
                        <a:t>8</a:t>
                      </a:r>
                      <a:endParaRPr lang="cs-CZ"/>
                    </a:p>
                  </a:txBody>
                  <a:tcPr>
                    <a:solidFill>
                      <a:schemeClr val="bg1">
                        <a:lumMod val="85000"/>
                      </a:schemeClr>
                    </a:solidFill>
                  </a:tcPr>
                </a:tc>
                <a:tc>
                  <a:txBody>
                    <a:bodyPr/>
                    <a:lstStyle/>
                    <a:p>
                      <a:r>
                        <a:rPr lang="cs-CZ" smtClean="0"/>
                        <a:t>21</a:t>
                      </a:r>
                      <a:endParaRPr lang="cs-CZ"/>
                    </a:p>
                  </a:txBody>
                  <a:tcPr>
                    <a:solidFill>
                      <a:schemeClr val="bg1">
                        <a:lumMod val="85000"/>
                      </a:schemeClr>
                    </a:solidFill>
                  </a:tcPr>
                </a:tc>
                <a:tc>
                  <a:txBody>
                    <a:bodyPr/>
                    <a:lstStyle/>
                    <a:p>
                      <a:r>
                        <a:rPr lang="cs-CZ" smtClean="0"/>
                        <a:t>55</a:t>
                      </a:r>
                      <a:endParaRPr lang="cs-CZ"/>
                    </a:p>
                  </a:txBody>
                  <a:tcPr>
                    <a:solidFill>
                      <a:schemeClr val="bg1">
                        <a:lumMod val="85000"/>
                      </a:schemeClr>
                    </a:solidFill>
                  </a:tcPr>
                </a:tc>
                <a:tc>
                  <a:txBody>
                    <a:bodyPr/>
                    <a:lstStyle/>
                    <a:p>
                      <a:r>
                        <a:rPr lang="cs-CZ" smtClean="0"/>
                        <a:t>144</a:t>
                      </a:r>
                      <a:endParaRPr lang="cs-CZ"/>
                    </a:p>
                  </a:txBody>
                  <a:tcPr>
                    <a:solidFill>
                      <a:schemeClr val="bg1">
                        <a:lumMod val="85000"/>
                      </a:schemeClr>
                    </a:solidFill>
                  </a:tcPr>
                </a:tc>
                <a:tc>
                  <a:txBody>
                    <a:bodyPr/>
                    <a:lstStyle/>
                    <a:p>
                      <a:r>
                        <a:rPr lang="cs-CZ" smtClean="0"/>
                        <a:t>377</a:t>
                      </a:r>
                      <a:endParaRPr lang="cs-CZ"/>
                    </a:p>
                  </a:txBody>
                  <a:tcPr>
                    <a:solidFill>
                      <a:schemeClr val="bg1">
                        <a:lumMod val="85000"/>
                      </a:schemeClr>
                    </a:solidFill>
                  </a:tcPr>
                </a:tc>
                <a:tc>
                  <a:txBody>
                    <a:bodyPr/>
                    <a:lstStyle/>
                    <a:p>
                      <a:r>
                        <a:rPr lang="cs-CZ" smtClean="0"/>
                        <a:t>987</a:t>
                      </a:r>
                      <a:endParaRPr lang="cs-CZ"/>
                    </a:p>
                  </a:txBody>
                  <a:tcPr>
                    <a:solidFill>
                      <a:schemeClr val="bg1">
                        <a:lumMod val="85000"/>
                      </a:schemeClr>
                    </a:solidFill>
                  </a:tcPr>
                </a:tc>
              </a:tr>
            </a:tbl>
          </a:graphicData>
        </a:graphic>
      </p:graphicFrame>
      <p:sp>
        <p:nvSpPr>
          <p:cNvPr id="5" name="TextBox 4"/>
          <p:cNvSpPr txBox="1"/>
          <p:nvPr/>
        </p:nvSpPr>
        <p:spPr>
          <a:xfrm>
            <a:off x="179512" y="4653136"/>
            <a:ext cx="8640960" cy="1200329"/>
          </a:xfrm>
          <a:prstGeom prst="rect">
            <a:avLst/>
          </a:prstGeom>
          <a:noFill/>
        </p:spPr>
        <p:txBody>
          <a:bodyPr wrap="square" rtlCol="0">
            <a:spAutoFit/>
          </a:bodyPr>
          <a:lstStyle/>
          <a:p>
            <a:r>
              <a:rPr lang="cs-CZ" smtClean="0"/>
              <a:t>Čísla L(1), XR(1), L(2), XR(2), L(3), XR(3), L(4), XR(4), .... představují Fibonacciho posloupnost</a:t>
            </a:r>
          </a:p>
          <a:p>
            <a:r>
              <a:rPr lang="cs-CZ"/>
              <a:t> </a:t>
            </a:r>
            <a:r>
              <a:rPr lang="cs-CZ" smtClean="0"/>
              <a:t>        1, 2, 3, 5, 8, 13, 21, 34, 55, 89, ...  (důkaz možný indukcí apod.),</a:t>
            </a:r>
          </a:p>
          <a:p>
            <a:r>
              <a:rPr lang="cs-CZ" smtClean="0"/>
              <a:t>součet </a:t>
            </a:r>
            <a:r>
              <a:rPr lang="cs-CZ"/>
              <a:t>L(k)+XR(k</a:t>
            </a:r>
            <a:r>
              <a:rPr lang="cs-CZ" smtClean="0"/>
              <a:t>) je součet dvou po sobě jdoucích Fibonacciho čísel, čili je to také</a:t>
            </a:r>
          </a:p>
          <a:p>
            <a:r>
              <a:rPr lang="cs-CZ" smtClean="0"/>
              <a:t>Fibonacciho číslo.  </a:t>
            </a:r>
          </a:p>
        </p:txBody>
      </p:sp>
      <p:sp>
        <p:nvSpPr>
          <p:cNvPr id="29" name="TextBox 28"/>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3.</a:t>
            </a:r>
            <a:r>
              <a:rPr lang="en-US" sz="2800" b="1" smtClean="0"/>
              <a:t>]</a:t>
            </a:r>
            <a:r>
              <a:rPr lang="cs-CZ" sz="2800" b="1" smtClean="0"/>
              <a:t> ROZBOR</a:t>
            </a:r>
            <a:r>
              <a:rPr lang="cs-CZ" b="1" smtClean="0"/>
              <a:t> zlepšení</a:t>
            </a:r>
          </a:p>
        </p:txBody>
      </p:sp>
    </p:spTree>
    <p:extLst>
      <p:ext uri="{BB962C8B-B14F-4D97-AF65-F5344CB8AC3E}">
        <p14:creationId xmlns:p14="http://schemas.microsoft.com/office/powerpoint/2010/main" val="656352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51520" y="692696"/>
            <a:ext cx="8640960" cy="5909310"/>
          </a:xfrm>
          <a:prstGeom prst="rect">
            <a:avLst/>
          </a:prstGeom>
          <a:noFill/>
        </p:spPr>
        <p:txBody>
          <a:bodyPr wrap="square" rtlCol="0">
            <a:spAutoFit/>
          </a:bodyPr>
          <a:lstStyle/>
          <a:p>
            <a:r>
              <a:rPr lang="en-US" smtClean="0"/>
              <a:t>P</a:t>
            </a:r>
            <a:r>
              <a:rPr lang="cs-CZ" smtClean="0"/>
              <a:t>ro výpočet si rovnice </a:t>
            </a:r>
          </a:p>
          <a:p>
            <a:r>
              <a:rPr lang="cs-CZ" smtClean="0"/>
              <a:t>                                          L(k+1</a:t>
            </a:r>
            <a:r>
              <a:rPr lang="cs-CZ"/>
              <a:t>) = XR(k) + L(k</a:t>
            </a:r>
            <a:r>
              <a:rPr lang="cs-CZ" smtClean="0"/>
              <a:t>),</a:t>
            </a:r>
            <a:endParaRPr lang="cs-CZ"/>
          </a:p>
          <a:p>
            <a:r>
              <a:rPr lang="cs-CZ" smtClean="0"/>
              <a:t>                                        XR(k+1</a:t>
            </a:r>
            <a:r>
              <a:rPr lang="cs-CZ"/>
              <a:t>) = </a:t>
            </a:r>
            <a:r>
              <a:rPr lang="cs-CZ" smtClean="0"/>
              <a:t>2 ∙XR(k) </a:t>
            </a:r>
            <a:r>
              <a:rPr lang="cs-CZ"/>
              <a:t>+ L(k</a:t>
            </a:r>
            <a:r>
              <a:rPr lang="cs-CZ" smtClean="0"/>
              <a:t>). </a:t>
            </a:r>
          </a:p>
          <a:p>
            <a:r>
              <a:rPr lang="cs-CZ"/>
              <a:t>upravíme na</a:t>
            </a:r>
            <a:r>
              <a:rPr lang="cs-CZ" smtClean="0"/>
              <a:t>:</a:t>
            </a:r>
          </a:p>
          <a:p>
            <a:r>
              <a:rPr lang="cs-CZ"/>
              <a:t>                                          L(k+1) = XR(k) + L(k),</a:t>
            </a:r>
          </a:p>
          <a:p>
            <a:r>
              <a:rPr lang="cs-CZ"/>
              <a:t>                                        XR(k+1) = </a:t>
            </a:r>
            <a:r>
              <a:rPr lang="cs-CZ" smtClean="0"/>
              <a:t>XR(k) + XR(k) +L(k).</a:t>
            </a:r>
          </a:p>
          <a:p>
            <a:r>
              <a:rPr lang="cs-CZ" smtClean="0"/>
              <a:t>tj:</a:t>
            </a:r>
          </a:p>
          <a:p>
            <a:r>
              <a:rPr lang="cs-CZ" smtClean="0"/>
              <a:t>                                          </a:t>
            </a:r>
            <a:r>
              <a:rPr lang="cs-CZ"/>
              <a:t>L(k+1) = XR(k) + L(k),</a:t>
            </a:r>
          </a:p>
          <a:p>
            <a:r>
              <a:rPr lang="cs-CZ"/>
              <a:t>                                        XR(k+1) = </a:t>
            </a:r>
            <a:r>
              <a:rPr lang="cs-CZ" smtClean="0"/>
              <a:t>XR(k</a:t>
            </a:r>
            <a:r>
              <a:rPr lang="cs-CZ"/>
              <a:t>) + L(k+1).</a:t>
            </a:r>
          </a:p>
          <a:p>
            <a:endParaRPr lang="cs-CZ" smtClean="0"/>
          </a:p>
          <a:p>
            <a:r>
              <a:rPr lang="cs-CZ" smtClean="0"/>
              <a:t>Když budeme uchovávat L(k) v proměnné L a XR(k) v proměnné XR,</a:t>
            </a:r>
          </a:p>
          <a:p>
            <a:r>
              <a:rPr lang="cs-CZ" smtClean="0"/>
              <a:t> </a:t>
            </a:r>
            <a:r>
              <a:rPr lang="en-US" smtClean="0"/>
              <a:t>m</a:t>
            </a:r>
            <a:r>
              <a:rPr lang="cs-CZ" smtClean="0"/>
              <a:t>ůž</a:t>
            </a:r>
            <a:r>
              <a:rPr lang="en-US" smtClean="0"/>
              <a:t>eme ps</a:t>
            </a:r>
            <a:r>
              <a:rPr lang="cs-CZ" smtClean="0"/>
              <a:t>á</a:t>
            </a:r>
            <a:r>
              <a:rPr lang="en-US" smtClean="0"/>
              <a:t>t  </a:t>
            </a:r>
            <a:r>
              <a:rPr lang="cs-CZ" smtClean="0"/>
              <a:t>celý výpočet s rostoucím k:</a:t>
            </a:r>
          </a:p>
          <a:p>
            <a:r>
              <a:rPr lang="cs-CZ" b="1" smtClean="0">
                <a:latin typeface="Courier New" panose="02070309020205020404" pitchFamily="49" charset="0"/>
                <a:cs typeface="Courier New" panose="02070309020205020404" pitchFamily="49" charset="0"/>
              </a:rPr>
              <a:t> </a:t>
            </a:r>
            <a:endParaRPr lang="en-US" b="1" smtClean="0">
              <a:latin typeface="Courier New" panose="02070309020205020404" pitchFamily="49" charset="0"/>
              <a:cs typeface="Courier New" panose="02070309020205020404" pitchFamily="49" charset="0"/>
            </a:endParaRPr>
          </a:p>
          <a:p>
            <a:r>
              <a:rPr lang="cs-CZ" b="1" smtClean="0">
                <a:latin typeface="Courier New" panose="02070309020205020404" pitchFamily="49" charset="0"/>
                <a:cs typeface="Courier New" panose="02070309020205020404" pitchFamily="49" charset="0"/>
              </a:rPr>
              <a:t>      </a:t>
            </a:r>
            <a:r>
              <a:rPr lang="en-US" b="1" u="sng" smtClean="0">
                <a:solidFill>
                  <a:srgbClr val="0000FF"/>
                </a:solidFill>
                <a:latin typeface="Courier New" panose="02070309020205020404" pitchFamily="49" charset="0"/>
                <a:cs typeface="Courier New" panose="02070309020205020404" pitchFamily="49" charset="0"/>
              </a:rPr>
              <a:t>int</a:t>
            </a:r>
            <a:r>
              <a:rPr lang="en-US" b="1" smtClean="0">
                <a:latin typeface="Courier New" panose="02070309020205020404" pitchFamily="49" charset="0"/>
                <a:cs typeface="Courier New" panose="02070309020205020404" pitchFamily="49" charset="0"/>
              </a:rPr>
              <a:t> </a:t>
            </a:r>
            <a:r>
              <a:rPr lang="cs-CZ" b="1" smtClean="0">
                <a:latin typeface="Courier New" panose="02070309020205020404" pitchFamily="49" charset="0"/>
                <a:cs typeface="Courier New" panose="02070309020205020404" pitchFamily="49" charset="0"/>
              </a:rPr>
              <a:t>L = 1</a:t>
            </a:r>
            <a:r>
              <a:rPr lang="en-US" b="1">
                <a:latin typeface="Courier New" panose="02070309020205020404" pitchFamily="49" charset="0"/>
                <a:cs typeface="Courier New" panose="02070309020205020404" pitchFamily="49" charset="0"/>
              </a:rPr>
              <a:t>,</a:t>
            </a:r>
            <a:r>
              <a:rPr lang="en-US" b="1" smtClean="0">
                <a:latin typeface="Courier New" panose="02070309020205020404" pitchFamily="49" charset="0"/>
                <a:cs typeface="Courier New" panose="02070309020205020404" pitchFamily="49" charset="0"/>
              </a:rPr>
              <a:t> XR = 2;</a:t>
            </a:r>
          </a:p>
          <a:p>
            <a:r>
              <a:rPr lang="en-US" b="1" smtClean="0">
                <a:latin typeface="Courier New" panose="02070309020205020404" pitchFamily="49" charset="0"/>
                <a:cs typeface="Courier New" panose="02070309020205020404" pitchFamily="49" charset="0"/>
              </a:rPr>
              <a:t>      </a:t>
            </a:r>
            <a:r>
              <a:rPr lang="en-US" b="1" u="sng">
                <a:solidFill>
                  <a:srgbClr val="0000FF"/>
                </a:solidFill>
                <a:latin typeface="Courier New" panose="02070309020205020404" pitchFamily="49" charset="0"/>
                <a:cs typeface="Courier New" panose="02070309020205020404" pitchFamily="49" charset="0"/>
              </a:rPr>
              <a:t>for</a:t>
            </a:r>
            <a:r>
              <a:rPr lang="en-US" b="1" smtClean="0">
                <a:latin typeface="Courier New" panose="02070309020205020404" pitchFamily="49" charset="0"/>
                <a:cs typeface="Courier New" panose="02070309020205020404" pitchFamily="49" charset="0"/>
              </a:rPr>
              <a:t>(</a:t>
            </a:r>
            <a:r>
              <a:rPr lang="en-US" b="1" u="sng">
                <a:solidFill>
                  <a:srgbClr val="0000FF"/>
                </a:solidFill>
                <a:latin typeface="Courier New" panose="02070309020205020404" pitchFamily="49" charset="0"/>
                <a:cs typeface="Courier New" panose="02070309020205020404" pitchFamily="49" charset="0"/>
              </a:rPr>
              <a:t>int</a:t>
            </a:r>
            <a:r>
              <a:rPr lang="en-US" b="1" smtClean="0">
                <a:latin typeface="Courier New" panose="02070309020205020404" pitchFamily="49" charset="0"/>
                <a:cs typeface="Courier New" panose="02070309020205020404" pitchFamily="49" charset="0"/>
              </a:rPr>
              <a:t> k = 1; k &lt; n; k++) {  </a:t>
            </a:r>
            <a:r>
              <a:rPr lang="en-US" b="1" smtClean="0">
                <a:solidFill>
                  <a:schemeClr val="tx1">
                    <a:lumMod val="50000"/>
                    <a:lumOff val="50000"/>
                  </a:schemeClr>
                </a:solidFill>
                <a:latin typeface="Courier New" panose="02070309020205020404" pitchFamily="49" charset="0"/>
                <a:cs typeface="Courier New" panose="02070309020205020404" pitchFamily="49" charset="0"/>
              </a:rPr>
              <a:t>// n = </a:t>
            </a:r>
            <a:r>
              <a:rPr lang="cs-CZ" b="1" smtClean="0">
                <a:solidFill>
                  <a:schemeClr val="tx1">
                    <a:lumMod val="50000"/>
                    <a:lumOff val="50000"/>
                  </a:schemeClr>
                </a:solidFill>
                <a:latin typeface="Courier New" panose="02070309020205020404" pitchFamily="49" charset="0"/>
                <a:cs typeface="Courier New" panose="02070309020205020404" pitchFamily="49" charset="0"/>
              </a:rPr>
              <a:t>no of cities</a:t>
            </a:r>
            <a:endParaRPr lang="en-US" b="1" smtClean="0">
              <a:solidFill>
                <a:schemeClr val="tx1">
                  <a:lumMod val="50000"/>
                  <a:lumOff val="50000"/>
                </a:schemeClr>
              </a:solidFill>
              <a:latin typeface="Courier New" panose="02070309020205020404" pitchFamily="49" charset="0"/>
              <a:cs typeface="Courier New" panose="02070309020205020404" pitchFamily="49" charset="0"/>
            </a:endParaRPr>
          </a:p>
          <a:p>
            <a:r>
              <a:rPr lang="en-US" b="1" smtClean="0">
                <a:latin typeface="Courier New" panose="02070309020205020404" pitchFamily="49" charset="0"/>
                <a:cs typeface="Courier New" panose="02070309020205020404" pitchFamily="49" charset="0"/>
              </a:rPr>
              <a:t>   </a:t>
            </a:r>
            <a:r>
              <a:rPr lang="cs-CZ" b="1" smtClean="0">
                <a:latin typeface="Courier New" panose="02070309020205020404" pitchFamily="49" charset="0"/>
                <a:cs typeface="Courier New" panose="02070309020205020404" pitchFamily="49" charset="0"/>
              </a:rPr>
              <a:t>      </a:t>
            </a:r>
            <a:r>
              <a:rPr lang="en-US" b="1" smtClean="0">
                <a:latin typeface="Courier New" panose="02070309020205020404" pitchFamily="49" charset="0"/>
                <a:cs typeface="Courier New" panose="02070309020205020404" pitchFamily="49" charset="0"/>
              </a:rPr>
              <a:t> </a:t>
            </a:r>
            <a:r>
              <a:rPr lang="cs-CZ" b="1" smtClean="0">
                <a:latin typeface="Courier New" panose="02070309020205020404" pitchFamily="49" charset="0"/>
                <a:cs typeface="Courier New" panose="02070309020205020404" pitchFamily="49" charset="0"/>
              </a:rPr>
              <a:t>L </a:t>
            </a:r>
            <a:r>
              <a:rPr lang="en-US" b="1" smtClean="0">
                <a:latin typeface="Courier New" panose="02070309020205020404" pitchFamily="49" charset="0"/>
                <a:cs typeface="Courier New" panose="02070309020205020404" pitchFamily="49" charset="0"/>
              </a:rPr>
              <a:t>+= </a:t>
            </a:r>
            <a:r>
              <a:rPr lang="cs-CZ" b="1" smtClean="0">
                <a:latin typeface="Courier New" panose="02070309020205020404" pitchFamily="49" charset="0"/>
                <a:cs typeface="Courier New" panose="02070309020205020404" pitchFamily="49" charset="0"/>
              </a:rPr>
              <a:t>XR</a:t>
            </a:r>
            <a:r>
              <a:rPr lang="en-US" b="1" smtClean="0">
                <a:latin typeface="Courier New" panose="02070309020205020404" pitchFamily="49" charset="0"/>
                <a:cs typeface="Courier New" panose="02070309020205020404" pitchFamily="49" charset="0"/>
              </a:rPr>
              <a:t>;</a:t>
            </a:r>
          </a:p>
          <a:p>
            <a:r>
              <a:rPr lang="en-US" b="1">
                <a:latin typeface="Courier New" panose="02070309020205020404" pitchFamily="49" charset="0"/>
                <a:cs typeface="Courier New" panose="02070309020205020404" pitchFamily="49" charset="0"/>
              </a:rPr>
              <a:t> </a:t>
            </a:r>
            <a:r>
              <a:rPr lang="en-US" b="1" smtClean="0">
                <a:latin typeface="Courier New" panose="02070309020205020404" pitchFamily="49" charset="0"/>
                <a:cs typeface="Courier New" panose="02070309020205020404" pitchFamily="49" charset="0"/>
              </a:rPr>
              <a:t>         XR += L;</a:t>
            </a:r>
            <a:endParaRPr lang="en-US" b="1">
              <a:latin typeface="Courier New" panose="02070309020205020404" pitchFamily="49" charset="0"/>
              <a:cs typeface="Courier New" panose="02070309020205020404" pitchFamily="49" charset="0"/>
            </a:endParaRPr>
          </a:p>
          <a:p>
            <a:r>
              <a:rPr lang="en-US" b="1" smtClean="0">
                <a:latin typeface="Courier New" panose="02070309020205020404" pitchFamily="49" charset="0"/>
                <a:cs typeface="Courier New" panose="02070309020205020404" pitchFamily="49" charset="0"/>
              </a:rPr>
              <a:t>      }</a:t>
            </a:r>
          </a:p>
          <a:p>
            <a:r>
              <a:rPr lang="cs-CZ" b="1" smtClean="0">
                <a:latin typeface="Courier New" panose="02070309020205020404" pitchFamily="49" charset="0"/>
                <a:cs typeface="Courier New" panose="02070309020205020404" pitchFamily="49" charset="0"/>
              </a:rPr>
              <a:t>      </a:t>
            </a:r>
            <a:r>
              <a:rPr lang="en-US" b="1" smtClean="0">
                <a:latin typeface="Courier New" panose="02070309020205020404" pitchFamily="49" charset="0"/>
                <a:cs typeface="Courier New" panose="02070309020205020404" pitchFamily="49" charset="0"/>
              </a:rPr>
              <a:t>print("%d\n", L);</a:t>
            </a:r>
            <a:r>
              <a:rPr lang="cs-CZ" b="1" smtClean="0">
                <a:latin typeface="Courier New" panose="02070309020205020404" pitchFamily="49" charset="0"/>
                <a:cs typeface="Courier New" panose="02070309020205020404" pitchFamily="49" charset="0"/>
              </a:rPr>
              <a:t>  </a:t>
            </a:r>
            <a:r>
              <a:rPr lang="en-US" b="1">
                <a:solidFill>
                  <a:schemeClr val="tx1">
                    <a:lumMod val="50000"/>
                    <a:lumOff val="50000"/>
                  </a:schemeClr>
                </a:solidFill>
                <a:latin typeface="Courier New" panose="02070309020205020404" pitchFamily="49" charset="0"/>
                <a:cs typeface="Courier New" panose="02070309020205020404" pitchFamily="49" charset="0"/>
              </a:rPr>
              <a:t>// </a:t>
            </a:r>
            <a:r>
              <a:rPr lang="cs-CZ" b="1" smtClean="0">
                <a:solidFill>
                  <a:schemeClr val="tx1">
                    <a:lumMod val="50000"/>
                    <a:lumOff val="50000"/>
                  </a:schemeClr>
                </a:solidFill>
                <a:latin typeface="Courier New" panose="02070309020205020404" pitchFamily="49" charset="0"/>
                <a:cs typeface="Courier New" panose="02070309020205020404" pitchFamily="49" charset="0"/>
              </a:rPr>
              <a:t>final result</a:t>
            </a:r>
            <a:endParaRPr lang="en-US" b="1">
              <a:solidFill>
                <a:schemeClr val="tx1">
                  <a:lumMod val="50000"/>
                  <a:lumOff val="50000"/>
                </a:schemeClr>
              </a:solidFill>
              <a:latin typeface="Courier New" panose="02070309020205020404" pitchFamily="49" charset="0"/>
              <a:cs typeface="Courier New" panose="02070309020205020404" pitchFamily="49" charset="0"/>
            </a:endParaRPr>
          </a:p>
          <a:p>
            <a:r>
              <a:rPr lang="en-US" smtClean="0"/>
              <a:t>               </a:t>
            </a:r>
          </a:p>
          <a:p>
            <a:r>
              <a:rPr lang="en-US" smtClean="0"/>
              <a:t>Bude funk</a:t>
            </a:r>
            <a:r>
              <a:rPr lang="cs-CZ" smtClean="0"/>
              <a:t>ční?</a:t>
            </a:r>
            <a:endParaRPr lang="en-US"/>
          </a:p>
        </p:txBody>
      </p:sp>
      <p:sp>
        <p:nvSpPr>
          <p:cNvPr id="4" name="TextBox 3"/>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3.</a:t>
            </a:r>
            <a:r>
              <a:rPr lang="en-US" sz="2800" b="1" smtClean="0"/>
              <a:t>]</a:t>
            </a:r>
            <a:r>
              <a:rPr lang="cs-CZ" sz="2800" b="1" smtClean="0"/>
              <a:t> ROZBOR</a:t>
            </a:r>
            <a:r>
              <a:rPr lang="cs-CZ" b="1" smtClean="0"/>
              <a:t> zlepšení</a:t>
            </a:r>
          </a:p>
        </p:txBody>
      </p:sp>
    </p:spTree>
    <p:extLst>
      <p:ext uri="{BB962C8B-B14F-4D97-AF65-F5344CB8AC3E}">
        <p14:creationId xmlns:p14="http://schemas.microsoft.com/office/powerpoint/2010/main" val="308168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692696"/>
            <a:ext cx="8640960" cy="2585323"/>
          </a:xfrm>
          <a:prstGeom prst="rect">
            <a:avLst/>
          </a:prstGeom>
          <a:noFill/>
        </p:spPr>
        <p:txBody>
          <a:bodyPr wrap="square" rtlCol="0">
            <a:spAutoFit/>
          </a:bodyPr>
          <a:lstStyle/>
          <a:p>
            <a:r>
              <a:rPr lang="cs-CZ" smtClean="0"/>
              <a:t>Dosadíme za n maximální vstupní hodnotu uvedenou v zadání úlohy, tj 100. a </a:t>
            </a:r>
          </a:p>
          <a:p>
            <a:r>
              <a:rPr lang="cs-CZ"/>
              <a:t>program </a:t>
            </a:r>
            <a:r>
              <a:rPr lang="cs-CZ" smtClean="0"/>
              <a:t>vytiskne   </a:t>
            </a:r>
            <a:r>
              <a:rPr lang="cs-CZ"/>
              <a:t>-</a:t>
            </a:r>
            <a:r>
              <a:rPr lang="cs-CZ" smtClean="0"/>
              <a:t>552082539, evidentně 32 bitový typ int přetéká.</a:t>
            </a:r>
          </a:p>
          <a:p>
            <a:r>
              <a:rPr lang="cs-CZ" smtClean="0"/>
              <a:t>Bude přetékat  64 bitový typ?</a:t>
            </a:r>
            <a:endParaRPr lang="cs-CZ"/>
          </a:p>
          <a:p>
            <a:endParaRPr lang="cs-CZ" smtClean="0"/>
          </a:p>
          <a:p>
            <a:r>
              <a:rPr lang="cs-CZ" smtClean="0"/>
              <a:t>Pohledem do tabulky vidíme, že pro dané n na vstupu počítáme jako výsledek</a:t>
            </a:r>
          </a:p>
          <a:p>
            <a:r>
              <a:rPr lang="cs-CZ" smtClean="0"/>
              <a:t> 2n-té Fibonacciho číslo. </a:t>
            </a:r>
          </a:p>
          <a:p>
            <a:endParaRPr lang="cs-CZ" smtClean="0"/>
          </a:p>
          <a:p>
            <a:r>
              <a:rPr lang="cs-CZ"/>
              <a:t>K</a:t>
            </a:r>
            <a:r>
              <a:rPr lang="cs-CZ" smtClean="0"/>
              <a:t>olik bitů má F(200)? Cca tolik, kolik je  log</a:t>
            </a:r>
            <a:r>
              <a:rPr lang="cs-CZ" baseline="-25000" smtClean="0"/>
              <a:t>2</a:t>
            </a:r>
            <a:r>
              <a:rPr lang="cs-CZ" smtClean="0"/>
              <a:t>(F(200)). Provedeme tedy odhad. </a:t>
            </a:r>
          </a:p>
          <a:p>
            <a:r>
              <a:rPr lang="cs-CZ" smtClean="0"/>
              <a:t>Z taháku se dozvíme, že</a:t>
            </a:r>
          </a:p>
        </p:txBody>
      </p:sp>
      <mc:AlternateContent xmlns:mc="http://schemas.openxmlformats.org/markup-compatibility/2006" xmlns:a14="http://schemas.microsoft.com/office/drawing/2010/main">
        <mc:Choice Requires="a14">
          <p:sp>
            <p:nvSpPr>
              <p:cNvPr id="5" name="TextBox 4"/>
              <p:cNvSpPr txBox="1"/>
              <p:nvPr/>
            </p:nvSpPr>
            <p:spPr>
              <a:xfrm>
                <a:off x="2915816" y="3142709"/>
                <a:ext cx="2736304" cy="782137"/>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lang="en-US" b="0" i="1" smtClean="0">
                          <a:latin typeface="Cambria Math"/>
                          <a:ea typeface="Cambria Math"/>
                        </a:rPr>
                        <m:t>𝐹</m:t>
                      </m:r>
                      <m:r>
                        <a:rPr lang="en-US" b="0" i="1" smtClean="0">
                          <a:latin typeface="Cambria Math"/>
                          <a:ea typeface="Cambria Math"/>
                        </a:rPr>
                        <m:t>(</m:t>
                      </m:r>
                      <m:r>
                        <a:rPr lang="en-US" b="0" i="1" smtClean="0">
                          <a:latin typeface="Cambria Math"/>
                          <a:ea typeface="Cambria Math"/>
                        </a:rPr>
                        <m:t>𝑛</m:t>
                      </m:r>
                      <m:r>
                        <a:rPr lang="en-US" b="0" i="1" smtClean="0">
                          <a:latin typeface="Cambria Math"/>
                          <a:ea typeface="Cambria Math"/>
                        </a:rPr>
                        <m:t>) ≈</m:t>
                      </m:r>
                      <m:f>
                        <m:fPr>
                          <m:ctrlPr>
                            <a:rPr lang="en-US" b="0" i="1" smtClean="0">
                              <a:latin typeface="Cambria Math"/>
                            </a:rPr>
                          </m:ctrlPr>
                        </m:fPr>
                        <m:num>
                          <m:r>
                            <a:rPr lang="en-US" b="0" i="1" smtClean="0">
                              <a:latin typeface="Cambria Math"/>
                            </a:rPr>
                            <m:t>1</m:t>
                          </m:r>
                        </m:num>
                        <m:den>
                          <m:rad>
                            <m:radPr>
                              <m:degHide m:val="on"/>
                              <m:ctrlPr>
                                <a:rPr lang="cs-CZ" i="1">
                                  <a:latin typeface="Cambria Math"/>
                                </a:rPr>
                              </m:ctrlPr>
                            </m:radPr>
                            <m:deg/>
                            <m:e>
                              <m:r>
                                <a:rPr lang="en-US" i="1">
                                  <a:latin typeface="Cambria Math"/>
                                </a:rPr>
                                <m:t>5</m:t>
                              </m:r>
                            </m:e>
                          </m:rad>
                        </m:den>
                      </m:f>
                      <m:sSup>
                        <m:sSupPr>
                          <m:ctrlPr>
                            <a:rPr lang="cs-CZ" i="1" smtClean="0">
                              <a:latin typeface="Cambria Math"/>
                            </a:rPr>
                          </m:ctrlPr>
                        </m:sSupPr>
                        <m:e>
                          <m:d>
                            <m:dPr>
                              <m:ctrlPr>
                                <a:rPr lang="cs-CZ" i="1">
                                  <a:latin typeface="Cambria Math"/>
                                </a:rPr>
                              </m:ctrlPr>
                            </m:dPr>
                            <m:e>
                              <m:f>
                                <m:fPr>
                                  <m:ctrlPr>
                                    <a:rPr lang="cs-CZ" i="1">
                                      <a:latin typeface="Cambria Math"/>
                                    </a:rPr>
                                  </m:ctrlPr>
                                </m:fPr>
                                <m:num>
                                  <m:r>
                                    <a:rPr lang="en-US" i="1">
                                      <a:latin typeface="Cambria Math"/>
                                    </a:rPr>
                                    <m:t>1+</m:t>
                                  </m:r>
                                  <m:rad>
                                    <m:radPr>
                                      <m:degHide m:val="on"/>
                                      <m:ctrlPr>
                                        <a:rPr lang="cs-CZ" i="1">
                                          <a:latin typeface="Cambria Math"/>
                                        </a:rPr>
                                      </m:ctrlPr>
                                    </m:radPr>
                                    <m:deg/>
                                    <m:e>
                                      <m:r>
                                        <a:rPr lang="en-US" i="1">
                                          <a:latin typeface="Cambria Math"/>
                                        </a:rPr>
                                        <m:t>5</m:t>
                                      </m:r>
                                    </m:e>
                                  </m:rad>
                                </m:num>
                                <m:den>
                                  <m:r>
                                    <a:rPr lang="cs-CZ" i="1">
                                      <a:latin typeface="Cambria Math"/>
                                    </a:rPr>
                                    <m:t>2</m:t>
                                  </m:r>
                                </m:den>
                              </m:f>
                            </m:e>
                          </m:d>
                        </m:e>
                        <m:sup>
                          <m:r>
                            <a:rPr lang="en-US" b="0" i="1" smtClean="0">
                              <a:latin typeface="Cambria Math"/>
                            </a:rPr>
                            <m:t>𝑛</m:t>
                          </m:r>
                        </m:sup>
                      </m:sSup>
                    </m:oMath>
                  </m:oMathPara>
                </a14:m>
                <a:endParaRPr lang="cs-CZ"/>
              </a:p>
            </p:txBody>
          </p:sp>
        </mc:Choice>
        <mc:Fallback xmlns="">
          <p:sp>
            <p:nvSpPr>
              <p:cNvPr id="5" name="TextBox 4"/>
              <p:cNvSpPr txBox="1">
                <a:spLocks noRot="1" noChangeAspect="1" noMove="1" noResize="1" noEditPoints="1" noAdjustHandles="1" noChangeArrowheads="1" noChangeShapeType="1" noTextEdit="1"/>
              </p:cNvSpPr>
              <p:nvPr/>
            </p:nvSpPr>
            <p:spPr>
              <a:xfrm>
                <a:off x="2915816" y="3142709"/>
                <a:ext cx="2736304" cy="782137"/>
              </a:xfrm>
              <a:prstGeom prst="rect">
                <a:avLst/>
              </a:prstGeom>
              <a:blipFill rotWithShape="1">
                <a:blip r:embed="rId2"/>
                <a:stretch>
                  <a:fillRect/>
                </a:stretch>
              </a:blipFill>
            </p:spPr>
            <p:txBody>
              <a:bodyPr/>
              <a:lstStyle/>
              <a:p>
                <a:r>
                  <a:rPr lang="cs-CZ">
                    <a:noFill/>
                  </a:rPr>
                  <a:t> </a:t>
                </a:r>
              </a:p>
            </p:txBody>
          </p:sp>
        </mc:Fallback>
      </mc:AlternateContent>
      <p:sp>
        <p:nvSpPr>
          <p:cNvPr id="6" name="TextBox 5"/>
          <p:cNvSpPr txBox="1"/>
          <p:nvPr/>
        </p:nvSpPr>
        <p:spPr>
          <a:xfrm>
            <a:off x="251520" y="4006805"/>
            <a:ext cx="5400600" cy="369332"/>
          </a:xfrm>
          <a:prstGeom prst="rect">
            <a:avLst/>
          </a:prstGeom>
          <a:noFill/>
        </p:spPr>
        <p:txBody>
          <a:bodyPr wrap="square" rtlCol="0">
            <a:spAutoFit/>
          </a:bodyPr>
          <a:lstStyle/>
          <a:p>
            <a:r>
              <a:rPr lang="cs-CZ"/>
              <a:t>L</a:t>
            </a:r>
            <a:r>
              <a:rPr lang="cs-CZ" smtClean="0"/>
              <a:t>ogaritmujeme a upravíme (kalkulačka pomůže):</a:t>
            </a:r>
          </a:p>
        </p:txBody>
      </p:sp>
      <mc:AlternateContent xmlns:mc="http://schemas.openxmlformats.org/markup-compatibility/2006" xmlns:a14="http://schemas.microsoft.com/office/drawing/2010/main">
        <mc:Choice Requires="a14">
          <p:sp>
            <p:nvSpPr>
              <p:cNvPr id="7" name="TextBox 6"/>
              <p:cNvSpPr txBox="1"/>
              <p:nvPr/>
            </p:nvSpPr>
            <p:spPr>
              <a:xfrm>
                <a:off x="539552" y="4438853"/>
                <a:ext cx="7488832" cy="828881"/>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US" b="0" i="1" smtClean="0">
                              <a:latin typeface="Cambria Math"/>
                              <a:ea typeface="Cambria Math"/>
                            </a:rPr>
                          </m:ctrlPr>
                        </m:sSubPr>
                        <m:e>
                          <m:r>
                            <a:rPr lang="en-US" b="0" i="1" smtClean="0">
                              <a:latin typeface="Cambria Math"/>
                              <a:ea typeface="Cambria Math"/>
                            </a:rPr>
                            <m:t>𝑙𝑜𝑔</m:t>
                          </m:r>
                        </m:e>
                        <m:sub>
                          <m:r>
                            <a:rPr lang="en-US" b="0" i="1" smtClean="0">
                              <a:latin typeface="Cambria Math"/>
                              <a:ea typeface="Cambria Math"/>
                            </a:rPr>
                            <m:t>2</m:t>
                          </m:r>
                        </m:sub>
                      </m:sSub>
                      <m:d>
                        <m:dPr>
                          <m:ctrlPr>
                            <a:rPr lang="en-US" b="0" i="1" smtClean="0">
                              <a:latin typeface="Cambria Math"/>
                              <a:ea typeface="Cambria Math"/>
                            </a:rPr>
                          </m:ctrlPr>
                        </m:dPr>
                        <m:e>
                          <m:r>
                            <a:rPr lang="en-US" b="0" i="1" smtClean="0">
                              <a:latin typeface="Cambria Math"/>
                              <a:ea typeface="Cambria Math"/>
                            </a:rPr>
                            <m:t>𝐹</m:t>
                          </m:r>
                          <m:d>
                            <m:dPr>
                              <m:ctrlPr>
                                <a:rPr lang="en-US" b="0" i="1" smtClean="0">
                                  <a:latin typeface="Cambria Math"/>
                                  <a:ea typeface="Cambria Math"/>
                                </a:rPr>
                              </m:ctrlPr>
                            </m:dPr>
                            <m:e>
                              <m:r>
                                <a:rPr lang="en-US" b="0" i="1" smtClean="0">
                                  <a:latin typeface="Cambria Math"/>
                                  <a:ea typeface="Cambria Math"/>
                                </a:rPr>
                                <m:t>𝑛</m:t>
                              </m:r>
                            </m:e>
                          </m:d>
                        </m:e>
                      </m:d>
                      <m:r>
                        <a:rPr lang="en-US" b="0" i="1" smtClean="0">
                          <a:latin typeface="Cambria Math"/>
                          <a:ea typeface="Cambria Math"/>
                        </a:rPr>
                        <m:t>≈</m:t>
                      </m:r>
                      <m:sSub>
                        <m:sSubPr>
                          <m:ctrlPr>
                            <a:rPr lang="en-US" i="1">
                              <a:latin typeface="Cambria Math"/>
                              <a:ea typeface="Cambria Math"/>
                            </a:rPr>
                          </m:ctrlPr>
                        </m:sSubPr>
                        <m:e>
                          <m:r>
                            <a:rPr lang="en-US" i="1">
                              <a:latin typeface="Cambria Math"/>
                              <a:ea typeface="Cambria Math"/>
                            </a:rPr>
                            <m:t>𝑙𝑜𝑔</m:t>
                          </m:r>
                        </m:e>
                        <m:sub>
                          <m:r>
                            <a:rPr lang="en-US" b="0" i="1" smtClean="0">
                              <a:latin typeface="Cambria Math"/>
                              <a:ea typeface="Cambria Math"/>
                            </a:rPr>
                            <m:t>2</m:t>
                          </m:r>
                        </m:sub>
                      </m:sSub>
                      <m:d>
                        <m:dPr>
                          <m:ctrlPr>
                            <a:rPr lang="en-US" b="0" i="1" smtClean="0">
                              <a:latin typeface="Cambria Math"/>
                              <a:ea typeface="Cambria Math"/>
                            </a:rPr>
                          </m:ctrlPr>
                        </m:dPr>
                        <m:e>
                          <m:f>
                            <m:fPr>
                              <m:ctrlPr>
                                <a:rPr lang="en-US" i="1">
                                  <a:latin typeface="Cambria Math"/>
                                </a:rPr>
                              </m:ctrlPr>
                            </m:fPr>
                            <m:num>
                              <m:r>
                                <a:rPr lang="en-US" i="1">
                                  <a:latin typeface="Cambria Math"/>
                                </a:rPr>
                                <m:t>1</m:t>
                              </m:r>
                            </m:num>
                            <m:den>
                              <m:rad>
                                <m:radPr>
                                  <m:degHide m:val="on"/>
                                  <m:ctrlPr>
                                    <a:rPr lang="cs-CZ" i="1">
                                      <a:latin typeface="Cambria Math"/>
                                    </a:rPr>
                                  </m:ctrlPr>
                                </m:radPr>
                                <m:deg/>
                                <m:e>
                                  <m:r>
                                    <a:rPr lang="en-US" i="1">
                                      <a:latin typeface="Cambria Math"/>
                                    </a:rPr>
                                    <m:t>5</m:t>
                                  </m:r>
                                </m:e>
                              </m:rad>
                            </m:den>
                          </m:f>
                          <m:sSup>
                            <m:sSupPr>
                              <m:ctrlPr>
                                <a:rPr lang="cs-CZ" i="1">
                                  <a:latin typeface="Cambria Math"/>
                                </a:rPr>
                              </m:ctrlPr>
                            </m:sSupPr>
                            <m:e>
                              <m:d>
                                <m:dPr>
                                  <m:ctrlPr>
                                    <a:rPr lang="cs-CZ" i="1">
                                      <a:latin typeface="Cambria Math"/>
                                    </a:rPr>
                                  </m:ctrlPr>
                                </m:dPr>
                                <m:e>
                                  <m:f>
                                    <m:fPr>
                                      <m:ctrlPr>
                                        <a:rPr lang="cs-CZ" i="1">
                                          <a:latin typeface="Cambria Math"/>
                                        </a:rPr>
                                      </m:ctrlPr>
                                    </m:fPr>
                                    <m:num>
                                      <m:r>
                                        <a:rPr lang="en-US" i="1">
                                          <a:latin typeface="Cambria Math"/>
                                        </a:rPr>
                                        <m:t>1+</m:t>
                                      </m:r>
                                      <m:rad>
                                        <m:radPr>
                                          <m:degHide m:val="on"/>
                                          <m:ctrlPr>
                                            <a:rPr lang="cs-CZ" i="1">
                                              <a:latin typeface="Cambria Math"/>
                                            </a:rPr>
                                          </m:ctrlPr>
                                        </m:radPr>
                                        <m:deg/>
                                        <m:e>
                                          <m:r>
                                            <a:rPr lang="en-US" i="1">
                                              <a:latin typeface="Cambria Math"/>
                                            </a:rPr>
                                            <m:t>5</m:t>
                                          </m:r>
                                        </m:e>
                                      </m:rad>
                                    </m:num>
                                    <m:den>
                                      <m:r>
                                        <a:rPr lang="cs-CZ" i="1">
                                          <a:latin typeface="Cambria Math"/>
                                        </a:rPr>
                                        <m:t>2</m:t>
                                      </m:r>
                                    </m:den>
                                  </m:f>
                                </m:e>
                              </m:d>
                            </m:e>
                            <m:sup>
                              <m:r>
                                <a:rPr lang="en-US" i="1">
                                  <a:latin typeface="Cambria Math"/>
                                </a:rPr>
                                <m:t>𝑛</m:t>
                              </m:r>
                            </m:sup>
                          </m:sSup>
                        </m:e>
                      </m:d>
                      <m:r>
                        <a:rPr lang="en-US" b="0" i="1" smtClean="0">
                          <a:latin typeface="Cambria Math"/>
                          <a:ea typeface="Cambria Math"/>
                        </a:rPr>
                        <m:t>=</m:t>
                      </m:r>
                      <m:sSub>
                        <m:sSubPr>
                          <m:ctrlPr>
                            <a:rPr lang="en-US" i="1">
                              <a:latin typeface="Cambria Math"/>
                              <a:ea typeface="Cambria Math"/>
                            </a:rPr>
                          </m:ctrlPr>
                        </m:sSubPr>
                        <m:e>
                          <m:r>
                            <a:rPr lang="en-US" i="1">
                              <a:latin typeface="Cambria Math"/>
                              <a:ea typeface="Cambria Math"/>
                            </a:rPr>
                            <m:t>𝑙𝑜𝑔</m:t>
                          </m:r>
                        </m:e>
                        <m:sub>
                          <m:r>
                            <a:rPr lang="en-US" b="0" i="1" smtClean="0">
                              <a:latin typeface="Cambria Math"/>
                              <a:ea typeface="Cambria Math"/>
                            </a:rPr>
                            <m:t>2</m:t>
                          </m:r>
                        </m:sub>
                      </m:sSub>
                      <m:d>
                        <m:dPr>
                          <m:ctrlPr>
                            <a:rPr lang="en-US" i="1">
                              <a:latin typeface="Cambria Math"/>
                              <a:ea typeface="Cambria Math"/>
                            </a:rPr>
                          </m:ctrlPr>
                        </m:dPr>
                        <m:e>
                          <m:f>
                            <m:fPr>
                              <m:ctrlPr>
                                <a:rPr lang="en-US" i="1">
                                  <a:latin typeface="Cambria Math"/>
                                </a:rPr>
                              </m:ctrlPr>
                            </m:fPr>
                            <m:num>
                              <m:r>
                                <a:rPr lang="en-US" i="1">
                                  <a:latin typeface="Cambria Math"/>
                                </a:rPr>
                                <m:t>1</m:t>
                              </m:r>
                            </m:num>
                            <m:den>
                              <m:rad>
                                <m:radPr>
                                  <m:degHide m:val="on"/>
                                  <m:ctrlPr>
                                    <a:rPr lang="cs-CZ" i="1">
                                      <a:latin typeface="Cambria Math"/>
                                    </a:rPr>
                                  </m:ctrlPr>
                                </m:radPr>
                                <m:deg/>
                                <m:e>
                                  <m:r>
                                    <a:rPr lang="en-US" i="1">
                                      <a:latin typeface="Cambria Math"/>
                                    </a:rPr>
                                    <m:t>5</m:t>
                                  </m:r>
                                </m:e>
                              </m:rad>
                            </m:den>
                          </m:f>
                        </m:e>
                      </m:d>
                      <m:r>
                        <a:rPr lang="en-US" b="0" i="1" smtClean="0">
                          <a:latin typeface="Cambria Math"/>
                        </a:rPr>
                        <m:t>+</m:t>
                      </m:r>
                      <m:sSub>
                        <m:sSubPr>
                          <m:ctrlPr>
                            <a:rPr lang="en-US" i="1">
                              <a:latin typeface="Cambria Math"/>
                              <a:ea typeface="Cambria Math"/>
                            </a:rPr>
                          </m:ctrlPr>
                        </m:sSubPr>
                        <m:e>
                          <m:r>
                            <a:rPr lang="en-US" i="1">
                              <a:latin typeface="Cambria Math"/>
                              <a:ea typeface="Cambria Math"/>
                            </a:rPr>
                            <m:t>𝑛</m:t>
                          </m:r>
                          <m:r>
                            <a:rPr lang="en-US" i="1">
                              <a:latin typeface="Cambria Math"/>
                              <a:ea typeface="Cambria Math"/>
                            </a:rPr>
                            <m:t>∙</m:t>
                          </m:r>
                          <m:r>
                            <a:rPr lang="en-US" i="1">
                              <a:latin typeface="Cambria Math"/>
                              <a:ea typeface="Cambria Math"/>
                            </a:rPr>
                            <m:t>𝑙𝑜𝑔</m:t>
                          </m:r>
                        </m:e>
                        <m:sub>
                          <m:r>
                            <a:rPr lang="en-US" b="0" i="1" smtClean="0">
                              <a:latin typeface="Cambria Math"/>
                              <a:ea typeface="Cambria Math"/>
                            </a:rPr>
                            <m:t>2</m:t>
                          </m:r>
                        </m:sub>
                      </m:sSub>
                      <m:d>
                        <m:dPr>
                          <m:ctrlPr>
                            <a:rPr lang="en-US" i="1">
                              <a:latin typeface="Cambria Math"/>
                              <a:ea typeface="Cambria Math"/>
                            </a:rPr>
                          </m:ctrlPr>
                        </m:dPr>
                        <m:e>
                          <m:f>
                            <m:fPr>
                              <m:ctrlPr>
                                <a:rPr lang="cs-CZ" i="1">
                                  <a:latin typeface="Cambria Math"/>
                                </a:rPr>
                              </m:ctrlPr>
                            </m:fPr>
                            <m:num>
                              <m:r>
                                <a:rPr lang="en-US" i="1">
                                  <a:latin typeface="Cambria Math"/>
                                </a:rPr>
                                <m:t>1+</m:t>
                              </m:r>
                              <m:rad>
                                <m:radPr>
                                  <m:degHide m:val="on"/>
                                  <m:ctrlPr>
                                    <a:rPr lang="cs-CZ" i="1">
                                      <a:latin typeface="Cambria Math"/>
                                    </a:rPr>
                                  </m:ctrlPr>
                                </m:radPr>
                                <m:deg/>
                                <m:e>
                                  <m:r>
                                    <a:rPr lang="en-US" i="1">
                                      <a:latin typeface="Cambria Math"/>
                                    </a:rPr>
                                    <m:t>5</m:t>
                                  </m:r>
                                </m:e>
                              </m:rad>
                            </m:num>
                            <m:den>
                              <m:r>
                                <a:rPr lang="cs-CZ" i="1">
                                  <a:latin typeface="Cambria Math"/>
                                </a:rPr>
                                <m:t>2</m:t>
                              </m:r>
                            </m:den>
                          </m:f>
                        </m:e>
                      </m:d>
                    </m:oMath>
                  </m:oMathPara>
                </a14:m>
                <a:endParaRPr lang="cs-CZ"/>
              </a:p>
            </p:txBody>
          </p:sp>
        </mc:Choice>
        <mc:Fallback xmlns="">
          <p:sp>
            <p:nvSpPr>
              <p:cNvPr id="7" name="TextBox 6"/>
              <p:cNvSpPr txBox="1">
                <a:spLocks noRot="1" noChangeAspect="1" noMove="1" noResize="1" noEditPoints="1" noAdjustHandles="1" noChangeArrowheads="1" noChangeShapeType="1" noTextEdit="1"/>
              </p:cNvSpPr>
              <p:nvPr/>
            </p:nvSpPr>
            <p:spPr>
              <a:xfrm>
                <a:off x="539552" y="4438853"/>
                <a:ext cx="7488832" cy="828881"/>
              </a:xfrm>
              <a:prstGeom prst="rect">
                <a:avLst/>
              </a:prstGeom>
              <a:blipFill rotWithShape="1">
                <a:blip r:embed="rId3"/>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1691680" y="5373216"/>
                <a:ext cx="6192688" cy="396968"/>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acc>
                        <m:accPr>
                          <m:chr m:val="̇"/>
                          <m:ctrlPr>
                            <a:rPr lang="cs-CZ" b="0" i="1" smtClean="0">
                              <a:latin typeface="Cambria Math"/>
                              <a:ea typeface="Cambria Math"/>
                            </a:rPr>
                          </m:ctrlPr>
                        </m:accPr>
                        <m:e>
                          <m:acc>
                            <m:accPr>
                              <m:chr m:val="̇"/>
                              <m:ctrlPr>
                                <a:rPr lang="en-US" b="0" i="1" smtClean="0">
                                  <a:latin typeface="Cambria Math"/>
                                  <a:ea typeface="Cambria Math"/>
                                </a:rPr>
                              </m:ctrlPr>
                            </m:accPr>
                            <m:e>
                              <m:r>
                                <a:rPr lang="en-US" b="0" i="1" smtClean="0">
                                  <a:latin typeface="Cambria Math"/>
                                  <a:ea typeface="Cambria Math"/>
                                </a:rPr>
                                <m:t>=</m:t>
                              </m:r>
                            </m:e>
                          </m:acc>
                          <m:sSub>
                            <m:sSubPr>
                              <m:ctrlPr>
                                <a:rPr lang="en-US" i="1">
                                  <a:latin typeface="Cambria Math"/>
                                  <a:ea typeface="Cambria Math"/>
                                </a:rPr>
                              </m:ctrlPr>
                            </m:sSubPr>
                            <m:e>
                              <m:r>
                                <a:rPr lang="en-US" i="1">
                                  <a:latin typeface="Cambria Math"/>
                                  <a:ea typeface="Cambria Math"/>
                                </a:rPr>
                                <m:t>𝑙𝑜𝑔</m:t>
                              </m:r>
                            </m:e>
                            <m:sub>
                              <m:r>
                                <a:rPr lang="en-US" b="0" i="1" smtClean="0">
                                  <a:latin typeface="Cambria Math"/>
                                  <a:ea typeface="Cambria Math"/>
                                </a:rPr>
                                <m:t>2</m:t>
                              </m:r>
                            </m:sub>
                          </m:sSub>
                          <m:d>
                            <m:dPr>
                              <m:ctrlPr>
                                <a:rPr lang="en-US" i="1">
                                  <a:latin typeface="Cambria Math"/>
                                  <a:ea typeface="Cambria Math"/>
                                </a:rPr>
                              </m:ctrlPr>
                            </m:dPr>
                            <m:e>
                              <m:r>
                                <a:rPr lang="en-US" b="0" i="1" smtClean="0">
                                  <a:latin typeface="Cambria Math"/>
                                </a:rPr>
                                <m:t>0.447</m:t>
                              </m:r>
                            </m:e>
                          </m:d>
                          <m:r>
                            <a:rPr lang="en-US" i="1">
                              <a:latin typeface="Cambria Math"/>
                            </a:rPr>
                            <m:t>+</m:t>
                          </m:r>
                          <m:sSub>
                            <m:sSubPr>
                              <m:ctrlPr>
                                <a:rPr lang="en-US" i="1">
                                  <a:latin typeface="Cambria Math"/>
                                  <a:ea typeface="Cambria Math"/>
                                </a:rPr>
                              </m:ctrlPr>
                            </m:sSubPr>
                            <m:e>
                              <m:r>
                                <a:rPr lang="en-US" i="1">
                                  <a:latin typeface="Cambria Math"/>
                                  <a:ea typeface="Cambria Math"/>
                                </a:rPr>
                                <m:t>𝑛</m:t>
                              </m:r>
                              <m:r>
                                <a:rPr lang="en-US" i="1">
                                  <a:latin typeface="Cambria Math"/>
                                  <a:ea typeface="Cambria Math"/>
                                </a:rPr>
                                <m:t>∙</m:t>
                              </m:r>
                              <m:r>
                                <a:rPr lang="en-US" i="1">
                                  <a:latin typeface="Cambria Math"/>
                                  <a:ea typeface="Cambria Math"/>
                                </a:rPr>
                                <m:t>𝑙𝑜𝑔</m:t>
                              </m:r>
                            </m:e>
                            <m:sub>
                              <m:r>
                                <a:rPr lang="en-US" b="0" i="1" smtClean="0">
                                  <a:latin typeface="Cambria Math"/>
                                  <a:ea typeface="Cambria Math"/>
                                </a:rPr>
                                <m:t>2</m:t>
                              </m:r>
                            </m:sub>
                          </m:sSub>
                          <m:d>
                            <m:dPr>
                              <m:ctrlPr>
                                <a:rPr lang="en-US" i="1">
                                  <a:latin typeface="Cambria Math"/>
                                  <a:ea typeface="Cambria Math"/>
                                </a:rPr>
                              </m:ctrlPr>
                            </m:dPr>
                            <m:e>
                              <m:r>
                                <a:rPr lang="en-US" b="0" i="1" smtClean="0">
                                  <a:latin typeface="Cambria Math"/>
                                </a:rPr>
                                <m:t>1.618</m:t>
                              </m:r>
                            </m:e>
                          </m:d>
                        </m:e>
                      </m:acc>
                      <m:acc>
                        <m:accPr>
                          <m:chr m:val="̇"/>
                          <m:ctrlPr>
                            <a:rPr lang="en-US" i="1">
                              <a:latin typeface="Cambria Math"/>
                              <a:ea typeface="Cambria Math"/>
                            </a:rPr>
                          </m:ctrlPr>
                        </m:accPr>
                        <m:e>
                          <m:r>
                            <a:rPr lang="en-US" i="1">
                              <a:latin typeface="Cambria Math"/>
                              <a:ea typeface="Cambria Math"/>
                            </a:rPr>
                            <m:t>=</m:t>
                          </m:r>
                        </m:e>
                      </m:acc>
                      <m:r>
                        <a:rPr lang="en-US" b="0" i="1" smtClean="0">
                          <a:latin typeface="Cambria Math"/>
                          <a:ea typeface="Cambria Math"/>
                        </a:rPr>
                        <m:t>0.694∙</m:t>
                      </m:r>
                      <m:r>
                        <a:rPr lang="en-US" b="0" i="1" smtClean="0">
                          <a:latin typeface="Cambria Math"/>
                          <a:ea typeface="Cambria Math"/>
                        </a:rPr>
                        <m:t>𝑛</m:t>
                      </m:r>
                      <m:r>
                        <a:rPr lang="en-US" b="0" i="1" smtClean="0">
                          <a:latin typeface="Cambria Math"/>
                          <a:ea typeface="Cambria Math"/>
                        </a:rPr>
                        <m:t>−1.162≈0.7</m:t>
                      </m:r>
                      <m:r>
                        <a:rPr lang="en-US" b="0" i="1" smtClean="0">
                          <a:latin typeface="Cambria Math"/>
                          <a:ea typeface="Cambria Math"/>
                        </a:rPr>
                        <m:t>𝑛</m:t>
                      </m:r>
                    </m:oMath>
                  </m:oMathPara>
                </a14:m>
                <a:endParaRPr lang="cs-CZ"/>
              </a:p>
            </p:txBody>
          </p:sp>
        </mc:Choice>
        <mc:Fallback xmlns="">
          <p:sp>
            <p:nvSpPr>
              <p:cNvPr id="8" name="TextBox 7"/>
              <p:cNvSpPr txBox="1">
                <a:spLocks noRot="1" noChangeAspect="1" noMove="1" noResize="1" noEditPoints="1" noAdjustHandles="1" noChangeArrowheads="1" noChangeShapeType="1" noTextEdit="1"/>
              </p:cNvSpPr>
              <p:nvPr/>
            </p:nvSpPr>
            <p:spPr>
              <a:xfrm>
                <a:off x="1691680" y="5373216"/>
                <a:ext cx="6192688" cy="396968"/>
              </a:xfrm>
              <a:prstGeom prst="rect">
                <a:avLst/>
              </a:prstGeom>
              <a:blipFill rotWithShape="1">
                <a:blip r:embed="rId4"/>
                <a:stretch>
                  <a:fillRect b="-10606"/>
                </a:stretch>
              </a:blipFill>
            </p:spPr>
            <p:txBody>
              <a:bodyPr/>
              <a:lstStyle/>
              <a:p>
                <a:r>
                  <a:rPr lang="cs-CZ">
                    <a:noFill/>
                  </a:rPr>
                  <a:t> </a:t>
                </a:r>
              </a:p>
            </p:txBody>
          </p:sp>
        </mc:Fallback>
      </mc:AlternateContent>
      <p:sp>
        <p:nvSpPr>
          <p:cNvPr id="9" name="TextBox 8"/>
          <p:cNvSpPr txBox="1"/>
          <p:nvPr/>
        </p:nvSpPr>
        <p:spPr>
          <a:xfrm>
            <a:off x="251520" y="5877272"/>
            <a:ext cx="7992888" cy="646331"/>
          </a:xfrm>
          <a:prstGeom prst="rect">
            <a:avLst/>
          </a:prstGeom>
          <a:noFill/>
        </p:spPr>
        <p:txBody>
          <a:bodyPr wrap="square" rtlCol="0">
            <a:spAutoFit/>
          </a:bodyPr>
          <a:lstStyle/>
          <a:p>
            <a:r>
              <a:rPr lang="cs-CZ" smtClean="0"/>
              <a:t>Tedy </a:t>
            </a:r>
            <a:r>
              <a:rPr lang="cs-CZ"/>
              <a:t> log</a:t>
            </a:r>
            <a:r>
              <a:rPr lang="cs-CZ" baseline="-25000"/>
              <a:t>2</a:t>
            </a:r>
            <a:r>
              <a:rPr lang="cs-CZ"/>
              <a:t>(F(200</a:t>
            </a:r>
            <a:r>
              <a:rPr lang="cs-CZ" smtClean="0"/>
              <a:t>)) je cca 0.7 ∙ 200 = 140. </a:t>
            </a:r>
          </a:p>
          <a:p>
            <a:r>
              <a:rPr lang="cs-CZ" smtClean="0"/>
              <a:t>Datový typ s tímto počtem bitů nemáme a nestačilo by ani 128 bitů.      </a:t>
            </a:r>
          </a:p>
        </p:txBody>
      </p:sp>
      <p:sp>
        <p:nvSpPr>
          <p:cNvPr id="10" name="TextBox 9"/>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3.</a:t>
            </a:r>
            <a:r>
              <a:rPr lang="en-US" sz="2800" b="1" smtClean="0"/>
              <a:t>]</a:t>
            </a:r>
            <a:r>
              <a:rPr lang="cs-CZ" sz="2800" b="1" smtClean="0"/>
              <a:t> ROZBOR</a:t>
            </a:r>
            <a:r>
              <a:rPr lang="cs-CZ" b="1" smtClean="0"/>
              <a:t> zlepšení</a:t>
            </a:r>
          </a:p>
        </p:txBody>
      </p:sp>
    </p:spTree>
    <p:extLst>
      <p:ext uri="{BB962C8B-B14F-4D97-AF65-F5344CB8AC3E}">
        <p14:creationId xmlns:p14="http://schemas.microsoft.com/office/powerpoint/2010/main" val="1121743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539552" y="620688"/>
            <a:ext cx="7632848" cy="2031325"/>
          </a:xfrm>
          <a:prstGeom prst="rect">
            <a:avLst/>
          </a:prstGeom>
          <a:noFill/>
        </p:spPr>
        <p:txBody>
          <a:bodyPr wrap="square" rtlCol="0">
            <a:spAutoFit/>
          </a:bodyPr>
          <a:lstStyle/>
          <a:p>
            <a:r>
              <a:rPr lang="cs-CZ" smtClean="0"/>
              <a:t>Výpočet  Fibonacciho čísla vyžaduje jen sčítání. </a:t>
            </a:r>
          </a:p>
          <a:p>
            <a:r>
              <a:rPr lang="cs-CZ" smtClean="0"/>
              <a:t>Reprezentujeme přirozená čísla pomocí pole, do každého prvku uložíme jednu číslici. </a:t>
            </a:r>
            <a:endParaRPr lang="cs-CZ"/>
          </a:p>
          <a:p>
            <a:endParaRPr lang="cs-CZ" smtClean="0"/>
          </a:p>
          <a:p>
            <a:r>
              <a:rPr lang="cs-CZ" smtClean="0"/>
              <a:t>Přičtení jednoho čísla ke druhému proběhne v cyklu od nejnižšího řádu, stejně jako sčítáme dvě čísla pod sebou na papíře. Nesmíme zapomenou</a:t>
            </a:r>
            <a:r>
              <a:rPr lang="en-US" smtClean="0"/>
              <a:t>t</a:t>
            </a:r>
            <a:r>
              <a:rPr lang="cs-CZ" smtClean="0"/>
              <a:t> na případný přenos 1 přes desítku.</a:t>
            </a:r>
          </a:p>
        </p:txBody>
      </p:sp>
      <p:sp>
        <p:nvSpPr>
          <p:cNvPr id="2" name="TextBox 1"/>
          <p:cNvSpPr txBox="1"/>
          <p:nvPr/>
        </p:nvSpPr>
        <p:spPr>
          <a:xfrm>
            <a:off x="467544" y="2852936"/>
            <a:ext cx="8280920" cy="1815882"/>
          </a:xfrm>
          <a:prstGeom prst="rect">
            <a:avLst/>
          </a:prstGeom>
          <a:noFill/>
        </p:spPr>
        <p:txBody>
          <a:bodyPr wrap="square" rtlCol="0">
            <a:spAutoFit/>
          </a:bodyPr>
          <a:lstStyle/>
          <a:p>
            <a:r>
              <a:rPr lang="cs-CZ" sz="1600" b="1" u="sng">
                <a:solidFill>
                  <a:srgbClr val="0000FF"/>
                </a:solidFill>
                <a:latin typeface="Courier New" panose="02070309020205020404" pitchFamily="49" charset="0"/>
                <a:cs typeface="Courier New" panose="02070309020205020404" pitchFamily="49" charset="0"/>
              </a:rPr>
              <a:t>void</a:t>
            </a:r>
            <a:r>
              <a:rPr lang="cs-CZ" sz="1600" b="1">
                <a:latin typeface="Courier New" panose="02070309020205020404" pitchFamily="49" charset="0"/>
                <a:cs typeface="Courier New" panose="02070309020205020404" pitchFamily="49" charset="0"/>
              </a:rPr>
              <a:t> add(</a:t>
            </a:r>
            <a:r>
              <a:rPr lang="cs-CZ" sz="1600" b="1" u="sng">
                <a:solidFill>
                  <a:srgbClr val="0000FF"/>
                </a:solidFill>
                <a:latin typeface="Courier New" panose="02070309020205020404" pitchFamily="49" charset="0"/>
                <a:cs typeface="Courier New" panose="02070309020205020404" pitchFamily="49" charset="0"/>
              </a:rPr>
              <a:t>int</a:t>
            </a:r>
            <a:r>
              <a:rPr lang="cs-CZ" sz="1600" b="1">
                <a:latin typeface="Courier New" panose="02070309020205020404" pitchFamily="49" charset="0"/>
                <a:cs typeface="Courier New" panose="02070309020205020404" pitchFamily="49" charset="0"/>
              </a:rPr>
              <a:t> num1[], </a:t>
            </a:r>
            <a:r>
              <a:rPr lang="cs-CZ" sz="1600" b="1" u="sng">
                <a:solidFill>
                  <a:srgbClr val="0000FF"/>
                </a:solidFill>
                <a:latin typeface="Courier New" panose="02070309020205020404" pitchFamily="49" charset="0"/>
                <a:cs typeface="Courier New" panose="02070309020205020404" pitchFamily="49" charset="0"/>
              </a:rPr>
              <a:t>int</a:t>
            </a:r>
            <a:r>
              <a:rPr lang="cs-CZ" sz="1600" b="1">
                <a:latin typeface="Courier New" panose="02070309020205020404" pitchFamily="49" charset="0"/>
                <a:cs typeface="Courier New" panose="02070309020205020404" pitchFamily="49" charset="0"/>
              </a:rPr>
              <a:t> </a:t>
            </a:r>
            <a:r>
              <a:rPr lang="cs-CZ" sz="1600" b="1" smtClean="0">
                <a:latin typeface="Courier New" panose="02070309020205020404" pitchFamily="49" charset="0"/>
                <a:cs typeface="Courier New" panose="02070309020205020404" pitchFamily="49" charset="0"/>
              </a:rPr>
              <a:t>num2</a:t>
            </a:r>
            <a:r>
              <a:rPr lang="cs-CZ" sz="1600" b="1">
                <a:latin typeface="Courier New" panose="02070309020205020404" pitchFamily="49" charset="0"/>
                <a:cs typeface="Courier New" panose="02070309020205020404" pitchFamily="49" charset="0"/>
              </a:rPr>
              <a:t>[]) { </a:t>
            </a:r>
            <a:endParaRPr lang="cs-CZ" sz="1600" b="1" smtClean="0">
              <a:latin typeface="Courier New" panose="02070309020205020404" pitchFamily="49" charset="0"/>
              <a:cs typeface="Courier New" panose="02070309020205020404" pitchFamily="49" charset="0"/>
            </a:endParaRPr>
          </a:p>
          <a:p>
            <a:r>
              <a:rPr lang="cs-CZ" sz="1600" b="1" smtClean="0">
                <a:latin typeface="Courier New" panose="02070309020205020404" pitchFamily="49" charset="0"/>
                <a:cs typeface="Courier New" panose="02070309020205020404" pitchFamily="49" charset="0"/>
              </a:rPr>
              <a:t>  </a:t>
            </a:r>
            <a:r>
              <a:rPr lang="cs-CZ" sz="1600" b="1" u="sng">
                <a:solidFill>
                  <a:srgbClr val="0000FF"/>
                </a:solidFill>
                <a:latin typeface="Courier New" panose="02070309020205020404" pitchFamily="49" charset="0"/>
                <a:cs typeface="Courier New" panose="02070309020205020404" pitchFamily="49" charset="0"/>
              </a:rPr>
              <a:t>for</a:t>
            </a:r>
            <a:r>
              <a:rPr lang="cs-CZ" sz="1600" b="1" smtClean="0">
                <a:latin typeface="Courier New" panose="02070309020205020404" pitchFamily="49" charset="0"/>
                <a:cs typeface="Courier New" panose="02070309020205020404" pitchFamily="49" charset="0"/>
              </a:rPr>
              <a:t>(</a:t>
            </a:r>
            <a:r>
              <a:rPr lang="cs-CZ" sz="1600" b="1" u="sng">
                <a:solidFill>
                  <a:srgbClr val="0000FF"/>
                </a:solidFill>
                <a:latin typeface="Courier New" panose="02070309020205020404" pitchFamily="49" charset="0"/>
                <a:cs typeface="Courier New" panose="02070309020205020404" pitchFamily="49" charset="0"/>
              </a:rPr>
              <a:t>int</a:t>
            </a:r>
            <a:r>
              <a:rPr lang="cs-CZ" sz="1600" b="1" smtClean="0">
                <a:latin typeface="Courier New" panose="02070309020205020404" pitchFamily="49" charset="0"/>
                <a:cs typeface="Courier New" panose="02070309020205020404" pitchFamily="49" charset="0"/>
              </a:rPr>
              <a:t> </a:t>
            </a:r>
            <a:r>
              <a:rPr lang="cs-CZ" sz="1600" b="1">
                <a:latin typeface="Courier New" panose="02070309020205020404" pitchFamily="49" charset="0"/>
                <a:cs typeface="Courier New" panose="02070309020205020404" pitchFamily="49" charset="0"/>
              </a:rPr>
              <a:t>i = 0; i &lt; ARRSIZE-1; i++) { </a:t>
            </a:r>
            <a:r>
              <a:rPr lang="cs-CZ" sz="1600" b="1">
                <a:solidFill>
                  <a:schemeClr val="tx1">
                    <a:lumMod val="50000"/>
                    <a:lumOff val="50000"/>
                  </a:schemeClr>
                </a:solidFill>
                <a:latin typeface="Courier New" panose="02070309020205020404" pitchFamily="49" charset="0"/>
                <a:cs typeface="Courier New" panose="02070309020205020404" pitchFamily="49" charset="0"/>
              </a:rPr>
              <a:t>// proceed digit by digit</a:t>
            </a:r>
          </a:p>
          <a:p>
            <a:r>
              <a:rPr lang="cs-CZ" sz="1600" b="1">
                <a:latin typeface="Courier New" panose="02070309020205020404" pitchFamily="49" charset="0"/>
                <a:cs typeface="Courier New" panose="02070309020205020404" pitchFamily="49" charset="0"/>
              </a:rPr>
              <a:t> </a:t>
            </a:r>
            <a:r>
              <a:rPr lang="cs-CZ" sz="1600" b="1" smtClean="0">
                <a:latin typeface="Courier New" panose="02070309020205020404" pitchFamily="49" charset="0"/>
                <a:cs typeface="Courier New" panose="02070309020205020404" pitchFamily="49" charset="0"/>
              </a:rPr>
              <a:t>   num2[i</a:t>
            </a:r>
            <a:r>
              <a:rPr lang="cs-CZ" sz="1600" b="1">
                <a:latin typeface="Courier New" panose="02070309020205020404" pitchFamily="49" charset="0"/>
                <a:cs typeface="Courier New" panose="02070309020205020404" pitchFamily="49" charset="0"/>
              </a:rPr>
              <a:t>] += num1[i];          </a:t>
            </a:r>
          </a:p>
          <a:p>
            <a:r>
              <a:rPr lang="cs-CZ" sz="1600" b="1" smtClean="0">
                <a:latin typeface="Courier New" panose="02070309020205020404" pitchFamily="49" charset="0"/>
                <a:cs typeface="Courier New" panose="02070309020205020404" pitchFamily="49" charset="0"/>
              </a:rPr>
              <a:t>    num2[i+1</a:t>
            </a:r>
            <a:r>
              <a:rPr lang="cs-CZ" sz="1600" b="1">
                <a:latin typeface="Courier New" panose="02070309020205020404" pitchFamily="49" charset="0"/>
                <a:cs typeface="Courier New" panose="02070309020205020404" pitchFamily="49" charset="0"/>
              </a:rPr>
              <a:t>] += num2[i]/10;    </a:t>
            </a:r>
            <a:r>
              <a:rPr lang="cs-CZ" sz="1600" b="1">
                <a:solidFill>
                  <a:schemeClr val="tx1">
                    <a:lumMod val="50000"/>
                    <a:lumOff val="50000"/>
                  </a:schemeClr>
                </a:solidFill>
                <a:latin typeface="Courier New" panose="02070309020205020404" pitchFamily="49" charset="0"/>
                <a:cs typeface="Courier New" panose="02070309020205020404" pitchFamily="49" charset="0"/>
              </a:rPr>
              <a:t>// add carry 1 to the next digit </a:t>
            </a:r>
          </a:p>
          <a:p>
            <a:r>
              <a:rPr lang="cs-CZ" sz="1600" b="1" smtClean="0">
                <a:latin typeface="Courier New" panose="02070309020205020404" pitchFamily="49" charset="0"/>
                <a:cs typeface="Courier New" panose="02070309020205020404" pitchFamily="49" charset="0"/>
              </a:rPr>
              <a:t>    num2[i</a:t>
            </a:r>
            <a:r>
              <a:rPr lang="cs-CZ" sz="1600" b="1">
                <a:latin typeface="Courier New" panose="02070309020205020404" pitchFamily="49" charset="0"/>
                <a:cs typeface="Courier New" panose="02070309020205020404" pitchFamily="49" charset="0"/>
              </a:rPr>
              <a:t>] %= 10;              </a:t>
            </a:r>
            <a:r>
              <a:rPr lang="cs-CZ" sz="1600" b="1">
                <a:solidFill>
                  <a:schemeClr val="tx1">
                    <a:lumMod val="50000"/>
                    <a:lumOff val="50000"/>
                  </a:schemeClr>
                </a:solidFill>
                <a:latin typeface="Courier New" panose="02070309020205020404" pitchFamily="49" charset="0"/>
                <a:cs typeface="Courier New" panose="02070309020205020404" pitchFamily="49" charset="0"/>
              </a:rPr>
              <a:t>// manage "overflow" of num2[i] </a:t>
            </a:r>
          </a:p>
          <a:p>
            <a:r>
              <a:rPr lang="cs-CZ" sz="1600" b="1" smtClean="0">
                <a:latin typeface="Courier New" panose="02070309020205020404" pitchFamily="49" charset="0"/>
                <a:cs typeface="Courier New" panose="02070309020205020404" pitchFamily="49" charset="0"/>
              </a:rPr>
              <a:t>  }</a:t>
            </a:r>
            <a:r>
              <a:rPr lang="cs-CZ" sz="1600" b="1">
                <a:latin typeface="Courier New" panose="02070309020205020404" pitchFamily="49" charset="0"/>
                <a:cs typeface="Courier New" panose="02070309020205020404" pitchFamily="49" charset="0"/>
              </a:rPr>
              <a:t>	</a:t>
            </a:r>
          </a:p>
          <a:p>
            <a:r>
              <a:rPr lang="cs-CZ" sz="1600" b="1" smtClean="0">
                <a:latin typeface="Courier New" panose="02070309020205020404" pitchFamily="49" charset="0"/>
                <a:cs typeface="Courier New" panose="02070309020205020404" pitchFamily="49" charset="0"/>
              </a:rPr>
              <a:t>}</a:t>
            </a:r>
            <a:endParaRPr lang="cs-CZ" sz="1600" b="1">
              <a:latin typeface="Courier New" panose="02070309020205020404" pitchFamily="49" charset="0"/>
              <a:cs typeface="Courier New" panose="02070309020205020404" pitchFamily="49" charset="0"/>
            </a:endParaRPr>
          </a:p>
        </p:txBody>
      </p:sp>
      <p:sp>
        <p:nvSpPr>
          <p:cNvPr id="4" name="Rectangle 3"/>
          <p:cNvSpPr/>
          <p:nvPr/>
        </p:nvSpPr>
        <p:spPr>
          <a:xfrm>
            <a:off x="1907704"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10" name="Rectangle 9"/>
          <p:cNvSpPr/>
          <p:nvPr/>
        </p:nvSpPr>
        <p:spPr>
          <a:xfrm>
            <a:off x="2195736"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11" name="Rectangle 10"/>
          <p:cNvSpPr/>
          <p:nvPr/>
        </p:nvSpPr>
        <p:spPr>
          <a:xfrm>
            <a:off x="2483768"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12" name="Rectangle 11"/>
          <p:cNvSpPr/>
          <p:nvPr/>
        </p:nvSpPr>
        <p:spPr>
          <a:xfrm>
            <a:off x="2771800"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14" name="Rectangle 13"/>
          <p:cNvSpPr/>
          <p:nvPr/>
        </p:nvSpPr>
        <p:spPr>
          <a:xfrm>
            <a:off x="3059832"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4</a:t>
            </a:r>
            <a:endParaRPr lang="cs-CZ" b="1">
              <a:solidFill>
                <a:schemeClr val="tx1"/>
              </a:solidFill>
            </a:endParaRPr>
          </a:p>
        </p:txBody>
      </p:sp>
      <p:sp>
        <p:nvSpPr>
          <p:cNvPr id="15" name="Rectangle 14"/>
          <p:cNvSpPr/>
          <p:nvPr/>
        </p:nvSpPr>
        <p:spPr>
          <a:xfrm>
            <a:off x="3347864"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6</a:t>
            </a:r>
            <a:endParaRPr lang="cs-CZ" b="1">
              <a:solidFill>
                <a:schemeClr val="tx1"/>
              </a:solidFill>
            </a:endParaRPr>
          </a:p>
        </p:txBody>
      </p:sp>
      <p:sp>
        <p:nvSpPr>
          <p:cNvPr id="16" name="Rectangle 15"/>
          <p:cNvSpPr/>
          <p:nvPr/>
        </p:nvSpPr>
        <p:spPr>
          <a:xfrm>
            <a:off x="3635896"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3</a:t>
            </a:r>
            <a:endParaRPr lang="cs-CZ" b="1">
              <a:solidFill>
                <a:schemeClr val="tx1"/>
              </a:solidFill>
            </a:endParaRPr>
          </a:p>
        </p:txBody>
      </p:sp>
      <p:sp>
        <p:nvSpPr>
          <p:cNvPr id="17" name="Rectangle 16"/>
          <p:cNvSpPr/>
          <p:nvPr/>
        </p:nvSpPr>
        <p:spPr>
          <a:xfrm>
            <a:off x="3923928"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6</a:t>
            </a:r>
            <a:endParaRPr lang="cs-CZ" b="1">
              <a:solidFill>
                <a:schemeClr val="tx1"/>
              </a:solidFill>
            </a:endParaRPr>
          </a:p>
        </p:txBody>
      </p:sp>
      <p:sp>
        <p:nvSpPr>
          <p:cNvPr id="18" name="Rectangle 17"/>
          <p:cNvSpPr/>
          <p:nvPr/>
        </p:nvSpPr>
        <p:spPr>
          <a:xfrm>
            <a:off x="4211960"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8</a:t>
            </a:r>
            <a:endParaRPr lang="cs-CZ" b="1">
              <a:solidFill>
                <a:schemeClr val="tx1"/>
              </a:solidFill>
            </a:endParaRPr>
          </a:p>
        </p:txBody>
      </p:sp>
      <p:sp>
        <p:nvSpPr>
          <p:cNvPr id="19" name="Rectangle 18"/>
          <p:cNvSpPr/>
          <p:nvPr/>
        </p:nvSpPr>
        <p:spPr>
          <a:xfrm>
            <a:off x="1907704"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20" name="Rectangle 19"/>
          <p:cNvSpPr/>
          <p:nvPr/>
        </p:nvSpPr>
        <p:spPr>
          <a:xfrm>
            <a:off x="2195736"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21" name="Rectangle 20"/>
          <p:cNvSpPr/>
          <p:nvPr/>
        </p:nvSpPr>
        <p:spPr>
          <a:xfrm>
            <a:off x="2483768"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22" name="Rectangle 21"/>
          <p:cNvSpPr/>
          <p:nvPr/>
        </p:nvSpPr>
        <p:spPr>
          <a:xfrm>
            <a:off x="2771800"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23" name="Rectangle 22"/>
          <p:cNvSpPr/>
          <p:nvPr/>
        </p:nvSpPr>
        <p:spPr>
          <a:xfrm>
            <a:off x="3059832"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7</a:t>
            </a:r>
            <a:endParaRPr lang="cs-CZ" b="1">
              <a:solidFill>
                <a:schemeClr val="tx1"/>
              </a:solidFill>
            </a:endParaRPr>
          </a:p>
        </p:txBody>
      </p:sp>
      <p:sp>
        <p:nvSpPr>
          <p:cNvPr id="24" name="Rectangle 23"/>
          <p:cNvSpPr/>
          <p:nvPr/>
        </p:nvSpPr>
        <p:spPr>
          <a:xfrm>
            <a:off x="3347864"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5</a:t>
            </a:r>
            <a:endParaRPr lang="cs-CZ" b="1">
              <a:solidFill>
                <a:schemeClr val="tx1"/>
              </a:solidFill>
            </a:endParaRPr>
          </a:p>
        </p:txBody>
      </p:sp>
      <p:sp>
        <p:nvSpPr>
          <p:cNvPr id="25" name="Rectangle 24"/>
          <p:cNvSpPr/>
          <p:nvPr/>
        </p:nvSpPr>
        <p:spPr>
          <a:xfrm>
            <a:off x="3635896"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26" name="Rectangle 25"/>
          <p:cNvSpPr/>
          <p:nvPr/>
        </p:nvSpPr>
        <p:spPr>
          <a:xfrm>
            <a:off x="3923928"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2</a:t>
            </a:r>
            <a:endParaRPr lang="cs-CZ" b="1">
              <a:solidFill>
                <a:schemeClr val="tx1"/>
              </a:solidFill>
            </a:endParaRPr>
          </a:p>
        </p:txBody>
      </p:sp>
      <p:sp>
        <p:nvSpPr>
          <p:cNvPr id="27" name="Rectangle 26"/>
          <p:cNvSpPr/>
          <p:nvPr/>
        </p:nvSpPr>
        <p:spPr>
          <a:xfrm>
            <a:off x="4211960"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5</a:t>
            </a:r>
            <a:endParaRPr lang="cs-CZ" b="1">
              <a:solidFill>
                <a:schemeClr val="tx1"/>
              </a:solidFill>
            </a:endParaRPr>
          </a:p>
        </p:txBody>
      </p:sp>
      <p:sp>
        <p:nvSpPr>
          <p:cNvPr id="38" name="Rectangle 37"/>
          <p:cNvSpPr/>
          <p:nvPr/>
        </p:nvSpPr>
        <p:spPr>
          <a:xfrm>
            <a:off x="5364088"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39" name="Rectangle 38"/>
          <p:cNvSpPr/>
          <p:nvPr/>
        </p:nvSpPr>
        <p:spPr>
          <a:xfrm>
            <a:off x="5652120"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40" name="Rectangle 39"/>
          <p:cNvSpPr/>
          <p:nvPr/>
        </p:nvSpPr>
        <p:spPr>
          <a:xfrm>
            <a:off x="5940152"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41" name="Rectangle 40"/>
          <p:cNvSpPr/>
          <p:nvPr/>
        </p:nvSpPr>
        <p:spPr>
          <a:xfrm>
            <a:off x="6228184"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1</a:t>
            </a:r>
            <a:endParaRPr lang="cs-CZ" b="1">
              <a:solidFill>
                <a:schemeClr val="tx1"/>
              </a:solidFill>
            </a:endParaRPr>
          </a:p>
        </p:txBody>
      </p:sp>
      <p:sp>
        <p:nvSpPr>
          <p:cNvPr id="42" name="Rectangle 41"/>
          <p:cNvSpPr/>
          <p:nvPr/>
        </p:nvSpPr>
        <p:spPr>
          <a:xfrm>
            <a:off x="6516216"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2</a:t>
            </a:r>
            <a:endParaRPr lang="cs-CZ" b="1">
              <a:solidFill>
                <a:schemeClr val="tx1"/>
              </a:solidFill>
            </a:endParaRPr>
          </a:p>
        </p:txBody>
      </p:sp>
      <p:sp>
        <p:nvSpPr>
          <p:cNvPr id="43" name="Rectangle 42"/>
          <p:cNvSpPr/>
          <p:nvPr/>
        </p:nvSpPr>
        <p:spPr>
          <a:xfrm>
            <a:off x="6804248"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1</a:t>
            </a:r>
            <a:endParaRPr lang="cs-CZ" b="1">
              <a:solidFill>
                <a:schemeClr val="tx1"/>
              </a:solidFill>
            </a:endParaRPr>
          </a:p>
        </p:txBody>
      </p:sp>
      <p:sp>
        <p:nvSpPr>
          <p:cNvPr id="45" name="Rectangle 44"/>
          <p:cNvSpPr/>
          <p:nvPr/>
        </p:nvSpPr>
        <p:spPr>
          <a:xfrm>
            <a:off x="7092280"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3</a:t>
            </a:r>
            <a:endParaRPr lang="cs-CZ" b="1">
              <a:solidFill>
                <a:schemeClr val="tx1"/>
              </a:solidFill>
            </a:endParaRPr>
          </a:p>
        </p:txBody>
      </p:sp>
      <p:sp>
        <p:nvSpPr>
          <p:cNvPr id="46" name="Rectangle 45"/>
          <p:cNvSpPr/>
          <p:nvPr/>
        </p:nvSpPr>
        <p:spPr>
          <a:xfrm>
            <a:off x="7380312"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9</a:t>
            </a:r>
            <a:endParaRPr lang="cs-CZ" b="1">
              <a:solidFill>
                <a:schemeClr val="tx1"/>
              </a:solidFill>
            </a:endParaRPr>
          </a:p>
        </p:txBody>
      </p:sp>
      <p:sp>
        <p:nvSpPr>
          <p:cNvPr id="49" name="Rectangle 48"/>
          <p:cNvSpPr/>
          <p:nvPr/>
        </p:nvSpPr>
        <p:spPr>
          <a:xfrm>
            <a:off x="7668344"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3</a:t>
            </a:r>
            <a:endParaRPr lang="cs-CZ" b="1">
              <a:solidFill>
                <a:schemeClr val="tx1"/>
              </a:solidFill>
            </a:endParaRPr>
          </a:p>
        </p:txBody>
      </p:sp>
      <p:sp>
        <p:nvSpPr>
          <p:cNvPr id="50" name="Rectangle 49"/>
          <p:cNvSpPr/>
          <p:nvPr/>
        </p:nvSpPr>
        <p:spPr>
          <a:xfrm>
            <a:off x="5364088"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51" name="Rectangle 50"/>
          <p:cNvSpPr/>
          <p:nvPr/>
        </p:nvSpPr>
        <p:spPr>
          <a:xfrm>
            <a:off x="5652120"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52" name="Rectangle 51"/>
          <p:cNvSpPr/>
          <p:nvPr/>
        </p:nvSpPr>
        <p:spPr>
          <a:xfrm>
            <a:off x="5940152"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53" name="Rectangle 52"/>
          <p:cNvSpPr/>
          <p:nvPr/>
        </p:nvSpPr>
        <p:spPr>
          <a:xfrm>
            <a:off x="6228184"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54" name="Rectangle 53"/>
          <p:cNvSpPr/>
          <p:nvPr/>
        </p:nvSpPr>
        <p:spPr>
          <a:xfrm>
            <a:off x="6516216"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7</a:t>
            </a:r>
            <a:endParaRPr lang="cs-CZ" b="1">
              <a:solidFill>
                <a:schemeClr val="tx1"/>
              </a:solidFill>
            </a:endParaRPr>
          </a:p>
        </p:txBody>
      </p:sp>
      <p:sp>
        <p:nvSpPr>
          <p:cNvPr id="55" name="Rectangle 54"/>
          <p:cNvSpPr/>
          <p:nvPr/>
        </p:nvSpPr>
        <p:spPr>
          <a:xfrm>
            <a:off x="6804248"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5</a:t>
            </a:r>
            <a:endParaRPr lang="cs-CZ" b="1">
              <a:solidFill>
                <a:schemeClr val="tx1"/>
              </a:solidFill>
            </a:endParaRPr>
          </a:p>
        </p:txBody>
      </p:sp>
      <p:sp>
        <p:nvSpPr>
          <p:cNvPr id="56" name="Rectangle 55"/>
          <p:cNvSpPr/>
          <p:nvPr/>
        </p:nvSpPr>
        <p:spPr>
          <a:xfrm>
            <a:off x="7092280"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57" name="Rectangle 56"/>
          <p:cNvSpPr/>
          <p:nvPr/>
        </p:nvSpPr>
        <p:spPr>
          <a:xfrm>
            <a:off x="7380312"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2</a:t>
            </a:r>
            <a:endParaRPr lang="cs-CZ" b="1">
              <a:solidFill>
                <a:schemeClr val="tx1"/>
              </a:solidFill>
            </a:endParaRPr>
          </a:p>
        </p:txBody>
      </p:sp>
      <p:sp>
        <p:nvSpPr>
          <p:cNvPr id="58" name="Rectangle 57"/>
          <p:cNvSpPr/>
          <p:nvPr/>
        </p:nvSpPr>
        <p:spPr>
          <a:xfrm>
            <a:off x="7668344"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5</a:t>
            </a:r>
            <a:endParaRPr lang="cs-CZ" b="1">
              <a:solidFill>
                <a:schemeClr val="tx1"/>
              </a:solidFill>
            </a:endParaRPr>
          </a:p>
        </p:txBody>
      </p:sp>
      <p:sp>
        <p:nvSpPr>
          <p:cNvPr id="59" name="Rectangle 58"/>
          <p:cNvSpPr/>
          <p:nvPr/>
        </p:nvSpPr>
        <p:spPr>
          <a:xfrm>
            <a:off x="5076056"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60" name="Rectangle 59"/>
          <p:cNvSpPr/>
          <p:nvPr/>
        </p:nvSpPr>
        <p:spPr>
          <a:xfrm>
            <a:off x="5076056"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61" name="Rectangle 60"/>
          <p:cNvSpPr/>
          <p:nvPr/>
        </p:nvSpPr>
        <p:spPr>
          <a:xfrm>
            <a:off x="1619672" y="486916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62" name="Rectangle 61"/>
          <p:cNvSpPr/>
          <p:nvPr/>
        </p:nvSpPr>
        <p:spPr>
          <a:xfrm>
            <a:off x="1619672" y="5229200"/>
            <a:ext cx="288032" cy="288032"/>
          </a:xfrm>
          <a:prstGeom prst="rect">
            <a:avLst/>
          </a:prstGeom>
          <a:solidFill>
            <a:schemeClr val="accent1">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tx1"/>
                </a:solidFill>
              </a:rPr>
              <a:t>0</a:t>
            </a:r>
            <a:endParaRPr lang="cs-CZ" b="1">
              <a:solidFill>
                <a:schemeClr val="tx1"/>
              </a:solidFill>
            </a:endParaRPr>
          </a:p>
        </p:txBody>
      </p:sp>
      <p:sp>
        <p:nvSpPr>
          <p:cNvPr id="5" name="TextBox 4"/>
          <p:cNvSpPr txBox="1"/>
          <p:nvPr/>
        </p:nvSpPr>
        <p:spPr>
          <a:xfrm>
            <a:off x="683568" y="4797152"/>
            <a:ext cx="729687" cy="369332"/>
          </a:xfrm>
          <a:prstGeom prst="rect">
            <a:avLst/>
          </a:prstGeom>
          <a:noFill/>
        </p:spPr>
        <p:txBody>
          <a:bodyPr wrap="none" rtlCol="0">
            <a:spAutoFit/>
          </a:bodyPr>
          <a:lstStyle/>
          <a:p>
            <a:r>
              <a:rPr lang="en-US" smtClean="0"/>
              <a:t>num1</a:t>
            </a:r>
            <a:endParaRPr lang="cs-CZ"/>
          </a:p>
        </p:txBody>
      </p:sp>
      <p:sp>
        <p:nvSpPr>
          <p:cNvPr id="63" name="TextBox 62"/>
          <p:cNvSpPr txBox="1"/>
          <p:nvPr/>
        </p:nvSpPr>
        <p:spPr>
          <a:xfrm>
            <a:off x="683568" y="5157192"/>
            <a:ext cx="729687" cy="369332"/>
          </a:xfrm>
          <a:prstGeom prst="rect">
            <a:avLst/>
          </a:prstGeom>
          <a:noFill/>
        </p:spPr>
        <p:txBody>
          <a:bodyPr wrap="none" rtlCol="0">
            <a:spAutoFit/>
          </a:bodyPr>
          <a:lstStyle/>
          <a:p>
            <a:r>
              <a:rPr lang="en-US" smtClean="0"/>
              <a:t>num2</a:t>
            </a:r>
            <a:endParaRPr lang="cs-CZ"/>
          </a:p>
        </p:txBody>
      </p:sp>
      <p:sp>
        <p:nvSpPr>
          <p:cNvPr id="64" name="TextBox 63"/>
          <p:cNvSpPr txBox="1"/>
          <p:nvPr/>
        </p:nvSpPr>
        <p:spPr>
          <a:xfrm>
            <a:off x="1619672" y="4509120"/>
            <a:ext cx="6768752" cy="369332"/>
          </a:xfrm>
          <a:prstGeom prst="rect">
            <a:avLst/>
          </a:prstGeom>
          <a:noFill/>
        </p:spPr>
        <p:txBody>
          <a:bodyPr wrap="square" rtlCol="0">
            <a:spAutoFit/>
          </a:bodyPr>
          <a:lstStyle/>
          <a:p>
            <a:r>
              <a:rPr lang="en-US" smtClean="0"/>
              <a:t>p</a:t>
            </a:r>
            <a:r>
              <a:rPr lang="cs-CZ" smtClean="0"/>
              <a:t>řed přičtením                                      po přičtení</a:t>
            </a:r>
            <a:endParaRPr lang="cs-CZ"/>
          </a:p>
        </p:txBody>
      </p:sp>
      <p:sp>
        <p:nvSpPr>
          <p:cNvPr id="65" name="TextBox 64"/>
          <p:cNvSpPr txBox="1"/>
          <p:nvPr/>
        </p:nvSpPr>
        <p:spPr>
          <a:xfrm>
            <a:off x="611560" y="5805264"/>
            <a:ext cx="7632848" cy="923330"/>
          </a:xfrm>
          <a:prstGeom prst="rect">
            <a:avLst/>
          </a:prstGeom>
          <a:noFill/>
        </p:spPr>
        <p:txBody>
          <a:bodyPr wrap="square" rtlCol="0">
            <a:spAutoFit/>
          </a:bodyPr>
          <a:lstStyle/>
          <a:p>
            <a:r>
              <a:rPr lang="cs-CZ" smtClean="0"/>
              <a:t>Protože data úlohy nejsou zvlášť velká, dovolíme si komfort a budeme</a:t>
            </a:r>
          </a:p>
          <a:p>
            <a:r>
              <a:rPr lang="cs-CZ" smtClean="0"/>
              <a:t>při každém sčítání procházet celé pole. Registrace počtu platných číslic</a:t>
            </a:r>
          </a:p>
          <a:p>
            <a:r>
              <a:rPr lang="cs-CZ" smtClean="0"/>
              <a:t>by byla snadnou úpravou. </a:t>
            </a:r>
          </a:p>
        </p:txBody>
      </p:sp>
      <p:sp>
        <p:nvSpPr>
          <p:cNvPr id="66" name="TextBox 65"/>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3.</a:t>
            </a:r>
            <a:r>
              <a:rPr lang="en-US" sz="2800" b="1" smtClean="0"/>
              <a:t>]</a:t>
            </a:r>
            <a:r>
              <a:rPr lang="cs-CZ" sz="2800" b="1" smtClean="0"/>
              <a:t> ROZBOR</a:t>
            </a:r>
            <a:r>
              <a:rPr lang="cs-CZ" b="1" smtClean="0"/>
              <a:t> zlepšení</a:t>
            </a:r>
          </a:p>
        </p:txBody>
      </p:sp>
    </p:spTree>
    <p:extLst>
      <p:ext uri="{BB962C8B-B14F-4D97-AF65-F5344CB8AC3E}">
        <p14:creationId xmlns:p14="http://schemas.microsoft.com/office/powerpoint/2010/main" val="1418688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755576" y="0"/>
            <a:ext cx="7632848" cy="523220"/>
          </a:xfrm>
          <a:prstGeom prst="rect">
            <a:avLst/>
          </a:prstGeom>
          <a:solidFill>
            <a:schemeClr val="accent1">
              <a:lumMod val="20000"/>
              <a:lumOff val="80000"/>
            </a:schemeClr>
          </a:solidFill>
        </p:spPr>
        <p:txBody>
          <a:bodyPr wrap="square" rtlCol="0">
            <a:spAutoFit/>
          </a:bodyPr>
          <a:lstStyle/>
          <a:p>
            <a:r>
              <a:rPr lang="cs-CZ" sz="2800" b="1" smtClean="0"/>
              <a:t>5. ALGORITMUS,  </a:t>
            </a:r>
            <a:r>
              <a:rPr lang="cs-CZ" b="1" smtClean="0"/>
              <a:t>složitost</a:t>
            </a:r>
          </a:p>
        </p:txBody>
      </p:sp>
      <p:sp>
        <p:nvSpPr>
          <p:cNvPr id="14" name="TextBox 13"/>
          <p:cNvSpPr txBox="1"/>
          <p:nvPr/>
        </p:nvSpPr>
        <p:spPr>
          <a:xfrm>
            <a:off x="251520" y="692696"/>
            <a:ext cx="8640960" cy="3416320"/>
          </a:xfrm>
          <a:prstGeom prst="rect">
            <a:avLst/>
          </a:prstGeom>
          <a:solidFill>
            <a:schemeClr val="bg1">
              <a:lumMod val="85000"/>
            </a:schemeClr>
          </a:solidFill>
        </p:spPr>
        <p:txBody>
          <a:bodyPr wrap="square" rtlCol="0">
            <a:spAutoFit/>
          </a:bodyPr>
          <a:lstStyle/>
          <a:p>
            <a:r>
              <a:rPr lang="cs-CZ" smtClean="0"/>
              <a:t>Vstup: n</a:t>
            </a:r>
            <a:r>
              <a:rPr lang="en-US" smtClean="0"/>
              <a:t>, </a:t>
            </a:r>
            <a:r>
              <a:rPr lang="cs-CZ" smtClean="0"/>
              <a:t>max_n</a:t>
            </a:r>
            <a:r>
              <a:rPr lang="en-US" smtClean="0"/>
              <a:t>.</a:t>
            </a:r>
            <a:endParaRPr lang="cs-CZ" smtClean="0"/>
          </a:p>
          <a:p>
            <a:r>
              <a:rPr lang="cs-CZ" smtClean="0"/>
              <a:t>Výstup:  Fib(2*n)</a:t>
            </a:r>
          </a:p>
          <a:p>
            <a:endParaRPr lang="cs-CZ"/>
          </a:p>
          <a:p>
            <a:r>
              <a:rPr lang="cs-CZ" smtClean="0"/>
              <a:t>Inicializace:</a:t>
            </a:r>
          </a:p>
          <a:p>
            <a:r>
              <a:rPr lang="cs-CZ"/>
              <a:t> </a:t>
            </a:r>
            <a:r>
              <a:rPr lang="cs-CZ" smtClean="0"/>
              <a:t> Pole L a XR</a:t>
            </a:r>
            <a:r>
              <a:rPr lang="en-US" smtClean="0"/>
              <a:t>,</a:t>
            </a:r>
            <a:r>
              <a:rPr lang="cs-CZ" smtClean="0"/>
              <a:t> obě délky </a:t>
            </a:r>
            <a:r>
              <a:rPr lang="en-US" smtClean="0"/>
              <a:t> 1+ceil (</a:t>
            </a:r>
            <a:r>
              <a:rPr lang="cs-CZ" smtClean="0"/>
              <a:t>log</a:t>
            </a:r>
            <a:r>
              <a:rPr lang="en-US" baseline="-25000" smtClean="0"/>
              <a:t>10</a:t>
            </a:r>
            <a:r>
              <a:rPr lang="cs-CZ" smtClean="0"/>
              <a:t>(F(</a:t>
            </a:r>
            <a:r>
              <a:rPr lang="en-US" smtClean="0"/>
              <a:t>2*max_n</a:t>
            </a:r>
            <a:r>
              <a:rPr lang="cs-CZ" smtClean="0"/>
              <a:t>))</a:t>
            </a:r>
            <a:r>
              <a:rPr lang="en-US" smtClean="0"/>
              <a:t>) =  </a:t>
            </a:r>
            <a:r>
              <a:rPr lang="cs-CZ"/>
              <a:t> </a:t>
            </a:r>
            <a:r>
              <a:rPr lang="en-US" smtClean="0"/>
              <a:t>1+</a:t>
            </a:r>
            <a:r>
              <a:rPr lang="cs-CZ" smtClean="0"/>
              <a:t>ceil(max_n </a:t>
            </a:r>
            <a:r>
              <a:rPr lang="cs-CZ"/>
              <a:t>* </a:t>
            </a:r>
            <a:r>
              <a:rPr lang="cs-CZ" smtClean="0"/>
              <a:t>0.416)</a:t>
            </a:r>
            <a:r>
              <a:rPr lang="en-US" baseline="30000" smtClean="0"/>
              <a:t>[1]</a:t>
            </a:r>
            <a:r>
              <a:rPr lang="en-US" smtClean="0"/>
              <a:t>. </a:t>
            </a:r>
            <a:r>
              <a:rPr lang="cs-CZ" smtClean="0"/>
              <a:t> </a:t>
            </a:r>
            <a:endParaRPr lang="en-US" smtClean="0"/>
          </a:p>
          <a:p>
            <a:r>
              <a:rPr lang="en-US" smtClean="0"/>
              <a:t>  Vynuluj pole L a XR; L[0] = 1, XR[0] = 2.</a:t>
            </a:r>
          </a:p>
          <a:p>
            <a:endParaRPr lang="en-US"/>
          </a:p>
          <a:p>
            <a:r>
              <a:rPr lang="en-US" smtClean="0"/>
              <a:t> Opakuj n-1 kr</a:t>
            </a:r>
            <a:r>
              <a:rPr lang="cs-CZ" smtClean="0"/>
              <a:t>á</a:t>
            </a:r>
            <a:r>
              <a:rPr lang="en-US" smtClean="0"/>
              <a:t>t</a:t>
            </a:r>
            <a:r>
              <a:rPr lang="cs-CZ" smtClean="0"/>
              <a:t> </a:t>
            </a:r>
            <a:r>
              <a:rPr lang="en-US" smtClean="0"/>
              <a:t>   </a:t>
            </a:r>
            <a:r>
              <a:rPr lang="en-US" i="1" smtClean="0"/>
              <a:t> // v</a:t>
            </a:r>
            <a:r>
              <a:rPr lang="cs-CZ" i="1" smtClean="0"/>
              <a:t>ý</a:t>
            </a:r>
            <a:r>
              <a:rPr lang="en-US" i="1" smtClean="0"/>
              <a:t>roba</a:t>
            </a:r>
            <a:r>
              <a:rPr lang="cs-CZ" i="1" smtClean="0"/>
              <a:t> dvojic </a:t>
            </a:r>
            <a:r>
              <a:rPr lang="cs-CZ" i="1"/>
              <a:t>Fibonacciho </a:t>
            </a:r>
            <a:r>
              <a:rPr lang="cs-CZ" i="1" smtClean="0"/>
              <a:t> čísel</a:t>
            </a:r>
          </a:p>
          <a:p>
            <a:r>
              <a:rPr lang="cs-CZ"/>
              <a:t> </a:t>
            </a:r>
            <a:r>
              <a:rPr lang="cs-CZ" smtClean="0"/>
              <a:t>  </a:t>
            </a:r>
            <a:r>
              <a:rPr lang="en-US" smtClean="0"/>
              <a:t>  </a:t>
            </a:r>
            <a:r>
              <a:rPr lang="cs-CZ" smtClean="0"/>
              <a:t> přičti  XR k L    </a:t>
            </a:r>
            <a:r>
              <a:rPr lang="en-US" smtClean="0"/>
              <a:t>     </a:t>
            </a:r>
            <a:r>
              <a:rPr lang="en-US" i="1" smtClean="0"/>
              <a:t>// </a:t>
            </a:r>
            <a:r>
              <a:rPr lang="cs-CZ" i="1" smtClean="0"/>
              <a:t>sčítej </a:t>
            </a:r>
            <a:r>
              <a:rPr lang="en-US" i="1" smtClean="0"/>
              <a:t>cifru </a:t>
            </a:r>
            <a:r>
              <a:rPr lang="en-US" i="1"/>
              <a:t>po cif</a:t>
            </a:r>
            <a:r>
              <a:rPr lang="cs-CZ" i="1" smtClean="0"/>
              <a:t>ře</a:t>
            </a:r>
            <a:r>
              <a:rPr lang="en-US" i="1" smtClean="0"/>
              <a:t>,</a:t>
            </a:r>
            <a:r>
              <a:rPr lang="cs-CZ" i="1" smtClean="0"/>
              <a:t> hodnota </a:t>
            </a:r>
            <a:r>
              <a:rPr lang="en-US" i="1" smtClean="0"/>
              <a:t>se </a:t>
            </a:r>
            <a:r>
              <a:rPr lang="cs-CZ" i="1" smtClean="0"/>
              <a:t>nevejde do typu long</a:t>
            </a:r>
          </a:p>
          <a:p>
            <a:r>
              <a:rPr lang="cs-CZ"/>
              <a:t> </a:t>
            </a:r>
            <a:r>
              <a:rPr lang="cs-CZ" smtClean="0"/>
              <a:t>  </a:t>
            </a:r>
            <a:r>
              <a:rPr lang="en-US" smtClean="0"/>
              <a:t>  </a:t>
            </a:r>
            <a:r>
              <a:rPr lang="cs-CZ" smtClean="0"/>
              <a:t> přičti</a:t>
            </a:r>
            <a:r>
              <a:rPr lang="en-US" smtClean="0"/>
              <a:t> </a:t>
            </a:r>
            <a:r>
              <a:rPr lang="cs-CZ" smtClean="0"/>
              <a:t> L k XR     </a:t>
            </a:r>
            <a:r>
              <a:rPr lang="en-US" smtClean="0"/>
              <a:t>    </a:t>
            </a:r>
            <a:r>
              <a:rPr lang="en-US" i="1" smtClean="0"/>
              <a:t>// dtto</a:t>
            </a:r>
            <a:endParaRPr lang="cs-CZ" i="1" smtClean="0"/>
          </a:p>
          <a:p>
            <a:r>
              <a:rPr lang="cs-CZ"/>
              <a:t> </a:t>
            </a:r>
            <a:r>
              <a:rPr lang="cs-CZ" smtClean="0"/>
              <a:t>    </a:t>
            </a:r>
          </a:p>
          <a:p>
            <a:r>
              <a:rPr lang="en-US"/>
              <a:t>T</a:t>
            </a:r>
            <a:r>
              <a:rPr lang="cs-CZ" smtClean="0"/>
              <a:t>isk L bez úvodních nul od nejvyššího řádu.</a:t>
            </a:r>
          </a:p>
        </p:txBody>
      </p:sp>
      <p:sp>
        <p:nvSpPr>
          <p:cNvPr id="3" name="Rectangle 2"/>
          <p:cNvSpPr/>
          <p:nvPr/>
        </p:nvSpPr>
        <p:spPr>
          <a:xfrm>
            <a:off x="467544" y="4509120"/>
            <a:ext cx="7992888" cy="1754326"/>
          </a:xfrm>
          <a:prstGeom prst="rect">
            <a:avLst/>
          </a:prstGeom>
        </p:spPr>
        <p:txBody>
          <a:bodyPr wrap="square">
            <a:spAutoFit/>
          </a:bodyPr>
          <a:lstStyle/>
          <a:p>
            <a:r>
              <a:rPr lang="cs-CZ" smtClean="0"/>
              <a:t>Složitost časová:</a:t>
            </a:r>
          </a:p>
          <a:p>
            <a:r>
              <a:rPr lang="cs-CZ" smtClean="0"/>
              <a:t>  n krát  dva průchody polem XR a L, jeden průchod je lineárně úměrný délce pole,</a:t>
            </a:r>
          </a:p>
          <a:p>
            <a:r>
              <a:rPr lang="cs-CZ" smtClean="0"/>
              <a:t>   n ≤ max_n, tedy </a:t>
            </a:r>
          </a:p>
          <a:p>
            <a:r>
              <a:rPr lang="cs-CZ" smtClean="0"/>
              <a:t>                             </a:t>
            </a:r>
            <a:r>
              <a:rPr lang="en-US" smtClean="0"/>
              <a:t>      </a:t>
            </a:r>
            <a:r>
              <a:rPr lang="cs-CZ" smtClean="0">
                <a:sym typeface="Symbol"/>
              </a:rPr>
              <a:t>(n * </a:t>
            </a:r>
            <a:r>
              <a:rPr lang="cs-CZ" smtClean="0"/>
              <a:t>max_n</a:t>
            </a:r>
            <a:r>
              <a:rPr lang="cs-CZ" smtClean="0">
                <a:sym typeface="Symbol"/>
              </a:rPr>
              <a:t>)  =  </a:t>
            </a:r>
            <a:r>
              <a:rPr lang="cs-CZ" smtClean="0"/>
              <a:t>O(max_n</a:t>
            </a:r>
            <a:r>
              <a:rPr lang="cs-CZ" baseline="30000" smtClean="0"/>
              <a:t>2</a:t>
            </a:r>
            <a:r>
              <a:rPr lang="cs-CZ" smtClean="0"/>
              <a:t>).</a:t>
            </a:r>
          </a:p>
          <a:p>
            <a:r>
              <a:rPr lang="cs-CZ"/>
              <a:t>Složitost </a:t>
            </a:r>
            <a:r>
              <a:rPr lang="cs-CZ" smtClean="0"/>
              <a:t>paměťová:</a:t>
            </a:r>
          </a:p>
          <a:p>
            <a:r>
              <a:rPr lang="cs-CZ" smtClean="0"/>
              <a:t>               zřejmě </a:t>
            </a:r>
            <a:r>
              <a:rPr lang="en-US" smtClean="0"/>
              <a:t>     </a:t>
            </a:r>
            <a:r>
              <a:rPr lang="cs-CZ" smtClean="0"/>
              <a:t> </a:t>
            </a:r>
            <a:r>
              <a:rPr lang="cs-CZ" smtClean="0">
                <a:sym typeface="Symbol"/>
              </a:rPr>
              <a:t>(</a:t>
            </a:r>
            <a:r>
              <a:rPr lang="cs-CZ"/>
              <a:t>max_n</a:t>
            </a:r>
            <a:r>
              <a:rPr lang="cs-CZ" smtClean="0">
                <a:sym typeface="Symbol"/>
              </a:rPr>
              <a:t>).</a:t>
            </a:r>
            <a:endParaRPr lang="cs-CZ"/>
          </a:p>
        </p:txBody>
      </p:sp>
      <p:sp>
        <p:nvSpPr>
          <p:cNvPr id="7" name="Rectangle 6"/>
          <p:cNvSpPr/>
          <p:nvPr/>
        </p:nvSpPr>
        <p:spPr>
          <a:xfrm>
            <a:off x="251520" y="6381328"/>
            <a:ext cx="7992888" cy="369332"/>
          </a:xfrm>
          <a:prstGeom prst="rect">
            <a:avLst/>
          </a:prstGeom>
        </p:spPr>
        <p:txBody>
          <a:bodyPr wrap="square">
            <a:spAutoFit/>
          </a:bodyPr>
          <a:lstStyle/>
          <a:p>
            <a:r>
              <a:rPr lang="en-US" baseline="30000"/>
              <a:t>[1</a:t>
            </a:r>
            <a:r>
              <a:rPr lang="en-US" baseline="30000" smtClean="0"/>
              <a:t>]</a:t>
            </a:r>
            <a:r>
              <a:rPr lang="en-US" smtClean="0"/>
              <a:t>. </a:t>
            </a:r>
            <a:r>
              <a:rPr lang="cs-CZ" smtClean="0"/>
              <a:t> Přičtená 1</a:t>
            </a:r>
            <a:r>
              <a:rPr lang="en-US" smtClean="0"/>
              <a:t> </a:t>
            </a:r>
            <a:r>
              <a:rPr lang="cs-CZ" smtClean="0"/>
              <a:t>způsobí nejvyšší řád v poli nulový, pro jistotu :-). </a:t>
            </a:r>
            <a:endParaRPr lang="cs-CZ"/>
          </a:p>
        </p:txBody>
      </p:sp>
      <p:cxnSp>
        <p:nvCxnSpPr>
          <p:cNvPr id="6" name="Straight Connector 5"/>
          <p:cNvCxnSpPr/>
          <p:nvPr/>
        </p:nvCxnSpPr>
        <p:spPr>
          <a:xfrm>
            <a:off x="179512" y="6381328"/>
            <a:ext cx="849694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158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6.</a:t>
            </a:r>
            <a:r>
              <a:rPr lang="en-US" sz="2800" b="1" smtClean="0"/>
              <a:t>]</a:t>
            </a:r>
            <a:r>
              <a:rPr lang="cs-CZ" sz="2800" b="1" smtClean="0"/>
              <a:t> IMPLEMENTACE </a:t>
            </a:r>
            <a:r>
              <a:rPr lang="cs-CZ" b="1" smtClean="0"/>
              <a:t> </a:t>
            </a:r>
            <a:r>
              <a:rPr lang="cs-CZ" sz="2800" b="1" smtClean="0"/>
              <a:t> </a:t>
            </a:r>
          </a:p>
        </p:txBody>
      </p:sp>
      <p:sp>
        <p:nvSpPr>
          <p:cNvPr id="2" name="TextBox 1"/>
          <p:cNvSpPr txBox="1"/>
          <p:nvPr/>
        </p:nvSpPr>
        <p:spPr>
          <a:xfrm>
            <a:off x="179512" y="764704"/>
            <a:ext cx="8784976" cy="5909310"/>
          </a:xfrm>
          <a:prstGeom prst="rect">
            <a:avLst/>
          </a:prstGeom>
          <a:noFill/>
        </p:spPr>
        <p:txBody>
          <a:bodyPr wrap="square" rtlCol="0">
            <a:spAutoFit/>
          </a:bodyPr>
          <a:lstStyle/>
          <a:p>
            <a:r>
              <a:rPr lang="en-US" sz="1400" b="1" u="sng">
                <a:solidFill>
                  <a:srgbClr val="0000FF"/>
                </a:solidFill>
                <a:latin typeface="Courier New" panose="02070309020205020404" pitchFamily="49" charset="0"/>
                <a:cs typeface="Courier New" panose="02070309020205020404" pitchFamily="49" charset="0"/>
              </a:rPr>
              <a:t>#define</a:t>
            </a:r>
            <a:r>
              <a:rPr lang="en-US" sz="1400" b="1">
                <a:latin typeface="Courier New" panose="02070309020205020404" pitchFamily="49" charset="0"/>
                <a:cs typeface="Courier New" panose="02070309020205020404" pitchFamily="49" charset="0"/>
              </a:rPr>
              <a:t> ARRSIZE </a:t>
            </a:r>
            <a:r>
              <a:rPr lang="en-US" sz="1400" b="1" smtClean="0">
                <a:latin typeface="Courier New" panose="02070309020205020404" pitchFamily="49" charset="0"/>
                <a:cs typeface="Courier New" panose="02070309020205020404" pitchFamily="49" charset="0"/>
              </a:rPr>
              <a:t>43</a:t>
            </a:r>
            <a:endParaRPr lang="en-US" sz="1400" b="1">
              <a:latin typeface="Courier New" panose="02070309020205020404" pitchFamily="49" charset="0"/>
              <a:cs typeface="Courier New" panose="02070309020205020404" pitchFamily="49" charset="0"/>
            </a:endParaRPr>
          </a:p>
          <a:p>
            <a:r>
              <a:rPr lang="en-US" sz="1400" b="1" u="sng">
                <a:solidFill>
                  <a:srgbClr val="0000FF"/>
                </a:solidFill>
                <a:latin typeface="Courier New" panose="02070309020205020404" pitchFamily="49" charset="0"/>
                <a:cs typeface="Courier New" panose="02070309020205020404" pitchFamily="49" charset="0"/>
              </a:rPr>
              <a:t>int</a:t>
            </a:r>
            <a:r>
              <a:rPr lang="en-US" sz="1400" b="1">
                <a:latin typeface="Courier New" panose="02070309020205020404" pitchFamily="49" charset="0"/>
                <a:cs typeface="Courier New" panose="02070309020205020404" pitchFamily="49" charset="0"/>
              </a:rPr>
              <a:t> L [ARRSIZE], XR [ARRSIZE]; </a:t>
            </a:r>
            <a:endParaRPr lang="cs-CZ" sz="1400" b="1" smtClean="0">
              <a:latin typeface="Courier New" panose="02070309020205020404" pitchFamily="49" charset="0"/>
              <a:cs typeface="Courier New" panose="02070309020205020404" pitchFamily="49" charset="0"/>
            </a:endParaRPr>
          </a:p>
          <a:p>
            <a:endParaRPr lang="cs-CZ" sz="1400" b="1">
              <a:latin typeface="Courier New" panose="02070309020205020404" pitchFamily="49" charset="0"/>
              <a:cs typeface="Courier New" panose="02070309020205020404" pitchFamily="49" charset="0"/>
            </a:endParaRPr>
          </a:p>
          <a:p>
            <a:r>
              <a:rPr lang="cs-CZ" sz="1400" b="1" u="sng" smtClean="0">
                <a:solidFill>
                  <a:srgbClr val="0000FF"/>
                </a:solidFill>
                <a:latin typeface="Courier New" panose="02070309020205020404" pitchFamily="49" charset="0"/>
                <a:cs typeface="Courier New" panose="02070309020205020404" pitchFamily="49" charset="0"/>
              </a:rPr>
              <a:t>int</a:t>
            </a:r>
            <a:r>
              <a:rPr lang="cs-CZ" sz="1400" b="1" smtClean="0">
                <a:latin typeface="Courier New" panose="02070309020205020404" pitchFamily="49" charset="0"/>
                <a:cs typeface="Courier New" panose="02070309020205020404" pitchFamily="49" charset="0"/>
              </a:rPr>
              <a:t> </a:t>
            </a:r>
            <a:r>
              <a:rPr lang="cs-CZ" sz="1400" b="1">
                <a:latin typeface="Courier New" panose="02070309020205020404" pitchFamily="49" charset="0"/>
                <a:cs typeface="Courier New" panose="02070309020205020404" pitchFamily="49" charset="0"/>
              </a:rPr>
              <a:t>main() {</a:t>
            </a:r>
          </a:p>
          <a:p>
            <a:r>
              <a:rPr lang="cs-CZ" sz="1400" b="1" smtClean="0">
                <a:latin typeface="Courier New" panose="02070309020205020404" pitchFamily="49" charset="0"/>
                <a:cs typeface="Courier New" panose="02070309020205020404" pitchFamily="49" charset="0"/>
              </a:rPr>
              <a:t>    </a:t>
            </a:r>
            <a:r>
              <a:rPr lang="cs-CZ" sz="1400" b="1" u="sng">
                <a:solidFill>
                  <a:srgbClr val="0000FF"/>
                </a:solidFill>
                <a:latin typeface="Courier New" panose="02070309020205020404" pitchFamily="49" charset="0"/>
                <a:cs typeface="Courier New" panose="02070309020205020404" pitchFamily="49" charset="0"/>
              </a:rPr>
              <a:t>int</a:t>
            </a:r>
            <a:r>
              <a:rPr lang="cs-CZ" sz="1400" b="1" smtClean="0">
                <a:latin typeface="Courier New" panose="02070309020205020404" pitchFamily="49" charset="0"/>
                <a:cs typeface="Courier New" panose="02070309020205020404" pitchFamily="49" charset="0"/>
              </a:rPr>
              <a:t> </a:t>
            </a:r>
            <a:r>
              <a:rPr lang="cs-CZ" sz="1400" b="1">
                <a:latin typeface="Courier New" panose="02070309020205020404" pitchFamily="49" charset="0"/>
                <a:cs typeface="Courier New" panose="02070309020205020404" pitchFamily="49" charset="0"/>
              </a:rPr>
              <a:t>n;</a:t>
            </a:r>
          </a:p>
          <a:p>
            <a:r>
              <a:rPr lang="cs-CZ" sz="1400" b="1" smtClean="0">
                <a:latin typeface="Courier New" panose="02070309020205020404" pitchFamily="49" charset="0"/>
                <a:cs typeface="Courier New" panose="02070309020205020404" pitchFamily="49" charset="0"/>
              </a:rPr>
              <a:t>    </a:t>
            </a:r>
            <a:r>
              <a:rPr lang="cs-CZ" sz="1400" b="1" u="sng" smtClean="0">
                <a:solidFill>
                  <a:srgbClr val="0000FF"/>
                </a:solidFill>
                <a:latin typeface="Courier New" panose="02070309020205020404" pitchFamily="49" charset="0"/>
                <a:cs typeface="Courier New" panose="02070309020205020404" pitchFamily="49" charset="0"/>
              </a:rPr>
              <a:t>while</a:t>
            </a:r>
            <a:r>
              <a:rPr lang="cs-CZ" sz="1400" b="1" smtClean="0">
                <a:latin typeface="Courier New" panose="02070309020205020404" pitchFamily="49" charset="0"/>
                <a:cs typeface="Courier New" panose="02070309020205020404" pitchFamily="49" charset="0"/>
              </a:rPr>
              <a:t> (scanf("%d</a:t>
            </a:r>
            <a:r>
              <a:rPr lang="cs-CZ" sz="1400" b="1">
                <a:latin typeface="Courier New" panose="02070309020205020404" pitchFamily="49" charset="0"/>
                <a:cs typeface="Courier New" panose="02070309020205020404" pitchFamily="49" charset="0"/>
              </a:rPr>
              <a:t>", &amp;n) != EOF) </a:t>
            </a:r>
            <a:r>
              <a:rPr lang="cs-CZ" sz="1400" b="1" smtClean="0">
                <a:latin typeface="Courier New" panose="02070309020205020404" pitchFamily="49" charset="0"/>
                <a:cs typeface="Courier New" panose="02070309020205020404" pitchFamily="49" charset="0"/>
              </a:rPr>
              <a:t>{</a:t>
            </a:r>
          </a:p>
          <a:p>
            <a:endParaRPr lang="cs-CZ" sz="1400" b="1">
              <a:latin typeface="Courier New" panose="02070309020205020404" pitchFamily="49" charset="0"/>
              <a:cs typeface="Courier New" panose="02070309020205020404" pitchFamily="49" charset="0"/>
            </a:endParaRPr>
          </a:p>
          <a:p>
            <a:r>
              <a:rPr lang="cs-CZ" sz="1400" b="1">
                <a:latin typeface="Courier New" panose="02070309020205020404" pitchFamily="49" charset="0"/>
                <a:cs typeface="Courier New" panose="02070309020205020404" pitchFamily="49" charset="0"/>
              </a:rPr>
              <a:t> </a:t>
            </a:r>
            <a:r>
              <a:rPr lang="cs-CZ" sz="1400" b="1" smtClean="0">
                <a:latin typeface="Courier New" panose="02070309020205020404" pitchFamily="49" charset="0"/>
                <a:cs typeface="Courier New" panose="02070309020205020404" pitchFamily="49" charset="0"/>
              </a:rPr>
              <a:t>     </a:t>
            </a:r>
            <a:r>
              <a:rPr lang="cs-CZ" sz="1400" b="1" smtClean="0">
                <a:solidFill>
                  <a:schemeClr val="tx1">
                    <a:lumMod val="50000"/>
                    <a:lumOff val="50000"/>
                  </a:schemeClr>
                </a:solidFill>
                <a:latin typeface="Courier New" panose="02070309020205020404" pitchFamily="49" charset="0"/>
                <a:cs typeface="Courier New" panose="02070309020205020404" pitchFamily="49" charset="0"/>
              </a:rPr>
              <a:t>  // initialize </a:t>
            </a:r>
            <a:r>
              <a:rPr lang="cs-CZ" sz="1400" b="1">
                <a:solidFill>
                  <a:schemeClr val="tx1">
                    <a:lumMod val="50000"/>
                    <a:lumOff val="50000"/>
                  </a:schemeClr>
                </a:solidFill>
                <a:latin typeface="Courier New" panose="02070309020205020404" pitchFamily="49" charset="0"/>
                <a:cs typeface="Courier New" panose="02070309020205020404" pitchFamily="49" charset="0"/>
              </a:rPr>
              <a:t>L and XR</a:t>
            </a:r>
          </a:p>
          <a:p>
            <a:r>
              <a:rPr lang="cs-CZ" sz="1400" b="1" smtClean="0">
                <a:latin typeface="Courier New" panose="02070309020205020404" pitchFamily="49" charset="0"/>
                <a:cs typeface="Courier New" panose="02070309020205020404" pitchFamily="49" charset="0"/>
              </a:rPr>
              <a:t>        </a:t>
            </a:r>
            <a:r>
              <a:rPr lang="cs-CZ" sz="1400" b="1" u="sng">
                <a:solidFill>
                  <a:srgbClr val="0000FF"/>
                </a:solidFill>
                <a:latin typeface="Courier New" panose="02070309020205020404" pitchFamily="49" charset="0"/>
                <a:cs typeface="Courier New" panose="02070309020205020404" pitchFamily="49" charset="0"/>
              </a:rPr>
              <a:t>for</a:t>
            </a:r>
            <a:r>
              <a:rPr lang="cs-CZ" sz="1400" b="1" smtClean="0">
                <a:latin typeface="Courier New" panose="02070309020205020404" pitchFamily="49" charset="0"/>
                <a:cs typeface="Courier New" panose="02070309020205020404" pitchFamily="49" charset="0"/>
              </a:rPr>
              <a:t>(</a:t>
            </a:r>
            <a:r>
              <a:rPr lang="cs-CZ" sz="1400" b="1" u="sng">
                <a:solidFill>
                  <a:srgbClr val="0000FF"/>
                </a:solidFill>
                <a:latin typeface="Courier New" panose="02070309020205020404" pitchFamily="49" charset="0"/>
                <a:cs typeface="Courier New" panose="02070309020205020404" pitchFamily="49" charset="0"/>
              </a:rPr>
              <a:t>int</a:t>
            </a:r>
            <a:r>
              <a:rPr lang="cs-CZ" sz="1400" b="1" smtClean="0">
                <a:latin typeface="Courier New" panose="02070309020205020404" pitchFamily="49" charset="0"/>
                <a:cs typeface="Courier New" panose="02070309020205020404" pitchFamily="49" charset="0"/>
              </a:rPr>
              <a:t> </a:t>
            </a:r>
            <a:r>
              <a:rPr lang="cs-CZ" sz="1400" b="1">
                <a:latin typeface="Courier New" panose="02070309020205020404" pitchFamily="49" charset="0"/>
                <a:cs typeface="Courier New" panose="02070309020205020404" pitchFamily="49" charset="0"/>
              </a:rPr>
              <a:t>i = 1; i &lt; ARRSIZE; i++) </a:t>
            </a:r>
            <a:endParaRPr lang="cs-CZ" sz="1400" b="1" smtClean="0">
              <a:latin typeface="Courier New" panose="02070309020205020404" pitchFamily="49" charset="0"/>
              <a:cs typeface="Courier New" panose="02070309020205020404" pitchFamily="49" charset="0"/>
            </a:endParaRPr>
          </a:p>
          <a:p>
            <a:r>
              <a:rPr lang="cs-CZ" sz="1400" b="1">
                <a:latin typeface="Courier New" panose="02070309020205020404" pitchFamily="49" charset="0"/>
                <a:cs typeface="Courier New" panose="02070309020205020404" pitchFamily="49" charset="0"/>
              </a:rPr>
              <a:t> </a:t>
            </a:r>
            <a:r>
              <a:rPr lang="cs-CZ" sz="1400" b="1" smtClean="0">
                <a:latin typeface="Courier New" panose="02070309020205020404" pitchFamily="49" charset="0"/>
                <a:cs typeface="Courier New" panose="02070309020205020404" pitchFamily="49" charset="0"/>
              </a:rPr>
              <a:t>           L[i</a:t>
            </a:r>
            <a:r>
              <a:rPr lang="cs-CZ" sz="1400" b="1">
                <a:latin typeface="Courier New" panose="02070309020205020404" pitchFamily="49" charset="0"/>
                <a:cs typeface="Courier New" panose="02070309020205020404" pitchFamily="49" charset="0"/>
              </a:rPr>
              <a:t>] = XR[i] = </a:t>
            </a:r>
            <a:r>
              <a:rPr lang="cs-CZ" sz="1400" b="1" smtClean="0">
                <a:latin typeface="Courier New" panose="02070309020205020404" pitchFamily="49" charset="0"/>
                <a:cs typeface="Courier New" panose="02070309020205020404" pitchFamily="49" charset="0"/>
              </a:rPr>
              <a:t>0;</a:t>
            </a:r>
          </a:p>
          <a:p>
            <a:r>
              <a:rPr lang="cs-CZ" sz="1400" b="1">
                <a:latin typeface="Courier New" panose="02070309020205020404" pitchFamily="49" charset="0"/>
                <a:cs typeface="Courier New" panose="02070309020205020404" pitchFamily="49" charset="0"/>
              </a:rPr>
              <a:t> </a:t>
            </a:r>
            <a:r>
              <a:rPr lang="cs-CZ" sz="1400" b="1" smtClean="0">
                <a:latin typeface="Courier New" panose="02070309020205020404" pitchFamily="49" charset="0"/>
                <a:cs typeface="Courier New" panose="02070309020205020404" pitchFamily="49" charset="0"/>
              </a:rPr>
              <a:t>       L[0</a:t>
            </a:r>
            <a:r>
              <a:rPr lang="cs-CZ" sz="1400" b="1">
                <a:latin typeface="Courier New" panose="02070309020205020404" pitchFamily="49" charset="0"/>
                <a:cs typeface="Courier New" panose="02070309020205020404" pitchFamily="49" charset="0"/>
              </a:rPr>
              <a:t>] = 1; XR[0] = 2;</a:t>
            </a:r>
          </a:p>
          <a:p>
            <a:r>
              <a:rPr lang="cs-CZ" sz="1400" b="1">
                <a:latin typeface="Courier New" panose="02070309020205020404" pitchFamily="49" charset="0"/>
                <a:cs typeface="Courier New" panose="02070309020205020404" pitchFamily="49" charset="0"/>
              </a:rPr>
              <a:t>   </a:t>
            </a:r>
          </a:p>
          <a:p>
            <a:r>
              <a:rPr lang="cs-CZ" sz="1400" b="1" smtClean="0">
                <a:latin typeface="Courier New" panose="02070309020205020404" pitchFamily="49" charset="0"/>
                <a:cs typeface="Courier New" panose="02070309020205020404" pitchFamily="49" charset="0"/>
              </a:rPr>
              <a:t>       </a:t>
            </a:r>
            <a:r>
              <a:rPr lang="cs-CZ" sz="1400" b="1">
                <a:solidFill>
                  <a:schemeClr val="tx1">
                    <a:lumMod val="50000"/>
                    <a:lumOff val="50000"/>
                  </a:schemeClr>
                </a:solidFill>
                <a:latin typeface="Courier New" panose="02070309020205020404" pitchFamily="49" charset="0"/>
                <a:cs typeface="Courier New" panose="02070309020205020404" pitchFamily="49" charset="0"/>
              </a:rPr>
              <a:t> // compute the (2*n)-th fibonacci number</a:t>
            </a:r>
          </a:p>
          <a:p>
            <a:r>
              <a:rPr lang="cs-CZ" sz="1400" b="1" smtClean="0">
                <a:latin typeface="Courier New" panose="02070309020205020404" pitchFamily="49" charset="0"/>
                <a:cs typeface="Courier New" panose="02070309020205020404" pitchFamily="49" charset="0"/>
              </a:rPr>
              <a:t>        </a:t>
            </a:r>
            <a:r>
              <a:rPr lang="cs-CZ" sz="1400" b="1" u="sng">
                <a:solidFill>
                  <a:srgbClr val="0000FF"/>
                </a:solidFill>
                <a:latin typeface="Courier New" panose="02070309020205020404" pitchFamily="49" charset="0"/>
                <a:cs typeface="Courier New" panose="02070309020205020404" pitchFamily="49" charset="0"/>
              </a:rPr>
              <a:t>for</a:t>
            </a:r>
            <a:r>
              <a:rPr lang="cs-CZ" sz="1400" b="1" smtClean="0">
                <a:latin typeface="Courier New" panose="02070309020205020404" pitchFamily="49" charset="0"/>
                <a:cs typeface="Courier New" panose="02070309020205020404" pitchFamily="49" charset="0"/>
              </a:rPr>
              <a:t>(</a:t>
            </a:r>
            <a:r>
              <a:rPr lang="cs-CZ" sz="1400" b="1" u="sng">
                <a:solidFill>
                  <a:srgbClr val="0000FF"/>
                </a:solidFill>
                <a:latin typeface="Courier New" panose="02070309020205020404" pitchFamily="49" charset="0"/>
                <a:cs typeface="Courier New" panose="02070309020205020404" pitchFamily="49" charset="0"/>
              </a:rPr>
              <a:t>int</a:t>
            </a:r>
            <a:r>
              <a:rPr lang="cs-CZ" sz="1400" b="1" smtClean="0">
                <a:latin typeface="Courier New" panose="02070309020205020404" pitchFamily="49" charset="0"/>
                <a:cs typeface="Courier New" panose="02070309020205020404" pitchFamily="49" charset="0"/>
              </a:rPr>
              <a:t> </a:t>
            </a:r>
            <a:r>
              <a:rPr lang="cs-CZ" sz="1400" b="1">
                <a:latin typeface="Courier New" panose="02070309020205020404" pitchFamily="49" charset="0"/>
                <a:cs typeface="Courier New" panose="02070309020205020404" pitchFamily="49" charset="0"/>
              </a:rPr>
              <a:t>i = 1; i &lt; n; i++) { </a:t>
            </a:r>
          </a:p>
          <a:p>
            <a:r>
              <a:rPr lang="cs-CZ" sz="1400" b="1" smtClean="0">
                <a:latin typeface="Courier New" panose="02070309020205020404" pitchFamily="49" charset="0"/>
                <a:cs typeface="Courier New" panose="02070309020205020404" pitchFamily="49" charset="0"/>
              </a:rPr>
              <a:t>            add(XR,L</a:t>
            </a:r>
            <a:r>
              <a:rPr lang="cs-CZ" sz="1400" b="1">
                <a:latin typeface="Courier New" panose="02070309020205020404" pitchFamily="49" charset="0"/>
                <a:cs typeface="Courier New" panose="02070309020205020404" pitchFamily="49" charset="0"/>
              </a:rPr>
              <a:t>); </a:t>
            </a:r>
          </a:p>
          <a:p>
            <a:r>
              <a:rPr lang="cs-CZ" sz="1400" b="1" smtClean="0">
                <a:latin typeface="Courier New" panose="02070309020205020404" pitchFamily="49" charset="0"/>
                <a:cs typeface="Courier New" panose="02070309020205020404" pitchFamily="49" charset="0"/>
              </a:rPr>
              <a:t>            add(L,XR</a:t>
            </a:r>
            <a:r>
              <a:rPr lang="cs-CZ" sz="1400" b="1">
                <a:latin typeface="Courier New" panose="02070309020205020404" pitchFamily="49" charset="0"/>
                <a:cs typeface="Courier New" panose="02070309020205020404" pitchFamily="49" charset="0"/>
              </a:rPr>
              <a:t>); </a:t>
            </a:r>
          </a:p>
          <a:p>
            <a:r>
              <a:rPr lang="cs-CZ" sz="1400" b="1" smtClean="0">
                <a:latin typeface="Courier New" panose="02070309020205020404" pitchFamily="49" charset="0"/>
                <a:cs typeface="Courier New" panose="02070309020205020404" pitchFamily="49" charset="0"/>
              </a:rPr>
              <a:t>        } </a:t>
            </a:r>
            <a:endParaRPr lang="cs-CZ" sz="1400" b="1">
              <a:latin typeface="Courier New" panose="02070309020205020404" pitchFamily="49" charset="0"/>
              <a:cs typeface="Courier New" panose="02070309020205020404" pitchFamily="49" charset="0"/>
            </a:endParaRPr>
          </a:p>
          <a:p>
            <a:r>
              <a:rPr lang="cs-CZ" sz="1400" b="1">
                <a:latin typeface="Courier New" panose="02070309020205020404" pitchFamily="49" charset="0"/>
                <a:cs typeface="Courier New" panose="02070309020205020404" pitchFamily="49" charset="0"/>
              </a:rPr>
              <a:t>  </a:t>
            </a:r>
          </a:p>
          <a:p>
            <a:r>
              <a:rPr lang="cs-CZ" sz="1400" b="1" smtClean="0">
                <a:latin typeface="Courier New" panose="02070309020205020404" pitchFamily="49" charset="0"/>
                <a:cs typeface="Courier New" panose="02070309020205020404" pitchFamily="49" charset="0"/>
              </a:rPr>
              <a:t>        </a:t>
            </a:r>
            <a:r>
              <a:rPr lang="cs-CZ" sz="1400" b="1">
                <a:solidFill>
                  <a:schemeClr val="tx1">
                    <a:lumMod val="50000"/>
                    <a:lumOff val="50000"/>
                  </a:schemeClr>
                </a:solidFill>
                <a:latin typeface="Courier New" panose="02070309020205020404" pitchFamily="49" charset="0"/>
                <a:cs typeface="Courier New" panose="02070309020205020404" pitchFamily="49" charset="0"/>
              </a:rPr>
              <a:t>// print the fibonaccci number</a:t>
            </a:r>
          </a:p>
          <a:p>
            <a:r>
              <a:rPr lang="cs-CZ" sz="1400" b="1" smtClean="0">
                <a:latin typeface="Courier New" panose="02070309020205020404" pitchFamily="49" charset="0"/>
                <a:cs typeface="Courier New" panose="02070309020205020404" pitchFamily="49" charset="0"/>
              </a:rPr>
              <a:t>        </a:t>
            </a:r>
            <a:r>
              <a:rPr lang="cs-CZ" sz="1400" b="1" u="sng">
                <a:solidFill>
                  <a:srgbClr val="0000FF"/>
                </a:solidFill>
                <a:latin typeface="Courier New" panose="02070309020205020404" pitchFamily="49" charset="0"/>
                <a:cs typeface="Courier New" panose="02070309020205020404" pitchFamily="49" charset="0"/>
              </a:rPr>
              <a:t>int</a:t>
            </a:r>
            <a:r>
              <a:rPr lang="cs-CZ" sz="1400" b="1" smtClean="0">
                <a:latin typeface="Courier New" panose="02070309020205020404" pitchFamily="49" charset="0"/>
                <a:cs typeface="Courier New" panose="02070309020205020404" pitchFamily="49" charset="0"/>
              </a:rPr>
              <a:t> </a:t>
            </a:r>
            <a:r>
              <a:rPr lang="cs-CZ" sz="1400" b="1">
                <a:latin typeface="Courier New" panose="02070309020205020404" pitchFamily="49" charset="0"/>
                <a:cs typeface="Courier New" panose="02070309020205020404" pitchFamily="49" charset="0"/>
              </a:rPr>
              <a:t>k = ARRSIZE-1;  </a:t>
            </a:r>
          </a:p>
          <a:p>
            <a:r>
              <a:rPr lang="cs-CZ" sz="1400" b="1" smtClean="0">
                <a:latin typeface="Courier New" panose="02070309020205020404" pitchFamily="49" charset="0"/>
                <a:cs typeface="Courier New" panose="02070309020205020404" pitchFamily="49" charset="0"/>
              </a:rPr>
              <a:t>        </a:t>
            </a:r>
            <a:r>
              <a:rPr lang="cs-CZ" sz="1400" b="1" u="sng" smtClean="0">
                <a:solidFill>
                  <a:srgbClr val="0000FF"/>
                </a:solidFill>
                <a:latin typeface="Courier New" panose="02070309020205020404" pitchFamily="49" charset="0"/>
                <a:cs typeface="Courier New" panose="02070309020205020404" pitchFamily="49" charset="0"/>
              </a:rPr>
              <a:t>while</a:t>
            </a:r>
            <a:r>
              <a:rPr lang="cs-CZ" sz="1400" b="1" smtClean="0">
                <a:latin typeface="Courier New" panose="02070309020205020404" pitchFamily="49" charset="0"/>
                <a:cs typeface="Courier New" panose="02070309020205020404" pitchFamily="49" charset="0"/>
              </a:rPr>
              <a:t> ((k </a:t>
            </a:r>
            <a:r>
              <a:rPr lang="cs-CZ" sz="1400" b="1">
                <a:latin typeface="Courier New" panose="02070309020205020404" pitchFamily="49" charset="0"/>
                <a:cs typeface="Courier New" panose="02070309020205020404" pitchFamily="49" charset="0"/>
              </a:rPr>
              <a:t>&gt; 0) &amp;&amp; (L[k] == 0)) k--; </a:t>
            </a:r>
            <a:r>
              <a:rPr lang="cs-CZ" sz="1400" b="1">
                <a:solidFill>
                  <a:schemeClr val="tx1">
                    <a:lumMod val="50000"/>
                    <a:lumOff val="50000"/>
                  </a:schemeClr>
                </a:solidFill>
                <a:latin typeface="Courier New" panose="02070309020205020404" pitchFamily="49" charset="0"/>
                <a:cs typeface="Courier New" panose="02070309020205020404" pitchFamily="49" charset="0"/>
              </a:rPr>
              <a:t>// find first non-0 digit</a:t>
            </a:r>
          </a:p>
          <a:p>
            <a:r>
              <a:rPr lang="cs-CZ" sz="1400" b="1" smtClean="0">
                <a:latin typeface="Courier New" panose="02070309020205020404" pitchFamily="49" charset="0"/>
                <a:cs typeface="Courier New" panose="02070309020205020404" pitchFamily="49" charset="0"/>
              </a:rPr>
              <a:t>        </a:t>
            </a:r>
            <a:r>
              <a:rPr lang="cs-CZ" sz="1400" b="1" u="sng" smtClean="0">
                <a:solidFill>
                  <a:srgbClr val="0000FF"/>
                </a:solidFill>
                <a:latin typeface="Courier New" panose="02070309020205020404" pitchFamily="49" charset="0"/>
                <a:cs typeface="Courier New" panose="02070309020205020404" pitchFamily="49" charset="0"/>
              </a:rPr>
              <a:t>while</a:t>
            </a:r>
            <a:r>
              <a:rPr lang="cs-CZ" sz="1400" b="1" smtClean="0">
                <a:latin typeface="Courier New" panose="02070309020205020404" pitchFamily="49" charset="0"/>
                <a:cs typeface="Courier New" panose="02070309020205020404" pitchFamily="49" charset="0"/>
              </a:rPr>
              <a:t> (k </a:t>
            </a:r>
            <a:r>
              <a:rPr lang="cs-CZ" sz="1400" b="1">
                <a:latin typeface="Courier New" panose="02070309020205020404" pitchFamily="49" charset="0"/>
                <a:cs typeface="Courier New" panose="02070309020205020404" pitchFamily="49" charset="0"/>
              </a:rPr>
              <a:t>&gt;= 0)                      </a:t>
            </a:r>
            <a:r>
              <a:rPr lang="cs-CZ" sz="1400" b="1">
                <a:solidFill>
                  <a:schemeClr val="tx1">
                    <a:lumMod val="50000"/>
                    <a:lumOff val="50000"/>
                  </a:schemeClr>
                </a:solidFill>
                <a:latin typeface="Courier New" panose="02070309020205020404" pitchFamily="49" charset="0"/>
                <a:cs typeface="Courier New" panose="02070309020205020404" pitchFamily="49" charset="0"/>
              </a:rPr>
              <a:t>// print digits one by </a:t>
            </a:r>
            <a:r>
              <a:rPr lang="cs-CZ" sz="1400" b="1" smtClean="0">
                <a:solidFill>
                  <a:schemeClr val="tx1">
                    <a:lumMod val="50000"/>
                    <a:lumOff val="50000"/>
                  </a:schemeClr>
                </a:solidFill>
                <a:latin typeface="Courier New" panose="02070309020205020404" pitchFamily="49" charset="0"/>
                <a:cs typeface="Courier New" panose="02070309020205020404" pitchFamily="49" charset="0"/>
              </a:rPr>
              <a:t>one</a:t>
            </a:r>
            <a:r>
              <a:rPr lang="cs-CZ" sz="1400" b="1">
                <a:latin typeface="Courier New" panose="02070309020205020404" pitchFamily="49" charset="0"/>
                <a:cs typeface="Courier New" panose="02070309020205020404" pitchFamily="49" charset="0"/>
              </a:rPr>
              <a:t>	</a:t>
            </a:r>
          </a:p>
          <a:p>
            <a:r>
              <a:rPr lang="cs-CZ" sz="1400" b="1" smtClean="0">
                <a:latin typeface="Courier New" panose="02070309020205020404" pitchFamily="49" charset="0"/>
                <a:cs typeface="Courier New" panose="02070309020205020404" pitchFamily="49" charset="0"/>
              </a:rPr>
              <a:t>            printf</a:t>
            </a:r>
            <a:r>
              <a:rPr lang="cs-CZ" sz="1400" b="1">
                <a:latin typeface="Courier New" panose="02070309020205020404" pitchFamily="49" charset="0"/>
                <a:cs typeface="Courier New" panose="02070309020205020404" pitchFamily="49" charset="0"/>
              </a:rPr>
              <a:t>("%d", L[k--]);</a:t>
            </a:r>
          </a:p>
          <a:p>
            <a:r>
              <a:rPr lang="cs-CZ" sz="1400" b="1" smtClean="0">
                <a:latin typeface="Courier New" panose="02070309020205020404" pitchFamily="49" charset="0"/>
                <a:cs typeface="Courier New" panose="02070309020205020404" pitchFamily="49" charset="0"/>
              </a:rPr>
              <a:t>        printf</a:t>
            </a:r>
            <a:r>
              <a:rPr lang="cs-CZ" sz="1400" b="1">
                <a:latin typeface="Courier New" panose="02070309020205020404" pitchFamily="49" charset="0"/>
                <a:cs typeface="Courier New" panose="02070309020205020404" pitchFamily="49" charset="0"/>
              </a:rPr>
              <a:t>("\n"); </a:t>
            </a:r>
          </a:p>
          <a:p>
            <a:r>
              <a:rPr lang="cs-CZ" sz="1400" b="1" smtClean="0">
                <a:latin typeface="Courier New" panose="02070309020205020404" pitchFamily="49" charset="0"/>
                <a:cs typeface="Courier New" panose="02070309020205020404" pitchFamily="49" charset="0"/>
              </a:rPr>
              <a:t>    }</a:t>
            </a:r>
            <a:endParaRPr lang="cs-CZ" sz="1400" b="1">
              <a:latin typeface="Courier New" panose="02070309020205020404" pitchFamily="49" charset="0"/>
              <a:cs typeface="Courier New" panose="02070309020205020404" pitchFamily="49" charset="0"/>
            </a:endParaRPr>
          </a:p>
          <a:p>
            <a:r>
              <a:rPr lang="cs-CZ" sz="1400" b="1" smtClean="0">
                <a:latin typeface="Courier New" panose="02070309020205020404" pitchFamily="49" charset="0"/>
                <a:cs typeface="Courier New" panose="02070309020205020404" pitchFamily="49" charset="0"/>
              </a:rPr>
              <a:t>    return </a:t>
            </a:r>
            <a:r>
              <a:rPr lang="cs-CZ" sz="1400" b="1">
                <a:latin typeface="Courier New" panose="02070309020205020404" pitchFamily="49" charset="0"/>
                <a:cs typeface="Courier New" panose="02070309020205020404" pitchFamily="49" charset="0"/>
              </a:rPr>
              <a:t>0;</a:t>
            </a:r>
          </a:p>
          <a:p>
            <a:r>
              <a:rPr lang="cs-CZ" sz="1400" b="1" smtClean="0">
                <a:latin typeface="Courier New" panose="02070309020205020404" pitchFamily="49" charset="0"/>
                <a:cs typeface="Courier New" panose="02070309020205020404" pitchFamily="49" charset="0"/>
              </a:rPr>
              <a:t>}</a:t>
            </a:r>
            <a:endParaRPr lang="cs-CZ" sz="1400" b="1">
              <a:latin typeface="Courier New" panose="02070309020205020404" pitchFamily="49" charset="0"/>
              <a:cs typeface="Courier New" panose="02070309020205020404" pitchFamily="49" charset="0"/>
            </a:endParaRPr>
          </a:p>
        </p:txBody>
      </p:sp>
      <p:sp>
        <p:nvSpPr>
          <p:cNvPr id="7" name="TextBox 6"/>
          <p:cNvSpPr txBox="1"/>
          <p:nvPr/>
        </p:nvSpPr>
        <p:spPr>
          <a:xfrm>
            <a:off x="4860032" y="836712"/>
            <a:ext cx="4145582" cy="1600438"/>
          </a:xfrm>
          <a:prstGeom prst="rect">
            <a:avLst/>
          </a:prstGeom>
          <a:solidFill>
            <a:schemeClr val="accent1">
              <a:lumMod val="20000"/>
              <a:lumOff val="80000"/>
            </a:schemeClr>
          </a:solidFill>
        </p:spPr>
        <p:txBody>
          <a:bodyPr wrap="square" rtlCol="0">
            <a:spAutoFit/>
          </a:bodyPr>
          <a:lstStyle/>
          <a:p>
            <a:r>
              <a:rPr lang="cs-CZ" sz="1400" b="1" u="sng">
                <a:solidFill>
                  <a:srgbClr val="0000FF"/>
                </a:solidFill>
                <a:latin typeface="Courier New" panose="02070309020205020404" pitchFamily="49" charset="0"/>
                <a:cs typeface="Courier New" panose="02070309020205020404" pitchFamily="49" charset="0"/>
              </a:rPr>
              <a:t>void</a:t>
            </a:r>
            <a:r>
              <a:rPr lang="cs-CZ" sz="1400" b="1">
                <a:latin typeface="Courier New" panose="02070309020205020404" pitchFamily="49" charset="0"/>
                <a:cs typeface="Courier New" panose="02070309020205020404" pitchFamily="49" charset="0"/>
              </a:rPr>
              <a:t> add(</a:t>
            </a:r>
            <a:r>
              <a:rPr lang="cs-CZ" sz="1400" b="1" u="sng">
                <a:solidFill>
                  <a:srgbClr val="0000FF"/>
                </a:solidFill>
                <a:latin typeface="Courier New" panose="02070309020205020404" pitchFamily="49" charset="0"/>
                <a:cs typeface="Courier New" panose="02070309020205020404" pitchFamily="49" charset="0"/>
              </a:rPr>
              <a:t>int</a:t>
            </a:r>
            <a:r>
              <a:rPr lang="cs-CZ" sz="1400" b="1">
                <a:latin typeface="Courier New" panose="02070309020205020404" pitchFamily="49" charset="0"/>
                <a:cs typeface="Courier New" panose="02070309020205020404" pitchFamily="49" charset="0"/>
              </a:rPr>
              <a:t> num1[], </a:t>
            </a:r>
            <a:r>
              <a:rPr lang="cs-CZ" sz="1400" b="1" u="sng">
                <a:solidFill>
                  <a:srgbClr val="0000FF"/>
                </a:solidFill>
                <a:latin typeface="Courier New" panose="02070309020205020404" pitchFamily="49" charset="0"/>
                <a:cs typeface="Courier New" panose="02070309020205020404" pitchFamily="49" charset="0"/>
              </a:rPr>
              <a:t>int</a:t>
            </a:r>
            <a:r>
              <a:rPr lang="cs-CZ" sz="1400" b="1">
                <a:latin typeface="Courier New" panose="02070309020205020404" pitchFamily="49" charset="0"/>
                <a:cs typeface="Courier New" panose="02070309020205020404" pitchFamily="49" charset="0"/>
              </a:rPr>
              <a:t> </a:t>
            </a:r>
            <a:r>
              <a:rPr lang="cs-CZ" sz="1400" b="1" smtClean="0">
                <a:latin typeface="Courier New" panose="02070309020205020404" pitchFamily="49" charset="0"/>
                <a:cs typeface="Courier New" panose="02070309020205020404" pitchFamily="49" charset="0"/>
              </a:rPr>
              <a:t>num2</a:t>
            </a:r>
            <a:r>
              <a:rPr lang="cs-CZ" sz="1400" b="1">
                <a:latin typeface="Courier New" panose="02070309020205020404" pitchFamily="49" charset="0"/>
                <a:cs typeface="Courier New" panose="02070309020205020404" pitchFamily="49" charset="0"/>
              </a:rPr>
              <a:t>[]) { </a:t>
            </a:r>
            <a:endParaRPr lang="cs-CZ" sz="1400" b="1" smtClean="0">
              <a:latin typeface="Courier New" panose="02070309020205020404" pitchFamily="49" charset="0"/>
              <a:cs typeface="Courier New" panose="02070309020205020404" pitchFamily="49" charset="0"/>
            </a:endParaRPr>
          </a:p>
          <a:p>
            <a:r>
              <a:rPr lang="cs-CZ" sz="1400" b="1" smtClean="0">
                <a:latin typeface="Courier New" panose="02070309020205020404" pitchFamily="49" charset="0"/>
                <a:cs typeface="Courier New" panose="02070309020205020404" pitchFamily="49" charset="0"/>
              </a:rPr>
              <a:t>  </a:t>
            </a:r>
            <a:r>
              <a:rPr lang="cs-CZ" sz="1400" b="1" u="sng">
                <a:solidFill>
                  <a:srgbClr val="0000FF"/>
                </a:solidFill>
                <a:latin typeface="Courier New" panose="02070309020205020404" pitchFamily="49" charset="0"/>
                <a:cs typeface="Courier New" panose="02070309020205020404" pitchFamily="49" charset="0"/>
              </a:rPr>
              <a:t>for</a:t>
            </a:r>
            <a:r>
              <a:rPr lang="cs-CZ" sz="1400" b="1" smtClean="0">
                <a:latin typeface="Courier New" panose="02070309020205020404" pitchFamily="49" charset="0"/>
                <a:cs typeface="Courier New" panose="02070309020205020404" pitchFamily="49" charset="0"/>
              </a:rPr>
              <a:t>(</a:t>
            </a:r>
            <a:r>
              <a:rPr lang="cs-CZ" sz="1400" b="1" u="sng">
                <a:solidFill>
                  <a:srgbClr val="0000FF"/>
                </a:solidFill>
                <a:latin typeface="Courier New" panose="02070309020205020404" pitchFamily="49" charset="0"/>
                <a:cs typeface="Courier New" panose="02070309020205020404" pitchFamily="49" charset="0"/>
              </a:rPr>
              <a:t>int</a:t>
            </a:r>
            <a:r>
              <a:rPr lang="cs-CZ" sz="1400" b="1" smtClean="0">
                <a:latin typeface="Courier New" panose="02070309020205020404" pitchFamily="49" charset="0"/>
                <a:cs typeface="Courier New" panose="02070309020205020404" pitchFamily="49" charset="0"/>
              </a:rPr>
              <a:t> </a:t>
            </a:r>
            <a:r>
              <a:rPr lang="cs-CZ" sz="1400" b="1">
                <a:latin typeface="Courier New" panose="02070309020205020404" pitchFamily="49" charset="0"/>
                <a:cs typeface="Courier New" panose="02070309020205020404" pitchFamily="49" charset="0"/>
              </a:rPr>
              <a:t>i = 0; i &lt; ARRSIZE-1; i</a:t>
            </a:r>
            <a:r>
              <a:rPr lang="cs-CZ" sz="1400" b="1" smtClean="0">
                <a:latin typeface="Courier New" panose="02070309020205020404" pitchFamily="49" charset="0"/>
                <a:cs typeface="Courier New" panose="02070309020205020404" pitchFamily="49" charset="0"/>
              </a:rPr>
              <a:t>++){ </a:t>
            </a:r>
            <a:endParaRPr lang="cs-CZ" sz="1400" b="1">
              <a:solidFill>
                <a:schemeClr val="tx1">
                  <a:lumMod val="50000"/>
                  <a:lumOff val="50000"/>
                </a:schemeClr>
              </a:solidFill>
              <a:latin typeface="Courier New" panose="02070309020205020404" pitchFamily="49" charset="0"/>
              <a:cs typeface="Courier New" panose="02070309020205020404" pitchFamily="49" charset="0"/>
            </a:endParaRPr>
          </a:p>
          <a:p>
            <a:r>
              <a:rPr lang="cs-CZ" sz="1400" b="1">
                <a:latin typeface="Courier New" panose="02070309020205020404" pitchFamily="49" charset="0"/>
                <a:cs typeface="Courier New" panose="02070309020205020404" pitchFamily="49" charset="0"/>
              </a:rPr>
              <a:t> </a:t>
            </a:r>
            <a:r>
              <a:rPr lang="cs-CZ" sz="1400" b="1" smtClean="0">
                <a:latin typeface="Courier New" panose="02070309020205020404" pitchFamily="49" charset="0"/>
                <a:cs typeface="Courier New" panose="02070309020205020404" pitchFamily="49" charset="0"/>
              </a:rPr>
              <a:t>   num2[i</a:t>
            </a:r>
            <a:r>
              <a:rPr lang="cs-CZ" sz="1400" b="1">
                <a:latin typeface="Courier New" panose="02070309020205020404" pitchFamily="49" charset="0"/>
                <a:cs typeface="Courier New" panose="02070309020205020404" pitchFamily="49" charset="0"/>
              </a:rPr>
              <a:t>] += num1[i];          </a:t>
            </a:r>
          </a:p>
          <a:p>
            <a:r>
              <a:rPr lang="cs-CZ" sz="1400" b="1" smtClean="0">
                <a:latin typeface="Courier New" panose="02070309020205020404" pitchFamily="49" charset="0"/>
                <a:cs typeface="Courier New" panose="02070309020205020404" pitchFamily="49" charset="0"/>
              </a:rPr>
              <a:t>    num2[i+1</a:t>
            </a:r>
            <a:r>
              <a:rPr lang="cs-CZ" sz="1400" b="1">
                <a:latin typeface="Courier New" panose="02070309020205020404" pitchFamily="49" charset="0"/>
                <a:cs typeface="Courier New" panose="02070309020205020404" pitchFamily="49" charset="0"/>
              </a:rPr>
              <a:t>] += num2[i]/10;   </a:t>
            </a:r>
            <a:endParaRPr lang="cs-CZ" sz="1400" b="1">
              <a:solidFill>
                <a:schemeClr val="tx1">
                  <a:lumMod val="50000"/>
                  <a:lumOff val="50000"/>
                </a:schemeClr>
              </a:solidFill>
              <a:latin typeface="Courier New" panose="02070309020205020404" pitchFamily="49" charset="0"/>
              <a:cs typeface="Courier New" panose="02070309020205020404" pitchFamily="49" charset="0"/>
            </a:endParaRPr>
          </a:p>
          <a:p>
            <a:r>
              <a:rPr lang="cs-CZ" sz="1400" b="1" smtClean="0">
                <a:latin typeface="Courier New" panose="02070309020205020404" pitchFamily="49" charset="0"/>
                <a:cs typeface="Courier New" panose="02070309020205020404" pitchFamily="49" charset="0"/>
              </a:rPr>
              <a:t>    num2[i</a:t>
            </a:r>
            <a:r>
              <a:rPr lang="cs-CZ" sz="1400" b="1">
                <a:latin typeface="Courier New" panose="02070309020205020404" pitchFamily="49" charset="0"/>
                <a:cs typeface="Courier New" panose="02070309020205020404" pitchFamily="49" charset="0"/>
              </a:rPr>
              <a:t>] %= 10;              </a:t>
            </a:r>
            <a:r>
              <a:rPr lang="cs-CZ" sz="1400" b="1" smtClean="0">
                <a:solidFill>
                  <a:schemeClr val="tx1">
                    <a:lumMod val="50000"/>
                    <a:lumOff val="50000"/>
                  </a:schemeClr>
                </a:solidFill>
                <a:latin typeface="Courier New" panose="02070309020205020404" pitchFamily="49" charset="0"/>
                <a:cs typeface="Courier New" panose="02070309020205020404" pitchFamily="49" charset="0"/>
              </a:rPr>
              <a:t> </a:t>
            </a:r>
            <a:endParaRPr lang="cs-CZ" sz="1400" b="1">
              <a:solidFill>
                <a:schemeClr val="tx1">
                  <a:lumMod val="50000"/>
                  <a:lumOff val="50000"/>
                </a:schemeClr>
              </a:solidFill>
              <a:latin typeface="Courier New" panose="02070309020205020404" pitchFamily="49" charset="0"/>
              <a:cs typeface="Courier New" panose="02070309020205020404" pitchFamily="49" charset="0"/>
            </a:endParaRPr>
          </a:p>
          <a:p>
            <a:r>
              <a:rPr lang="cs-CZ" sz="1400" b="1" smtClean="0">
                <a:latin typeface="Courier New" panose="02070309020205020404" pitchFamily="49" charset="0"/>
                <a:cs typeface="Courier New" panose="02070309020205020404" pitchFamily="49" charset="0"/>
              </a:rPr>
              <a:t>  }</a:t>
            </a:r>
            <a:r>
              <a:rPr lang="cs-CZ" sz="1400" b="1">
                <a:latin typeface="Courier New" panose="02070309020205020404" pitchFamily="49" charset="0"/>
                <a:cs typeface="Courier New" panose="02070309020205020404" pitchFamily="49" charset="0"/>
              </a:rPr>
              <a:t>	</a:t>
            </a:r>
          </a:p>
          <a:p>
            <a:r>
              <a:rPr lang="cs-CZ" sz="1400" b="1" smtClean="0">
                <a:latin typeface="Courier New" panose="02070309020205020404" pitchFamily="49" charset="0"/>
                <a:cs typeface="Courier New" panose="02070309020205020404" pitchFamily="49" charset="0"/>
              </a:rPr>
              <a:t>}</a:t>
            </a:r>
            <a:endParaRPr lang="cs-CZ" sz="1400" b="1">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91623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7.</a:t>
            </a:r>
            <a:r>
              <a:rPr lang="en-US" sz="2800" b="1" smtClean="0"/>
              <a:t>]</a:t>
            </a:r>
            <a:r>
              <a:rPr lang="cs-CZ" sz="2800" b="1" smtClean="0"/>
              <a:t> POZNÁMKY </a:t>
            </a:r>
            <a:endParaRPr lang="cs-CZ" b="1"/>
          </a:p>
        </p:txBody>
      </p:sp>
      <p:sp>
        <p:nvSpPr>
          <p:cNvPr id="14" name="TextBox 13"/>
          <p:cNvSpPr txBox="1"/>
          <p:nvPr/>
        </p:nvSpPr>
        <p:spPr>
          <a:xfrm>
            <a:off x="683568" y="1052736"/>
            <a:ext cx="8230715" cy="4247317"/>
          </a:xfrm>
          <a:prstGeom prst="rect">
            <a:avLst/>
          </a:prstGeom>
          <a:noFill/>
        </p:spPr>
        <p:txBody>
          <a:bodyPr wrap="none" rtlCol="0">
            <a:spAutoFit/>
          </a:bodyPr>
          <a:lstStyle/>
          <a:p>
            <a:r>
              <a:rPr lang="cs-CZ" smtClean="0"/>
              <a:t>Po provedení rozboru bylo snadné kód ladit na svém stroji bez odevzdávání, </a:t>
            </a:r>
          </a:p>
          <a:p>
            <a:r>
              <a:rPr lang="cs-CZ" smtClean="0"/>
              <a:t>takže nakonec bylo řešení akceptováno na první pokus.</a:t>
            </a:r>
          </a:p>
          <a:p>
            <a:endParaRPr lang="cs-CZ"/>
          </a:p>
          <a:p>
            <a:r>
              <a:rPr lang="cs-CZ" smtClean="0"/>
              <a:t>Vyplatí se nahlížet do taháku se základními poučkami a vzorečky.</a:t>
            </a:r>
          </a:p>
          <a:p>
            <a:endParaRPr lang="cs-CZ" smtClean="0"/>
          </a:p>
          <a:p>
            <a:r>
              <a:rPr lang="cs-CZ" smtClean="0"/>
              <a:t>Odhad velikosti (prostocviky s logaritmy) byl také užitečný.</a:t>
            </a:r>
          </a:p>
          <a:p>
            <a:endParaRPr lang="cs-CZ" smtClean="0"/>
          </a:p>
          <a:p>
            <a:r>
              <a:rPr lang="cs-CZ" smtClean="0"/>
              <a:t>Autoři úlohy byli laskaví -- nedali na vstup ostrých dat matoucí 0.  </a:t>
            </a:r>
          </a:p>
          <a:p>
            <a:endParaRPr lang="cs-CZ"/>
          </a:p>
          <a:p>
            <a:r>
              <a:rPr lang="cs-CZ"/>
              <a:t>Při počítání možností metodou DP postupného přidávání prvků na konec posloupnosti</a:t>
            </a:r>
          </a:p>
          <a:p>
            <a:r>
              <a:rPr lang="cs-CZ" smtClean="0"/>
              <a:t>může hrozit v </a:t>
            </a:r>
            <a:r>
              <a:rPr lang="cs-CZ"/>
              <a:t>soutěžích právě Fibonacciho posloupnost,  je proto vhodné rychle toto</a:t>
            </a:r>
          </a:p>
          <a:p>
            <a:r>
              <a:rPr lang="cs-CZ"/>
              <a:t>podezření  ověřit, např.  vygenerovat Fibonacciho  čísla </a:t>
            </a:r>
          </a:p>
          <a:p>
            <a:r>
              <a:rPr lang="cs-CZ"/>
              <a:t> a ověřit vůči příkladu v zadání apod</a:t>
            </a:r>
            <a:r>
              <a:rPr lang="cs-CZ" smtClean="0"/>
              <a:t>. </a:t>
            </a:r>
            <a:endParaRPr lang="en-US" smtClean="0"/>
          </a:p>
          <a:p>
            <a:r>
              <a:rPr lang="cs-CZ" smtClean="0"/>
              <a:t> (Podobná poznámka se může stejně dobře týkat </a:t>
            </a:r>
            <a:r>
              <a:rPr lang="en-US" smtClean="0"/>
              <a:t> </a:t>
            </a:r>
            <a:r>
              <a:rPr lang="cs-CZ" smtClean="0"/>
              <a:t>i např. trojúhelníkových čísel,</a:t>
            </a:r>
            <a:endParaRPr lang="en-US" smtClean="0"/>
          </a:p>
          <a:p>
            <a:r>
              <a:rPr lang="cs-CZ" smtClean="0"/>
              <a:t> mocnin prvočísel, apod.)</a:t>
            </a:r>
            <a:endParaRPr lang="cs-CZ"/>
          </a:p>
        </p:txBody>
      </p:sp>
    </p:spTree>
    <p:extLst>
      <p:ext uri="{BB962C8B-B14F-4D97-AF65-F5344CB8AC3E}">
        <p14:creationId xmlns:p14="http://schemas.microsoft.com/office/powerpoint/2010/main" val="2431083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23528" y="260648"/>
            <a:ext cx="8568952" cy="648072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TextBox 4"/>
          <p:cNvSpPr txBox="1"/>
          <p:nvPr/>
        </p:nvSpPr>
        <p:spPr>
          <a:xfrm>
            <a:off x="539552" y="2060848"/>
            <a:ext cx="8136904" cy="707886"/>
          </a:xfrm>
          <a:prstGeom prst="rect">
            <a:avLst/>
          </a:prstGeom>
          <a:noFill/>
        </p:spPr>
        <p:txBody>
          <a:bodyPr wrap="square" lIns="0" tIns="0" rIns="0" bIns="0" rtlCol="0">
            <a:spAutoFit/>
          </a:bodyPr>
          <a:lstStyle/>
          <a:p>
            <a:r>
              <a:rPr lang="en-US" sz="2800" b="1"/>
              <a:t>[</a:t>
            </a:r>
            <a:r>
              <a:rPr lang="cs-CZ" sz="2800" b="1" smtClean="0"/>
              <a:t>3.</a:t>
            </a:r>
            <a:r>
              <a:rPr lang="en-US" sz="2800" b="1"/>
              <a:t>]</a:t>
            </a:r>
            <a:r>
              <a:rPr lang="cs-CZ" sz="2800" b="1" smtClean="0"/>
              <a:t> NÁPAD, ROZBOR </a:t>
            </a:r>
            <a:r>
              <a:rPr lang="cs-CZ" b="1" smtClean="0"/>
              <a:t>pro snadné algoritmy  nepovinný, jinak ale nejdůležitější část prezentace.  </a:t>
            </a:r>
            <a:endParaRPr lang="cs-CZ" sz="2800" b="1" smtClean="0"/>
          </a:p>
        </p:txBody>
      </p:sp>
      <p:sp>
        <p:nvSpPr>
          <p:cNvPr id="7" name="TextBox 6"/>
          <p:cNvSpPr txBox="1"/>
          <p:nvPr/>
        </p:nvSpPr>
        <p:spPr>
          <a:xfrm>
            <a:off x="539552" y="1124744"/>
            <a:ext cx="8136904" cy="707886"/>
          </a:xfrm>
          <a:prstGeom prst="rect">
            <a:avLst/>
          </a:prstGeom>
          <a:noFill/>
        </p:spPr>
        <p:txBody>
          <a:bodyPr wrap="square" lIns="0" tIns="0" rIns="0" bIns="0" rtlCol="0">
            <a:spAutoFit/>
          </a:bodyPr>
          <a:lstStyle/>
          <a:p>
            <a:r>
              <a:rPr lang="en-US" sz="2800" b="1"/>
              <a:t>[</a:t>
            </a:r>
            <a:r>
              <a:rPr lang="cs-CZ" sz="2800" b="1" smtClean="0"/>
              <a:t>2.</a:t>
            </a:r>
            <a:r>
              <a:rPr lang="en-US" sz="2800" b="1" smtClean="0"/>
              <a:t>]</a:t>
            </a:r>
            <a:r>
              <a:rPr lang="cs-CZ" sz="2800" b="1" smtClean="0"/>
              <a:t> PŘÍKLAD, UKÁZKA, OBRÁZEK</a:t>
            </a:r>
            <a:r>
              <a:rPr lang="cs-CZ" b="1" smtClean="0"/>
              <a:t>  Na příkladu ukážeme, „jak to funguje“ nebo alespoň, čeho chceme  dosáhnout.</a:t>
            </a:r>
          </a:p>
        </p:txBody>
      </p:sp>
      <p:sp>
        <p:nvSpPr>
          <p:cNvPr id="8" name="TextBox 7"/>
          <p:cNvSpPr txBox="1"/>
          <p:nvPr/>
        </p:nvSpPr>
        <p:spPr>
          <a:xfrm>
            <a:off x="539552" y="476672"/>
            <a:ext cx="8136904" cy="430887"/>
          </a:xfrm>
          <a:prstGeom prst="rect">
            <a:avLst/>
          </a:prstGeom>
          <a:noFill/>
        </p:spPr>
        <p:txBody>
          <a:bodyPr wrap="square" lIns="0" tIns="0" rIns="0" bIns="0" rtlCol="0">
            <a:spAutoFit/>
          </a:bodyPr>
          <a:lstStyle/>
          <a:p>
            <a:r>
              <a:rPr lang="en-US" sz="2800" b="1" smtClean="0"/>
              <a:t>[</a:t>
            </a:r>
            <a:r>
              <a:rPr lang="cs-CZ" sz="2800" b="1" smtClean="0"/>
              <a:t>1.</a:t>
            </a:r>
            <a:r>
              <a:rPr lang="en-US" sz="2800" b="1" smtClean="0"/>
              <a:t>]</a:t>
            </a:r>
            <a:r>
              <a:rPr lang="cs-CZ" sz="2800" b="1" smtClean="0"/>
              <a:t> ZADÁNÍ </a:t>
            </a:r>
            <a:r>
              <a:rPr lang="cs-CZ" b="1" smtClean="0"/>
              <a:t>neboli pohádka, stručné neformální seznámení, </a:t>
            </a:r>
            <a:r>
              <a:rPr lang="cs-CZ" b="1"/>
              <a:t> zdroj úlohy.</a:t>
            </a:r>
            <a:endParaRPr lang="cs-CZ" b="1" smtClean="0"/>
          </a:p>
        </p:txBody>
      </p:sp>
      <p:sp>
        <p:nvSpPr>
          <p:cNvPr id="9" name="TextBox 8"/>
          <p:cNvSpPr txBox="1"/>
          <p:nvPr/>
        </p:nvSpPr>
        <p:spPr>
          <a:xfrm>
            <a:off x="539552" y="4869160"/>
            <a:ext cx="8136904" cy="707886"/>
          </a:xfrm>
          <a:prstGeom prst="rect">
            <a:avLst/>
          </a:prstGeom>
          <a:noFill/>
        </p:spPr>
        <p:txBody>
          <a:bodyPr wrap="square" lIns="0" tIns="0" rIns="0" bIns="0" rtlCol="0">
            <a:spAutoFit/>
          </a:bodyPr>
          <a:lstStyle/>
          <a:p>
            <a:r>
              <a:rPr lang="en-US" sz="2800" b="1" smtClean="0"/>
              <a:t>[6</a:t>
            </a:r>
            <a:r>
              <a:rPr lang="cs-CZ" sz="2800" b="1" smtClean="0"/>
              <a:t>.</a:t>
            </a:r>
            <a:r>
              <a:rPr lang="en-US" sz="2800" b="1"/>
              <a:t>]</a:t>
            </a:r>
            <a:r>
              <a:rPr lang="cs-CZ" sz="2800" b="1" smtClean="0"/>
              <a:t> IMPLEMENTACE</a:t>
            </a:r>
            <a:r>
              <a:rPr lang="cs-CZ" b="1" smtClean="0"/>
              <a:t> nemusí být celá, stačí </a:t>
            </a:r>
            <a:r>
              <a:rPr lang="en-US" b="1" smtClean="0"/>
              <a:t>uk</a:t>
            </a:r>
            <a:r>
              <a:rPr lang="cs-CZ" b="1" smtClean="0"/>
              <a:t>ázat</a:t>
            </a:r>
            <a:r>
              <a:rPr lang="en-US" b="1"/>
              <a:t> nebo</a:t>
            </a:r>
            <a:r>
              <a:rPr lang="cs-CZ" b="1" smtClean="0"/>
              <a:t> říci, co dělají nejdůležitější funkce,  hlavní datové struktury,  vtipné triky v kódu.  </a:t>
            </a:r>
            <a:endParaRPr lang="cs-CZ" sz="2800" b="1" smtClean="0"/>
          </a:p>
        </p:txBody>
      </p:sp>
      <p:sp>
        <p:nvSpPr>
          <p:cNvPr id="10" name="TextBox 9"/>
          <p:cNvSpPr txBox="1"/>
          <p:nvPr/>
        </p:nvSpPr>
        <p:spPr>
          <a:xfrm>
            <a:off x="539552" y="3933056"/>
            <a:ext cx="8136904" cy="707886"/>
          </a:xfrm>
          <a:prstGeom prst="rect">
            <a:avLst/>
          </a:prstGeom>
          <a:noFill/>
        </p:spPr>
        <p:txBody>
          <a:bodyPr wrap="square" lIns="0" tIns="0" rIns="0" bIns="0" rtlCol="0">
            <a:spAutoFit/>
          </a:bodyPr>
          <a:lstStyle/>
          <a:p>
            <a:r>
              <a:rPr lang="en-US" sz="2800" b="1" smtClean="0"/>
              <a:t>[5</a:t>
            </a:r>
            <a:r>
              <a:rPr lang="cs-CZ" sz="2800" b="1" smtClean="0"/>
              <a:t>.</a:t>
            </a:r>
            <a:r>
              <a:rPr lang="en-US" sz="2800" b="1"/>
              <a:t>]</a:t>
            </a:r>
            <a:r>
              <a:rPr lang="cs-CZ" sz="2800" b="1" smtClean="0"/>
              <a:t> ALGORITMUS</a:t>
            </a:r>
            <a:r>
              <a:rPr lang="cs-CZ" b="1" smtClean="0"/>
              <a:t> s využitím </a:t>
            </a:r>
            <a:r>
              <a:rPr lang="en-US" b="1" smtClean="0"/>
              <a:t>[4.],  </a:t>
            </a:r>
            <a:r>
              <a:rPr lang="cs-CZ" b="1" smtClean="0"/>
              <a:t>stačí slovně ale pořádně,  paměťová a časová </a:t>
            </a:r>
            <a:r>
              <a:rPr lang="en-US" b="1" smtClean="0"/>
              <a:t>slo</a:t>
            </a:r>
            <a:r>
              <a:rPr lang="cs-CZ" b="1" smtClean="0"/>
              <a:t>ž</a:t>
            </a:r>
            <a:r>
              <a:rPr lang="en-US" b="1" smtClean="0"/>
              <a:t>itost</a:t>
            </a:r>
            <a:r>
              <a:rPr lang="cs-CZ" b="1" smtClean="0"/>
              <a:t>, když ne přesně, tak alespoň odhad. </a:t>
            </a:r>
            <a:endParaRPr lang="cs-CZ" sz="2800" b="1" smtClean="0"/>
          </a:p>
        </p:txBody>
      </p:sp>
      <p:sp>
        <p:nvSpPr>
          <p:cNvPr id="14" name="TextBox 13"/>
          <p:cNvSpPr txBox="1"/>
          <p:nvPr/>
        </p:nvSpPr>
        <p:spPr>
          <a:xfrm>
            <a:off x="539552" y="5805264"/>
            <a:ext cx="8136904" cy="707886"/>
          </a:xfrm>
          <a:prstGeom prst="rect">
            <a:avLst/>
          </a:prstGeom>
          <a:noFill/>
        </p:spPr>
        <p:txBody>
          <a:bodyPr wrap="square" lIns="0" tIns="0" rIns="0" bIns="0" rtlCol="0">
            <a:spAutoFit/>
          </a:bodyPr>
          <a:lstStyle/>
          <a:p>
            <a:r>
              <a:rPr lang="en-US" sz="2800" b="1" smtClean="0"/>
              <a:t>[7</a:t>
            </a:r>
            <a:r>
              <a:rPr lang="cs-CZ" sz="2800" b="1" smtClean="0"/>
              <a:t>.</a:t>
            </a:r>
            <a:r>
              <a:rPr lang="en-US" sz="2800" b="1"/>
              <a:t>]</a:t>
            </a:r>
            <a:r>
              <a:rPr lang="cs-CZ" sz="2800" b="1" smtClean="0"/>
              <a:t> POZNÁMKY, ZKUŠENOSTI</a:t>
            </a:r>
            <a:r>
              <a:rPr lang="cs-CZ" b="1" smtClean="0"/>
              <a:t> Co se vám dařilo a nedařilo, co vás překvapilo, na co si dát pozor, případně odkazy, další souvislosti apod. </a:t>
            </a:r>
            <a:endParaRPr lang="cs-CZ" sz="2800" b="1" smtClean="0"/>
          </a:p>
        </p:txBody>
      </p:sp>
      <p:sp>
        <p:nvSpPr>
          <p:cNvPr id="13" name="TextBox 12"/>
          <p:cNvSpPr txBox="1"/>
          <p:nvPr/>
        </p:nvSpPr>
        <p:spPr>
          <a:xfrm>
            <a:off x="539552" y="2996952"/>
            <a:ext cx="8136904" cy="984885"/>
          </a:xfrm>
          <a:prstGeom prst="rect">
            <a:avLst/>
          </a:prstGeom>
          <a:noFill/>
        </p:spPr>
        <p:txBody>
          <a:bodyPr wrap="square" lIns="0" tIns="0" rIns="0" bIns="0" rtlCol="0">
            <a:spAutoFit/>
          </a:bodyPr>
          <a:lstStyle/>
          <a:p>
            <a:r>
              <a:rPr lang="en-US" sz="2800" b="1" smtClean="0"/>
              <a:t>[</a:t>
            </a:r>
            <a:r>
              <a:rPr lang="cs-CZ" sz="2800" b="1" smtClean="0"/>
              <a:t>4.</a:t>
            </a:r>
            <a:r>
              <a:rPr lang="en-US" sz="2800" b="1"/>
              <a:t>]</a:t>
            </a:r>
            <a:r>
              <a:rPr lang="cs-CZ" sz="2800" b="1" smtClean="0"/>
              <a:t> MATEMATICKÁ </a:t>
            </a:r>
            <a:r>
              <a:rPr lang="en-US" sz="2800" b="1" smtClean="0"/>
              <a:t>nebo INFORMATICK</a:t>
            </a:r>
            <a:r>
              <a:rPr lang="cs-CZ" sz="2800" b="1" smtClean="0"/>
              <a:t>Á </a:t>
            </a:r>
            <a:r>
              <a:rPr lang="cs-CZ" sz="2800" b="1" smtClean="0"/>
              <a:t>FORMULACE</a:t>
            </a:r>
            <a:r>
              <a:rPr lang="en-US" sz="2800" b="1" smtClean="0"/>
              <a:t> </a:t>
            </a:r>
            <a:r>
              <a:rPr lang="cs-CZ" b="1"/>
              <a:t>s využitím matematického jazyka </a:t>
            </a:r>
            <a:r>
              <a:rPr lang="cs-CZ" b="1" smtClean="0"/>
              <a:t>(množina, </a:t>
            </a:r>
            <a:r>
              <a:rPr lang="cs-CZ" b="1"/>
              <a:t>funkce ,  </a:t>
            </a:r>
            <a:r>
              <a:rPr lang="cs-CZ" b="1" smtClean="0"/>
              <a:t>mohutnost, permutace, </a:t>
            </a:r>
            <a:r>
              <a:rPr lang="cs-CZ" b="1" smtClean="0"/>
              <a:t>atd.)</a:t>
            </a:r>
          </a:p>
          <a:p>
            <a:endParaRPr lang="cs-CZ" b="1" smtClean="0"/>
          </a:p>
        </p:txBody>
      </p:sp>
    </p:spTree>
    <p:extLst>
      <p:ext uri="{BB962C8B-B14F-4D97-AF65-F5344CB8AC3E}">
        <p14:creationId xmlns:p14="http://schemas.microsoft.com/office/powerpoint/2010/main" val="3392767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51520" y="692696"/>
            <a:ext cx="8640960" cy="1384995"/>
          </a:xfrm>
          <a:prstGeom prst="rect">
            <a:avLst/>
          </a:prstGeom>
          <a:solidFill>
            <a:schemeClr val="accent1">
              <a:lumMod val="20000"/>
              <a:lumOff val="80000"/>
            </a:schemeClr>
          </a:solidFill>
        </p:spPr>
        <p:txBody>
          <a:bodyPr wrap="square" rtlCol="0">
            <a:spAutoFit/>
          </a:bodyPr>
          <a:lstStyle/>
          <a:p>
            <a:pPr algn="ctr"/>
            <a:r>
              <a:rPr lang="cs-CZ" sz="2800" b="1" smtClean="0"/>
              <a:t>Jednotlivé body </a:t>
            </a:r>
            <a:r>
              <a:rPr lang="en-US" sz="2800" b="1" smtClean="0"/>
              <a:t>[1.] - [7.] </a:t>
            </a:r>
            <a:r>
              <a:rPr lang="cs-CZ" sz="2800" b="1" smtClean="0"/>
              <a:t>se mohou všelijak prolínat, </a:t>
            </a:r>
          </a:p>
          <a:p>
            <a:pPr algn="ctr"/>
            <a:r>
              <a:rPr lang="cs-CZ" sz="2800" b="1" smtClean="0"/>
              <a:t>jak to logika postupu řešení vyžaduje, </a:t>
            </a:r>
          </a:p>
          <a:p>
            <a:pPr algn="ctr"/>
            <a:r>
              <a:rPr lang="cs-CZ" sz="2800" b="1" smtClean="0"/>
              <a:t>neměly by ale v prezentaci chybět. </a:t>
            </a:r>
            <a:endParaRPr lang="cs-CZ" b="1"/>
          </a:p>
        </p:txBody>
      </p:sp>
      <p:sp>
        <p:nvSpPr>
          <p:cNvPr id="3" name="TextBox 2"/>
          <p:cNvSpPr txBox="1"/>
          <p:nvPr/>
        </p:nvSpPr>
        <p:spPr>
          <a:xfrm>
            <a:off x="251520" y="3068960"/>
            <a:ext cx="8640960" cy="2246769"/>
          </a:xfrm>
          <a:prstGeom prst="rect">
            <a:avLst/>
          </a:prstGeom>
          <a:solidFill>
            <a:schemeClr val="accent1">
              <a:lumMod val="20000"/>
              <a:lumOff val="80000"/>
            </a:schemeClr>
          </a:solidFill>
        </p:spPr>
        <p:txBody>
          <a:bodyPr wrap="square" rtlCol="0">
            <a:spAutoFit/>
          </a:bodyPr>
          <a:lstStyle/>
          <a:p>
            <a:pPr algn="ctr"/>
            <a:r>
              <a:rPr lang="cs-CZ" sz="2800" b="1" smtClean="0"/>
              <a:t>Následující ukázka</a:t>
            </a:r>
          </a:p>
          <a:p>
            <a:pPr algn="ctr"/>
            <a:r>
              <a:rPr lang="cs-CZ" sz="2800" b="1" smtClean="0"/>
              <a:t>je trochu více "ukecaná", </a:t>
            </a:r>
          </a:p>
          <a:p>
            <a:pPr algn="ctr"/>
            <a:r>
              <a:rPr lang="cs-CZ" sz="2800" b="1" smtClean="0"/>
              <a:t>protože existuje jen v psané podobě.</a:t>
            </a:r>
          </a:p>
          <a:p>
            <a:pPr algn="ctr"/>
            <a:r>
              <a:rPr lang="cs-CZ" sz="2800" b="1"/>
              <a:t>R</a:t>
            </a:r>
            <a:r>
              <a:rPr lang="cs-CZ" sz="2800" b="1" smtClean="0"/>
              <a:t>ealistická prezentace bude spíš obsahovat </a:t>
            </a:r>
          </a:p>
          <a:p>
            <a:pPr algn="ctr"/>
            <a:r>
              <a:rPr lang="cs-CZ" sz="2800" b="1" smtClean="0"/>
              <a:t>méně psaného textu a zbytek prezentující řekne.</a:t>
            </a:r>
          </a:p>
        </p:txBody>
      </p:sp>
    </p:spTree>
    <p:extLst>
      <p:ext uri="{BB962C8B-B14F-4D97-AF65-F5344CB8AC3E}">
        <p14:creationId xmlns:p14="http://schemas.microsoft.com/office/powerpoint/2010/main" val="1150842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Rectangle 87"/>
          <p:cNvSpPr/>
          <p:nvPr/>
        </p:nvSpPr>
        <p:spPr>
          <a:xfrm>
            <a:off x="3419872" y="4365104"/>
            <a:ext cx="1080120"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9" name="Rectangle 88"/>
          <p:cNvSpPr/>
          <p:nvPr/>
        </p:nvSpPr>
        <p:spPr>
          <a:xfrm>
            <a:off x="7380312" y="4365104"/>
            <a:ext cx="1224136"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5" name="Rectangle 84"/>
          <p:cNvSpPr/>
          <p:nvPr/>
        </p:nvSpPr>
        <p:spPr>
          <a:xfrm>
            <a:off x="4427984" y="4365104"/>
            <a:ext cx="3096344" cy="28803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TextBox 7"/>
          <p:cNvSpPr txBox="1"/>
          <p:nvPr/>
        </p:nvSpPr>
        <p:spPr>
          <a:xfrm>
            <a:off x="611560" y="0"/>
            <a:ext cx="6696744" cy="523220"/>
          </a:xfrm>
          <a:prstGeom prst="rect">
            <a:avLst/>
          </a:prstGeom>
          <a:solidFill>
            <a:schemeClr val="accent1">
              <a:lumMod val="20000"/>
              <a:lumOff val="80000"/>
            </a:schemeClr>
          </a:solidFill>
        </p:spPr>
        <p:txBody>
          <a:bodyPr wrap="square" rtlCol="0">
            <a:spAutoFit/>
          </a:bodyPr>
          <a:lstStyle/>
          <a:p>
            <a:r>
              <a:rPr lang="en-US" sz="2800" b="1"/>
              <a:t>[</a:t>
            </a:r>
            <a:r>
              <a:rPr lang="cs-CZ" sz="2800" b="1" smtClean="0"/>
              <a:t>1.</a:t>
            </a:r>
            <a:r>
              <a:rPr lang="en-US" sz="2800" b="1" smtClean="0"/>
              <a:t>]</a:t>
            </a:r>
            <a:r>
              <a:rPr lang="cs-CZ" sz="2800" b="1" smtClean="0"/>
              <a:t> ZADÁNÍ  </a:t>
            </a:r>
          </a:p>
        </p:txBody>
      </p:sp>
      <p:sp>
        <p:nvSpPr>
          <p:cNvPr id="46" name="TextBox 45"/>
          <p:cNvSpPr txBox="1"/>
          <p:nvPr/>
        </p:nvSpPr>
        <p:spPr>
          <a:xfrm>
            <a:off x="539552" y="6093296"/>
            <a:ext cx="8136904" cy="523220"/>
          </a:xfrm>
          <a:prstGeom prst="rect">
            <a:avLst/>
          </a:prstGeom>
          <a:noFill/>
        </p:spPr>
        <p:txBody>
          <a:bodyPr wrap="square" rtlCol="0">
            <a:spAutoFit/>
          </a:bodyPr>
          <a:lstStyle/>
          <a:p>
            <a:r>
              <a:rPr lang="cs-CZ" sz="1400"/>
              <a:t>https://icpcarchive.ecs.baylor.edu/index.php?option=com_onlinejudge&amp;Itemid=8&amp;category=131&amp;page=show_problem&amp;problem=686</a:t>
            </a:r>
          </a:p>
        </p:txBody>
      </p:sp>
      <p:sp>
        <p:nvSpPr>
          <p:cNvPr id="47" name="TextBox 46"/>
          <p:cNvSpPr txBox="1"/>
          <p:nvPr/>
        </p:nvSpPr>
        <p:spPr>
          <a:xfrm>
            <a:off x="755576" y="5805264"/>
            <a:ext cx="7272808" cy="369332"/>
          </a:xfrm>
          <a:prstGeom prst="rect">
            <a:avLst/>
          </a:prstGeom>
          <a:noFill/>
        </p:spPr>
        <p:txBody>
          <a:bodyPr wrap="square" rtlCol="0">
            <a:spAutoFit/>
          </a:bodyPr>
          <a:lstStyle/>
          <a:p>
            <a:r>
              <a:rPr lang="cs-CZ" smtClean="0"/>
              <a:t>Úloha evropského </a:t>
            </a:r>
            <a:r>
              <a:rPr lang="en-US" smtClean="0"/>
              <a:t>jihoz</a:t>
            </a:r>
            <a:r>
              <a:rPr lang="cs-CZ" smtClean="0"/>
              <a:t>á</a:t>
            </a:r>
            <a:r>
              <a:rPr lang="en-US" smtClean="0"/>
              <a:t>padn</a:t>
            </a:r>
            <a:r>
              <a:rPr lang="cs-CZ" smtClean="0"/>
              <a:t>í</a:t>
            </a:r>
            <a:r>
              <a:rPr lang="en-US" smtClean="0"/>
              <a:t>ho </a:t>
            </a:r>
            <a:r>
              <a:rPr lang="cs-CZ" smtClean="0"/>
              <a:t>regionálního kola ICPC 2002.</a:t>
            </a:r>
            <a:endParaRPr lang="cs-CZ"/>
          </a:p>
        </p:txBody>
      </p:sp>
      <p:sp>
        <p:nvSpPr>
          <p:cNvPr id="31" name="TextBox 30"/>
          <p:cNvSpPr txBox="1"/>
          <p:nvPr/>
        </p:nvSpPr>
        <p:spPr>
          <a:xfrm>
            <a:off x="323528" y="836712"/>
            <a:ext cx="8568952" cy="3139321"/>
          </a:xfrm>
          <a:prstGeom prst="rect">
            <a:avLst/>
          </a:prstGeom>
          <a:noFill/>
        </p:spPr>
        <p:txBody>
          <a:bodyPr wrap="square" rtlCol="0">
            <a:spAutoFit/>
          </a:bodyPr>
          <a:lstStyle/>
          <a:p>
            <a:r>
              <a:rPr lang="cs-CZ" smtClean="0"/>
              <a:t>Na břehu řeky je n měst (n ≤ 100) propojených jednou rourou.</a:t>
            </a:r>
          </a:p>
          <a:p>
            <a:r>
              <a:rPr lang="cs-CZ"/>
              <a:t>K</a:t>
            </a:r>
            <a:r>
              <a:rPr lang="cs-CZ" smtClean="0"/>
              <a:t>aždé město vypouští svou odpadní vodu buď přímo do řeky nebo rourou do sousedního města. Vypouštěcí strategie je pro každé město dlouhodobě fixní. Město nemůže vypouštět vodu do řeky i do roury zároveň. </a:t>
            </a:r>
          </a:p>
          <a:p>
            <a:r>
              <a:rPr lang="cs-CZ" smtClean="0"/>
              <a:t>Když do města dotéká voda z jednoho směru ze sousedního města nebo sousedních měst, může ji město buď spolu se svou vodou vypouštět do řeky nebo poslat spolu se svou vodou ve stejném směrem do sousedního města, pokud to jde.  </a:t>
            </a:r>
          </a:p>
          <a:p>
            <a:r>
              <a:rPr lang="cs-CZ" smtClean="0"/>
              <a:t>Dvě sousední města nemohou vypouštět svou vodu do roury proti sobě. Kapacita roury je dostatečná pro libovolné množství vody. </a:t>
            </a:r>
          </a:p>
          <a:p>
            <a:endParaRPr lang="cs-CZ" smtClean="0"/>
          </a:p>
          <a:p>
            <a:r>
              <a:rPr lang="cs-CZ" smtClean="0"/>
              <a:t>Úloha:  Zjistěte</a:t>
            </a:r>
            <a:r>
              <a:rPr lang="en-US" smtClean="0"/>
              <a:t>,</a:t>
            </a:r>
            <a:r>
              <a:rPr lang="cs-CZ" smtClean="0"/>
              <a:t> kolik je </a:t>
            </a:r>
            <a:r>
              <a:rPr lang="cs-CZ"/>
              <a:t>možných </a:t>
            </a:r>
            <a:r>
              <a:rPr lang="cs-CZ" smtClean="0"/>
              <a:t>konfigurací pro danou hodnotu n (max 100) . </a:t>
            </a:r>
          </a:p>
        </p:txBody>
      </p:sp>
      <p:sp>
        <p:nvSpPr>
          <p:cNvPr id="4" name="Rectangle 3"/>
          <p:cNvSpPr/>
          <p:nvPr/>
        </p:nvSpPr>
        <p:spPr>
          <a:xfrm>
            <a:off x="1259632" y="4365104"/>
            <a:ext cx="2160240" cy="28803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2" name="Rectangle 31"/>
          <p:cNvSpPr/>
          <p:nvPr/>
        </p:nvSpPr>
        <p:spPr>
          <a:xfrm>
            <a:off x="323528" y="5085184"/>
            <a:ext cx="8496944" cy="43204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smtClean="0"/>
              <a:t>Řeka</a:t>
            </a:r>
            <a:endParaRPr lang="cs-CZ" b="1"/>
          </a:p>
        </p:txBody>
      </p:sp>
      <p:sp>
        <p:nvSpPr>
          <p:cNvPr id="41" name="Rectangle 40"/>
          <p:cNvSpPr/>
          <p:nvPr/>
        </p:nvSpPr>
        <p:spPr>
          <a:xfrm>
            <a:off x="8244408" y="429309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1" name="Down Arrow 50"/>
          <p:cNvSpPr/>
          <p:nvPr/>
        </p:nvSpPr>
        <p:spPr>
          <a:xfrm>
            <a:off x="8316416" y="4581128"/>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3" name="Rectangle 52"/>
          <p:cNvSpPr/>
          <p:nvPr/>
        </p:nvSpPr>
        <p:spPr>
          <a:xfrm>
            <a:off x="7236296" y="429309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4" name="Rectangle 53"/>
          <p:cNvSpPr/>
          <p:nvPr/>
        </p:nvSpPr>
        <p:spPr>
          <a:xfrm>
            <a:off x="6228184" y="429309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5" name="Rectangle 54"/>
          <p:cNvSpPr/>
          <p:nvPr/>
        </p:nvSpPr>
        <p:spPr>
          <a:xfrm>
            <a:off x="5220072" y="429309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6" name="Rectangle 55"/>
          <p:cNvSpPr/>
          <p:nvPr/>
        </p:nvSpPr>
        <p:spPr>
          <a:xfrm>
            <a:off x="4211960" y="429309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7" name="Rectangle 56"/>
          <p:cNvSpPr/>
          <p:nvPr/>
        </p:nvSpPr>
        <p:spPr>
          <a:xfrm>
            <a:off x="3203848" y="429309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8" name="Rectangle 57"/>
          <p:cNvSpPr/>
          <p:nvPr/>
        </p:nvSpPr>
        <p:spPr>
          <a:xfrm>
            <a:off x="2195736" y="429309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9" name="Rectangle 58"/>
          <p:cNvSpPr/>
          <p:nvPr/>
        </p:nvSpPr>
        <p:spPr>
          <a:xfrm>
            <a:off x="1187624" y="429309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6" name="Oval 65"/>
          <p:cNvSpPr/>
          <p:nvPr/>
        </p:nvSpPr>
        <p:spPr>
          <a:xfrm>
            <a:off x="8316416" y="436510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8" name="Down Arrow 67"/>
          <p:cNvSpPr/>
          <p:nvPr/>
        </p:nvSpPr>
        <p:spPr>
          <a:xfrm rot="16200000">
            <a:off x="2519772" y="425709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1" name="Down Arrow 70"/>
          <p:cNvSpPr/>
          <p:nvPr/>
        </p:nvSpPr>
        <p:spPr>
          <a:xfrm rot="16200000">
            <a:off x="1583668" y="425709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4" name="Down Arrow 73"/>
          <p:cNvSpPr/>
          <p:nvPr/>
        </p:nvSpPr>
        <p:spPr>
          <a:xfrm>
            <a:off x="3275856" y="4509120"/>
            <a:ext cx="288032" cy="576064"/>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5" name="Down Arrow 74"/>
          <p:cNvSpPr/>
          <p:nvPr/>
        </p:nvSpPr>
        <p:spPr>
          <a:xfrm>
            <a:off x="5292080" y="4581128"/>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 name="Oval 23"/>
          <p:cNvSpPr/>
          <p:nvPr/>
        </p:nvSpPr>
        <p:spPr>
          <a:xfrm>
            <a:off x="1259632" y="436510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0" name="Oval 59"/>
          <p:cNvSpPr/>
          <p:nvPr/>
        </p:nvSpPr>
        <p:spPr>
          <a:xfrm>
            <a:off x="2267744" y="436510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1" name="Oval 60"/>
          <p:cNvSpPr/>
          <p:nvPr/>
        </p:nvSpPr>
        <p:spPr>
          <a:xfrm>
            <a:off x="3275856" y="436510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3" name="Oval 62"/>
          <p:cNvSpPr/>
          <p:nvPr/>
        </p:nvSpPr>
        <p:spPr>
          <a:xfrm>
            <a:off x="5292080" y="436510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4" name="Down Arrow 83"/>
          <p:cNvSpPr/>
          <p:nvPr/>
        </p:nvSpPr>
        <p:spPr>
          <a:xfrm rot="5400000" flipH="1">
            <a:off x="5976156" y="425709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6" name="Down Arrow 85"/>
          <p:cNvSpPr/>
          <p:nvPr/>
        </p:nvSpPr>
        <p:spPr>
          <a:xfrm rot="16200000">
            <a:off x="4608004" y="425709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7" name="Down Arrow 86"/>
          <p:cNvSpPr/>
          <p:nvPr/>
        </p:nvSpPr>
        <p:spPr>
          <a:xfrm rot="5400000" flipH="1">
            <a:off x="6984268" y="425709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2" name="Oval 61"/>
          <p:cNvSpPr/>
          <p:nvPr/>
        </p:nvSpPr>
        <p:spPr>
          <a:xfrm>
            <a:off x="4283968" y="436510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4" name="Oval 63"/>
          <p:cNvSpPr/>
          <p:nvPr/>
        </p:nvSpPr>
        <p:spPr>
          <a:xfrm>
            <a:off x="6300192" y="436510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5" name="Oval 64"/>
          <p:cNvSpPr/>
          <p:nvPr/>
        </p:nvSpPr>
        <p:spPr>
          <a:xfrm>
            <a:off x="7308304" y="436510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0" name="TextBox 89"/>
          <p:cNvSpPr txBox="1"/>
          <p:nvPr/>
        </p:nvSpPr>
        <p:spPr>
          <a:xfrm>
            <a:off x="107504" y="4221088"/>
            <a:ext cx="1010915" cy="646331"/>
          </a:xfrm>
          <a:prstGeom prst="rect">
            <a:avLst/>
          </a:prstGeom>
          <a:noFill/>
        </p:spPr>
        <p:txBody>
          <a:bodyPr wrap="square" rtlCol="0">
            <a:spAutoFit/>
          </a:bodyPr>
          <a:lstStyle/>
          <a:p>
            <a:r>
              <a:rPr lang="cs-CZ" smtClean="0"/>
              <a:t>Příklad</a:t>
            </a:r>
          </a:p>
          <a:p>
            <a:r>
              <a:rPr lang="cs-CZ" smtClean="0"/>
              <a:t>8 měst:</a:t>
            </a:r>
            <a:endParaRPr lang="cs-CZ"/>
          </a:p>
        </p:txBody>
      </p:sp>
    </p:spTree>
    <p:extLst>
      <p:ext uri="{BB962C8B-B14F-4D97-AF65-F5344CB8AC3E}">
        <p14:creationId xmlns:p14="http://schemas.microsoft.com/office/powerpoint/2010/main" val="1626836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Down Arrow 317"/>
          <p:cNvSpPr/>
          <p:nvPr/>
        </p:nvSpPr>
        <p:spPr>
          <a:xfrm flipH="1">
            <a:off x="971600" y="6021288"/>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9" name="Rectangle 278"/>
          <p:cNvSpPr/>
          <p:nvPr/>
        </p:nvSpPr>
        <p:spPr>
          <a:xfrm>
            <a:off x="8100392" y="5157192"/>
            <a:ext cx="432048"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0" name="Down Arrow 259"/>
          <p:cNvSpPr/>
          <p:nvPr/>
        </p:nvSpPr>
        <p:spPr>
          <a:xfrm>
            <a:off x="1475656" y="4437112"/>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2" name="Down Arrow 231"/>
          <p:cNvSpPr/>
          <p:nvPr/>
        </p:nvSpPr>
        <p:spPr>
          <a:xfrm rot="16200000">
            <a:off x="1655676" y="346500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7" name="Down Arrow 196"/>
          <p:cNvSpPr/>
          <p:nvPr/>
        </p:nvSpPr>
        <p:spPr>
          <a:xfrm rot="5400000" flipH="1">
            <a:off x="2879812" y="267291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Rectangle 7"/>
          <p:cNvSpPr/>
          <p:nvPr/>
        </p:nvSpPr>
        <p:spPr>
          <a:xfrm>
            <a:off x="611560" y="1988841"/>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7" name="Down Arrow 166"/>
          <p:cNvSpPr/>
          <p:nvPr/>
        </p:nvSpPr>
        <p:spPr>
          <a:xfrm>
            <a:off x="971600" y="206084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2" name="Down Arrow 121"/>
          <p:cNvSpPr/>
          <p:nvPr/>
        </p:nvSpPr>
        <p:spPr>
          <a:xfrm rot="5400000" flipH="1">
            <a:off x="3383868"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3" name="Down Arrow 122"/>
          <p:cNvSpPr/>
          <p:nvPr/>
        </p:nvSpPr>
        <p:spPr>
          <a:xfrm rot="5400000" flipH="1">
            <a:off x="3887924"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TextBox 12"/>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2.</a:t>
            </a:r>
            <a:r>
              <a:rPr lang="en-US" sz="2800" b="1" smtClean="0"/>
              <a:t>]</a:t>
            </a:r>
            <a:r>
              <a:rPr lang="cs-CZ" sz="2800" b="1" smtClean="0"/>
              <a:t> PŘÍKLAD</a:t>
            </a:r>
            <a:r>
              <a:rPr lang="cs-CZ" b="1" smtClean="0"/>
              <a:t> </a:t>
            </a:r>
          </a:p>
        </p:txBody>
      </p:sp>
      <p:sp>
        <p:nvSpPr>
          <p:cNvPr id="76" name="TextBox 75"/>
          <p:cNvSpPr txBox="1"/>
          <p:nvPr/>
        </p:nvSpPr>
        <p:spPr>
          <a:xfrm>
            <a:off x="971600" y="548680"/>
            <a:ext cx="7272808" cy="369332"/>
          </a:xfrm>
          <a:prstGeom prst="rect">
            <a:avLst/>
          </a:prstGeom>
          <a:noFill/>
        </p:spPr>
        <p:txBody>
          <a:bodyPr wrap="square" rtlCol="0">
            <a:spAutoFit/>
          </a:bodyPr>
          <a:lstStyle/>
          <a:p>
            <a:r>
              <a:rPr lang="en-US" smtClean="0"/>
              <a:t>Kdy</a:t>
            </a:r>
            <a:r>
              <a:rPr lang="cs-CZ" smtClean="0"/>
              <a:t>ž jsou města 4, máme celkem  21 možných konfigurací.</a:t>
            </a:r>
            <a:endParaRPr lang="cs-CZ"/>
          </a:p>
        </p:txBody>
      </p:sp>
      <p:sp>
        <p:nvSpPr>
          <p:cNvPr id="117" name="Down Arrow 116"/>
          <p:cNvSpPr/>
          <p:nvPr/>
        </p:nvSpPr>
        <p:spPr>
          <a:xfrm>
            <a:off x="3131840" y="126876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9" name="Down Arrow 118"/>
          <p:cNvSpPr/>
          <p:nvPr/>
        </p:nvSpPr>
        <p:spPr>
          <a:xfrm rot="16200000">
            <a:off x="2879812"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4" name="Down Arrow 123"/>
          <p:cNvSpPr/>
          <p:nvPr/>
        </p:nvSpPr>
        <p:spPr>
          <a:xfrm rot="5400000" flipH="1">
            <a:off x="1223628"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5" name="Down Arrow 124"/>
          <p:cNvSpPr/>
          <p:nvPr/>
        </p:nvSpPr>
        <p:spPr>
          <a:xfrm rot="5400000" flipH="1">
            <a:off x="1727684"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6" name="Down Arrow 125"/>
          <p:cNvSpPr/>
          <p:nvPr/>
        </p:nvSpPr>
        <p:spPr>
          <a:xfrm>
            <a:off x="467544" y="126876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7" name="Oval 126"/>
          <p:cNvSpPr/>
          <p:nvPr/>
        </p:nvSpPr>
        <p:spPr>
          <a:xfrm>
            <a:off x="467544"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8" name="Down Arrow 127"/>
          <p:cNvSpPr/>
          <p:nvPr/>
        </p:nvSpPr>
        <p:spPr>
          <a:xfrm rot="5400000" flipH="1">
            <a:off x="719572"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9" name="Oval 128"/>
          <p:cNvSpPr/>
          <p:nvPr/>
        </p:nvSpPr>
        <p:spPr>
          <a:xfrm>
            <a:off x="971600"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0" name="Oval 129"/>
          <p:cNvSpPr/>
          <p:nvPr/>
        </p:nvSpPr>
        <p:spPr>
          <a:xfrm>
            <a:off x="1475656"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1" name="Oval 130"/>
          <p:cNvSpPr/>
          <p:nvPr/>
        </p:nvSpPr>
        <p:spPr>
          <a:xfrm>
            <a:off x="1979712"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2" name="Down Arrow 131"/>
          <p:cNvSpPr/>
          <p:nvPr/>
        </p:nvSpPr>
        <p:spPr>
          <a:xfrm rot="16200000">
            <a:off x="5472100"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3" name="Down Arrow 132"/>
          <p:cNvSpPr/>
          <p:nvPr/>
        </p:nvSpPr>
        <p:spPr>
          <a:xfrm rot="16200000">
            <a:off x="4968044"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4" name="Down Arrow 133"/>
          <p:cNvSpPr/>
          <p:nvPr/>
        </p:nvSpPr>
        <p:spPr>
          <a:xfrm flipH="1">
            <a:off x="5724128" y="126876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5" name="Down Arrow 134"/>
          <p:cNvSpPr/>
          <p:nvPr/>
        </p:nvSpPr>
        <p:spPr>
          <a:xfrm rot="5400000" flipH="1">
            <a:off x="5976156"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6" name="Oval 135"/>
          <p:cNvSpPr/>
          <p:nvPr/>
        </p:nvSpPr>
        <p:spPr>
          <a:xfrm flipH="1">
            <a:off x="5724128"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7" name="Oval 136"/>
          <p:cNvSpPr/>
          <p:nvPr/>
        </p:nvSpPr>
        <p:spPr>
          <a:xfrm flipH="1">
            <a:off x="5220072"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8" name="Oval 137"/>
          <p:cNvSpPr/>
          <p:nvPr/>
        </p:nvSpPr>
        <p:spPr>
          <a:xfrm flipH="1">
            <a:off x="4716016"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9" name="Oval 138"/>
          <p:cNvSpPr/>
          <p:nvPr/>
        </p:nvSpPr>
        <p:spPr>
          <a:xfrm flipH="1">
            <a:off x="6228184"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1" name="Down Arrow 140"/>
          <p:cNvSpPr/>
          <p:nvPr/>
        </p:nvSpPr>
        <p:spPr>
          <a:xfrm rot="16200000">
            <a:off x="7704348"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2" name="Down Arrow 141"/>
          <p:cNvSpPr/>
          <p:nvPr/>
        </p:nvSpPr>
        <p:spPr>
          <a:xfrm rot="16200000">
            <a:off x="7200292"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3" name="Down Arrow 142"/>
          <p:cNvSpPr/>
          <p:nvPr/>
        </p:nvSpPr>
        <p:spPr>
          <a:xfrm flipH="1">
            <a:off x="8460432" y="126876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4" name="Oval 143"/>
          <p:cNvSpPr/>
          <p:nvPr/>
        </p:nvSpPr>
        <p:spPr>
          <a:xfrm flipH="1">
            <a:off x="8460432"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5" name="Down Arrow 144"/>
          <p:cNvSpPr/>
          <p:nvPr/>
        </p:nvSpPr>
        <p:spPr>
          <a:xfrm rot="16200000">
            <a:off x="8208404" y="108874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6" name="Oval 145"/>
          <p:cNvSpPr/>
          <p:nvPr/>
        </p:nvSpPr>
        <p:spPr>
          <a:xfrm flipH="1">
            <a:off x="7956376"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7" name="Oval 146"/>
          <p:cNvSpPr/>
          <p:nvPr/>
        </p:nvSpPr>
        <p:spPr>
          <a:xfrm flipH="1">
            <a:off x="7452320"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8" name="Oval 147"/>
          <p:cNvSpPr/>
          <p:nvPr/>
        </p:nvSpPr>
        <p:spPr>
          <a:xfrm flipH="1">
            <a:off x="6948264"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5" name="Oval 154"/>
          <p:cNvSpPr/>
          <p:nvPr/>
        </p:nvSpPr>
        <p:spPr>
          <a:xfrm flipH="1">
            <a:off x="3635896"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6" name="Oval 155"/>
          <p:cNvSpPr/>
          <p:nvPr/>
        </p:nvSpPr>
        <p:spPr>
          <a:xfrm flipH="1">
            <a:off x="3131840"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7" name="Oval 156"/>
          <p:cNvSpPr/>
          <p:nvPr/>
        </p:nvSpPr>
        <p:spPr>
          <a:xfrm flipH="1">
            <a:off x="2627784"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8" name="Oval 157"/>
          <p:cNvSpPr/>
          <p:nvPr/>
        </p:nvSpPr>
        <p:spPr>
          <a:xfrm flipH="1">
            <a:off x="4139952" y="112474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9" name="Down Arrow 158"/>
          <p:cNvSpPr/>
          <p:nvPr/>
        </p:nvSpPr>
        <p:spPr>
          <a:xfrm rot="5400000" flipH="1">
            <a:off x="1259631" y="1844825"/>
            <a:ext cx="216025" cy="360040"/>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0" name="Down Arrow 159"/>
          <p:cNvSpPr/>
          <p:nvPr/>
        </p:nvSpPr>
        <p:spPr>
          <a:xfrm rot="5400000" flipH="1">
            <a:off x="1727684" y="188082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1" name="Down Arrow 160"/>
          <p:cNvSpPr/>
          <p:nvPr/>
        </p:nvSpPr>
        <p:spPr>
          <a:xfrm>
            <a:off x="467544" y="206084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2" name="Oval 161"/>
          <p:cNvSpPr/>
          <p:nvPr/>
        </p:nvSpPr>
        <p:spPr>
          <a:xfrm>
            <a:off x="467544"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4" name="Oval 163"/>
          <p:cNvSpPr/>
          <p:nvPr/>
        </p:nvSpPr>
        <p:spPr>
          <a:xfrm>
            <a:off x="971600"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5" name="Oval 164"/>
          <p:cNvSpPr/>
          <p:nvPr/>
        </p:nvSpPr>
        <p:spPr>
          <a:xfrm>
            <a:off x="1475656"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6" name="Oval 165"/>
          <p:cNvSpPr/>
          <p:nvPr/>
        </p:nvSpPr>
        <p:spPr>
          <a:xfrm>
            <a:off x="1979712"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8" name="Rectangle 167"/>
          <p:cNvSpPr/>
          <p:nvPr/>
        </p:nvSpPr>
        <p:spPr>
          <a:xfrm>
            <a:off x="3203848" y="1988841"/>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9" name="Down Arrow 168"/>
          <p:cNvSpPr/>
          <p:nvPr/>
        </p:nvSpPr>
        <p:spPr>
          <a:xfrm>
            <a:off x="3635896" y="206084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0" name="Down Arrow 169"/>
          <p:cNvSpPr/>
          <p:nvPr/>
        </p:nvSpPr>
        <p:spPr>
          <a:xfrm rot="5400000" flipH="1">
            <a:off x="3887924" y="188082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1" name="Down Arrow 170"/>
          <p:cNvSpPr/>
          <p:nvPr/>
        </p:nvSpPr>
        <p:spPr>
          <a:xfrm rot="16200000">
            <a:off x="2879812" y="188082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2" name="Down Arrow 171"/>
          <p:cNvSpPr/>
          <p:nvPr/>
        </p:nvSpPr>
        <p:spPr>
          <a:xfrm>
            <a:off x="3131840" y="206084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3" name="Oval 172"/>
          <p:cNvSpPr/>
          <p:nvPr/>
        </p:nvSpPr>
        <p:spPr>
          <a:xfrm>
            <a:off x="3131840"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4" name="Oval 173"/>
          <p:cNvSpPr/>
          <p:nvPr/>
        </p:nvSpPr>
        <p:spPr>
          <a:xfrm>
            <a:off x="3635896"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5" name="Oval 174"/>
          <p:cNvSpPr/>
          <p:nvPr/>
        </p:nvSpPr>
        <p:spPr>
          <a:xfrm>
            <a:off x="4139952"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6" name="Oval 175"/>
          <p:cNvSpPr/>
          <p:nvPr/>
        </p:nvSpPr>
        <p:spPr>
          <a:xfrm>
            <a:off x="2627784"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7" name="Rectangle 176"/>
          <p:cNvSpPr/>
          <p:nvPr/>
        </p:nvSpPr>
        <p:spPr>
          <a:xfrm flipH="1">
            <a:off x="5796136" y="1988841"/>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8" name="Down Arrow 177"/>
          <p:cNvSpPr/>
          <p:nvPr/>
        </p:nvSpPr>
        <p:spPr>
          <a:xfrm flipH="1">
            <a:off x="5724128" y="206084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9" name="Down Arrow 178"/>
          <p:cNvSpPr/>
          <p:nvPr/>
        </p:nvSpPr>
        <p:spPr>
          <a:xfrm rot="16200000">
            <a:off x="5472100" y="188082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0" name="Down Arrow 179"/>
          <p:cNvSpPr/>
          <p:nvPr/>
        </p:nvSpPr>
        <p:spPr>
          <a:xfrm rot="16200000">
            <a:off x="4968044" y="188082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1" name="Down Arrow 180"/>
          <p:cNvSpPr/>
          <p:nvPr/>
        </p:nvSpPr>
        <p:spPr>
          <a:xfrm flipH="1">
            <a:off x="6228184" y="2060849"/>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2" name="Oval 181"/>
          <p:cNvSpPr/>
          <p:nvPr/>
        </p:nvSpPr>
        <p:spPr>
          <a:xfrm flipH="1">
            <a:off x="6228184"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3" name="Oval 182"/>
          <p:cNvSpPr/>
          <p:nvPr/>
        </p:nvSpPr>
        <p:spPr>
          <a:xfrm flipH="1">
            <a:off x="5724128"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4" name="Oval 183"/>
          <p:cNvSpPr/>
          <p:nvPr/>
        </p:nvSpPr>
        <p:spPr>
          <a:xfrm flipH="1">
            <a:off x="5220072"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5" name="Oval 184"/>
          <p:cNvSpPr/>
          <p:nvPr/>
        </p:nvSpPr>
        <p:spPr>
          <a:xfrm flipH="1">
            <a:off x="4716016" y="1916833"/>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6" name="Rectangle 185"/>
          <p:cNvSpPr/>
          <p:nvPr/>
        </p:nvSpPr>
        <p:spPr>
          <a:xfrm>
            <a:off x="611560" y="2780928"/>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7" name="Down Arrow 186"/>
          <p:cNvSpPr/>
          <p:nvPr/>
        </p:nvSpPr>
        <p:spPr>
          <a:xfrm>
            <a:off x="1475656" y="285293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8" name="Down Arrow 187"/>
          <p:cNvSpPr/>
          <p:nvPr/>
        </p:nvSpPr>
        <p:spPr>
          <a:xfrm rot="16200000">
            <a:off x="1223628" y="267291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9" name="Down Arrow 188"/>
          <p:cNvSpPr/>
          <p:nvPr/>
        </p:nvSpPr>
        <p:spPr>
          <a:xfrm rot="5400000" flipH="1">
            <a:off x="1727684" y="267291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0" name="Down Arrow 189"/>
          <p:cNvSpPr/>
          <p:nvPr/>
        </p:nvSpPr>
        <p:spPr>
          <a:xfrm>
            <a:off x="467544" y="285293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1" name="Oval 190"/>
          <p:cNvSpPr/>
          <p:nvPr/>
        </p:nvSpPr>
        <p:spPr>
          <a:xfrm>
            <a:off x="467544"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2" name="Oval 191"/>
          <p:cNvSpPr/>
          <p:nvPr/>
        </p:nvSpPr>
        <p:spPr>
          <a:xfrm>
            <a:off x="971600"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3" name="Oval 192"/>
          <p:cNvSpPr/>
          <p:nvPr/>
        </p:nvSpPr>
        <p:spPr>
          <a:xfrm>
            <a:off x="1475656"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4" name="Oval 193"/>
          <p:cNvSpPr/>
          <p:nvPr/>
        </p:nvSpPr>
        <p:spPr>
          <a:xfrm>
            <a:off x="1979712"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5" name="Rectangle 194"/>
          <p:cNvSpPr/>
          <p:nvPr/>
        </p:nvSpPr>
        <p:spPr>
          <a:xfrm>
            <a:off x="3203848" y="2780928"/>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6" name="Down Arrow 195"/>
          <p:cNvSpPr/>
          <p:nvPr/>
        </p:nvSpPr>
        <p:spPr>
          <a:xfrm>
            <a:off x="3635896" y="285293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8" name="Down Arrow 197"/>
          <p:cNvSpPr/>
          <p:nvPr/>
        </p:nvSpPr>
        <p:spPr>
          <a:xfrm rot="5400000" flipH="1">
            <a:off x="3887924" y="267291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9" name="Down Arrow 198"/>
          <p:cNvSpPr/>
          <p:nvPr/>
        </p:nvSpPr>
        <p:spPr>
          <a:xfrm>
            <a:off x="2627784" y="285293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0" name="Oval 199"/>
          <p:cNvSpPr/>
          <p:nvPr/>
        </p:nvSpPr>
        <p:spPr>
          <a:xfrm>
            <a:off x="2627784"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1" name="Oval 200"/>
          <p:cNvSpPr/>
          <p:nvPr/>
        </p:nvSpPr>
        <p:spPr>
          <a:xfrm>
            <a:off x="3131840"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2" name="Oval 201"/>
          <p:cNvSpPr/>
          <p:nvPr/>
        </p:nvSpPr>
        <p:spPr>
          <a:xfrm>
            <a:off x="3635896"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3" name="Oval 202"/>
          <p:cNvSpPr/>
          <p:nvPr/>
        </p:nvSpPr>
        <p:spPr>
          <a:xfrm>
            <a:off x="4139952"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4" name="Down Arrow 203"/>
          <p:cNvSpPr/>
          <p:nvPr/>
        </p:nvSpPr>
        <p:spPr>
          <a:xfrm rot="16200000">
            <a:off x="5976156" y="267291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5" name="Rectangle 204"/>
          <p:cNvSpPr/>
          <p:nvPr/>
        </p:nvSpPr>
        <p:spPr>
          <a:xfrm flipH="1">
            <a:off x="8028384" y="2780928"/>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6" name="Down Arrow 205"/>
          <p:cNvSpPr/>
          <p:nvPr/>
        </p:nvSpPr>
        <p:spPr>
          <a:xfrm flipH="1">
            <a:off x="7452320" y="285293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7" name="Down Arrow 206"/>
          <p:cNvSpPr/>
          <p:nvPr/>
        </p:nvSpPr>
        <p:spPr>
          <a:xfrm rot="5400000" flipH="1">
            <a:off x="7704347" y="267291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8" name="Down Arrow 207"/>
          <p:cNvSpPr/>
          <p:nvPr/>
        </p:nvSpPr>
        <p:spPr>
          <a:xfrm rot="16200000">
            <a:off x="7200292" y="267291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9" name="Down Arrow 208"/>
          <p:cNvSpPr/>
          <p:nvPr/>
        </p:nvSpPr>
        <p:spPr>
          <a:xfrm flipH="1">
            <a:off x="8460432" y="285293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0" name="Oval 209"/>
          <p:cNvSpPr/>
          <p:nvPr/>
        </p:nvSpPr>
        <p:spPr>
          <a:xfrm flipH="1">
            <a:off x="8460432"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1" name="Oval 210"/>
          <p:cNvSpPr/>
          <p:nvPr/>
        </p:nvSpPr>
        <p:spPr>
          <a:xfrm flipH="1">
            <a:off x="7956376"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2" name="Oval 211"/>
          <p:cNvSpPr/>
          <p:nvPr/>
        </p:nvSpPr>
        <p:spPr>
          <a:xfrm flipH="1">
            <a:off x="7452320"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3" name="Oval 212"/>
          <p:cNvSpPr/>
          <p:nvPr/>
        </p:nvSpPr>
        <p:spPr>
          <a:xfrm flipH="1">
            <a:off x="6948264"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4" name="Rectangle 213"/>
          <p:cNvSpPr/>
          <p:nvPr/>
        </p:nvSpPr>
        <p:spPr>
          <a:xfrm flipH="1">
            <a:off x="5292080" y="2780928"/>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5" name="Down Arrow 214"/>
          <p:cNvSpPr/>
          <p:nvPr/>
        </p:nvSpPr>
        <p:spPr>
          <a:xfrm flipH="1">
            <a:off x="5220072" y="285293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6" name="Down Arrow 215"/>
          <p:cNvSpPr/>
          <p:nvPr/>
        </p:nvSpPr>
        <p:spPr>
          <a:xfrm rot="16200000">
            <a:off x="4968044" y="267291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7" name="Down Arrow 216"/>
          <p:cNvSpPr/>
          <p:nvPr/>
        </p:nvSpPr>
        <p:spPr>
          <a:xfrm flipH="1">
            <a:off x="6228184" y="2852936"/>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8" name="Oval 217"/>
          <p:cNvSpPr/>
          <p:nvPr/>
        </p:nvSpPr>
        <p:spPr>
          <a:xfrm flipH="1">
            <a:off x="6228184"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9" name="Oval 218"/>
          <p:cNvSpPr/>
          <p:nvPr/>
        </p:nvSpPr>
        <p:spPr>
          <a:xfrm flipH="1">
            <a:off x="5724128"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0" name="Oval 219"/>
          <p:cNvSpPr/>
          <p:nvPr/>
        </p:nvSpPr>
        <p:spPr>
          <a:xfrm flipH="1">
            <a:off x="5220072"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1" name="Oval 220"/>
          <p:cNvSpPr/>
          <p:nvPr/>
        </p:nvSpPr>
        <p:spPr>
          <a:xfrm flipH="1">
            <a:off x="4716016" y="2708920"/>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2" name="Rectangle 221"/>
          <p:cNvSpPr/>
          <p:nvPr/>
        </p:nvSpPr>
        <p:spPr>
          <a:xfrm>
            <a:off x="611560" y="3573016"/>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3" name="Down Arrow 222"/>
          <p:cNvSpPr/>
          <p:nvPr/>
        </p:nvSpPr>
        <p:spPr>
          <a:xfrm>
            <a:off x="1979712" y="364502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4" name="Down Arrow 223"/>
          <p:cNvSpPr/>
          <p:nvPr/>
        </p:nvSpPr>
        <p:spPr>
          <a:xfrm rot="16200000">
            <a:off x="1223628" y="346500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6" name="Down Arrow 225"/>
          <p:cNvSpPr/>
          <p:nvPr/>
        </p:nvSpPr>
        <p:spPr>
          <a:xfrm>
            <a:off x="467544" y="364502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7" name="Oval 226"/>
          <p:cNvSpPr/>
          <p:nvPr/>
        </p:nvSpPr>
        <p:spPr>
          <a:xfrm>
            <a:off x="467544"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8" name="Oval 227"/>
          <p:cNvSpPr/>
          <p:nvPr/>
        </p:nvSpPr>
        <p:spPr>
          <a:xfrm>
            <a:off x="971600"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9" name="Oval 228"/>
          <p:cNvSpPr/>
          <p:nvPr/>
        </p:nvSpPr>
        <p:spPr>
          <a:xfrm>
            <a:off x="1475656"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0" name="Oval 229"/>
          <p:cNvSpPr/>
          <p:nvPr/>
        </p:nvSpPr>
        <p:spPr>
          <a:xfrm>
            <a:off x="1979712"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3" name="Down Arrow 232"/>
          <p:cNvSpPr/>
          <p:nvPr/>
        </p:nvSpPr>
        <p:spPr>
          <a:xfrm rot="16200000">
            <a:off x="3887924" y="346500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4" name="Rectangle 233"/>
          <p:cNvSpPr/>
          <p:nvPr/>
        </p:nvSpPr>
        <p:spPr>
          <a:xfrm>
            <a:off x="3203848" y="3573016"/>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5" name="Down Arrow 234"/>
          <p:cNvSpPr/>
          <p:nvPr/>
        </p:nvSpPr>
        <p:spPr>
          <a:xfrm>
            <a:off x="4139952" y="364502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6" name="Down Arrow 235"/>
          <p:cNvSpPr/>
          <p:nvPr/>
        </p:nvSpPr>
        <p:spPr>
          <a:xfrm rot="5400000" flipH="1">
            <a:off x="2879812" y="346500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7" name="Down Arrow 236"/>
          <p:cNvSpPr/>
          <p:nvPr/>
        </p:nvSpPr>
        <p:spPr>
          <a:xfrm>
            <a:off x="2627784" y="364502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8" name="Oval 237"/>
          <p:cNvSpPr/>
          <p:nvPr/>
        </p:nvSpPr>
        <p:spPr>
          <a:xfrm>
            <a:off x="2627784"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9" name="Oval 238"/>
          <p:cNvSpPr/>
          <p:nvPr/>
        </p:nvSpPr>
        <p:spPr>
          <a:xfrm>
            <a:off x="3131840"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0" name="Oval 239"/>
          <p:cNvSpPr/>
          <p:nvPr/>
        </p:nvSpPr>
        <p:spPr>
          <a:xfrm>
            <a:off x="3635896"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1" name="Oval 240"/>
          <p:cNvSpPr/>
          <p:nvPr/>
        </p:nvSpPr>
        <p:spPr>
          <a:xfrm>
            <a:off x="4139952"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2" name="Down Arrow 241"/>
          <p:cNvSpPr/>
          <p:nvPr/>
        </p:nvSpPr>
        <p:spPr>
          <a:xfrm rot="5400000" flipH="1">
            <a:off x="4968044" y="346500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3" name="Rectangle 242"/>
          <p:cNvSpPr/>
          <p:nvPr/>
        </p:nvSpPr>
        <p:spPr>
          <a:xfrm flipH="1">
            <a:off x="5796136" y="3573016"/>
            <a:ext cx="50405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4" name="Down Arrow 243"/>
          <p:cNvSpPr/>
          <p:nvPr/>
        </p:nvSpPr>
        <p:spPr>
          <a:xfrm flipH="1">
            <a:off x="4716016" y="364502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5" name="Down Arrow 244"/>
          <p:cNvSpPr/>
          <p:nvPr/>
        </p:nvSpPr>
        <p:spPr>
          <a:xfrm rot="5400000" flipH="1">
            <a:off x="5472100" y="346500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6" name="Down Arrow 245"/>
          <p:cNvSpPr/>
          <p:nvPr/>
        </p:nvSpPr>
        <p:spPr>
          <a:xfrm flipH="1">
            <a:off x="6228184" y="3645024"/>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7" name="Oval 246"/>
          <p:cNvSpPr/>
          <p:nvPr/>
        </p:nvSpPr>
        <p:spPr>
          <a:xfrm flipH="1">
            <a:off x="6228184"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8" name="Oval 247"/>
          <p:cNvSpPr/>
          <p:nvPr/>
        </p:nvSpPr>
        <p:spPr>
          <a:xfrm flipH="1">
            <a:off x="5724128"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49" name="Oval 248"/>
          <p:cNvSpPr/>
          <p:nvPr/>
        </p:nvSpPr>
        <p:spPr>
          <a:xfrm flipH="1">
            <a:off x="5220072"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0" name="Oval 249"/>
          <p:cNvSpPr/>
          <p:nvPr/>
        </p:nvSpPr>
        <p:spPr>
          <a:xfrm flipH="1">
            <a:off x="4716016" y="3501008"/>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1" name="Down Arrow 250"/>
          <p:cNvSpPr/>
          <p:nvPr/>
        </p:nvSpPr>
        <p:spPr>
          <a:xfrm rot="5400000" flipH="1">
            <a:off x="1727684" y="4257092"/>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2" name="Rectangle 251"/>
          <p:cNvSpPr/>
          <p:nvPr/>
        </p:nvSpPr>
        <p:spPr>
          <a:xfrm>
            <a:off x="611560" y="4365104"/>
            <a:ext cx="86409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3" name="Down Arrow 252"/>
          <p:cNvSpPr/>
          <p:nvPr/>
        </p:nvSpPr>
        <p:spPr>
          <a:xfrm>
            <a:off x="971600" y="4437112"/>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5" name="Down Arrow 254"/>
          <p:cNvSpPr/>
          <p:nvPr/>
        </p:nvSpPr>
        <p:spPr>
          <a:xfrm>
            <a:off x="467544" y="4437112"/>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6" name="Oval 255"/>
          <p:cNvSpPr/>
          <p:nvPr/>
        </p:nvSpPr>
        <p:spPr>
          <a:xfrm>
            <a:off x="467544" y="4293096"/>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7" name="Oval 256"/>
          <p:cNvSpPr/>
          <p:nvPr/>
        </p:nvSpPr>
        <p:spPr>
          <a:xfrm>
            <a:off x="971600" y="4293096"/>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8" name="Oval 257"/>
          <p:cNvSpPr/>
          <p:nvPr/>
        </p:nvSpPr>
        <p:spPr>
          <a:xfrm>
            <a:off x="1475656" y="4293096"/>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59" name="Oval 258"/>
          <p:cNvSpPr/>
          <p:nvPr/>
        </p:nvSpPr>
        <p:spPr>
          <a:xfrm>
            <a:off x="1979712" y="4293096"/>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1" name="Down Arrow 260"/>
          <p:cNvSpPr/>
          <p:nvPr/>
        </p:nvSpPr>
        <p:spPr>
          <a:xfrm>
            <a:off x="6300192"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2" name="Down Arrow 261"/>
          <p:cNvSpPr/>
          <p:nvPr/>
        </p:nvSpPr>
        <p:spPr>
          <a:xfrm rot="16200000">
            <a:off x="6048164" y="504918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3" name="Rectangle 262"/>
          <p:cNvSpPr/>
          <p:nvPr/>
        </p:nvSpPr>
        <p:spPr>
          <a:xfrm>
            <a:off x="4860032" y="5157192"/>
            <a:ext cx="1008112"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4" name="Down Arrow 263"/>
          <p:cNvSpPr/>
          <p:nvPr/>
        </p:nvSpPr>
        <p:spPr>
          <a:xfrm>
            <a:off x="5292080"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5" name="Down Arrow 264"/>
          <p:cNvSpPr/>
          <p:nvPr/>
        </p:nvSpPr>
        <p:spPr>
          <a:xfrm>
            <a:off x="4788024"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6" name="Oval 265"/>
          <p:cNvSpPr/>
          <p:nvPr/>
        </p:nvSpPr>
        <p:spPr>
          <a:xfrm>
            <a:off x="4788024"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7" name="Oval 266"/>
          <p:cNvSpPr/>
          <p:nvPr/>
        </p:nvSpPr>
        <p:spPr>
          <a:xfrm>
            <a:off x="5292080"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8" name="Oval 267"/>
          <p:cNvSpPr/>
          <p:nvPr/>
        </p:nvSpPr>
        <p:spPr>
          <a:xfrm>
            <a:off x="5796136"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9" name="Oval 268"/>
          <p:cNvSpPr/>
          <p:nvPr/>
        </p:nvSpPr>
        <p:spPr>
          <a:xfrm>
            <a:off x="6300192"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0" name="Down Arrow 269"/>
          <p:cNvSpPr/>
          <p:nvPr/>
        </p:nvSpPr>
        <p:spPr>
          <a:xfrm>
            <a:off x="8460432"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1" name="Down Arrow 270"/>
          <p:cNvSpPr/>
          <p:nvPr/>
        </p:nvSpPr>
        <p:spPr>
          <a:xfrm rot="5400000" flipH="1">
            <a:off x="7704347" y="504918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2" name="Rectangle 271"/>
          <p:cNvSpPr/>
          <p:nvPr/>
        </p:nvSpPr>
        <p:spPr>
          <a:xfrm>
            <a:off x="7020272" y="5157192"/>
            <a:ext cx="432048"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3" name="Down Arrow 272"/>
          <p:cNvSpPr/>
          <p:nvPr/>
        </p:nvSpPr>
        <p:spPr>
          <a:xfrm>
            <a:off x="7452320"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4" name="Down Arrow 273"/>
          <p:cNvSpPr/>
          <p:nvPr/>
        </p:nvSpPr>
        <p:spPr>
          <a:xfrm>
            <a:off x="6948264"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5" name="Oval 274"/>
          <p:cNvSpPr/>
          <p:nvPr/>
        </p:nvSpPr>
        <p:spPr>
          <a:xfrm>
            <a:off x="6948264"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6" name="Oval 275"/>
          <p:cNvSpPr/>
          <p:nvPr/>
        </p:nvSpPr>
        <p:spPr>
          <a:xfrm>
            <a:off x="7452320"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7" name="Oval 276"/>
          <p:cNvSpPr/>
          <p:nvPr/>
        </p:nvSpPr>
        <p:spPr>
          <a:xfrm>
            <a:off x="7956376"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78" name="Oval 277"/>
          <p:cNvSpPr/>
          <p:nvPr/>
        </p:nvSpPr>
        <p:spPr>
          <a:xfrm>
            <a:off x="8460432"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0" name="Rectangle 279"/>
          <p:cNvSpPr/>
          <p:nvPr/>
        </p:nvSpPr>
        <p:spPr>
          <a:xfrm flipH="1">
            <a:off x="611560" y="5157192"/>
            <a:ext cx="432048"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1" name="Down Arrow 280"/>
          <p:cNvSpPr/>
          <p:nvPr/>
        </p:nvSpPr>
        <p:spPr>
          <a:xfrm flipH="1">
            <a:off x="3131840" y="4437112"/>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2" name="Down Arrow 281"/>
          <p:cNvSpPr/>
          <p:nvPr/>
        </p:nvSpPr>
        <p:spPr>
          <a:xfrm rot="16200000">
            <a:off x="2879812" y="4257092"/>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3" name="Rectangle 282"/>
          <p:cNvSpPr/>
          <p:nvPr/>
        </p:nvSpPr>
        <p:spPr>
          <a:xfrm flipH="1">
            <a:off x="3275856" y="4365104"/>
            <a:ext cx="86409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4" name="Down Arrow 283"/>
          <p:cNvSpPr/>
          <p:nvPr/>
        </p:nvSpPr>
        <p:spPr>
          <a:xfrm flipH="1">
            <a:off x="3635896" y="4437112"/>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5" name="Down Arrow 284"/>
          <p:cNvSpPr/>
          <p:nvPr/>
        </p:nvSpPr>
        <p:spPr>
          <a:xfrm flipH="1">
            <a:off x="4139952" y="4437112"/>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6" name="Oval 285"/>
          <p:cNvSpPr/>
          <p:nvPr/>
        </p:nvSpPr>
        <p:spPr>
          <a:xfrm flipH="1">
            <a:off x="4139952" y="4293096"/>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7" name="Oval 286"/>
          <p:cNvSpPr/>
          <p:nvPr/>
        </p:nvSpPr>
        <p:spPr>
          <a:xfrm flipH="1">
            <a:off x="3635896" y="4293096"/>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8" name="Oval 287"/>
          <p:cNvSpPr/>
          <p:nvPr/>
        </p:nvSpPr>
        <p:spPr>
          <a:xfrm flipH="1">
            <a:off x="3131840" y="4293096"/>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9" name="Oval 288"/>
          <p:cNvSpPr/>
          <p:nvPr/>
        </p:nvSpPr>
        <p:spPr>
          <a:xfrm flipH="1">
            <a:off x="2627784" y="4293096"/>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0" name="Down Arrow 289"/>
          <p:cNvSpPr/>
          <p:nvPr/>
        </p:nvSpPr>
        <p:spPr>
          <a:xfrm flipH="1">
            <a:off x="2627784"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1" name="Down Arrow 290"/>
          <p:cNvSpPr/>
          <p:nvPr/>
        </p:nvSpPr>
        <p:spPr>
          <a:xfrm rot="5400000" flipH="1">
            <a:off x="2879812" y="504918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2" name="Rectangle 291"/>
          <p:cNvSpPr/>
          <p:nvPr/>
        </p:nvSpPr>
        <p:spPr>
          <a:xfrm flipH="1">
            <a:off x="3275856" y="5157192"/>
            <a:ext cx="864096"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3" name="Down Arrow 292"/>
          <p:cNvSpPr/>
          <p:nvPr/>
        </p:nvSpPr>
        <p:spPr>
          <a:xfrm flipH="1">
            <a:off x="3635896"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4" name="Down Arrow 293"/>
          <p:cNvSpPr/>
          <p:nvPr/>
        </p:nvSpPr>
        <p:spPr>
          <a:xfrm flipH="1">
            <a:off x="4139952"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5" name="Oval 294"/>
          <p:cNvSpPr/>
          <p:nvPr/>
        </p:nvSpPr>
        <p:spPr>
          <a:xfrm flipH="1">
            <a:off x="4139952"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6" name="Oval 295"/>
          <p:cNvSpPr/>
          <p:nvPr/>
        </p:nvSpPr>
        <p:spPr>
          <a:xfrm flipH="1">
            <a:off x="3635896"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7" name="Oval 296"/>
          <p:cNvSpPr/>
          <p:nvPr/>
        </p:nvSpPr>
        <p:spPr>
          <a:xfrm flipH="1">
            <a:off x="3131840"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8" name="Oval 297"/>
          <p:cNvSpPr/>
          <p:nvPr/>
        </p:nvSpPr>
        <p:spPr>
          <a:xfrm flipH="1">
            <a:off x="2627784"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99" name="Down Arrow 298"/>
          <p:cNvSpPr/>
          <p:nvPr/>
        </p:nvSpPr>
        <p:spPr>
          <a:xfrm flipH="1">
            <a:off x="467544"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0" name="Down Arrow 299"/>
          <p:cNvSpPr/>
          <p:nvPr/>
        </p:nvSpPr>
        <p:spPr>
          <a:xfrm rot="16200000">
            <a:off x="1223628" y="504918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1" name="Rectangle 300"/>
          <p:cNvSpPr/>
          <p:nvPr/>
        </p:nvSpPr>
        <p:spPr>
          <a:xfrm flipH="1">
            <a:off x="1619672" y="5157192"/>
            <a:ext cx="432048"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2" name="Down Arrow 301"/>
          <p:cNvSpPr/>
          <p:nvPr/>
        </p:nvSpPr>
        <p:spPr>
          <a:xfrm flipH="1">
            <a:off x="1475656"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3" name="Down Arrow 302"/>
          <p:cNvSpPr/>
          <p:nvPr/>
        </p:nvSpPr>
        <p:spPr>
          <a:xfrm flipH="1">
            <a:off x="1979712" y="5229200"/>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4" name="Oval 303"/>
          <p:cNvSpPr/>
          <p:nvPr/>
        </p:nvSpPr>
        <p:spPr>
          <a:xfrm flipH="1">
            <a:off x="1979712"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5" name="Oval 304"/>
          <p:cNvSpPr/>
          <p:nvPr/>
        </p:nvSpPr>
        <p:spPr>
          <a:xfrm flipH="1">
            <a:off x="1475656"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6" name="Oval 305"/>
          <p:cNvSpPr/>
          <p:nvPr/>
        </p:nvSpPr>
        <p:spPr>
          <a:xfrm flipH="1">
            <a:off x="971600"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7" name="Oval 306"/>
          <p:cNvSpPr/>
          <p:nvPr/>
        </p:nvSpPr>
        <p:spPr>
          <a:xfrm flipH="1">
            <a:off x="467544" y="5085184"/>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8" name="Rectangle 307"/>
          <p:cNvSpPr/>
          <p:nvPr/>
        </p:nvSpPr>
        <p:spPr>
          <a:xfrm flipH="1">
            <a:off x="611560" y="5949280"/>
            <a:ext cx="1368152" cy="72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9" name="Down Arrow 308"/>
          <p:cNvSpPr/>
          <p:nvPr/>
        </p:nvSpPr>
        <p:spPr>
          <a:xfrm flipH="1">
            <a:off x="467544" y="6021288"/>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12" name="Down Arrow 311"/>
          <p:cNvSpPr/>
          <p:nvPr/>
        </p:nvSpPr>
        <p:spPr>
          <a:xfrm flipH="1">
            <a:off x="1475656" y="6021288"/>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13" name="Down Arrow 312"/>
          <p:cNvSpPr/>
          <p:nvPr/>
        </p:nvSpPr>
        <p:spPr>
          <a:xfrm flipH="1">
            <a:off x="1979712" y="6021288"/>
            <a:ext cx="216024" cy="288032"/>
          </a:xfrm>
          <a:prstGeom prst="downArrow">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14" name="Oval 313"/>
          <p:cNvSpPr/>
          <p:nvPr/>
        </p:nvSpPr>
        <p:spPr>
          <a:xfrm flipH="1">
            <a:off x="1979712" y="5877272"/>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15" name="Oval 314"/>
          <p:cNvSpPr/>
          <p:nvPr/>
        </p:nvSpPr>
        <p:spPr>
          <a:xfrm flipH="1">
            <a:off x="1475656" y="5877272"/>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16" name="Oval 315"/>
          <p:cNvSpPr/>
          <p:nvPr/>
        </p:nvSpPr>
        <p:spPr>
          <a:xfrm flipH="1">
            <a:off x="971600" y="5877272"/>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17" name="Oval 316"/>
          <p:cNvSpPr/>
          <p:nvPr/>
        </p:nvSpPr>
        <p:spPr>
          <a:xfrm flipH="1">
            <a:off x="467544" y="5877272"/>
            <a:ext cx="216024" cy="216024"/>
          </a:xfrm>
          <a:prstGeom prst="ellips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nvGrpSpPr>
          <p:cNvPr id="334" name="Group 333"/>
          <p:cNvGrpSpPr/>
          <p:nvPr/>
        </p:nvGrpSpPr>
        <p:grpSpPr>
          <a:xfrm>
            <a:off x="107504" y="1700808"/>
            <a:ext cx="8856984" cy="3960440"/>
            <a:chOff x="539552" y="1700808"/>
            <a:chExt cx="7920880" cy="3960440"/>
          </a:xfrm>
        </p:grpSpPr>
        <p:cxnSp>
          <p:nvCxnSpPr>
            <p:cNvPr id="49" name="Straight Connector 48"/>
            <p:cNvCxnSpPr/>
            <p:nvPr/>
          </p:nvCxnSpPr>
          <p:spPr>
            <a:xfrm>
              <a:off x="539552" y="1700808"/>
              <a:ext cx="79208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9" name="Straight Connector 318"/>
            <p:cNvCxnSpPr/>
            <p:nvPr/>
          </p:nvCxnSpPr>
          <p:spPr>
            <a:xfrm>
              <a:off x="539552" y="2492896"/>
              <a:ext cx="79208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0" name="Straight Connector 319"/>
            <p:cNvCxnSpPr/>
            <p:nvPr/>
          </p:nvCxnSpPr>
          <p:spPr>
            <a:xfrm>
              <a:off x="539552" y="3284984"/>
              <a:ext cx="79208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1" name="Straight Connector 320"/>
            <p:cNvCxnSpPr/>
            <p:nvPr/>
          </p:nvCxnSpPr>
          <p:spPr>
            <a:xfrm>
              <a:off x="539552" y="4077072"/>
              <a:ext cx="79208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2" name="Straight Connector 321"/>
            <p:cNvCxnSpPr/>
            <p:nvPr/>
          </p:nvCxnSpPr>
          <p:spPr>
            <a:xfrm>
              <a:off x="539552" y="4869160"/>
              <a:ext cx="79208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3" name="Straight Connector 322"/>
            <p:cNvCxnSpPr/>
            <p:nvPr/>
          </p:nvCxnSpPr>
          <p:spPr>
            <a:xfrm>
              <a:off x="539552" y="5661248"/>
              <a:ext cx="7920880"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97497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79512" y="1340768"/>
            <a:ext cx="720080" cy="288032"/>
            <a:chOff x="179512" y="1988840"/>
            <a:chExt cx="720080" cy="288032"/>
          </a:xfrm>
        </p:grpSpPr>
        <p:cxnSp>
          <p:nvCxnSpPr>
            <p:cNvPr id="5" name="Straight Connector 4"/>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152" name="Straight Connector 151"/>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grpSp>
        <p:nvGrpSpPr>
          <p:cNvPr id="153" name="Group 152"/>
          <p:cNvGrpSpPr/>
          <p:nvPr/>
        </p:nvGrpSpPr>
        <p:grpSpPr>
          <a:xfrm>
            <a:off x="8028384" y="1340768"/>
            <a:ext cx="720080" cy="288032"/>
            <a:chOff x="179512" y="1988840"/>
            <a:chExt cx="720080" cy="288032"/>
          </a:xfrm>
        </p:grpSpPr>
        <p:cxnSp>
          <p:nvCxnSpPr>
            <p:cNvPr id="154" name="Straight Connector 153"/>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155" name="Straight Connector 154"/>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sp>
        <p:nvSpPr>
          <p:cNvPr id="13" name="TextBox 12"/>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3.</a:t>
            </a:r>
            <a:r>
              <a:rPr lang="en-US" sz="2800" b="1" smtClean="0"/>
              <a:t>]</a:t>
            </a:r>
            <a:r>
              <a:rPr lang="cs-CZ" sz="2800" b="1" smtClean="0"/>
              <a:t> NÁPAD, ROZBOR </a:t>
            </a:r>
          </a:p>
        </p:txBody>
      </p:sp>
      <p:sp>
        <p:nvSpPr>
          <p:cNvPr id="45" name="Rectangle 44"/>
          <p:cNvSpPr/>
          <p:nvPr/>
        </p:nvSpPr>
        <p:spPr>
          <a:xfrm>
            <a:off x="3059832" y="1340768"/>
            <a:ext cx="1080120"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Rectangle 45"/>
          <p:cNvSpPr/>
          <p:nvPr/>
        </p:nvSpPr>
        <p:spPr>
          <a:xfrm>
            <a:off x="7020272" y="1340768"/>
            <a:ext cx="1224136"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1" name="Rectangle 50"/>
          <p:cNvSpPr/>
          <p:nvPr/>
        </p:nvSpPr>
        <p:spPr>
          <a:xfrm>
            <a:off x="4067944" y="1340768"/>
            <a:ext cx="3096344" cy="28803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2" name="Rectangle 51"/>
          <p:cNvSpPr/>
          <p:nvPr/>
        </p:nvSpPr>
        <p:spPr>
          <a:xfrm>
            <a:off x="899592" y="1340768"/>
            <a:ext cx="2160240" cy="28803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3" name="Rectangle 52"/>
          <p:cNvSpPr/>
          <p:nvPr/>
        </p:nvSpPr>
        <p:spPr>
          <a:xfrm>
            <a:off x="7884368" y="126876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4" name="Down Arrow 53"/>
          <p:cNvSpPr/>
          <p:nvPr/>
        </p:nvSpPr>
        <p:spPr>
          <a:xfrm>
            <a:off x="7956376" y="155679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6" name="Rectangle 55"/>
          <p:cNvSpPr/>
          <p:nvPr/>
        </p:nvSpPr>
        <p:spPr>
          <a:xfrm>
            <a:off x="6876256" y="126876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7" name="Rectangle 56"/>
          <p:cNvSpPr/>
          <p:nvPr/>
        </p:nvSpPr>
        <p:spPr>
          <a:xfrm>
            <a:off x="5868144" y="126876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8" name="Rectangle 57"/>
          <p:cNvSpPr/>
          <p:nvPr/>
        </p:nvSpPr>
        <p:spPr>
          <a:xfrm>
            <a:off x="4860032" y="126876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9" name="Rectangle 58"/>
          <p:cNvSpPr/>
          <p:nvPr/>
        </p:nvSpPr>
        <p:spPr>
          <a:xfrm>
            <a:off x="3851920" y="126876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0" name="Rectangle 59"/>
          <p:cNvSpPr/>
          <p:nvPr/>
        </p:nvSpPr>
        <p:spPr>
          <a:xfrm>
            <a:off x="2843808" y="126876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1" name="Rectangle 60"/>
          <p:cNvSpPr/>
          <p:nvPr/>
        </p:nvSpPr>
        <p:spPr>
          <a:xfrm>
            <a:off x="1835696" y="126876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2" name="Rectangle 61"/>
          <p:cNvSpPr/>
          <p:nvPr/>
        </p:nvSpPr>
        <p:spPr>
          <a:xfrm>
            <a:off x="827584" y="126876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3" name="Oval 62"/>
          <p:cNvSpPr/>
          <p:nvPr/>
        </p:nvSpPr>
        <p:spPr>
          <a:xfrm>
            <a:off x="7956376" y="134076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4" name="Down Arrow 63"/>
          <p:cNvSpPr/>
          <p:nvPr/>
        </p:nvSpPr>
        <p:spPr>
          <a:xfrm rot="16200000">
            <a:off x="2159732" y="123275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5" name="Down Arrow 64"/>
          <p:cNvSpPr/>
          <p:nvPr/>
        </p:nvSpPr>
        <p:spPr>
          <a:xfrm rot="16200000">
            <a:off x="1223628" y="123275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6" name="Down Arrow 65"/>
          <p:cNvSpPr/>
          <p:nvPr/>
        </p:nvSpPr>
        <p:spPr>
          <a:xfrm>
            <a:off x="2915816" y="1484784"/>
            <a:ext cx="288032" cy="576064"/>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7" name="Down Arrow 66"/>
          <p:cNvSpPr/>
          <p:nvPr/>
        </p:nvSpPr>
        <p:spPr>
          <a:xfrm>
            <a:off x="4932040" y="155679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8" name="Oval 67"/>
          <p:cNvSpPr/>
          <p:nvPr/>
        </p:nvSpPr>
        <p:spPr>
          <a:xfrm>
            <a:off x="899592" y="134076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9" name="Oval 68"/>
          <p:cNvSpPr/>
          <p:nvPr/>
        </p:nvSpPr>
        <p:spPr>
          <a:xfrm>
            <a:off x="1907704" y="134076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1" name="Oval 70"/>
          <p:cNvSpPr/>
          <p:nvPr/>
        </p:nvSpPr>
        <p:spPr>
          <a:xfrm>
            <a:off x="2915816" y="134076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2" name="Oval 71"/>
          <p:cNvSpPr/>
          <p:nvPr/>
        </p:nvSpPr>
        <p:spPr>
          <a:xfrm>
            <a:off x="4932040" y="134076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3" name="Down Arrow 72"/>
          <p:cNvSpPr/>
          <p:nvPr/>
        </p:nvSpPr>
        <p:spPr>
          <a:xfrm rot="5400000" flipH="1">
            <a:off x="5616116" y="123275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4" name="Down Arrow 73"/>
          <p:cNvSpPr/>
          <p:nvPr/>
        </p:nvSpPr>
        <p:spPr>
          <a:xfrm rot="16200000">
            <a:off x="4247964" y="123275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2" name="Down Arrow 81"/>
          <p:cNvSpPr/>
          <p:nvPr/>
        </p:nvSpPr>
        <p:spPr>
          <a:xfrm rot="5400000" flipH="1">
            <a:off x="6624228" y="123275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3" name="Oval 82"/>
          <p:cNvSpPr/>
          <p:nvPr/>
        </p:nvSpPr>
        <p:spPr>
          <a:xfrm>
            <a:off x="3923928" y="134076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4" name="Oval 83"/>
          <p:cNvSpPr/>
          <p:nvPr/>
        </p:nvSpPr>
        <p:spPr>
          <a:xfrm>
            <a:off x="5940152" y="134076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5" name="Oval 84"/>
          <p:cNvSpPr/>
          <p:nvPr/>
        </p:nvSpPr>
        <p:spPr>
          <a:xfrm>
            <a:off x="6948264" y="134076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9" name="TextBox 148"/>
          <p:cNvSpPr txBox="1"/>
          <p:nvPr/>
        </p:nvSpPr>
        <p:spPr>
          <a:xfrm>
            <a:off x="287016" y="908720"/>
            <a:ext cx="8856984" cy="276999"/>
          </a:xfrm>
          <a:prstGeom prst="rect">
            <a:avLst/>
          </a:prstGeom>
          <a:noFill/>
        </p:spPr>
        <p:txBody>
          <a:bodyPr wrap="square" lIns="0" tIns="0" rIns="0" bIns="0" rtlCol="0">
            <a:spAutoFit/>
          </a:bodyPr>
          <a:lstStyle/>
          <a:p>
            <a:r>
              <a:rPr lang="cs-CZ" smtClean="0"/>
              <a:t>neteče      doprava     doprava     neteče    doprava        doleva        doleva       neteče       neteče</a:t>
            </a:r>
            <a:endParaRPr lang="cs-CZ"/>
          </a:p>
        </p:txBody>
      </p:sp>
      <p:sp>
        <p:nvSpPr>
          <p:cNvPr id="150" name="TextBox 149"/>
          <p:cNvSpPr txBox="1"/>
          <p:nvPr/>
        </p:nvSpPr>
        <p:spPr>
          <a:xfrm>
            <a:off x="395536" y="2348880"/>
            <a:ext cx="8136904" cy="3970318"/>
          </a:xfrm>
          <a:prstGeom prst="rect">
            <a:avLst/>
          </a:prstGeom>
          <a:noFill/>
        </p:spPr>
        <p:txBody>
          <a:bodyPr wrap="square" rtlCol="0">
            <a:spAutoFit/>
          </a:bodyPr>
          <a:lstStyle/>
          <a:p>
            <a:r>
              <a:rPr lang="cs-CZ" smtClean="0"/>
              <a:t>Situace v každém městě je dána směrem toku vpravo a vlevo bezprostředně od něj. U krajních měst si představujme, že se dále od nich táhne prázdná roura, v níž voda povinně neteče (nebo do města přitéká, to je jedno).</a:t>
            </a:r>
          </a:p>
          <a:p>
            <a:endParaRPr lang="cs-CZ"/>
          </a:p>
          <a:p>
            <a:r>
              <a:rPr lang="cs-CZ" smtClean="0"/>
              <a:t>Když </a:t>
            </a:r>
            <a:r>
              <a:rPr lang="cs-CZ"/>
              <a:t>tedy postupujeme doleva doprava a koukáme </a:t>
            </a:r>
            <a:r>
              <a:rPr lang="cs-CZ" smtClean="0"/>
              <a:t>jenom na </a:t>
            </a:r>
            <a:r>
              <a:rPr lang="cs-CZ"/>
              <a:t>směry toku mezi sousedními městy, jsme schopni celou konfiguraci jednoznačně rekonstruovat.</a:t>
            </a:r>
          </a:p>
          <a:p>
            <a:endParaRPr lang="cs-CZ" smtClean="0"/>
          </a:p>
          <a:p>
            <a:r>
              <a:rPr lang="cs-CZ" smtClean="0"/>
              <a:t>Tím můžeme vyloučit města z celé úlohy a soustředit se jen na jednotlivé toky.</a:t>
            </a:r>
          </a:p>
          <a:p>
            <a:endParaRPr lang="cs-CZ" smtClean="0"/>
          </a:p>
          <a:p>
            <a:r>
              <a:rPr lang="cs-CZ" smtClean="0"/>
              <a:t>Zdá se, že každá posloupnost toků je možná?</a:t>
            </a:r>
          </a:p>
          <a:p>
            <a:endParaRPr lang="cs-CZ" smtClean="0"/>
          </a:p>
          <a:p>
            <a:r>
              <a:rPr lang="cs-CZ" smtClean="0"/>
              <a:t>Není, bezprostředně vpravo od toku </a:t>
            </a:r>
            <a:r>
              <a:rPr lang="cs-CZ" b="1" smtClean="0"/>
              <a:t>doleva</a:t>
            </a:r>
            <a:r>
              <a:rPr lang="cs-CZ" smtClean="0"/>
              <a:t> se nemůže vyskytnout tok </a:t>
            </a:r>
            <a:r>
              <a:rPr lang="cs-CZ" b="1" smtClean="0"/>
              <a:t>doprava</a:t>
            </a:r>
            <a:r>
              <a:rPr lang="cs-CZ" smtClean="0"/>
              <a:t>, to by město mezi nimi vypouštělo vodu do roury oběma směry, a to se dle zadání nesmí. Jinak je zřejmě možná každá z osmi dalších kombinací sousedních směrů.</a:t>
            </a:r>
          </a:p>
        </p:txBody>
      </p:sp>
    </p:spTree>
    <p:extLst>
      <p:ext uri="{BB962C8B-B14F-4D97-AF65-F5344CB8AC3E}">
        <p14:creationId xmlns:p14="http://schemas.microsoft.com/office/powerpoint/2010/main" val="3263357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Rectangle 211"/>
          <p:cNvSpPr/>
          <p:nvPr/>
        </p:nvSpPr>
        <p:spPr>
          <a:xfrm>
            <a:off x="4067944" y="1844824"/>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0" name="Down Arrow 129"/>
          <p:cNvSpPr/>
          <p:nvPr/>
        </p:nvSpPr>
        <p:spPr>
          <a:xfrm rot="5400000" flipH="1">
            <a:off x="4247964" y="173681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nvGrpSpPr>
          <p:cNvPr id="193" name="Group 192"/>
          <p:cNvGrpSpPr/>
          <p:nvPr/>
        </p:nvGrpSpPr>
        <p:grpSpPr>
          <a:xfrm>
            <a:off x="3203848" y="1844824"/>
            <a:ext cx="1296144" cy="288032"/>
            <a:chOff x="179512" y="1988840"/>
            <a:chExt cx="720080" cy="288032"/>
          </a:xfrm>
        </p:grpSpPr>
        <p:cxnSp>
          <p:nvCxnSpPr>
            <p:cNvPr id="194" name="Straight Connector 193"/>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195" name="Straight Connector 194"/>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sp>
        <p:nvSpPr>
          <p:cNvPr id="211" name="Rectangle 210"/>
          <p:cNvSpPr/>
          <p:nvPr/>
        </p:nvSpPr>
        <p:spPr>
          <a:xfrm>
            <a:off x="6372200" y="1844824"/>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6" name="Rectangle 175"/>
          <p:cNvSpPr/>
          <p:nvPr/>
        </p:nvSpPr>
        <p:spPr>
          <a:xfrm>
            <a:off x="899592" y="3212976"/>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7" name="Rectangle 176"/>
          <p:cNvSpPr/>
          <p:nvPr/>
        </p:nvSpPr>
        <p:spPr>
          <a:xfrm>
            <a:off x="3059832" y="3212976"/>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8" name="Rectangle 177"/>
          <p:cNvSpPr/>
          <p:nvPr/>
        </p:nvSpPr>
        <p:spPr>
          <a:xfrm>
            <a:off x="4067944" y="3212976"/>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9" name="Rectangle 178"/>
          <p:cNvSpPr/>
          <p:nvPr/>
        </p:nvSpPr>
        <p:spPr>
          <a:xfrm>
            <a:off x="5436096" y="3212976"/>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0" name="Rectangle 179"/>
          <p:cNvSpPr/>
          <p:nvPr/>
        </p:nvSpPr>
        <p:spPr>
          <a:xfrm>
            <a:off x="6444208" y="3212976"/>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1" name="Rectangle 180"/>
          <p:cNvSpPr/>
          <p:nvPr/>
        </p:nvSpPr>
        <p:spPr>
          <a:xfrm>
            <a:off x="899592" y="4581128"/>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2" name="Rectangle 181"/>
          <p:cNvSpPr/>
          <p:nvPr/>
        </p:nvSpPr>
        <p:spPr>
          <a:xfrm>
            <a:off x="3059832" y="4581128"/>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3" name="Rectangle 182"/>
          <p:cNvSpPr/>
          <p:nvPr/>
        </p:nvSpPr>
        <p:spPr>
          <a:xfrm>
            <a:off x="4067944" y="4581128"/>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4" name="Rectangle 183"/>
          <p:cNvSpPr/>
          <p:nvPr/>
        </p:nvSpPr>
        <p:spPr>
          <a:xfrm>
            <a:off x="5436096" y="4581128"/>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85" name="Rectangle 184"/>
          <p:cNvSpPr/>
          <p:nvPr/>
        </p:nvSpPr>
        <p:spPr>
          <a:xfrm>
            <a:off x="6444208" y="4581128"/>
            <a:ext cx="576064" cy="2880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TextBox 12"/>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3.</a:t>
            </a:r>
            <a:r>
              <a:rPr lang="en-US" sz="2800" b="1" smtClean="0"/>
              <a:t>]</a:t>
            </a:r>
            <a:r>
              <a:rPr lang="cs-CZ" sz="2800" b="1" smtClean="0"/>
              <a:t> ROZBOR</a:t>
            </a:r>
            <a:r>
              <a:rPr lang="cs-CZ" b="1" smtClean="0"/>
              <a:t> </a:t>
            </a:r>
            <a:r>
              <a:rPr lang="en-US" b="1" smtClean="0"/>
              <a:t>pokra</a:t>
            </a:r>
            <a:r>
              <a:rPr lang="cs-CZ" b="1" smtClean="0"/>
              <a:t>čování</a:t>
            </a:r>
          </a:p>
        </p:txBody>
      </p:sp>
      <p:sp>
        <p:nvSpPr>
          <p:cNvPr id="112" name="Rectangle 111"/>
          <p:cNvSpPr/>
          <p:nvPr/>
        </p:nvSpPr>
        <p:spPr>
          <a:xfrm>
            <a:off x="1475656" y="177281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3" name="Down Arrow 112"/>
          <p:cNvSpPr/>
          <p:nvPr/>
        </p:nvSpPr>
        <p:spPr>
          <a:xfrm>
            <a:off x="1547664" y="2060848"/>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4" name="Oval 113"/>
          <p:cNvSpPr/>
          <p:nvPr/>
        </p:nvSpPr>
        <p:spPr>
          <a:xfrm>
            <a:off x="1547664" y="184482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5" name="TextBox 114"/>
          <p:cNvSpPr txBox="1"/>
          <p:nvPr/>
        </p:nvSpPr>
        <p:spPr>
          <a:xfrm>
            <a:off x="755576" y="1412776"/>
            <a:ext cx="1764704" cy="276999"/>
          </a:xfrm>
          <a:prstGeom prst="rect">
            <a:avLst/>
          </a:prstGeom>
          <a:noFill/>
        </p:spPr>
        <p:txBody>
          <a:bodyPr wrap="square" lIns="0" tIns="0" rIns="0" bIns="0" rtlCol="0">
            <a:spAutoFit/>
          </a:bodyPr>
          <a:lstStyle/>
          <a:p>
            <a:r>
              <a:rPr lang="cs-CZ" smtClean="0"/>
              <a:t> neteče       neteče</a:t>
            </a:r>
            <a:endParaRPr lang="cs-CZ"/>
          </a:p>
        </p:txBody>
      </p:sp>
      <p:sp>
        <p:nvSpPr>
          <p:cNvPr id="119" name="Rectangle 118"/>
          <p:cNvSpPr/>
          <p:nvPr/>
        </p:nvSpPr>
        <p:spPr>
          <a:xfrm>
            <a:off x="3635896" y="177281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2" name="TextBox 121"/>
          <p:cNvSpPr txBox="1"/>
          <p:nvPr/>
        </p:nvSpPr>
        <p:spPr>
          <a:xfrm>
            <a:off x="2915816" y="1412776"/>
            <a:ext cx="1764704" cy="276999"/>
          </a:xfrm>
          <a:prstGeom prst="rect">
            <a:avLst/>
          </a:prstGeom>
          <a:noFill/>
        </p:spPr>
        <p:txBody>
          <a:bodyPr wrap="square" lIns="0" tIns="0" rIns="0" bIns="0" rtlCol="0">
            <a:spAutoFit/>
          </a:bodyPr>
          <a:lstStyle/>
          <a:p>
            <a:r>
              <a:rPr lang="cs-CZ" smtClean="0"/>
              <a:t> neteče       </a:t>
            </a:r>
            <a:r>
              <a:rPr lang="en-US" smtClean="0"/>
              <a:t>doleva</a:t>
            </a:r>
            <a:endParaRPr lang="cs-CZ"/>
          </a:p>
        </p:txBody>
      </p:sp>
      <p:sp>
        <p:nvSpPr>
          <p:cNvPr id="128" name="Rectangle 127"/>
          <p:cNvSpPr/>
          <p:nvPr/>
        </p:nvSpPr>
        <p:spPr>
          <a:xfrm>
            <a:off x="5940152" y="1772816"/>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9" name="TextBox 128"/>
          <p:cNvSpPr txBox="1"/>
          <p:nvPr/>
        </p:nvSpPr>
        <p:spPr>
          <a:xfrm>
            <a:off x="5220072" y="1412776"/>
            <a:ext cx="2304256" cy="276999"/>
          </a:xfrm>
          <a:prstGeom prst="rect">
            <a:avLst/>
          </a:prstGeom>
          <a:noFill/>
        </p:spPr>
        <p:txBody>
          <a:bodyPr wrap="square" lIns="0" tIns="0" rIns="0" bIns="0" rtlCol="0">
            <a:spAutoFit/>
          </a:bodyPr>
          <a:lstStyle/>
          <a:p>
            <a:r>
              <a:rPr lang="cs-CZ" smtClean="0"/>
              <a:t> neteče       </a:t>
            </a:r>
            <a:r>
              <a:rPr lang="en-US" smtClean="0"/>
              <a:t>  doprava</a:t>
            </a:r>
            <a:endParaRPr lang="cs-CZ"/>
          </a:p>
        </p:txBody>
      </p:sp>
      <p:sp>
        <p:nvSpPr>
          <p:cNvPr id="132" name="Down Arrow 131"/>
          <p:cNvSpPr/>
          <p:nvPr/>
        </p:nvSpPr>
        <p:spPr>
          <a:xfrm>
            <a:off x="3707904" y="1988840"/>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nvGrpSpPr>
          <p:cNvPr id="133" name="Group 132"/>
          <p:cNvGrpSpPr/>
          <p:nvPr/>
        </p:nvGrpSpPr>
        <p:grpSpPr>
          <a:xfrm>
            <a:off x="1043608" y="1844824"/>
            <a:ext cx="1296144" cy="288032"/>
            <a:chOff x="179512" y="1988840"/>
            <a:chExt cx="720080" cy="288032"/>
          </a:xfrm>
        </p:grpSpPr>
        <p:cxnSp>
          <p:nvCxnSpPr>
            <p:cNvPr id="134" name="Straight Connector 133"/>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135" name="Straight Connector 134"/>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sp>
        <p:nvSpPr>
          <p:cNvPr id="139" name="TextBox 138"/>
          <p:cNvSpPr txBox="1"/>
          <p:nvPr/>
        </p:nvSpPr>
        <p:spPr>
          <a:xfrm>
            <a:off x="899592" y="2780928"/>
            <a:ext cx="1764704" cy="276999"/>
          </a:xfrm>
          <a:prstGeom prst="rect">
            <a:avLst/>
          </a:prstGeom>
          <a:noFill/>
        </p:spPr>
        <p:txBody>
          <a:bodyPr wrap="square" lIns="0" tIns="0" rIns="0" bIns="0" rtlCol="0">
            <a:spAutoFit/>
          </a:bodyPr>
          <a:lstStyle/>
          <a:p>
            <a:r>
              <a:rPr lang="en-US" smtClean="0"/>
              <a:t>doleva</a:t>
            </a:r>
            <a:r>
              <a:rPr lang="cs-CZ" smtClean="0"/>
              <a:t>       neteče</a:t>
            </a:r>
            <a:endParaRPr lang="cs-CZ"/>
          </a:p>
        </p:txBody>
      </p:sp>
      <p:sp>
        <p:nvSpPr>
          <p:cNvPr id="143" name="Rectangle 142"/>
          <p:cNvSpPr/>
          <p:nvPr/>
        </p:nvSpPr>
        <p:spPr>
          <a:xfrm>
            <a:off x="3635896" y="3140968"/>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5" name="TextBox 144"/>
          <p:cNvSpPr txBox="1"/>
          <p:nvPr/>
        </p:nvSpPr>
        <p:spPr>
          <a:xfrm>
            <a:off x="2987824" y="2780928"/>
            <a:ext cx="1764704" cy="276999"/>
          </a:xfrm>
          <a:prstGeom prst="rect">
            <a:avLst/>
          </a:prstGeom>
          <a:noFill/>
        </p:spPr>
        <p:txBody>
          <a:bodyPr wrap="square" lIns="0" tIns="0" rIns="0" bIns="0" rtlCol="0">
            <a:spAutoFit/>
          </a:bodyPr>
          <a:lstStyle/>
          <a:p>
            <a:r>
              <a:rPr lang="en-US" smtClean="0"/>
              <a:t>doleva</a:t>
            </a:r>
            <a:r>
              <a:rPr lang="cs-CZ" smtClean="0"/>
              <a:t>       </a:t>
            </a:r>
            <a:r>
              <a:rPr lang="en-US" smtClean="0"/>
              <a:t>doleva</a:t>
            </a:r>
            <a:endParaRPr lang="cs-CZ"/>
          </a:p>
        </p:txBody>
      </p:sp>
      <p:sp>
        <p:nvSpPr>
          <p:cNvPr id="151" name="Rectangle 150"/>
          <p:cNvSpPr/>
          <p:nvPr/>
        </p:nvSpPr>
        <p:spPr>
          <a:xfrm>
            <a:off x="6012160" y="3140968"/>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7" name="TextBox 156"/>
          <p:cNvSpPr txBox="1"/>
          <p:nvPr/>
        </p:nvSpPr>
        <p:spPr>
          <a:xfrm>
            <a:off x="5292080" y="2780928"/>
            <a:ext cx="2160240" cy="276999"/>
          </a:xfrm>
          <a:prstGeom prst="rect">
            <a:avLst/>
          </a:prstGeom>
          <a:noFill/>
        </p:spPr>
        <p:txBody>
          <a:bodyPr wrap="square" lIns="0" tIns="0" rIns="0" bIns="0" rtlCol="0">
            <a:spAutoFit/>
          </a:bodyPr>
          <a:lstStyle/>
          <a:p>
            <a:r>
              <a:rPr lang="en-US" smtClean="0"/>
              <a:t>doleva</a:t>
            </a:r>
            <a:r>
              <a:rPr lang="cs-CZ" smtClean="0"/>
              <a:t>     </a:t>
            </a:r>
            <a:r>
              <a:rPr lang="en-US" smtClean="0"/>
              <a:t>      doprava</a:t>
            </a:r>
            <a:endParaRPr lang="cs-CZ"/>
          </a:p>
        </p:txBody>
      </p:sp>
      <p:sp>
        <p:nvSpPr>
          <p:cNvPr id="161" name="Rectangle 160"/>
          <p:cNvSpPr/>
          <p:nvPr/>
        </p:nvSpPr>
        <p:spPr>
          <a:xfrm>
            <a:off x="1475656" y="450912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3" name="TextBox 162"/>
          <p:cNvSpPr txBox="1"/>
          <p:nvPr/>
        </p:nvSpPr>
        <p:spPr>
          <a:xfrm>
            <a:off x="755576" y="4149080"/>
            <a:ext cx="1764704" cy="276999"/>
          </a:xfrm>
          <a:prstGeom prst="rect">
            <a:avLst/>
          </a:prstGeom>
          <a:noFill/>
        </p:spPr>
        <p:txBody>
          <a:bodyPr wrap="square" lIns="0" tIns="0" rIns="0" bIns="0" rtlCol="0">
            <a:spAutoFit/>
          </a:bodyPr>
          <a:lstStyle/>
          <a:p>
            <a:r>
              <a:rPr lang="en-US" smtClean="0"/>
              <a:t>doprava</a:t>
            </a:r>
            <a:r>
              <a:rPr lang="cs-CZ" smtClean="0"/>
              <a:t>     neteče</a:t>
            </a:r>
            <a:endParaRPr lang="cs-CZ"/>
          </a:p>
        </p:txBody>
      </p:sp>
      <p:sp>
        <p:nvSpPr>
          <p:cNvPr id="167" name="Rectangle 166"/>
          <p:cNvSpPr/>
          <p:nvPr/>
        </p:nvSpPr>
        <p:spPr>
          <a:xfrm>
            <a:off x="3635896" y="450912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9" name="TextBox 168"/>
          <p:cNvSpPr txBox="1"/>
          <p:nvPr/>
        </p:nvSpPr>
        <p:spPr>
          <a:xfrm>
            <a:off x="2915816" y="4149080"/>
            <a:ext cx="1764704" cy="276999"/>
          </a:xfrm>
          <a:prstGeom prst="rect">
            <a:avLst/>
          </a:prstGeom>
          <a:noFill/>
        </p:spPr>
        <p:txBody>
          <a:bodyPr wrap="square" lIns="0" tIns="0" rIns="0" bIns="0" rtlCol="0">
            <a:spAutoFit/>
          </a:bodyPr>
          <a:lstStyle/>
          <a:p>
            <a:r>
              <a:rPr lang="cs-CZ" smtClean="0"/>
              <a:t> </a:t>
            </a:r>
            <a:r>
              <a:rPr lang="en-US" smtClean="0"/>
              <a:t>doprava     doleva</a:t>
            </a:r>
            <a:endParaRPr lang="cs-CZ"/>
          </a:p>
        </p:txBody>
      </p:sp>
      <p:sp>
        <p:nvSpPr>
          <p:cNvPr id="173" name="Rectangle 172"/>
          <p:cNvSpPr/>
          <p:nvPr/>
        </p:nvSpPr>
        <p:spPr>
          <a:xfrm>
            <a:off x="6012160" y="4509120"/>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5" name="TextBox 174"/>
          <p:cNvSpPr txBox="1"/>
          <p:nvPr/>
        </p:nvSpPr>
        <p:spPr>
          <a:xfrm>
            <a:off x="5220072" y="4149080"/>
            <a:ext cx="2160240" cy="276999"/>
          </a:xfrm>
          <a:prstGeom prst="rect">
            <a:avLst/>
          </a:prstGeom>
          <a:noFill/>
        </p:spPr>
        <p:txBody>
          <a:bodyPr wrap="square" lIns="0" tIns="0" rIns="0" bIns="0" rtlCol="0">
            <a:spAutoFit/>
          </a:bodyPr>
          <a:lstStyle/>
          <a:p>
            <a:r>
              <a:rPr lang="cs-CZ" smtClean="0"/>
              <a:t> </a:t>
            </a:r>
            <a:r>
              <a:rPr lang="en-US" smtClean="0"/>
              <a:t>doprava        doprava</a:t>
            </a:r>
            <a:endParaRPr lang="cs-CZ"/>
          </a:p>
        </p:txBody>
      </p:sp>
      <p:grpSp>
        <p:nvGrpSpPr>
          <p:cNvPr id="186" name="Group 185"/>
          <p:cNvGrpSpPr/>
          <p:nvPr/>
        </p:nvGrpSpPr>
        <p:grpSpPr>
          <a:xfrm>
            <a:off x="1043608" y="3212976"/>
            <a:ext cx="1296144" cy="288032"/>
            <a:chOff x="179512" y="1988840"/>
            <a:chExt cx="720080" cy="288032"/>
          </a:xfrm>
        </p:grpSpPr>
        <p:cxnSp>
          <p:nvCxnSpPr>
            <p:cNvPr id="187" name="Straight Connector 186"/>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188" name="Straight Connector 187"/>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grpSp>
        <p:nvGrpSpPr>
          <p:cNvPr id="189" name="Group 188"/>
          <p:cNvGrpSpPr/>
          <p:nvPr/>
        </p:nvGrpSpPr>
        <p:grpSpPr>
          <a:xfrm>
            <a:off x="1043608" y="4581128"/>
            <a:ext cx="1296144" cy="288032"/>
            <a:chOff x="179512" y="1988840"/>
            <a:chExt cx="720080" cy="288032"/>
          </a:xfrm>
        </p:grpSpPr>
        <p:cxnSp>
          <p:nvCxnSpPr>
            <p:cNvPr id="190" name="Straight Connector 189"/>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191" name="Straight Connector 190"/>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grpSp>
        <p:nvGrpSpPr>
          <p:cNvPr id="196" name="Group 195"/>
          <p:cNvGrpSpPr/>
          <p:nvPr/>
        </p:nvGrpSpPr>
        <p:grpSpPr>
          <a:xfrm>
            <a:off x="3203848" y="3212976"/>
            <a:ext cx="1296144" cy="288032"/>
            <a:chOff x="179512" y="1988840"/>
            <a:chExt cx="720080" cy="288032"/>
          </a:xfrm>
        </p:grpSpPr>
        <p:cxnSp>
          <p:nvCxnSpPr>
            <p:cNvPr id="197" name="Straight Connector 196"/>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198" name="Straight Connector 197"/>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grpSp>
        <p:nvGrpSpPr>
          <p:cNvPr id="199" name="Group 198"/>
          <p:cNvGrpSpPr/>
          <p:nvPr/>
        </p:nvGrpSpPr>
        <p:grpSpPr>
          <a:xfrm>
            <a:off x="3203848" y="4581128"/>
            <a:ext cx="1296144" cy="288032"/>
            <a:chOff x="179512" y="1988840"/>
            <a:chExt cx="720080" cy="288032"/>
          </a:xfrm>
        </p:grpSpPr>
        <p:cxnSp>
          <p:nvCxnSpPr>
            <p:cNvPr id="200" name="Straight Connector 199"/>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201" name="Straight Connector 200"/>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grpSp>
        <p:nvGrpSpPr>
          <p:cNvPr id="202" name="Group 201"/>
          <p:cNvGrpSpPr/>
          <p:nvPr/>
        </p:nvGrpSpPr>
        <p:grpSpPr>
          <a:xfrm>
            <a:off x="5580112" y="1844824"/>
            <a:ext cx="1296144" cy="288032"/>
            <a:chOff x="179512" y="1988840"/>
            <a:chExt cx="720080" cy="288032"/>
          </a:xfrm>
        </p:grpSpPr>
        <p:cxnSp>
          <p:nvCxnSpPr>
            <p:cNvPr id="203" name="Straight Connector 202"/>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204" name="Straight Connector 203"/>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grpSp>
        <p:nvGrpSpPr>
          <p:cNvPr id="205" name="Group 204"/>
          <p:cNvGrpSpPr/>
          <p:nvPr/>
        </p:nvGrpSpPr>
        <p:grpSpPr>
          <a:xfrm>
            <a:off x="5580112" y="3212976"/>
            <a:ext cx="1296144" cy="288032"/>
            <a:chOff x="179512" y="1988840"/>
            <a:chExt cx="720080" cy="288032"/>
          </a:xfrm>
        </p:grpSpPr>
        <p:cxnSp>
          <p:nvCxnSpPr>
            <p:cNvPr id="206" name="Straight Connector 205"/>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207" name="Straight Connector 206"/>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grpSp>
        <p:nvGrpSpPr>
          <p:cNvPr id="208" name="Group 207"/>
          <p:cNvGrpSpPr/>
          <p:nvPr/>
        </p:nvGrpSpPr>
        <p:grpSpPr>
          <a:xfrm>
            <a:off x="5580112" y="4581128"/>
            <a:ext cx="1296144" cy="288032"/>
            <a:chOff x="179512" y="1988840"/>
            <a:chExt cx="720080" cy="288032"/>
          </a:xfrm>
        </p:grpSpPr>
        <p:cxnSp>
          <p:nvCxnSpPr>
            <p:cNvPr id="209" name="Straight Connector 208"/>
            <p:cNvCxnSpPr/>
            <p:nvPr/>
          </p:nvCxnSpPr>
          <p:spPr>
            <a:xfrm>
              <a:off x="179512" y="2276872"/>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cxnSp>
          <p:nvCxnSpPr>
            <p:cNvPr id="210" name="Straight Connector 209"/>
            <p:cNvCxnSpPr/>
            <p:nvPr/>
          </p:nvCxnSpPr>
          <p:spPr>
            <a:xfrm>
              <a:off x="179512" y="1988840"/>
              <a:ext cx="720080" cy="0"/>
            </a:xfrm>
            <a:prstGeom prst="line">
              <a:avLst/>
            </a:prstGeom>
            <a:noFill/>
          </p:spPr>
          <p:style>
            <a:lnRef idx="2">
              <a:schemeClr val="accent1">
                <a:shade val="50000"/>
              </a:schemeClr>
            </a:lnRef>
            <a:fillRef idx="1">
              <a:schemeClr val="accent1"/>
            </a:fillRef>
            <a:effectRef idx="0">
              <a:schemeClr val="accent1"/>
            </a:effectRef>
            <a:fontRef idx="minor">
              <a:schemeClr val="lt1"/>
            </a:fontRef>
          </p:style>
        </p:cxnSp>
      </p:grpSp>
      <p:sp>
        <p:nvSpPr>
          <p:cNvPr id="96" name="Down Arrow 95"/>
          <p:cNvSpPr/>
          <p:nvPr/>
        </p:nvSpPr>
        <p:spPr>
          <a:xfrm rot="16200000">
            <a:off x="6336196" y="173681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1" name="Oval 130"/>
          <p:cNvSpPr/>
          <p:nvPr/>
        </p:nvSpPr>
        <p:spPr>
          <a:xfrm>
            <a:off x="6012160" y="184482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1" name="Oval 120"/>
          <p:cNvSpPr/>
          <p:nvPr/>
        </p:nvSpPr>
        <p:spPr>
          <a:xfrm>
            <a:off x="3707904" y="1844824"/>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4" name="Down Arrow 213"/>
          <p:cNvSpPr/>
          <p:nvPr/>
        </p:nvSpPr>
        <p:spPr>
          <a:xfrm rot="5400000" flipH="1">
            <a:off x="4247964" y="3104964"/>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5" name="Down Arrow 214"/>
          <p:cNvSpPr/>
          <p:nvPr/>
        </p:nvSpPr>
        <p:spPr>
          <a:xfrm rot="5400000" flipH="1">
            <a:off x="3383868" y="3104964"/>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4" name="Oval 143"/>
          <p:cNvSpPr/>
          <p:nvPr/>
        </p:nvSpPr>
        <p:spPr>
          <a:xfrm>
            <a:off x="3707904" y="3212976"/>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6" name="Down Arrow 215"/>
          <p:cNvSpPr/>
          <p:nvPr/>
        </p:nvSpPr>
        <p:spPr>
          <a:xfrm rot="5400000" flipH="1">
            <a:off x="5760132" y="3104964"/>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7" name="Down Arrow 216"/>
          <p:cNvSpPr/>
          <p:nvPr/>
        </p:nvSpPr>
        <p:spPr>
          <a:xfrm rot="16200000">
            <a:off x="6408204" y="3104964"/>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6" name="Oval 155"/>
          <p:cNvSpPr/>
          <p:nvPr/>
        </p:nvSpPr>
        <p:spPr>
          <a:xfrm>
            <a:off x="6084168" y="3212976"/>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8" name="Down Arrow 217"/>
          <p:cNvSpPr/>
          <p:nvPr/>
        </p:nvSpPr>
        <p:spPr>
          <a:xfrm rot="16200000">
            <a:off x="1007604" y="447311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9" name="Down Arrow 218"/>
          <p:cNvSpPr/>
          <p:nvPr/>
        </p:nvSpPr>
        <p:spPr>
          <a:xfrm>
            <a:off x="1547664" y="479715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2" name="Oval 161"/>
          <p:cNvSpPr/>
          <p:nvPr/>
        </p:nvSpPr>
        <p:spPr>
          <a:xfrm>
            <a:off x="1547664" y="458112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0" name="Down Arrow 219"/>
          <p:cNvSpPr/>
          <p:nvPr/>
        </p:nvSpPr>
        <p:spPr>
          <a:xfrm rot="16200000">
            <a:off x="3167844" y="447311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1" name="Down Arrow 220"/>
          <p:cNvSpPr/>
          <p:nvPr/>
        </p:nvSpPr>
        <p:spPr>
          <a:xfrm rot="5400000" flipH="1">
            <a:off x="4247964" y="447311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2" name="Down Arrow 221"/>
          <p:cNvSpPr/>
          <p:nvPr/>
        </p:nvSpPr>
        <p:spPr>
          <a:xfrm>
            <a:off x="3707904" y="4797152"/>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8" name="Oval 167"/>
          <p:cNvSpPr/>
          <p:nvPr/>
        </p:nvSpPr>
        <p:spPr>
          <a:xfrm>
            <a:off x="3707904" y="458112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3" name="Down Arrow 222"/>
          <p:cNvSpPr/>
          <p:nvPr/>
        </p:nvSpPr>
        <p:spPr>
          <a:xfrm rot="16200000">
            <a:off x="5544108" y="447311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4" name="Down Arrow 223"/>
          <p:cNvSpPr/>
          <p:nvPr/>
        </p:nvSpPr>
        <p:spPr>
          <a:xfrm rot="16200000">
            <a:off x="6408204" y="4473116"/>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4" name="Oval 173"/>
          <p:cNvSpPr/>
          <p:nvPr/>
        </p:nvSpPr>
        <p:spPr>
          <a:xfrm>
            <a:off x="6084168" y="4581128"/>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3" name="Straight Connector 2"/>
          <p:cNvCxnSpPr/>
          <p:nvPr/>
        </p:nvCxnSpPr>
        <p:spPr>
          <a:xfrm>
            <a:off x="5076056" y="2492896"/>
            <a:ext cx="2232248" cy="15121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flipH="1">
            <a:off x="5076056" y="2564904"/>
            <a:ext cx="2232248" cy="15121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827584" y="764704"/>
            <a:ext cx="3456384" cy="276999"/>
          </a:xfrm>
          <a:prstGeom prst="rect">
            <a:avLst/>
          </a:prstGeom>
          <a:noFill/>
        </p:spPr>
        <p:txBody>
          <a:bodyPr wrap="square" lIns="0" tIns="0" rIns="0" bIns="0" rtlCol="0">
            <a:spAutoFit/>
          </a:bodyPr>
          <a:lstStyle/>
          <a:p>
            <a:r>
              <a:rPr lang="en-US" smtClean="0"/>
              <a:t>Tabulka lok</a:t>
            </a:r>
            <a:r>
              <a:rPr lang="cs-CZ" smtClean="0"/>
              <a:t>álních možností</a:t>
            </a:r>
            <a:endParaRPr lang="cs-CZ"/>
          </a:p>
        </p:txBody>
      </p:sp>
      <p:sp>
        <p:nvSpPr>
          <p:cNvPr id="136" name="Rectangle 135"/>
          <p:cNvSpPr/>
          <p:nvPr/>
        </p:nvSpPr>
        <p:spPr>
          <a:xfrm>
            <a:off x="1475656" y="3140968"/>
            <a:ext cx="432048" cy="43204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3" name="Down Arrow 212"/>
          <p:cNvSpPr/>
          <p:nvPr/>
        </p:nvSpPr>
        <p:spPr>
          <a:xfrm rot="5400000" flipH="1">
            <a:off x="1223628" y="3104964"/>
            <a:ext cx="288032" cy="504056"/>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8" name="Oval 137"/>
          <p:cNvSpPr/>
          <p:nvPr/>
        </p:nvSpPr>
        <p:spPr>
          <a:xfrm>
            <a:off x="1547664" y="3212976"/>
            <a:ext cx="288032" cy="28803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553804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3356992"/>
            <a:ext cx="7776864" cy="792088"/>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TextBox 12"/>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a:t>[</a:t>
            </a:r>
            <a:r>
              <a:rPr lang="cs-CZ" sz="2800" b="1"/>
              <a:t>4.</a:t>
            </a:r>
            <a:r>
              <a:rPr lang="en-US" sz="2800" b="1"/>
              <a:t>]</a:t>
            </a:r>
            <a:r>
              <a:rPr lang="cs-CZ" sz="2800" b="1"/>
              <a:t> MATEMATICKÁ FORMULACE </a:t>
            </a:r>
            <a:endParaRPr lang="cs-CZ" sz="2800" b="1" smtClean="0"/>
          </a:p>
        </p:txBody>
      </p:sp>
      <p:sp>
        <p:nvSpPr>
          <p:cNvPr id="37" name="TextBox 36"/>
          <p:cNvSpPr txBox="1"/>
          <p:nvPr/>
        </p:nvSpPr>
        <p:spPr>
          <a:xfrm>
            <a:off x="539552" y="620688"/>
            <a:ext cx="7632848" cy="2862322"/>
          </a:xfrm>
          <a:prstGeom prst="rect">
            <a:avLst/>
          </a:prstGeom>
          <a:noFill/>
        </p:spPr>
        <p:txBody>
          <a:bodyPr wrap="square" rtlCol="0">
            <a:spAutoFit/>
          </a:bodyPr>
          <a:lstStyle/>
          <a:p>
            <a:r>
              <a:rPr lang="cs-CZ" smtClean="0"/>
              <a:t>Označme jednotlivé směry:      neteče    X</a:t>
            </a:r>
            <a:endParaRPr lang="cs-CZ"/>
          </a:p>
          <a:p>
            <a:r>
              <a:rPr lang="cs-CZ" smtClean="0"/>
              <a:t>                                                     doleva      L</a:t>
            </a:r>
          </a:p>
          <a:p>
            <a:r>
              <a:rPr lang="cs-CZ" smtClean="0"/>
              <a:t>                                                     doprava   R</a:t>
            </a:r>
          </a:p>
          <a:p>
            <a:r>
              <a:rPr lang="cs-CZ"/>
              <a:t>Každá konfigurace je jednoznačně popsaná nějakým řetězcem těchto písmen</a:t>
            </a:r>
            <a:r>
              <a:rPr lang="cs-CZ" smtClean="0"/>
              <a:t>.</a:t>
            </a:r>
          </a:p>
          <a:p>
            <a:r>
              <a:rPr lang="cs-CZ" smtClean="0"/>
              <a:t>Podle tabulky na předchozí stránce</a:t>
            </a:r>
            <a:r>
              <a:rPr lang="en-US" smtClean="0"/>
              <a:t> </a:t>
            </a:r>
            <a:r>
              <a:rPr lang="cs-CZ" smtClean="0"/>
              <a:t>může řetězec obsahovat libovolné dvojice sousedních znaků, kromě dvojice LR.</a:t>
            </a:r>
          </a:p>
          <a:p>
            <a:endParaRPr lang="cs-CZ"/>
          </a:p>
          <a:p>
            <a:r>
              <a:rPr lang="cs-CZ" smtClean="0"/>
              <a:t>Okrajové přidané prázdné toky u obou krajních měst můžeme zanedbat a ekvivalentní </a:t>
            </a:r>
            <a:r>
              <a:rPr lang="cs-CZ"/>
              <a:t>formulace </a:t>
            </a:r>
            <a:r>
              <a:rPr lang="cs-CZ" smtClean="0"/>
              <a:t>celé úlohy </a:t>
            </a:r>
            <a:r>
              <a:rPr lang="cs-CZ"/>
              <a:t>tedy </a:t>
            </a:r>
            <a:r>
              <a:rPr lang="cs-CZ" smtClean="0"/>
              <a:t>bude :</a:t>
            </a:r>
            <a:endParaRPr lang="cs-CZ"/>
          </a:p>
          <a:p>
            <a:endParaRPr lang="cs-CZ"/>
          </a:p>
        </p:txBody>
      </p:sp>
      <p:sp>
        <p:nvSpPr>
          <p:cNvPr id="48" name="TextBox 47"/>
          <p:cNvSpPr txBox="1"/>
          <p:nvPr/>
        </p:nvSpPr>
        <p:spPr>
          <a:xfrm>
            <a:off x="539552" y="3429000"/>
            <a:ext cx="7632848" cy="646331"/>
          </a:xfrm>
          <a:prstGeom prst="rect">
            <a:avLst/>
          </a:prstGeom>
          <a:solidFill>
            <a:srgbClr val="FFC000"/>
          </a:solidFill>
        </p:spPr>
        <p:txBody>
          <a:bodyPr wrap="square" rtlCol="0">
            <a:spAutoFit/>
          </a:bodyPr>
          <a:lstStyle/>
          <a:p>
            <a:r>
              <a:rPr lang="cs-CZ" smtClean="0"/>
              <a:t>Pro dané </a:t>
            </a:r>
            <a:r>
              <a:rPr lang="cs-CZ" b="1" smtClean="0"/>
              <a:t>n</a:t>
            </a:r>
            <a:r>
              <a:rPr lang="cs-CZ" smtClean="0"/>
              <a:t> najděte počet všech řetězců délky </a:t>
            </a:r>
            <a:r>
              <a:rPr lang="cs-CZ" b="1" smtClean="0"/>
              <a:t>n</a:t>
            </a:r>
            <a:r>
              <a:rPr lang="cs-CZ" smtClean="0"/>
              <a:t>-1 nad abecedou </a:t>
            </a:r>
            <a:r>
              <a:rPr lang="en-US" smtClean="0"/>
              <a:t>{X, L, R}</a:t>
            </a:r>
            <a:r>
              <a:rPr lang="cs-CZ" smtClean="0"/>
              <a:t>,</a:t>
            </a:r>
          </a:p>
          <a:p>
            <a:r>
              <a:rPr lang="cs-CZ" smtClean="0"/>
              <a:t>které neobsahují podřetězec "LR".</a:t>
            </a:r>
            <a:endParaRPr lang="cs-CZ"/>
          </a:p>
        </p:txBody>
      </p:sp>
      <p:sp>
        <p:nvSpPr>
          <p:cNvPr id="49" name="TextBox 48"/>
          <p:cNvSpPr txBox="1"/>
          <p:nvPr/>
        </p:nvSpPr>
        <p:spPr>
          <a:xfrm>
            <a:off x="539552" y="4509120"/>
            <a:ext cx="7632848" cy="369332"/>
          </a:xfrm>
          <a:prstGeom prst="rect">
            <a:avLst/>
          </a:prstGeom>
          <a:noFill/>
        </p:spPr>
        <p:txBody>
          <a:bodyPr wrap="square" rtlCol="0">
            <a:spAutoFit/>
          </a:bodyPr>
          <a:lstStyle/>
          <a:p>
            <a:r>
              <a:rPr lang="cs-CZ" smtClean="0"/>
              <a:t>Na počty řetězců s různými omezeními se mnohdy hodí DP.</a:t>
            </a:r>
            <a:endParaRPr lang="cs-CZ"/>
          </a:p>
        </p:txBody>
      </p:sp>
    </p:spTree>
    <p:extLst>
      <p:ext uri="{BB962C8B-B14F-4D97-AF65-F5344CB8AC3E}">
        <p14:creationId xmlns:p14="http://schemas.microsoft.com/office/powerpoint/2010/main" val="1581424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51520" y="548680"/>
            <a:ext cx="8640960" cy="5909310"/>
          </a:xfrm>
          <a:prstGeom prst="rect">
            <a:avLst/>
          </a:prstGeom>
          <a:noFill/>
        </p:spPr>
        <p:txBody>
          <a:bodyPr wrap="square" rtlCol="0">
            <a:spAutoFit/>
          </a:bodyPr>
          <a:lstStyle/>
          <a:p>
            <a:r>
              <a:rPr lang="cs-CZ" smtClean="0"/>
              <a:t>Metoda DP typicky k nalezení počtu řetězců délky k+1 použije řetězce délky k.</a:t>
            </a:r>
          </a:p>
          <a:p>
            <a:endParaRPr lang="cs-CZ" smtClean="0"/>
          </a:p>
          <a:p>
            <a:r>
              <a:rPr lang="cs-CZ" smtClean="0"/>
              <a:t>Označme X(k) počet řetězců délky k končících písmenem X a analogicky</a:t>
            </a:r>
          </a:p>
          <a:p>
            <a:r>
              <a:rPr lang="cs-CZ"/>
              <a:t> </a:t>
            </a:r>
            <a:r>
              <a:rPr lang="cs-CZ" smtClean="0"/>
              <a:t>                 L(k) </a:t>
            </a:r>
            <a:r>
              <a:rPr lang="cs-CZ"/>
              <a:t>počet řetězců délky k končících písmenem </a:t>
            </a:r>
            <a:r>
              <a:rPr lang="cs-CZ" smtClean="0"/>
              <a:t>L, </a:t>
            </a:r>
          </a:p>
          <a:p>
            <a:r>
              <a:rPr lang="cs-CZ"/>
              <a:t> </a:t>
            </a:r>
            <a:r>
              <a:rPr lang="cs-CZ" smtClean="0"/>
              <a:t>                 R(k) </a:t>
            </a:r>
            <a:r>
              <a:rPr lang="cs-CZ"/>
              <a:t>počet řetězců délky k končících písmenem </a:t>
            </a:r>
            <a:r>
              <a:rPr lang="cs-CZ" smtClean="0"/>
              <a:t>R.</a:t>
            </a:r>
          </a:p>
          <a:p>
            <a:endParaRPr lang="cs-CZ"/>
          </a:p>
          <a:p>
            <a:r>
              <a:rPr lang="cs-CZ" smtClean="0"/>
              <a:t>Končí-li řetězec libovolným z písmenem X, L, R, </a:t>
            </a:r>
          </a:p>
          <a:p>
            <a:r>
              <a:rPr lang="cs-CZ" smtClean="0"/>
              <a:t>lze jej prodloužit o jeden znak písmenem X, tudíž     </a:t>
            </a:r>
          </a:p>
          <a:p>
            <a:r>
              <a:rPr lang="cs-CZ"/>
              <a:t> </a:t>
            </a:r>
            <a:r>
              <a:rPr lang="cs-CZ" smtClean="0"/>
              <a:t>                                          X(k+1) = X(k) + R(k</a:t>
            </a:r>
            <a:r>
              <a:rPr lang="cs-CZ"/>
              <a:t>) </a:t>
            </a:r>
            <a:r>
              <a:rPr lang="cs-CZ" smtClean="0"/>
              <a:t>+ </a:t>
            </a:r>
            <a:r>
              <a:rPr lang="cs-CZ"/>
              <a:t>L</a:t>
            </a:r>
            <a:r>
              <a:rPr lang="cs-CZ" smtClean="0"/>
              <a:t>(k). </a:t>
            </a:r>
          </a:p>
          <a:p>
            <a:r>
              <a:rPr lang="cs-CZ" smtClean="0"/>
              <a:t>Podobnou úvahou je zřejmé, že</a:t>
            </a:r>
          </a:p>
          <a:p>
            <a:r>
              <a:rPr lang="cs-CZ"/>
              <a:t>                                           </a:t>
            </a:r>
            <a:r>
              <a:rPr lang="cs-CZ" smtClean="0"/>
              <a:t>L(k+1</a:t>
            </a:r>
            <a:r>
              <a:rPr lang="cs-CZ"/>
              <a:t>) = X</a:t>
            </a:r>
            <a:r>
              <a:rPr lang="cs-CZ" smtClean="0"/>
              <a:t>(k</a:t>
            </a:r>
            <a:r>
              <a:rPr lang="cs-CZ"/>
              <a:t>) + R</a:t>
            </a:r>
            <a:r>
              <a:rPr lang="cs-CZ" smtClean="0"/>
              <a:t>(k</a:t>
            </a:r>
            <a:r>
              <a:rPr lang="cs-CZ"/>
              <a:t>) + </a:t>
            </a:r>
            <a:r>
              <a:rPr lang="cs-CZ" smtClean="0"/>
              <a:t>L(k).</a:t>
            </a:r>
          </a:p>
          <a:p>
            <a:r>
              <a:rPr lang="cs-CZ"/>
              <a:t>P</a:t>
            </a:r>
            <a:r>
              <a:rPr lang="cs-CZ" smtClean="0"/>
              <a:t>ouze když </a:t>
            </a:r>
            <a:r>
              <a:rPr lang="cs-CZ"/>
              <a:t>řetězec </a:t>
            </a:r>
            <a:r>
              <a:rPr lang="cs-CZ" smtClean="0"/>
              <a:t> končí písmenem X nebo  R,</a:t>
            </a:r>
          </a:p>
          <a:p>
            <a:r>
              <a:rPr lang="cs-CZ"/>
              <a:t>lze jej prodloužit o jeden znak písmenem </a:t>
            </a:r>
            <a:r>
              <a:rPr lang="cs-CZ" smtClean="0"/>
              <a:t>R, (dvojice LR je nepřípustná), tudíž     </a:t>
            </a:r>
            <a:endParaRPr lang="cs-CZ"/>
          </a:p>
          <a:p>
            <a:r>
              <a:rPr lang="cs-CZ"/>
              <a:t>                                           </a:t>
            </a:r>
            <a:r>
              <a:rPr lang="cs-CZ" smtClean="0"/>
              <a:t>R(k+1</a:t>
            </a:r>
            <a:r>
              <a:rPr lang="cs-CZ"/>
              <a:t>) = X(k) + </a:t>
            </a:r>
            <a:r>
              <a:rPr lang="cs-CZ" smtClean="0"/>
              <a:t>R(k).</a:t>
            </a:r>
          </a:p>
          <a:p>
            <a:endParaRPr lang="cs-CZ"/>
          </a:p>
          <a:p>
            <a:r>
              <a:rPr lang="cs-CZ" smtClean="0"/>
              <a:t>Platí také X(1) = R(1) = L(1) = 1. Máme kompletní rekurentní vztahy a mohli bychom podle nich začít počítat . Řešením úlohy je pro n měst je tedy hodnota </a:t>
            </a:r>
          </a:p>
          <a:p>
            <a:r>
              <a:rPr lang="cs-CZ"/>
              <a:t> </a:t>
            </a:r>
            <a:r>
              <a:rPr lang="cs-CZ" smtClean="0"/>
              <a:t>                                   </a:t>
            </a:r>
          </a:p>
          <a:p>
            <a:r>
              <a:rPr lang="cs-CZ"/>
              <a:t> </a:t>
            </a:r>
            <a:r>
              <a:rPr lang="cs-CZ" smtClean="0"/>
              <a:t>                                       X(n-1) + </a:t>
            </a:r>
            <a:r>
              <a:rPr lang="cs-CZ"/>
              <a:t>R</a:t>
            </a:r>
            <a:r>
              <a:rPr lang="cs-CZ" smtClean="0"/>
              <a:t>(n-1) + L(n-1).    </a:t>
            </a:r>
            <a:endParaRPr lang="cs-CZ"/>
          </a:p>
          <a:p>
            <a:endParaRPr lang="cs-CZ" smtClean="0"/>
          </a:p>
          <a:p>
            <a:r>
              <a:rPr lang="cs-CZ" smtClean="0"/>
              <a:t>Tu spočteme v čase </a:t>
            </a:r>
            <a:r>
              <a:rPr lang="cs-CZ" smtClean="0">
                <a:sym typeface="Symbol"/>
              </a:rPr>
              <a:t></a:t>
            </a:r>
            <a:r>
              <a:rPr lang="cs-CZ" smtClean="0"/>
              <a:t>(n), pokud dokážeme sčítat dvě čísla v konstantním čase.  Dokážeme?</a:t>
            </a:r>
            <a:endParaRPr lang="cs-CZ"/>
          </a:p>
        </p:txBody>
      </p:sp>
      <p:sp>
        <p:nvSpPr>
          <p:cNvPr id="4" name="TextBox 3"/>
          <p:cNvSpPr txBox="1"/>
          <p:nvPr/>
        </p:nvSpPr>
        <p:spPr>
          <a:xfrm>
            <a:off x="755576" y="0"/>
            <a:ext cx="6696744" cy="523220"/>
          </a:xfrm>
          <a:prstGeom prst="rect">
            <a:avLst/>
          </a:prstGeom>
          <a:solidFill>
            <a:schemeClr val="accent1">
              <a:lumMod val="20000"/>
              <a:lumOff val="80000"/>
            </a:schemeClr>
          </a:solidFill>
        </p:spPr>
        <p:txBody>
          <a:bodyPr wrap="square" rtlCol="0">
            <a:spAutoFit/>
          </a:bodyPr>
          <a:lstStyle/>
          <a:p>
            <a:r>
              <a:rPr lang="en-US" sz="2800" b="1" smtClean="0"/>
              <a:t>[</a:t>
            </a:r>
            <a:r>
              <a:rPr lang="cs-CZ" sz="2800" b="1" smtClean="0"/>
              <a:t>3.</a:t>
            </a:r>
            <a:r>
              <a:rPr lang="en-US" sz="2800" b="1" smtClean="0"/>
              <a:t>]</a:t>
            </a:r>
            <a:r>
              <a:rPr lang="cs-CZ" sz="2800" b="1" smtClean="0"/>
              <a:t> ROZBOR</a:t>
            </a:r>
            <a:r>
              <a:rPr lang="cs-CZ" b="1" smtClean="0"/>
              <a:t> </a:t>
            </a:r>
            <a:r>
              <a:rPr lang="en-US" b="1" smtClean="0"/>
              <a:t>pokra</a:t>
            </a:r>
            <a:r>
              <a:rPr lang="cs-CZ" b="1" smtClean="0"/>
              <a:t>čování</a:t>
            </a:r>
          </a:p>
        </p:txBody>
      </p:sp>
    </p:spTree>
    <p:extLst>
      <p:ext uri="{BB962C8B-B14F-4D97-AF65-F5344CB8AC3E}">
        <p14:creationId xmlns:p14="http://schemas.microsoft.com/office/powerpoint/2010/main" val="690579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1485</TotalTime>
  <Words>2327</Words>
  <Application>Microsoft Office PowerPoint</Application>
  <PresentationFormat>On-screen Show (4:3)</PresentationFormat>
  <Paragraphs>315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berezovs</dc:creator>
  <cp:lastModifiedBy>berezovs</cp:lastModifiedBy>
  <cp:revision>165</cp:revision>
  <cp:lastPrinted>2014-10-04T19:32:34Z</cp:lastPrinted>
  <dcterms:created xsi:type="dcterms:W3CDTF">2014-02-24T15:46:50Z</dcterms:created>
  <dcterms:modified xsi:type="dcterms:W3CDTF">2015-10-15T13:41:16Z</dcterms:modified>
</cp:coreProperties>
</file>