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7" r:id="rId2"/>
    <p:sldId id="298" r:id="rId3"/>
    <p:sldId id="296" r:id="rId4"/>
    <p:sldId id="258" r:id="rId5"/>
    <p:sldId id="300" r:id="rId6"/>
    <p:sldId id="259" r:id="rId7"/>
    <p:sldId id="301" r:id="rId8"/>
    <p:sldId id="306" r:id="rId9"/>
    <p:sldId id="305" r:id="rId10"/>
    <p:sldId id="262" r:id="rId11"/>
    <p:sldId id="263" r:id="rId12"/>
    <p:sldId id="265" r:id="rId13"/>
    <p:sldId id="307" r:id="rId14"/>
    <p:sldId id="266" r:id="rId15"/>
    <p:sldId id="313" r:id="rId16"/>
    <p:sldId id="312" r:id="rId17"/>
    <p:sldId id="291" r:id="rId18"/>
    <p:sldId id="315" r:id="rId19"/>
    <p:sldId id="290" r:id="rId20"/>
    <p:sldId id="316" r:id="rId21"/>
    <p:sldId id="293" r:id="rId22"/>
    <p:sldId id="295" r:id="rId23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66FF"/>
    <a:srgbClr val="CC66FF"/>
    <a:srgbClr val="CCECFF"/>
    <a:srgbClr val="FFFFCC"/>
    <a:srgbClr val="FFFAE5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41" autoAdjust="0"/>
    <p:restoredTop sz="94660"/>
  </p:normalViewPr>
  <p:slideViewPr>
    <p:cSldViewPr>
      <p:cViewPr>
        <p:scale>
          <a:sx n="142" d="100"/>
          <a:sy n="142" d="100"/>
        </p:scale>
        <p:origin x="-72" y="1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6EF3CC8-AF9D-4438-ADE4-76676C881076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C9DF40A-7286-41F3-A258-342FA4E2B8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89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A22492-B291-42DA-A9EA-47DF155E1431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D44924-4506-4501-8F04-91189B54F3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511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08BAC-8B75-45CF-A297-320AB71DF490}" type="datetime1">
              <a:rPr lang="cs-CZ" smtClean="0"/>
              <a:t>16.9.2019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445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3A35-11DC-42BE-8F06-89C10B0E3514}" type="datetime1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4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B024-5E20-4827-B4EF-2142B41E5D53}" type="datetime1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08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FFC1-C9A6-4126-B09E-2C83B93FB675}" type="datetime1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5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68E9A-C408-45D1-B553-A24A907C69C3}" type="datetime1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26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0071-D45D-4DDC-975D-82515A5FE174}" type="datetime1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17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D2B6-84E5-4E26-A696-87C1C17F78F7}" type="datetime1">
              <a:rPr lang="cs-CZ" smtClean="0"/>
              <a:t>16.9.2019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17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78F41-2A4D-40B6-9243-C88FD8A3ED5A}" type="datetime1">
              <a:rPr lang="cs-CZ" smtClean="0"/>
              <a:t>16.9.2019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0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2A463-8E4C-4052-B4FA-DCAC95E005FA}" type="datetime1">
              <a:rPr lang="cs-CZ" smtClean="0"/>
              <a:t>16.9.2019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81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CEF00-8814-4C83-BE77-BDB54A88528D}" type="datetime1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14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AD7D-2C5E-4F5F-ADC5-3A321DB54CAF}" type="datetime1">
              <a:rPr lang="cs-CZ" smtClean="0"/>
              <a:t>16.9.2019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D82C-0604-4C8D-AC9F-43B9879471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25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2FB2-CA02-4AAA-99CC-F0C6B35D2C24}" type="datetime1">
              <a:rPr lang="cs-CZ" smtClean="0"/>
              <a:t>16.9.2019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Rounded Rectangle 6"/>
          <p:cNvSpPr/>
          <p:nvPr userDrawn="1"/>
        </p:nvSpPr>
        <p:spPr>
          <a:xfrm>
            <a:off x="179512" y="188640"/>
            <a:ext cx="8784976" cy="6480720"/>
          </a:xfrm>
          <a:prstGeom prst="roundRect">
            <a:avLst>
              <a:gd name="adj" fmla="val 2737"/>
            </a:avLst>
          </a:prstGeom>
          <a:blipFill dpi="0" rotWithShape="1">
            <a:blip r:embed="rId13"/>
            <a:srcRect/>
            <a:tile tx="0" ty="0" sx="100000" sy="100000" flip="none" algn="tl"/>
          </a:blip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DF3DD82C-0604-4C8D-AC9F-43B9879471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Polynomi</a:t>
            </a:r>
            <a:r>
              <a:rPr lang="cs-CZ" smtClean="0"/>
              <a:t>ální složitost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</a:t>
            </a:fld>
            <a:endParaRPr lang="cs-CZ"/>
          </a:p>
        </p:txBody>
      </p:sp>
      <p:sp>
        <p:nvSpPr>
          <p:cNvPr id="161" name="TextBox 160"/>
          <p:cNvSpPr txBox="1"/>
          <p:nvPr/>
        </p:nvSpPr>
        <p:spPr>
          <a:xfrm>
            <a:off x="2123728" y="1916832"/>
            <a:ext cx="6624736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  </a:t>
            </a:r>
            <a:r>
              <a:rPr lang="cs-CZ" b="0" smtClean="0"/>
              <a:t>DFS, BFS, Union-Find</a:t>
            </a:r>
          </a:p>
          <a:p>
            <a:r>
              <a:rPr lang="cs-CZ" smtClean="0"/>
              <a:t>Složitost:</a:t>
            </a:r>
            <a:r>
              <a:rPr lang="cs-CZ" b="0" smtClean="0"/>
              <a:t>   </a:t>
            </a:r>
            <a:r>
              <a:rPr lang="cs-CZ" b="0"/>
              <a:t>DFS, </a:t>
            </a:r>
            <a:r>
              <a:rPr lang="cs-CZ" b="0" smtClean="0"/>
              <a:t>BFS  O</a:t>
            </a:r>
            <a:r>
              <a:rPr lang="cs-CZ" b="0"/>
              <a:t>( </a:t>
            </a:r>
            <a:r>
              <a:rPr lang="en-US" b="0" smtClean="0"/>
              <a:t>|V|+|E|</a:t>
            </a:r>
            <a:r>
              <a:rPr lang="cs-CZ" b="0"/>
              <a:t> ),  Union-Find O( </a:t>
            </a:r>
            <a:r>
              <a:rPr lang="en-US" b="0" smtClean="0"/>
              <a:t>|E|∙ </a:t>
            </a:r>
            <a:r>
              <a:rPr lang="cs-CZ" b="0" smtClean="0">
                <a:sym typeface="Symbol"/>
              </a:rPr>
              <a:t>(</a:t>
            </a:r>
            <a:r>
              <a:rPr lang="en-US" b="0" smtClean="0">
                <a:sym typeface="Symbol"/>
              </a:rPr>
              <a:t>|V|)</a:t>
            </a:r>
            <a:r>
              <a:rPr lang="cs-CZ" b="0" smtClean="0"/>
              <a:t> </a:t>
            </a:r>
            <a:r>
              <a:rPr lang="cs-CZ" b="0"/>
              <a:t>)</a:t>
            </a:r>
          </a:p>
        </p:txBody>
      </p:sp>
      <p:sp>
        <p:nvSpPr>
          <p:cNvPr id="163" name="Line 153"/>
          <p:cNvSpPr>
            <a:spLocks noChangeShapeType="1"/>
          </p:cNvSpPr>
          <p:nvPr/>
        </p:nvSpPr>
        <p:spPr bwMode="auto">
          <a:xfrm flipH="1" flipV="1">
            <a:off x="1832152" y="4078813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153"/>
          <p:cNvSpPr>
            <a:spLocks noChangeShapeType="1"/>
          </p:cNvSpPr>
          <p:nvPr/>
        </p:nvSpPr>
        <p:spPr bwMode="auto">
          <a:xfrm flipH="1">
            <a:off x="2336208" y="407881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688136" y="4510861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>
            <a:off x="1832152" y="4078813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472112" y="4078813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1184080" y="3862789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1184080" y="4510861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Oval 169"/>
          <p:cNvSpPr>
            <a:spLocks noChangeArrowheads="1"/>
          </p:cNvSpPr>
          <p:nvPr/>
        </p:nvSpPr>
        <p:spPr bwMode="auto">
          <a:xfrm>
            <a:off x="1616128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Oval 169"/>
          <p:cNvSpPr>
            <a:spLocks noChangeArrowheads="1"/>
          </p:cNvSpPr>
          <p:nvPr/>
        </p:nvSpPr>
        <p:spPr bwMode="auto">
          <a:xfrm>
            <a:off x="2264200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832152" y="371877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1832152" y="350274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1544120" y="350274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>
            <a:off x="1184080" y="3502749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2120184" y="3502749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2048176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760144" y="36467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Line 153"/>
          <p:cNvSpPr>
            <a:spLocks noChangeShapeType="1"/>
          </p:cNvSpPr>
          <p:nvPr/>
        </p:nvSpPr>
        <p:spPr bwMode="auto">
          <a:xfrm flipH="1">
            <a:off x="1184080" y="4078813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Line 153"/>
          <p:cNvSpPr>
            <a:spLocks noChangeShapeType="1"/>
          </p:cNvSpPr>
          <p:nvPr/>
        </p:nvSpPr>
        <p:spPr bwMode="auto">
          <a:xfrm flipH="1" flipV="1">
            <a:off x="1184080" y="3862789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112072" y="4438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40010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2072" y="3790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1472112" y="343074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264200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Oval 169"/>
          <p:cNvSpPr>
            <a:spLocks noChangeArrowheads="1"/>
          </p:cNvSpPr>
          <p:nvPr/>
        </p:nvSpPr>
        <p:spPr bwMode="auto">
          <a:xfrm>
            <a:off x="1760144" y="4006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 rot="16200000" flipH="1" flipV="1">
            <a:off x="5962034" y="4042809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rot="16200000" flipH="1">
            <a:off x="5962034" y="3538753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rot="16200000" flipH="1" flipV="1">
            <a:off x="5493982" y="400680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rot="16200000">
            <a:off x="527795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rot="16200000">
            <a:off x="4917918" y="3790781"/>
            <a:ext cx="100811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 rot="16200000">
            <a:off x="5133942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 rot="16200000">
            <a:off x="556599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Oval 169"/>
          <p:cNvSpPr>
            <a:spLocks noChangeArrowheads="1"/>
          </p:cNvSpPr>
          <p:nvPr/>
        </p:nvSpPr>
        <p:spPr bwMode="auto">
          <a:xfrm rot="16200000">
            <a:off x="513394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Oval 169"/>
          <p:cNvSpPr>
            <a:spLocks noChangeArrowheads="1"/>
          </p:cNvSpPr>
          <p:nvPr/>
        </p:nvSpPr>
        <p:spPr bwMode="auto">
          <a:xfrm rot="16200000">
            <a:off x="5493982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Oval 169"/>
          <p:cNvSpPr>
            <a:spLocks noChangeArrowheads="1"/>
          </p:cNvSpPr>
          <p:nvPr/>
        </p:nvSpPr>
        <p:spPr bwMode="auto">
          <a:xfrm rot="16200000">
            <a:off x="5926030" y="3430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Oval 169"/>
          <p:cNvSpPr>
            <a:spLocks noChangeArrowheads="1"/>
          </p:cNvSpPr>
          <p:nvPr/>
        </p:nvSpPr>
        <p:spPr bwMode="auto">
          <a:xfrm rot="16200000">
            <a:off x="5926030" y="44384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Oval 169"/>
          <p:cNvSpPr>
            <a:spLocks noChangeArrowheads="1"/>
          </p:cNvSpPr>
          <p:nvPr/>
        </p:nvSpPr>
        <p:spPr bwMode="auto">
          <a:xfrm rot="16200000">
            <a:off x="6358078" y="39343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 rot="16200000">
            <a:off x="4989926" y="3829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040064" y="4726885"/>
            <a:ext cx="3099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Ano</a:t>
            </a:r>
            <a:r>
              <a:rPr lang="cs-CZ" b="1" smtClean="0"/>
              <a:t>,</a:t>
            </a:r>
          </a:p>
          <a:p>
            <a:r>
              <a:rPr lang="cs-CZ" b="1" smtClean="0"/>
              <a:t>jedna komponenta souvislosti.</a:t>
            </a:r>
            <a:endParaRPr lang="cs-CZ" b="1"/>
          </a:p>
        </p:txBody>
      </p:sp>
      <p:sp>
        <p:nvSpPr>
          <p:cNvPr id="204" name="TextBox 203"/>
          <p:cNvSpPr txBox="1"/>
          <p:nvPr/>
        </p:nvSpPr>
        <p:spPr>
          <a:xfrm>
            <a:off x="4918365" y="4726885"/>
            <a:ext cx="3038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Ne</a:t>
            </a:r>
            <a:r>
              <a:rPr lang="cs-CZ" b="1" smtClean="0"/>
              <a:t>,</a:t>
            </a:r>
          </a:p>
          <a:p>
            <a:r>
              <a:rPr lang="cs-CZ" b="1" smtClean="0"/>
              <a:t>čtyři komponenty souvislosti. 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7463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284265" y="3860602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860329" y="4220642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076353" y="5372770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628081" y="3068514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948561" y="4724698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724425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852216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700435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700436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565623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284265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852217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212257" y="407662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940448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508401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492623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628081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932337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356273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524625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380609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948561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940449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092577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660529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364385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940449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932337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084465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084465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436393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940003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356273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364385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356273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076353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932337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300489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356273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628527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628081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852217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860329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787179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227663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724425" y="4220642"/>
            <a:ext cx="504056" cy="288032"/>
          </a:xfrm>
          <a:prstGeom prst="lin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364385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020568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228480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092577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228480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740475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020569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380609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588521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588521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508401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940449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844105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788321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788321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860329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364385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364385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796433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700089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492177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852217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428281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356273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852217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852217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564184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851399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796433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068241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060129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844105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916113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060129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412057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628081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628081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412057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124025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412057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124025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124025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844106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843287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780209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628999" y="2780259"/>
            <a:ext cx="144462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773461" y="256277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716313" y="28524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292377" y="3356546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996233" y="2708474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356273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780209" y="4508674"/>
            <a:ext cx="144462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420169" y="357257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780209" y="5084738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557561" y="328349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494186" y="421694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780209" y="3572570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420169" y="2996506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283521" y="2135287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724425" y="2780482"/>
            <a:ext cx="144463" cy="144463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284265" y="4652690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716313" y="53007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005089" y="594595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052017" y="422064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948561" y="328453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013201" y="6017965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309345" y="5873949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516513" y="616485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740649" y="5732810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45261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804545" y="2924498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668641" y="4508674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027937" y="5231631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860329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772097" y="494072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340049" y="5660802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988121" y="4436666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772097" y="5300762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708201" y="5660802"/>
            <a:ext cx="144462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292377" y="3860602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948561" y="4652690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356273" y="3644578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861073" y="3785717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012457" y="3500562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588521" y="350056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868441" y="5444778"/>
            <a:ext cx="144463" cy="14446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292377" y="4724698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436393" y="5300762"/>
            <a:ext cx="144463" cy="144462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868441" y="5084738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876553" y="5156746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020569" y="3932610"/>
            <a:ext cx="144463" cy="144463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451873" y="4871591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307857" y="5375647"/>
            <a:ext cx="144463" cy="14446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228481" y="5372770"/>
            <a:ext cx="144462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868441" y="4580682"/>
            <a:ext cx="144463" cy="144463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516513" y="5228754"/>
            <a:ext cx="144463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788321" y="4148634"/>
            <a:ext cx="144462" cy="144463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156473" y="4436666"/>
            <a:ext cx="144463" cy="144462"/>
          </a:xfrm>
          <a:prstGeom prst="ellipse">
            <a:avLst/>
          </a:prstGeom>
          <a:solidFill>
            <a:srgbClr val="00B0F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TextBox 175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6" name="TextBox 185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NP-úplný problém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467544" y="2852936"/>
            <a:ext cx="165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 stačí.</a:t>
            </a:r>
          </a:p>
          <a:p>
            <a:r>
              <a:rPr lang="cs-CZ" b="1" smtClean="0"/>
              <a:t>Budou stačit 3?</a:t>
            </a:r>
          </a:p>
        </p:txBody>
      </p:sp>
    </p:spTree>
    <p:extLst>
      <p:ext uri="{BB962C8B-B14F-4D97-AF65-F5344CB8AC3E}">
        <p14:creationId xmlns:p14="http://schemas.microsoft.com/office/powerpoint/2010/main" val="25195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N</a:t>
            </a:r>
            <a:r>
              <a:rPr lang="cs-CZ" sz="2800" smtClean="0"/>
              <a:t>ejkratší cesty</a:t>
            </a:r>
            <a:endParaRPr lang="cs-CZ" smtClean="0"/>
          </a:p>
          <a:p>
            <a:r>
              <a:rPr lang="cs-CZ" b="0" smtClean="0"/>
              <a:t>Nejkratší může být co se týče počtu hran nebo součtu délek jejích hran.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395536" y="1340768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11</a:t>
            </a:fld>
            <a:endParaRPr lang="cs-CZ"/>
          </a:p>
        </p:txBody>
      </p:sp>
      <p:sp>
        <p:nvSpPr>
          <p:cNvPr id="170" name="TextBox 169"/>
          <p:cNvSpPr txBox="1"/>
          <p:nvPr/>
        </p:nvSpPr>
        <p:spPr>
          <a:xfrm>
            <a:off x="395536" y="184482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 smtClean="0"/>
          </a:p>
          <a:p>
            <a:r>
              <a:rPr lang="cs-CZ" smtClean="0"/>
              <a:t>Algoritmy:  BFS, Dijkstra, Bellman</a:t>
            </a:r>
            <a:r>
              <a:rPr lang="cs-CZ" smtClean="0">
                <a:latin typeface="Calibri"/>
                <a:sym typeface="Symbol"/>
              </a:rPr>
              <a:t>─</a:t>
            </a:r>
            <a:r>
              <a:rPr lang="cs-CZ" smtClean="0"/>
              <a:t>Ford, Floyd</a:t>
            </a:r>
            <a:r>
              <a:rPr lang="cs-CZ">
                <a:sym typeface="Symbol"/>
              </a:rPr>
              <a:t>─</a:t>
            </a:r>
            <a:r>
              <a:rPr lang="cs-CZ" smtClean="0"/>
              <a:t>Warshall, Johnson...                  </a:t>
            </a:r>
          </a:p>
          <a:p>
            <a:r>
              <a:rPr lang="cs-CZ" smtClean="0"/>
              <a:t>Složitosti:</a:t>
            </a:r>
            <a:r>
              <a:rPr lang="cs-CZ" b="0" smtClean="0"/>
              <a:t>  Později, u jednotlivých případů.</a:t>
            </a:r>
          </a:p>
          <a:p>
            <a:endParaRPr lang="cs-CZ" smtClean="0"/>
          </a:p>
        </p:txBody>
      </p:sp>
      <p:sp>
        <p:nvSpPr>
          <p:cNvPr id="171" name="TextBox 170"/>
          <p:cNvSpPr txBox="1"/>
          <p:nvPr/>
        </p:nvSpPr>
        <p:spPr>
          <a:xfrm>
            <a:off x="395536" y="3140968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Nejdelší cesty</a:t>
            </a:r>
            <a:endParaRPr lang="cs-CZ" smtClean="0"/>
          </a:p>
          <a:p>
            <a:r>
              <a:rPr lang="cs-CZ" b="0" smtClean="0"/>
              <a:t>Typicky s podmínkou nejvýše jedné návštěvy každého uzlu/hrany.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395536" y="4725144"/>
            <a:ext cx="8352928" cy="43204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Polynomi</a:t>
            </a:r>
            <a:r>
              <a:rPr lang="cs-CZ"/>
              <a:t>ální </a:t>
            </a:r>
            <a:r>
              <a:rPr lang="cs-CZ" smtClean="0"/>
              <a:t>složitost  pro stromy a DAG</a:t>
            </a:r>
            <a:endParaRPr lang="cs-CZ"/>
          </a:p>
        </p:txBody>
      </p:sp>
      <p:sp>
        <p:nvSpPr>
          <p:cNvPr id="173" name="TextBox 172"/>
          <p:cNvSpPr txBox="1"/>
          <p:nvPr/>
        </p:nvSpPr>
        <p:spPr>
          <a:xfrm>
            <a:off x="395536" y="5229200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Dynamické programování</a:t>
            </a:r>
          </a:p>
          <a:p>
            <a:r>
              <a:rPr lang="cs-CZ" smtClean="0"/>
              <a:t>Složitost :  </a:t>
            </a:r>
            <a:r>
              <a:rPr lang="cs-CZ" b="0"/>
              <a:t>O( </a:t>
            </a:r>
            <a:r>
              <a:rPr lang="en-US" b="0"/>
              <a:t>|V|+|E|</a:t>
            </a:r>
            <a:r>
              <a:rPr lang="cs-CZ" b="0"/>
              <a:t> )</a:t>
            </a:r>
            <a:endParaRPr lang="cs-CZ" smtClean="0"/>
          </a:p>
        </p:txBody>
      </p:sp>
      <p:sp>
        <p:nvSpPr>
          <p:cNvPr id="174" name="TextBox 173"/>
          <p:cNvSpPr txBox="1"/>
          <p:nvPr/>
        </p:nvSpPr>
        <p:spPr>
          <a:xfrm>
            <a:off x="395536" y="407707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 </a:t>
            </a:r>
            <a:r>
              <a:rPr lang="cs-CZ" smtClean="0"/>
              <a:t>pro obecné grafy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296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12</a:t>
            </a:fld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>
            <a:off x="3635896" y="5013176"/>
            <a:ext cx="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V="1">
            <a:off x="3635896" y="5013176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0" cy="864096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Line 153"/>
          <p:cNvSpPr>
            <a:spLocks noChangeShapeType="1"/>
          </p:cNvSpPr>
          <p:nvPr/>
        </p:nvSpPr>
        <p:spPr bwMode="auto">
          <a:xfrm flipV="1">
            <a:off x="3635896" y="5877272"/>
            <a:ext cx="1008112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644008" y="5445224"/>
            <a:ext cx="576064" cy="432048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644008" y="5013176"/>
            <a:ext cx="57606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Oval 169"/>
          <p:cNvSpPr>
            <a:spLocks noChangeArrowheads="1"/>
          </p:cNvSpPr>
          <p:nvPr/>
        </p:nvSpPr>
        <p:spPr bwMode="auto">
          <a:xfrm>
            <a:off x="5220072" y="53732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TextBox 326"/>
          <p:cNvSpPr txBox="1"/>
          <p:nvPr/>
        </p:nvSpPr>
        <p:spPr>
          <a:xfrm>
            <a:off x="5004048" y="5013176"/>
            <a:ext cx="2340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23</a:t>
            </a:r>
            <a:endParaRPr lang="cs-CZ" b="1"/>
          </a:p>
        </p:txBody>
      </p:sp>
      <p:sp>
        <p:nvSpPr>
          <p:cNvPr id="328" name="TextBox 327"/>
          <p:cNvSpPr txBox="1"/>
          <p:nvPr/>
        </p:nvSpPr>
        <p:spPr>
          <a:xfrm>
            <a:off x="3707904" y="5085184"/>
            <a:ext cx="4119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1" smtClean="0"/>
              <a:t>17.2</a:t>
            </a:r>
            <a:endParaRPr lang="cs-CZ" b="1"/>
          </a:p>
        </p:txBody>
      </p:sp>
      <p:sp>
        <p:nvSpPr>
          <p:cNvPr id="329" name="TextBox 328"/>
          <p:cNvSpPr txBox="1"/>
          <p:nvPr/>
        </p:nvSpPr>
        <p:spPr>
          <a:xfrm>
            <a:off x="4211960" y="522920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>
                <a:latin typeface="Calibri"/>
              </a:rPr>
              <a:t>─</a:t>
            </a:r>
            <a:r>
              <a:rPr lang="en-US" b="1" smtClean="0"/>
              <a:t>20</a:t>
            </a:r>
            <a:endParaRPr lang="cs-CZ" b="1"/>
          </a:p>
        </p:txBody>
      </p:sp>
      <p:sp>
        <p:nvSpPr>
          <p:cNvPr id="330" name="TextBox 329"/>
          <p:cNvSpPr txBox="1"/>
          <p:nvPr/>
        </p:nvSpPr>
        <p:spPr>
          <a:xfrm>
            <a:off x="5004048" y="5589240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/>
              <a:t>0</a:t>
            </a:r>
            <a:r>
              <a:rPr lang="en-US" b="1" smtClean="0"/>
              <a:t>.5</a:t>
            </a:r>
            <a:endParaRPr lang="cs-CZ" b="1"/>
          </a:p>
        </p:txBody>
      </p:sp>
      <p:sp>
        <p:nvSpPr>
          <p:cNvPr id="331" name="TextBox 330"/>
          <p:cNvSpPr txBox="1"/>
          <p:nvPr/>
        </p:nvSpPr>
        <p:spPr>
          <a:xfrm>
            <a:off x="3995936" y="5877272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4.3</a:t>
            </a:r>
            <a:endParaRPr lang="cs-CZ" b="1"/>
          </a:p>
        </p:txBody>
      </p:sp>
      <p:sp>
        <p:nvSpPr>
          <p:cNvPr id="332" name="TextBox 331"/>
          <p:cNvSpPr txBox="1"/>
          <p:nvPr/>
        </p:nvSpPr>
        <p:spPr>
          <a:xfrm>
            <a:off x="3203848" y="5301208"/>
            <a:ext cx="36004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s-CZ" b="1" smtClean="0"/>
              <a:t>1</a:t>
            </a:r>
            <a:r>
              <a:rPr lang="en-US" b="1" smtClean="0"/>
              <a:t>88</a:t>
            </a:r>
            <a:endParaRPr lang="cs-CZ" b="1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3563888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3563888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572000" y="58052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4572000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TextBox 336"/>
          <p:cNvSpPr txBox="1"/>
          <p:nvPr/>
        </p:nvSpPr>
        <p:spPr>
          <a:xfrm>
            <a:off x="3347864" y="4797152"/>
            <a:ext cx="1394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338" name="TextBox 337"/>
          <p:cNvSpPr txBox="1"/>
          <p:nvPr/>
        </p:nvSpPr>
        <p:spPr>
          <a:xfrm>
            <a:off x="5436096" y="5301208"/>
            <a:ext cx="12984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339" name="TextBox 338"/>
          <p:cNvSpPr txBox="1"/>
          <p:nvPr/>
        </p:nvSpPr>
        <p:spPr>
          <a:xfrm>
            <a:off x="395536" y="1988840"/>
            <a:ext cx="8352928" cy="237626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 Algoritmy:  Primův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V</a:t>
            </a:r>
            <a:r>
              <a:rPr lang="en-US" b="0" smtClean="0"/>
              <a:t>|</a:t>
            </a:r>
            <a:r>
              <a:rPr lang="cs-CZ" sz="2400" baseline="30000" smtClean="0"/>
              <a:t>2</a:t>
            </a:r>
            <a:r>
              <a:rPr lang="cs-CZ" b="0"/>
              <a:t> </a:t>
            </a:r>
            <a:r>
              <a:rPr lang="cs-CZ" b="0" smtClean="0"/>
              <a:t>)                            s maticí sousednosti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se spojovou 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 a s binární haldou </a:t>
            </a:r>
            <a:r>
              <a:rPr lang="cs-CZ" b="0"/>
              <a:t/>
            </a:r>
            <a:br>
              <a:rPr lang="cs-CZ" b="0"/>
            </a:br>
            <a:r>
              <a:rPr lang="cs-CZ" b="0" smtClean="0"/>
              <a:t>                                   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 </a:t>
            </a:r>
            <a:r>
              <a:rPr lang="cs-CZ" b="0"/>
              <a:t>+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|∙</a:t>
            </a:r>
            <a:r>
              <a:rPr lang="cs-CZ" b="0"/>
              <a:t> 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 se </a:t>
            </a:r>
            <a:r>
              <a:rPr lang="cs-CZ" b="0"/>
              <a:t>spojovou </a:t>
            </a:r>
            <a:r>
              <a:rPr lang="cs-CZ" b="0" smtClean="0"/>
              <a:t>reprezentací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                                                                      a s Fibonacciho haldou  </a:t>
            </a:r>
            <a:br>
              <a:rPr lang="cs-CZ" b="0" smtClean="0"/>
            </a:br>
            <a:r>
              <a:rPr lang="cs-CZ" b="0" smtClean="0"/>
              <a:t>                 </a:t>
            </a:r>
            <a:r>
              <a:rPr lang="cs-CZ" smtClean="0"/>
              <a:t>Kruskalův</a:t>
            </a:r>
            <a:r>
              <a:rPr lang="cs-CZ" b="0" smtClean="0"/>
              <a:t>   </a:t>
            </a:r>
            <a:r>
              <a:rPr lang="cs-CZ" b="0"/>
              <a:t>O(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) </a:t>
            </a:r>
            <a:r>
              <a:rPr lang="cs-CZ" b="0" smtClean="0"/>
              <a:t>             stačí seznam hran na vstupu</a:t>
            </a:r>
          </a:p>
          <a:p>
            <a:r>
              <a:rPr lang="cs-CZ" smtClean="0"/>
              <a:t>                 Borůvkův</a:t>
            </a:r>
            <a:r>
              <a:rPr lang="cs-CZ" b="0" smtClean="0"/>
              <a:t>  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E</a:t>
            </a:r>
            <a:r>
              <a:rPr lang="en-US" b="0"/>
              <a:t>|∙ </a:t>
            </a:r>
            <a:r>
              <a:rPr lang="cs-CZ" b="0"/>
              <a:t>log(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) </a:t>
            </a:r>
            <a:r>
              <a:rPr lang="cs-CZ" b="0" smtClean="0"/>
              <a:t>)   </a:t>
            </a:r>
            <a:r>
              <a:rPr lang="cs-CZ" b="0"/>
              <a:t> </a:t>
            </a:r>
            <a:r>
              <a:rPr lang="cs-CZ" b="0" smtClean="0"/>
              <a:t>           se </a:t>
            </a:r>
            <a:r>
              <a:rPr lang="cs-CZ" b="0"/>
              <a:t>spojovou </a:t>
            </a:r>
            <a:r>
              <a:rPr lang="cs-CZ" b="0" smtClean="0"/>
              <a:t>reprezentací</a:t>
            </a:r>
          </a:p>
        </p:txBody>
      </p:sp>
    </p:spTree>
    <p:extLst>
      <p:ext uri="{BB962C8B-B14F-4D97-AF65-F5344CB8AC3E}">
        <p14:creationId xmlns:p14="http://schemas.microsoft.com/office/powerpoint/2010/main" val="201974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716016" y="3860602"/>
            <a:ext cx="648072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5292080" y="4220642"/>
            <a:ext cx="504056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5508104" y="5372770"/>
            <a:ext cx="432048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3059832" y="3068514"/>
            <a:ext cx="864096" cy="15121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7380312" y="4724698"/>
            <a:ext cx="72008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156176" y="3572570"/>
            <a:ext cx="360040" cy="64725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283967" y="4148634"/>
            <a:ext cx="432047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132186" y="2851696"/>
            <a:ext cx="791741" cy="21681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132187" y="2635796"/>
            <a:ext cx="144463" cy="2159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997374" y="3644578"/>
            <a:ext cx="286593" cy="64380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16016" y="3716586"/>
            <a:ext cx="142875" cy="43180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283968" y="2780482"/>
            <a:ext cx="216024" cy="8655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644008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372199" y="4508674"/>
            <a:ext cx="358329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940152" y="5372770"/>
            <a:ext cx="1080120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24374" y="3644578"/>
            <a:ext cx="863650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059832" y="2204418"/>
            <a:ext cx="172863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364088" y="2996506"/>
            <a:ext cx="1944662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788024" y="3572570"/>
            <a:ext cx="2304702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956376" y="3932610"/>
            <a:ext cx="0" cy="10081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12360" y="5300762"/>
            <a:ext cx="720080" cy="64807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380312" y="5228754"/>
            <a:ext cx="115212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372200" y="4940722"/>
            <a:ext cx="158417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24328" y="4004618"/>
            <a:ext cx="432048" cy="93610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092280" y="3572570"/>
            <a:ext cx="432048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796136" y="4796706"/>
            <a:ext cx="576064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372200" y="5156746"/>
            <a:ext cx="0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364088" y="5012730"/>
            <a:ext cx="1152128" cy="10801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16216" y="5948834"/>
            <a:ext cx="129614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16216" y="5228754"/>
            <a:ext cx="86409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868144" y="4796706"/>
            <a:ext cx="26642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371754" y="3932610"/>
            <a:ext cx="158462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788024" y="4004618"/>
            <a:ext cx="2736304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796136" y="3572570"/>
            <a:ext cx="1296144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788024" y="3860602"/>
            <a:ext cx="576064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08104" y="5516786"/>
            <a:ext cx="864096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364088" y="5012730"/>
            <a:ext cx="1368152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732240" y="5444778"/>
            <a:ext cx="1080120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788024" y="2204418"/>
            <a:ext cx="576064" cy="16559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060278" y="3356546"/>
            <a:ext cx="86365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059832" y="2996506"/>
            <a:ext cx="4248026" cy="3600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283968" y="4724698"/>
            <a:ext cx="504056" cy="43204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292080" y="4220642"/>
            <a:ext cx="1079946" cy="4320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18930" y="2924498"/>
            <a:ext cx="577205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659414" y="4508675"/>
            <a:ext cx="792906" cy="21602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156176" y="4220642"/>
            <a:ext cx="504056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796136" y="3932610"/>
            <a:ext cx="360040" cy="28803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452319" y="3355976"/>
            <a:ext cx="720080" cy="122470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660231" y="3356546"/>
            <a:ext cx="792089" cy="11515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24328" y="4580682"/>
            <a:ext cx="64807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660231" y="4508674"/>
            <a:ext cx="1512168" cy="720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172226" y="4580682"/>
            <a:ext cx="72182" cy="122413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452320" y="4724698"/>
            <a:ext cx="360040" cy="7200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12360" y="5444778"/>
            <a:ext cx="432048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20272" y="5444778"/>
            <a:ext cx="792088" cy="7902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20272" y="5300762"/>
            <a:ext cx="791914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940152" y="4652690"/>
            <a:ext cx="431874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372200" y="4652690"/>
            <a:ext cx="648072" cy="646212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275856" y="2634606"/>
            <a:ext cx="1224136" cy="1458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20072" y="5372770"/>
            <a:ext cx="719906" cy="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20072" y="4220642"/>
            <a:ext cx="72008" cy="11502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292080" y="3932610"/>
            <a:ext cx="504056" cy="288355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796136" y="3572570"/>
            <a:ext cx="720080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796136" y="2852491"/>
            <a:ext cx="432048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228184" y="2852489"/>
            <a:ext cx="1224136" cy="50405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131840" y="2852489"/>
            <a:ext cx="864096" cy="14401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23928" y="3068514"/>
            <a:ext cx="360040" cy="576064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283968" y="3644578"/>
            <a:ext cx="576064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860032" y="2924498"/>
            <a:ext cx="35922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788024" y="4148635"/>
            <a:ext cx="503238" cy="7200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283968" y="4580683"/>
            <a:ext cx="935286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283968" y="5156746"/>
            <a:ext cx="1224136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995935" y="3716586"/>
            <a:ext cx="864097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283150" y="3716587"/>
            <a:ext cx="818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228184" y="2852490"/>
            <a:ext cx="288032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499992" y="2780482"/>
            <a:ext cx="720080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491880" y="4508674"/>
            <a:ext cx="1872208" cy="50405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275856" y="5012730"/>
            <a:ext cx="1008112" cy="14401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347864" y="5012730"/>
            <a:ext cx="2160240" cy="1008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491880" y="3644578"/>
            <a:ext cx="432048" cy="86409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059832" y="3356546"/>
            <a:ext cx="0" cy="1224136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843808" y="5156746"/>
            <a:ext cx="1440160" cy="5760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059832" y="4580682"/>
            <a:ext cx="216024" cy="432048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059832" y="3356546"/>
            <a:ext cx="432048" cy="11521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059832" y="3644578"/>
            <a:ext cx="86409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843808" y="4580682"/>
            <a:ext cx="216024" cy="115212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555776" y="4292650"/>
            <a:ext cx="720080" cy="72008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843808" y="5732810"/>
            <a:ext cx="2664296" cy="2880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555776" y="4292650"/>
            <a:ext cx="288032" cy="1440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555776" y="3356546"/>
            <a:ext cx="504056" cy="9361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275857" y="4580682"/>
            <a:ext cx="1008112" cy="7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275038" y="5372771"/>
            <a:ext cx="936922" cy="36004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11960" y="5372770"/>
            <a:ext cx="1008112" cy="360363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060750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05212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148064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24128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427984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788024" y="2204418"/>
            <a:ext cx="2304256" cy="13681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11960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851920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11960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989312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25937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11960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851920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15272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156176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16016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148064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436840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483768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380312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444952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741096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948264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172400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88436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236296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00392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459688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292080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03848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771800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19872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987824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03848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139952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24128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380312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788024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292824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444208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084168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20272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00192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24128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868144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00192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08304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452320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883624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739608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660232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00192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948264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20072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588224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8478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13</a:t>
            </a:fld>
            <a:endParaRPr lang="cs-CZ"/>
          </a:p>
        </p:txBody>
      </p:sp>
      <p:sp>
        <p:nvSpPr>
          <p:cNvPr id="166" name="TextBox 165"/>
          <p:cNvSpPr txBox="1"/>
          <p:nvPr/>
        </p:nvSpPr>
        <p:spPr>
          <a:xfrm>
            <a:off x="395536" y="332656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/>
              <a:t>Minimální </a:t>
            </a:r>
            <a:r>
              <a:rPr lang="cs-CZ" sz="2800" smtClean="0"/>
              <a:t>kostra</a:t>
            </a:r>
            <a:endParaRPr lang="cs-CZ"/>
          </a:p>
          <a:p>
            <a:r>
              <a:rPr lang="cs-CZ" b="0"/>
              <a:t>Minimální sumární délka (cena) hran, které "drží graf pohromadě", tj. které umožňují spojení, byť nepohodlné, mezi každými dvěma uzly</a:t>
            </a:r>
            <a:r>
              <a:rPr lang="cs-CZ" b="0" smtClean="0"/>
              <a:t>. Kostra je strom.</a:t>
            </a:r>
            <a:endParaRPr lang="cs-CZ" b="0"/>
          </a:p>
        </p:txBody>
      </p:sp>
      <p:sp>
        <p:nvSpPr>
          <p:cNvPr id="167" name="TextBox 166"/>
          <p:cNvSpPr txBox="1"/>
          <p:nvPr/>
        </p:nvSpPr>
        <p:spPr>
          <a:xfrm>
            <a:off x="539552" y="2492896"/>
            <a:ext cx="20127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Zde cena hrany</a:t>
            </a:r>
          </a:p>
          <a:p>
            <a:r>
              <a:rPr lang="cs-CZ" b="1" smtClean="0"/>
              <a:t>odpovídá její</a:t>
            </a:r>
          </a:p>
          <a:p>
            <a:r>
              <a:rPr lang="cs-CZ" b="1" smtClean="0"/>
              <a:t>délce v nakreslení.</a:t>
            </a:r>
          </a:p>
        </p:txBody>
      </p:sp>
    </p:spTree>
    <p:extLst>
      <p:ext uri="{BB962C8B-B14F-4D97-AF65-F5344CB8AC3E}">
        <p14:creationId xmlns:p14="http://schemas.microsoft.com/office/powerpoint/2010/main" val="8959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Úloha obchodního cestujícího</a:t>
            </a:r>
          </a:p>
          <a:p>
            <a:r>
              <a:rPr lang="cs-CZ" b="0" smtClean="0"/>
              <a:t>Projděte úplný graf, navštivte každ</a:t>
            </a:r>
            <a:r>
              <a:rPr lang="cs-CZ" b="0"/>
              <a:t>ý</a:t>
            </a:r>
            <a:r>
              <a:rPr lang="cs-CZ" b="0" smtClean="0"/>
              <a:t> uzel aspoň jednou</a:t>
            </a:r>
            <a:r>
              <a:rPr lang="en-US" b="0" smtClean="0"/>
              <a:t> a vra</a:t>
            </a:r>
            <a:r>
              <a:rPr lang="cs-CZ" b="0" smtClean="0"/>
              <a:t>ťte se do výchozího uzlu. Celková délka cesty musí být minimální.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14</a:t>
            </a:fld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514258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442250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>
            <a:off x="370242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>
            <a:off x="2982347" y="3708918"/>
            <a:ext cx="72008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>
            <a:off x="298234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V="1">
            <a:off x="3702427" y="3708918"/>
            <a:ext cx="216024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3702427" y="5149078"/>
            <a:ext cx="14401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2982347" y="3708918"/>
            <a:ext cx="28803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>
            <a:off x="4422507" y="2772814"/>
            <a:ext cx="720080" cy="23762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V="1">
            <a:off x="2982347" y="2772814"/>
            <a:ext cx="1440160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 flipV="1">
            <a:off x="291033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 flipV="1">
            <a:off x="363041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 flipV="1">
            <a:off x="5070579" y="5077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 flipV="1">
            <a:off x="5790659" y="36369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 flipV="1">
            <a:off x="4350499" y="27008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3198371" y="29888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87" name="TextBox 186"/>
          <p:cNvSpPr txBox="1"/>
          <p:nvPr/>
        </p:nvSpPr>
        <p:spPr>
          <a:xfrm>
            <a:off x="4278491" y="51490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88" name="TextBox 187"/>
          <p:cNvSpPr txBox="1"/>
          <p:nvPr/>
        </p:nvSpPr>
        <p:spPr>
          <a:xfrm>
            <a:off x="5430619" y="442899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89" name="TextBox 188"/>
          <p:cNvSpPr txBox="1"/>
          <p:nvPr/>
        </p:nvSpPr>
        <p:spPr>
          <a:xfrm>
            <a:off x="2838331" y="4284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5142587" y="29888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9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998571" y="37809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4278491" y="37089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4566523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990459" y="31328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195" name="TextBox 194"/>
          <p:cNvSpPr txBox="1"/>
          <p:nvPr/>
        </p:nvSpPr>
        <p:spPr>
          <a:xfrm>
            <a:off x="3558411" y="3852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7</a:t>
            </a:r>
            <a:endParaRPr lang="cs-CZ" b="1"/>
          </a:p>
        </p:txBody>
      </p:sp>
      <p:sp>
        <p:nvSpPr>
          <p:cNvPr id="10" name="Freeform 9"/>
          <p:cNvSpPr/>
          <p:nvPr/>
        </p:nvSpPr>
        <p:spPr>
          <a:xfrm>
            <a:off x="2738535" y="2584781"/>
            <a:ext cx="3089413" cy="2867799"/>
          </a:xfrm>
          <a:custGeom>
            <a:avLst/>
            <a:gdLst>
              <a:gd name="connsiteX0" fmla="*/ 93306 w 3126562"/>
              <a:gd name="connsiteY0" fmla="*/ 980200 h 2927288"/>
              <a:gd name="connsiteX1" fmla="*/ 578498 w 3126562"/>
              <a:gd name="connsiteY1" fmla="*/ 1026853 h 2927288"/>
              <a:gd name="connsiteX2" fmla="*/ 2873828 w 3126562"/>
              <a:gd name="connsiteY2" fmla="*/ 1082837 h 2927288"/>
              <a:gd name="connsiteX3" fmla="*/ 2939143 w 3126562"/>
              <a:gd name="connsiteY3" fmla="*/ 774927 h 2927288"/>
              <a:gd name="connsiteX4" fmla="*/ 1726163 w 3126562"/>
              <a:gd name="connsiteY4" fmla="*/ 9817 h 2927288"/>
              <a:gd name="connsiteX5" fmla="*/ 1240971 w 3126562"/>
              <a:gd name="connsiteY5" fmla="*/ 1372086 h 2927288"/>
              <a:gd name="connsiteX6" fmla="*/ 783771 w 3126562"/>
              <a:gd name="connsiteY6" fmla="*/ 2725025 h 2927288"/>
              <a:gd name="connsiteX7" fmla="*/ 2435290 w 3126562"/>
              <a:gd name="connsiteY7" fmla="*/ 2883645 h 2927288"/>
              <a:gd name="connsiteX8" fmla="*/ 1866122 w 3126562"/>
              <a:gd name="connsiteY8" fmla="*/ 2351800 h 2927288"/>
              <a:gd name="connsiteX9" fmla="*/ 457200 w 3126562"/>
              <a:gd name="connsiteY9" fmla="*/ 1390747 h 2927288"/>
              <a:gd name="connsiteX10" fmla="*/ 0 w 3126562"/>
              <a:gd name="connsiteY10" fmla="*/ 1269449 h 2927288"/>
              <a:gd name="connsiteX0" fmla="*/ 93306 w 3126562"/>
              <a:gd name="connsiteY0" fmla="*/ 979397 h 2927791"/>
              <a:gd name="connsiteX1" fmla="*/ 578498 w 3126562"/>
              <a:gd name="connsiteY1" fmla="*/ 1026050 h 2927791"/>
              <a:gd name="connsiteX2" fmla="*/ 2873828 w 3126562"/>
              <a:gd name="connsiteY2" fmla="*/ 1082034 h 2927791"/>
              <a:gd name="connsiteX3" fmla="*/ 2939143 w 3126562"/>
              <a:gd name="connsiteY3" fmla="*/ 774124 h 2927791"/>
              <a:gd name="connsiteX4" fmla="*/ 1726163 w 3126562"/>
              <a:gd name="connsiteY4" fmla="*/ 9014 h 2927791"/>
              <a:gd name="connsiteX5" fmla="*/ 1184988 w 3126562"/>
              <a:gd name="connsiteY5" fmla="*/ 1343291 h 2927791"/>
              <a:gd name="connsiteX6" fmla="*/ 783771 w 3126562"/>
              <a:gd name="connsiteY6" fmla="*/ 2724222 h 2927791"/>
              <a:gd name="connsiteX7" fmla="*/ 2435290 w 3126562"/>
              <a:gd name="connsiteY7" fmla="*/ 2882842 h 2927791"/>
              <a:gd name="connsiteX8" fmla="*/ 1866122 w 3126562"/>
              <a:gd name="connsiteY8" fmla="*/ 2350997 h 2927791"/>
              <a:gd name="connsiteX9" fmla="*/ 457200 w 3126562"/>
              <a:gd name="connsiteY9" fmla="*/ 1389944 h 2927791"/>
              <a:gd name="connsiteX10" fmla="*/ 0 w 3126562"/>
              <a:gd name="connsiteY10" fmla="*/ 1268646 h 2927791"/>
              <a:gd name="connsiteX0" fmla="*/ 93306 w 3126562"/>
              <a:gd name="connsiteY0" fmla="*/ 979397 h 2876135"/>
              <a:gd name="connsiteX1" fmla="*/ 578498 w 3126562"/>
              <a:gd name="connsiteY1" fmla="*/ 1026050 h 2876135"/>
              <a:gd name="connsiteX2" fmla="*/ 2873828 w 3126562"/>
              <a:gd name="connsiteY2" fmla="*/ 1082034 h 2876135"/>
              <a:gd name="connsiteX3" fmla="*/ 2939143 w 3126562"/>
              <a:gd name="connsiteY3" fmla="*/ 774124 h 2876135"/>
              <a:gd name="connsiteX4" fmla="*/ 1726163 w 3126562"/>
              <a:gd name="connsiteY4" fmla="*/ 9014 h 2876135"/>
              <a:gd name="connsiteX5" fmla="*/ 1184988 w 3126562"/>
              <a:gd name="connsiteY5" fmla="*/ 1343291 h 2876135"/>
              <a:gd name="connsiteX6" fmla="*/ 783771 w 3126562"/>
              <a:gd name="connsiteY6" fmla="*/ 2724222 h 2876135"/>
              <a:gd name="connsiteX7" fmla="*/ 2360645 w 3126562"/>
              <a:gd name="connsiteY7" fmla="*/ 2798867 h 2876135"/>
              <a:gd name="connsiteX8" fmla="*/ 1866122 w 3126562"/>
              <a:gd name="connsiteY8" fmla="*/ 2350997 h 2876135"/>
              <a:gd name="connsiteX9" fmla="*/ 457200 w 3126562"/>
              <a:gd name="connsiteY9" fmla="*/ 1389944 h 2876135"/>
              <a:gd name="connsiteX10" fmla="*/ 0 w 3126562"/>
              <a:gd name="connsiteY10" fmla="*/ 1268646 h 2876135"/>
              <a:gd name="connsiteX0" fmla="*/ 93306 w 3084474"/>
              <a:gd name="connsiteY0" fmla="*/ 979325 h 2876063"/>
              <a:gd name="connsiteX1" fmla="*/ 578498 w 3084474"/>
              <a:gd name="connsiteY1" fmla="*/ 1025978 h 2876063"/>
              <a:gd name="connsiteX2" fmla="*/ 2799183 w 3084474"/>
              <a:gd name="connsiteY2" fmla="*/ 1044640 h 2876063"/>
              <a:gd name="connsiteX3" fmla="*/ 2939143 w 3084474"/>
              <a:gd name="connsiteY3" fmla="*/ 774052 h 2876063"/>
              <a:gd name="connsiteX4" fmla="*/ 1726163 w 3084474"/>
              <a:gd name="connsiteY4" fmla="*/ 8942 h 2876063"/>
              <a:gd name="connsiteX5" fmla="*/ 1184988 w 3084474"/>
              <a:gd name="connsiteY5" fmla="*/ 1343219 h 2876063"/>
              <a:gd name="connsiteX6" fmla="*/ 783771 w 3084474"/>
              <a:gd name="connsiteY6" fmla="*/ 2724150 h 2876063"/>
              <a:gd name="connsiteX7" fmla="*/ 2360645 w 3084474"/>
              <a:gd name="connsiteY7" fmla="*/ 2798795 h 2876063"/>
              <a:gd name="connsiteX8" fmla="*/ 1866122 w 3084474"/>
              <a:gd name="connsiteY8" fmla="*/ 2350925 h 2876063"/>
              <a:gd name="connsiteX9" fmla="*/ 457200 w 3084474"/>
              <a:gd name="connsiteY9" fmla="*/ 1389872 h 2876063"/>
              <a:gd name="connsiteX10" fmla="*/ 0 w 3084474"/>
              <a:gd name="connsiteY10" fmla="*/ 1268574 h 2876063"/>
              <a:gd name="connsiteX0" fmla="*/ 93306 w 3089413"/>
              <a:gd name="connsiteY0" fmla="*/ 960852 h 2857590"/>
              <a:gd name="connsiteX1" fmla="*/ 578498 w 3089413"/>
              <a:gd name="connsiteY1" fmla="*/ 1007505 h 2857590"/>
              <a:gd name="connsiteX2" fmla="*/ 2799183 w 3089413"/>
              <a:gd name="connsiteY2" fmla="*/ 1026167 h 2857590"/>
              <a:gd name="connsiteX3" fmla="*/ 2939143 w 3089413"/>
              <a:gd name="connsiteY3" fmla="*/ 755579 h 2857590"/>
              <a:gd name="connsiteX4" fmla="*/ 1651519 w 3089413"/>
              <a:gd name="connsiteY4" fmla="*/ 9130 h 2857590"/>
              <a:gd name="connsiteX5" fmla="*/ 1184988 w 3089413"/>
              <a:gd name="connsiteY5" fmla="*/ 1324746 h 2857590"/>
              <a:gd name="connsiteX6" fmla="*/ 783771 w 3089413"/>
              <a:gd name="connsiteY6" fmla="*/ 2705677 h 2857590"/>
              <a:gd name="connsiteX7" fmla="*/ 2360645 w 3089413"/>
              <a:gd name="connsiteY7" fmla="*/ 2780322 h 2857590"/>
              <a:gd name="connsiteX8" fmla="*/ 1866122 w 3089413"/>
              <a:gd name="connsiteY8" fmla="*/ 2332452 h 2857590"/>
              <a:gd name="connsiteX9" fmla="*/ 457200 w 3089413"/>
              <a:gd name="connsiteY9" fmla="*/ 1371399 h 2857590"/>
              <a:gd name="connsiteX10" fmla="*/ 0 w 3089413"/>
              <a:gd name="connsiteY10" fmla="*/ 1250101 h 2857590"/>
              <a:gd name="connsiteX0" fmla="*/ 93306 w 3089413"/>
              <a:gd name="connsiteY0" fmla="*/ 960852 h 2867799"/>
              <a:gd name="connsiteX1" fmla="*/ 578498 w 3089413"/>
              <a:gd name="connsiteY1" fmla="*/ 1007505 h 2867799"/>
              <a:gd name="connsiteX2" fmla="*/ 2799183 w 3089413"/>
              <a:gd name="connsiteY2" fmla="*/ 1026167 h 2867799"/>
              <a:gd name="connsiteX3" fmla="*/ 2939143 w 3089413"/>
              <a:gd name="connsiteY3" fmla="*/ 755579 h 2867799"/>
              <a:gd name="connsiteX4" fmla="*/ 1651519 w 3089413"/>
              <a:gd name="connsiteY4" fmla="*/ 9130 h 2867799"/>
              <a:gd name="connsiteX5" fmla="*/ 1184988 w 3089413"/>
              <a:gd name="connsiteY5" fmla="*/ 1324746 h 2867799"/>
              <a:gd name="connsiteX6" fmla="*/ 783771 w 3089413"/>
              <a:gd name="connsiteY6" fmla="*/ 2705677 h 2867799"/>
              <a:gd name="connsiteX7" fmla="*/ 2286000 w 3089413"/>
              <a:gd name="connsiteY7" fmla="*/ 2798983 h 2867799"/>
              <a:gd name="connsiteX8" fmla="*/ 1866122 w 3089413"/>
              <a:gd name="connsiteY8" fmla="*/ 2332452 h 2867799"/>
              <a:gd name="connsiteX9" fmla="*/ 457200 w 3089413"/>
              <a:gd name="connsiteY9" fmla="*/ 1371399 h 2867799"/>
              <a:gd name="connsiteX10" fmla="*/ 0 w 3089413"/>
              <a:gd name="connsiteY10" fmla="*/ 1250101 h 286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89413" h="2867799">
                <a:moveTo>
                  <a:pt x="93306" y="960852"/>
                </a:moveTo>
                <a:cubicBezTo>
                  <a:pt x="104192" y="975625"/>
                  <a:pt x="127519" y="996619"/>
                  <a:pt x="578498" y="1007505"/>
                </a:cubicBezTo>
                <a:cubicBezTo>
                  <a:pt x="1029477" y="1018391"/>
                  <a:pt x="2405742" y="1068155"/>
                  <a:pt x="2799183" y="1026167"/>
                </a:cubicBezTo>
                <a:cubicBezTo>
                  <a:pt x="3192624" y="984179"/>
                  <a:pt x="3130420" y="925085"/>
                  <a:pt x="2939143" y="755579"/>
                </a:cubicBezTo>
                <a:cubicBezTo>
                  <a:pt x="2747866" y="586073"/>
                  <a:pt x="1943878" y="-85731"/>
                  <a:pt x="1651519" y="9130"/>
                </a:cubicBezTo>
                <a:cubicBezTo>
                  <a:pt x="1359160" y="103991"/>
                  <a:pt x="1329613" y="875322"/>
                  <a:pt x="1184988" y="1324746"/>
                </a:cubicBezTo>
                <a:cubicBezTo>
                  <a:pt x="1040363" y="1774170"/>
                  <a:pt x="600269" y="2459971"/>
                  <a:pt x="783771" y="2705677"/>
                </a:cubicBezTo>
                <a:cubicBezTo>
                  <a:pt x="967273" y="2951383"/>
                  <a:pt x="2105608" y="2861187"/>
                  <a:pt x="2286000" y="2798983"/>
                </a:cubicBezTo>
                <a:cubicBezTo>
                  <a:pt x="2466392" y="2736779"/>
                  <a:pt x="2170922" y="2570383"/>
                  <a:pt x="1866122" y="2332452"/>
                </a:cubicBezTo>
                <a:cubicBezTo>
                  <a:pt x="1561322" y="2094521"/>
                  <a:pt x="768220" y="1551791"/>
                  <a:pt x="457200" y="1371399"/>
                </a:cubicBezTo>
                <a:cubicBezTo>
                  <a:pt x="146180" y="1191007"/>
                  <a:pt x="73090" y="1220554"/>
                  <a:pt x="0" y="1250101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8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Line 153"/>
          <p:cNvSpPr>
            <a:spLocks noChangeShapeType="1"/>
          </p:cNvSpPr>
          <p:nvPr/>
        </p:nvSpPr>
        <p:spPr bwMode="auto">
          <a:xfrm flipH="1">
            <a:off x="4211960" y="3717032"/>
            <a:ext cx="432048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58417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Hamiltonovská cesta</a:t>
            </a:r>
          </a:p>
          <a:p>
            <a:r>
              <a:rPr lang="cs-CZ" b="0" smtClean="0"/>
              <a:t>Obsahuje graf cestu, která prochází každým uzlem?</a:t>
            </a:r>
          </a:p>
          <a:p>
            <a:r>
              <a:rPr lang="cs-CZ" sz="2800"/>
              <a:t>Hamiltonovská </a:t>
            </a:r>
            <a:r>
              <a:rPr lang="cs-CZ" sz="2800" smtClean="0"/>
              <a:t>kružnice</a:t>
            </a:r>
            <a:endParaRPr lang="cs-CZ" sz="2800"/>
          </a:p>
          <a:p>
            <a:r>
              <a:rPr lang="cs-CZ" b="0"/>
              <a:t>Obsahuje graf </a:t>
            </a:r>
            <a:r>
              <a:rPr lang="cs-CZ" b="0" smtClean="0"/>
              <a:t>kružnici, </a:t>
            </a:r>
            <a:r>
              <a:rPr lang="cs-CZ" b="0"/>
              <a:t>která prochází každým uzlem</a:t>
            </a:r>
            <a:r>
              <a:rPr lang="cs-CZ" b="0" smtClean="0"/>
              <a:t>?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06084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TNP-úplný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15</a:t>
            </a:fld>
            <a:endParaRPr lang="cs-CZ"/>
          </a:p>
        </p:txBody>
      </p:sp>
      <p:sp>
        <p:nvSpPr>
          <p:cNvPr id="31" name="Line 153"/>
          <p:cNvSpPr>
            <a:spLocks noChangeShapeType="1"/>
          </p:cNvSpPr>
          <p:nvPr/>
        </p:nvSpPr>
        <p:spPr bwMode="auto">
          <a:xfrm flipH="1" flipV="1">
            <a:off x="1907704" y="3645024"/>
            <a:ext cx="50405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153"/>
          <p:cNvSpPr>
            <a:spLocks noChangeShapeType="1"/>
          </p:cNvSpPr>
          <p:nvPr/>
        </p:nvSpPr>
        <p:spPr bwMode="auto">
          <a:xfrm flipH="1">
            <a:off x="2411760" y="364502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153"/>
          <p:cNvSpPr>
            <a:spLocks noChangeShapeType="1"/>
          </p:cNvSpPr>
          <p:nvPr/>
        </p:nvSpPr>
        <p:spPr bwMode="auto">
          <a:xfrm flipH="1" flipV="1">
            <a:off x="1763688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153"/>
          <p:cNvSpPr>
            <a:spLocks noChangeShapeType="1"/>
          </p:cNvSpPr>
          <p:nvPr/>
        </p:nvSpPr>
        <p:spPr bwMode="auto">
          <a:xfrm>
            <a:off x="1907704" y="3645024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153"/>
          <p:cNvSpPr>
            <a:spLocks noChangeShapeType="1"/>
          </p:cNvSpPr>
          <p:nvPr/>
        </p:nvSpPr>
        <p:spPr bwMode="auto">
          <a:xfrm flipH="1" flipV="1">
            <a:off x="1547664" y="3645024"/>
            <a:ext cx="216024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153"/>
          <p:cNvSpPr>
            <a:spLocks noChangeShapeType="1"/>
          </p:cNvSpPr>
          <p:nvPr/>
        </p:nvSpPr>
        <p:spPr bwMode="auto">
          <a:xfrm flipH="1">
            <a:off x="1259632" y="3429000"/>
            <a:ext cx="0" cy="64807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153"/>
          <p:cNvSpPr>
            <a:spLocks noChangeShapeType="1"/>
          </p:cNvSpPr>
          <p:nvPr/>
        </p:nvSpPr>
        <p:spPr bwMode="auto">
          <a:xfrm flipH="1">
            <a:off x="1259632" y="4077072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169"/>
          <p:cNvSpPr>
            <a:spLocks noChangeArrowheads="1"/>
          </p:cNvSpPr>
          <p:nvPr/>
        </p:nvSpPr>
        <p:spPr bwMode="auto">
          <a:xfrm>
            <a:off x="1691680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169"/>
          <p:cNvSpPr>
            <a:spLocks noChangeArrowheads="1"/>
          </p:cNvSpPr>
          <p:nvPr/>
        </p:nvSpPr>
        <p:spPr bwMode="auto">
          <a:xfrm>
            <a:off x="2339752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153"/>
          <p:cNvSpPr>
            <a:spLocks noChangeShapeType="1"/>
          </p:cNvSpPr>
          <p:nvPr/>
        </p:nvSpPr>
        <p:spPr bwMode="auto">
          <a:xfrm flipH="1">
            <a:off x="1907704" y="3284984"/>
            <a:ext cx="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153"/>
          <p:cNvSpPr>
            <a:spLocks noChangeShapeType="1"/>
          </p:cNvSpPr>
          <p:nvPr/>
        </p:nvSpPr>
        <p:spPr bwMode="auto">
          <a:xfrm flipH="1">
            <a:off x="1907704" y="3068960"/>
            <a:ext cx="288032" cy="21602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153"/>
          <p:cNvSpPr>
            <a:spLocks noChangeShapeType="1"/>
          </p:cNvSpPr>
          <p:nvPr/>
        </p:nvSpPr>
        <p:spPr bwMode="auto">
          <a:xfrm flipH="1" flipV="1">
            <a:off x="1619672" y="3068960"/>
            <a:ext cx="576064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153"/>
          <p:cNvSpPr>
            <a:spLocks noChangeShapeType="1"/>
          </p:cNvSpPr>
          <p:nvPr/>
        </p:nvSpPr>
        <p:spPr bwMode="auto">
          <a:xfrm flipH="1">
            <a:off x="1259632" y="3068960"/>
            <a:ext cx="360040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153"/>
          <p:cNvSpPr>
            <a:spLocks noChangeShapeType="1"/>
          </p:cNvSpPr>
          <p:nvPr/>
        </p:nvSpPr>
        <p:spPr bwMode="auto">
          <a:xfrm flipH="1" flipV="1">
            <a:off x="2195736" y="3068960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169"/>
          <p:cNvSpPr>
            <a:spLocks noChangeArrowheads="1"/>
          </p:cNvSpPr>
          <p:nvPr/>
        </p:nvSpPr>
        <p:spPr bwMode="auto">
          <a:xfrm>
            <a:off x="2123728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Oval 169"/>
          <p:cNvSpPr>
            <a:spLocks noChangeArrowheads="1"/>
          </p:cNvSpPr>
          <p:nvPr/>
        </p:nvSpPr>
        <p:spPr bwMode="auto">
          <a:xfrm>
            <a:off x="1835696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153"/>
          <p:cNvSpPr>
            <a:spLocks noChangeShapeType="1"/>
          </p:cNvSpPr>
          <p:nvPr/>
        </p:nvSpPr>
        <p:spPr bwMode="auto">
          <a:xfrm flipH="1">
            <a:off x="1259632" y="3645024"/>
            <a:ext cx="288032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3"/>
          <p:cNvSpPr>
            <a:spLocks noChangeShapeType="1"/>
          </p:cNvSpPr>
          <p:nvPr/>
        </p:nvSpPr>
        <p:spPr bwMode="auto">
          <a:xfrm flipH="1" flipV="1">
            <a:off x="1259632" y="3429000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169"/>
          <p:cNvSpPr>
            <a:spLocks noChangeArrowheads="1"/>
          </p:cNvSpPr>
          <p:nvPr/>
        </p:nvSpPr>
        <p:spPr bwMode="auto">
          <a:xfrm>
            <a:off x="1187624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169"/>
          <p:cNvSpPr>
            <a:spLocks noChangeArrowheads="1"/>
          </p:cNvSpPr>
          <p:nvPr/>
        </p:nvSpPr>
        <p:spPr bwMode="auto">
          <a:xfrm>
            <a:off x="147565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169"/>
          <p:cNvSpPr>
            <a:spLocks noChangeArrowheads="1"/>
          </p:cNvSpPr>
          <p:nvPr/>
        </p:nvSpPr>
        <p:spPr bwMode="auto">
          <a:xfrm>
            <a:off x="1187624" y="33569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169"/>
          <p:cNvSpPr>
            <a:spLocks noChangeArrowheads="1"/>
          </p:cNvSpPr>
          <p:nvPr/>
        </p:nvSpPr>
        <p:spPr bwMode="auto">
          <a:xfrm>
            <a:off x="154766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169"/>
          <p:cNvSpPr>
            <a:spLocks noChangeArrowheads="1"/>
          </p:cNvSpPr>
          <p:nvPr/>
        </p:nvSpPr>
        <p:spPr bwMode="auto">
          <a:xfrm>
            <a:off x="2339752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169"/>
          <p:cNvSpPr>
            <a:spLocks noChangeArrowheads="1"/>
          </p:cNvSpPr>
          <p:nvPr/>
        </p:nvSpPr>
        <p:spPr bwMode="auto">
          <a:xfrm>
            <a:off x="1835696" y="357301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H="1">
            <a:off x="4211960" y="3356992"/>
            <a:ext cx="21602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28803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Line 153"/>
          <p:cNvSpPr>
            <a:spLocks noChangeShapeType="1"/>
          </p:cNvSpPr>
          <p:nvPr/>
        </p:nvSpPr>
        <p:spPr bwMode="auto">
          <a:xfrm flipH="1" flipV="1">
            <a:off x="4211960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 flipV="1">
            <a:off x="413995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 flipV="1">
            <a:off x="45720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Line 153"/>
          <p:cNvSpPr>
            <a:spLocks noChangeShapeType="1"/>
          </p:cNvSpPr>
          <p:nvPr/>
        </p:nvSpPr>
        <p:spPr bwMode="auto">
          <a:xfrm flipH="1">
            <a:off x="4427984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Line 153"/>
          <p:cNvSpPr>
            <a:spLocks noChangeShapeType="1"/>
          </p:cNvSpPr>
          <p:nvPr/>
        </p:nvSpPr>
        <p:spPr bwMode="auto">
          <a:xfrm flipH="1" flipV="1">
            <a:off x="3851920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Line 153"/>
          <p:cNvSpPr>
            <a:spLocks noChangeShapeType="1"/>
          </p:cNvSpPr>
          <p:nvPr/>
        </p:nvSpPr>
        <p:spPr bwMode="auto">
          <a:xfrm flipH="1">
            <a:off x="3851920" y="3356992"/>
            <a:ext cx="576064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Line 153"/>
          <p:cNvSpPr>
            <a:spLocks noChangeShapeType="1"/>
          </p:cNvSpPr>
          <p:nvPr/>
        </p:nvSpPr>
        <p:spPr bwMode="auto">
          <a:xfrm flipH="1" flipV="1">
            <a:off x="4427984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3" name="Oval 169"/>
          <p:cNvSpPr>
            <a:spLocks noChangeArrowheads="1"/>
          </p:cNvSpPr>
          <p:nvPr/>
        </p:nvSpPr>
        <p:spPr bwMode="auto">
          <a:xfrm flipV="1">
            <a:off x="4355976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>
            <a:off x="4427984" y="4077072"/>
            <a:ext cx="648072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5004048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377991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V="1">
            <a:off x="3779912" y="3717032"/>
            <a:ext cx="72008" cy="36004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Oval 169"/>
          <p:cNvSpPr>
            <a:spLocks noChangeArrowheads="1"/>
          </p:cNvSpPr>
          <p:nvPr/>
        </p:nvSpPr>
        <p:spPr bwMode="auto">
          <a:xfrm flipV="1">
            <a:off x="435597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Oval 169"/>
          <p:cNvSpPr>
            <a:spLocks noChangeArrowheads="1"/>
          </p:cNvSpPr>
          <p:nvPr/>
        </p:nvSpPr>
        <p:spPr bwMode="auto">
          <a:xfrm flipV="1">
            <a:off x="49320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Oval 169"/>
          <p:cNvSpPr>
            <a:spLocks noChangeArrowheads="1"/>
          </p:cNvSpPr>
          <p:nvPr/>
        </p:nvSpPr>
        <p:spPr bwMode="auto">
          <a:xfrm flipV="1">
            <a:off x="3779912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Oval 169"/>
          <p:cNvSpPr>
            <a:spLocks noChangeArrowheads="1"/>
          </p:cNvSpPr>
          <p:nvPr/>
        </p:nvSpPr>
        <p:spPr bwMode="auto">
          <a:xfrm flipV="1">
            <a:off x="5004048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 flipV="1">
            <a:off x="370790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Line 153"/>
          <p:cNvSpPr>
            <a:spLocks noChangeShapeType="1"/>
          </p:cNvSpPr>
          <p:nvPr/>
        </p:nvSpPr>
        <p:spPr bwMode="auto">
          <a:xfrm flipH="1">
            <a:off x="6804248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Line 153"/>
          <p:cNvSpPr>
            <a:spLocks noChangeShapeType="1"/>
          </p:cNvSpPr>
          <p:nvPr/>
        </p:nvSpPr>
        <p:spPr bwMode="auto">
          <a:xfrm flipH="1" flipV="1">
            <a:off x="6804248" y="3717032"/>
            <a:ext cx="21602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 flipV="1">
            <a:off x="673224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 flipV="1">
            <a:off x="716428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H="1">
            <a:off x="7020272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Line 153"/>
          <p:cNvSpPr>
            <a:spLocks noChangeShapeType="1"/>
          </p:cNvSpPr>
          <p:nvPr/>
        </p:nvSpPr>
        <p:spPr bwMode="auto">
          <a:xfrm flipH="1" flipV="1">
            <a:off x="6444208" y="371703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153"/>
          <p:cNvSpPr>
            <a:spLocks noChangeShapeType="1"/>
          </p:cNvSpPr>
          <p:nvPr/>
        </p:nvSpPr>
        <p:spPr bwMode="auto">
          <a:xfrm flipH="1">
            <a:off x="6444208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153"/>
          <p:cNvSpPr>
            <a:spLocks noChangeShapeType="1"/>
          </p:cNvSpPr>
          <p:nvPr/>
        </p:nvSpPr>
        <p:spPr bwMode="auto">
          <a:xfrm flipH="1" flipV="1">
            <a:off x="7020272" y="3356992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Oval 169"/>
          <p:cNvSpPr>
            <a:spLocks noChangeArrowheads="1"/>
          </p:cNvSpPr>
          <p:nvPr/>
        </p:nvSpPr>
        <p:spPr bwMode="auto">
          <a:xfrm flipV="1">
            <a:off x="6948264" y="32845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153"/>
          <p:cNvSpPr>
            <a:spLocks noChangeShapeType="1"/>
          </p:cNvSpPr>
          <p:nvPr/>
        </p:nvSpPr>
        <p:spPr bwMode="auto">
          <a:xfrm flipH="1">
            <a:off x="7020272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153"/>
          <p:cNvSpPr>
            <a:spLocks noChangeShapeType="1"/>
          </p:cNvSpPr>
          <p:nvPr/>
        </p:nvSpPr>
        <p:spPr bwMode="auto">
          <a:xfrm flipH="1" flipV="1">
            <a:off x="7596336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153"/>
          <p:cNvSpPr>
            <a:spLocks noChangeShapeType="1"/>
          </p:cNvSpPr>
          <p:nvPr/>
        </p:nvSpPr>
        <p:spPr bwMode="auto">
          <a:xfrm flipH="1">
            <a:off x="6372200" y="4077072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153"/>
          <p:cNvSpPr>
            <a:spLocks noChangeShapeType="1"/>
          </p:cNvSpPr>
          <p:nvPr/>
        </p:nvSpPr>
        <p:spPr bwMode="auto">
          <a:xfrm flipV="1">
            <a:off x="6372200" y="3717032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Oval 169"/>
          <p:cNvSpPr>
            <a:spLocks noChangeArrowheads="1"/>
          </p:cNvSpPr>
          <p:nvPr/>
        </p:nvSpPr>
        <p:spPr bwMode="auto">
          <a:xfrm flipV="1">
            <a:off x="6948264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Oval 169"/>
          <p:cNvSpPr>
            <a:spLocks noChangeArrowheads="1"/>
          </p:cNvSpPr>
          <p:nvPr/>
        </p:nvSpPr>
        <p:spPr bwMode="auto">
          <a:xfrm flipV="1">
            <a:off x="7524328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Oval 169"/>
          <p:cNvSpPr>
            <a:spLocks noChangeArrowheads="1"/>
          </p:cNvSpPr>
          <p:nvPr/>
        </p:nvSpPr>
        <p:spPr bwMode="auto">
          <a:xfrm flipV="1">
            <a:off x="6372200" y="364457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Oval 169"/>
          <p:cNvSpPr>
            <a:spLocks noChangeArrowheads="1"/>
          </p:cNvSpPr>
          <p:nvPr/>
        </p:nvSpPr>
        <p:spPr bwMode="auto">
          <a:xfrm flipV="1">
            <a:off x="7596336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Oval 169"/>
          <p:cNvSpPr>
            <a:spLocks noChangeArrowheads="1"/>
          </p:cNvSpPr>
          <p:nvPr/>
        </p:nvSpPr>
        <p:spPr bwMode="auto">
          <a:xfrm flipV="1">
            <a:off x="6300192" y="40046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TextBox 353"/>
          <p:cNvSpPr txBox="1"/>
          <p:nvPr/>
        </p:nvSpPr>
        <p:spPr>
          <a:xfrm>
            <a:off x="1043608" y="4437112"/>
            <a:ext cx="1750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cesta i kružnice. 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3635896" y="4437112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Existuje</a:t>
            </a:r>
          </a:p>
          <a:p>
            <a:r>
              <a:rPr lang="cs-CZ" b="1" smtClean="0"/>
              <a:t>jen cesta </a:t>
            </a:r>
          </a:p>
          <a:p>
            <a:r>
              <a:rPr lang="cs-CZ" b="1" smtClean="0"/>
              <a:t>a ne  kružnice. 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6228184" y="4437112"/>
            <a:ext cx="1495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Neexistuje</a:t>
            </a:r>
          </a:p>
          <a:p>
            <a:r>
              <a:rPr lang="cs-CZ" b="1" smtClean="0"/>
              <a:t>ani cesta </a:t>
            </a:r>
          </a:p>
          <a:p>
            <a:r>
              <a:rPr lang="cs-CZ" b="1" smtClean="0"/>
              <a:t>ani  kružnice. </a:t>
            </a:r>
          </a:p>
        </p:txBody>
      </p:sp>
    </p:spTree>
    <p:extLst>
      <p:ext uri="{BB962C8B-B14F-4D97-AF65-F5344CB8AC3E}">
        <p14:creationId xmlns:p14="http://schemas.microsoft.com/office/powerpoint/2010/main" val="183309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Eulerův tah</a:t>
            </a:r>
          </a:p>
          <a:p>
            <a:r>
              <a:rPr lang="cs-CZ" b="0" smtClean="0"/>
              <a:t>Lze graf namalovat jedním tahem ?</a:t>
            </a:r>
          </a:p>
          <a:p>
            <a:r>
              <a:rPr lang="cs-CZ" b="0"/>
              <a:t> Pokud ano, jak</a:t>
            </a:r>
            <a:r>
              <a:rPr lang="cs-CZ" b="0" smtClean="0"/>
              <a:t>? </a:t>
            </a:r>
            <a:r>
              <a:rPr lang="cs-CZ" b="0"/>
              <a:t>(Každou hranu malujeme právě </a:t>
            </a:r>
            <a:r>
              <a:rPr lang="cs-CZ" b="0" smtClean="0"/>
              <a:t>jedenkrát. )</a:t>
            </a:r>
          </a:p>
          <a:p>
            <a:r>
              <a:rPr lang="cs-CZ" b="0" i="1" smtClean="0"/>
              <a:t>Př. Lze projít všechny ulice ve městě a do žádné se nevracet?</a:t>
            </a:r>
            <a:endParaRPr lang="cs-CZ" i="1" smtClean="0"/>
          </a:p>
        </p:txBody>
      </p:sp>
      <p:sp>
        <p:nvSpPr>
          <p:cNvPr id="166" name="TextBox 165"/>
          <p:cNvSpPr txBox="1"/>
          <p:nvPr/>
        </p:nvSpPr>
        <p:spPr>
          <a:xfrm>
            <a:off x="395536" y="1844824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732240" y="6237312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b="1" smtClean="0"/>
              <a:t>16</a:t>
            </a:fld>
            <a:endParaRPr lang="cs-CZ" b="1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2066978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 flipV="1">
            <a:off x="2571034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1562922" y="354147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2571034" y="4261550"/>
            <a:ext cx="576064" cy="360040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986858" y="4261550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>
            <a:off x="1562922" y="3973518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1562922" y="397351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 flipV="1">
            <a:off x="1562922" y="462159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>
            <a:off x="986858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1490914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1490914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2499026" y="4549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91485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>
            <a:off x="2571034" y="3973518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1994970" y="34694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3075090" y="4189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Oval 169"/>
          <p:cNvSpPr>
            <a:spLocks noChangeArrowheads="1"/>
          </p:cNvSpPr>
          <p:nvPr/>
        </p:nvSpPr>
        <p:spPr bwMode="auto">
          <a:xfrm>
            <a:off x="2499026" y="3901510"/>
            <a:ext cx="144463" cy="144463"/>
          </a:xfrm>
          <a:prstGeom prst="ellipse">
            <a:avLst/>
          </a:prstGeom>
          <a:solidFill>
            <a:srgbClr val="FFC00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7812360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6804248" y="3501008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308304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6804248" y="3789040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6804248" y="3789040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804248" y="42930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308304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804248" y="3501008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308304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6804248" y="3789040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6732240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673224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236296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7740352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7740352" y="42210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236296" y="45091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TextBox 315"/>
          <p:cNvSpPr txBox="1"/>
          <p:nvPr/>
        </p:nvSpPr>
        <p:spPr>
          <a:xfrm>
            <a:off x="4716016" y="2492896"/>
            <a:ext cx="403244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Hierholzerův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 smtClean="0"/>
              <a:t>E</a:t>
            </a:r>
            <a:r>
              <a:rPr lang="en-US" b="0" smtClean="0"/>
              <a:t>|</a:t>
            </a:r>
            <a:r>
              <a:rPr lang="cs-CZ" b="0" smtClean="0"/>
              <a:t> )                                         </a:t>
            </a:r>
          </a:p>
        </p:txBody>
      </p:sp>
      <p:sp>
        <p:nvSpPr>
          <p:cNvPr id="3" name="Freeform 2"/>
          <p:cNvSpPr/>
          <p:nvPr/>
        </p:nvSpPr>
        <p:spPr>
          <a:xfrm>
            <a:off x="827584" y="3356992"/>
            <a:ext cx="2608590" cy="1452905"/>
          </a:xfrm>
          <a:custGeom>
            <a:avLst/>
            <a:gdLst>
              <a:gd name="connsiteX0" fmla="*/ 723463 w 2623430"/>
              <a:gd name="connsiteY0" fmla="*/ 623769 h 1452905"/>
              <a:gd name="connsiteX1" fmla="*/ 856813 w 2623430"/>
              <a:gd name="connsiteY1" fmla="*/ 795219 h 1452905"/>
              <a:gd name="connsiteX2" fmla="*/ 875863 w 2623430"/>
              <a:gd name="connsiteY2" fmla="*/ 1442919 h 1452905"/>
              <a:gd name="connsiteX3" fmla="*/ 18613 w 2623430"/>
              <a:gd name="connsiteY3" fmla="*/ 957144 h 1452905"/>
              <a:gd name="connsiteX4" fmla="*/ 323413 w 2623430"/>
              <a:gd name="connsiteY4" fmla="*/ 690444 h 1452905"/>
              <a:gd name="connsiteX5" fmla="*/ 761563 w 2623430"/>
              <a:gd name="connsiteY5" fmla="*/ 461844 h 1452905"/>
              <a:gd name="connsiteX6" fmla="*/ 1209238 w 2623430"/>
              <a:gd name="connsiteY6" fmla="*/ 4644 h 1452905"/>
              <a:gd name="connsiteX7" fmla="*/ 1523563 w 2623430"/>
              <a:gd name="connsiteY7" fmla="*/ 252294 h 1452905"/>
              <a:gd name="connsiteX8" fmla="*/ 2095063 w 2623430"/>
              <a:gd name="connsiteY8" fmla="*/ 680919 h 1452905"/>
              <a:gd name="connsiteX9" fmla="*/ 2618938 w 2623430"/>
              <a:gd name="connsiteY9" fmla="*/ 861894 h 1452905"/>
              <a:gd name="connsiteX10" fmla="*/ 2314138 w 2623430"/>
              <a:gd name="connsiteY10" fmla="*/ 1100019 h 1452905"/>
              <a:gd name="connsiteX11" fmla="*/ 1733113 w 2623430"/>
              <a:gd name="connsiteY11" fmla="*/ 1433394 h 1452905"/>
              <a:gd name="connsiteX12" fmla="*/ 885388 w 2623430"/>
              <a:gd name="connsiteY12" fmla="*/ 1347669 h 1452905"/>
              <a:gd name="connsiteX13" fmla="*/ 1647388 w 2623430"/>
              <a:gd name="connsiteY13" fmla="*/ 804744 h 1452905"/>
              <a:gd name="connsiteX14" fmla="*/ 1704538 w 2623430"/>
              <a:gd name="connsiteY14" fmla="*/ 1109544 h 1452905"/>
              <a:gd name="connsiteX15" fmla="*/ 1504513 w 2623430"/>
              <a:gd name="connsiteY15" fmla="*/ 1166694 h 1452905"/>
              <a:gd name="connsiteX16" fmla="*/ 971113 w 2623430"/>
              <a:gd name="connsiteY16" fmla="*/ 814269 h 1452905"/>
              <a:gd name="connsiteX17" fmla="*/ 1009213 w 2623430"/>
              <a:gd name="connsiteY17" fmla="*/ 661869 h 1452905"/>
              <a:gd name="connsiteX18" fmla="*/ 1475938 w 2623430"/>
              <a:gd name="connsiteY18" fmla="*/ 690444 h 1452905"/>
              <a:gd name="connsiteX0" fmla="*/ 708623 w 2608590"/>
              <a:gd name="connsiteY0" fmla="*/ 623769 h 1452905"/>
              <a:gd name="connsiteX1" fmla="*/ 841973 w 2608590"/>
              <a:gd name="connsiteY1" fmla="*/ 7952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956273 w 2608590"/>
              <a:gd name="connsiteY16" fmla="*/ 814269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461098 w 2608590"/>
              <a:gd name="connsiteY18" fmla="*/ 690444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994373 w 2608590"/>
              <a:gd name="connsiteY17" fmla="*/ 66186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28519 h 1452905"/>
              <a:gd name="connsiteX0" fmla="*/ 708623 w 2608590"/>
              <a:gd name="connsiteY0" fmla="*/ 6237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594323 w 2608590"/>
              <a:gd name="connsiteY0" fmla="*/ 77616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60998 w 2608590"/>
              <a:gd name="connsiteY0" fmla="*/ 719019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51473 w 2608590"/>
              <a:gd name="connsiteY0" fmla="*/ 7856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32548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3882"/>
              <a:gd name="connsiteX1" fmla="*/ 632423 w 2608590"/>
              <a:gd name="connsiteY1" fmla="*/ 909519 h 1453882"/>
              <a:gd name="connsiteX2" fmla="*/ 518123 w 2608590"/>
              <a:gd name="connsiteY2" fmla="*/ 1290519 h 1453882"/>
              <a:gd name="connsiteX3" fmla="*/ 3773 w 2608590"/>
              <a:gd name="connsiteY3" fmla="*/ 957144 h 1453882"/>
              <a:gd name="connsiteX4" fmla="*/ 308573 w 2608590"/>
              <a:gd name="connsiteY4" fmla="*/ 690444 h 1453882"/>
              <a:gd name="connsiteX5" fmla="*/ 746723 w 2608590"/>
              <a:gd name="connsiteY5" fmla="*/ 461844 h 1453882"/>
              <a:gd name="connsiteX6" fmla="*/ 1194398 w 2608590"/>
              <a:gd name="connsiteY6" fmla="*/ 4644 h 1453882"/>
              <a:gd name="connsiteX7" fmla="*/ 1508723 w 2608590"/>
              <a:gd name="connsiteY7" fmla="*/ 252294 h 1453882"/>
              <a:gd name="connsiteX8" fmla="*/ 2080223 w 2608590"/>
              <a:gd name="connsiteY8" fmla="*/ 680919 h 1453882"/>
              <a:gd name="connsiteX9" fmla="*/ 2604098 w 2608590"/>
              <a:gd name="connsiteY9" fmla="*/ 861894 h 1453882"/>
              <a:gd name="connsiteX10" fmla="*/ 2299298 w 2608590"/>
              <a:gd name="connsiteY10" fmla="*/ 1100019 h 1453882"/>
              <a:gd name="connsiteX11" fmla="*/ 1718273 w 2608590"/>
              <a:gd name="connsiteY11" fmla="*/ 1433394 h 1453882"/>
              <a:gd name="connsiteX12" fmla="*/ 870548 w 2608590"/>
              <a:gd name="connsiteY12" fmla="*/ 1347669 h 1453882"/>
              <a:gd name="connsiteX13" fmla="*/ 1575398 w 2608590"/>
              <a:gd name="connsiteY13" fmla="*/ 776169 h 1453882"/>
              <a:gd name="connsiteX14" fmla="*/ 1689698 w 2608590"/>
              <a:gd name="connsiteY14" fmla="*/ 1109544 h 1453882"/>
              <a:gd name="connsiteX15" fmla="*/ 1489673 w 2608590"/>
              <a:gd name="connsiteY15" fmla="*/ 1166694 h 1453882"/>
              <a:gd name="connsiteX16" fmla="*/ 870548 w 2608590"/>
              <a:gd name="connsiteY16" fmla="*/ 804744 h 1453882"/>
              <a:gd name="connsiteX17" fmla="*/ 1003898 w 2608590"/>
              <a:gd name="connsiteY17" fmla="*/ 566619 h 1453882"/>
              <a:gd name="connsiteX18" fmla="*/ 1546823 w 2608590"/>
              <a:gd name="connsiteY18" fmla="*/ 557094 h 1453882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89698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  <a:gd name="connsiteX0" fmla="*/ 641948 w 2608590"/>
              <a:gd name="connsiteY0" fmla="*/ 747594 h 1452905"/>
              <a:gd name="connsiteX1" fmla="*/ 632423 w 2608590"/>
              <a:gd name="connsiteY1" fmla="*/ 909519 h 1452905"/>
              <a:gd name="connsiteX2" fmla="*/ 518123 w 2608590"/>
              <a:gd name="connsiteY2" fmla="*/ 1290519 h 1452905"/>
              <a:gd name="connsiteX3" fmla="*/ 3773 w 2608590"/>
              <a:gd name="connsiteY3" fmla="*/ 957144 h 1452905"/>
              <a:gd name="connsiteX4" fmla="*/ 308573 w 2608590"/>
              <a:gd name="connsiteY4" fmla="*/ 690444 h 1452905"/>
              <a:gd name="connsiteX5" fmla="*/ 746723 w 2608590"/>
              <a:gd name="connsiteY5" fmla="*/ 461844 h 1452905"/>
              <a:gd name="connsiteX6" fmla="*/ 1194398 w 2608590"/>
              <a:gd name="connsiteY6" fmla="*/ 4644 h 1452905"/>
              <a:gd name="connsiteX7" fmla="*/ 1508723 w 2608590"/>
              <a:gd name="connsiteY7" fmla="*/ 252294 h 1452905"/>
              <a:gd name="connsiteX8" fmla="*/ 2080223 w 2608590"/>
              <a:gd name="connsiteY8" fmla="*/ 680919 h 1452905"/>
              <a:gd name="connsiteX9" fmla="*/ 2604098 w 2608590"/>
              <a:gd name="connsiteY9" fmla="*/ 861894 h 1452905"/>
              <a:gd name="connsiteX10" fmla="*/ 2299298 w 2608590"/>
              <a:gd name="connsiteY10" fmla="*/ 1100019 h 1452905"/>
              <a:gd name="connsiteX11" fmla="*/ 1718273 w 2608590"/>
              <a:gd name="connsiteY11" fmla="*/ 1433394 h 1452905"/>
              <a:gd name="connsiteX12" fmla="*/ 870548 w 2608590"/>
              <a:gd name="connsiteY12" fmla="*/ 1347669 h 1452905"/>
              <a:gd name="connsiteX13" fmla="*/ 1603973 w 2608590"/>
              <a:gd name="connsiteY13" fmla="*/ 804744 h 1452905"/>
              <a:gd name="connsiteX14" fmla="*/ 1661123 w 2608590"/>
              <a:gd name="connsiteY14" fmla="*/ 1109544 h 1452905"/>
              <a:gd name="connsiteX15" fmla="*/ 1489673 w 2608590"/>
              <a:gd name="connsiteY15" fmla="*/ 1166694 h 1452905"/>
              <a:gd name="connsiteX16" fmla="*/ 870548 w 2608590"/>
              <a:gd name="connsiteY16" fmla="*/ 804744 h 1452905"/>
              <a:gd name="connsiteX17" fmla="*/ 1003898 w 2608590"/>
              <a:gd name="connsiteY17" fmla="*/ 566619 h 1452905"/>
              <a:gd name="connsiteX18" fmla="*/ 1546823 w 2608590"/>
              <a:gd name="connsiteY18" fmla="*/ 557094 h 145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8590" h="1452905">
                <a:moveTo>
                  <a:pt x="641948" y="747594"/>
                </a:moveTo>
                <a:cubicBezTo>
                  <a:pt x="629248" y="812681"/>
                  <a:pt x="653061" y="819032"/>
                  <a:pt x="632423" y="909519"/>
                </a:cubicBezTo>
                <a:cubicBezTo>
                  <a:pt x="611786" y="1000007"/>
                  <a:pt x="622898" y="1282582"/>
                  <a:pt x="518123" y="1290519"/>
                </a:cubicBezTo>
                <a:cubicBezTo>
                  <a:pt x="413348" y="1298457"/>
                  <a:pt x="38698" y="1057156"/>
                  <a:pt x="3773" y="957144"/>
                </a:cubicBezTo>
                <a:cubicBezTo>
                  <a:pt x="-31152" y="857132"/>
                  <a:pt x="184748" y="772994"/>
                  <a:pt x="308573" y="690444"/>
                </a:cubicBezTo>
                <a:cubicBezTo>
                  <a:pt x="432398" y="607894"/>
                  <a:pt x="599086" y="576144"/>
                  <a:pt x="746723" y="461844"/>
                </a:cubicBezTo>
                <a:cubicBezTo>
                  <a:pt x="894360" y="347544"/>
                  <a:pt x="1067398" y="39569"/>
                  <a:pt x="1194398" y="4644"/>
                </a:cubicBezTo>
                <a:cubicBezTo>
                  <a:pt x="1321398" y="-30281"/>
                  <a:pt x="1361086" y="139582"/>
                  <a:pt x="1508723" y="252294"/>
                </a:cubicBezTo>
                <a:cubicBezTo>
                  <a:pt x="1656360" y="365006"/>
                  <a:pt x="1897660" y="579319"/>
                  <a:pt x="2080223" y="680919"/>
                </a:cubicBezTo>
                <a:cubicBezTo>
                  <a:pt x="2262786" y="782519"/>
                  <a:pt x="2567585" y="792044"/>
                  <a:pt x="2604098" y="861894"/>
                </a:cubicBezTo>
                <a:cubicBezTo>
                  <a:pt x="2640611" y="931744"/>
                  <a:pt x="2446935" y="1004769"/>
                  <a:pt x="2299298" y="1100019"/>
                </a:cubicBezTo>
                <a:cubicBezTo>
                  <a:pt x="2151661" y="1195269"/>
                  <a:pt x="1956398" y="1392119"/>
                  <a:pt x="1718273" y="1433394"/>
                </a:cubicBezTo>
                <a:cubicBezTo>
                  <a:pt x="1480148" y="1474669"/>
                  <a:pt x="889598" y="1452444"/>
                  <a:pt x="870548" y="1347669"/>
                </a:cubicBezTo>
                <a:cubicBezTo>
                  <a:pt x="851498" y="1242894"/>
                  <a:pt x="1472211" y="844432"/>
                  <a:pt x="1603973" y="804744"/>
                </a:cubicBezTo>
                <a:cubicBezTo>
                  <a:pt x="1735736" y="765057"/>
                  <a:pt x="1680173" y="1049219"/>
                  <a:pt x="1661123" y="1109544"/>
                </a:cubicBezTo>
                <a:cubicBezTo>
                  <a:pt x="1642073" y="1169869"/>
                  <a:pt x="1621436" y="1217494"/>
                  <a:pt x="1489673" y="1166694"/>
                </a:cubicBezTo>
                <a:cubicBezTo>
                  <a:pt x="1357910" y="1115894"/>
                  <a:pt x="951510" y="904756"/>
                  <a:pt x="870548" y="804744"/>
                </a:cubicBezTo>
                <a:cubicBezTo>
                  <a:pt x="789586" y="704732"/>
                  <a:pt x="891186" y="607894"/>
                  <a:pt x="1003898" y="566619"/>
                </a:cubicBezTo>
                <a:cubicBezTo>
                  <a:pt x="1116610" y="525344"/>
                  <a:pt x="1355529" y="532488"/>
                  <a:pt x="1546823" y="557094"/>
                </a:cubicBezTo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7" name="TextBox 316"/>
          <p:cNvSpPr txBox="1"/>
          <p:nvPr/>
        </p:nvSpPr>
        <p:spPr>
          <a:xfrm>
            <a:off x="6732240" y="5157192"/>
            <a:ext cx="1663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neexistuje, </a:t>
            </a:r>
          </a:p>
          <a:p>
            <a:r>
              <a:rPr lang="cs-CZ" b="1" smtClean="0"/>
              <a:t>všechny  uzly </a:t>
            </a:r>
          </a:p>
          <a:p>
            <a:r>
              <a:rPr lang="cs-CZ" b="1" smtClean="0"/>
              <a:t>jsou stupně 5.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755576" y="5157192"/>
            <a:ext cx="2608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musí začínat a končit</a:t>
            </a:r>
          </a:p>
          <a:p>
            <a:r>
              <a:rPr lang="cs-CZ" b="1" smtClean="0"/>
              <a:t>v ve zvýrazněných uzlech </a:t>
            </a:r>
          </a:p>
          <a:p>
            <a:r>
              <a:rPr lang="cs-CZ" b="1" smtClean="0"/>
              <a:t>lichého stupně.</a:t>
            </a:r>
          </a:p>
        </p:txBody>
      </p:sp>
      <p:sp>
        <p:nvSpPr>
          <p:cNvPr id="340" name="Line 325"/>
          <p:cNvSpPr>
            <a:spLocks noChangeShapeType="1"/>
          </p:cNvSpPr>
          <p:nvPr/>
        </p:nvSpPr>
        <p:spPr bwMode="auto">
          <a:xfrm>
            <a:off x="5004048" y="3356992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Line 325"/>
          <p:cNvSpPr>
            <a:spLocks noChangeShapeType="1"/>
          </p:cNvSpPr>
          <p:nvPr/>
        </p:nvSpPr>
        <p:spPr bwMode="auto">
          <a:xfrm flipV="1">
            <a:off x="4355976" y="335699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Line 325"/>
          <p:cNvSpPr>
            <a:spLocks noChangeShapeType="1"/>
          </p:cNvSpPr>
          <p:nvPr/>
        </p:nvSpPr>
        <p:spPr bwMode="auto">
          <a:xfrm flipV="1">
            <a:off x="4211960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3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4" name="Line 325"/>
          <p:cNvSpPr>
            <a:spLocks noChangeShapeType="1"/>
          </p:cNvSpPr>
          <p:nvPr/>
        </p:nvSpPr>
        <p:spPr bwMode="auto">
          <a:xfrm flipH="1" flipV="1">
            <a:off x="4644008" y="47251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5" name="Line 325"/>
          <p:cNvSpPr>
            <a:spLocks noChangeShapeType="1"/>
          </p:cNvSpPr>
          <p:nvPr/>
        </p:nvSpPr>
        <p:spPr bwMode="auto">
          <a:xfrm flipH="1">
            <a:off x="5364088" y="4221088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6" name="Line 325"/>
          <p:cNvSpPr>
            <a:spLocks noChangeShapeType="1"/>
          </p:cNvSpPr>
          <p:nvPr/>
        </p:nvSpPr>
        <p:spPr bwMode="auto">
          <a:xfrm>
            <a:off x="5580112" y="3573016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7" name="Line 325"/>
          <p:cNvSpPr>
            <a:spLocks noChangeShapeType="1"/>
          </p:cNvSpPr>
          <p:nvPr/>
        </p:nvSpPr>
        <p:spPr bwMode="auto">
          <a:xfrm flipV="1">
            <a:off x="4211960" y="3356992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" name="Line 325"/>
          <p:cNvSpPr>
            <a:spLocks noChangeShapeType="1"/>
          </p:cNvSpPr>
          <p:nvPr/>
        </p:nvSpPr>
        <p:spPr bwMode="auto">
          <a:xfrm flipV="1">
            <a:off x="4355976" y="3573016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9" name="Line 325"/>
          <p:cNvSpPr>
            <a:spLocks noChangeShapeType="1"/>
          </p:cNvSpPr>
          <p:nvPr/>
        </p:nvSpPr>
        <p:spPr bwMode="auto">
          <a:xfrm>
            <a:off x="5004048" y="3356992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0" name="Line 325"/>
          <p:cNvSpPr>
            <a:spLocks noChangeShapeType="1"/>
          </p:cNvSpPr>
          <p:nvPr/>
        </p:nvSpPr>
        <p:spPr bwMode="auto">
          <a:xfrm flipH="1">
            <a:off x="5364088" y="3573016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1" name="Line 325"/>
          <p:cNvSpPr>
            <a:spLocks noChangeShapeType="1"/>
          </p:cNvSpPr>
          <p:nvPr/>
        </p:nvSpPr>
        <p:spPr bwMode="auto">
          <a:xfrm flipH="1">
            <a:off x="4644008" y="422108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2" name="Line 325"/>
          <p:cNvSpPr>
            <a:spLocks noChangeShapeType="1"/>
          </p:cNvSpPr>
          <p:nvPr/>
        </p:nvSpPr>
        <p:spPr bwMode="auto">
          <a:xfrm flipH="1" flipV="1">
            <a:off x="4211960" y="4221088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3" name="Line 325"/>
          <p:cNvSpPr>
            <a:spLocks noChangeShapeType="1"/>
          </p:cNvSpPr>
          <p:nvPr/>
        </p:nvSpPr>
        <p:spPr bwMode="auto">
          <a:xfrm flipH="1" flipV="1">
            <a:off x="4355976" y="3573016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4" name="Oval 330"/>
          <p:cNvSpPr>
            <a:spLocks noChangeArrowheads="1"/>
          </p:cNvSpPr>
          <p:nvPr/>
        </p:nvSpPr>
        <p:spPr bwMode="auto">
          <a:xfrm>
            <a:off x="4932040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5" name="Oval 330"/>
          <p:cNvSpPr>
            <a:spLocks noChangeArrowheads="1"/>
          </p:cNvSpPr>
          <p:nvPr/>
        </p:nvSpPr>
        <p:spPr bwMode="auto">
          <a:xfrm>
            <a:off x="5508104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6" name="Oval 330"/>
          <p:cNvSpPr>
            <a:spLocks noChangeArrowheads="1"/>
          </p:cNvSpPr>
          <p:nvPr/>
        </p:nvSpPr>
        <p:spPr bwMode="auto">
          <a:xfrm>
            <a:off x="42839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7" name="Oval 331"/>
          <p:cNvSpPr>
            <a:spLocks noChangeArrowheads="1"/>
          </p:cNvSpPr>
          <p:nvPr/>
        </p:nvSpPr>
        <p:spPr bwMode="auto">
          <a:xfrm>
            <a:off x="5652120" y="414908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" name="Oval 330"/>
          <p:cNvSpPr>
            <a:spLocks noChangeArrowheads="1"/>
          </p:cNvSpPr>
          <p:nvPr/>
        </p:nvSpPr>
        <p:spPr bwMode="auto">
          <a:xfrm>
            <a:off x="4139952" y="414908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9" name="Oval 331"/>
          <p:cNvSpPr>
            <a:spLocks noChangeArrowheads="1"/>
          </p:cNvSpPr>
          <p:nvPr/>
        </p:nvSpPr>
        <p:spPr bwMode="auto">
          <a:xfrm>
            <a:off x="5292080" y="465313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0" name="Oval 330"/>
          <p:cNvSpPr>
            <a:spLocks noChangeArrowheads="1"/>
          </p:cNvSpPr>
          <p:nvPr/>
        </p:nvSpPr>
        <p:spPr bwMode="auto">
          <a:xfrm>
            <a:off x="4572000" y="46531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Freeform 5"/>
          <p:cNvSpPr/>
          <p:nvPr/>
        </p:nvSpPr>
        <p:spPr>
          <a:xfrm>
            <a:off x="4037830" y="3302118"/>
            <a:ext cx="1887158" cy="1686015"/>
          </a:xfrm>
          <a:custGeom>
            <a:avLst/>
            <a:gdLst>
              <a:gd name="connsiteX0" fmla="*/ 1041927 w 1892195"/>
              <a:gd name="connsiteY0" fmla="*/ 2166 h 1785264"/>
              <a:gd name="connsiteX1" fmla="*/ 1603902 w 1892195"/>
              <a:gd name="connsiteY1" fmla="*/ 240291 h 1785264"/>
              <a:gd name="connsiteX2" fmla="*/ 1889652 w 1892195"/>
              <a:gd name="connsiteY2" fmla="*/ 1030866 h 1785264"/>
              <a:gd name="connsiteX3" fmla="*/ 1451502 w 1892195"/>
              <a:gd name="connsiteY3" fmla="*/ 1707141 h 1785264"/>
              <a:gd name="connsiteX4" fmla="*/ 556152 w 1892195"/>
              <a:gd name="connsiteY4" fmla="*/ 1707141 h 1785264"/>
              <a:gd name="connsiteX5" fmla="*/ 51327 w 1892195"/>
              <a:gd name="connsiteY5" fmla="*/ 1135641 h 1785264"/>
              <a:gd name="connsiteX6" fmla="*/ 108477 w 1892195"/>
              <a:gd name="connsiteY6" fmla="*/ 335541 h 1785264"/>
              <a:gd name="connsiteX7" fmla="*/ 860952 w 1892195"/>
              <a:gd name="connsiteY7" fmla="*/ 59316 h 1785264"/>
              <a:gd name="connsiteX8" fmla="*/ 765702 w 1892195"/>
              <a:gd name="connsiteY8" fmla="*/ 259341 h 1785264"/>
              <a:gd name="connsiteX9" fmla="*/ 775227 w 1892195"/>
              <a:gd name="connsiteY9" fmla="*/ 526041 h 1785264"/>
              <a:gd name="connsiteX10" fmla="*/ 327552 w 1892195"/>
              <a:gd name="connsiteY10" fmla="*/ 973716 h 1785264"/>
              <a:gd name="connsiteX11" fmla="*/ 908577 w 1892195"/>
              <a:gd name="connsiteY11" fmla="*/ 1268991 h 1785264"/>
              <a:gd name="connsiteX12" fmla="*/ 1270527 w 1892195"/>
              <a:gd name="connsiteY12" fmla="*/ 1411866 h 1785264"/>
              <a:gd name="connsiteX13" fmla="*/ 1451502 w 1892195"/>
              <a:gd name="connsiteY13" fmla="*/ 506991 h 1785264"/>
              <a:gd name="connsiteX14" fmla="*/ 1022877 w 1892195"/>
              <a:gd name="connsiteY14" fmla="*/ 478416 h 1785264"/>
              <a:gd name="connsiteX15" fmla="*/ 470427 w 1892195"/>
              <a:gd name="connsiteY15" fmla="*/ 459366 h 1785264"/>
              <a:gd name="connsiteX16" fmla="*/ 660927 w 1892195"/>
              <a:gd name="connsiteY16" fmla="*/ 1402341 h 1785264"/>
              <a:gd name="connsiteX17" fmla="*/ 994302 w 1892195"/>
              <a:gd name="connsiteY17" fmla="*/ 1211841 h 1785264"/>
              <a:gd name="connsiteX18" fmla="*/ 1537227 w 1892195"/>
              <a:gd name="connsiteY18" fmla="*/ 1021341 h 1785264"/>
              <a:gd name="connsiteX19" fmla="*/ 1022877 w 1892195"/>
              <a:gd name="connsiteY19" fmla="*/ 364116 h 1785264"/>
              <a:gd name="connsiteX20" fmla="*/ 1146702 w 1892195"/>
              <a:gd name="connsiteY20" fmla="*/ 135516 h 1785264"/>
              <a:gd name="connsiteX21" fmla="*/ 1041927 w 1892195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770329 w 1887297"/>
              <a:gd name="connsiteY9" fmla="*/ 526041 h 1785264"/>
              <a:gd name="connsiteX10" fmla="*/ 322654 w 1887297"/>
              <a:gd name="connsiteY10" fmla="*/ 973716 h 1785264"/>
              <a:gd name="connsiteX11" fmla="*/ 903679 w 1887297"/>
              <a:gd name="connsiteY11" fmla="*/ 1268991 h 1785264"/>
              <a:gd name="connsiteX12" fmla="*/ 1265629 w 1887297"/>
              <a:gd name="connsiteY12" fmla="*/ 1411866 h 1785264"/>
              <a:gd name="connsiteX13" fmla="*/ 1446604 w 1887297"/>
              <a:gd name="connsiteY13" fmla="*/ 506991 h 1785264"/>
              <a:gd name="connsiteX14" fmla="*/ 1017979 w 1887297"/>
              <a:gd name="connsiteY14" fmla="*/ 478416 h 1785264"/>
              <a:gd name="connsiteX15" fmla="*/ 465529 w 1887297"/>
              <a:gd name="connsiteY15" fmla="*/ 459366 h 1785264"/>
              <a:gd name="connsiteX16" fmla="*/ 656029 w 1887297"/>
              <a:gd name="connsiteY16" fmla="*/ 1402341 h 1785264"/>
              <a:gd name="connsiteX17" fmla="*/ 989404 w 1887297"/>
              <a:gd name="connsiteY17" fmla="*/ 1211841 h 1785264"/>
              <a:gd name="connsiteX18" fmla="*/ 1532329 w 1887297"/>
              <a:gd name="connsiteY18" fmla="*/ 1021341 h 1785264"/>
              <a:gd name="connsiteX19" fmla="*/ 1017979 w 1887297"/>
              <a:gd name="connsiteY19" fmla="*/ 364116 h 1785264"/>
              <a:gd name="connsiteX20" fmla="*/ 1141804 w 1887297"/>
              <a:gd name="connsiteY20" fmla="*/ 135516 h 1785264"/>
              <a:gd name="connsiteX21" fmla="*/ 1037029 w 1887297"/>
              <a:gd name="connsiteY21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22654 w 1887297"/>
              <a:gd name="connsiteY9" fmla="*/ 973716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37029 w 1887297"/>
              <a:gd name="connsiteY0" fmla="*/ 2166 h 1785264"/>
              <a:gd name="connsiteX1" fmla="*/ 1599004 w 1887297"/>
              <a:gd name="connsiteY1" fmla="*/ 240291 h 1785264"/>
              <a:gd name="connsiteX2" fmla="*/ 1884754 w 1887297"/>
              <a:gd name="connsiteY2" fmla="*/ 1030866 h 1785264"/>
              <a:gd name="connsiteX3" fmla="*/ 1446604 w 1887297"/>
              <a:gd name="connsiteY3" fmla="*/ 1707141 h 1785264"/>
              <a:gd name="connsiteX4" fmla="*/ 551254 w 1887297"/>
              <a:gd name="connsiteY4" fmla="*/ 1707141 h 1785264"/>
              <a:gd name="connsiteX5" fmla="*/ 46429 w 1887297"/>
              <a:gd name="connsiteY5" fmla="*/ 1135641 h 1785264"/>
              <a:gd name="connsiteX6" fmla="*/ 103579 w 1887297"/>
              <a:gd name="connsiteY6" fmla="*/ 335541 h 1785264"/>
              <a:gd name="connsiteX7" fmla="*/ 760804 w 1887297"/>
              <a:gd name="connsiteY7" fmla="*/ 106941 h 1785264"/>
              <a:gd name="connsiteX8" fmla="*/ 760804 w 1887297"/>
              <a:gd name="connsiteY8" fmla="*/ 259341 h 1785264"/>
              <a:gd name="connsiteX9" fmla="*/ 303604 w 1887297"/>
              <a:gd name="connsiteY9" fmla="*/ 907041 h 1785264"/>
              <a:gd name="connsiteX10" fmla="*/ 903679 w 1887297"/>
              <a:gd name="connsiteY10" fmla="*/ 1268991 h 1785264"/>
              <a:gd name="connsiteX11" fmla="*/ 1265629 w 1887297"/>
              <a:gd name="connsiteY11" fmla="*/ 1411866 h 1785264"/>
              <a:gd name="connsiteX12" fmla="*/ 1446604 w 1887297"/>
              <a:gd name="connsiteY12" fmla="*/ 506991 h 1785264"/>
              <a:gd name="connsiteX13" fmla="*/ 1017979 w 1887297"/>
              <a:gd name="connsiteY13" fmla="*/ 478416 h 1785264"/>
              <a:gd name="connsiteX14" fmla="*/ 465529 w 1887297"/>
              <a:gd name="connsiteY14" fmla="*/ 459366 h 1785264"/>
              <a:gd name="connsiteX15" fmla="*/ 656029 w 1887297"/>
              <a:gd name="connsiteY15" fmla="*/ 1402341 h 1785264"/>
              <a:gd name="connsiteX16" fmla="*/ 989404 w 1887297"/>
              <a:gd name="connsiteY16" fmla="*/ 1211841 h 1785264"/>
              <a:gd name="connsiteX17" fmla="*/ 1532329 w 1887297"/>
              <a:gd name="connsiteY17" fmla="*/ 1021341 h 1785264"/>
              <a:gd name="connsiteX18" fmla="*/ 1017979 w 1887297"/>
              <a:gd name="connsiteY18" fmla="*/ 364116 h 1785264"/>
              <a:gd name="connsiteX19" fmla="*/ 1141804 w 1887297"/>
              <a:gd name="connsiteY19" fmla="*/ 135516 h 1785264"/>
              <a:gd name="connsiteX20" fmla="*/ 1037029 w 1887297"/>
              <a:gd name="connsiteY20" fmla="*/ 2166 h 1785264"/>
              <a:gd name="connsiteX0" fmla="*/ 1012636 w 1862904"/>
              <a:gd name="connsiteY0" fmla="*/ 2166 h 1785264"/>
              <a:gd name="connsiteX1" fmla="*/ 1574611 w 1862904"/>
              <a:gd name="connsiteY1" fmla="*/ 240291 h 1785264"/>
              <a:gd name="connsiteX2" fmla="*/ 1860361 w 1862904"/>
              <a:gd name="connsiteY2" fmla="*/ 1030866 h 1785264"/>
              <a:gd name="connsiteX3" fmla="*/ 1422211 w 1862904"/>
              <a:gd name="connsiteY3" fmla="*/ 1707141 h 1785264"/>
              <a:gd name="connsiteX4" fmla="*/ 526861 w 1862904"/>
              <a:gd name="connsiteY4" fmla="*/ 1707141 h 1785264"/>
              <a:gd name="connsiteX5" fmla="*/ 22036 w 1862904"/>
              <a:gd name="connsiteY5" fmla="*/ 1135641 h 1785264"/>
              <a:gd name="connsiteX6" fmla="*/ 155386 w 1862904"/>
              <a:gd name="connsiteY6" fmla="*/ 345066 h 1785264"/>
              <a:gd name="connsiteX7" fmla="*/ 736411 w 1862904"/>
              <a:gd name="connsiteY7" fmla="*/ 106941 h 1785264"/>
              <a:gd name="connsiteX8" fmla="*/ 736411 w 1862904"/>
              <a:gd name="connsiteY8" fmla="*/ 259341 h 1785264"/>
              <a:gd name="connsiteX9" fmla="*/ 279211 w 1862904"/>
              <a:gd name="connsiteY9" fmla="*/ 907041 h 1785264"/>
              <a:gd name="connsiteX10" fmla="*/ 879286 w 1862904"/>
              <a:gd name="connsiteY10" fmla="*/ 1268991 h 1785264"/>
              <a:gd name="connsiteX11" fmla="*/ 1241236 w 1862904"/>
              <a:gd name="connsiteY11" fmla="*/ 1411866 h 1785264"/>
              <a:gd name="connsiteX12" fmla="*/ 1422211 w 1862904"/>
              <a:gd name="connsiteY12" fmla="*/ 506991 h 1785264"/>
              <a:gd name="connsiteX13" fmla="*/ 993586 w 1862904"/>
              <a:gd name="connsiteY13" fmla="*/ 478416 h 1785264"/>
              <a:gd name="connsiteX14" fmla="*/ 441136 w 1862904"/>
              <a:gd name="connsiteY14" fmla="*/ 459366 h 1785264"/>
              <a:gd name="connsiteX15" fmla="*/ 631636 w 1862904"/>
              <a:gd name="connsiteY15" fmla="*/ 1402341 h 1785264"/>
              <a:gd name="connsiteX16" fmla="*/ 965011 w 1862904"/>
              <a:gd name="connsiteY16" fmla="*/ 1211841 h 1785264"/>
              <a:gd name="connsiteX17" fmla="*/ 1507936 w 1862904"/>
              <a:gd name="connsiteY17" fmla="*/ 1021341 h 1785264"/>
              <a:gd name="connsiteX18" fmla="*/ 993586 w 1862904"/>
              <a:gd name="connsiteY18" fmla="*/ 364116 h 1785264"/>
              <a:gd name="connsiteX19" fmla="*/ 1117411 w 1862904"/>
              <a:gd name="connsiteY19" fmla="*/ 135516 h 1785264"/>
              <a:gd name="connsiteX20" fmla="*/ 1012636 w 1862904"/>
              <a:gd name="connsiteY20" fmla="*/ 2166 h 1785264"/>
              <a:gd name="connsiteX0" fmla="*/ 1029471 w 1879739"/>
              <a:gd name="connsiteY0" fmla="*/ 2166 h 1789899"/>
              <a:gd name="connsiteX1" fmla="*/ 1591446 w 1879739"/>
              <a:gd name="connsiteY1" fmla="*/ 240291 h 1789899"/>
              <a:gd name="connsiteX2" fmla="*/ 1877196 w 1879739"/>
              <a:gd name="connsiteY2" fmla="*/ 1030866 h 1789899"/>
              <a:gd name="connsiteX3" fmla="*/ 1439046 w 1879739"/>
              <a:gd name="connsiteY3" fmla="*/ 1707141 h 1789899"/>
              <a:gd name="connsiteX4" fmla="*/ 543696 w 1879739"/>
              <a:gd name="connsiteY4" fmla="*/ 1707141 h 1789899"/>
              <a:gd name="connsiteX5" fmla="*/ 19821 w 1879739"/>
              <a:gd name="connsiteY5" fmla="*/ 1059441 h 1789899"/>
              <a:gd name="connsiteX6" fmla="*/ 172221 w 1879739"/>
              <a:gd name="connsiteY6" fmla="*/ 345066 h 1789899"/>
              <a:gd name="connsiteX7" fmla="*/ 753246 w 1879739"/>
              <a:gd name="connsiteY7" fmla="*/ 106941 h 1789899"/>
              <a:gd name="connsiteX8" fmla="*/ 753246 w 1879739"/>
              <a:gd name="connsiteY8" fmla="*/ 259341 h 1789899"/>
              <a:gd name="connsiteX9" fmla="*/ 296046 w 1879739"/>
              <a:gd name="connsiteY9" fmla="*/ 907041 h 1789899"/>
              <a:gd name="connsiteX10" fmla="*/ 896121 w 1879739"/>
              <a:gd name="connsiteY10" fmla="*/ 1268991 h 1789899"/>
              <a:gd name="connsiteX11" fmla="*/ 1258071 w 1879739"/>
              <a:gd name="connsiteY11" fmla="*/ 1411866 h 1789899"/>
              <a:gd name="connsiteX12" fmla="*/ 1439046 w 1879739"/>
              <a:gd name="connsiteY12" fmla="*/ 506991 h 1789899"/>
              <a:gd name="connsiteX13" fmla="*/ 1010421 w 1879739"/>
              <a:gd name="connsiteY13" fmla="*/ 478416 h 1789899"/>
              <a:gd name="connsiteX14" fmla="*/ 457971 w 1879739"/>
              <a:gd name="connsiteY14" fmla="*/ 459366 h 1789899"/>
              <a:gd name="connsiteX15" fmla="*/ 648471 w 1879739"/>
              <a:gd name="connsiteY15" fmla="*/ 1402341 h 1789899"/>
              <a:gd name="connsiteX16" fmla="*/ 981846 w 1879739"/>
              <a:gd name="connsiteY16" fmla="*/ 1211841 h 1789899"/>
              <a:gd name="connsiteX17" fmla="*/ 1524771 w 1879739"/>
              <a:gd name="connsiteY17" fmla="*/ 1021341 h 1789899"/>
              <a:gd name="connsiteX18" fmla="*/ 1010421 w 1879739"/>
              <a:gd name="connsiteY18" fmla="*/ 364116 h 1789899"/>
              <a:gd name="connsiteX19" fmla="*/ 1134246 w 1879739"/>
              <a:gd name="connsiteY19" fmla="*/ 135516 h 1789899"/>
              <a:gd name="connsiteX20" fmla="*/ 1029471 w 1879739"/>
              <a:gd name="connsiteY20" fmla="*/ 2166 h 1789899"/>
              <a:gd name="connsiteX0" fmla="*/ 1324746 w 1879230"/>
              <a:gd name="connsiteY0" fmla="*/ 7873 h 1700356"/>
              <a:gd name="connsiteX1" fmla="*/ 1591446 w 1879230"/>
              <a:gd name="connsiteY1" fmla="*/ 150748 h 1700356"/>
              <a:gd name="connsiteX2" fmla="*/ 1877196 w 1879230"/>
              <a:gd name="connsiteY2" fmla="*/ 941323 h 1700356"/>
              <a:gd name="connsiteX3" fmla="*/ 1439046 w 1879230"/>
              <a:gd name="connsiteY3" fmla="*/ 1617598 h 1700356"/>
              <a:gd name="connsiteX4" fmla="*/ 543696 w 1879230"/>
              <a:gd name="connsiteY4" fmla="*/ 1617598 h 1700356"/>
              <a:gd name="connsiteX5" fmla="*/ 19821 w 1879230"/>
              <a:gd name="connsiteY5" fmla="*/ 969898 h 1700356"/>
              <a:gd name="connsiteX6" fmla="*/ 172221 w 1879230"/>
              <a:gd name="connsiteY6" fmla="*/ 255523 h 1700356"/>
              <a:gd name="connsiteX7" fmla="*/ 753246 w 1879230"/>
              <a:gd name="connsiteY7" fmla="*/ 17398 h 1700356"/>
              <a:gd name="connsiteX8" fmla="*/ 753246 w 1879230"/>
              <a:gd name="connsiteY8" fmla="*/ 169798 h 1700356"/>
              <a:gd name="connsiteX9" fmla="*/ 296046 w 1879230"/>
              <a:gd name="connsiteY9" fmla="*/ 817498 h 1700356"/>
              <a:gd name="connsiteX10" fmla="*/ 896121 w 1879230"/>
              <a:gd name="connsiteY10" fmla="*/ 1179448 h 1700356"/>
              <a:gd name="connsiteX11" fmla="*/ 1258071 w 1879230"/>
              <a:gd name="connsiteY11" fmla="*/ 1322323 h 1700356"/>
              <a:gd name="connsiteX12" fmla="*/ 1439046 w 1879230"/>
              <a:gd name="connsiteY12" fmla="*/ 417448 h 1700356"/>
              <a:gd name="connsiteX13" fmla="*/ 1010421 w 1879230"/>
              <a:gd name="connsiteY13" fmla="*/ 388873 h 1700356"/>
              <a:gd name="connsiteX14" fmla="*/ 457971 w 1879230"/>
              <a:gd name="connsiteY14" fmla="*/ 369823 h 1700356"/>
              <a:gd name="connsiteX15" fmla="*/ 648471 w 1879230"/>
              <a:gd name="connsiteY15" fmla="*/ 1312798 h 1700356"/>
              <a:gd name="connsiteX16" fmla="*/ 981846 w 1879230"/>
              <a:gd name="connsiteY16" fmla="*/ 1122298 h 1700356"/>
              <a:gd name="connsiteX17" fmla="*/ 1524771 w 1879230"/>
              <a:gd name="connsiteY17" fmla="*/ 931798 h 1700356"/>
              <a:gd name="connsiteX18" fmla="*/ 1010421 w 1879230"/>
              <a:gd name="connsiteY18" fmla="*/ 274573 h 1700356"/>
              <a:gd name="connsiteX19" fmla="*/ 1134246 w 1879230"/>
              <a:gd name="connsiteY19" fmla="*/ 45973 h 1700356"/>
              <a:gd name="connsiteX20" fmla="*/ 1324746 w 1879230"/>
              <a:gd name="connsiteY20" fmla="*/ 7873 h 1700356"/>
              <a:gd name="connsiteX0" fmla="*/ 1324746 w 1879230"/>
              <a:gd name="connsiteY0" fmla="*/ 54352 h 1746835"/>
              <a:gd name="connsiteX1" fmla="*/ 1591446 w 1879230"/>
              <a:gd name="connsiteY1" fmla="*/ 197227 h 1746835"/>
              <a:gd name="connsiteX2" fmla="*/ 1877196 w 1879230"/>
              <a:gd name="connsiteY2" fmla="*/ 987802 h 1746835"/>
              <a:gd name="connsiteX3" fmla="*/ 1439046 w 1879230"/>
              <a:gd name="connsiteY3" fmla="*/ 1664077 h 1746835"/>
              <a:gd name="connsiteX4" fmla="*/ 543696 w 1879230"/>
              <a:gd name="connsiteY4" fmla="*/ 1664077 h 1746835"/>
              <a:gd name="connsiteX5" fmla="*/ 19821 w 1879230"/>
              <a:gd name="connsiteY5" fmla="*/ 1016377 h 1746835"/>
              <a:gd name="connsiteX6" fmla="*/ 172221 w 1879230"/>
              <a:gd name="connsiteY6" fmla="*/ 302002 h 1746835"/>
              <a:gd name="connsiteX7" fmla="*/ 753246 w 1879230"/>
              <a:gd name="connsiteY7" fmla="*/ 63877 h 1746835"/>
              <a:gd name="connsiteX8" fmla="*/ 753246 w 1879230"/>
              <a:gd name="connsiteY8" fmla="*/ 216277 h 1746835"/>
              <a:gd name="connsiteX9" fmla="*/ 296046 w 1879230"/>
              <a:gd name="connsiteY9" fmla="*/ 863977 h 1746835"/>
              <a:gd name="connsiteX10" fmla="*/ 896121 w 1879230"/>
              <a:gd name="connsiteY10" fmla="*/ 1225927 h 1746835"/>
              <a:gd name="connsiteX11" fmla="*/ 1258071 w 1879230"/>
              <a:gd name="connsiteY11" fmla="*/ 1368802 h 1746835"/>
              <a:gd name="connsiteX12" fmla="*/ 1439046 w 1879230"/>
              <a:gd name="connsiteY12" fmla="*/ 463927 h 1746835"/>
              <a:gd name="connsiteX13" fmla="*/ 1010421 w 1879230"/>
              <a:gd name="connsiteY13" fmla="*/ 435352 h 1746835"/>
              <a:gd name="connsiteX14" fmla="*/ 457971 w 1879230"/>
              <a:gd name="connsiteY14" fmla="*/ 416302 h 1746835"/>
              <a:gd name="connsiteX15" fmla="*/ 648471 w 1879230"/>
              <a:gd name="connsiteY15" fmla="*/ 1359277 h 1746835"/>
              <a:gd name="connsiteX16" fmla="*/ 981846 w 1879230"/>
              <a:gd name="connsiteY16" fmla="*/ 1168777 h 1746835"/>
              <a:gd name="connsiteX17" fmla="*/ 1524771 w 1879230"/>
              <a:gd name="connsiteY17" fmla="*/ 978277 h 1746835"/>
              <a:gd name="connsiteX18" fmla="*/ 1010421 w 1879230"/>
              <a:gd name="connsiteY18" fmla="*/ 321052 h 1746835"/>
              <a:gd name="connsiteX19" fmla="*/ 1134246 w 1879230"/>
              <a:gd name="connsiteY19" fmla="*/ 92452 h 1746835"/>
              <a:gd name="connsiteX20" fmla="*/ 1324746 w 1879230"/>
              <a:gd name="connsiteY20" fmla="*/ 54352 h 1746835"/>
              <a:gd name="connsiteX0" fmla="*/ 1324746 w 1879230"/>
              <a:gd name="connsiteY0" fmla="*/ 73211 h 1699019"/>
              <a:gd name="connsiteX1" fmla="*/ 1591446 w 1879230"/>
              <a:gd name="connsiteY1" fmla="*/ 149411 h 1699019"/>
              <a:gd name="connsiteX2" fmla="*/ 1877196 w 1879230"/>
              <a:gd name="connsiteY2" fmla="*/ 939986 h 1699019"/>
              <a:gd name="connsiteX3" fmla="*/ 1439046 w 1879230"/>
              <a:gd name="connsiteY3" fmla="*/ 1616261 h 1699019"/>
              <a:gd name="connsiteX4" fmla="*/ 543696 w 1879230"/>
              <a:gd name="connsiteY4" fmla="*/ 1616261 h 1699019"/>
              <a:gd name="connsiteX5" fmla="*/ 19821 w 1879230"/>
              <a:gd name="connsiteY5" fmla="*/ 968561 h 1699019"/>
              <a:gd name="connsiteX6" fmla="*/ 172221 w 1879230"/>
              <a:gd name="connsiteY6" fmla="*/ 254186 h 1699019"/>
              <a:gd name="connsiteX7" fmla="*/ 753246 w 1879230"/>
              <a:gd name="connsiteY7" fmla="*/ 16061 h 1699019"/>
              <a:gd name="connsiteX8" fmla="*/ 753246 w 1879230"/>
              <a:gd name="connsiteY8" fmla="*/ 168461 h 1699019"/>
              <a:gd name="connsiteX9" fmla="*/ 296046 w 1879230"/>
              <a:gd name="connsiteY9" fmla="*/ 816161 h 1699019"/>
              <a:gd name="connsiteX10" fmla="*/ 896121 w 1879230"/>
              <a:gd name="connsiteY10" fmla="*/ 1178111 h 1699019"/>
              <a:gd name="connsiteX11" fmla="*/ 1258071 w 1879230"/>
              <a:gd name="connsiteY11" fmla="*/ 1320986 h 1699019"/>
              <a:gd name="connsiteX12" fmla="*/ 1439046 w 1879230"/>
              <a:gd name="connsiteY12" fmla="*/ 416111 h 1699019"/>
              <a:gd name="connsiteX13" fmla="*/ 1010421 w 1879230"/>
              <a:gd name="connsiteY13" fmla="*/ 387536 h 1699019"/>
              <a:gd name="connsiteX14" fmla="*/ 457971 w 1879230"/>
              <a:gd name="connsiteY14" fmla="*/ 368486 h 1699019"/>
              <a:gd name="connsiteX15" fmla="*/ 648471 w 1879230"/>
              <a:gd name="connsiteY15" fmla="*/ 1311461 h 1699019"/>
              <a:gd name="connsiteX16" fmla="*/ 981846 w 1879230"/>
              <a:gd name="connsiteY16" fmla="*/ 1120961 h 1699019"/>
              <a:gd name="connsiteX17" fmla="*/ 1524771 w 1879230"/>
              <a:gd name="connsiteY17" fmla="*/ 930461 h 1699019"/>
              <a:gd name="connsiteX18" fmla="*/ 1010421 w 1879230"/>
              <a:gd name="connsiteY18" fmla="*/ 273236 h 1699019"/>
              <a:gd name="connsiteX19" fmla="*/ 1134246 w 1879230"/>
              <a:gd name="connsiteY19" fmla="*/ 44636 h 1699019"/>
              <a:gd name="connsiteX20" fmla="*/ 1324746 w 1879230"/>
              <a:gd name="connsiteY20" fmla="*/ 73211 h 1699019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10421 w 1879533"/>
              <a:gd name="connsiteY18" fmla="*/ 260232 h 1686015"/>
              <a:gd name="connsiteX19" fmla="*/ 1134246 w 1879533"/>
              <a:gd name="connsiteY19" fmla="*/ 31632 h 1686015"/>
              <a:gd name="connsiteX0" fmla="*/ 1134246 w 1879533"/>
              <a:gd name="connsiteY0" fmla="*/ 31632 h 1686015"/>
              <a:gd name="connsiteX1" fmla="*/ 1591446 w 1879533"/>
              <a:gd name="connsiteY1" fmla="*/ 136407 h 1686015"/>
              <a:gd name="connsiteX2" fmla="*/ 1877196 w 1879533"/>
              <a:gd name="connsiteY2" fmla="*/ 926982 h 1686015"/>
              <a:gd name="connsiteX3" fmla="*/ 1439046 w 1879533"/>
              <a:gd name="connsiteY3" fmla="*/ 1603257 h 1686015"/>
              <a:gd name="connsiteX4" fmla="*/ 543696 w 1879533"/>
              <a:gd name="connsiteY4" fmla="*/ 1603257 h 1686015"/>
              <a:gd name="connsiteX5" fmla="*/ 19821 w 1879533"/>
              <a:gd name="connsiteY5" fmla="*/ 955557 h 1686015"/>
              <a:gd name="connsiteX6" fmla="*/ 172221 w 1879533"/>
              <a:gd name="connsiteY6" fmla="*/ 241182 h 1686015"/>
              <a:gd name="connsiteX7" fmla="*/ 753246 w 1879533"/>
              <a:gd name="connsiteY7" fmla="*/ 3057 h 1686015"/>
              <a:gd name="connsiteX8" fmla="*/ 753246 w 1879533"/>
              <a:gd name="connsiteY8" fmla="*/ 155457 h 1686015"/>
              <a:gd name="connsiteX9" fmla="*/ 296046 w 1879533"/>
              <a:gd name="connsiteY9" fmla="*/ 803157 h 1686015"/>
              <a:gd name="connsiteX10" fmla="*/ 896121 w 1879533"/>
              <a:gd name="connsiteY10" fmla="*/ 1165107 h 1686015"/>
              <a:gd name="connsiteX11" fmla="*/ 1258071 w 1879533"/>
              <a:gd name="connsiteY11" fmla="*/ 1307982 h 1686015"/>
              <a:gd name="connsiteX12" fmla="*/ 1439046 w 1879533"/>
              <a:gd name="connsiteY12" fmla="*/ 403107 h 1686015"/>
              <a:gd name="connsiteX13" fmla="*/ 1010421 w 1879533"/>
              <a:gd name="connsiteY13" fmla="*/ 374532 h 1686015"/>
              <a:gd name="connsiteX14" fmla="*/ 457971 w 1879533"/>
              <a:gd name="connsiteY14" fmla="*/ 355482 h 1686015"/>
              <a:gd name="connsiteX15" fmla="*/ 648471 w 1879533"/>
              <a:gd name="connsiteY15" fmla="*/ 1298457 h 1686015"/>
              <a:gd name="connsiteX16" fmla="*/ 981846 w 1879533"/>
              <a:gd name="connsiteY16" fmla="*/ 1107957 h 1686015"/>
              <a:gd name="connsiteX17" fmla="*/ 1524771 w 1879533"/>
              <a:gd name="connsiteY17" fmla="*/ 917457 h 1686015"/>
              <a:gd name="connsiteX18" fmla="*/ 1038996 w 1879533"/>
              <a:gd name="connsiteY18" fmla="*/ 279282 h 1686015"/>
              <a:gd name="connsiteX19" fmla="*/ 1134246 w 1879533"/>
              <a:gd name="connsiteY19" fmla="*/ 31632 h 1686015"/>
              <a:gd name="connsiteX0" fmla="*/ 1267596 w 1879313"/>
              <a:gd name="connsiteY0" fmla="*/ 60207 h 1686015"/>
              <a:gd name="connsiteX1" fmla="*/ 1591446 w 1879313"/>
              <a:gd name="connsiteY1" fmla="*/ 136407 h 1686015"/>
              <a:gd name="connsiteX2" fmla="*/ 1877196 w 1879313"/>
              <a:gd name="connsiteY2" fmla="*/ 926982 h 1686015"/>
              <a:gd name="connsiteX3" fmla="*/ 1439046 w 1879313"/>
              <a:gd name="connsiteY3" fmla="*/ 1603257 h 1686015"/>
              <a:gd name="connsiteX4" fmla="*/ 543696 w 1879313"/>
              <a:gd name="connsiteY4" fmla="*/ 1603257 h 1686015"/>
              <a:gd name="connsiteX5" fmla="*/ 19821 w 1879313"/>
              <a:gd name="connsiteY5" fmla="*/ 955557 h 1686015"/>
              <a:gd name="connsiteX6" fmla="*/ 172221 w 1879313"/>
              <a:gd name="connsiteY6" fmla="*/ 241182 h 1686015"/>
              <a:gd name="connsiteX7" fmla="*/ 753246 w 1879313"/>
              <a:gd name="connsiteY7" fmla="*/ 3057 h 1686015"/>
              <a:gd name="connsiteX8" fmla="*/ 753246 w 1879313"/>
              <a:gd name="connsiteY8" fmla="*/ 155457 h 1686015"/>
              <a:gd name="connsiteX9" fmla="*/ 296046 w 1879313"/>
              <a:gd name="connsiteY9" fmla="*/ 803157 h 1686015"/>
              <a:gd name="connsiteX10" fmla="*/ 896121 w 1879313"/>
              <a:gd name="connsiteY10" fmla="*/ 1165107 h 1686015"/>
              <a:gd name="connsiteX11" fmla="*/ 1258071 w 1879313"/>
              <a:gd name="connsiteY11" fmla="*/ 1307982 h 1686015"/>
              <a:gd name="connsiteX12" fmla="*/ 1439046 w 1879313"/>
              <a:gd name="connsiteY12" fmla="*/ 403107 h 1686015"/>
              <a:gd name="connsiteX13" fmla="*/ 1010421 w 1879313"/>
              <a:gd name="connsiteY13" fmla="*/ 374532 h 1686015"/>
              <a:gd name="connsiteX14" fmla="*/ 457971 w 1879313"/>
              <a:gd name="connsiteY14" fmla="*/ 355482 h 1686015"/>
              <a:gd name="connsiteX15" fmla="*/ 648471 w 1879313"/>
              <a:gd name="connsiteY15" fmla="*/ 1298457 h 1686015"/>
              <a:gd name="connsiteX16" fmla="*/ 981846 w 1879313"/>
              <a:gd name="connsiteY16" fmla="*/ 1107957 h 1686015"/>
              <a:gd name="connsiteX17" fmla="*/ 1524771 w 1879313"/>
              <a:gd name="connsiteY17" fmla="*/ 917457 h 1686015"/>
              <a:gd name="connsiteX18" fmla="*/ 1038996 w 1879313"/>
              <a:gd name="connsiteY18" fmla="*/ 279282 h 1686015"/>
              <a:gd name="connsiteX19" fmla="*/ 1267596 w 1879313"/>
              <a:gd name="connsiteY19" fmla="*/ 60207 h 1686015"/>
              <a:gd name="connsiteX0" fmla="*/ 1258071 w 1879327"/>
              <a:gd name="connsiteY0" fmla="*/ 41157 h 1686015"/>
              <a:gd name="connsiteX1" fmla="*/ 1591446 w 1879327"/>
              <a:gd name="connsiteY1" fmla="*/ 136407 h 1686015"/>
              <a:gd name="connsiteX2" fmla="*/ 1877196 w 1879327"/>
              <a:gd name="connsiteY2" fmla="*/ 926982 h 1686015"/>
              <a:gd name="connsiteX3" fmla="*/ 1439046 w 1879327"/>
              <a:gd name="connsiteY3" fmla="*/ 1603257 h 1686015"/>
              <a:gd name="connsiteX4" fmla="*/ 543696 w 1879327"/>
              <a:gd name="connsiteY4" fmla="*/ 1603257 h 1686015"/>
              <a:gd name="connsiteX5" fmla="*/ 19821 w 1879327"/>
              <a:gd name="connsiteY5" fmla="*/ 955557 h 1686015"/>
              <a:gd name="connsiteX6" fmla="*/ 172221 w 1879327"/>
              <a:gd name="connsiteY6" fmla="*/ 241182 h 1686015"/>
              <a:gd name="connsiteX7" fmla="*/ 753246 w 1879327"/>
              <a:gd name="connsiteY7" fmla="*/ 3057 h 1686015"/>
              <a:gd name="connsiteX8" fmla="*/ 753246 w 1879327"/>
              <a:gd name="connsiteY8" fmla="*/ 155457 h 1686015"/>
              <a:gd name="connsiteX9" fmla="*/ 296046 w 1879327"/>
              <a:gd name="connsiteY9" fmla="*/ 803157 h 1686015"/>
              <a:gd name="connsiteX10" fmla="*/ 896121 w 1879327"/>
              <a:gd name="connsiteY10" fmla="*/ 1165107 h 1686015"/>
              <a:gd name="connsiteX11" fmla="*/ 1258071 w 1879327"/>
              <a:gd name="connsiteY11" fmla="*/ 1307982 h 1686015"/>
              <a:gd name="connsiteX12" fmla="*/ 1439046 w 1879327"/>
              <a:gd name="connsiteY12" fmla="*/ 403107 h 1686015"/>
              <a:gd name="connsiteX13" fmla="*/ 1010421 w 1879327"/>
              <a:gd name="connsiteY13" fmla="*/ 374532 h 1686015"/>
              <a:gd name="connsiteX14" fmla="*/ 457971 w 1879327"/>
              <a:gd name="connsiteY14" fmla="*/ 355482 h 1686015"/>
              <a:gd name="connsiteX15" fmla="*/ 648471 w 1879327"/>
              <a:gd name="connsiteY15" fmla="*/ 1298457 h 1686015"/>
              <a:gd name="connsiteX16" fmla="*/ 981846 w 1879327"/>
              <a:gd name="connsiteY16" fmla="*/ 1107957 h 1686015"/>
              <a:gd name="connsiteX17" fmla="*/ 1524771 w 1879327"/>
              <a:gd name="connsiteY17" fmla="*/ 917457 h 1686015"/>
              <a:gd name="connsiteX18" fmla="*/ 1038996 w 1879327"/>
              <a:gd name="connsiteY18" fmla="*/ 279282 h 1686015"/>
              <a:gd name="connsiteX19" fmla="*/ 1258071 w 1879327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524771 w 1887158"/>
              <a:gd name="connsiteY17" fmla="*/ 917457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981846 w 1887158"/>
              <a:gd name="connsiteY16" fmla="*/ 1107957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48471 w 1887158"/>
              <a:gd name="connsiteY15" fmla="*/ 12984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2225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677046 w 1887158"/>
              <a:gd name="connsiteY15" fmla="*/ 1279407 h 1686015"/>
              <a:gd name="connsiteX16" fmla="*/ 1191396 w 1887158"/>
              <a:gd name="connsiteY16" fmla="*/ 1060332 h 1686015"/>
              <a:gd name="connsiteX17" fmla="*/ 1486671 w 1887158"/>
              <a:gd name="connsiteY17" fmla="*/ 907932 h 1686015"/>
              <a:gd name="connsiteX18" fmla="*/ 1038996 w 1887158"/>
              <a:gd name="connsiteY18" fmla="*/ 279282 h 1686015"/>
              <a:gd name="connsiteX19" fmla="*/ 1258071 w 1887158"/>
              <a:gd name="connsiteY19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486671 w 1887158"/>
              <a:gd name="connsiteY18" fmla="*/ 90793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258071 w 1887158"/>
              <a:gd name="connsiteY11" fmla="*/ 1307982 h 1686015"/>
              <a:gd name="connsiteX12" fmla="*/ 1439046 w 1887158"/>
              <a:gd name="connsiteY12" fmla="*/ 403107 h 1686015"/>
              <a:gd name="connsiteX13" fmla="*/ 1010421 w 1887158"/>
              <a:gd name="connsiteY13" fmla="*/ 374532 h 1686015"/>
              <a:gd name="connsiteX14" fmla="*/ 457971 w 1887158"/>
              <a:gd name="connsiteY14" fmla="*/ 355482 h 1686015"/>
              <a:gd name="connsiteX15" fmla="*/ 562745 w 1887158"/>
              <a:gd name="connsiteY15" fmla="*/ 888882 h 1686015"/>
              <a:gd name="connsiteX16" fmla="*/ 677046 w 1887158"/>
              <a:gd name="connsiteY16" fmla="*/ 1279407 h 1686015"/>
              <a:gd name="connsiteX17" fmla="*/ 1191396 w 1887158"/>
              <a:gd name="connsiteY17" fmla="*/ 1060332 h 1686015"/>
              <a:gd name="connsiteX18" fmla="*/ 1505721 w 1887158"/>
              <a:gd name="connsiteY18" fmla="*/ 850782 h 1686015"/>
              <a:gd name="connsiteX19" fmla="*/ 1038996 w 1887158"/>
              <a:gd name="connsiteY19" fmla="*/ 279282 h 1686015"/>
              <a:gd name="connsiteX20" fmla="*/ 1258071 w 1887158"/>
              <a:gd name="connsiteY20" fmla="*/ 41157 h 1686015"/>
              <a:gd name="connsiteX0" fmla="*/ 1258071 w 1887158"/>
              <a:gd name="connsiteY0" fmla="*/ 41157 h 1686015"/>
              <a:gd name="connsiteX1" fmla="*/ 1705746 w 1887158"/>
              <a:gd name="connsiteY1" fmla="*/ 260232 h 1686015"/>
              <a:gd name="connsiteX2" fmla="*/ 1877196 w 1887158"/>
              <a:gd name="connsiteY2" fmla="*/ 926982 h 1686015"/>
              <a:gd name="connsiteX3" fmla="*/ 1439046 w 1887158"/>
              <a:gd name="connsiteY3" fmla="*/ 1603257 h 1686015"/>
              <a:gd name="connsiteX4" fmla="*/ 543696 w 1887158"/>
              <a:gd name="connsiteY4" fmla="*/ 1603257 h 1686015"/>
              <a:gd name="connsiteX5" fmla="*/ 19821 w 1887158"/>
              <a:gd name="connsiteY5" fmla="*/ 955557 h 1686015"/>
              <a:gd name="connsiteX6" fmla="*/ 172221 w 1887158"/>
              <a:gd name="connsiteY6" fmla="*/ 241182 h 1686015"/>
              <a:gd name="connsiteX7" fmla="*/ 753246 w 1887158"/>
              <a:gd name="connsiteY7" fmla="*/ 3057 h 1686015"/>
              <a:gd name="connsiteX8" fmla="*/ 753246 w 1887158"/>
              <a:gd name="connsiteY8" fmla="*/ 155457 h 1686015"/>
              <a:gd name="connsiteX9" fmla="*/ 296046 w 1887158"/>
              <a:gd name="connsiteY9" fmla="*/ 803157 h 1686015"/>
              <a:gd name="connsiteX10" fmla="*/ 896121 w 1887158"/>
              <a:gd name="connsiteY10" fmla="*/ 1165107 h 1686015"/>
              <a:gd name="connsiteX11" fmla="*/ 1172345 w 1887158"/>
              <a:gd name="connsiteY11" fmla="*/ 1279407 h 1686015"/>
              <a:gd name="connsiteX12" fmla="*/ 1258071 w 1887158"/>
              <a:gd name="connsiteY12" fmla="*/ 1307982 h 1686015"/>
              <a:gd name="connsiteX13" fmla="*/ 1439046 w 1887158"/>
              <a:gd name="connsiteY13" fmla="*/ 403107 h 1686015"/>
              <a:gd name="connsiteX14" fmla="*/ 1010421 w 1887158"/>
              <a:gd name="connsiteY14" fmla="*/ 374532 h 1686015"/>
              <a:gd name="connsiteX15" fmla="*/ 457971 w 1887158"/>
              <a:gd name="connsiteY15" fmla="*/ 355482 h 1686015"/>
              <a:gd name="connsiteX16" fmla="*/ 562745 w 1887158"/>
              <a:gd name="connsiteY16" fmla="*/ 888882 h 1686015"/>
              <a:gd name="connsiteX17" fmla="*/ 677046 w 1887158"/>
              <a:gd name="connsiteY17" fmla="*/ 1279407 h 1686015"/>
              <a:gd name="connsiteX18" fmla="*/ 1191396 w 1887158"/>
              <a:gd name="connsiteY18" fmla="*/ 1060332 h 1686015"/>
              <a:gd name="connsiteX19" fmla="*/ 1505721 w 1887158"/>
              <a:gd name="connsiteY19" fmla="*/ 850782 h 1686015"/>
              <a:gd name="connsiteX20" fmla="*/ 1038996 w 1887158"/>
              <a:gd name="connsiteY20" fmla="*/ 279282 h 1686015"/>
              <a:gd name="connsiteX21" fmla="*/ 1258071 w 1887158"/>
              <a:gd name="connsiteY21" fmla="*/ 41157 h 168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7158" h="1686015">
                <a:moveTo>
                  <a:pt x="1258071" y="41157"/>
                </a:moveTo>
                <a:cubicBezTo>
                  <a:pt x="1369196" y="37982"/>
                  <a:pt x="1602559" y="112595"/>
                  <a:pt x="1705746" y="260232"/>
                </a:cubicBezTo>
                <a:cubicBezTo>
                  <a:pt x="1808933" y="407869"/>
                  <a:pt x="1921646" y="703145"/>
                  <a:pt x="1877196" y="926982"/>
                </a:cubicBezTo>
                <a:cubicBezTo>
                  <a:pt x="1832746" y="1150820"/>
                  <a:pt x="1661296" y="1490545"/>
                  <a:pt x="1439046" y="1603257"/>
                </a:cubicBezTo>
                <a:cubicBezTo>
                  <a:pt x="1216796" y="1715970"/>
                  <a:pt x="780233" y="1711207"/>
                  <a:pt x="543696" y="1603257"/>
                </a:cubicBezTo>
                <a:cubicBezTo>
                  <a:pt x="307159" y="1495307"/>
                  <a:pt x="81733" y="1182569"/>
                  <a:pt x="19821" y="955557"/>
                </a:cubicBezTo>
                <a:cubicBezTo>
                  <a:pt x="-42091" y="728545"/>
                  <a:pt x="49984" y="399932"/>
                  <a:pt x="172221" y="241182"/>
                </a:cubicBezTo>
                <a:cubicBezTo>
                  <a:pt x="294458" y="82432"/>
                  <a:pt x="656409" y="17345"/>
                  <a:pt x="753246" y="3057"/>
                </a:cubicBezTo>
                <a:cubicBezTo>
                  <a:pt x="850084" y="-11230"/>
                  <a:pt x="829446" y="22107"/>
                  <a:pt x="753246" y="155457"/>
                </a:cubicBezTo>
                <a:cubicBezTo>
                  <a:pt x="677046" y="288807"/>
                  <a:pt x="272234" y="634882"/>
                  <a:pt x="296046" y="803157"/>
                </a:cubicBezTo>
                <a:cubicBezTo>
                  <a:pt x="319858" y="971432"/>
                  <a:pt x="750071" y="1085732"/>
                  <a:pt x="896121" y="1165107"/>
                </a:cubicBezTo>
                <a:cubicBezTo>
                  <a:pt x="1042171" y="1244482"/>
                  <a:pt x="1112020" y="1255595"/>
                  <a:pt x="1172345" y="1279407"/>
                </a:cubicBezTo>
                <a:cubicBezTo>
                  <a:pt x="1232670" y="1303219"/>
                  <a:pt x="1213621" y="1454032"/>
                  <a:pt x="1258071" y="1307982"/>
                </a:cubicBezTo>
                <a:cubicBezTo>
                  <a:pt x="1302521" y="1161932"/>
                  <a:pt x="1480321" y="558682"/>
                  <a:pt x="1439046" y="403107"/>
                </a:cubicBezTo>
                <a:cubicBezTo>
                  <a:pt x="1397771" y="247532"/>
                  <a:pt x="1173933" y="382469"/>
                  <a:pt x="1010421" y="374532"/>
                </a:cubicBezTo>
                <a:cubicBezTo>
                  <a:pt x="846909" y="366595"/>
                  <a:pt x="532584" y="269757"/>
                  <a:pt x="457971" y="355482"/>
                </a:cubicBezTo>
                <a:cubicBezTo>
                  <a:pt x="383358" y="441207"/>
                  <a:pt x="526233" y="734895"/>
                  <a:pt x="562745" y="888882"/>
                </a:cubicBezTo>
                <a:cubicBezTo>
                  <a:pt x="599257" y="1042869"/>
                  <a:pt x="572271" y="1250832"/>
                  <a:pt x="677046" y="1279407"/>
                </a:cubicBezTo>
                <a:cubicBezTo>
                  <a:pt x="781821" y="1307982"/>
                  <a:pt x="1053284" y="1131769"/>
                  <a:pt x="1191396" y="1060332"/>
                </a:cubicBezTo>
                <a:cubicBezTo>
                  <a:pt x="1329508" y="988895"/>
                  <a:pt x="1531121" y="980957"/>
                  <a:pt x="1505721" y="850782"/>
                </a:cubicBezTo>
                <a:cubicBezTo>
                  <a:pt x="1480321" y="720607"/>
                  <a:pt x="1104083" y="426919"/>
                  <a:pt x="1038996" y="279282"/>
                </a:cubicBezTo>
                <a:cubicBezTo>
                  <a:pt x="973909" y="131645"/>
                  <a:pt x="1146946" y="44332"/>
                  <a:pt x="1258071" y="41157"/>
                </a:cubicBezTo>
                <a:close/>
              </a:path>
            </a:pathLst>
          </a:custGeom>
          <a:noFill/>
          <a:ln>
            <a:solidFill>
              <a:srgbClr val="0066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8" name="TextBox 367"/>
          <p:cNvSpPr txBox="1"/>
          <p:nvPr/>
        </p:nvSpPr>
        <p:spPr>
          <a:xfrm>
            <a:off x="4139952" y="5157192"/>
            <a:ext cx="17080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Tah je uzavřený,</a:t>
            </a:r>
          </a:p>
          <a:p>
            <a:r>
              <a:rPr lang="cs-CZ" b="1" smtClean="0"/>
              <a:t>všechny stupně </a:t>
            </a:r>
          </a:p>
          <a:p>
            <a:r>
              <a:rPr lang="cs-CZ" b="1" smtClean="0"/>
              <a:t>uzlů jsou sudé.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95536" y="2492896"/>
            <a:ext cx="3816424" cy="64807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Graf musí být souvislý a s nejvýše dvěma uzly lichého stupně.</a:t>
            </a:r>
            <a:r>
              <a:rPr lang="cs-CZ" b="0" smtClean="0"/>
              <a:t>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4611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976183" y="5558539"/>
            <a:ext cx="1643852" cy="606765"/>
          </a:xfrm>
          <a:custGeom>
            <a:avLst/>
            <a:gdLst>
              <a:gd name="connsiteX0" fmla="*/ 1643852 w 1643852"/>
              <a:gd name="connsiteY0" fmla="*/ 307910 h 606765"/>
              <a:gd name="connsiteX1" fmla="*/ 981379 w 1643852"/>
              <a:gd name="connsiteY1" fmla="*/ 606490 h 606765"/>
              <a:gd name="connsiteX2" fmla="*/ 94970 w 1643852"/>
              <a:gd name="connsiteY2" fmla="*/ 354563 h 606765"/>
              <a:gd name="connsiteX3" fmla="*/ 66979 w 1643852"/>
              <a:gd name="connsiteY3" fmla="*/ 0 h 606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3852" h="606765">
                <a:moveTo>
                  <a:pt x="1643852" y="307910"/>
                </a:moveTo>
                <a:cubicBezTo>
                  <a:pt x="1441689" y="453312"/>
                  <a:pt x="1239526" y="598715"/>
                  <a:pt x="981379" y="606490"/>
                </a:cubicBezTo>
                <a:cubicBezTo>
                  <a:pt x="723232" y="614266"/>
                  <a:pt x="247370" y="455645"/>
                  <a:pt x="94970" y="354563"/>
                </a:cubicBezTo>
                <a:cubicBezTo>
                  <a:pt x="-57430" y="253481"/>
                  <a:pt x="4774" y="126740"/>
                  <a:pt x="66979" y="0"/>
                </a:cubicBezTo>
              </a:path>
            </a:pathLst>
          </a:cu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(rovinný) graf</a:t>
            </a:r>
          </a:p>
          <a:p>
            <a:r>
              <a:rPr lang="cs-CZ" b="0" smtClean="0"/>
              <a:t>Lze graf namalovat do roviny bez toho, aby se hrany křížily?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1268760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(ale přece jen pokročilejší)</a:t>
            </a:r>
            <a:endParaRPr lang="cs-CZ"/>
          </a:p>
        </p:txBody>
      </p:sp>
      <p:sp>
        <p:nvSpPr>
          <p:cNvPr id="168" name="Smiley Face 167"/>
          <p:cNvSpPr/>
          <p:nvPr/>
        </p:nvSpPr>
        <p:spPr>
          <a:xfrm>
            <a:off x="5796136" y="1340768"/>
            <a:ext cx="288032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17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755576" y="4151645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Je planární,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modrou hranu lze vést jinudy:</a:t>
            </a:r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123728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2627784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>
            <a:off x="1619672" y="27830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>
            <a:off x="2627784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35031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V="1">
            <a:off x="1619672" y="3215094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1619672" y="3215094"/>
            <a:ext cx="1008112" cy="648072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 flipH="1" flipV="1">
            <a:off x="1619672" y="3215094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1619672" y="386316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>
            <a:off x="1043608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547664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555776" y="37911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97160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Line 153"/>
          <p:cNvSpPr>
            <a:spLocks noChangeShapeType="1"/>
          </p:cNvSpPr>
          <p:nvPr/>
        </p:nvSpPr>
        <p:spPr bwMode="auto">
          <a:xfrm>
            <a:off x="2627784" y="32150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2051720" y="27110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3131840" y="34311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2555776" y="31430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H="1" flipV="1">
            <a:off x="5292527" y="3642557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153"/>
          <p:cNvSpPr>
            <a:spLocks noChangeShapeType="1"/>
          </p:cNvSpPr>
          <p:nvPr/>
        </p:nvSpPr>
        <p:spPr bwMode="auto">
          <a:xfrm flipH="1">
            <a:off x="5292527" y="3426533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153"/>
          <p:cNvSpPr>
            <a:spLocks noChangeShapeType="1"/>
          </p:cNvSpPr>
          <p:nvPr/>
        </p:nvSpPr>
        <p:spPr bwMode="auto">
          <a:xfrm flipH="1" flipV="1">
            <a:off x="5292527" y="3354525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Oval 169"/>
          <p:cNvSpPr>
            <a:spLocks noChangeArrowheads="1"/>
          </p:cNvSpPr>
          <p:nvPr/>
        </p:nvSpPr>
        <p:spPr bwMode="auto">
          <a:xfrm>
            <a:off x="5220519" y="32820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>
            <a:off x="5292527" y="3642557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>
            <a:off x="5292527" y="3930589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>
            <a:off x="5292527" y="4146613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5292527" y="3786573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5292527" y="3426533"/>
            <a:ext cx="64807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169"/>
          <p:cNvSpPr>
            <a:spLocks noChangeArrowheads="1"/>
          </p:cNvSpPr>
          <p:nvPr/>
        </p:nvSpPr>
        <p:spPr bwMode="auto">
          <a:xfrm>
            <a:off x="5220519" y="41461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169"/>
          <p:cNvSpPr>
            <a:spLocks noChangeArrowheads="1"/>
          </p:cNvSpPr>
          <p:nvPr/>
        </p:nvSpPr>
        <p:spPr bwMode="auto">
          <a:xfrm>
            <a:off x="5220519" y="38581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5220519" y="35701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5868591" y="40746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5868591" y="37145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5868591" y="33545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Line 153"/>
          <p:cNvSpPr>
            <a:spLocks noChangeShapeType="1"/>
          </p:cNvSpPr>
          <p:nvPr/>
        </p:nvSpPr>
        <p:spPr bwMode="auto">
          <a:xfrm flipH="1" flipV="1">
            <a:off x="2123281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Line 153"/>
          <p:cNvSpPr>
            <a:spLocks noChangeShapeType="1"/>
          </p:cNvSpPr>
          <p:nvPr/>
        </p:nvSpPr>
        <p:spPr bwMode="auto">
          <a:xfrm flipH="1" flipV="1">
            <a:off x="2627337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>
            <a:off x="1619225" y="4799717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2627337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 flipV="1">
            <a:off x="1043161" y="5519797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Line 153"/>
          <p:cNvSpPr>
            <a:spLocks noChangeShapeType="1"/>
          </p:cNvSpPr>
          <p:nvPr/>
        </p:nvSpPr>
        <p:spPr bwMode="auto">
          <a:xfrm flipV="1">
            <a:off x="1619225" y="5231765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Line 153"/>
          <p:cNvSpPr>
            <a:spLocks noChangeShapeType="1"/>
          </p:cNvSpPr>
          <p:nvPr/>
        </p:nvSpPr>
        <p:spPr bwMode="auto">
          <a:xfrm flipH="1" flipV="1">
            <a:off x="1619225" y="52317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Line 153"/>
          <p:cNvSpPr>
            <a:spLocks noChangeShapeType="1"/>
          </p:cNvSpPr>
          <p:nvPr/>
        </p:nvSpPr>
        <p:spPr bwMode="auto">
          <a:xfrm flipH="1" flipV="1">
            <a:off x="1619225" y="587983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Line 153"/>
          <p:cNvSpPr>
            <a:spLocks noChangeShapeType="1"/>
          </p:cNvSpPr>
          <p:nvPr/>
        </p:nvSpPr>
        <p:spPr bwMode="auto">
          <a:xfrm flipH="1">
            <a:off x="1043161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Oval 169"/>
          <p:cNvSpPr>
            <a:spLocks noChangeArrowheads="1"/>
          </p:cNvSpPr>
          <p:nvPr/>
        </p:nvSpPr>
        <p:spPr bwMode="auto">
          <a:xfrm>
            <a:off x="1547217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Oval 169"/>
          <p:cNvSpPr>
            <a:spLocks noChangeArrowheads="1"/>
          </p:cNvSpPr>
          <p:nvPr/>
        </p:nvSpPr>
        <p:spPr bwMode="auto">
          <a:xfrm>
            <a:off x="1547217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Oval 169"/>
          <p:cNvSpPr>
            <a:spLocks noChangeArrowheads="1"/>
          </p:cNvSpPr>
          <p:nvPr/>
        </p:nvSpPr>
        <p:spPr bwMode="auto">
          <a:xfrm>
            <a:off x="2555329" y="58078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Oval 169"/>
          <p:cNvSpPr>
            <a:spLocks noChangeArrowheads="1"/>
          </p:cNvSpPr>
          <p:nvPr/>
        </p:nvSpPr>
        <p:spPr bwMode="auto">
          <a:xfrm>
            <a:off x="97115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>
            <a:off x="2627337" y="5231765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Oval 169"/>
          <p:cNvSpPr>
            <a:spLocks noChangeArrowheads="1"/>
          </p:cNvSpPr>
          <p:nvPr/>
        </p:nvSpPr>
        <p:spPr bwMode="auto">
          <a:xfrm>
            <a:off x="2051273" y="47277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Oval 169"/>
          <p:cNvSpPr>
            <a:spLocks noChangeArrowheads="1"/>
          </p:cNvSpPr>
          <p:nvPr/>
        </p:nvSpPr>
        <p:spPr bwMode="auto">
          <a:xfrm>
            <a:off x="3131393" y="544778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Oval 169"/>
          <p:cNvSpPr>
            <a:spLocks noChangeArrowheads="1"/>
          </p:cNvSpPr>
          <p:nvPr/>
        </p:nvSpPr>
        <p:spPr bwMode="auto">
          <a:xfrm>
            <a:off x="2555329" y="5159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>
            <a:off x="7452320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6948264" y="3573016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 flipH="1" flipV="1">
            <a:off x="6948264" y="357301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 flipH="1" flipV="1">
            <a:off x="6948264" y="4077072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 flipV="1">
            <a:off x="7452320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6948264" y="3573016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>
            <a:off x="6588224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H="1">
            <a:off x="7956376" y="3861048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6588224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7956376" y="3573016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7452320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6948264" y="328498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Oval 169"/>
          <p:cNvSpPr>
            <a:spLocks noChangeArrowheads="1"/>
          </p:cNvSpPr>
          <p:nvPr/>
        </p:nvSpPr>
        <p:spPr bwMode="auto">
          <a:xfrm>
            <a:off x="6876256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Oval 169"/>
          <p:cNvSpPr>
            <a:spLocks noChangeArrowheads="1"/>
          </p:cNvSpPr>
          <p:nvPr/>
        </p:nvSpPr>
        <p:spPr bwMode="auto">
          <a:xfrm>
            <a:off x="6876256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7884368" y="350100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7884368" y="40050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7380312" y="42930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651621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2444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7380312" y="32129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TextBox 293"/>
          <p:cNvSpPr txBox="1"/>
          <p:nvPr/>
        </p:nvSpPr>
        <p:spPr>
          <a:xfrm>
            <a:off x="5076056" y="451168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ejsou planární. 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Pokud  graf "obsahuje" v sobě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 s 5 uzly nebo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bipartitní graf s 3 a 3 uzly,</a:t>
            </a:r>
          </a:p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pak není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planární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3347864" y="1772816"/>
            <a:ext cx="5400600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Algoritmus:  Hopcroft a Tarjan, </a:t>
            </a:r>
            <a:r>
              <a:rPr lang="cs-CZ" b="0" smtClean="0"/>
              <a:t>  O</a:t>
            </a:r>
            <a:r>
              <a:rPr lang="cs-CZ" b="0"/>
              <a:t>( </a:t>
            </a:r>
            <a:r>
              <a:rPr lang="en-US" b="0" smtClean="0"/>
              <a:t>|</a:t>
            </a:r>
            <a:r>
              <a:rPr lang="cs-CZ" b="0"/>
              <a:t>V</a:t>
            </a:r>
            <a:r>
              <a:rPr lang="en-US" b="0" smtClean="0"/>
              <a:t>|</a:t>
            </a:r>
            <a:r>
              <a:rPr lang="cs-CZ" b="0" smtClean="0"/>
              <a:t> ) </a:t>
            </a:r>
          </a:p>
          <a:p>
            <a:r>
              <a:rPr lang="cs-CZ" b="0"/>
              <a:t> </a:t>
            </a:r>
            <a:r>
              <a:rPr lang="cs-CZ" b="0" smtClean="0"/>
              <a:t>                       </a:t>
            </a:r>
            <a:r>
              <a:rPr lang="cs-CZ" smtClean="0"/>
              <a:t>Boyer a Myrvold</a:t>
            </a:r>
            <a:r>
              <a:rPr lang="cs-CZ"/>
              <a:t>, </a:t>
            </a:r>
            <a:r>
              <a:rPr lang="cs-CZ" b="0"/>
              <a:t>  </a:t>
            </a:r>
            <a:r>
              <a:rPr lang="cs-CZ" b="0" smtClean="0"/>
              <a:t> O</a:t>
            </a:r>
            <a:r>
              <a:rPr lang="cs-CZ" b="0"/>
              <a:t>( </a:t>
            </a:r>
            <a:r>
              <a:rPr lang="en-US" b="0"/>
              <a:t>|</a:t>
            </a:r>
            <a:r>
              <a:rPr lang="cs-CZ" b="0"/>
              <a:t>V</a:t>
            </a:r>
            <a:r>
              <a:rPr lang="en-US" b="0"/>
              <a:t>|</a:t>
            </a:r>
            <a:r>
              <a:rPr lang="cs-CZ" b="0"/>
              <a:t> ) </a:t>
            </a:r>
            <a:r>
              <a:rPr lang="cs-CZ" b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971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2850059"/>
            <a:ext cx="863650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3714155"/>
            <a:ext cx="1872208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409899"/>
            <a:ext cx="2304256" cy="1368152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146203"/>
            <a:ext cx="158417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3930179"/>
            <a:ext cx="36004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210099"/>
            <a:ext cx="2736304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2778051"/>
            <a:ext cx="2304702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066083"/>
            <a:ext cx="648072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426123"/>
            <a:ext cx="504056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578251"/>
            <a:ext cx="432048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273995"/>
            <a:ext cx="864096" cy="151216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3930179"/>
            <a:ext cx="72008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2778051"/>
            <a:ext cx="360040" cy="64725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354115"/>
            <a:ext cx="432047" cy="43204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057177"/>
            <a:ext cx="791741" cy="21681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1841277"/>
            <a:ext cx="144463" cy="21590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2850059"/>
            <a:ext cx="286593" cy="64380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2922067"/>
            <a:ext cx="142875" cy="43180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1985963"/>
            <a:ext cx="216024" cy="8655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28210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3714155"/>
            <a:ext cx="358329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578251"/>
            <a:ext cx="1080120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409899"/>
            <a:ext cx="1728638" cy="1152128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201987"/>
            <a:ext cx="1944662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138091"/>
            <a:ext cx="0" cy="10081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506243"/>
            <a:ext cx="720080" cy="64807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434235"/>
            <a:ext cx="1152128" cy="7200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210099"/>
            <a:ext cx="432048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2778051"/>
            <a:ext cx="432048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002187"/>
            <a:ext cx="576064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362227"/>
            <a:ext cx="0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218211"/>
            <a:ext cx="1152128" cy="108012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154315"/>
            <a:ext cx="129614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434235"/>
            <a:ext cx="86409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002187"/>
            <a:ext cx="266429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138091"/>
            <a:ext cx="158462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2778051"/>
            <a:ext cx="1296144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066083"/>
            <a:ext cx="576064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4722267"/>
            <a:ext cx="864096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218211"/>
            <a:ext cx="1368152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4650259"/>
            <a:ext cx="1080120" cy="50405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409899"/>
            <a:ext cx="576064" cy="1655936"/>
          </a:xfrm>
          <a:prstGeom prst="line">
            <a:avLst/>
          </a:prstGeom>
          <a:noFill/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562027"/>
            <a:ext cx="86365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201987"/>
            <a:ext cx="4248026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3930179"/>
            <a:ext cx="50405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426123"/>
            <a:ext cx="1079946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129979"/>
            <a:ext cx="577205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3714156"/>
            <a:ext cx="792906" cy="21602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426123"/>
            <a:ext cx="504056" cy="288032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138091"/>
            <a:ext cx="360040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561457"/>
            <a:ext cx="720080" cy="122470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562027"/>
            <a:ext cx="792089" cy="115155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3786163"/>
            <a:ext cx="648072" cy="14401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3714155"/>
            <a:ext cx="151216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3786163"/>
            <a:ext cx="72182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4650259"/>
            <a:ext cx="432048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4650259"/>
            <a:ext cx="792088" cy="7902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506243"/>
            <a:ext cx="791914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3858171"/>
            <a:ext cx="431874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3858171"/>
            <a:ext cx="648072" cy="64621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1840087"/>
            <a:ext cx="1224136" cy="14587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000" y="4578251"/>
            <a:ext cx="719906" cy="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426123"/>
            <a:ext cx="72008" cy="115026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138091"/>
            <a:ext cx="504056" cy="288355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2778051"/>
            <a:ext cx="720080" cy="360363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057972"/>
            <a:ext cx="432048" cy="576064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057970"/>
            <a:ext cx="1224136" cy="50405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057970"/>
            <a:ext cx="864096" cy="1440161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273995"/>
            <a:ext cx="36004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2850059"/>
            <a:ext cx="576064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129979"/>
            <a:ext cx="359222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354116"/>
            <a:ext cx="503238" cy="7200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3786164"/>
            <a:ext cx="935286" cy="792088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362227"/>
            <a:ext cx="1224136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2922067"/>
            <a:ext cx="864097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2922068"/>
            <a:ext cx="81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057971"/>
            <a:ext cx="288032" cy="72008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1985963"/>
            <a:ext cx="720080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218211"/>
            <a:ext cx="1008112" cy="14401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627784" y="4221087"/>
            <a:ext cx="2232545" cy="1005235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2850059"/>
            <a:ext cx="432048" cy="86409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562027"/>
            <a:ext cx="0" cy="1224136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362227"/>
            <a:ext cx="1440160" cy="57606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3786163"/>
            <a:ext cx="216024" cy="43204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562027"/>
            <a:ext cx="432048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2850059"/>
            <a:ext cx="86409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3786163"/>
            <a:ext cx="216024" cy="115212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498131"/>
            <a:ext cx="720080" cy="72008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4938291"/>
            <a:ext cx="2664296" cy="288032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498131"/>
            <a:ext cx="288032" cy="144016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562027"/>
            <a:ext cx="504056" cy="936104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3786163"/>
            <a:ext cx="1008112" cy="792088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578252"/>
            <a:ext cx="936922" cy="360040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578251"/>
            <a:ext cx="1008112" cy="360363"/>
          </a:xfrm>
          <a:prstGeom prst="lin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1985740"/>
            <a:ext cx="144462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176825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0579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562027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1913955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277805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29021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48897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4224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277805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20198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34076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436097" y="1913955"/>
            <a:ext cx="288032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427985" y="44342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15143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42612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660233" y="2418011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223446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079430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49382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1299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371415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437112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14620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3642147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3714155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50624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4866283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06608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3858171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2850059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2991198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24129" y="2634035"/>
            <a:ext cx="288032" cy="288032"/>
          </a:xfrm>
          <a:prstGeom prst="ellipse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35411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270604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465025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3930179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506243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290219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362227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138091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077072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581128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578251"/>
            <a:ext cx="144462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3786163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434235"/>
            <a:ext cx="144463" cy="1444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499992" y="3282107"/>
            <a:ext cx="288031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868144" y="3570139"/>
            <a:ext cx="288033" cy="288032"/>
          </a:xfrm>
          <a:prstGeom prst="ellipse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18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404664"/>
            <a:ext cx="8352928" cy="79208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Planární</a:t>
            </a:r>
            <a:r>
              <a:rPr lang="cs-CZ" sz="2800"/>
              <a:t> </a:t>
            </a:r>
            <a:r>
              <a:rPr lang="cs-CZ" sz="2800" smtClean="0"/>
              <a:t>graf</a:t>
            </a:r>
          </a:p>
          <a:p>
            <a:r>
              <a:rPr lang="cs-CZ" b="0" smtClean="0"/>
              <a:t>Lze graf namalovat do roviny bez toho, aby se hrany křížily?</a:t>
            </a:r>
          </a:p>
        </p:txBody>
      </p:sp>
      <p:sp>
        <p:nvSpPr>
          <p:cNvPr id="170" name="Oval 331"/>
          <p:cNvSpPr>
            <a:spLocks noChangeArrowheads="1"/>
          </p:cNvSpPr>
          <p:nvPr/>
        </p:nvSpPr>
        <p:spPr bwMode="auto">
          <a:xfrm>
            <a:off x="6228184" y="5373216"/>
            <a:ext cx="144463" cy="1444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TextBox 170"/>
          <p:cNvSpPr txBox="1"/>
          <p:nvPr/>
        </p:nvSpPr>
        <p:spPr>
          <a:xfrm>
            <a:off x="683568" y="558924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/>
              <a:t>Zde to nejde. Každý černý uzel je spojen třemi separátními cestami </a:t>
            </a:r>
            <a:endParaRPr lang="cs-CZ" b="1" smtClean="0"/>
          </a:p>
          <a:p>
            <a:r>
              <a:rPr lang="cs-CZ" b="1" smtClean="0"/>
              <a:t>s </a:t>
            </a:r>
            <a:r>
              <a:rPr lang="cs-CZ" b="1"/>
              <a:t>každým žlutým uzlem a naopak. To je případ úplného bipartitního grafu </a:t>
            </a:r>
            <a:endParaRPr lang="cs-CZ" b="1" smtClean="0"/>
          </a:p>
          <a:p>
            <a:r>
              <a:rPr lang="cs-CZ" b="1" smtClean="0"/>
              <a:t>s partitami velikosti </a:t>
            </a:r>
            <a:r>
              <a:rPr lang="cs-CZ" b="1"/>
              <a:t>3 a 3, což nelze nakreslit </a:t>
            </a:r>
            <a:r>
              <a:rPr lang="cs-CZ" b="1" smtClean="0"/>
              <a:t>do roviny bez </a:t>
            </a:r>
            <a:r>
              <a:rPr lang="cs-CZ" b="1"/>
              <a:t>křížení hran.</a:t>
            </a:r>
          </a:p>
        </p:txBody>
      </p:sp>
    </p:spTree>
    <p:extLst>
      <p:ext uri="{BB962C8B-B14F-4D97-AF65-F5344CB8AC3E}">
        <p14:creationId xmlns:p14="http://schemas.microsoft.com/office/powerpoint/2010/main" val="10612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</a:p>
          <a:p>
            <a:r>
              <a:rPr lang="cs-CZ" b="0" smtClean="0"/>
              <a:t>Jaká je maximální velikost kliky, to jest skupiny uzlů, </a:t>
            </a:r>
          </a:p>
          <a:p>
            <a:r>
              <a:rPr lang="cs-CZ" b="0" smtClean="0"/>
              <a:t>v níž každý uzel sousedí s každým?</a:t>
            </a:r>
          </a:p>
          <a:p>
            <a:r>
              <a:rPr lang="cs-CZ" b="0" i="1" smtClean="0"/>
              <a:t>Př. Vyberte na náročnou exkurzi co největší skupinu spolužáků, v níž každý</a:t>
            </a:r>
          </a:p>
          <a:p>
            <a:r>
              <a:rPr lang="cs-CZ" b="0" i="1" smtClean="0"/>
              <a:t>kamarádí s každým. 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19</a:t>
            </a:fld>
            <a:endParaRPr lang="cs-CZ"/>
          </a:p>
        </p:txBody>
      </p:sp>
      <p:sp>
        <p:nvSpPr>
          <p:cNvPr id="165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>
            <a:off x="1763688" y="3738518"/>
            <a:ext cx="36004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763688" y="3450486"/>
            <a:ext cx="0" cy="57606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1043608" y="3450486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76368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1043608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61967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>
            <a:off x="899592" y="4026550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 flipH="1" flipV="1">
            <a:off x="899592" y="3234462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82758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971600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11561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547664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1691680" y="3954542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1835696" y="417056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2051720" y="3666510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691680" y="337847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971600" y="337847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Oval 169"/>
          <p:cNvSpPr>
            <a:spLocks noChangeArrowheads="1"/>
          </p:cNvSpPr>
          <p:nvPr/>
        </p:nvSpPr>
        <p:spPr bwMode="auto">
          <a:xfrm>
            <a:off x="827584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6948264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 flipV="1">
            <a:off x="7452320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6444208" y="309044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>
            <a:off x="7452320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5868144" y="381052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0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V="1"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>
            <a:off x="6444208" y="3522494"/>
            <a:ext cx="1008112" cy="64807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444208" y="3522494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 flipV="1">
            <a:off x="6444208" y="4170566"/>
            <a:ext cx="10081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Line 153"/>
          <p:cNvSpPr>
            <a:spLocks noChangeShapeType="1"/>
          </p:cNvSpPr>
          <p:nvPr/>
        </p:nvSpPr>
        <p:spPr bwMode="auto">
          <a:xfrm flipH="1">
            <a:off x="5868144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372200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6372200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7380312" y="4098558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169"/>
          <p:cNvSpPr>
            <a:spLocks noChangeArrowheads="1"/>
          </p:cNvSpPr>
          <p:nvPr/>
        </p:nvSpPr>
        <p:spPr bwMode="auto">
          <a:xfrm>
            <a:off x="579613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>
            <a:off x="7452320" y="3522494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6876256" y="30184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956376" y="37385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169"/>
          <p:cNvSpPr>
            <a:spLocks noChangeArrowheads="1"/>
          </p:cNvSpPr>
          <p:nvPr/>
        </p:nvSpPr>
        <p:spPr bwMode="auto">
          <a:xfrm>
            <a:off x="7380312" y="3450486"/>
            <a:ext cx="144463" cy="144463"/>
          </a:xfrm>
          <a:prstGeom prst="ellipse">
            <a:avLst/>
          </a:prstGeom>
          <a:solidFill>
            <a:schemeClr val="bg1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>
            <a:off x="4067944" y="438659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3707904" y="4026550"/>
            <a:ext cx="360040" cy="36004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>
            <a:off x="4067944" y="4386590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4572000" y="395454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4572000" y="3954542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4644008" y="4386590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V="1">
            <a:off x="3635896" y="438659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V="1">
            <a:off x="3707904" y="366651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V="1">
            <a:off x="3347864" y="438659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>
            <a:off x="3563888" y="3738518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>
            <a:off x="3131840" y="4026550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4139952" y="352249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4067944" y="3234462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3995936" y="31624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4067944" y="35945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4499992" y="34504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491880" y="36665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635896" y="395454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059832" y="39545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3275856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3995936" y="4314582"/>
            <a:ext cx="144463" cy="14446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3563888" y="46746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4067944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4572000" y="43145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4499992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4572000" y="474663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5076056" y="38825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TextBox 258"/>
          <p:cNvSpPr txBox="1"/>
          <p:nvPr/>
        </p:nvSpPr>
        <p:spPr>
          <a:xfrm>
            <a:off x="3059832" y="5106670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Klikovost každého stromu je 2.</a:t>
            </a:r>
          </a:p>
        </p:txBody>
      </p:sp>
    </p:spTree>
    <p:extLst>
      <p:ext uri="{BB962C8B-B14F-4D97-AF65-F5344CB8AC3E}">
        <p14:creationId xmlns:p14="http://schemas.microsoft.com/office/powerpoint/2010/main" val="173700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441" y="2852491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804248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</a:t>
            </a:fld>
            <a:endParaRPr lang="cs-CZ"/>
          </a:p>
        </p:txBody>
      </p:sp>
      <p:sp>
        <p:nvSpPr>
          <p:cNvPr id="160" name="TextBox 159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8" name="TextBox 167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</p:spTree>
    <p:extLst>
      <p:ext uri="{BB962C8B-B14F-4D97-AF65-F5344CB8AC3E}">
        <p14:creationId xmlns:p14="http://schemas.microsoft.com/office/powerpoint/2010/main" val="388761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Line 326"/>
          <p:cNvSpPr>
            <a:spLocks noChangeShapeType="1"/>
          </p:cNvSpPr>
          <p:nvPr/>
        </p:nvSpPr>
        <p:spPr bwMode="auto">
          <a:xfrm flipV="1">
            <a:off x="2411761" y="4076626"/>
            <a:ext cx="432048" cy="7200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428554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3788594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4940722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2636466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29265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140522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3716586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419648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203748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212530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284538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348434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076626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4940722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212530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1772370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2564458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140522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3500562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4868714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4796706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4508674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3572570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140522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36465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4724698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4580682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5516786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4796706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364658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3500562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3572570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140522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428554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084738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4580682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012730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1772370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2924498"/>
            <a:ext cx="863650" cy="28803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2564458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292650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3788594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492450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076627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3788594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350056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2923928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2924498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14863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076626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148634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292650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012730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012730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4868714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220642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202558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4940722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3788594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3500562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140522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420443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420441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420441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2636466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212530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492450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3716587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148635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4724698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284538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284539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420442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348434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076626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4580682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4580682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212530"/>
            <a:ext cx="432048" cy="86409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2924498"/>
            <a:ext cx="0" cy="1224136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4724698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148634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2924498"/>
            <a:ext cx="432048" cy="115212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212530"/>
            <a:ext cx="864096" cy="93610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148634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3860602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300762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3860602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2924498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148634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4940723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4940722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348211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1307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4204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29244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2764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1772370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14052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465269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28514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37848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14052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256445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17032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3484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48687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551390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378859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55859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44190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573281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4924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07662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47995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00461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07662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486871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22875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4285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22064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2125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3536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0685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371658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01273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29265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486871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43954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494359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00461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20</a:t>
            </a:fld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683568" y="5877272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Klika velikosti 5 tu není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.    Stačí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ověřit mechanicky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sousednosti ve všech               COMB(55, 5) = </a:t>
            </a:r>
            <a:r>
              <a:rPr lang="cs-CZ" sz="1600" b="1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478 761 pětiprvkových množinách uzlů.</a:t>
            </a:r>
            <a:endParaRPr lang="cs-CZ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23528" y="404664"/>
            <a:ext cx="8280920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Klikovost</a:t>
            </a:r>
          </a:p>
          <a:p>
            <a:r>
              <a:rPr lang="cs-CZ" b="0" smtClean="0"/>
              <a:t>Jaká je maximální velikost kliky, to jest skupiny uzlů, </a:t>
            </a:r>
          </a:p>
          <a:p>
            <a:r>
              <a:rPr lang="cs-CZ" b="0" smtClean="0"/>
              <a:t>v níž každý uzel sousedí s každým?</a:t>
            </a:r>
          </a:p>
        </p:txBody>
      </p:sp>
    </p:spTree>
    <p:extLst>
      <p:ext uri="{BB962C8B-B14F-4D97-AF65-F5344CB8AC3E}">
        <p14:creationId xmlns:p14="http://schemas.microsoft.com/office/powerpoint/2010/main" val="196346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19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Grafový izomorfizmus</a:t>
            </a:r>
            <a:endParaRPr lang="cs-CZ" smtClean="0"/>
          </a:p>
          <a:p>
            <a:r>
              <a:rPr lang="cs-CZ" b="0" smtClean="0"/>
              <a:t>Lze jeden z grafů nakreslit tak, aby vypadal přesně jako ten druhý? </a:t>
            </a:r>
          </a:p>
          <a:p>
            <a:r>
              <a:rPr lang="cs-CZ" b="0" smtClean="0"/>
              <a:t>To jest, mají identickou strukturu?</a:t>
            </a:r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774035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TextBox 166"/>
          <p:cNvSpPr txBox="1"/>
          <p:nvPr/>
        </p:nvSpPr>
        <p:spPr>
          <a:xfrm>
            <a:off x="395536" y="1556792"/>
            <a:ext cx="8352928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Není ani známo, zda je to NP-těžký problém. Možná je polynomiální? </a:t>
            </a:r>
            <a:endParaRPr lang="cs-CZ"/>
          </a:p>
        </p:txBody>
      </p:sp>
      <p:sp>
        <p:nvSpPr>
          <p:cNvPr id="171" name="Line 325"/>
          <p:cNvSpPr>
            <a:spLocks noChangeShapeType="1"/>
          </p:cNvSpPr>
          <p:nvPr/>
        </p:nvSpPr>
        <p:spPr bwMode="auto">
          <a:xfrm flipV="1">
            <a:off x="7092280" y="2607295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325"/>
          <p:cNvSpPr>
            <a:spLocks noChangeShapeType="1"/>
          </p:cNvSpPr>
          <p:nvPr/>
        </p:nvSpPr>
        <p:spPr bwMode="auto">
          <a:xfrm flipV="1">
            <a:off x="6948264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325"/>
          <p:cNvSpPr>
            <a:spLocks noChangeShapeType="1"/>
          </p:cNvSpPr>
          <p:nvPr/>
        </p:nvSpPr>
        <p:spPr bwMode="auto">
          <a:xfrm flipH="1" flipV="1">
            <a:off x="7380312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325"/>
          <p:cNvSpPr>
            <a:spLocks noChangeShapeType="1"/>
          </p:cNvSpPr>
          <p:nvPr/>
        </p:nvSpPr>
        <p:spPr bwMode="auto">
          <a:xfrm flipH="1">
            <a:off x="8100392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325"/>
          <p:cNvSpPr>
            <a:spLocks noChangeShapeType="1"/>
          </p:cNvSpPr>
          <p:nvPr/>
        </p:nvSpPr>
        <p:spPr bwMode="auto">
          <a:xfrm>
            <a:off x="8316416" y="2823319"/>
            <a:ext cx="144016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325"/>
          <p:cNvSpPr>
            <a:spLocks noChangeShapeType="1"/>
          </p:cNvSpPr>
          <p:nvPr/>
        </p:nvSpPr>
        <p:spPr bwMode="auto">
          <a:xfrm>
            <a:off x="5436096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Line 325"/>
          <p:cNvSpPr>
            <a:spLocks noChangeShapeType="1"/>
          </p:cNvSpPr>
          <p:nvPr/>
        </p:nvSpPr>
        <p:spPr bwMode="auto">
          <a:xfrm flipV="1">
            <a:off x="4860032" y="2607295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325"/>
          <p:cNvSpPr>
            <a:spLocks noChangeShapeType="1"/>
          </p:cNvSpPr>
          <p:nvPr/>
        </p:nvSpPr>
        <p:spPr bwMode="auto">
          <a:xfrm flipV="1">
            <a:off x="4644008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325"/>
          <p:cNvSpPr>
            <a:spLocks noChangeShapeType="1"/>
          </p:cNvSpPr>
          <p:nvPr/>
        </p:nvSpPr>
        <p:spPr bwMode="auto">
          <a:xfrm flipH="1" flipV="1">
            <a:off x="4644008" y="3471391"/>
            <a:ext cx="43204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325"/>
          <p:cNvSpPr>
            <a:spLocks noChangeShapeType="1"/>
          </p:cNvSpPr>
          <p:nvPr/>
        </p:nvSpPr>
        <p:spPr bwMode="auto">
          <a:xfrm flipH="1" flipV="1">
            <a:off x="5076056" y="397544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325"/>
          <p:cNvSpPr>
            <a:spLocks noChangeShapeType="1"/>
          </p:cNvSpPr>
          <p:nvPr/>
        </p:nvSpPr>
        <p:spPr bwMode="auto">
          <a:xfrm flipH="1">
            <a:off x="5796136" y="3471391"/>
            <a:ext cx="36004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325"/>
          <p:cNvSpPr>
            <a:spLocks noChangeShapeType="1"/>
          </p:cNvSpPr>
          <p:nvPr/>
        </p:nvSpPr>
        <p:spPr bwMode="auto">
          <a:xfrm>
            <a:off x="5940152" y="2823319"/>
            <a:ext cx="21602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325"/>
          <p:cNvSpPr>
            <a:spLocks noChangeShapeType="1"/>
          </p:cNvSpPr>
          <p:nvPr/>
        </p:nvSpPr>
        <p:spPr bwMode="auto">
          <a:xfrm flipV="1">
            <a:off x="6948264" y="2607295"/>
            <a:ext cx="79208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325"/>
          <p:cNvSpPr>
            <a:spLocks noChangeShapeType="1"/>
          </p:cNvSpPr>
          <p:nvPr/>
        </p:nvSpPr>
        <p:spPr bwMode="auto">
          <a:xfrm flipV="1">
            <a:off x="7092280" y="2823319"/>
            <a:ext cx="122413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325"/>
          <p:cNvSpPr>
            <a:spLocks noChangeShapeType="1"/>
          </p:cNvSpPr>
          <p:nvPr/>
        </p:nvSpPr>
        <p:spPr bwMode="auto">
          <a:xfrm>
            <a:off x="7740352" y="2607295"/>
            <a:ext cx="72008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Line 325"/>
          <p:cNvSpPr>
            <a:spLocks noChangeShapeType="1"/>
          </p:cNvSpPr>
          <p:nvPr/>
        </p:nvSpPr>
        <p:spPr bwMode="auto">
          <a:xfrm flipH="1">
            <a:off x="8100392" y="282331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Line 325"/>
          <p:cNvSpPr>
            <a:spLocks noChangeShapeType="1"/>
          </p:cNvSpPr>
          <p:nvPr/>
        </p:nvSpPr>
        <p:spPr bwMode="auto">
          <a:xfrm flipH="1">
            <a:off x="7380312" y="3471391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325"/>
          <p:cNvSpPr>
            <a:spLocks noChangeShapeType="1"/>
          </p:cNvSpPr>
          <p:nvPr/>
        </p:nvSpPr>
        <p:spPr bwMode="auto">
          <a:xfrm flipH="1" flipV="1">
            <a:off x="6948264" y="3471391"/>
            <a:ext cx="115212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325"/>
          <p:cNvSpPr>
            <a:spLocks noChangeShapeType="1"/>
          </p:cNvSpPr>
          <p:nvPr/>
        </p:nvSpPr>
        <p:spPr bwMode="auto">
          <a:xfrm flipH="1" flipV="1">
            <a:off x="7092280" y="2823319"/>
            <a:ext cx="28803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325"/>
          <p:cNvSpPr>
            <a:spLocks noChangeShapeType="1"/>
          </p:cNvSpPr>
          <p:nvPr/>
        </p:nvSpPr>
        <p:spPr bwMode="auto">
          <a:xfrm flipV="1">
            <a:off x="5076056" y="2823319"/>
            <a:ext cx="864096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325"/>
          <p:cNvSpPr>
            <a:spLocks noChangeShapeType="1"/>
          </p:cNvSpPr>
          <p:nvPr/>
        </p:nvSpPr>
        <p:spPr bwMode="auto">
          <a:xfrm flipH="1" flipV="1">
            <a:off x="543609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325"/>
          <p:cNvSpPr>
            <a:spLocks noChangeShapeType="1"/>
          </p:cNvSpPr>
          <p:nvPr/>
        </p:nvSpPr>
        <p:spPr bwMode="auto">
          <a:xfrm flipH="1" flipV="1">
            <a:off x="4860032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325"/>
          <p:cNvSpPr>
            <a:spLocks noChangeShapeType="1"/>
          </p:cNvSpPr>
          <p:nvPr/>
        </p:nvSpPr>
        <p:spPr bwMode="auto">
          <a:xfrm flipH="1">
            <a:off x="4644008" y="2823319"/>
            <a:ext cx="1296144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325"/>
          <p:cNvSpPr>
            <a:spLocks noChangeShapeType="1"/>
          </p:cNvSpPr>
          <p:nvPr/>
        </p:nvSpPr>
        <p:spPr bwMode="auto">
          <a:xfrm flipH="1">
            <a:off x="5076056" y="2607295"/>
            <a:ext cx="360040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325"/>
          <p:cNvSpPr>
            <a:spLocks noChangeShapeType="1"/>
          </p:cNvSpPr>
          <p:nvPr/>
        </p:nvSpPr>
        <p:spPr bwMode="auto">
          <a:xfrm>
            <a:off x="4860032" y="2823319"/>
            <a:ext cx="93610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325"/>
          <p:cNvSpPr>
            <a:spLocks noChangeShapeType="1"/>
          </p:cNvSpPr>
          <p:nvPr/>
        </p:nvSpPr>
        <p:spPr bwMode="auto">
          <a:xfrm>
            <a:off x="4644008" y="3471391"/>
            <a:ext cx="15121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330"/>
          <p:cNvSpPr>
            <a:spLocks noChangeArrowheads="1"/>
          </p:cNvSpPr>
          <p:nvPr/>
        </p:nvSpPr>
        <p:spPr bwMode="auto">
          <a:xfrm>
            <a:off x="5364088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330"/>
          <p:cNvSpPr>
            <a:spLocks noChangeArrowheads="1"/>
          </p:cNvSpPr>
          <p:nvPr/>
        </p:nvSpPr>
        <p:spPr bwMode="auto">
          <a:xfrm>
            <a:off x="586814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330"/>
          <p:cNvSpPr>
            <a:spLocks noChangeArrowheads="1"/>
          </p:cNvSpPr>
          <p:nvPr/>
        </p:nvSpPr>
        <p:spPr bwMode="auto">
          <a:xfrm>
            <a:off x="4788024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331"/>
          <p:cNvSpPr>
            <a:spLocks noChangeArrowheads="1"/>
          </p:cNvSpPr>
          <p:nvPr/>
        </p:nvSpPr>
        <p:spPr bwMode="auto">
          <a:xfrm>
            <a:off x="6084168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330"/>
          <p:cNvSpPr>
            <a:spLocks noChangeArrowheads="1"/>
          </p:cNvSpPr>
          <p:nvPr/>
        </p:nvSpPr>
        <p:spPr bwMode="auto">
          <a:xfrm>
            <a:off x="4572000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331"/>
          <p:cNvSpPr>
            <a:spLocks noChangeArrowheads="1"/>
          </p:cNvSpPr>
          <p:nvPr/>
        </p:nvSpPr>
        <p:spPr bwMode="auto">
          <a:xfrm>
            <a:off x="5724128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330"/>
          <p:cNvSpPr>
            <a:spLocks noChangeArrowheads="1"/>
          </p:cNvSpPr>
          <p:nvPr/>
        </p:nvSpPr>
        <p:spPr bwMode="auto">
          <a:xfrm>
            <a:off x="5004048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7668344" y="25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8244408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020272" y="275131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Oval 331"/>
          <p:cNvSpPr>
            <a:spLocks noChangeArrowheads="1"/>
          </p:cNvSpPr>
          <p:nvPr/>
        </p:nvSpPr>
        <p:spPr bwMode="auto">
          <a:xfrm>
            <a:off x="8388424" y="339938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0"/>
          <p:cNvSpPr>
            <a:spLocks noChangeArrowheads="1"/>
          </p:cNvSpPr>
          <p:nvPr/>
        </p:nvSpPr>
        <p:spPr bwMode="auto">
          <a:xfrm>
            <a:off x="6876256" y="33993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Oval 331"/>
          <p:cNvSpPr>
            <a:spLocks noChangeArrowheads="1"/>
          </p:cNvSpPr>
          <p:nvPr/>
        </p:nvSpPr>
        <p:spPr bwMode="auto">
          <a:xfrm>
            <a:off x="8028384" y="39034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Oval 330"/>
          <p:cNvSpPr>
            <a:spLocks noChangeArrowheads="1"/>
          </p:cNvSpPr>
          <p:nvPr/>
        </p:nvSpPr>
        <p:spPr bwMode="auto">
          <a:xfrm>
            <a:off x="7308304" y="39034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Line 325"/>
          <p:cNvSpPr>
            <a:spLocks noChangeShapeType="1"/>
          </p:cNvSpPr>
          <p:nvPr/>
        </p:nvSpPr>
        <p:spPr bwMode="auto">
          <a:xfrm>
            <a:off x="899592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Line 325"/>
          <p:cNvSpPr>
            <a:spLocks noChangeShapeType="1"/>
          </p:cNvSpPr>
          <p:nvPr/>
        </p:nvSpPr>
        <p:spPr bwMode="auto">
          <a:xfrm>
            <a:off x="899592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325"/>
          <p:cNvSpPr>
            <a:spLocks noChangeShapeType="1"/>
          </p:cNvSpPr>
          <p:nvPr/>
        </p:nvSpPr>
        <p:spPr bwMode="auto">
          <a:xfrm>
            <a:off x="899592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325"/>
          <p:cNvSpPr>
            <a:spLocks noChangeShapeType="1"/>
          </p:cNvSpPr>
          <p:nvPr/>
        </p:nvSpPr>
        <p:spPr bwMode="auto">
          <a:xfrm>
            <a:off x="169168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Line 325"/>
          <p:cNvSpPr>
            <a:spLocks noChangeShapeType="1"/>
          </p:cNvSpPr>
          <p:nvPr/>
        </p:nvSpPr>
        <p:spPr bwMode="auto">
          <a:xfrm>
            <a:off x="899592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Line 325"/>
          <p:cNvSpPr>
            <a:spLocks noChangeShapeType="1"/>
          </p:cNvSpPr>
          <p:nvPr/>
        </p:nvSpPr>
        <p:spPr bwMode="auto">
          <a:xfrm flipV="1">
            <a:off x="899592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325"/>
          <p:cNvSpPr>
            <a:spLocks noChangeShapeType="1"/>
          </p:cNvSpPr>
          <p:nvPr/>
        </p:nvSpPr>
        <p:spPr bwMode="auto">
          <a:xfrm flipV="1">
            <a:off x="899592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325"/>
          <p:cNvSpPr>
            <a:spLocks noChangeShapeType="1"/>
          </p:cNvSpPr>
          <p:nvPr/>
        </p:nvSpPr>
        <p:spPr bwMode="auto">
          <a:xfrm>
            <a:off x="2411760" y="339938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325"/>
          <p:cNvSpPr>
            <a:spLocks noChangeShapeType="1"/>
          </p:cNvSpPr>
          <p:nvPr/>
        </p:nvSpPr>
        <p:spPr bwMode="auto">
          <a:xfrm>
            <a:off x="2411760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325"/>
          <p:cNvSpPr>
            <a:spLocks noChangeShapeType="1"/>
          </p:cNvSpPr>
          <p:nvPr/>
        </p:nvSpPr>
        <p:spPr bwMode="auto">
          <a:xfrm>
            <a:off x="3203848" y="2679303"/>
            <a:ext cx="0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325"/>
          <p:cNvSpPr>
            <a:spLocks noChangeShapeType="1"/>
          </p:cNvSpPr>
          <p:nvPr/>
        </p:nvSpPr>
        <p:spPr bwMode="auto">
          <a:xfrm>
            <a:off x="2411760" y="4119463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325"/>
          <p:cNvSpPr>
            <a:spLocks noChangeShapeType="1"/>
          </p:cNvSpPr>
          <p:nvPr/>
        </p:nvSpPr>
        <p:spPr bwMode="auto">
          <a:xfrm>
            <a:off x="2411760" y="267930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325"/>
          <p:cNvSpPr>
            <a:spLocks noChangeShapeType="1"/>
          </p:cNvSpPr>
          <p:nvPr/>
        </p:nvSpPr>
        <p:spPr bwMode="auto">
          <a:xfrm flipV="1">
            <a:off x="2411760" y="3399383"/>
            <a:ext cx="792088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Oval 330"/>
          <p:cNvSpPr>
            <a:spLocks noChangeArrowheads="1"/>
          </p:cNvSpPr>
          <p:nvPr/>
        </p:nvSpPr>
        <p:spPr bwMode="auto">
          <a:xfrm>
            <a:off x="3131840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Oval 330"/>
          <p:cNvSpPr>
            <a:spLocks noChangeArrowheads="1"/>
          </p:cNvSpPr>
          <p:nvPr/>
        </p:nvSpPr>
        <p:spPr bwMode="auto">
          <a:xfrm>
            <a:off x="233975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330"/>
          <p:cNvSpPr>
            <a:spLocks noChangeArrowheads="1"/>
          </p:cNvSpPr>
          <p:nvPr/>
        </p:nvSpPr>
        <p:spPr bwMode="auto">
          <a:xfrm>
            <a:off x="233975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330"/>
          <p:cNvSpPr>
            <a:spLocks noChangeArrowheads="1"/>
          </p:cNvSpPr>
          <p:nvPr/>
        </p:nvSpPr>
        <p:spPr bwMode="auto">
          <a:xfrm>
            <a:off x="233975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330"/>
          <p:cNvSpPr>
            <a:spLocks noChangeArrowheads="1"/>
          </p:cNvSpPr>
          <p:nvPr/>
        </p:nvSpPr>
        <p:spPr bwMode="auto">
          <a:xfrm>
            <a:off x="3131840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330"/>
          <p:cNvSpPr>
            <a:spLocks noChangeArrowheads="1"/>
          </p:cNvSpPr>
          <p:nvPr/>
        </p:nvSpPr>
        <p:spPr bwMode="auto">
          <a:xfrm>
            <a:off x="3131840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330"/>
          <p:cNvSpPr>
            <a:spLocks noChangeArrowheads="1"/>
          </p:cNvSpPr>
          <p:nvPr/>
        </p:nvSpPr>
        <p:spPr bwMode="auto">
          <a:xfrm>
            <a:off x="1619672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Oval 330"/>
          <p:cNvSpPr>
            <a:spLocks noChangeArrowheads="1"/>
          </p:cNvSpPr>
          <p:nvPr/>
        </p:nvSpPr>
        <p:spPr bwMode="auto">
          <a:xfrm>
            <a:off x="827584" y="26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330"/>
          <p:cNvSpPr>
            <a:spLocks noChangeArrowheads="1"/>
          </p:cNvSpPr>
          <p:nvPr/>
        </p:nvSpPr>
        <p:spPr bwMode="auto">
          <a:xfrm>
            <a:off x="827584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330"/>
          <p:cNvSpPr>
            <a:spLocks noChangeArrowheads="1"/>
          </p:cNvSpPr>
          <p:nvPr/>
        </p:nvSpPr>
        <p:spPr bwMode="auto">
          <a:xfrm>
            <a:off x="827584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330"/>
          <p:cNvSpPr>
            <a:spLocks noChangeArrowheads="1"/>
          </p:cNvSpPr>
          <p:nvPr/>
        </p:nvSpPr>
        <p:spPr bwMode="auto">
          <a:xfrm>
            <a:off x="1619672" y="404745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Oval 330"/>
          <p:cNvSpPr>
            <a:spLocks noChangeArrowheads="1"/>
          </p:cNvSpPr>
          <p:nvPr/>
        </p:nvSpPr>
        <p:spPr bwMode="auto">
          <a:xfrm>
            <a:off x="1619672" y="33273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Box 2"/>
          <p:cNvSpPr txBox="1"/>
          <p:nvPr/>
        </p:nvSpPr>
        <p:spPr>
          <a:xfrm>
            <a:off x="1115616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A</a:t>
            </a:r>
            <a:endParaRPr lang="cs-CZ" sz="2400" b="1"/>
          </a:p>
        </p:txBody>
      </p:sp>
      <p:sp>
        <p:nvSpPr>
          <p:cNvPr id="232" name="TextBox 231"/>
          <p:cNvSpPr txBox="1"/>
          <p:nvPr/>
        </p:nvSpPr>
        <p:spPr>
          <a:xfrm>
            <a:off x="2627784" y="41914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B</a:t>
            </a:r>
            <a:endParaRPr lang="cs-CZ" sz="2400" b="1"/>
          </a:p>
        </p:txBody>
      </p:sp>
      <p:sp>
        <p:nvSpPr>
          <p:cNvPr id="233" name="TextBox 232"/>
          <p:cNvSpPr txBox="1"/>
          <p:nvPr/>
        </p:nvSpPr>
        <p:spPr>
          <a:xfrm>
            <a:off x="5292080" y="4191471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C</a:t>
            </a:r>
            <a:endParaRPr lang="cs-CZ" sz="2400" b="1"/>
          </a:p>
        </p:txBody>
      </p:sp>
      <p:sp>
        <p:nvSpPr>
          <p:cNvPr id="234" name="TextBox 233"/>
          <p:cNvSpPr txBox="1"/>
          <p:nvPr/>
        </p:nvSpPr>
        <p:spPr>
          <a:xfrm>
            <a:off x="7596336" y="419147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smtClean="0"/>
              <a:t>D</a:t>
            </a:r>
            <a:endParaRPr lang="cs-CZ" sz="2400" b="1"/>
          </a:p>
        </p:txBody>
      </p:sp>
      <p:sp>
        <p:nvSpPr>
          <p:cNvPr id="238" name="TextBox 237"/>
          <p:cNvSpPr txBox="1"/>
          <p:nvPr/>
        </p:nvSpPr>
        <p:spPr>
          <a:xfrm>
            <a:off x="5076056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940152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22818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1" name="TextBox 240"/>
          <p:cNvSpPr txBox="1"/>
          <p:nvPr/>
        </p:nvSpPr>
        <p:spPr>
          <a:xfrm>
            <a:off x="4716016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2" name="TextBox 241"/>
          <p:cNvSpPr txBox="1"/>
          <p:nvPr/>
        </p:nvSpPr>
        <p:spPr>
          <a:xfrm>
            <a:off x="421196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43" name="TextBox 242"/>
          <p:cNvSpPr txBox="1"/>
          <p:nvPr/>
        </p:nvSpPr>
        <p:spPr>
          <a:xfrm>
            <a:off x="4572000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44" name="TextBox 243"/>
          <p:cNvSpPr txBox="1"/>
          <p:nvPr/>
        </p:nvSpPr>
        <p:spPr>
          <a:xfrm>
            <a:off x="5868144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45" name="TextBox 244"/>
          <p:cNvSpPr txBox="1"/>
          <p:nvPr/>
        </p:nvSpPr>
        <p:spPr>
          <a:xfrm>
            <a:off x="7380312" y="234888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/>
              <a:t>0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8316416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4</a:t>
            </a:r>
            <a:endParaRPr lang="cs-CZ" sz="1600" b="1"/>
          </a:p>
        </p:txBody>
      </p:sp>
      <p:sp>
        <p:nvSpPr>
          <p:cNvPr id="247" name="TextBox 246"/>
          <p:cNvSpPr txBox="1"/>
          <p:nvPr/>
        </p:nvSpPr>
        <p:spPr>
          <a:xfrm>
            <a:off x="8532440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1</a:t>
            </a:r>
            <a:endParaRPr lang="cs-CZ" sz="1600" b="1"/>
          </a:p>
        </p:txBody>
      </p:sp>
      <p:sp>
        <p:nvSpPr>
          <p:cNvPr id="248" name="TextBox 247"/>
          <p:cNvSpPr txBox="1"/>
          <p:nvPr/>
        </p:nvSpPr>
        <p:spPr>
          <a:xfrm>
            <a:off x="7020272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2</a:t>
            </a:r>
            <a:endParaRPr lang="cs-CZ" sz="1600" b="1"/>
          </a:p>
        </p:txBody>
      </p:sp>
      <p:sp>
        <p:nvSpPr>
          <p:cNvPr id="249" name="TextBox 248"/>
          <p:cNvSpPr txBox="1"/>
          <p:nvPr/>
        </p:nvSpPr>
        <p:spPr>
          <a:xfrm>
            <a:off x="6588224" y="3327375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6</a:t>
            </a:r>
            <a:endParaRPr lang="cs-CZ" sz="1600" b="1"/>
          </a:p>
        </p:txBody>
      </p:sp>
      <p:sp>
        <p:nvSpPr>
          <p:cNvPr id="250" name="TextBox 249"/>
          <p:cNvSpPr txBox="1"/>
          <p:nvPr/>
        </p:nvSpPr>
        <p:spPr>
          <a:xfrm>
            <a:off x="6804248" y="2535287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3</a:t>
            </a:r>
            <a:endParaRPr lang="cs-CZ" sz="1600" b="1"/>
          </a:p>
        </p:txBody>
      </p:sp>
      <p:sp>
        <p:nvSpPr>
          <p:cNvPr id="251" name="TextBox 250"/>
          <p:cNvSpPr txBox="1"/>
          <p:nvPr/>
        </p:nvSpPr>
        <p:spPr>
          <a:xfrm>
            <a:off x="8172400" y="3831431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smtClean="0"/>
              <a:t>5</a:t>
            </a:r>
            <a:endParaRPr lang="cs-CZ" sz="1600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21</a:t>
            </a:fld>
            <a:endParaRPr lang="cs-CZ"/>
          </a:p>
        </p:txBody>
      </p:sp>
      <p:sp>
        <p:nvSpPr>
          <p:cNvPr id="92" name="TextBox 91"/>
          <p:cNvSpPr txBox="1"/>
          <p:nvPr/>
        </p:nvSpPr>
        <p:spPr>
          <a:xfrm>
            <a:off x="611560" y="4797152"/>
            <a:ext cx="36147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A a B nejsou izomorfní, </a:t>
            </a:r>
            <a:endParaRPr lang="cs-CZ" b="1" smtClean="0"/>
          </a:p>
          <a:p>
            <a:r>
              <a:rPr lang="cs-CZ" b="1" smtClean="0"/>
              <a:t>pravý </a:t>
            </a:r>
            <a:r>
              <a:rPr lang="cs-CZ" b="1"/>
              <a:t>prostřední uzel stupně 5 v B </a:t>
            </a:r>
            <a:endParaRPr lang="cs-CZ" b="1" smtClean="0"/>
          </a:p>
          <a:p>
            <a:r>
              <a:rPr lang="cs-CZ" b="1" smtClean="0"/>
              <a:t>nemá </a:t>
            </a:r>
            <a:r>
              <a:rPr lang="cs-CZ" b="1"/>
              <a:t>protějšek v A, struktura A a B </a:t>
            </a:r>
            <a:endParaRPr lang="cs-CZ" b="1" smtClean="0"/>
          </a:p>
          <a:p>
            <a:r>
              <a:rPr lang="cs-CZ" b="1" smtClean="0"/>
              <a:t>nemůže </a:t>
            </a:r>
            <a:r>
              <a:rPr lang="cs-CZ" b="1"/>
              <a:t>být stejná. 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004048" y="4797152"/>
            <a:ext cx="36305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/>
              <a:t>C a D </a:t>
            </a:r>
            <a:r>
              <a:rPr lang="en-US" b="1"/>
              <a:t>i</a:t>
            </a:r>
            <a:r>
              <a:rPr lang="cs-CZ" b="1"/>
              <a:t>zomorfní jsou, </a:t>
            </a:r>
            <a:endParaRPr lang="cs-CZ" b="1" smtClean="0"/>
          </a:p>
          <a:p>
            <a:r>
              <a:rPr lang="cs-CZ" b="1" smtClean="0"/>
              <a:t>stejně </a:t>
            </a:r>
            <a:r>
              <a:rPr lang="cs-CZ" b="1"/>
              <a:t>očíslované uzly si odpovídají, </a:t>
            </a:r>
            <a:endParaRPr lang="cs-CZ" b="1" smtClean="0"/>
          </a:p>
          <a:p>
            <a:r>
              <a:rPr lang="cs-CZ" b="1" smtClean="0"/>
              <a:t>hrany </a:t>
            </a:r>
            <a:r>
              <a:rPr lang="cs-CZ" b="1"/>
              <a:t>v obou grafech vedou </a:t>
            </a:r>
            <a:endParaRPr lang="cs-CZ" b="1" smtClean="0"/>
          </a:p>
          <a:p>
            <a:r>
              <a:rPr lang="cs-CZ" b="1" smtClean="0"/>
              <a:t>mezi </a:t>
            </a:r>
            <a:r>
              <a:rPr lang="cs-CZ" b="1"/>
              <a:t>stejně očíslovanými uzly. </a:t>
            </a:r>
          </a:p>
        </p:txBody>
      </p:sp>
      <p:sp>
        <p:nvSpPr>
          <p:cNvPr id="94" name="Oval 93"/>
          <p:cNvSpPr/>
          <p:nvPr/>
        </p:nvSpPr>
        <p:spPr>
          <a:xfrm>
            <a:off x="2988271" y="3212976"/>
            <a:ext cx="432048" cy="360040"/>
          </a:xfrm>
          <a:prstGeom prst="ellipse">
            <a:avLst/>
          </a:prstGeom>
          <a:noFill/>
          <a:ln w="7620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Souvislost?</a:t>
            </a:r>
          </a:p>
          <a:p>
            <a:endParaRPr lang="cs-CZ" smtClean="0"/>
          </a:p>
          <a:p>
            <a:r>
              <a:rPr lang="cs-CZ" smtClean="0"/>
              <a:t>Nejkratší cesta?</a:t>
            </a:r>
          </a:p>
          <a:p>
            <a:endParaRPr lang="cs-CZ" smtClean="0"/>
          </a:p>
          <a:p>
            <a:r>
              <a:rPr lang="cs-CZ" smtClean="0"/>
              <a:t>Minimální kostra?</a:t>
            </a:r>
          </a:p>
          <a:p>
            <a:endParaRPr lang="cs-CZ" smtClean="0"/>
          </a:p>
          <a:p>
            <a:r>
              <a:rPr lang="cs-CZ" smtClean="0"/>
              <a:t>Eulerův tah?</a:t>
            </a:r>
          </a:p>
          <a:p>
            <a:endParaRPr lang="cs-CZ" smtClean="0"/>
          </a:p>
          <a:p>
            <a:r>
              <a:rPr lang="cs-CZ" smtClean="0"/>
              <a:t>Rovinnost?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3059832" y="1412776"/>
            <a:ext cx="3024336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Barevnost</a:t>
            </a:r>
            <a:r>
              <a:rPr lang="cs-CZ" smtClean="0">
                <a:sym typeface="Symbol"/>
              </a:rPr>
              <a:t>?</a:t>
            </a:r>
          </a:p>
          <a:p>
            <a:r>
              <a:rPr lang="cs-CZ" b="0" smtClean="0">
                <a:sym typeface="Symbol"/>
              </a:rPr>
              <a:t>1,2 barvy               </a:t>
            </a:r>
            <a:r>
              <a:rPr lang="cs-CZ" smtClean="0">
                <a:sym typeface="Symbol"/>
              </a:rPr>
              <a:t>snadné </a:t>
            </a:r>
            <a:endParaRPr lang="cs-CZ">
              <a:sym typeface="Symbol"/>
            </a:endParaRPr>
          </a:p>
          <a:p>
            <a:r>
              <a:rPr lang="cs-CZ" b="0" smtClean="0"/>
              <a:t>3 a více barev        </a:t>
            </a:r>
            <a:r>
              <a:rPr lang="cs-CZ" smtClean="0"/>
              <a:t>těžké</a:t>
            </a:r>
          </a:p>
          <a:p>
            <a:endParaRPr lang="cs-CZ"/>
          </a:p>
          <a:p>
            <a:r>
              <a:rPr lang="cs-CZ" smtClean="0"/>
              <a:t>Izomorfizmus?</a:t>
            </a:r>
          </a:p>
          <a:p>
            <a:r>
              <a:rPr lang="cs-CZ" b="0" smtClean="0"/>
              <a:t>Stromy, cirkulanty  </a:t>
            </a:r>
            <a:r>
              <a:rPr lang="cs-CZ" smtClean="0"/>
              <a:t>snadné </a:t>
            </a:r>
          </a:p>
          <a:p>
            <a:r>
              <a:rPr lang="cs-CZ" b="0" smtClean="0"/>
              <a:t>pravidelné grafy     </a:t>
            </a:r>
            <a:r>
              <a:rPr lang="cs-CZ" smtClean="0"/>
              <a:t>těžké </a:t>
            </a:r>
          </a:p>
          <a:p>
            <a:r>
              <a:rPr lang="cs-CZ" b="0" smtClean="0"/>
              <a:t>atd..</a:t>
            </a:r>
          </a:p>
          <a:p>
            <a:endParaRPr lang="cs-CZ" b="0"/>
          </a:p>
          <a:p>
            <a:r>
              <a:rPr lang="cs-CZ" smtClean="0"/>
              <a:t>Nejdelší cesta?</a:t>
            </a:r>
          </a:p>
          <a:p>
            <a:r>
              <a:rPr lang="cs-CZ" b="0" smtClean="0"/>
              <a:t>DAG, strom </a:t>
            </a:r>
            <a:r>
              <a:rPr lang="cs-CZ" smtClean="0"/>
              <a:t>            snadné</a:t>
            </a:r>
            <a:endParaRPr lang="cs-CZ"/>
          </a:p>
          <a:p>
            <a:r>
              <a:rPr lang="cs-CZ" b="0" smtClean="0"/>
              <a:t>obecný graf</a:t>
            </a:r>
            <a:r>
              <a:rPr lang="cs-CZ" smtClean="0"/>
              <a:t>            </a:t>
            </a:r>
            <a:r>
              <a:rPr lang="cs-CZ" b="0"/>
              <a:t> </a:t>
            </a:r>
            <a:r>
              <a:rPr lang="cs-CZ"/>
              <a:t>těžké </a:t>
            </a:r>
            <a:r>
              <a:rPr lang="cs-CZ" smtClean="0"/>
              <a:t>   </a:t>
            </a:r>
            <a:endParaRPr lang="cs-CZ"/>
          </a:p>
        </p:txBody>
      </p:sp>
      <p:sp>
        <p:nvSpPr>
          <p:cNvPr id="93" name="TextBox 92"/>
          <p:cNvSpPr txBox="1"/>
          <p:nvPr/>
        </p:nvSpPr>
        <p:spPr>
          <a:xfrm>
            <a:off x="6372200" y="1412776"/>
            <a:ext cx="2376264" cy="388843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Nezávislost?</a:t>
            </a:r>
          </a:p>
          <a:p>
            <a:endParaRPr lang="cs-CZ" smtClean="0"/>
          </a:p>
          <a:p>
            <a:r>
              <a:rPr lang="cs-CZ" smtClean="0"/>
              <a:t>Dominance?</a:t>
            </a:r>
          </a:p>
          <a:p>
            <a:endParaRPr lang="cs-CZ" smtClean="0"/>
          </a:p>
          <a:p>
            <a:r>
              <a:rPr lang="cs-CZ" smtClean="0"/>
              <a:t>Hamiltonicita?</a:t>
            </a:r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Klikovost?</a:t>
            </a:r>
          </a:p>
          <a:p>
            <a:endParaRPr lang="cs-CZ" smtClean="0"/>
          </a:p>
          <a:p>
            <a:r>
              <a:rPr lang="cs-CZ" smtClean="0"/>
              <a:t>Obchodní cestující?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372200" y="936104"/>
            <a:ext cx="2376264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NP-úplný</a:t>
            </a:r>
            <a:endParaRPr lang="cs-CZ"/>
          </a:p>
        </p:txBody>
      </p:sp>
      <p:sp>
        <p:nvSpPr>
          <p:cNvPr id="95" name="TextBox 94"/>
          <p:cNvSpPr txBox="1"/>
          <p:nvPr/>
        </p:nvSpPr>
        <p:spPr>
          <a:xfrm>
            <a:off x="395536" y="908720"/>
            <a:ext cx="2376264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Snadná otázka</a:t>
            </a:r>
            <a:endParaRPr lang="cs-CZ"/>
          </a:p>
        </p:txBody>
      </p:sp>
      <p:sp>
        <p:nvSpPr>
          <p:cNvPr id="97" name="TextBox 96"/>
          <p:cNvSpPr txBox="1"/>
          <p:nvPr/>
        </p:nvSpPr>
        <p:spPr>
          <a:xfrm>
            <a:off x="3059832" y="908720"/>
            <a:ext cx="3024336" cy="4198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"Jak kdy " </a:t>
            </a:r>
            <a:endParaRPr lang="cs-CZ"/>
          </a:p>
        </p:txBody>
      </p:sp>
      <p:sp>
        <p:nvSpPr>
          <p:cNvPr id="98" name="TextBox 97"/>
          <p:cNvSpPr txBox="1"/>
          <p:nvPr/>
        </p:nvSpPr>
        <p:spPr>
          <a:xfrm>
            <a:off x="395536" y="5805264"/>
            <a:ext cx="8352928" cy="72008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Další otázky?      </a:t>
            </a:r>
            <a:r>
              <a:rPr lang="cs-CZ" b="0" smtClean="0"/>
              <a:t>Někdy lze rozhodnout snadno, do které kategorie úloha patří, </a:t>
            </a:r>
          </a:p>
          <a:p>
            <a:r>
              <a:rPr lang="cs-CZ" b="0" smtClean="0"/>
              <a:t>někdy to neví nikdo...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39552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0" name="TextBox 99"/>
          <p:cNvSpPr txBox="1"/>
          <p:nvPr/>
        </p:nvSpPr>
        <p:spPr>
          <a:xfrm>
            <a:off x="1475656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339752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2" name="TextBox 101"/>
          <p:cNvSpPr txBox="1"/>
          <p:nvPr/>
        </p:nvSpPr>
        <p:spPr>
          <a:xfrm>
            <a:off x="3275856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3" name="TextBox 102"/>
          <p:cNvSpPr txBox="1"/>
          <p:nvPr/>
        </p:nvSpPr>
        <p:spPr>
          <a:xfrm>
            <a:off x="4211960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4" name="TextBox 103"/>
          <p:cNvSpPr txBox="1"/>
          <p:nvPr/>
        </p:nvSpPr>
        <p:spPr>
          <a:xfrm>
            <a:off x="5076056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5" name="TextBox 104"/>
          <p:cNvSpPr txBox="1"/>
          <p:nvPr/>
        </p:nvSpPr>
        <p:spPr>
          <a:xfrm>
            <a:off x="6012160" y="5517232"/>
            <a:ext cx="792088" cy="2160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6" name="TextBox 105"/>
          <p:cNvSpPr txBox="1"/>
          <p:nvPr/>
        </p:nvSpPr>
        <p:spPr>
          <a:xfrm>
            <a:off x="6948264" y="5517232"/>
            <a:ext cx="720080" cy="20383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8000">
                <a:srgbClr val="FF0000"/>
              </a:gs>
              <a:gs pos="96000">
                <a:srgbClr val="92D050"/>
              </a:gs>
              <a:gs pos="80000">
                <a:srgbClr val="FF0000"/>
              </a:gs>
              <a:gs pos="53752">
                <a:srgbClr val="92D050"/>
              </a:gs>
              <a:gs pos="66000">
                <a:srgbClr val="92D050"/>
              </a:gs>
              <a:gs pos="23336">
                <a:srgbClr val="92D050"/>
              </a:gs>
              <a:gs pos="12000">
                <a:srgbClr val="92D050"/>
              </a:gs>
            </a:gsLst>
            <a:lin ang="0" scaled="1"/>
            <a:tileRect/>
          </a:gra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7" name="TextBox 106"/>
          <p:cNvSpPr txBox="1"/>
          <p:nvPr/>
        </p:nvSpPr>
        <p:spPr>
          <a:xfrm>
            <a:off x="7812360" y="5517232"/>
            <a:ext cx="792088" cy="21602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108" name="TextBox 107"/>
          <p:cNvSpPr txBox="1"/>
          <p:nvPr/>
        </p:nvSpPr>
        <p:spPr>
          <a:xfrm>
            <a:off x="395536" y="332656"/>
            <a:ext cx="8352928" cy="43204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Částečný přehled nepřehledné struktury běžných grafových otázek </a:t>
            </a:r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11820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6228481" y="3572570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4356272" y="4148634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3204491" y="2851696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3204492" y="2635796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4069679" y="3644578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788321" y="3716586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4356273" y="2780482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6444504" y="4508674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6012457" y="5372770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996679" y="3644578"/>
            <a:ext cx="863650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3132137" y="2204418"/>
            <a:ext cx="172863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5436393" y="2996506"/>
            <a:ext cx="1944662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860329" y="3572570"/>
            <a:ext cx="2304702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8028681" y="3932610"/>
            <a:ext cx="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884665" y="5300762"/>
            <a:ext cx="720080" cy="64807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7452617" y="5228754"/>
            <a:ext cx="1152128" cy="7200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6444505" y="4940722"/>
            <a:ext cx="1584176" cy="21602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7596633" y="4004618"/>
            <a:ext cx="432048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7164585" y="3572570"/>
            <a:ext cx="432048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868441" y="4796706"/>
            <a:ext cx="576064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6444505" y="5156746"/>
            <a:ext cx="0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5436393" y="5012730"/>
            <a:ext cx="1152128" cy="108012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6588521" y="5948834"/>
            <a:ext cx="1296144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6588521" y="5228754"/>
            <a:ext cx="86409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940449" y="4796706"/>
            <a:ext cx="26642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6444059" y="3932610"/>
            <a:ext cx="1584622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860329" y="4004618"/>
            <a:ext cx="2736304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868441" y="3572570"/>
            <a:ext cx="1296144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860329" y="3860602"/>
            <a:ext cx="576064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860329" y="2204418"/>
            <a:ext cx="2304256" cy="136815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5580409" y="5516786"/>
            <a:ext cx="864096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5436393" y="5012730"/>
            <a:ext cx="1368152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804545" y="5444778"/>
            <a:ext cx="1080120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860329" y="2204418"/>
            <a:ext cx="576064" cy="16559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3132583" y="3356546"/>
            <a:ext cx="863650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3132137" y="2996506"/>
            <a:ext cx="4248026" cy="36004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4356273" y="4724698"/>
            <a:ext cx="504056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5364385" y="4220642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5291235" y="2924498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731719" y="4508675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6228481" y="4220642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868441" y="393261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7524624" y="3355976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732536" y="3356546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7596633" y="4580682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732536" y="4508674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8244531" y="4580682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7524625" y="4724698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884665" y="5444778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7092577" y="5444778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7092577" y="5300762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6012457" y="4652690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6444505" y="4652690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3348161" y="2634606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5292377" y="5372770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5292377" y="4220642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5364385" y="3932610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868441" y="3572570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868143" y="2852491"/>
            <a:ext cx="432345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6300489" y="2852489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3204145" y="2852489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996233" y="3068514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4356273" y="3644578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932337" y="2924498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860329" y="4148635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4356273" y="4580683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4356273" y="5156746"/>
            <a:ext cx="1224136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4068240" y="3716586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4355455" y="3716587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6300489" y="2852490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4572297" y="2780482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3564185" y="4508674"/>
            <a:ext cx="1872208" cy="50405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3348161" y="5012730"/>
            <a:ext cx="1008112" cy="14401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3420169" y="5012730"/>
            <a:ext cx="2160240" cy="100811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3564185" y="3644578"/>
            <a:ext cx="432048" cy="86409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3132137" y="3356546"/>
            <a:ext cx="0" cy="1224136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916113" y="5156746"/>
            <a:ext cx="1440160" cy="57606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3132137" y="4580682"/>
            <a:ext cx="216024" cy="43204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3132137" y="3356546"/>
            <a:ext cx="432048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3132137" y="3644578"/>
            <a:ext cx="86409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916113" y="4580682"/>
            <a:ext cx="216024" cy="1152128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2628081" y="4292650"/>
            <a:ext cx="720080" cy="72008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916113" y="5732810"/>
            <a:ext cx="2664296" cy="288032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2628081" y="4292650"/>
            <a:ext cx="288032" cy="144016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2628081" y="3356546"/>
            <a:ext cx="504056" cy="936104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3348162" y="4580682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347343" y="5372771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4284265" y="5372770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4284265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3061617" y="3283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3133055" y="2780259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3277517" y="256277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998242" y="42169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4284265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4716313" y="40766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924225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787577" y="213528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2556073" y="422064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4500289" y="270847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3276153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844105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3492177" y="443666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3060129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3276153" y="530076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4212257" y="566080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924225" y="35725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860329" y="364457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5220369" y="28524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796433" y="33565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79643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4284265" y="5084738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5365129" y="378571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6516513" y="35005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6228481" y="27804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7092577" y="35005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788321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940449" y="530076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522036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7452617" y="328453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956673" y="386060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7308601" y="29244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7524625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5292377" y="414863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7452617" y="465269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6372497" y="54447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796433" y="472469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5509145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6372497" y="508473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6517257" y="601796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813401" y="587394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7380609" y="51567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6660529" y="44366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8172697" y="450867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955929" y="487159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811913" y="53756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8531993" y="523163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5364385" y="494072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732537" y="537277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rgbClr val="00B0F0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637249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702056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6156473" y="414863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6" name="Oval 331"/>
          <p:cNvSpPr>
            <a:spLocks noChangeArrowheads="1"/>
          </p:cNvSpPr>
          <p:nvPr/>
        </p:nvSpPr>
        <p:spPr bwMode="auto">
          <a:xfrm>
            <a:off x="7020569" y="616485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8244705" y="57328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3</a:t>
            </a:fld>
            <a:endParaRPr lang="cs-CZ"/>
          </a:p>
        </p:txBody>
      </p:sp>
      <p:sp>
        <p:nvSpPr>
          <p:cNvPr id="162" name="TextBox 161"/>
          <p:cNvSpPr txBox="1"/>
          <p:nvPr/>
        </p:nvSpPr>
        <p:spPr>
          <a:xfrm>
            <a:off x="395536" y="404664"/>
            <a:ext cx="8352928" cy="936104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Souvislost</a:t>
            </a:r>
          </a:p>
          <a:p>
            <a:r>
              <a:rPr lang="cs-CZ" b="0" smtClean="0"/>
              <a:t>Existuje cesta mezi libovolnými dvěma uzly?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467544" y="2999383"/>
            <a:ext cx="1547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Souvisl</a:t>
            </a:r>
            <a:r>
              <a:rPr lang="cs-CZ" b="1" smtClean="0"/>
              <a:t>ý  graf?</a:t>
            </a:r>
            <a:endParaRPr lang="cs-CZ" b="1"/>
          </a:p>
        </p:txBody>
      </p:sp>
      <p:sp>
        <p:nvSpPr>
          <p:cNvPr id="164" name="TextBox 163"/>
          <p:cNvSpPr txBox="1"/>
          <p:nvPr/>
        </p:nvSpPr>
        <p:spPr>
          <a:xfrm>
            <a:off x="467544" y="3575447"/>
            <a:ext cx="1841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Ne,</a:t>
            </a:r>
          </a:p>
          <a:p>
            <a:r>
              <a:rPr lang="cs-CZ" b="1" smtClean="0"/>
              <a:t>dvě komponenty.</a:t>
            </a:r>
          </a:p>
          <a:p>
            <a:endParaRPr lang="cs-CZ" b="1"/>
          </a:p>
        </p:txBody>
      </p:sp>
      <p:sp>
        <p:nvSpPr>
          <p:cNvPr id="165" name="TextBox 164"/>
          <p:cNvSpPr txBox="1"/>
          <p:nvPr/>
        </p:nvSpPr>
        <p:spPr>
          <a:xfrm>
            <a:off x="395536" y="1412776"/>
            <a:ext cx="8352928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složitost</a:t>
            </a:r>
          </a:p>
        </p:txBody>
      </p:sp>
    </p:spTree>
    <p:extLst>
      <p:ext uri="{BB962C8B-B14F-4D97-AF65-F5344CB8AC3E}">
        <p14:creationId xmlns:p14="http://schemas.microsoft.com/office/powerpoint/2010/main" val="350106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Line 153"/>
          <p:cNvSpPr>
            <a:spLocks noChangeShapeType="1"/>
          </p:cNvSpPr>
          <p:nvPr/>
        </p:nvSpPr>
        <p:spPr bwMode="auto">
          <a:xfrm flipH="1" flipV="1">
            <a:off x="971153" y="5445224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864096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její dva uzly nesousedí.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340768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NP-úplný problém obecně</a:t>
            </a:r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160219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4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263691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234888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292494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13285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285293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256490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2768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6" name="Oval 169"/>
          <p:cNvSpPr>
            <a:spLocks noChangeArrowheads="1"/>
          </p:cNvSpPr>
          <p:nvPr/>
        </p:nvSpPr>
        <p:spPr bwMode="auto">
          <a:xfrm>
            <a:off x="1115169" y="20608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 flipV="1">
            <a:off x="4283968" y="2709367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Line 153"/>
          <p:cNvSpPr>
            <a:spLocks noChangeShapeType="1"/>
          </p:cNvSpPr>
          <p:nvPr/>
        </p:nvSpPr>
        <p:spPr bwMode="auto">
          <a:xfrm flipH="1">
            <a:off x="4788024" y="270936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9" name="Line 153"/>
          <p:cNvSpPr>
            <a:spLocks noChangeShapeType="1"/>
          </p:cNvSpPr>
          <p:nvPr/>
        </p:nvSpPr>
        <p:spPr bwMode="auto">
          <a:xfrm flipH="1" flipV="1">
            <a:off x="4139952" y="3141415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0" name="Line 153"/>
          <p:cNvSpPr>
            <a:spLocks noChangeShapeType="1"/>
          </p:cNvSpPr>
          <p:nvPr/>
        </p:nvSpPr>
        <p:spPr bwMode="auto">
          <a:xfrm>
            <a:off x="4283968" y="270936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1" name="Line 153"/>
          <p:cNvSpPr>
            <a:spLocks noChangeShapeType="1"/>
          </p:cNvSpPr>
          <p:nvPr/>
        </p:nvSpPr>
        <p:spPr bwMode="auto">
          <a:xfrm flipH="1" flipV="1">
            <a:off x="3923928" y="2709367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2" name="Line 153"/>
          <p:cNvSpPr>
            <a:spLocks noChangeShapeType="1"/>
          </p:cNvSpPr>
          <p:nvPr/>
        </p:nvSpPr>
        <p:spPr bwMode="auto">
          <a:xfrm flipH="1">
            <a:off x="3635896" y="2493343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3" name="Line 153"/>
          <p:cNvSpPr>
            <a:spLocks noChangeShapeType="1"/>
          </p:cNvSpPr>
          <p:nvPr/>
        </p:nvSpPr>
        <p:spPr bwMode="auto">
          <a:xfrm flipH="1">
            <a:off x="3635896" y="3141415"/>
            <a:ext cx="5040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5" name="Oval 169"/>
          <p:cNvSpPr>
            <a:spLocks noChangeArrowheads="1"/>
          </p:cNvSpPr>
          <p:nvPr/>
        </p:nvSpPr>
        <p:spPr bwMode="auto">
          <a:xfrm>
            <a:off x="4067944" y="306940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4716016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97" name="Line 153"/>
          <p:cNvSpPr>
            <a:spLocks noChangeShapeType="1"/>
          </p:cNvSpPr>
          <p:nvPr/>
        </p:nvSpPr>
        <p:spPr bwMode="auto">
          <a:xfrm flipH="1">
            <a:off x="4283968" y="2349327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4283968" y="213330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3995936" y="213330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>
            <a:off x="3635896" y="2133303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1" name="Line 153"/>
          <p:cNvSpPr>
            <a:spLocks noChangeShapeType="1"/>
          </p:cNvSpPr>
          <p:nvPr/>
        </p:nvSpPr>
        <p:spPr bwMode="auto">
          <a:xfrm flipH="1" flipV="1">
            <a:off x="4572000" y="2133303"/>
            <a:ext cx="216024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Oval 169"/>
          <p:cNvSpPr>
            <a:spLocks noChangeArrowheads="1"/>
          </p:cNvSpPr>
          <p:nvPr/>
        </p:nvSpPr>
        <p:spPr bwMode="auto">
          <a:xfrm>
            <a:off x="4499992" y="206129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Oval 169"/>
          <p:cNvSpPr>
            <a:spLocks noChangeArrowheads="1"/>
          </p:cNvSpPr>
          <p:nvPr/>
        </p:nvSpPr>
        <p:spPr bwMode="auto">
          <a:xfrm>
            <a:off x="4211960" y="227731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>
            <a:off x="3635896" y="2709367"/>
            <a:ext cx="28803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3635896" y="2493343"/>
            <a:ext cx="28803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6" name="Oval 169"/>
          <p:cNvSpPr>
            <a:spLocks noChangeArrowheads="1"/>
          </p:cNvSpPr>
          <p:nvPr/>
        </p:nvSpPr>
        <p:spPr bwMode="auto">
          <a:xfrm>
            <a:off x="3563888" y="306940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7" name="Oval 169"/>
          <p:cNvSpPr>
            <a:spLocks noChangeArrowheads="1"/>
          </p:cNvSpPr>
          <p:nvPr/>
        </p:nvSpPr>
        <p:spPr bwMode="auto">
          <a:xfrm>
            <a:off x="3851920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Oval 169"/>
          <p:cNvSpPr>
            <a:spLocks noChangeArrowheads="1"/>
          </p:cNvSpPr>
          <p:nvPr/>
        </p:nvSpPr>
        <p:spPr bwMode="auto">
          <a:xfrm>
            <a:off x="3563888" y="242133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Oval 169"/>
          <p:cNvSpPr>
            <a:spLocks noChangeArrowheads="1"/>
          </p:cNvSpPr>
          <p:nvPr/>
        </p:nvSpPr>
        <p:spPr bwMode="auto">
          <a:xfrm>
            <a:off x="3923928" y="2061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4716016" y="26373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4211960" y="263735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6732240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7236296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6228184" y="206084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7236296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5652120" y="278092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6228184" y="249289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6228184" y="249289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6228184" y="314096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5652120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6156176" y="306896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6156176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7164288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558011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7236296" y="249289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6660232" y="198884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7740352" y="27089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7164288" y="242088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 flipH="1" flipV="1">
            <a:off x="395536" y="3573016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TextBox 233"/>
          <p:cNvSpPr txBox="1"/>
          <p:nvPr/>
        </p:nvSpPr>
        <p:spPr>
          <a:xfrm>
            <a:off x="395536" y="3664917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 pro grafy s některou jednoduchou strukturou</a:t>
            </a:r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>
            <a:off x="3419872" y="546511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>
            <a:off x="3059832" y="5105077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>
            <a:off x="3419872" y="5465117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>
            <a:off x="3923928" y="503306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>
            <a:off x="3923928" y="5033069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>
            <a:off x="3995936" y="5465117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V="1">
            <a:off x="2987824" y="546511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V="1">
            <a:off x="3059832" y="4745037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V="1">
            <a:off x="2699792" y="5465117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Line 153"/>
          <p:cNvSpPr>
            <a:spLocks noChangeShapeType="1"/>
          </p:cNvSpPr>
          <p:nvPr/>
        </p:nvSpPr>
        <p:spPr bwMode="auto">
          <a:xfrm>
            <a:off x="2915816" y="4817045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Line 153"/>
          <p:cNvSpPr>
            <a:spLocks noChangeShapeType="1"/>
          </p:cNvSpPr>
          <p:nvPr/>
        </p:nvSpPr>
        <p:spPr bwMode="auto">
          <a:xfrm>
            <a:off x="2483768" y="5105077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Line 153"/>
          <p:cNvSpPr>
            <a:spLocks noChangeShapeType="1"/>
          </p:cNvSpPr>
          <p:nvPr/>
        </p:nvSpPr>
        <p:spPr bwMode="auto">
          <a:xfrm flipV="1">
            <a:off x="3491880" y="4601021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Line 153"/>
          <p:cNvSpPr>
            <a:spLocks noChangeShapeType="1"/>
          </p:cNvSpPr>
          <p:nvPr/>
        </p:nvSpPr>
        <p:spPr bwMode="auto">
          <a:xfrm>
            <a:off x="3419872" y="4312989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3347864" y="42409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3419872" y="467302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3851920" y="452901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2843808" y="474503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2987824" y="503306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Oval 169"/>
          <p:cNvSpPr>
            <a:spLocks noChangeArrowheads="1"/>
          </p:cNvSpPr>
          <p:nvPr/>
        </p:nvSpPr>
        <p:spPr bwMode="auto">
          <a:xfrm>
            <a:off x="2411760" y="50330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Oval 169"/>
          <p:cNvSpPr>
            <a:spLocks noChangeArrowheads="1"/>
          </p:cNvSpPr>
          <p:nvPr/>
        </p:nvSpPr>
        <p:spPr bwMode="auto">
          <a:xfrm>
            <a:off x="2627784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Oval 169"/>
          <p:cNvSpPr>
            <a:spLocks noChangeArrowheads="1"/>
          </p:cNvSpPr>
          <p:nvPr/>
        </p:nvSpPr>
        <p:spPr bwMode="auto">
          <a:xfrm>
            <a:off x="3347864" y="539310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915816" y="575314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3419872" y="582515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Oval 169"/>
          <p:cNvSpPr>
            <a:spLocks noChangeArrowheads="1"/>
          </p:cNvSpPr>
          <p:nvPr/>
        </p:nvSpPr>
        <p:spPr bwMode="auto">
          <a:xfrm>
            <a:off x="3923928" y="539310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9" name="Oval 169"/>
          <p:cNvSpPr>
            <a:spLocks noChangeArrowheads="1"/>
          </p:cNvSpPr>
          <p:nvPr/>
        </p:nvSpPr>
        <p:spPr bwMode="auto">
          <a:xfrm>
            <a:off x="3851920" y="496106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0" name="Oval 169"/>
          <p:cNvSpPr>
            <a:spLocks noChangeArrowheads="1"/>
          </p:cNvSpPr>
          <p:nvPr/>
        </p:nvSpPr>
        <p:spPr bwMode="auto">
          <a:xfrm>
            <a:off x="3923928" y="58251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1" name="Oval 169"/>
          <p:cNvSpPr>
            <a:spLocks noChangeArrowheads="1"/>
          </p:cNvSpPr>
          <p:nvPr/>
        </p:nvSpPr>
        <p:spPr bwMode="auto">
          <a:xfrm>
            <a:off x="4427984" y="496106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62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3" name="Line 153"/>
          <p:cNvSpPr>
            <a:spLocks noChangeShapeType="1"/>
          </p:cNvSpPr>
          <p:nvPr/>
        </p:nvSpPr>
        <p:spPr bwMode="auto">
          <a:xfrm flipH="1" flipV="1">
            <a:off x="8172400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4" name="Line 153"/>
          <p:cNvSpPr>
            <a:spLocks noChangeShapeType="1"/>
          </p:cNvSpPr>
          <p:nvPr/>
        </p:nvSpPr>
        <p:spPr bwMode="auto">
          <a:xfrm flipH="1">
            <a:off x="7164288" y="465268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5" name="Line 153"/>
          <p:cNvSpPr>
            <a:spLocks noChangeShapeType="1"/>
          </p:cNvSpPr>
          <p:nvPr/>
        </p:nvSpPr>
        <p:spPr bwMode="auto">
          <a:xfrm flipH="1">
            <a:off x="7668344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6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7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8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9" name="Line 153"/>
          <p:cNvSpPr>
            <a:spLocks noChangeShapeType="1"/>
          </p:cNvSpPr>
          <p:nvPr/>
        </p:nvSpPr>
        <p:spPr bwMode="auto">
          <a:xfrm flipV="1"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0" name="Line 153"/>
          <p:cNvSpPr>
            <a:spLocks noChangeShapeType="1"/>
          </p:cNvSpPr>
          <p:nvPr/>
        </p:nvSpPr>
        <p:spPr bwMode="auto">
          <a:xfrm>
            <a:off x="7164288" y="4940721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1" name="Line 153"/>
          <p:cNvSpPr>
            <a:spLocks noChangeShapeType="1"/>
          </p:cNvSpPr>
          <p:nvPr/>
        </p:nvSpPr>
        <p:spPr bwMode="auto">
          <a:xfrm flipH="1" flipV="1">
            <a:off x="7164288" y="49407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2" name="Line 153"/>
          <p:cNvSpPr>
            <a:spLocks noChangeShapeType="1"/>
          </p:cNvSpPr>
          <p:nvPr/>
        </p:nvSpPr>
        <p:spPr bwMode="auto">
          <a:xfrm flipH="1" flipV="1">
            <a:off x="7164288" y="544477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7668344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 flipV="1">
            <a:off x="7164288" y="4652689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 flipV="1">
            <a:off x="7668344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7164288" y="4940721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Oval 169"/>
          <p:cNvSpPr>
            <a:spLocks noChangeArrowheads="1"/>
          </p:cNvSpPr>
          <p:nvPr/>
        </p:nvSpPr>
        <p:spPr bwMode="auto">
          <a:xfrm>
            <a:off x="7092280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Oval 169"/>
          <p:cNvSpPr>
            <a:spLocks noChangeArrowheads="1"/>
          </p:cNvSpPr>
          <p:nvPr/>
        </p:nvSpPr>
        <p:spPr bwMode="auto">
          <a:xfrm>
            <a:off x="7092280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Oval 169"/>
          <p:cNvSpPr>
            <a:spLocks noChangeArrowheads="1"/>
          </p:cNvSpPr>
          <p:nvPr/>
        </p:nvSpPr>
        <p:spPr bwMode="auto">
          <a:xfrm>
            <a:off x="7596336" y="458068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Oval 169"/>
          <p:cNvSpPr>
            <a:spLocks noChangeArrowheads="1"/>
          </p:cNvSpPr>
          <p:nvPr/>
        </p:nvSpPr>
        <p:spPr bwMode="auto">
          <a:xfrm>
            <a:off x="8100392" y="48687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Oval 169"/>
          <p:cNvSpPr>
            <a:spLocks noChangeArrowheads="1"/>
          </p:cNvSpPr>
          <p:nvPr/>
        </p:nvSpPr>
        <p:spPr bwMode="auto">
          <a:xfrm>
            <a:off x="8100392" y="537276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Oval 169"/>
          <p:cNvSpPr>
            <a:spLocks noChangeArrowheads="1"/>
          </p:cNvSpPr>
          <p:nvPr/>
        </p:nvSpPr>
        <p:spPr bwMode="auto">
          <a:xfrm>
            <a:off x="7596336" y="56608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 flipH="1" flipV="1">
            <a:off x="971153" y="4581128"/>
            <a:ext cx="64807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H="1">
            <a:off x="971153" y="558924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6" name="Line 153"/>
          <p:cNvSpPr>
            <a:spLocks noChangeShapeType="1"/>
          </p:cNvSpPr>
          <p:nvPr/>
        </p:nvSpPr>
        <p:spPr bwMode="auto">
          <a:xfrm flipH="1">
            <a:off x="971153" y="4869160"/>
            <a:ext cx="64807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7" name="Line 153"/>
          <p:cNvSpPr>
            <a:spLocks noChangeShapeType="1"/>
          </p:cNvSpPr>
          <p:nvPr/>
        </p:nvSpPr>
        <p:spPr bwMode="auto">
          <a:xfrm flipH="1" flipV="1">
            <a:off x="971153" y="51571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Line 153"/>
          <p:cNvSpPr>
            <a:spLocks noChangeShapeType="1"/>
          </p:cNvSpPr>
          <p:nvPr/>
        </p:nvSpPr>
        <p:spPr bwMode="auto">
          <a:xfrm flipH="1">
            <a:off x="971153" y="5229200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Line 153"/>
          <p:cNvSpPr>
            <a:spLocks noChangeShapeType="1"/>
          </p:cNvSpPr>
          <p:nvPr/>
        </p:nvSpPr>
        <p:spPr bwMode="auto">
          <a:xfrm flipH="1" flipV="1">
            <a:off x="971153" y="48691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899145" y="566124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899145" y="5373216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145" y="4509120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899145" y="5085184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899145" y="479715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547217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547217" y="515719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1547217" y="47971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TextBox 297"/>
          <p:cNvSpPr txBox="1"/>
          <p:nvPr/>
        </p:nvSpPr>
        <p:spPr>
          <a:xfrm>
            <a:off x="467544" y="602128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Bipartitní  graf 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2339752" y="6021288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je vždy bipartitní</a:t>
            </a:r>
            <a:endParaRPr lang="cs-CZ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5148064" y="602128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5724128" y="466141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 flipV="1">
            <a:off x="6300192" y="487744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5580112" y="545350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148064" y="559752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V="1">
            <a:off x="5508104" y="501317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>
            <a:off x="5220072" y="480543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H="1">
            <a:off x="5220072" y="466141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 flipV="1">
            <a:off x="6012160" y="538149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Oval 169"/>
          <p:cNvSpPr>
            <a:spLocks noChangeArrowheads="1"/>
          </p:cNvSpPr>
          <p:nvPr/>
        </p:nvSpPr>
        <p:spPr bwMode="auto">
          <a:xfrm>
            <a:off x="5508104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Oval 169"/>
          <p:cNvSpPr>
            <a:spLocks noChangeArrowheads="1"/>
          </p:cNvSpPr>
          <p:nvPr/>
        </p:nvSpPr>
        <p:spPr bwMode="auto">
          <a:xfrm>
            <a:off x="5652120" y="45894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Oval 169"/>
          <p:cNvSpPr>
            <a:spLocks noChangeArrowheads="1"/>
          </p:cNvSpPr>
          <p:nvPr/>
        </p:nvSpPr>
        <p:spPr bwMode="auto">
          <a:xfrm>
            <a:off x="6300192" y="530948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Oval 169"/>
          <p:cNvSpPr>
            <a:spLocks noChangeArrowheads="1"/>
          </p:cNvSpPr>
          <p:nvPr/>
        </p:nvSpPr>
        <p:spPr bwMode="auto">
          <a:xfrm>
            <a:off x="5940152" y="538149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Oval 169"/>
          <p:cNvSpPr>
            <a:spLocks noChangeArrowheads="1"/>
          </p:cNvSpPr>
          <p:nvPr/>
        </p:nvSpPr>
        <p:spPr bwMode="auto">
          <a:xfrm>
            <a:off x="5508104" y="566952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148064" y="47334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6228184" y="48054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Line 153"/>
          <p:cNvSpPr>
            <a:spLocks noChangeShapeType="1"/>
          </p:cNvSpPr>
          <p:nvPr/>
        </p:nvSpPr>
        <p:spPr bwMode="auto">
          <a:xfrm flipV="1">
            <a:off x="5148064" y="537321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5436096" y="5301208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Oval 169"/>
          <p:cNvSpPr>
            <a:spLocks noChangeArrowheads="1"/>
          </p:cNvSpPr>
          <p:nvPr/>
        </p:nvSpPr>
        <p:spPr bwMode="auto">
          <a:xfrm>
            <a:off x="5076056" y="55255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TextBox 319"/>
          <p:cNvSpPr txBox="1"/>
          <p:nvPr/>
        </p:nvSpPr>
        <p:spPr>
          <a:xfrm>
            <a:off x="6948264" y="6021288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</a:t>
            </a:r>
          </a:p>
        </p:txBody>
      </p:sp>
    </p:spTree>
    <p:extLst>
      <p:ext uri="{BB962C8B-B14F-4D97-AF65-F5344CB8AC3E}">
        <p14:creationId xmlns:p14="http://schemas.microsoft.com/office/powerpoint/2010/main" val="52613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3200" smtClean="0"/>
              <a:t>Nezávislost</a:t>
            </a:r>
          </a:p>
          <a:p>
            <a:r>
              <a:rPr lang="cs-CZ" b="0" smtClean="0"/>
              <a:t> Velikost maximální množiny uzlů takové, že žádné dva nesousedí.</a:t>
            </a:r>
          </a:p>
          <a:p>
            <a:r>
              <a:rPr lang="cs-CZ" b="0" i="1" smtClean="0"/>
              <a:t>Př.  </a:t>
            </a:r>
            <a:r>
              <a:rPr lang="cs-CZ" b="0" i="1"/>
              <a:t>Kolik jich bude? Více než 23?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5</a:t>
            </a:fld>
            <a:endParaRPr lang="cs-CZ"/>
          </a:p>
        </p:txBody>
      </p:sp>
      <p:sp>
        <p:nvSpPr>
          <p:cNvPr id="5" name="Line 325"/>
          <p:cNvSpPr>
            <a:spLocks noChangeShapeType="1"/>
          </p:cNvSpPr>
          <p:nvPr/>
        </p:nvSpPr>
        <p:spPr bwMode="auto">
          <a:xfrm flipV="1">
            <a:off x="4284265" y="3930179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Line 325"/>
          <p:cNvSpPr>
            <a:spLocks noChangeShapeType="1"/>
          </p:cNvSpPr>
          <p:nvPr/>
        </p:nvSpPr>
        <p:spPr bwMode="auto">
          <a:xfrm>
            <a:off x="4860329" y="4290219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325"/>
          <p:cNvSpPr>
            <a:spLocks noChangeShapeType="1"/>
          </p:cNvSpPr>
          <p:nvPr/>
        </p:nvSpPr>
        <p:spPr bwMode="auto">
          <a:xfrm flipH="1">
            <a:off x="5076353" y="5442347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325"/>
          <p:cNvSpPr>
            <a:spLocks noChangeShapeType="1"/>
          </p:cNvSpPr>
          <p:nvPr/>
        </p:nvSpPr>
        <p:spPr bwMode="auto">
          <a:xfrm flipH="1">
            <a:off x="2628081" y="3138091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325"/>
          <p:cNvSpPr>
            <a:spLocks noChangeShapeType="1"/>
          </p:cNvSpPr>
          <p:nvPr/>
        </p:nvSpPr>
        <p:spPr bwMode="auto">
          <a:xfrm flipV="1">
            <a:off x="6948561" y="4794275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Line 151"/>
          <p:cNvSpPr>
            <a:spLocks noChangeShapeType="1"/>
          </p:cNvSpPr>
          <p:nvPr/>
        </p:nvSpPr>
        <p:spPr bwMode="auto">
          <a:xfrm flipH="1">
            <a:off x="5724425" y="3642147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5"/>
          <p:cNvSpPr>
            <a:spLocks noChangeShapeType="1"/>
          </p:cNvSpPr>
          <p:nvPr/>
        </p:nvSpPr>
        <p:spPr bwMode="auto">
          <a:xfrm flipH="1">
            <a:off x="3852216" y="4218211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Line 156"/>
          <p:cNvSpPr>
            <a:spLocks noChangeShapeType="1"/>
          </p:cNvSpPr>
          <p:nvPr/>
        </p:nvSpPr>
        <p:spPr bwMode="auto">
          <a:xfrm>
            <a:off x="2700435" y="2921273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Line 158"/>
          <p:cNvSpPr>
            <a:spLocks noChangeShapeType="1"/>
          </p:cNvSpPr>
          <p:nvPr/>
        </p:nvSpPr>
        <p:spPr bwMode="auto">
          <a:xfrm flipH="1">
            <a:off x="2700436" y="270537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325"/>
          <p:cNvSpPr>
            <a:spLocks noChangeShapeType="1"/>
          </p:cNvSpPr>
          <p:nvPr/>
        </p:nvSpPr>
        <p:spPr bwMode="auto">
          <a:xfrm flipH="1">
            <a:off x="3565623" y="3714155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Line 326"/>
          <p:cNvSpPr>
            <a:spLocks noChangeShapeType="1"/>
          </p:cNvSpPr>
          <p:nvPr/>
        </p:nvSpPr>
        <p:spPr bwMode="auto">
          <a:xfrm flipH="1">
            <a:off x="4284265" y="3786163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Line 328"/>
          <p:cNvSpPr>
            <a:spLocks noChangeShapeType="1"/>
          </p:cNvSpPr>
          <p:nvPr/>
        </p:nvSpPr>
        <p:spPr bwMode="auto">
          <a:xfrm flipH="1">
            <a:off x="3852217" y="2850059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" name="Oval 333"/>
          <p:cNvSpPr>
            <a:spLocks noChangeArrowheads="1"/>
          </p:cNvSpPr>
          <p:nvPr/>
        </p:nvSpPr>
        <p:spPr bwMode="auto">
          <a:xfrm>
            <a:off x="4212257" y="414620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Line 327"/>
          <p:cNvSpPr>
            <a:spLocks noChangeShapeType="1"/>
          </p:cNvSpPr>
          <p:nvPr/>
        </p:nvSpPr>
        <p:spPr bwMode="auto">
          <a:xfrm flipH="1">
            <a:off x="5940448" y="4578251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Line 328"/>
          <p:cNvSpPr>
            <a:spLocks noChangeShapeType="1"/>
          </p:cNvSpPr>
          <p:nvPr/>
        </p:nvSpPr>
        <p:spPr bwMode="auto">
          <a:xfrm>
            <a:off x="5508401" y="5442347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Line 325"/>
          <p:cNvSpPr>
            <a:spLocks noChangeShapeType="1"/>
          </p:cNvSpPr>
          <p:nvPr/>
        </p:nvSpPr>
        <p:spPr bwMode="auto">
          <a:xfrm>
            <a:off x="3492623" y="3714155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2628081" y="2273995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5"/>
          <p:cNvSpPr>
            <a:spLocks noChangeShapeType="1"/>
          </p:cNvSpPr>
          <p:nvPr/>
        </p:nvSpPr>
        <p:spPr bwMode="auto">
          <a:xfrm flipH="1">
            <a:off x="4932337" y="3066083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Line 325"/>
          <p:cNvSpPr>
            <a:spLocks noChangeShapeType="1"/>
          </p:cNvSpPr>
          <p:nvPr/>
        </p:nvSpPr>
        <p:spPr bwMode="auto">
          <a:xfrm flipH="1">
            <a:off x="4356273" y="3642147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5"/>
          <p:cNvSpPr>
            <a:spLocks noChangeShapeType="1"/>
          </p:cNvSpPr>
          <p:nvPr/>
        </p:nvSpPr>
        <p:spPr bwMode="auto">
          <a:xfrm>
            <a:off x="7524625" y="4002187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Line 325"/>
          <p:cNvSpPr>
            <a:spLocks noChangeShapeType="1"/>
          </p:cNvSpPr>
          <p:nvPr/>
        </p:nvSpPr>
        <p:spPr bwMode="auto">
          <a:xfrm flipH="1">
            <a:off x="7380609" y="5370339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Line 325"/>
          <p:cNvSpPr>
            <a:spLocks noChangeShapeType="1"/>
          </p:cNvSpPr>
          <p:nvPr/>
        </p:nvSpPr>
        <p:spPr bwMode="auto">
          <a:xfrm>
            <a:off x="6948561" y="5298331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Line 325"/>
          <p:cNvSpPr>
            <a:spLocks noChangeShapeType="1"/>
          </p:cNvSpPr>
          <p:nvPr/>
        </p:nvSpPr>
        <p:spPr bwMode="auto">
          <a:xfrm flipV="1">
            <a:off x="5940449" y="5010299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Line 325"/>
          <p:cNvSpPr>
            <a:spLocks noChangeShapeType="1"/>
          </p:cNvSpPr>
          <p:nvPr/>
        </p:nvSpPr>
        <p:spPr bwMode="auto">
          <a:xfrm flipH="1" flipV="1">
            <a:off x="7092577" y="4074195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Line 325"/>
          <p:cNvSpPr>
            <a:spLocks noChangeShapeType="1"/>
          </p:cNvSpPr>
          <p:nvPr/>
        </p:nvSpPr>
        <p:spPr bwMode="auto">
          <a:xfrm flipH="1" flipV="1">
            <a:off x="6660529" y="3642147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" name="Line 325"/>
          <p:cNvSpPr>
            <a:spLocks noChangeShapeType="1"/>
          </p:cNvSpPr>
          <p:nvPr/>
        </p:nvSpPr>
        <p:spPr bwMode="auto">
          <a:xfrm flipH="1" flipV="1">
            <a:off x="5364385" y="4866283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" name="Line 325"/>
          <p:cNvSpPr>
            <a:spLocks noChangeShapeType="1"/>
          </p:cNvSpPr>
          <p:nvPr/>
        </p:nvSpPr>
        <p:spPr bwMode="auto">
          <a:xfrm flipH="1">
            <a:off x="5940449" y="5226323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" name="Line 325"/>
          <p:cNvSpPr>
            <a:spLocks noChangeShapeType="1"/>
          </p:cNvSpPr>
          <p:nvPr/>
        </p:nvSpPr>
        <p:spPr bwMode="auto">
          <a:xfrm>
            <a:off x="4932337" y="5082307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Line 325"/>
          <p:cNvSpPr>
            <a:spLocks noChangeShapeType="1"/>
          </p:cNvSpPr>
          <p:nvPr/>
        </p:nvSpPr>
        <p:spPr bwMode="auto">
          <a:xfrm flipV="1">
            <a:off x="6084465" y="6018411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Line 325"/>
          <p:cNvSpPr>
            <a:spLocks noChangeShapeType="1"/>
          </p:cNvSpPr>
          <p:nvPr/>
        </p:nvSpPr>
        <p:spPr bwMode="auto">
          <a:xfrm flipV="1">
            <a:off x="6084465" y="5298331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Line 325"/>
          <p:cNvSpPr>
            <a:spLocks noChangeShapeType="1"/>
          </p:cNvSpPr>
          <p:nvPr/>
        </p:nvSpPr>
        <p:spPr bwMode="auto">
          <a:xfrm>
            <a:off x="5436393" y="4866283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Line 325"/>
          <p:cNvSpPr>
            <a:spLocks noChangeShapeType="1"/>
          </p:cNvSpPr>
          <p:nvPr/>
        </p:nvSpPr>
        <p:spPr bwMode="auto">
          <a:xfrm flipH="1">
            <a:off x="5940003" y="4002187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Line 325"/>
          <p:cNvSpPr>
            <a:spLocks noChangeShapeType="1"/>
          </p:cNvSpPr>
          <p:nvPr/>
        </p:nvSpPr>
        <p:spPr bwMode="auto">
          <a:xfrm flipH="1">
            <a:off x="4356273" y="4074195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Line 325"/>
          <p:cNvSpPr>
            <a:spLocks noChangeShapeType="1"/>
          </p:cNvSpPr>
          <p:nvPr/>
        </p:nvSpPr>
        <p:spPr bwMode="auto">
          <a:xfrm flipV="1">
            <a:off x="5364385" y="3642147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Line 325"/>
          <p:cNvSpPr>
            <a:spLocks noChangeShapeType="1"/>
          </p:cNvSpPr>
          <p:nvPr/>
        </p:nvSpPr>
        <p:spPr bwMode="auto">
          <a:xfrm flipV="1">
            <a:off x="4356273" y="3930179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Line 325"/>
          <p:cNvSpPr>
            <a:spLocks noChangeShapeType="1"/>
          </p:cNvSpPr>
          <p:nvPr/>
        </p:nvSpPr>
        <p:spPr bwMode="auto">
          <a:xfrm flipH="1">
            <a:off x="5076353" y="5586363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Line 325"/>
          <p:cNvSpPr>
            <a:spLocks noChangeShapeType="1"/>
          </p:cNvSpPr>
          <p:nvPr/>
        </p:nvSpPr>
        <p:spPr bwMode="auto">
          <a:xfrm flipH="1" flipV="1">
            <a:off x="4932337" y="5082307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3" name="Line 325"/>
          <p:cNvSpPr>
            <a:spLocks noChangeShapeType="1"/>
          </p:cNvSpPr>
          <p:nvPr/>
        </p:nvSpPr>
        <p:spPr bwMode="auto">
          <a:xfrm flipH="1" flipV="1">
            <a:off x="6300489" y="5514355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Line 325"/>
          <p:cNvSpPr>
            <a:spLocks noChangeShapeType="1"/>
          </p:cNvSpPr>
          <p:nvPr/>
        </p:nvSpPr>
        <p:spPr bwMode="auto">
          <a:xfrm>
            <a:off x="4356273" y="2273995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Line 325"/>
          <p:cNvSpPr>
            <a:spLocks noChangeShapeType="1"/>
          </p:cNvSpPr>
          <p:nvPr/>
        </p:nvSpPr>
        <p:spPr bwMode="auto">
          <a:xfrm>
            <a:off x="2628527" y="3426123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Line 325"/>
          <p:cNvSpPr>
            <a:spLocks noChangeShapeType="1"/>
          </p:cNvSpPr>
          <p:nvPr/>
        </p:nvSpPr>
        <p:spPr bwMode="auto">
          <a:xfrm flipV="1">
            <a:off x="2628081" y="3066083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Line 325"/>
          <p:cNvSpPr>
            <a:spLocks noChangeShapeType="1"/>
          </p:cNvSpPr>
          <p:nvPr/>
        </p:nvSpPr>
        <p:spPr bwMode="auto">
          <a:xfrm flipH="1">
            <a:off x="3852217" y="479427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8"/>
          <p:cNvSpPr>
            <a:spLocks noChangeShapeType="1"/>
          </p:cNvSpPr>
          <p:nvPr/>
        </p:nvSpPr>
        <p:spPr bwMode="auto">
          <a:xfrm flipH="1" flipV="1">
            <a:off x="4860329" y="4290219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6"/>
          <p:cNvSpPr>
            <a:spLocks noChangeShapeType="1"/>
          </p:cNvSpPr>
          <p:nvPr/>
        </p:nvSpPr>
        <p:spPr bwMode="auto">
          <a:xfrm>
            <a:off x="4787179" y="2994075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Line 154"/>
          <p:cNvSpPr>
            <a:spLocks noChangeShapeType="1"/>
          </p:cNvSpPr>
          <p:nvPr/>
        </p:nvSpPr>
        <p:spPr bwMode="auto">
          <a:xfrm>
            <a:off x="6227663" y="4578252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Line 154"/>
          <p:cNvSpPr>
            <a:spLocks noChangeShapeType="1"/>
          </p:cNvSpPr>
          <p:nvPr/>
        </p:nvSpPr>
        <p:spPr bwMode="auto">
          <a:xfrm>
            <a:off x="5724425" y="4290219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Line 154"/>
          <p:cNvSpPr>
            <a:spLocks noChangeShapeType="1"/>
          </p:cNvSpPr>
          <p:nvPr/>
        </p:nvSpPr>
        <p:spPr bwMode="auto">
          <a:xfrm>
            <a:off x="5364385" y="40021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Line 327"/>
          <p:cNvSpPr>
            <a:spLocks noChangeShapeType="1"/>
          </p:cNvSpPr>
          <p:nvPr/>
        </p:nvSpPr>
        <p:spPr bwMode="auto">
          <a:xfrm flipH="1" flipV="1">
            <a:off x="7020568" y="3425553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Line 327"/>
          <p:cNvSpPr>
            <a:spLocks noChangeShapeType="1"/>
          </p:cNvSpPr>
          <p:nvPr/>
        </p:nvSpPr>
        <p:spPr bwMode="auto">
          <a:xfrm flipH="1">
            <a:off x="6228480" y="3426123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Line 154"/>
          <p:cNvSpPr>
            <a:spLocks noChangeShapeType="1"/>
          </p:cNvSpPr>
          <p:nvPr/>
        </p:nvSpPr>
        <p:spPr bwMode="auto">
          <a:xfrm flipH="1">
            <a:off x="7092577" y="4650259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Line 155"/>
          <p:cNvSpPr>
            <a:spLocks noChangeShapeType="1"/>
          </p:cNvSpPr>
          <p:nvPr/>
        </p:nvSpPr>
        <p:spPr bwMode="auto">
          <a:xfrm flipH="1" flipV="1">
            <a:off x="6228480" y="4578251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Line 328"/>
          <p:cNvSpPr>
            <a:spLocks noChangeShapeType="1"/>
          </p:cNvSpPr>
          <p:nvPr/>
        </p:nvSpPr>
        <p:spPr bwMode="auto">
          <a:xfrm>
            <a:off x="7740475" y="4650259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Line 328"/>
          <p:cNvSpPr>
            <a:spLocks noChangeShapeType="1"/>
          </p:cNvSpPr>
          <p:nvPr/>
        </p:nvSpPr>
        <p:spPr bwMode="auto">
          <a:xfrm>
            <a:off x="7020569" y="4794275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Line 328"/>
          <p:cNvSpPr>
            <a:spLocks noChangeShapeType="1"/>
          </p:cNvSpPr>
          <p:nvPr/>
        </p:nvSpPr>
        <p:spPr bwMode="auto">
          <a:xfrm>
            <a:off x="7380609" y="5514355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8"/>
          <p:cNvSpPr>
            <a:spLocks noChangeShapeType="1"/>
          </p:cNvSpPr>
          <p:nvPr/>
        </p:nvSpPr>
        <p:spPr bwMode="auto">
          <a:xfrm flipH="1">
            <a:off x="6588521" y="5514355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1" name="Line 328"/>
          <p:cNvSpPr>
            <a:spLocks noChangeShapeType="1"/>
          </p:cNvSpPr>
          <p:nvPr/>
        </p:nvSpPr>
        <p:spPr bwMode="auto">
          <a:xfrm flipH="1" flipV="1">
            <a:off x="6588521" y="5370339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Line 328"/>
          <p:cNvSpPr>
            <a:spLocks noChangeShapeType="1"/>
          </p:cNvSpPr>
          <p:nvPr/>
        </p:nvSpPr>
        <p:spPr bwMode="auto">
          <a:xfrm flipH="1">
            <a:off x="5508401" y="4722267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Line 328"/>
          <p:cNvSpPr>
            <a:spLocks noChangeShapeType="1"/>
          </p:cNvSpPr>
          <p:nvPr/>
        </p:nvSpPr>
        <p:spPr bwMode="auto">
          <a:xfrm>
            <a:off x="5940449" y="4722267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Line 328"/>
          <p:cNvSpPr>
            <a:spLocks noChangeShapeType="1"/>
          </p:cNvSpPr>
          <p:nvPr/>
        </p:nvSpPr>
        <p:spPr bwMode="auto">
          <a:xfrm flipH="1" flipV="1">
            <a:off x="2844105" y="2704183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Line 328"/>
          <p:cNvSpPr>
            <a:spLocks noChangeShapeType="1"/>
          </p:cNvSpPr>
          <p:nvPr/>
        </p:nvSpPr>
        <p:spPr bwMode="auto">
          <a:xfrm flipH="1">
            <a:off x="4788321" y="5442347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Line 328"/>
          <p:cNvSpPr>
            <a:spLocks noChangeShapeType="1"/>
          </p:cNvSpPr>
          <p:nvPr/>
        </p:nvSpPr>
        <p:spPr bwMode="auto">
          <a:xfrm flipH="1">
            <a:off x="4788321" y="4290219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Line 154"/>
          <p:cNvSpPr>
            <a:spLocks noChangeShapeType="1"/>
          </p:cNvSpPr>
          <p:nvPr/>
        </p:nvSpPr>
        <p:spPr bwMode="auto">
          <a:xfrm flipH="1">
            <a:off x="4860329" y="4002187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Line 154"/>
          <p:cNvSpPr>
            <a:spLocks noChangeShapeType="1"/>
          </p:cNvSpPr>
          <p:nvPr/>
        </p:nvSpPr>
        <p:spPr bwMode="auto">
          <a:xfrm flipH="1">
            <a:off x="5364385" y="3642147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Line 154"/>
          <p:cNvSpPr>
            <a:spLocks noChangeShapeType="1"/>
          </p:cNvSpPr>
          <p:nvPr/>
        </p:nvSpPr>
        <p:spPr bwMode="auto">
          <a:xfrm flipH="1">
            <a:off x="5364385" y="2922068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Line 155"/>
          <p:cNvSpPr>
            <a:spLocks noChangeShapeType="1"/>
          </p:cNvSpPr>
          <p:nvPr/>
        </p:nvSpPr>
        <p:spPr bwMode="auto">
          <a:xfrm flipH="1" flipV="1">
            <a:off x="5796433" y="2922066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155"/>
          <p:cNvSpPr>
            <a:spLocks noChangeShapeType="1"/>
          </p:cNvSpPr>
          <p:nvPr/>
        </p:nvSpPr>
        <p:spPr bwMode="auto">
          <a:xfrm flipH="1" flipV="1">
            <a:off x="2700089" y="2922066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157"/>
          <p:cNvSpPr>
            <a:spLocks noChangeShapeType="1"/>
          </p:cNvSpPr>
          <p:nvPr/>
        </p:nvSpPr>
        <p:spPr bwMode="auto">
          <a:xfrm>
            <a:off x="3492177" y="3138091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155"/>
          <p:cNvSpPr>
            <a:spLocks noChangeShapeType="1"/>
          </p:cNvSpPr>
          <p:nvPr/>
        </p:nvSpPr>
        <p:spPr bwMode="auto">
          <a:xfrm flipH="1" flipV="1">
            <a:off x="3852217" y="3714155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154"/>
          <p:cNvSpPr>
            <a:spLocks noChangeShapeType="1"/>
          </p:cNvSpPr>
          <p:nvPr/>
        </p:nvSpPr>
        <p:spPr bwMode="auto">
          <a:xfrm flipH="1">
            <a:off x="4428281" y="2994075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154"/>
          <p:cNvSpPr>
            <a:spLocks noChangeShapeType="1"/>
          </p:cNvSpPr>
          <p:nvPr/>
        </p:nvSpPr>
        <p:spPr bwMode="auto">
          <a:xfrm flipH="1" flipV="1">
            <a:off x="4356273" y="4218212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154"/>
          <p:cNvSpPr>
            <a:spLocks noChangeShapeType="1"/>
          </p:cNvSpPr>
          <p:nvPr/>
        </p:nvSpPr>
        <p:spPr bwMode="auto">
          <a:xfrm flipH="1" flipV="1">
            <a:off x="3852217" y="4650260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H="1" flipV="1">
            <a:off x="3852217" y="5226323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155"/>
          <p:cNvSpPr>
            <a:spLocks noChangeShapeType="1"/>
          </p:cNvSpPr>
          <p:nvPr/>
        </p:nvSpPr>
        <p:spPr bwMode="auto">
          <a:xfrm flipH="1">
            <a:off x="3564184" y="3786163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154"/>
          <p:cNvSpPr>
            <a:spLocks noChangeShapeType="1"/>
          </p:cNvSpPr>
          <p:nvPr/>
        </p:nvSpPr>
        <p:spPr bwMode="auto">
          <a:xfrm flipV="1">
            <a:off x="3851399" y="3786164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157"/>
          <p:cNvSpPr>
            <a:spLocks noChangeShapeType="1"/>
          </p:cNvSpPr>
          <p:nvPr/>
        </p:nvSpPr>
        <p:spPr bwMode="auto">
          <a:xfrm>
            <a:off x="5796433" y="2922067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153"/>
          <p:cNvSpPr>
            <a:spLocks noChangeShapeType="1"/>
          </p:cNvSpPr>
          <p:nvPr/>
        </p:nvSpPr>
        <p:spPr bwMode="auto">
          <a:xfrm flipH="1" flipV="1">
            <a:off x="4068241" y="2850059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 flipH="1" flipV="1">
            <a:off x="3060129" y="4578251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H="1" flipV="1">
            <a:off x="2844105" y="5082307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H="1" flipV="1">
            <a:off x="2916113" y="5082307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 flipV="1">
            <a:off x="3060129" y="3714155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V="1">
            <a:off x="2628081" y="3426123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V="1">
            <a:off x="2412057" y="5226323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H="1" flipV="1">
            <a:off x="2628081" y="4650259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H="1" flipV="1">
            <a:off x="2628081" y="3426123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V="1">
            <a:off x="2628081" y="3714155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V="1">
            <a:off x="2412057" y="4650259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Line 325"/>
          <p:cNvSpPr>
            <a:spLocks noChangeShapeType="1"/>
          </p:cNvSpPr>
          <p:nvPr/>
        </p:nvSpPr>
        <p:spPr bwMode="auto">
          <a:xfrm>
            <a:off x="2124025" y="4362227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Line 325"/>
          <p:cNvSpPr>
            <a:spLocks noChangeShapeType="1"/>
          </p:cNvSpPr>
          <p:nvPr/>
        </p:nvSpPr>
        <p:spPr bwMode="auto">
          <a:xfrm>
            <a:off x="2412057" y="5802387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2124025" y="4362227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V="1">
            <a:off x="2124025" y="3426123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157"/>
          <p:cNvSpPr>
            <a:spLocks noChangeShapeType="1"/>
          </p:cNvSpPr>
          <p:nvPr/>
        </p:nvSpPr>
        <p:spPr bwMode="auto">
          <a:xfrm flipH="1">
            <a:off x="2844106" y="4650259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154"/>
          <p:cNvSpPr>
            <a:spLocks noChangeShapeType="1"/>
          </p:cNvSpPr>
          <p:nvPr/>
        </p:nvSpPr>
        <p:spPr bwMode="auto">
          <a:xfrm>
            <a:off x="2843287" y="5442348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154"/>
          <p:cNvSpPr>
            <a:spLocks noChangeShapeType="1"/>
          </p:cNvSpPr>
          <p:nvPr/>
        </p:nvSpPr>
        <p:spPr bwMode="auto">
          <a:xfrm flipH="1">
            <a:off x="3780209" y="5442347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Oval 168"/>
          <p:cNvSpPr>
            <a:spLocks noChangeArrowheads="1"/>
          </p:cNvSpPr>
          <p:nvPr/>
        </p:nvSpPr>
        <p:spPr bwMode="auto">
          <a:xfrm>
            <a:off x="2628999" y="2849836"/>
            <a:ext cx="144462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Oval 169"/>
          <p:cNvSpPr>
            <a:spLocks noChangeArrowheads="1"/>
          </p:cNvSpPr>
          <p:nvPr/>
        </p:nvSpPr>
        <p:spPr bwMode="auto">
          <a:xfrm>
            <a:off x="2773461" y="26323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Oval 331"/>
          <p:cNvSpPr>
            <a:spLocks noChangeArrowheads="1"/>
          </p:cNvSpPr>
          <p:nvPr/>
        </p:nvSpPr>
        <p:spPr bwMode="auto">
          <a:xfrm>
            <a:off x="4716313" y="29220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Oval 331"/>
          <p:cNvSpPr>
            <a:spLocks noChangeArrowheads="1"/>
          </p:cNvSpPr>
          <p:nvPr/>
        </p:nvSpPr>
        <p:spPr bwMode="auto">
          <a:xfrm>
            <a:off x="5292377" y="3426123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Oval 331"/>
          <p:cNvSpPr>
            <a:spLocks noChangeArrowheads="1"/>
          </p:cNvSpPr>
          <p:nvPr/>
        </p:nvSpPr>
        <p:spPr bwMode="auto">
          <a:xfrm>
            <a:off x="3996233" y="2778051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325"/>
          <p:cNvSpPr>
            <a:spLocks noChangeShapeType="1"/>
          </p:cNvSpPr>
          <p:nvPr/>
        </p:nvSpPr>
        <p:spPr bwMode="auto">
          <a:xfrm flipH="1" flipV="1">
            <a:off x="4356273" y="2273995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Oval 159"/>
          <p:cNvSpPr>
            <a:spLocks noChangeArrowheads="1"/>
          </p:cNvSpPr>
          <p:nvPr/>
        </p:nvSpPr>
        <p:spPr bwMode="auto">
          <a:xfrm>
            <a:off x="3780209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1"/>
          <p:cNvSpPr>
            <a:spLocks noChangeArrowheads="1"/>
          </p:cNvSpPr>
          <p:nvPr/>
        </p:nvSpPr>
        <p:spPr bwMode="auto">
          <a:xfrm>
            <a:off x="3420169" y="364214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Oval 165"/>
          <p:cNvSpPr>
            <a:spLocks noChangeArrowheads="1"/>
          </p:cNvSpPr>
          <p:nvPr/>
        </p:nvSpPr>
        <p:spPr bwMode="auto">
          <a:xfrm>
            <a:off x="3780209" y="515431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Oval 167"/>
          <p:cNvSpPr>
            <a:spLocks noChangeArrowheads="1"/>
          </p:cNvSpPr>
          <p:nvPr/>
        </p:nvSpPr>
        <p:spPr bwMode="auto">
          <a:xfrm>
            <a:off x="2557561" y="3353073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329"/>
          <p:cNvSpPr>
            <a:spLocks noChangeArrowheads="1"/>
          </p:cNvSpPr>
          <p:nvPr/>
        </p:nvSpPr>
        <p:spPr bwMode="auto">
          <a:xfrm>
            <a:off x="3494186" y="42865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Oval 330"/>
          <p:cNvSpPr>
            <a:spLocks noChangeArrowheads="1"/>
          </p:cNvSpPr>
          <p:nvPr/>
        </p:nvSpPr>
        <p:spPr bwMode="auto">
          <a:xfrm>
            <a:off x="3780209" y="364214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330"/>
          <p:cNvSpPr>
            <a:spLocks noChangeArrowheads="1"/>
          </p:cNvSpPr>
          <p:nvPr/>
        </p:nvSpPr>
        <p:spPr bwMode="auto">
          <a:xfrm>
            <a:off x="3420169" y="306608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330"/>
          <p:cNvSpPr>
            <a:spLocks noChangeArrowheads="1"/>
          </p:cNvSpPr>
          <p:nvPr/>
        </p:nvSpPr>
        <p:spPr bwMode="auto">
          <a:xfrm>
            <a:off x="4283521" y="220486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724425" y="28500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Oval 331"/>
          <p:cNvSpPr>
            <a:spLocks noChangeArrowheads="1"/>
          </p:cNvSpPr>
          <p:nvPr/>
        </p:nvSpPr>
        <p:spPr bwMode="auto">
          <a:xfrm>
            <a:off x="4284265" y="472226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4716313" y="537033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331"/>
          <p:cNvSpPr>
            <a:spLocks noChangeArrowheads="1"/>
          </p:cNvSpPr>
          <p:nvPr/>
        </p:nvSpPr>
        <p:spPr bwMode="auto">
          <a:xfrm>
            <a:off x="5005089" y="60155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332"/>
          <p:cNvSpPr>
            <a:spLocks noChangeArrowheads="1"/>
          </p:cNvSpPr>
          <p:nvPr/>
        </p:nvSpPr>
        <p:spPr bwMode="auto">
          <a:xfrm>
            <a:off x="2052017" y="429021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330"/>
          <p:cNvSpPr>
            <a:spLocks noChangeArrowheads="1"/>
          </p:cNvSpPr>
          <p:nvPr/>
        </p:nvSpPr>
        <p:spPr bwMode="auto">
          <a:xfrm>
            <a:off x="6948561" y="335411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330"/>
          <p:cNvSpPr>
            <a:spLocks noChangeArrowheads="1"/>
          </p:cNvSpPr>
          <p:nvPr/>
        </p:nvSpPr>
        <p:spPr bwMode="auto">
          <a:xfrm>
            <a:off x="6013201" y="6087542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331"/>
          <p:cNvSpPr>
            <a:spLocks noChangeArrowheads="1"/>
          </p:cNvSpPr>
          <p:nvPr/>
        </p:nvSpPr>
        <p:spPr bwMode="auto">
          <a:xfrm>
            <a:off x="7309345" y="594352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1"/>
          <p:cNvSpPr>
            <a:spLocks noChangeArrowheads="1"/>
          </p:cNvSpPr>
          <p:nvPr/>
        </p:nvSpPr>
        <p:spPr bwMode="auto">
          <a:xfrm>
            <a:off x="6516513" y="623443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Oval 330"/>
          <p:cNvSpPr>
            <a:spLocks noChangeArrowheads="1"/>
          </p:cNvSpPr>
          <p:nvPr/>
        </p:nvSpPr>
        <p:spPr bwMode="auto">
          <a:xfrm>
            <a:off x="7740649" y="58023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Oval 329"/>
          <p:cNvSpPr>
            <a:spLocks noChangeArrowheads="1"/>
          </p:cNvSpPr>
          <p:nvPr/>
        </p:nvSpPr>
        <p:spPr bwMode="auto">
          <a:xfrm>
            <a:off x="7452617" y="3930179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Oval 330"/>
          <p:cNvSpPr>
            <a:spLocks noChangeArrowheads="1"/>
          </p:cNvSpPr>
          <p:nvPr/>
        </p:nvSpPr>
        <p:spPr bwMode="auto">
          <a:xfrm>
            <a:off x="6804545" y="299407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Oval 330"/>
          <p:cNvSpPr>
            <a:spLocks noChangeArrowheads="1"/>
          </p:cNvSpPr>
          <p:nvPr/>
        </p:nvSpPr>
        <p:spPr bwMode="auto">
          <a:xfrm>
            <a:off x="7668641" y="457825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Oval 331"/>
          <p:cNvSpPr>
            <a:spLocks noChangeArrowheads="1"/>
          </p:cNvSpPr>
          <p:nvPr/>
        </p:nvSpPr>
        <p:spPr bwMode="auto">
          <a:xfrm>
            <a:off x="8027937" y="5301208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Oval 332"/>
          <p:cNvSpPr>
            <a:spLocks noChangeArrowheads="1"/>
          </p:cNvSpPr>
          <p:nvPr/>
        </p:nvSpPr>
        <p:spPr bwMode="auto">
          <a:xfrm>
            <a:off x="4860329" y="501029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Oval 332"/>
          <p:cNvSpPr>
            <a:spLocks noChangeArrowheads="1"/>
          </p:cNvSpPr>
          <p:nvPr/>
        </p:nvSpPr>
        <p:spPr bwMode="auto">
          <a:xfrm>
            <a:off x="2772097" y="501029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Oval 332"/>
          <p:cNvSpPr>
            <a:spLocks noChangeArrowheads="1"/>
          </p:cNvSpPr>
          <p:nvPr/>
        </p:nvSpPr>
        <p:spPr bwMode="auto">
          <a:xfrm>
            <a:off x="2340049" y="573037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Oval 332"/>
          <p:cNvSpPr>
            <a:spLocks noChangeArrowheads="1"/>
          </p:cNvSpPr>
          <p:nvPr/>
        </p:nvSpPr>
        <p:spPr bwMode="auto">
          <a:xfrm>
            <a:off x="2988121" y="4506243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Oval 332"/>
          <p:cNvSpPr>
            <a:spLocks noChangeArrowheads="1"/>
          </p:cNvSpPr>
          <p:nvPr/>
        </p:nvSpPr>
        <p:spPr bwMode="auto">
          <a:xfrm>
            <a:off x="2556073" y="457825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Oval 332"/>
          <p:cNvSpPr>
            <a:spLocks noChangeArrowheads="1"/>
          </p:cNvSpPr>
          <p:nvPr/>
        </p:nvSpPr>
        <p:spPr bwMode="auto">
          <a:xfrm>
            <a:off x="2772097" y="5370339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Oval 166"/>
          <p:cNvSpPr>
            <a:spLocks noChangeArrowheads="1"/>
          </p:cNvSpPr>
          <p:nvPr/>
        </p:nvSpPr>
        <p:spPr bwMode="auto">
          <a:xfrm>
            <a:off x="3708201" y="5730379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Oval 162"/>
          <p:cNvSpPr>
            <a:spLocks noChangeArrowheads="1"/>
          </p:cNvSpPr>
          <p:nvPr/>
        </p:nvSpPr>
        <p:spPr bwMode="auto">
          <a:xfrm>
            <a:off x="5292377" y="393017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Oval 331"/>
          <p:cNvSpPr>
            <a:spLocks noChangeArrowheads="1"/>
          </p:cNvSpPr>
          <p:nvPr/>
        </p:nvSpPr>
        <p:spPr bwMode="auto">
          <a:xfrm>
            <a:off x="6948561" y="4722267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Oval 332"/>
          <p:cNvSpPr>
            <a:spLocks noChangeArrowheads="1"/>
          </p:cNvSpPr>
          <p:nvPr/>
        </p:nvSpPr>
        <p:spPr bwMode="auto">
          <a:xfrm>
            <a:off x="4356273" y="3714155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0"/>
          <p:cNvSpPr>
            <a:spLocks noChangeArrowheads="1"/>
          </p:cNvSpPr>
          <p:nvPr/>
        </p:nvSpPr>
        <p:spPr bwMode="auto">
          <a:xfrm>
            <a:off x="4861073" y="385529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1"/>
          <p:cNvSpPr>
            <a:spLocks noChangeArrowheads="1"/>
          </p:cNvSpPr>
          <p:nvPr/>
        </p:nvSpPr>
        <p:spPr bwMode="auto">
          <a:xfrm>
            <a:off x="6012457" y="35701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0"/>
          <p:cNvSpPr>
            <a:spLocks noChangeArrowheads="1"/>
          </p:cNvSpPr>
          <p:nvPr/>
        </p:nvSpPr>
        <p:spPr bwMode="auto">
          <a:xfrm>
            <a:off x="5652417" y="421821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Oval 330"/>
          <p:cNvSpPr>
            <a:spLocks noChangeArrowheads="1"/>
          </p:cNvSpPr>
          <p:nvPr/>
        </p:nvSpPr>
        <p:spPr bwMode="auto">
          <a:xfrm>
            <a:off x="6588521" y="357013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Oval 331"/>
          <p:cNvSpPr>
            <a:spLocks noChangeArrowheads="1"/>
          </p:cNvSpPr>
          <p:nvPr/>
        </p:nvSpPr>
        <p:spPr bwMode="auto">
          <a:xfrm>
            <a:off x="5868441" y="5514355"/>
            <a:ext cx="144463" cy="144462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Oval 330"/>
          <p:cNvSpPr>
            <a:spLocks noChangeArrowheads="1"/>
          </p:cNvSpPr>
          <p:nvPr/>
        </p:nvSpPr>
        <p:spPr bwMode="auto">
          <a:xfrm>
            <a:off x="5292377" y="4794275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Oval 331"/>
          <p:cNvSpPr>
            <a:spLocks noChangeArrowheads="1"/>
          </p:cNvSpPr>
          <p:nvPr/>
        </p:nvSpPr>
        <p:spPr bwMode="auto">
          <a:xfrm>
            <a:off x="5436393" y="5370339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1"/>
          <p:cNvSpPr>
            <a:spLocks noChangeArrowheads="1"/>
          </p:cNvSpPr>
          <p:nvPr/>
        </p:nvSpPr>
        <p:spPr bwMode="auto">
          <a:xfrm>
            <a:off x="5868441" y="5154315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Oval 330"/>
          <p:cNvSpPr>
            <a:spLocks noChangeArrowheads="1"/>
          </p:cNvSpPr>
          <p:nvPr/>
        </p:nvSpPr>
        <p:spPr bwMode="auto">
          <a:xfrm>
            <a:off x="6876553" y="522632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Oval 330"/>
          <p:cNvSpPr>
            <a:spLocks noChangeArrowheads="1"/>
          </p:cNvSpPr>
          <p:nvPr/>
        </p:nvSpPr>
        <p:spPr bwMode="auto">
          <a:xfrm>
            <a:off x="7020569" y="4002187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Oval 330"/>
          <p:cNvSpPr>
            <a:spLocks noChangeArrowheads="1"/>
          </p:cNvSpPr>
          <p:nvPr/>
        </p:nvSpPr>
        <p:spPr bwMode="auto">
          <a:xfrm>
            <a:off x="7451873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Oval 331"/>
          <p:cNvSpPr>
            <a:spLocks noChangeArrowheads="1"/>
          </p:cNvSpPr>
          <p:nvPr/>
        </p:nvSpPr>
        <p:spPr bwMode="auto">
          <a:xfrm>
            <a:off x="7307857" y="544522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Oval 332"/>
          <p:cNvSpPr>
            <a:spLocks noChangeArrowheads="1"/>
          </p:cNvSpPr>
          <p:nvPr/>
        </p:nvSpPr>
        <p:spPr bwMode="auto">
          <a:xfrm>
            <a:off x="6228481" y="5442347"/>
            <a:ext cx="144462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Oval 330"/>
          <p:cNvSpPr>
            <a:spLocks noChangeArrowheads="1"/>
          </p:cNvSpPr>
          <p:nvPr/>
        </p:nvSpPr>
        <p:spPr bwMode="auto">
          <a:xfrm>
            <a:off x="5868441" y="465025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Oval 330"/>
          <p:cNvSpPr>
            <a:spLocks noChangeArrowheads="1"/>
          </p:cNvSpPr>
          <p:nvPr/>
        </p:nvSpPr>
        <p:spPr bwMode="auto">
          <a:xfrm>
            <a:off x="6516513" y="5298331"/>
            <a:ext cx="144463" cy="144463"/>
          </a:xfrm>
          <a:prstGeom prst="ellipse">
            <a:avLst/>
          </a:prstGeom>
          <a:solidFill>
            <a:srgbClr val="00B0F0"/>
          </a:solidFill>
          <a:ln w="57150" algn="ctr">
            <a:solidFill>
              <a:srgbClr val="0066FF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Oval 332"/>
          <p:cNvSpPr>
            <a:spLocks noChangeArrowheads="1"/>
          </p:cNvSpPr>
          <p:nvPr/>
        </p:nvSpPr>
        <p:spPr bwMode="auto">
          <a:xfrm>
            <a:off x="4788321" y="4218211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Oval 331"/>
          <p:cNvSpPr>
            <a:spLocks noChangeArrowheads="1"/>
          </p:cNvSpPr>
          <p:nvPr/>
        </p:nvSpPr>
        <p:spPr bwMode="auto">
          <a:xfrm>
            <a:off x="6156473" y="4506243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5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72819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/>
          </a:p>
          <a:p>
            <a:r>
              <a:rPr lang="cs-CZ" b="0" smtClean="0"/>
              <a:t>Velikost takové minimální množiny uzlů M, že každý uzel v grafu je buď v M nebo sousedí s nějakým uzlem v M.</a:t>
            </a:r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stanic? </a:t>
            </a:r>
            <a:endParaRPr lang="cs-CZ" b="0" i="1" smtClean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2204864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6</a:t>
            </a:fld>
            <a:endParaRPr lang="cs-CZ"/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Line 153"/>
          <p:cNvSpPr>
            <a:spLocks noChangeShapeType="1"/>
          </p:cNvSpPr>
          <p:nvPr/>
        </p:nvSpPr>
        <p:spPr bwMode="auto">
          <a:xfrm flipH="1">
            <a:off x="2051273" y="3356992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8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9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0" name="Line 153"/>
          <p:cNvSpPr>
            <a:spLocks noChangeShapeType="1"/>
          </p:cNvSpPr>
          <p:nvPr/>
        </p:nvSpPr>
        <p:spPr bwMode="auto">
          <a:xfrm flipH="1" flipV="1">
            <a:off x="205127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 flipV="1">
            <a:off x="1331193" y="3068960"/>
            <a:ext cx="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H="1" flipV="1">
            <a:off x="205127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H="1" flipV="1">
            <a:off x="1331193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>
            <a:off x="190725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>
            <a:off x="1187177" y="3645024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" name="Line 153"/>
          <p:cNvSpPr>
            <a:spLocks noChangeShapeType="1"/>
          </p:cNvSpPr>
          <p:nvPr/>
        </p:nvSpPr>
        <p:spPr bwMode="auto">
          <a:xfrm flipH="1" flipV="1">
            <a:off x="1187177" y="2852936"/>
            <a:ext cx="14401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Oval 169"/>
          <p:cNvSpPr>
            <a:spLocks noChangeArrowheads="1"/>
          </p:cNvSpPr>
          <p:nvPr/>
        </p:nvSpPr>
        <p:spPr bwMode="auto">
          <a:xfrm>
            <a:off x="111516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Oval 169"/>
          <p:cNvSpPr>
            <a:spLocks noChangeArrowheads="1"/>
          </p:cNvSpPr>
          <p:nvPr/>
        </p:nvSpPr>
        <p:spPr bwMode="auto">
          <a:xfrm>
            <a:off x="125918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Oval 169"/>
          <p:cNvSpPr>
            <a:spLocks noChangeArrowheads="1"/>
          </p:cNvSpPr>
          <p:nvPr/>
        </p:nvSpPr>
        <p:spPr bwMode="auto">
          <a:xfrm>
            <a:off x="140320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Oval 169"/>
          <p:cNvSpPr>
            <a:spLocks noChangeArrowheads="1"/>
          </p:cNvSpPr>
          <p:nvPr/>
        </p:nvSpPr>
        <p:spPr bwMode="auto">
          <a:xfrm>
            <a:off x="1835249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1979265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2123281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2339305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1979265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1259185" y="2996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2" name="Line 153"/>
          <p:cNvSpPr>
            <a:spLocks noChangeShapeType="1"/>
          </p:cNvSpPr>
          <p:nvPr/>
        </p:nvSpPr>
        <p:spPr bwMode="auto">
          <a:xfrm flipH="1" flipV="1">
            <a:off x="421196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Line 153"/>
          <p:cNvSpPr>
            <a:spLocks noChangeShapeType="1"/>
          </p:cNvSpPr>
          <p:nvPr/>
        </p:nvSpPr>
        <p:spPr bwMode="auto">
          <a:xfrm flipH="1" flipV="1">
            <a:off x="4716016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Line 153"/>
          <p:cNvSpPr>
            <a:spLocks noChangeShapeType="1"/>
          </p:cNvSpPr>
          <p:nvPr/>
        </p:nvSpPr>
        <p:spPr bwMode="auto">
          <a:xfrm flipH="1">
            <a:off x="3707904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Line 153"/>
          <p:cNvSpPr>
            <a:spLocks noChangeShapeType="1"/>
          </p:cNvSpPr>
          <p:nvPr/>
        </p:nvSpPr>
        <p:spPr bwMode="auto">
          <a:xfrm flipH="1">
            <a:off x="4716016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6" name="Line 153"/>
          <p:cNvSpPr>
            <a:spLocks noChangeShapeType="1"/>
          </p:cNvSpPr>
          <p:nvPr/>
        </p:nvSpPr>
        <p:spPr bwMode="auto">
          <a:xfrm flipH="1" flipV="1">
            <a:off x="3131840" y="3501008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 flipV="1"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>
            <a:off x="3707904" y="3212976"/>
            <a:ext cx="100811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H="1" flipV="1">
            <a:off x="3707904" y="3212976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3707904" y="3861048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Line 153"/>
          <p:cNvSpPr>
            <a:spLocks noChangeShapeType="1"/>
          </p:cNvSpPr>
          <p:nvPr/>
        </p:nvSpPr>
        <p:spPr bwMode="auto">
          <a:xfrm flipH="1">
            <a:off x="3131840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3635896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Oval 169"/>
          <p:cNvSpPr>
            <a:spLocks noChangeArrowheads="1"/>
          </p:cNvSpPr>
          <p:nvPr/>
        </p:nvSpPr>
        <p:spPr bwMode="auto">
          <a:xfrm>
            <a:off x="3635896" y="314096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Oval 169"/>
          <p:cNvSpPr>
            <a:spLocks noChangeArrowheads="1"/>
          </p:cNvSpPr>
          <p:nvPr/>
        </p:nvSpPr>
        <p:spPr bwMode="auto">
          <a:xfrm>
            <a:off x="4644008" y="378904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Oval 169"/>
          <p:cNvSpPr>
            <a:spLocks noChangeArrowheads="1"/>
          </p:cNvSpPr>
          <p:nvPr/>
        </p:nvSpPr>
        <p:spPr bwMode="auto">
          <a:xfrm>
            <a:off x="3059832" y="342900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4716016" y="3212976"/>
            <a:ext cx="576064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Oval 169"/>
          <p:cNvSpPr>
            <a:spLocks noChangeArrowheads="1"/>
          </p:cNvSpPr>
          <p:nvPr/>
        </p:nvSpPr>
        <p:spPr bwMode="auto">
          <a:xfrm>
            <a:off x="4139952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Oval 169"/>
          <p:cNvSpPr>
            <a:spLocks noChangeArrowheads="1"/>
          </p:cNvSpPr>
          <p:nvPr/>
        </p:nvSpPr>
        <p:spPr bwMode="auto">
          <a:xfrm>
            <a:off x="5220072" y="342900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Oval 169"/>
          <p:cNvSpPr>
            <a:spLocks noChangeArrowheads="1"/>
          </p:cNvSpPr>
          <p:nvPr/>
        </p:nvSpPr>
        <p:spPr bwMode="auto">
          <a:xfrm>
            <a:off x="4644008" y="31409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395536" y="4149080"/>
            <a:ext cx="835292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Oval 169"/>
          <p:cNvSpPr>
            <a:spLocks noChangeArrowheads="1"/>
          </p:cNvSpPr>
          <p:nvPr/>
        </p:nvSpPr>
        <p:spPr bwMode="auto">
          <a:xfrm>
            <a:off x="1115616" y="278092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TextBox 234"/>
          <p:cNvSpPr txBox="1"/>
          <p:nvPr/>
        </p:nvSpPr>
        <p:spPr>
          <a:xfrm>
            <a:off x="395536" y="4221088"/>
            <a:ext cx="8352928" cy="4198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 </a:t>
            </a:r>
            <a:r>
              <a:rPr lang="cs-CZ"/>
              <a:t>pro grafy s určitou </a:t>
            </a:r>
            <a:r>
              <a:rPr lang="cs-CZ" smtClean="0"/>
              <a:t>jednoduchou </a:t>
            </a:r>
            <a:r>
              <a:rPr lang="cs-CZ"/>
              <a:t>strukturou</a:t>
            </a:r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H="1" flipV="1">
            <a:off x="6660232" y="3645024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Line 153"/>
          <p:cNvSpPr>
            <a:spLocks noChangeShapeType="1"/>
          </p:cNvSpPr>
          <p:nvPr/>
        </p:nvSpPr>
        <p:spPr bwMode="auto">
          <a:xfrm flipH="1">
            <a:off x="6660232" y="3717032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1" name="Line 153"/>
          <p:cNvSpPr>
            <a:spLocks noChangeShapeType="1"/>
          </p:cNvSpPr>
          <p:nvPr/>
        </p:nvSpPr>
        <p:spPr bwMode="auto">
          <a:xfrm flipH="1" flipV="1">
            <a:off x="6660232" y="3356992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Line 153"/>
          <p:cNvSpPr>
            <a:spLocks noChangeShapeType="1"/>
          </p:cNvSpPr>
          <p:nvPr/>
        </p:nvSpPr>
        <p:spPr bwMode="auto">
          <a:xfrm flipH="1" flipV="1">
            <a:off x="6660232" y="3068960"/>
            <a:ext cx="64807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" name="Oval 169"/>
          <p:cNvSpPr>
            <a:spLocks noChangeArrowheads="1"/>
          </p:cNvSpPr>
          <p:nvPr/>
        </p:nvSpPr>
        <p:spPr bwMode="auto">
          <a:xfrm>
            <a:off x="7236296" y="364502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8" name="Oval 169"/>
          <p:cNvSpPr>
            <a:spLocks noChangeArrowheads="1"/>
          </p:cNvSpPr>
          <p:nvPr/>
        </p:nvSpPr>
        <p:spPr bwMode="auto">
          <a:xfrm>
            <a:off x="6588224" y="299695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9" name="Oval 169"/>
          <p:cNvSpPr>
            <a:spLocks noChangeArrowheads="1"/>
          </p:cNvSpPr>
          <p:nvPr/>
        </p:nvSpPr>
        <p:spPr bwMode="auto">
          <a:xfrm>
            <a:off x="6588224" y="3573016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1" name="Oval 169"/>
          <p:cNvSpPr>
            <a:spLocks noChangeArrowheads="1"/>
          </p:cNvSpPr>
          <p:nvPr/>
        </p:nvSpPr>
        <p:spPr bwMode="auto">
          <a:xfrm>
            <a:off x="7236296" y="2780928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3" name="Line 153"/>
          <p:cNvSpPr>
            <a:spLocks noChangeShapeType="1"/>
          </p:cNvSpPr>
          <p:nvPr/>
        </p:nvSpPr>
        <p:spPr bwMode="auto">
          <a:xfrm flipH="1" flipV="1">
            <a:off x="6660232" y="2780928"/>
            <a:ext cx="648072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>
            <a:off x="6660232" y="3140968"/>
            <a:ext cx="648072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5" name="Line 153"/>
          <p:cNvSpPr>
            <a:spLocks noChangeShapeType="1"/>
          </p:cNvSpPr>
          <p:nvPr/>
        </p:nvSpPr>
        <p:spPr bwMode="auto">
          <a:xfrm flipH="1">
            <a:off x="6660232" y="2852936"/>
            <a:ext cx="64807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52" name="Oval 169"/>
          <p:cNvSpPr>
            <a:spLocks noChangeArrowheads="1"/>
          </p:cNvSpPr>
          <p:nvPr/>
        </p:nvSpPr>
        <p:spPr bwMode="auto">
          <a:xfrm>
            <a:off x="6588224" y="270892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Oval 169"/>
          <p:cNvSpPr>
            <a:spLocks noChangeArrowheads="1"/>
          </p:cNvSpPr>
          <p:nvPr/>
        </p:nvSpPr>
        <p:spPr bwMode="auto">
          <a:xfrm>
            <a:off x="7236296" y="306896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Line 153"/>
          <p:cNvSpPr>
            <a:spLocks noChangeShapeType="1"/>
          </p:cNvSpPr>
          <p:nvPr/>
        </p:nvSpPr>
        <p:spPr bwMode="auto">
          <a:xfrm flipH="1">
            <a:off x="6660232" y="3429000"/>
            <a:ext cx="648072" cy="504056"/>
          </a:xfrm>
          <a:prstGeom prst="lin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6588224" y="386104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7" name="Oval 169"/>
          <p:cNvSpPr>
            <a:spLocks noChangeArrowheads="1"/>
          </p:cNvSpPr>
          <p:nvPr/>
        </p:nvSpPr>
        <p:spPr bwMode="auto">
          <a:xfrm>
            <a:off x="6588224" y="328498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73" name="Slide Number Placeholder 1"/>
          <p:cNvSpPr txBox="1">
            <a:spLocks/>
          </p:cNvSpPr>
          <p:nvPr/>
        </p:nvSpPr>
        <p:spPr>
          <a:xfrm>
            <a:off x="5041032" y="63679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3DD82C-0604-4C8D-AC9F-43B987947114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74" name="Line 153"/>
          <p:cNvSpPr>
            <a:spLocks noChangeShapeType="1"/>
          </p:cNvSpPr>
          <p:nvPr/>
        </p:nvSpPr>
        <p:spPr bwMode="auto">
          <a:xfrm>
            <a:off x="1907704" y="567286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5" name="Line 153"/>
          <p:cNvSpPr>
            <a:spLocks noChangeShapeType="1"/>
          </p:cNvSpPr>
          <p:nvPr/>
        </p:nvSpPr>
        <p:spPr bwMode="auto">
          <a:xfrm>
            <a:off x="1547664" y="5312821"/>
            <a:ext cx="36004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" name="Line 153"/>
          <p:cNvSpPr>
            <a:spLocks noChangeShapeType="1"/>
          </p:cNvSpPr>
          <p:nvPr/>
        </p:nvSpPr>
        <p:spPr bwMode="auto">
          <a:xfrm>
            <a:off x="1907704" y="5672861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7" name="Line 153"/>
          <p:cNvSpPr>
            <a:spLocks noChangeShapeType="1"/>
          </p:cNvSpPr>
          <p:nvPr/>
        </p:nvSpPr>
        <p:spPr bwMode="auto">
          <a:xfrm>
            <a:off x="2411760" y="5240813"/>
            <a:ext cx="7200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8" name="Line 153"/>
          <p:cNvSpPr>
            <a:spLocks noChangeShapeType="1"/>
          </p:cNvSpPr>
          <p:nvPr/>
        </p:nvSpPr>
        <p:spPr bwMode="auto">
          <a:xfrm>
            <a:off x="2411760" y="5240813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9" name="Line 153"/>
          <p:cNvSpPr>
            <a:spLocks noChangeShapeType="1"/>
          </p:cNvSpPr>
          <p:nvPr/>
        </p:nvSpPr>
        <p:spPr bwMode="auto">
          <a:xfrm>
            <a:off x="2483768" y="5672861"/>
            <a:ext cx="0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0" name="Line 153"/>
          <p:cNvSpPr>
            <a:spLocks noChangeShapeType="1"/>
          </p:cNvSpPr>
          <p:nvPr/>
        </p:nvSpPr>
        <p:spPr bwMode="auto">
          <a:xfrm flipV="1">
            <a:off x="1475656" y="567286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" name="Line 153"/>
          <p:cNvSpPr>
            <a:spLocks noChangeShapeType="1"/>
          </p:cNvSpPr>
          <p:nvPr/>
        </p:nvSpPr>
        <p:spPr bwMode="auto">
          <a:xfrm flipV="1">
            <a:off x="1547664" y="4952781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2" name="Line 153"/>
          <p:cNvSpPr>
            <a:spLocks noChangeShapeType="1"/>
          </p:cNvSpPr>
          <p:nvPr/>
        </p:nvSpPr>
        <p:spPr bwMode="auto">
          <a:xfrm flipV="1">
            <a:off x="1187624" y="5672861"/>
            <a:ext cx="72008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3" name="Line 153"/>
          <p:cNvSpPr>
            <a:spLocks noChangeShapeType="1"/>
          </p:cNvSpPr>
          <p:nvPr/>
        </p:nvSpPr>
        <p:spPr bwMode="auto">
          <a:xfrm>
            <a:off x="1403648" y="5024789"/>
            <a:ext cx="14401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4" name="Line 153"/>
          <p:cNvSpPr>
            <a:spLocks noChangeShapeType="1"/>
          </p:cNvSpPr>
          <p:nvPr/>
        </p:nvSpPr>
        <p:spPr bwMode="auto">
          <a:xfrm>
            <a:off x="971600" y="5312821"/>
            <a:ext cx="5760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5" name="Line 153"/>
          <p:cNvSpPr>
            <a:spLocks noChangeShapeType="1"/>
          </p:cNvSpPr>
          <p:nvPr/>
        </p:nvSpPr>
        <p:spPr bwMode="auto">
          <a:xfrm flipV="1">
            <a:off x="1979712" y="4808765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8" name="Oval 169"/>
          <p:cNvSpPr>
            <a:spLocks noChangeArrowheads="1"/>
          </p:cNvSpPr>
          <p:nvPr/>
        </p:nvSpPr>
        <p:spPr bwMode="auto">
          <a:xfrm>
            <a:off x="1907704" y="488077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89" name="Oval 169"/>
          <p:cNvSpPr>
            <a:spLocks noChangeArrowheads="1"/>
          </p:cNvSpPr>
          <p:nvPr/>
        </p:nvSpPr>
        <p:spPr bwMode="auto">
          <a:xfrm>
            <a:off x="2339752" y="47367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0" name="Oval 169"/>
          <p:cNvSpPr>
            <a:spLocks noChangeArrowheads="1"/>
          </p:cNvSpPr>
          <p:nvPr/>
        </p:nvSpPr>
        <p:spPr bwMode="auto">
          <a:xfrm>
            <a:off x="1331640" y="495278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1" name="Oval 169"/>
          <p:cNvSpPr>
            <a:spLocks noChangeArrowheads="1"/>
          </p:cNvSpPr>
          <p:nvPr/>
        </p:nvSpPr>
        <p:spPr bwMode="auto">
          <a:xfrm>
            <a:off x="1475656" y="524081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2" name="Oval 169"/>
          <p:cNvSpPr>
            <a:spLocks noChangeArrowheads="1"/>
          </p:cNvSpPr>
          <p:nvPr/>
        </p:nvSpPr>
        <p:spPr bwMode="auto">
          <a:xfrm>
            <a:off x="899592" y="52408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3" name="Oval 169"/>
          <p:cNvSpPr>
            <a:spLocks noChangeArrowheads="1"/>
          </p:cNvSpPr>
          <p:nvPr/>
        </p:nvSpPr>
        <p:spPr bwMode="auto">
          <a:xfrm>
            <a:off x="1115616" y="560085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4" name="Oval 169"/>
          <p:cNvSpPr>
            <a:spLocks noChangeArrowheads="1"/>
          </p:cNvSpPr>
          <p:nvPr/>
        </p:nvSpPr>
        <p:spPr bwMode="auto">
          <a:xfrm>
            <a:off x="1835696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5" name="Oval 169"/>
          <p:cNvSpPr>
            <a:spLocks noChangeArrowheads="1"/>
          </p:cNvSpPr>
          <p:nvPr/>
        </p:nvSpPr>
        <p:spPr bwMode="auto">
          <a:xfrm>
            <a:off x="1403648" y="596089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6" name="Oval 169"/>
          <p:cNvSpPr>
            <a:spLocks noChangeArrowheads="1"/>
          </p:cNvSpPr>
          <p:nvPr/>
        </p:nvSpPr>
        <p:spPr bwMode="auto">
          <a:xfrm>
            <a:off x="1907704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" name="Oval 169"/>
          <p:cNvSpPr>
            <a:spLocks noChangeArrowheads="1"/>
          </p:cNvSpPr>
          <p:nvPr/>
        </p:nvSpPr>
        <p:spPr bwMode="auto">
          <a:xfrm>
            <a:off x="2411760" y="5600853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8" name="Oval 169"/>
          <p:cNvSpPr>
            <a:spLocks noChangeArrowheads="1"/>
          </p:cNvSpPr>
          <p:nvPr/>
        </p:nvSpPr>
        <p:spPr bwMode="auto">
          <a:xfrm>
            <a:off x="2339752" y="516880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9" name="Oval 169"/>
          <p:cNvSpPr>
            <a:spLocks noChangeArrowheads="1"/>
          </p:cNvSpPr>
          <p:nvPr/>
        </p:nvSpPr>
        <p:spPr bwMode="auto">
          <a:xfrm>
            <a:off x="2411760" y="6032901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0" name="Oval 169"/>
          <p:cNvSpPr>
            <a:spLocks noChangeArrowheads="1"/>
          </p:cNvSpPr>
          <p:nvPr/>
        </p:nvSpPr>
        <p:spPr bwMode="auto">
          <a:xfrm>
            <a:off x="2915816" y="516880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1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2" name="Line 153"/>
          <p:cNvSpPr>
            <a:spLocks noChangeShapeType="1"/>
          </p:cNvSpPr>
          <p:nvPr/>
        </p:nvSpPr>
        <p:spPr bwMode="auto">
          <a:xfrm flipH="1" flipV="1">
            <a:off x="6660232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3" name="Line 153"/>
          <p:cNvSpPr>
            <a:spLocks noChangeShapeType="1"/>
          </p:cNvSpPr>
          <p:nvPr/>
        </p:nvSpPr>
        <p:spPr bwMode="auto">
          <a:xfrm flipH="1">
            <a:off x="5652120" y="486043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4" name="Line 153"/>
          <p:cNvSpPr>
            <a:spLocks noChangeShapeType="1"/>
          </p:cNvSpPr>
          <p:nvPr/>
        </p:nvSpPr>
        <p:spPr bwMode="auto">
          <a:xfrm flipH="1">
            <a:off x="6156176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5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6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8" name="Line 153"/>
          <p:cNvSpPr>
            <a:spLocks noChangeShapeType="1"/>
          </p:cNvSpPr>
          <p:nvPr/>
        </p:nvSpPr>
        <p:spPr bwMode="auto">
          <a:xfrm flipV="1"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9" name="Line 153"/>
          <p:cNvSpPr>
            <a:spLocks noChangeShapeType="1"/>
          </p:cNvSpPr>
          <p:nvPr/>
        </p:nvSpPr>
        <p:spPr bwMode="auto">
          <a:xfrm>
            <a:off x="5652120" y="5148465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0" name="Line 153"/>
          <p:cNvSpPr>
            <a:spLocks noChangeShapeType="1"/>
          </p:cNvSpPr>
          <p:nvPr/>
        </p:nvSpPr>
        <p:spPr bwMode="auto">
          <a:xfrm flipH="1" flipV="1">
            <a:off x="5652120" y="5148465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1" name="Line 153"/>
          <p:cNvSpPr>
            <a:spLocks noChangeShapeType="1"/>
          </p:cNvSpPr>
          <p:nvPr/>
        </p:nvSpPr>
        <p:spPr bwMode="auto">
          <a:xfrm flipH="1" flipV="1">
            <a:off x="5652120" y="5652521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2" name="Line 153"/>
          <p:cNvSpPr>
            <a:spLocks noChangeShapeType="1"/>
          </p:cNvSpPr>
          <p:nvPr/>
        </p:nvSpPr>
        <p:spPr bwMode="auto">
          <a:xfrm flipH="1" flipV="1">
            <a:off x="6156176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3" name="Line 153"/>
          <p:cNvSpPr>
            <a:spLocks noChangeShapeType="1"/>
          </p:cNvSpPr>
          <p:nvPr/>
        </p:nvSpPr>
        <p:spPr bwMode="auto">
          <a:xfrm flipV="1">
            <a:off x="5652120" y="4860433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4" name="Line 153"/>
          <p:cNvSpPr>
            <a:spLocks noChangeShapeType="1"/>
          </p:cNvSpPr>
          <p:nvPr/>
        </p:nvSpPr>
        <p:spPr bwMode="auto">
          <a:xfrm flipV="1">
            <a:off x="6156176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5" name="Line 153"/>
          <p:cNvSpPr>
            <a:spLocks noChangeShapeType="1"/>
          </p:cNvSpPr>
          <p:nvPr/>
        </p:nvSpPr>
        <p:spPr bwMode="auto">
          <a:xfrm>
            <a:off x="5652120" y="5148465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6" name="Oval 169"/>
          <p:cNvSpPr>
            <a:spLocks noChangeArrowheads="1"/>
          </p:cNvSpPr>
          <p:nvPr/>
        </p:nvSpPr>
        <p:spPr bwMode="auto">
          <a:xfrm>
            <a:off x="5580112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7" name="Oval 169"/>
          <p:cNvSpPr>
            <a:spLocks noChangeArrowheads="1"/>
          </p:cNvSpPr>
          <p:nvPr/>
        </p:nvSpPr>
        <p:spPr bwMode="auto">
          <a:xfrm>
            <a:off x="5580112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8" name="Oval 169"/>
          <p:cNvSpPr>
            <a:spLocks noChangeArrowheads="1"/>
          </p:cNvSpPr>
          <p:nvPr/>
        </p:nvSpPr>
        <p:spPr bwMode="auto">
          <a:xfrm>
            <a:off x="6084168" y="4788425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19" name="Oval 169"/>
          <p:cNvSpPr>
            <a:spLocks noChangeArrowheads="1"/>
          </p:cNvSpPr>
          <p:nvPr/>
        </p:nvSpPr>
        <p:spPr bwMode="auto">
          <a:xfrm>
            <a:off x="6588224" y="5076457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0" name="Oval 169"/>
          <p:cNvSpPr>
            <a:spLocks noChangeArrowheads="1"/>
          </p:cNvSpPr>
          <p:nvPr/>
        </p:nvSpPr>
        <p:spPr bwMode="auto">
          <a:xfrm>
            <a:off x="6588224" y="5580513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1" name="Oval 169"/>
          <p:cNvSpPr>
            <a:spLocks noChangeArrowheads="1"/>
          </p:cNvSpPr>
          <p:nvPr/>
        </p:nvSpPr>
        <p:spPr bwMode="auto">
          <a:xfrm>
            <a:off x="6084168" y="586854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22" name="TextBox 321"/>
          <p:cNvSpPr txBox="1"/>
          <p:nvPr/>
        </p:nvSpPr>
        <p:spPr>
          <a:xfrm>
            <a:off x="899592" y="6229032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Strom, </a:t>
            </a:r>
            <a:r>
              <a:rPr lang="cs-CZ" sz="1600" smtClean="0">
                <a:latin typeface="Arial" panose="020B0604020202020204" pitchFamily="34" charset="0"/>
                <a:cs typeface="Arial" panose="020B0604020202020204" pitchFamily="34" charset="0"/>
              </a:rPr>
              <a:t>použij DP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3491880" y="622903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Kružnice</a:t>
            </a:r>
          </a:p>
        </p:txBody>
      </p:sp>
      <p:sp>
        <p:nvSpPr>
          <p:cNvPr id="324" name="Line 153"/>
          <p:cNvSpPr>
            <a:spLocks noChangeShapeType="1"/>
          </p:cNvSpPr>
          <p:nvPr/>
        </p:nvSpPr>
        <p:spPr bwMode="auto">
          <a:xfrm flipH="1" flipV="1">
            <a:off x="4211960" y="4869160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5" name="Line 153"/>
          <p:cNvSpPr>
            <a:spLocks noChangeShapeType="1"/>
          </p:cNvSpPr>
          <p:nvPr/>
        </p:nvSpPr>
        <p:spPr bwMode="auto">
          <a:xfrm flipH="1" flipV="1">
            <a:off x="4788024" y="5085184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6" name="Line 153"/>
          <p:cNvSpPr>
            <a:spLocks noChangeShapeType="1"/>
          </p:cNvSpPr>
          <p:nvPr/>
        </p:nvSpPr>
        <p:spPr bwMode="auto">
          <a:xfrm flipH="1">
            <a:off x="4067944" y="5661248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7" name="Line 153"/>
          <p:cNvSpPr>
            <a:spLocks noChangeShapeType="1"/>
          </p:cNvSpPr>
          <p:nvPr/>
        </p:nvSpPr>
        <p:spPr bwMode="auto">
          <a:xfrm flipH="1" flipV="1">
            <a:off x="3635896" y="5805264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8" name="Line 153"/>
          <p:cNvSpPr>
            <a:spLocks noChangeShapeType="1"/>
          </p:cNvSpPr>
          <p:nvPr/>
        </p:nvSpPr>
        <p:spPr bwMode="auto">
          <a:xfrm flipV="1">
            <a:off x="3995936" y="5220920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29" name="Line 153"/>
          <p:cNvSpPr>
            <a:spLocks noChangeShapeType="1"/>
          </p:cNvSpPr>
          <p:nvPr/>
        </p:nvSpPr>
        <p:spPr bwMode="auto">
          <a:xfrm>
            <a:off x="3707904" y="5013176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0" name="Line 153"/>
          <p:cNvSpPr>
            <a:spLocks noChangeShapeType="1"/>
          </p:cNvSpPr>
          <p:nvPr/>
        </p:nvSpPr>
        <p:spPr bwMode="auto">
          <a:xfrm flipH="1">
            <a:off x="3707904" y="4869160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1" name="Line 153"/>
          <p:cNvSpPr>
            <a:spLocks noChangeShapeType="1"/>
          </p:cNvSpPr>
          <p:nvPr/>
        </p:nvSpPr>
        <p:spPr bwMode="auto">
          <a:xfrm flipV="1">
            <a:off x="4499992" y="5589240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2" name="Oval 169"/>
          <p:cNvSpPr>
            <a:spLocks noChangeArrowheads="1"/>
          </p:cNvSpPr>
          <p:nvPr/>
        </p:nvSpPr>
        <p:spPr bwMode="auto">
          <a:xfrm>
            <a:off x="3995936" y="5148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3" name="Oval 169"/>
          <p:cNvSpPr>
            <a:spLocks noChangeArrowheads="1"/>
          </p:cNvSpPr>
          <p:nvPr/>
        </p:nvSpPr>
        <p:spPr bwMode="auto">
          <a:xfrm>
            <a:off x="4139952" y="47971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4" name="Oval 169"/>
          <p:cNvSpPr>
            <a:spLocks noChangeArrowheads="1"/>
          </p:cNvSpPr>
          <p:nvPr/>
        </p:nvSpPr>
        <p:spPr bwMode="auto">
          <a:xfrm>
            <a:off x="4788024" y="55172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" name="Oval 169"/>
          <p:cNvSpPr>
            <a:spLocks noChangeArrowheads="1"/>
          </p:cNvSpPr>
          <p:nvPr/>
        </p:nvSpPr>
        <p:spPr bwMode="auto">
          <a:xfrm>
            <a:off x="4427984" y="5589240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6" name="Oval 169"/>
          <p:cNvSpPr>
            <a:spLocks noChangeArrowheads="1"/>
          </p:cNvSpPr>
          <p:nvPr/>
        </p:nvSpPr>
        <p:spPr bwMode="auto">
          <a:xfrm>
            <a:off x="3995936" y="587727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7" name="Oval 169"/>
          <p:cNvSpPr>
            <a:spLocks noChangeArrowheads="1"/>
          </p:cNvSpPr>
          <p:nvPr/>
        </p:nvSpPr>
        <p:spPr bwMode="auto">
          <a:xfrm>
            <a:off x="3635896" y="494116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8" name="Oval 169"/>
          <p:cNvSpPr>
            <a:spLocks noChangeArrowheads="1"/>
          </p:cNvSpPr>
          <p:nvPr/>
        </p:nvSpPr>
        <p:spPr bwMode="auto">
          <a:xfrm>
            <a:off x="4716016" y="501317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9" name="Line 153"/>
          <p:cNvSpPr>
            <a:spLocks noChangeShapeType="1"/>
          </p:cNvSpPr>
          <p:nvPr/>
        </p:nvSpPr>
        <p:spPr bwMode="auto">
          <a:xfrm flipV="1">
            <a:off x="3635896" y="5580960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0" name="Oval 169"/>
          <p:cNvSpPr>
            <a:spLocks noChangeArrowheads="1"/>
          </p:cNvSpPr>
          <p:nvPr/>
        </p:nvSpPr>
        <p:spPr bwMode="auto">
          <a:xfrm>
            <a:off x="3923928" y="550895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1" name="Oval 169"/>
          <p:cNvSpPr>
            <a:spLocks noChangeArrowheads="1"/>
          </p:cNvSpPr>
          <p:nvPr/>
        </p:nvSpPr>
        <p:spPr bwMode="auto">
          <a:xfrm>
            <a:off x="3563888" y="573325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2" name="TextBox 341"/>
          <p:cNvSpPr txBox="1"/>
          <p:nvPr/>
        </p:nvSpPr>
        <p:spPr>
          <a:xfrm>
            <a:off x="5436096" y="6229032"/>
            <a:ext cx="156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1600" b="1" smtClean="0">
                <a:latin typeface="Arial" panose="020B0604020202020204" pitchFamily="34" charset="0"/>
                <a:cs typeface="Arial" panose="020B0604020202020204" pitchFamily="34" charset="0"/>
              </a:rPr>
              <a:t>Úplný graf</a:t>
            </a:r>
          </a:p>
        </p:txBody>
      </p:sp>
      <p:sp>
        <p:nvSpPr>
          <p:cNvPr id="250" name="Oval 169"/>
          <p:cNvSpPr>
            <a:spLocks noChangeArrowheads="1"/>
          </p:cNvSpPr>
          <p:nvPr/>
        </p:nvSpPr>
        <p:spPr bwMode="auto">
          <a:xfrm>
            <a:off x="7236296" y="3356992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4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Line 325"/>
          <p:cNvSpPr>
            <a:spLocks noChangeShapeType="1"/>
          </p:cNvSpPr>
          <p:nvPr/>
        </p:nvSpPr>
        <p:spPr bwMode="auto">
          <a:xfrm flipV="1">
            <a:off x="4068241" y="3932610"/>
            <a:ext cx="648072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" name="Line 325"/>
          <p:cNvSpPr>
            <a:spLocks noChangeShapeType="1"/>
          </p:cNvSpPr>
          <p:nvPr/>
        </p:nvSpPr>
        <p:spPr bwMode="auto">
          <a:xfrm>
            <a:off x="4644305" y="4292650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2" name="Line 325"/>
          <p:cNvSpPr>
            <a:spLocks noChangeShapeType="1"/>
          </p:cNvSpPr>
          <p:nvPr/>
        </p:nvSpPr>
        <p:spPr bwMode="auto">
          <a:xfrm flipH="1">
            <a:off x="4860329" y="5444778"/>
            <a:ext cx="432048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" name="Line 325"/>
          <p:cNvSpPr>
            <a:spLocks noChangeShapeType="1"/>
          </p:cNvSpPr>
          <p:nvPr/>
        </p:nvSpPr>
        <p:spPr bwMode="auto">
          <a:xfrm flipH="1">
            <a:off x="2412057" y="3140522"/>
            <a:ext cx="864096" cy="15121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4" name="Line 325"/>
          <p:cNvSpPr>
            <a:spLocks noChangeShapeType="1"/>
          </p:cNvSpPr>
          <p:nvPr/>
        </p:nvSpPr>
        <p:spPr bwMode="auto">
          <a:xfrm flipV="1">
            <a:off x="6732537" y="4796706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152128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Dominance</a:t>
            </a:r>
            <a:endParaRPr lang="cs-CZ" sz="2800"/>
          </a:p>
          <a:p>
            <a:r>
              <a:rPr lang="cs-CZ" b="0" i="1" smtClean="0"/>
              <a:t>Př. Požární </a:t>
            </a:r>
            <a:r>
              <a:rPr lang="cs-CZ" b="0" i="1"/>
              <a:t>stanice má být vždy buď ve vesnici nebo v sousední vesnici. Jaký je minimální počet potřebných požárních stanic</a:t>
            </a:r>
            <a:r>
              <a:rPr lang="cs-CZ" b="0" i="1" smtClean="0"/>
              <a:t>? Postačí 17? </a:t>
            </a:r>
            <a:endParaRPr lang="cs-CZ" b="0" i="1"/>
          </a:p>
        </p:txBody>
      </p:sp>
      <p:sp>
        <p:nvSpPr>
          <p:cNvPr id="4" name="Line 151"/>
          <p:cNvSpPr>
            <a:spLocks noChangeShapeType="1"/>
          </p:cNvSpPr>
          <p:nvPr/>
        </p:nvSpPr>
        <p:spPr bwMode="auto">
          <a:xfrm flipH="1">
            <a:off x="5508401" y="3644578"/>
            <a:ext cx="360040" cy="6472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155"/>
          <p:cNvSpPr>
            <a:spLocks noChangeShapeType="1"/>
          </p:cNvSpPr>
          <p:nvPr/>
        </p:nvSpPr>
        <p:spPr bwMode="auto">
          <a:xfrm flipH="1">
            <a:off x="3636192" y="4220642"/>
            <a:ext cx="432047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Line 156"/>
          <p:cNvSpPr>
            <a:spLocks noChangeShapeType="1"/>
          </p:cNvSpPr>
          <p:nvPr/>
        </p:nvSpPr>
        <p:spPr bwMode="auto">
          <a:xfrm>
            <a:off x="2484411" y="2923704"/>
            <a:ext cx="791741" cy="216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Line 158"/>
          <p:cNvSpPr>
            <a:spLocks noChangeShapeType="1"/>
          </p:cNvSpPr>
          <p:nvPr/>
        </p:nvSpPr>
        <p:spPr bwMode="auto">
          <a:xfrm flipH="1">
            <a:off x="2484412" y="2707804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" name="Line 325"/>
          <p:cNvSpPr>
            <a:spLocks noChangeShapeType="1"/>
          </p:cNvSpPr>
          <p:nvPr/>
        </p:nvSpPr>
        <p:spPr bwMode="auto">
          <a:xfrm flipH="1">
            <a:off x="3349599" y="3716586"/>
            <a:ext cx="286593" cy="6438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Line 326"/>
          <p:cNvSpPr>
            <a:spLocks noChangeShapeType="1"/>
          </p:cNvSpPr>
          <p:nvPr/>
        </p:nvSpPr>
        <p:spPr bwMode="auto">
          <a:xfrm flipH="1">
            <a:off x="4068241" y="3788594"/>
            <a:ext cx="142875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" name="Line 328"/>
          <p:cNvSpPr>
            <a:spLocks noChangeShapeType="1"/>
          </p:cNvSpPr>
          <p:nvPr/>
        </p:nvSpPr>
        <p:spPr bwMode="auto">
          <a:xfrm flipH="1">
            <a:off x="3636193" y="2852490"/>
            <a:ext cx="216024" cy="8655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9" name="Oval 333"/>
          <p:cNvSpPr>
            <a:spLocks noChangeArrowheads="1"/>
          </p:cNvSpPr>
          <p:nvPr/>
        </p:nvSpPr>
        <p:spPr bwMode="auto">
          <a:xfrm>
            <a:off x="3996233" y="4148634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8" name="Line 327"/>
          <p:cNvSpPr>
            <a:spLocks noChangeShapeType="1"/>
          </p:cNvSpPr>
          <p:nvPr/>
        </p:nvSpPr>
        <p:spPr bwMode="auto">
          <a:xfrm flipH="1">
            <a:off x="5724424" y="4580682"/>
            <a:ext cx="358329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9" name="Line 328"/>
          <p:cNvSpPr>
            <a:spLocks noChangeShapeType="1"/>
          </p:cNvSpPr>
          <p:nvPr/>
        </p:nvSpPr>
        <p:spPr bwMode="auto">
          <a:xfrm>
            <a:off x="5292377" y="5444778"/>
            <a:ext cx="1080120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0" name="Line 325"/>
          <p:cNvSpPr>
            <a:spLocks noChangeShapeType="1"/>
          </p:cNvSpPr>
          <p:nvPr/>
        </p:nvSpPr>
        <p:spPr bwMode="auto">
          <a:xfrm>
            <a:off x="3276599" y="3716586"/>
            <a:ext cx="863650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1" name="Line 325"/>
          <p:cNvSpPr>
            <a:spLocks noChangeShapeType="1"/>
          </p:cNvSpPr>
          <p:nvPr/>
        </p:nvSpPr>
        <p:spPr bwMode="auto">
          <a:xfrm flipH="1">
            <a:off x="2412057" y="2276426"/>
            <a:ext cx="172863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2" name="Line 325"/>
          <p:cNvSpPr>
            <a:spLocks noChangeShapeType="1"/>
          </p:cNvSpPr>
          <p:nvPr/>
        </p:nvSpPr>
        <p:spPr bwMode="auto">
          <a:xfrm flipH="1">
            <a:off x="4716313" y="3068514"/>
            <a:ext cx="1944662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3" name="Line 325"/>
          <p:cNvSpPr>
            <a:spLocks noChangeShapeType="1"/>
          </p:cNvSpPr>
          <p:nvPr/>
        </p:nvSpPr>
        <p:spPr bwMode="auto">
          <a:xfrm flipH="1">
            <a:off x="4140249" y="3644578"/>
            <a:ext cx="2304702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4" name="Line 325"/>
          <p:cNvSpPr>
            <a:spLocks noChangeShapeType="1"/>
          </p:cNvSpPr>
          <p:nvPr/>
        </p:nvSpPr>
        <p:spPr bwMode="auto">
          <a:xfrm>
            <a:off x="7308601" y="400461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5" name="Line 325"/>
          <p:cNvSpPr>
            <a:spLocks noChangeShapeType="1"/>
          </p:cNvSpPr>
          <p:nvPr/>
        </p:nvSpPr>
        <p:spPr bwMode="auto">
          <a:xfrm flipH="1">
            <a:off x="7164585" y="5372770"/>
            <a:ext cx="720080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" name="Line 325"/>
          <p:cNvSpPr>
            <a:spLocks noChangeShapeType="1"/>
          </p:cNvSpPr>
          <p:nvPr/>
        </p:nvSpPr>
        <p:spPr bwMode="auto">
          <a:xfrm>
            <a:off x="6732537" y="5300762"/>
            <a:ext cx="115212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7" name="Line 325"/>
          <p:cNvSpPr>
            <a:spLocks noChangeShapeType="1"/>
          </p:cNvSpPr>
          <p:nvPr/>
        </p:nvSpPr>
        <p:spPr bwMode="auto">
          <a:xfrm flipV="1">
            <a:off x="5724425" y="5012730"/>
            <a:ext cx="158417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" name="Line 325"/>
          <p:cNvSpPr>
            <a:spLocks noChangeShapeType="1"/>
          </p:cNvSpPr>
          <p:nvPr/>
        </p:nvSpPr>
        <p:spPr bwMode="auto">
          <a:xfrm flipH="1" flipV="1">
            <a:off x="6876553" y="4076626"/>
            <a:ext cx="432048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9" name="Line 325"/>
          <p:cNvSpPr>
            <a:spLocks noChangeShapeType="1"/>
          </p:cNvSpPr>
          <p:nvPr/>
        </p:nvSpPr>
        <p:spPr bwMode="auto">
          <a:xfrm flipH="1" flipV="1">
            <a:off x="6444505" y="3644578"/>
            <a:ext cx="432048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0" name="Line 325"/>
          <p:cNvSpPr>
            <a:spLocks noChangeShapeType="1"/>
          </p:cNvSpPr>
          <p:nvPr/>
        </p:nvSpPr>
        <p:spPr bwMode="auto">
          <a:xfrm flipH="1" flipV="1">
            <a:off x="5148361" y="4868714"/>
            <a:ext cx="576064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1" name="Line 325"/>
          <p:cNvSpPr>
            <a:spLocks noChangeShapeType="1"/>
          </p:cNvSpPr>
          <p:nvPr/>
        </p:nvSpPr>
        <p:spPr bwMode="auto">
          <a:xfrm flipH="1">
            <a:off x="5724425" y="5228754"/>
            <a:ext cx="0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2" name="Line 325"/>
          <p:cNvSpPr>
            <a:spLocks noChangeShapeType="1"/>
          </p:cNvSpPr>
          <p:nvPr/>
        </p:nvSpPr>
        <p:spPr bwMode="auto">
          <a:xfrm>
            <a:off x="4716313" y="5084738"/>
            <a:ext cx="1152128" cy="10801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3" name="Line 325"/>
          <p:cNvSpPr>
            <a:spLocks noChangeShapeType="1"/>
          </p:cNvSpPr>
          <p:nvPr/>
        </p:nvSpPr>
        <p:spPr bwMode="auto">
          <a:xfrm flipV="1">
            <a:off x="5868441" y="6020842"/>
            <a:ext cx="129614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4" name="Line 325"/>
          <p:cNvSpPr>
            <a:spLocks noChangeShapeType="1"/>
          </p:cNvSpPr>
          <p:nvPr/>
        </p:nvSpPr>
        <p:spPr bwMode="auto">
          <a:xfrm flipV="1">
            <a:off x="5868441" y="5300762"/>
            <a:ext cx="86409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5" name="Line 325"/>
          <p:cNvSpPr>
            <a:spLocks noChangeShapeType="1"/>
          </p:cNvSpPr>
          <p:nvPr/>
        </p:nvSpPr>
        <p:spPr bwMode="auto">
          <a:xfrm>
            <a:off x="5220369" y="4868714"/>
            <a:ext cx="26642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6" name="Line 325"/>
          <p:cNvSpPr>
            <a:spLocks noChangeShapeType="1"/>
          </p:cNvSpPr>
          <p:nvPr/>
        </p:nvSpPr>
        <p:spPr bwMode="auto">
          <a:xfrm flipH="1">
            <a:off x="5723979" y="4004618"/>
            <a:ext cx="158462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7" name="Line 325"/>
          <p:cNvSpPr>
            <a:spLocks noChangeShapeType="1"/>
          </p:cNvSpPr>
          <p:nvPr/>
        </p:nvSpPr>
        <p:spPr bwMode="auto">
          <a:xfrm flipH="1">
            <a:off x="4140249" y="4076626"/>
            <a:ext cx="273630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8" name="Line 325"/>
          <p:cNvSpPr>
            <a:spLocks noChangeShapeType="1"/>
          </p:cNvSpPr>
          <p:nvPr/>
        </p:nvSpPr>
        <p:spPr bwMode="auto">
          <a:xfrm flipV="1">
            <a:off x="5148361" y="3644578"/>
            <a:ext cx="1296144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9" name="Line 325"/>
          <p:cNvSpPr>
            <a:spLocks noChangeShapeType="1"/>
          </p:cNvSpPr>
          <p:nvPr/>
        </p:nvSpPr>
        <p:spPr bwMode="auto">
          <a:xfrm flipV="1">
            <a:off x="4140249" y="3932610"/>
            <a:ext cx="576064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1" name="Line 325"/>
          <p:cNvSpPr>
            <a:spLocks noChangeShapeType="1"/>
          </p:cNvSpPr>
          <p:nvPr/>
        </p:nvSpPr>
        <p:spPr bwMode="auto">
          <a:xfrm flipH="1">
            <a:off x="4860329" y="5588794"/>
            <a:ext cx="86409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4" name="Line 325"/>
          <p:cNvSpPr>
            <a:spLocks noChangeShapeType="1"/>
          </p:cNvSpPr>
          <p:nvPr/>
        </p:nvSpPr>
        <p:spPr bwMode="auto">
          <a:xfrm flipH="1" flipV="1">
            <a:off x="4716313" y="5084738"/>
            <a:ext cx="1368152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5" name="Line 325"/>
          <p:cNvSpPr>
            <a:spLocks noChangeShapeType="1"/>
          </p:cNvSpPr>
          <p:nvPr/>
        </p:nvSpPr>
        <p:spPr bwMode="auto">
          <a:xfrm flipH="1" flipV="1">
            <a:off x="6084465" y="5516786"/>
            <a:ext cx="108012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6" name="Line 325"/>
          <p:cNvSpPr>
            <a:spLocks noChangeShapeType="1"/>
          </p:cNvSpPr>
          <p:nvPr/>
        </p:nvSpPr>
        <p:spPr bwMode="auto">
          <a:xfrm>
            <a:off x="4140249" y="2276426"/>
            <a:ext cx="576064" cy="16559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7" name="Line 325"/>
          <p:cNvSpPr>
            <a:spLocks noChangeShapeType="1"/>
          </p:cNvSpPr>
          <p:nvPr/>
        </p:nvSpPr>
        <p:spPr bwMode="auto">
          <a:xfrm>
            <a:off x="2412503" y="3428554"/>
            <a:ext cx="86365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8" name="Line 325"/>
          <p:cNvSpPr>
            <a:spLocks noChangeShapeType="1"/>
          </p:cNvSpPr>
          <p:nvPr/>
        </p:nvSpPr>
        <p:spPr bwMode="auto">
          <a:xfrm flipV="1">
            <a:off x="2412057" y="3068514"/>
            <a:ext cx="4248026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325"/>
          <p:cNvSpPr>
            <a:spLocks noChangeShapeType="1"/>
          </p:cNvSpPr>
          <p:nvPr/>
        </p:nvSpPr>
        <p:spPr bwMode="auto">
          <a:xfrm flipH="1">
            <a:off x="3636193" y="4796706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328"/>
          <p:cNvSpPr>
            <a:spLocks noChangeShapeType="1"/>
          </p:cNvSpPr>
          <p:nvPr/>
        </p:nvSpPr>
        <p:spPr bwMode="auto">
          <a:xfrm flipH="1" flipV="1">
            <a:off x="4644305" y="4292650"/>
            <a:ext cx="107994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326"/>
          <p:cNvSpPr>
            <a:spLocks noChangeShapeType="1"/>
          </p:cNvSpPr>
          <p:nvPr/>
        </p:nvSpPr>
        <p:spPr bwMode="auto">
          <a:xfrm>
            <a:off x="4571155" y="2996506"/>
            <a:ext cx="577205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4"/>
          <p:cNvSpPr>
            <a:spLocks noChangeShapeType="1"/>
          </p:cNvSpPr>
          <p:nvPr/>
        </p:nvSpPr>
        <p:spPr bwMode="auto">
          <a:xfrm>
            <a:off x="6011639" y="4580683"/>
            <a:ext cx="792906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4"/>
          <p:cNvSpPr>
            <a:spLocks noChangeShapeType="1"/>
          </p:cNvSpPr>
          <p:nvPr/>
        </p:nvSpPr>
        <p:spPr bwMode="auto">
          <a:xfrm>
            <a:off x="5508401" y="4292650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4"/>
          <p:cNvSpPr>
            <a:spLocks noChangeShapeType="1"/>
          </p:cNvSpPr>
          <p:nvPr/>
        </p:nvSpPr>
        <p:spPr bwMode="auto">
          <a:xfrm>
            <a:off x="5148361" y="4004618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327"/>
          <p:cNvSpPr>
            <a:spLocks noChangeShapeType="1"/>
          </p:cNvSpPr>
          <p:nvPr/>
        </p:nvSpPr>
        <p:spPr bwMode="auto">
          <a:xfrm flipH="1" flipV="1">
            <a:off x="6804544" y="3427984"/>
            <a:ext cx="720080" cy="12247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Line 327"/>
          <p:cNvSpPr>
            <a:spLocks noChangeShapeType="1"/>
          </p:cNvSpPr>
          <p:nvPr/>
        </p:nvSpPr>
        <p:spPr bwMode="auto">
          <a:xfrm flipH="1">
            <a:off x="6012456" y="3428554"/>
            <a:ext cx="792089" cy="115155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7" name="Line 154"/>
          <p:cNvSpPr>
            <a:spLocks noChangeShapeType="1"/>
          </p:cNvSpPr>
          <p:nvPr/>
        </p:nvSpPr>
        <p:spPr bwMode="auto">
          <a:xfrm flipH="1">
            <a:off x="6876553" y="4652690"/>
            <a:ext cx="64807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8" name="Line 155"/>
          <p:cNvSpPr>
            <a:spLocks noChangeShapeType="1"/>
          </p:cNvSpPr>
          <p:nvPr/>
        </p:nvSpPr>
        <p:spPr bwMode="auto">
          <a:xfrm flipH="1" flipV="1">
            <a:off x="6012456" y="4580682"/>
            <a:ext cx="151216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Line 328"/>
          <p:cNvSpPr>
            <a:spLocks noChangeShapeType="1"/>
          </p:cNvSpPr>
          <p:nvPr/>
        </p:nvSpPr>
        <p:spPr bwMode="auto">
          <a:xfrm>
            <a:off x="7524451" y="4652690"/>
            <a:ext cx="72182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0" name="Line 328"/>
          <p:cNvSpPr>
            <a:spLocks noChangeShapeType="1"/>
          </p:cNvSpPr>
          <p:nvPr/>
        </p:nvSpPr>
        <p:spPr bwMode="auto">
          <a:xfrm>
            <a:off x="6804545" y="4796706"/>
            <a:ext cx="36004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Line 328"/>
          <p:cNvSpPr>
            <a:spLocks noChangeShapeType="1"/>
          </p:cNvSpPr>
          <p:nvPr/>
        </p:nvSpPr>
        <p:spPr bwMode="auto">
          <a:xfrm>
            <a:off x="7164585" y="5516786"/>
            <a:ext cx="43204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Line 328"/>
          <p:cNvSpPr>
            <a:spLocks noChangeShapeType="1"/>
          </p:cNvSpPr>
          <p:nvPr/>
        </p:nvSpPr>
        <p:spPr bwMode="auto">
          <a:xfrm flipH="1">
            <a:off x="6372497" y="5516786"/>
            <a:ext cx="792088" cy="7902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4" name="Line 328"/>
          <p:cNvSpPr>
            <a:spLocks noChangeShapeType="1"/>
          </p:cNvSpPr>
          <p:nvPr/>
        </p:nvSpPr>
        <p:spPr bwMode="auto">
          <a:xfrm flipH="1" flipV="1">
            <a:off x="6372497" y="5372770"/>
            <a:ext cx="791914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Line 328"/>
          <p:cNvSpPr>
            <a:spLocks noChangeShapeType="1"/>
          </p:cNvSpPr>
          <p:nvPr/>
        </p:nvSpPr>
        <p:spPr bwMode="auto">
          <a:xfrm flipH="1">
            <a:off x="5292377" y="4724698"/>
            <a:ext cx="431874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Line 328"/>
          <p:cNvSpPr>
            <a:spLocks noChangeShapeType="1"/>
          </p:cNvSpPr>
          <p:nvPr/>
        </p:nvSpPr>
        <p:spPr bwMode="auto">
          <a:xfrm>
            <a:off x="5724425" y="4724698"/>
            <a:ext cx="648072" cy="646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Line 328"/>
          <p:cNvSpPr>
            <a:spLocks noChangeShapeType="1"/>
          </p:cNvSpPr>
          <p:nvPr/>
        </p:nvSpPr>
        <p:spPr bwMode="auto">
          <a:xfrm flipH="1" flipV="1">
            <a:off x="2628081" y="2706614"/>
            <a:ext cx="1224136" cy="1458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Line 328"/>
          <p:cNvSpPr>
            <a:spLocks noChangeShapeType="1"/>
          </p:cNvSpPr>
          <p:nvPr/>
        </p:nvSpPr>
        <p:spPr bwMode="auto">
          <a:xfrm flipH="1">
            <a:off x="4572297" y="5444778"/>
            <a:ext cx="71990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Line 328"/>
          <p:cNvSpPr>
            <a:spLocks noChangeShapeType="1"/>
          </p:cNvSpPr>
          <p:nvPr/>
        </p:nvSpPr>
        <p:spPr bwMode="auto">
          <a:xfrm flipH="1">
            <a:off x="4572297" y="4292650"/>
            <a:ext cx="72008" cy="11502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" name="Line 154"/>
          <p:cNvSpPr>
            <a:spLocks noChangeShapeType="1"/>
          </p:cNvSpPr>
          <p:nvPr/>
        </p:nvSpPr>
        <p:spPr bwMode="auto">
          <a:xfrm flipH="1">
            <a:off x="4644305" y="4004618"/>
            <a:ext cx="504056" cy="2883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3" name="Line 154"/>
          <p:cNvSpPr>
            <a:spLocks noChangeShapeType="1"/>
          </p:cNvSpPr>
          <p:nvPr/>
        </p:nvSpPr>
        <p:spPr bwMode="auto">
          <a:xfrm flipH="1">
            <a:off x="5148361" y="3644578"/>
            <a:ext cx="72008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4" name="Line 154"/>
          <p:cNvSpPr>
            <a:spLocks noChangeShapeType="1"/>
          </p:cNvSpPr>
          <p:nvPr/>
        </p:nvSpPr>
        <p:spPr bwMode="auto">
          <a:xfrm flipH="1">
            <a:off x="5148361" y="2924499"/>
            <a:ext cx="432048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5" name="Line 155"/>
          <p:cNvSpPr>
            <a:spLocks noChangeShapeType="1"/>
          </p:cNvSpPr>
          <p:nvPr/>
        </p:nvSpPr>
        <p:spPr bwMode="auto">
          <a:xfrm flipH="1" flipV="1">
            <a:off x="5580409" y="2924497"/>
            <a:ext cx="1224136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6" name="Line 155"/>
          <p:cNvSpPr>
            <a:spLocks noChangeShapeType="1"/>
          </p:cNvSpPr>
          <p:nvPr/>
        </p:nvSpPr>
        <p:spPr bwMode="auto">
          <a:xfrm flipH="1" flipV="1">
            <a:off x="2484065" y="2924497"/>
            <a:ext cx="864096" cy="144016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7" name="Line 157"/>
          <p:cNvSpPr>
            <a:spLocks noChangeShapeType="1"/>
          </p:cNvSpPr>
          <p:nvPr/>
        </p:nvSpPr>
        <p:spPr bwMode="auto">
          <a:xfrm>
            <a:off x="3276153" y="3140522"/>
            <a:ext cx="36004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8" name="Line 155"/>
          <p:cNvSpPr>
            <a:spLocks noChangeShapeType="1"/>
          </p:cNvSpPr>
          <p:nvPr/>
        </p:nvSpPr>
        <p:spPr bwMode="auto">
          <a:xfrm flipH="1" flipV="1">
            <a:off x="3636193" y="3716586"/>
            <a:ext cx="576064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9" name="Line 154"/>
          <p:cNvSpPr>
            <a:spLocks noChangeShapeType="1"/>
          </p:cNvSpPr>
          <p:nvPr/>
        </p:nvSpPr>
        <p:spPr bwMode="auto">
          <a:xfrm flipH="1">
            <a:off x="4212257" y="2996506"/>
            <a:ext cx="35922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0" name="Line 154"/>
          <p:cNvSpPr>
            <a:spLocks noChangeShapeType="1"/>
          </p:cNvSpPr>
          <p:nvPr/>
        </p:nvSpPr>
        <p:spPr bwMode="auto">
          <a:xfrm flipH="1" flipV="1">
            <a:off x="4140249" y="4220643"/>
            <a:ext cx="503238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1" name="Line 154"/>
          <p:cNvSpPr>
            <a:spLocks noChangeShapeType="1"/>
          </p:cNvSpPr>
          <p:nvPr/>
        </p:nvSpPr>
        <p:spPr bwMode="auto">
          <a:xfrm flipH="1" flipV="1">
            <a:off x="3636193" y="4652691"/>
            <a:ext cx="93528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2" name="Line 325"/>
          <p:cNvSpPr>
            <a:spLocks noChangeShapeType="1"/>
          </p:cNvSpPr>
          <p:nvPr/>
        </p:nvSpPr>
        <p:spPr bwMode="auto">
          <a:xfrm flipH="1" flipV="1">
            <a:off x="3636193" y="5228754"/>
            <a:ext cx="1224136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" name="Line 155"/>
          <p:cNvSpPr>
            <a:spLocks noChangeShapeType="1"/>
          </p:cNvSpPr>
          <p:nvPr/>
        </p:nvSpPr>
        <p:spPr bwMode="auto">
          <a:xfrm flipH="1">
            <a:off x="3348160" y="3788594"/>
            <a:ext cx="864097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4" name="Line 154"/>
          <p:cNvSpPr>
            <a:spLocks noChangeShapeType="1"/>
          </p:cNvSpPr>
          <p:nvPr/>
        </p:nvSpPr>
        <p:spPr bwMode="auto">
          <a:xfrm flipV="1">
            <a:off x="3635375" y="3788595"/>
            <a:ext cx="81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5" name="Line 157"/>
          <p:cNvSpPr>
            <a:spLocks noChangeShapeType="1"/>
          </p:cNvSpPr>
          <p:nvPr/>
        </p:nvSpPr>
        <p:spPr bwMode="auto">
          <a:xfrm>
            <a:off x="5580409" y="2924498"/>
            <a:ext cx="288032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6" name="Line 153"/>
          <p:cNvSpPr>
            <a:spLocks noChangeShapeType="1"/>
          </p:cNvSpPr>
          <p:nvPr/>
        </p:nvSpPr>
        <p:spPr bwMode="auto">
          <a:xfrm flipH="1" flipV="1">
            <a:off x="3852217" y="2852490"/>
            <a:ext cx="720080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0" name="Line 325"/>
          <p:cNvSpPr>
            <a:spLocks noChangeShapeType="1"/>
          </p:cNvSpPr>
          <p:nvPr/>
        </p:nvSpPr>
        <p:spPr bwMode="auto">
          <a:xfrm flipH="1" flipV="1">
            <a:off x="2844105" y="4580682"/>
            <a:ext cx="18722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1" name="Line 325"/>
          <p:cNvSpPr>
            <a:spLocks noChangeShapeType="1"/>
          </p:cNvSpPr>
          <p:nvPr/>
        </p:nvSpPr>
        <p:spPr bwMode="auto">
          <a:xfrm flipH="1" flipV="1">
            <a:off x="2628081" y="5084738"/>
            <a:ext cx="1008112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2" name="Line 325"/>
          <p:cNvSpPr>
            <a:spLocks noChangeShapeType="1"/>
          </p:cNvSpPr>
          <p:nvPr/>
        </p:nvSpPr>
        <p:spPr bwMode="auto">
          <a:xfrm flipH="1" flipV="1">
            <a:off x="2700089" y="5084738"/>
            <a:ext cx="216024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" name="Line 325"/>
          <p:cNvSpPr>
            <a:spLocks noChangeShapeType="1"/>
          </p:cNvSpPr>
          <p:nvPr/>
        </p:nvSpPr>
        <p:spPr bwMode="auto">
          <a:xfrm flipV="1">
            <a:off x="2844105" y="3716586"/>
            <a:ext cx="432048" cy="8640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5" name="Line 325"/>
          <p:cNvSpPr>
            <a:spLocks noChangeShapeType="1"/>
          </p:cNvSpPr>
          <p:nvPr/>
        </p:nvSpPr>
        <p:spPr bwMode="auto">
          <a:xfrm flipV="1">
            <a:off x="2412057" y="3428554"/>
            <a:ext cx="0" cy="122413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6" name="Line 325"/>
          <p:cNvSpPr>
            <a:spLocks noChangeShapeType="1"/>
          </p:cNvSpPr>
          <p:nvPr/>
        </p:nvSpPr>
        <p:spPr bwMode="auto">
          <a:xfrm flipV="1">
            <a:off x="2196033" y="5228754"/>
            <a:ext cx="1440160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7" name="Line 325"/>
          <p:cNvSpPr>
            <a:spLocks noChangeShapeType="1"/>
          </p:cNvSpPr>
          <p:nvPr/>
        </p:nvSpPr>
        <p:spPr bwMode="auto">
          <a:xfrm flipH="1" flipV="1">
            <a:off x="2412057" y="4652690"/>
            <a:ext cx="216024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8" name="Line 325"/>
          <p:cNvSpPr>
            <a:spLocks noChangeShapeType="1"/>
          </p:cNvSpPr>
          <p:nvPr/>
        </p:nvSpPr>
        <p:spPr bwMode="auto">
          <a:xfrm flipH="1" flipV="1">
            <a:off x="2412057" y="3428554"/>
            <a:ext cx="432048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9" name="Line 325"/>
          <p:cNvSpPr>
            <a:spLocks noChangeShapeType="1"/>
          </p:cNvSpPr>
          <p:nvPr/>
        </p:nvSpPr>
        <p:spPr bwMode="auto">
          <a:xfrm flipV="1">
            <a:off x="2412057" y="3716586"/>
            <a:ext cx="86409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0" name="Line 325"/>
          <p:cNvSpPr>
            <a:spLocks noChangeShapeType="1"/>
          </p:cNvSpPr>
          <p:nvPr/>
        </p:nvSpPr>
        <p:spPr bwMode="auto">
          <a:xfrm flipV="1">
            <a:off x="2196033" y="4652690"/>
            <a:ext cx="216024" cy="1152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1" name="Line 325"/>
          <p:cNvSpPr>
            <a:spLocks noChangeShapeType="1"/>
          </p:cNvSpPr>
          <p:nvPr/>
        </p:nvSpPr>
        <p:spPr bwMode="auto">
          <a:xfrm>
            <a:off x="1908001" y="4364658"/>
            <a:ext cx="72008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2" name="Line 325"/>
          <p:cNvSpPr>
            <a:spLocks noChangeShapeType="1"/>
          </p:cNvSpPr>
          <p:nvPr/>
        </p:nvSpPr>
        <p:spPr bwMode="auto">
          <a:xfrm>
            <a:off x="2196033" y="5804818"/>
            <a:ext cx="266429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" name="Line 325"/>
          <p:cNvSpPr>
            <a:spLocks noChangeShapeType="1"/>
          </p:cNvSpPr>
          <p:nvPr/>
        </p:nvSpPr>
        <p:spPr bwMode="auto">
          <a:xfrm flipH="1" flipV="1">
            <a:off x="1908001" y="4364658"/>
            <a:ext cx="288032" cy="14401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" name="Line 325"/>
          <p:cNvSpPr>
            <a:spLocks noChangeShapeType="1"/>
          </p:cNvSpPr>
          <p:nvPr/>
        </p:nvSpPr>
        <p:spPr bwMode="auto">
          <a:xfrm flipV="1">
            <a:off x="1908001" y="3428554"/>
            <a:ext cx="504056" cy="9361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5" name="Line 157"/>
          <p:cNvSpPr>
            <a:spLocks noChangeShapeType="1"/>
          </p:cNvSpPr>
          <p:nvPr/>
        </p:nvSpPr>
        <p:spPr bwMode="auto">
          <a:xfrm flipH="1">
            <a:off x="2628082" y="4652690"/>
            <a:ext cx="1008112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2627263" y="5444779"/>
            <a:ext cx="936922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9" name="Line 154"/>
          <p:cNvSpPr>
            <a:spLocks noChangeShapeType="1"/>
          </p:cNvSpPr>
          <p:nvPr/>
        </p:nvSpPr>
        <p:spPr bwMode="auto">
          <a:xfrm flipH="1">
            <a:off x="3564185" y="5444778"/>
            <a:ext cx="1008112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" name="Oval 168"/>
          <p:cNvSpPr>
            <a:spLocks noChangeArrowheads="1"/>
          </p:cNvSpPr>
          <p:nvPr/>
        </p:nvSpPr>
        <p:spPr bwMode="auto">
          <a:xfrm>
            <a:off x="2412975" y="2852267"/>
            <a:ext cx="144462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Oval 169"/>
          <p:cNvSpPr>
            <a:spLocks noChangeArrowheads="1"/>
          </p:cNvSpPr>
          <p:nvPr/>
        </p:nvSpPr>
        <p:spPr bwMode="auto">
          <a:xfrm>
            <a:off x="2557437" y="26347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5" name="Oval 331"/>
          <p:cNvSpPr>
            <a:spLocks noChangeArrowheads="1"/>
          </p:cNvSpPr>
          <p:nvPr/>
        </p:nvSpPr>
        <p:spPr bwMode="auto">
          <a:xfrm>
            <a:off x="4500289" y="29244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0" name="Oval 331"/>
          <p:cNvSpPr>
            <a:spLocks noChangeArrowheads="1"/>
          </p:cNvSpPr>
          <p:nvPr/>
        </p:nvSpPr>
        <p:spPr bwMode="auto">
          <a:xfrm>
            <a:off x="5076353" y="342855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4" name="Oval 331"/>
          <p:cNvSpPr>
            <a:spLocks noChangeArrowheads="1"/>
          </p:cNvSpPr>
          <p:nvPr/>
        </p:nvSpPr>
        <p:spPr bwMode="auto">
          <a:xfrm>
            <a:off x="3780209" y="2780482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0" name="Line 325"/>
          <p:cNvSpPr>
            <a:spLocks noChangeShapeType="1"/>
          </p:cNvSpPr>
          <p:nvPr/>
        </p:nvSpPr>
        <p:spPr bwMode="auto">
          <a:xfrm flipH="1" flipV="1">
            <a:off x="4140249" y="2276426"/>
            <a:ext cx="2304256" cy="136815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Oval 159"/>
          <p:cNvSpPr>
            <a:spLocks noChangeArrowheads="1"/>
          </p:cNvSpPr>
          <p:nvPr/>
        </p:nvSpPr>
        <p:spPr bwMode="auto">
          <a:xfrm>
            <a:off x="3564185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Oval 161"/>
          <p:cNvSpPr>
            <a:spLocks noChangeArrowheads="1"/>
          </p:cNvSpPr>
          <p:nvPr/>
        </p:nvSpPr>
        <p:spPr bwMode="auto">
          <a:xfrm>
            <a:off x="3204145" y="364457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Oval 165"/>
          <p:cNvSpPr>
            <a:spLocks noChangeArrowheads="1"/>
          </p:cNvSpPr>
          <p:nvPr/>
        </p:nvSpPr>
        <p:spPr bwMode="auto">
          <a:xfrm>
            <a:off x="3564185" y="515674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Oval 167"/>
          <p:cNvSpPr>
            <a:spLocks noChangeArrowheads="1"/>
          </p:cNvSpPr>
          <p:nvPr/>
        </p:nvSpPr>
        <p:spPr bwMode="auto">
          <a:xfrm>
            <a:off x="2341537" y="3355504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" name="Oval 329"/>
          <p:cNvSpPr>
            <a:spLocks noChangeArrowheads="1"/>
          </p:cNvSpPr>
          <p:nvPr/>
        </p:nvSpPr>
        <p:spPr bwMode="auto">
          <a:xfrm>
            <a:off x="3278162" y="42889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Oval 330"/>
          <p:cNvSpPr>
            <a:spLocks noChangeArrowheads="1"/>
          </p:cNvSpPr>
          <p:nvPr/>
        </p:nvSpPr>
        <p:spPr bwMode="auto">
          <a:xfrm>
            <a:off x="3564185" y="3644578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4" name="Oval 330"/>
          <p:cNvSpPr>
            <a:spLocks noChangeArrowheads="1"/>
          </p:cNvSpPr>
          <p:nvPr/>
        </p:nvSpPr>
        <p:spPr bwMode="auto">
          <a:xfrm>
            <a:off x="3204145" y="306851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6" name="Oval 330"/>
          <p:cNvSpPr>
            <a:spLocks noChangeArrowheads="1"/>
          </p:cNvSpPr>
          <p:nvPr/>
        </p:nvSpPr>
        <p:spPr bwMode="auto">
          <a:xfrm>
            <a:off x="4067497" y="220729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" name="Oval 330"/>
          <p:cNvSpPr>
            <a:spLocks noChangeArrowheads="1"/>
          </p:cNvSpPr>
          <p:nvPr/>
        </p:nvSpPr>
        <p:spPr bwMode="auto">
          <a:xfrm>
            <a:off x="5508401" y="28524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4" name="Oval 331"/>
          <p:cNvSpPr>
            <a:spLocks noChangeArrowheads="1"/>
          </p:cNvSpPr>
          <p:nvPr/>
        </p:nvSpPr>
        <p:spPr bwMode="auto">
          <a:xfrm>
            <a:off x="4068241" y="4724698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0" name="Oval 330"/>
          <p:cNvSpPr>
            <a:spLocks noChangeArrowheads="1"/>
          </p:cNvSpPr>
          <p:nvPr/>
        </p:nvSpPr>
        <p:spPr bwMode="auto">
          <a:xfrm>
            <a:off x="4500289" y="53727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" name="Oval 331"/>
          <p:cNvSpPr>
            <a:spLocks noChangeArrowheads="1"/>
          </p:cNvSpPr>
          <p:nvPr/>
        </p:nvSpPr>
        <p:spPr bwMode="auto">
          <a:xfrm>
            <a:off x="4789065" y="601796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2" name="Oval 332"/>
          <p:cNvSpPr>
            <a:spLocks noChangeArrowheads="1"/>
          </p:cNvSpPr>
          <p:nvPr/>
        </p:nvSpPr>
        <p:spPr bwMode="auto">
          <a:xfrm>
            <a:off x="1835993" y="429265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3" name="Oval 330"/>
          <p:cNvSpPr>
            <a:spLocks noChangeArrowheads="1"/>
          </p:cNvSpPr>
          <p:nvPr/>
        </p:nvSpPr>
        <p:spPr bwMode="auto">
          <a:xfrm>
            <a:off x="6732537" y="335654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5" name="Oval 330"/>
          <p:cNvSpPr>
            <a:spLocks noChangeArrowheads="1"/>
          </p:cNvSpPr>
          <p:nvPr/>
        </p:nvSpPr>
        <p:spPr bwMode="auto">
          <a:xfrm>
            <a:off x="5797177" y="608997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6" name="Oval 331"/>
          <p:cNvSpPr>
            <a:spLocks noChangeArrowheads="1"/>
          </p:cNvSpPr>
          <p:nvPr/>
        </p:nvSpPr>
        <p:spPr bwMode="auto">
          <a:xfrm>
            <a:off x="7093321" y="5945957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8" name="Oval 331"/>
          <p:cNvSpPr>
            <a:spLocks noChangeArrowheads="1"/>
          </p:cNvSpPr>
          <p:nvPr/>
        </p:nvSpPr>
        <p:spPr bwMode="auto">
          <a:xfrm>
            <a:off x="6300489" y="623686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9" name="Oval 330"/>
          <p:cNvSpPr>
            <a:spLocks noChangeArrowheads="1"/>
          </p:cNvSpPr>
          <p:nvPr/>
        </p:nvSpPr>
        <p:spPr bwMode="auto">
          <a:xfrm>
            <a:off x="7524625" y="58048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" name="Oval 329"/>
          <p:cNvSpPr>
            <a:spLocks noChangeArrowheads="1"/>
          </p:cNvSpPr>
          <p:nvPr/>
        </p:nvSpPr>
        <p:spPr bwMode="auto">
          <a:xfrm>
            <a:off x="7236593" y="3932610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3" name="Oval 330"/>
          <p:cNvSpPr>
            <a:spLocks noChangeArrowheads="1"/>
          </p:cNvSpPr>
          <p:nvPr/>
        </p:nvSpPr>
        <p:spPr bwMode="auto">
          <a:xfrm>
            <a:off x="6588521" y="29965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7" name="Oval 330"/>
          <p:cNvSpPr>
            <a:spLocks noChangeArrowheads="1"/>
          </p:cNvSpPr>
          <p:nvPr/>
        </p:nvSpPr>
        <p:spPr bwMode="auto">
          <a:xfrm>
            <a:off x="7452617" y="458068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0" name="Oval 331"/>
          <p:cNvSpPr>
            <a:spLocks noChangeArrowheads="1"/>
          </p:cNvSpPr>
          <p:nvPr/>
        </p:nvSpPr>
        <p:spPr bwMode="auto">
          <a:xfrm>
            <a:off x="7811913" y="5303639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" name="Oval 332"/>
          <p:cNvSpPr>
            <a:spLocks noChangeArrowheads="1"/>
          </p:cNvSpPr>
          <p:nvPr/>
        </p:nvSpPr>
        <p:spPr bwMode="auto">
          <a:xfrm>
            <a:off x="4644305" y="501273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7" name="Oval 332"/>
          <p:cNvSpPr>
            <a:spLocks noChangeArrowheads="1"/>
          </p:cNvSpPr>
          <p:nvPr/>
        </p:nvSpPr>
        <p:spPr bwMode="auto">
          <a:xfrm>
            <a:off x="2556073" y="501273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8" name="Oval 332"/>
          <p:cNvSpPr>
            <a:spLocks noChangeArrowheads="1"/>
          </p:cNvSpPr>
          <p:nvPr/>
        </p:nvSpPr>
        <p:spPr bwMode="auto">
          <a:xfrm>
            <a:off x="2124025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9" name="Oval 332"/>
          <p:cNvSpPr>
            <a:spLocks noChangeArrowheads="1"/>
          </p:cNvSpPr>
          <p:nvPr/>
        </p:nvSpPr>
        <p:spPr bwMode="auto">
          <a:xfrm>
            <a:off x="2772097" y="4508674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4" name="Oval 332"/>
          <p:cNvSpPr>
            <a:spLocks noChangeArrowheads="1"/>
          </p:cNvSpPr>
          <p:nvPr/>
        </p:nvSpPr>
        <p:spPr bwMode="auto">
          <a:xfrm>
            <a:off x="2340049" y="4580682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6" name="Oval 332"/>
          <p:cNvSpPr>
            <a:spLocks noChangeArrowheads="1"/>
          </p:cNvSpPr>
          <p:nvPr/>
        </p:nvSpPr>
        <p:spPr bwMode="auto">
          <a:xfrm>
            <a:off x="2556073" y="5372770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58" name="Oval 166"/>
          <p:cNvSpPr>
            <a:spLocks noChangeArrowheads="1"/>
          </p:cNvSpPr>
          <p:nvPr/>
        </p:nvSpPr>
        <p:spPr bwMode="auto">
          <a:xfrm>
            <a:off x="3492177" y="5732810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Oval 162"/>
          <p:cNvSpPr>
            <a:spLocks noChangeArrowheads="1"/>
          </p:cNvSpPr>
          <p:nvPr/>
        </p:nvSpPr>
        <p:spPr bwMode="auto">
          <a:xfrm>
            <a:off x="5076353" y="393261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" name="Oval 331"/>
          <p:cNvSpPr>
            <a:spLocks noChangeArrowheads="1"/>
          </p:cNvSpPr>
          <p:nvPr/>
        </p:nvSpPr>
        <p:spPr bwMode="auto">
          <a:xfrm>
            <a:off x="6732537" y="4724698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" name="Oval 332"/>
          <p:cNvSpPr>
            <a:spLocks noChangeArrowheads="1"/>
          </p:cNvSpPr>
          <p:nvPr/>
        </p:nvSpPr>
        <p:spPr bwMode="auto">
          <a:xfrm>
            <a:off x="4140249" y="3716586"/>
            <a:ext cx="144462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" name="Oval 330"/>
          <p:cNvSpPr>
            <a:spLocks noChangeArrowheads="1"/>
          </p:cNvSpPr>
          <p:nvPr/>
        </p:nvSpPr>
        <p:spPr bwMode="auto">
          <a:xfrm>
            <a:off x="4645049" y="3857725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" name="Oval 331"/>
          <p:cNvSpPr>
            <a:spLocks noChangeArrowheads="1"/>
          </p:cNvSpPr>
          <p:nvPr/>
        </p:nvSpPr>
        <p:spPr bwMode="auto">
          <a:xfrm>
            <a:off x="5796433" y="3572570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" name="Oval 330"/>
          <p:cNvSpPr>
            <a:spLocks noChangeArrowheads="1"/>
          </p:cNvSpPr>
          <p:nvPr/>
        </p:nvSpPr>
        <p:spPr bwMode="auto">
          <a:xfrm>
            <a:off x="5436393" y="422064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2" name="Oval 330"/>
          <p:cNvSpPr>
            <a:spLocks noChangeArrowheads="1"/>
          </p:cNvSpPr>
          <p:nvPr/>
        </p:nvSpPr>
        <p:spPr bwMode="auto">
          <a:xfrm>
            <a:off x="6372497" y="357257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5" name="Oval 331"/>
          <p:cNvSpPr>
            <a:spLocks noChangeArrowheads="1"/>
          </p:cNvSpPr>
          <p:nvPr/>
        </p:nvSpPr>
        <p:spPr bwMode="auto">
          <a:xfrm>
            <a:off x="5652417" y="551678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6" name="Oval 330"/>
          <p:cNvSpPr>
            <a:spLocks noChangeArrowheads="1"/>
          </p:cNvSpPr>
          <p:nvPr/>
        </p:nvSpPr>
        <p:spPr bwMode="auto">
          <a:xfrm>
            <a:off x="5076353" y="4796706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7" name="Oval 331"/>
          <p:cNvSpPr>
            <a:spLocks noChangeArrowheads="1"/>
          </p:cNvSpPr>
          <p:nvPr/>
        </p:nvSpPr>
        <p:spPr bwMode="auto">
          <a:xfrm>
            <a:off x="5220369" y="5372770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4" name="Oval 331"/>
          <p:cNvSpPr>
            <a:spLocks noChangeArrowheads="1"/>
          </p:cNvSpPr>
          <p:nvPr/>
        </p:nvSpPr>
        <p:spPr bwMode="auto">
          <a:xfrm>
            <a:off x="5652417" y="5156746"/>
            <a:ext cx="144463" cy="144462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7" name="Oval 330"/>
          <p:cNvSpPr>
            <a:spLocks noChangeArrowheads="1"/>
          </p:cNvSpPr>
          <p:nvPr/>
        </p:nvSpPr>
        <p:spPr bwMode="auto">
          <a:xfrm>
            <a:off x="6660529" y="5228754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5" name="Oval 330"/>
          <p:cNvSpPr>
            <a:spLocks noChangeArrowheads="1"/>
          </p:cNvSpPr>
          <p:nvPr/>
        </p:nvSpPr>
        <p:spPr bwMode="auto">
          <a:xfrm>
            <a:off x="6804545" y="4004618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" name="Oval 330"/>
          <p:cNvSpPr>
            <a:spLocks noChangeArrowheads="1"/>
          </p:cNvSpPr>
          <p:nvPr/>
        </p:nvSpPr>
        <p:spPr bwMode="auto">
          <a:xfrm>
            <a:off x="7235849" y="4943599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9" name="Oval 331"/>
          <p:cNvSpPr>
            <a:spLocks noChangeArrowheads="1"/>
          </p:cNvSpPr>
          <p:nvPr/>
        </p:nvSpPr>
        <p:spPr bwMode="auto">
          <a:xfrm>
            <a:off x="7091833" y="5447655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3" name="Oval 332"/>
          <p:cNvSpPr>
            <a:spLocks noChangeArrowheads="1"/>
          </p:cNvSpPr>
          <p:nvPr/>
        </p:nvSpPr>
        <p:spPr bwMode="auto">
          <a:xfrm>
            <a:off x="6012457" y="5444778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Oval 330"/>
          <p:cNvSpPr>
            <a:spLocks noChangeArrowheads="1"/>
          </p:cNvSpPr>
          <p:nvPr/>
        </p:nvSpPr>
        <p:spPr bwMode="auto">
          <a:xfrm>
            <a:off x="5652417" y="4652690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330"/>
          <p:cNvSpPr>
            <a:spLocks noChangeArrowheads="1"/>
          </p:cNvSpPr>
          <p:nvPr/>
        </p:nvSpPr>
        <p:spPr bwMode="auto">
          <a:xfrm>
            <a:off x="6300489" y="530076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1" name="Oval 332"/>
          <p:cNvSpPr>
            <a:spLocks noChangeArrowheads="1"/>
          </p:cNvSpPr>
          <p:nvPr/>
        </p:nvSpPr>
        <p:spPr bwMode="auto">
          <a:xfrm>
            <a:off x="4572297" y="4220642"/>
            <a:ext cx="144462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6" name="Oval 331"/>
          <p:cNvSpPr>
            <a:spLocks noChangeArrowheads="1"/>
          </p:cNvSpPr>
          <p:nvPr/>
        </p:nvSpPr>
        <p:spPr bwMode="auto">
          <a:xfrm>
            <a:off x="5940449" y="4508674"/>
            <a:ext cx="144463" cy="144462"/>
          </a:xfrm>
          <a:prstGeom prst="ellipse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65" name="TextBox 164"/>
          <p:cNvSpPr txBox="1"/>
          <p:nvPr/>
        </p:nvSpPr>
        <p:spPr>
          <a:xfrm>
            <a:off x="395536" y="1628800"/>
            <a:ext cx="8352928" cy="419854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NP-úplný problém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88224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8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89" name="TextBox 188"/>
          <p:cNvSpPr txBox="1"/>
          <p:nvPr/>
        </p:nvSpPr>
        <p:spPr>
          <a:xfrm>
            <a:off x="395536" y="1556792"/>
            <a:ext cx="8352928" cy="3600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2 barvy? -- </a:t>
            </a:r>
            <a:r>
              <a:rPr lang="en-US"/>
              <a:t>Polynomi</a:t>
            </a:r>
            <a:r>
              <a:rPr lang="cs-CZ"/>
              <a:t>ální </a:t>
            </a:r>
            <a:r>
              <a:rPr lang="cs-CZ" smtClean="0"/>
              <a:t>složitost.   Vždy, když je graf bipartitní.</a:t>
            </a:r>
            <a:endParaRPr lang="cs-CZ"/>
          </a:p>
        </p:txBody>
      </p:sp>
      <p:grpSp>
        <p:nvGrpSpPr>
          <p:cNvPr id="4" name="Group 3"/>
          <p:cNvGrpSpPr/>
          <p:nvPr/>
        </p:nvGrpSpPr>
        <p:grpSpPr>
          <a:xfrm>
            <a:off x="539552" y="2564904"/>
            <a:ext cx="1845505" cy="2086491"/>
            <a:chOff x="2339752" y="2276872"/>
            <a:chExt cx="1845505" cy="2086491"/>
          </a:xfrm>
        </p:grpSpPr>
        <p:sp>
          <p:nvSpPr>
            <p:cNvPr id="51" name="Line 153"/>
            <p:cNvSpPr>
              <a:spLocks noChangeShapeType="1"/>
            </p:cNvSpPr>
            <p:nvPr/>
          </p:nvSpPr>
          <p:spPr bwMode="auto">
            <a:xfrm flipH="1" flipV="1">
              <a:off x="2771800" y="3212976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2" name="Line 153"/>
            <p:cNvSpPr>
              <a:spLocks noChangeShapeType="1"/>
            </p:cNvSpPr>
            <p:nvPr/>
          </p:nvSpPr>
          <p:spPr bwMode="auto">
            <a:xfrm flipH="1" flipV="1">
              <a:off x="2771800" y="2348880"/>
              <a:ext cx="648072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3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4" name="Line 153"/>
            <p:cNvSpPr>
              <a:spLocks noChangeShapeType="1"/>
            </p:cNvSpPr>
            <p:nvPr/>
          </p:nvSpPr>
          <p:spPr bwMode="auto">
            <a:xfrm flipH="1">
              <a:off x="2771800" y="3356992"/>
              <a:ext cx="648072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5" name="Line 153"/>
            <p:cNvSpPr>
              <a:spLocks noChangeShapeType="1"/>
            </p:cNvSpPr>
            <p:nvPr/>
          </p:nvSpPr>
          <p:spPr bwMode="auto">
            <a:xfrm flipH="1">
              <a:off x="2771800" y="2636912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" name="Line 153"/>
            <p:cNvSpPr>
              <a:spLocks noChangeShapeType="1"/>
            </p:cNvSpPr>
            <p:nvPr/>
          </p:nvSpPr>
          <p:spPr bwMode="auto">
            <a:xfrm flipH="1" flipV="1">
              <a:off x="2771800" y="2924944"/>
              <a:ext cx="648072" cy="72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7" name="Line 153"/>
            <p:cNvSpPr>
              <a:spLocks noChangeShapeType="1"/>
            </p:cNvSpPr>
            <p:nvPr/>
          </p:nvSpPr>
          <p:spPr bwMode="auto">
            <a:xfrm flipH="1">
              <a:off x="2771800" y="2996952"/>
              <a:ext cx="64807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8" name="Line 153"/>
            <p:cNvSpPr>
              <a:spLocks noChangeShapeType="1"/>
            </p:cNvSpPr>
            <p:nvPr/>
          </p:nvSpPr>
          <p:spPr bwMode="auto">
            <a:xfrm flipH="1" flipV="1">
              <a:off x="2771800" y="2636912"/>
              <a:ext cx="648072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9" name="Oval 169"/>
            <p:cNvSpPr>
              <a:spLocks noChangeArrowheads="1"/>
            </p:cNvSpPr>
            <p:nvPr/>
          </p:nvSpPr>
          <p:spPr bwMode="auto">
            <a:xfrm>
              <a:off x="2699792" y="342900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0" name="Oval 169"/>
            <p:cNvSpPr>
              <a:spLocks noChangeArrowheads="1"/>
            </p:cNvSpPr>
            <p:nvPr/>
          </p:nvSpPr>
          <p:spPr bwMode="auto">
            <a:xfrm>
              <a:off x="2699792" y="314096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" name="Oval 169"/>
            <p:cNvSpPr>
              <a:spLocks noChangeArrowheads="1"/>
            </p:cNvSpPr>
            <p:nvPr/>
          </p:nvSpPr>
          <p:spPr bwMode="auto">
            <a:xfrm>
              <a:off x="2699792" y="2276872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" name="Oval 169"/>
            <p:cNvSpPr>
              <a:spLocks noChangeArrowheads="1"/>
            </p:cNvSpPr>
            <p:nvPr/>
          </p:nvSpPr>
          <p:spPr bwMode="auto">
            <a:xfrm>
              <a:off x="2699792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3" name="Oval 169"/>
            <p:cNvSpPr>
              <a:spLocks noChangeArrowheads="1"/>
            </p:cNvSpPr>
            <p:nvPr/>
          </p:nvSpPr>
          <p:spPr bwMode="auto">
            <a:xfrm>
              <a:off x="2699792" y="256490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" name="Oval 169"/>
            <p:cNvSpPr>
              <a:spLocks noChangeArrowheads="1"/>
            </p:cNvSpPr>
            <p:nvPr/>
          </p:nvSpPr>
          <p:spPr bwMode="auto">
            <a:xfrm>
              <a:off x="3347864" y="328498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5" name="Oval 169"/>
            <p:cNvSpPr>
              <a:spLocks noChangeArrowheads="1"/>
            </p:cNvSpPr>
            <p:nvPr/>
          </p:nvSpPr>
          <p:spPr bwMode="auto">
            <a:xfrm>
              <a:off x="3347864" y="292494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6" name="Oval 169"/>
            <p:cNvSpPr>
              <a:spLocks noChangeArrowheads="1"/>
            </p:cNvSpPr>
            <p:nvPr/>
          </p:nvSpPr>
          <p:spPr bwMode="auto">
            <a:xfrm>
              <a:off x="3347864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39752" y="3717032"/>
              <a:ext cx="18455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graf je bipartitní.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39752" y="2132856"/>
            <a:ext cx="2458815" cy="2518539"/>
            <a:chOff x="6300192" y="2060848"/>
            <a:chExt cx="2458815" cy="2518539"/>
          </a:xfrm>
        </p:grpSpPr>
        <p:sp>
          <p:nvSpPr>
            <p:cNvPr id="68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9" name="Line 153"/>
            <p:cNvSpPr>
              <a:spLocks noChangeShapeType="1"/>
            </p:cNvSpPr>
            <p:nvPr/>
          </p:nvSpPr>
          <p:spPr bwMode="auto">
            <a:xfrm>
              <a:off x="7019825" y="2924944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0" name="Line 153"/>
            <p:cNvSpPr>
              <a:spLocks noChangeShapeType="1"/>
            </p:cNvSpPr>
            <p:nvPr/>
          </p:nvSpPr>
          <p:spPr bwMode="auto">
            <a:xfrm>
              <a:off x="7379865" y="3284984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2" name="Line 153"/>
            <p:cNvSpPr>
              <a:spLocks noChangeShapeType="1"/>
            </p:cNvSpPr>
            <p:nvPr/>
          </p:nvSpPr>
          <p:spPr bwMode="auto">
            <a:xfrm>
              <a:off x="7883921" y="2852936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3" name="Line 153"/>
            <p:cNvSpPr>
              <a:spLocks noChangeShapeType="1"/>
            </p:cNvSpPr>
            <p:nvPr/>
          </p:nvSpPr>
          <p:spPr bwMode="auto">
            <a:xfrm>
              <a:off x="7955929" y="3284984"/>
              <a:ext cx="0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4" name="Line 153"/>
            <p:cNvSpPr>
              <a:spLocks noChangeShapeType="1"/>
            </p:cNvSpPr>
            <p:nvPr/>
          </p:nvSpPr>
          <p:spPr bwMode="auto">
            <a:xfrm flipV="1">
              <a:off x="6947817" y="328498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5" name="Line 153"/>
            <p:cNvSpPr>
              <a:spLocks noChangeShapeType="1"/>
            </p:cNvSpPr>
            <p:nvPr/>
          </p:nvSpPr>
          <p:spPr bwMode="auto">
            <a:xfrm flipV="1">
              <a:off x="7019825" y="2564904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6" name="Line 153"/>
            <p:cNvSpPr>
              <a:spLocks noChangeShapeType="1"/>
            </p:cNvSpPr>
            <p:nvPr/>
          </p:nvSpPr>
          <p:spPr bwMode="auto">
            <a:xfrm flipV="1">
              <a:off x="6659785" y="3284984"/>
              <a:ext cx="7200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7" name="Line 153"/>
            <p:cNvSpPr>
              <a:spLocks noChangeShapeType="1"/>
            </p:cNvSpPr>
            <p:nvPr/>
          </p:nvSpPr>
          <p:spPr bwMode="auto">
            <a:xfrm>
              <a:off x="6875809" y="2636912"/>
              <a:ext cx="144016" cy="2880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8" name="Line 153"/>
            <p:cNvSpPr>
              <a:spLocks noChangeShapeType="1"/>
            </p:cNvSpPr>
            <p:nvPr/>
          </p:nvSpPr>
          <p:spPr bwMode="auto">
            <a:xfrm>
              <a:off x="6443761" y="2924944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9" name="Line 153"/>
            <p:cNvSpPr>
              <a:spLocks noChangeShapeType="1"/>
            </p:cNvSpPr>
            <p:nvPr/>
          </p:nvSpPr>
          <p:spPr bwMode="auto">
            <a:xfrm flipV="1">
              <a:off x="7451873" y="2420888"/>
              <a:ext cx="432048" cy="1440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0" name="Line 153"/>
            <p:cNvSpPr>
              <a:spLocks noChangeShapeType="1"/>
            </p:cNvSpPr>
            <p:nvPr/>
          </p:nvSpPr>
          <p:spPr bwMode="auto">
            <a:xfrm>
              <a:off x="7379865" y="2132856"/>
              <a:ext cx="72008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1" name="Oval 169"/>
            <p:cNvSpPr>
              <a:spLocks noChangeArrowheads="1"/>
            </p:cNvSpPr>
            <p:nvPr/>
          </p:nvSpPr>
          <p:spPr bwMode="auto">
            <a:xfrm>
              <a:off x="7307857" y="206084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" name="Oval 169"/>
            <p:cNvSpPr>
              <a:spLocks noChangeArrowheads="1"/>
            </p:cNvSpPr>
            <p:nvPr/>
          </p:nvSpPr>
          <p:spPr bwMode="auto">
            <a:xfrm>
              <a:off x="7379865" y="249289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3" name="Oval 169"/>
            <p:cNvSpPr>
              <a:spLocks noChangeArrowheads="1"/>
            </p:cNvSpPr>
            <p:nvPr/>
          </p:nvSpPr>
          <p:spPr bwMode="auto">
            <a:xfrm>
              <a:off x="7811913" y="2348880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4" name="Oval 169"/>
            <p:cNvSpPr>
              <a:spLocks noChangeArrowheads="1"/>
            </p:cNvSpPr>
            <p:nvPr/>
          </p:nvSpPr>
          <p:spPr bwMode="auto">
            <a:xfrm>
              <a:off x="6803801" y="256490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5" name="Oval 169"/>
            <p:cNvSpPr>
              <a:spLocks noChangeArrowheads="1"/>
            </p:cNvSpPr>
            <p:nvPr/>
          </p:nvSpPr>
          <p:spPr bwMode="auto">
            <a:xfrm>
              <a:off x="6947817" y="285293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6" name="Oval 169"/>
            <p:cNvSpPr>
              <a:spLocks noChangeArrowheads="1"/>
            </p:cNvSpPr>
            <p:nvPr/>
          </p:nvSpPr>
          <p:spPr bwMode="auto">
            <a:xfrm>
              <a:off x="6371753" y="285293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7" name="Oval 169"/>
            <p:cNvSpPr>
              <a:spLocks noChangeArrowheads="1"/>
            </p:cNvSpPr>
            <p:nvPr/>
          </p:nvSpPr>
          <p:spPr bwMode="auto">
            <a:xfrm>
              <a:off x="6587777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8" name="Oval 169"/>
            <p:cNvSpPr>
              <a:spLocks noChangeArrowheads="1"/>
            </p:cNvSpPr>
            <p:nvPr/>
          </p:nvSpPr>
          <p:spPr bwMode="auto">
            <a:xfrm>
              <a:off x="7307857" y="3212976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9" name="Oval 169"/>
            <p:cNvSpPr>
              <a:spLocks noChangeArrowheads="1"/>
            </p:cNvSpPr>
            <p:nvPr/>
          </p:nvSpPr>
          <p:spPr bwMode="auto">
            <a:xfrm>
              <a:off x="6875809" y="357301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0" name="Oval 169"/>
            <p:cNvSpPr>
              <a:spLocks noChangeArrowheads="1"/>
            </p:cNvSpPr>
            <p:nvPr/>
          </p:nvSpPr>
          <p:spPr bwMode="auto">
            <a:xfrm>
              <a:off x="7379865" y="364502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1" name="Oval 169"/>
            <p:cNvSpPr>
              <a:spLocks noChangeArrowheads="1"/>
            </p:cNvSpPr>
            <p:nvPr/>
          </p:nvSpPr>
          <p:spPr bwMode="auto">
            <a:xfrm>
              <a:off x="7883921" y="3212976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2" name="Oval 169"/>
            <p:cNvSpPr>
              <a:spLocks noChangeArrowheads="1"/>
            </p:cNvSpPr>
            <p:nvPr/>
          </p:nvSpPr>
          <p:spPr bwMode="auto">
            <a:xfrm>
              <a:off x="7811913" y="2780928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3" name="Oval 169"/>
            <p:cNvSpPr>
              <a:spLocks noChangeArrowheads="1"/>
            </p:cNvSpPr>
            <p:nvPr/>
          </p:nvSpPr>
          <p:spPr bwMode="auto">
            <a:xfrm>
              <a:off x="7883921" y="3645024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4" name="Oval 169"/>
            <p:cNvSpPr>
              <a:spLocks noChangeArrowheads="1"/>
            </p:cNvSpPr>
            <p:nvPr/>
          </p:nvSpPr>
          <p:spPr bwMode="auto">
            <a:xfrm>
              <a:off x="8387977" y="2780928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300192" y="3933056"/>
              <a:ext cx="245881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stačí,</a:t>
              </a:r>
            </a:p>
            <a:p>
              <a:r>
                <a:rPr lang="cs-CZ" b="1" smtClean="0"/>
                <a:t>strom je vždy bipartitní.</a:t>
              </a: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395536" y="5229200"/>
            <a:ext cx="8352928" cy="1368152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b="0"/>
              <a:t>Bipartitnost se určí pomocí BFS. </a:t>
            </a:r>
            <a:endParaRPr lang="cs-CZ" b="0" smtClean="0"/>
          </a:p>
          <a:p>
            <a:r>
              <a:rPr lang="cs-CZ" b="0" smtClean="0"/>
              <a:t>Uzly </a:t>
            </a:r>
            <a:r>
              <a:rPr lang="cs-CZ" b="0"/>
              <a:t>v sudé vzdálenosti od startu </a:t>
            </a:r>
            <a:r>
              <a:rPr lang="cs-CZ" b="0" smtClean="0"/>
              <a:t>označíme </a:t>
            </a:r>
            <a:r>
              <a:rPr lang="cs-CZ" b="0"/>
              <a:t>0, </a:t>
            </a:r>
            <a:r>
              <a:rPr lang="cs-CZ" b="0" smtClean="0"/>
              <a:t>uzly </a:t>
            </a:r>
            <a:r>
              <a:rPr lang="cs-CZ" b="0"/>
              <a:t>v </a:t>
            </a:r>
            <a:r>
              <a:rPr lang="cs-CZ" b="0" smtClean="0"/>
              <a:t>liché </a:t>
            </a:r>
            <a:r>
              <a:rPr lang="cs-CZ" b="0"/>
              <a:t>vzdálenosti od startu </a:t>
            </a:r>
            <a:r>
              <a:rPr lang="cs-CZ" b="0" smtClean="0"/>
              <a:t>označíme 1. Průběžně ověřujeme, zda nějaké dva stejně označené uzly sousedí.  Pokud ano, graf NENÍ bipartitiní, jinak JE bipartitní.</a:t>
            </a:r>
          </a:p>
        </p:txBody>
      </p:sp>
      <p:sp>
        <p:nvSpPr>
          <p:cNvPr id="98" name="Line 153"/>
          <p:cNvSpPr>
            <a:spLocks noChangeShapeType="1"/>
          </p:cNvSpPr>
          <p:nvPr/>
        </p:nvSpPr>
        <p:spPr bwMode="auto">
          <a:xfrm flipH="1" flipV="1">
            <a:off x="5580112" y="2492896"/>
            <a:ext cx="576064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99" name="Line 153"/>
          <p:cNvSpPr>
            <a:spLocks noChangeShapeType="1"/>
          </p:cNvSpPr>
          <p:nvPr/>
        </p:nvSpPr>
        <p:spPr bwMode="auto">
          <a:xfrm flipH="1" flipV="1">
            <a:off x="6156176" y="2708920"/>
            <a:ext cx="72008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0" name="Line 153"/>
          <p:cNvSpPr>
            <a:spLocks noChangeShapeType="1"/>
          </p:cNvSpPr>
          <p:nvPr/>
        </p:nvSpPr>
        <p:spPr bwMode="auto">
          <a:xfrm flipH="1">
            <a:off x="5436096" y="3284984"/>
            <a:ext cx="432048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1" name="Line 153"/>
          <p:cNvSpPr>
            <a:spLocks noChangeShapeType="1"/>
          </p:cNvSpPr>
          <p:nvPr/>
        </p:nvSpPr>
        <p:spPr bwMode="auto">
          <a:xfrm flipH="1" flipV="1">
            <a:off x="5004048" y="3429000"/>
            <a:ext cx="432048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" name="Line 153"/>
          <p:cNvSpPr>
            <a:spLocks noChangeShapeType="1"/>
          </p:cNvSpPr>
          <p:nvPr/>
        </p:nvSpPr>
        <p:spPr bwMode="auto">
          <a:xfrm flipV="1">
            <a:off x="5364088" y="2844656"/>
            <a:ext cx="72008" cy="3600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" name="Line 153"/>
          <p:cNvSpPr>
            <a:spLocks noChangeShapeType="1"/>
          </p:cNvSpPr>
          <p:nvPr/>
        </p:nvSpPr>
        <p:spPr bwMode="auto">
          <a:xfrm>
            <a:off x="5076056" y="2636912"/>
            <a:ext cx="360040" cy="2077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4" name="Line 153"/>
          <p:cNvSpPr>
            <a:spLocks noChangeShapeType="1"/>
          </p:cNvSpPr>
          <p:nvPr/>
        </p:nvSpPr>
        <p:spPr bwMode="auto">
          <a:xfrm flipH="1">
            <a:off x="5076056" y="2492896"/>
            <a:ext cx="504056" cy="14401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5" name="Line 153"/>
          <p:cNvSpPr>
            <a:spLocks noChangeShapeType="1"/>
          </p:cNvSpPr>
          <p:nvPr/>
        </p:nvSpPr>
        <p:spPr bwMode="auto">
          <a:xfrm flipV="1">
            <a:off x="5868144" y="3212976"/>
            <a:ext cx="360040" cy="720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6" name="Oval 169"/>
          <p:cNvSpPr>
            <a:spLocks noChangeArrowheads="1"/>
          </p:cNvSpPr>
          <p:nvPr/>
        </p:nvSpPr>
        <p:spPr bwMode="auto">
          <a:xfrm>
            <a:off x="5364088" y="277264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09" name="Oval 169"/>
          <p:cNvSpPr>
            <a:spLocks noChangeArrowheads="1"/>
          </p:cNvSpPr>
          <p:nvPr/>
        </p:nvSpPr>
        <p:spPr bwMode="auto">
          <a:xfrm>
            <a:off x="5796136" y="3212976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1" name="Oval 169"/>
          <p:cNvSpPr>
            <a:spLocks noChangeArrowheads="1"/>
          </p:cNvSpPr>
          <p:nvPr/>
        </p:nvSpPr>
        <p:spPr bwMode="auto">
          <a:xfrm>
            <a:off x="5004048" y="2564904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2" name="Oval 169"/>
          <p:cNvSpPr>
            <a:spLocks noChangeArrowheads="1"/>
          </p:cNvSpPr>
          <p:nvPr/>
        </p:nvSpPr>
        <p:spPr bwMode="auto">
          <a:xfrm>
            <a:off x="6084168" y="263691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3" name="Line 153"/>
          <p:cNvSpPr>
            <a:spLocks noChangeShapeType="1"/>
          </p:cNvSpPr>
          <p:nvPr/>
        </p:nvSpPr>
        <p:spPr bwMode="auto">
          <a:xfrm flipV="1">
            <a:off x="5004048" y="3204696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15" name="Oval 169"/>
          <p:cNvSpPr>
            <a:spLocks noChangeArrowheads="1"/>
          </p:cNvSpPr>
          <p:nvPr/>
        </p:nvSpPr>
        <p:spPr bwMode="auto">
          <a:xfrm>
            <a:off x="4932040" y="3356992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6" name="Oval 169"/>
          <p:cNvSpPr>
            <a:spLocks noChangeArrowheads="1"/>
          </p:cNvSpPr>
          <p:nvPr/>
        </p:nvSpPr>
        <p:spPr bwMode="auto">
          <a:xfrm>
            <a:off x="5508104" y="2420888"/>
            <a:ext cx="144463" cy="144463"/>
          </a:xfrm>
          <a:prstGeom prst="ellipse">
            <a:avLst/>
          </a:prstGeom>
          <a:solidFill>
            <a:srgbClr val="FFC000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7" name="Oval 169"/>
          <p:cNvSpPr>
            <a:spLocks noChangeArrowheads="1"/>
          </p:cNvSpPr>
          <p:nvPr/>
        </p:nvSpPr>
        <p:spPr bwMode="auto">
          <a:xfrm>
            <a:off x="5292080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8" name="Oval 169"/>
          <p:cNvSpPr>
            <a:spLocks noChangeArrowheads="1"/>
          </p:cNvSpPr>
          <p:nvPr/>
        </p:nvSpPr>
        <p:spPr bwMode="auto">
          <a:xfrm>
            <a:off x="5364088" y="350100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19" name="Oval 169"/>
          <p:cNvSpPr>
            <a:spLocks noChangeArrowheads="1"/>
          </p:cNvSpPr>
          <p:nvPr/>
        </p:nvSpPr>
        <p:spPr bwMode="auto">
          <a:xfrm>
            <a:off x="6156176" y="3140968"/>
            <a:ext cx="144463" cy="144463"/>
          </a:xfrm>
          <a:prstGeom prst="ellipse">
            <a:avLst/>
          </a:prstGeom>
          <a:solidFill>
            <a:srgbClr val="3399FF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20" name="Oval 119"/>
          <p:cNvSpPr/>
          <p:nvPr/>
        </p:nvSpPr>
        <p:spPr>
          <a:xfrm>
            <a:off x="5940152" y="249289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TextBox 120"/>
          <p:cNvSpPr txBox="1"/>
          <p:nvPr/>
        </p:nvSpPr>
        <p:spPr>
          <a:xfrm>
            <a:off x="4788024" y="3789040"/>
            <a:ext cx="19769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2 barvy nestačí,</a:t>
            </a:r>
          </a:p>
          <a:p>
            <a:r>
              <a:rPr lang="cs-CZ" b="1" smtClean="0"/>
              <a:t>v bipartitním grafu</a:t>
            </a:r>
          </a:p>
          <a:p>
            <a:r>
              <a:rPr lang="cs-CZ" b="1" smtClean="0"/>
              <a:t>jsou kružnice </a:t>
            </a:r>
          </a:p>
          <a:p>
            <a:r>
              <a:rPr lang="cs-CZ" b="1" smtClean="0"/>
              <a:t>jen sudé délky.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948264" y="2348880"/>
            <a:ext cx="1679178" cy="2845480"/>
            <a:chOff x="611560" y="2348880"/>
            <a:chExt cx="1679178" cy="2845480"/>
          </a:xfrm>
        </p:grpSpPr>
        <p:sp>
          <p:nvSpPr>
            <p:cNvPr id="24" name="TextBox 23"/>
            <p:cNvSpPr txBox="1"/>
            <p:nvPr/>
          </p:nvSpPr>
          <p:spPr>
            <a:xfrm>
              <a:off x="611560" y="3717032"/>
              <a:ext cx="1679178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smtClean="0"/>
                <a:t>2 barvy nestačí,</a:t>
              </a:r>
            </a:p>
            <a:p>
              <a:r>
                <a:rPr lang="cs-CZ" b="1" smtClean="0"/>
                <a:t>graf obsahuje </a:t>
              </a:r>
            </a:p>
            <a:p>
              <a:r>
                <a:rPr lang="cs-CZ" b="1" smtClean="0"/>
                <a:t>trojúhelník</a:t>
              </a:r>
            </a:p>
            <a:p>
              <a:r>
                <a:rPr lang="cs-CZ" b="1" smtClean="0"/>
                <a:t>(což je kružnice</a:t>
              </a:r>
            </a:p>
            <a:p>
              <a:r>
                <a:rPr lang="cs-CZ" b="1" smtClean="0"/>
                <a:t>liché délky).</a:t>
              </a:r>
            </a:p>
          </p:txBody>
        </p:sp>
        <p:sp>
          <p:nvSpPr>
            <p:cNvPr id="25" name="Line 153"/>
            <p:cNvSpPr>
              <a:spLocks noChangeShapeType="1"/>
            </p:cNvSpPr>
            <p:nvPr/>
          </p:nvSpPr>
          <p:spPr bwMode="auto">
            <a:xfrm flipH="1" flipV="1">
              <a:off x="1403648" y="2996952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6" name="Line 153"/>
            <p:cNvSpPr>
              <a:spLocks noChangeShapeType="1"/>
            </p:cNvSpPr>
            <p:nvPr/>
          </p:nvSpPr>
          <p:spPr bwMode="auto">
            <a:xfrm flipH="1">
              <a:off x="1907704" y="299695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" name="Line 153"/>
            <p:cNvSpPr>
              <a:spLocks noChangeShapeType="1"/>
            </p:cNvSpPr>
            <p:nvPr/>
          </p:nvSpPr>
          <p:spPr bwMode="auto">
            <a:xfrm flipH="1" flipV="1">
              <a:off x="1259632" y="3429000"/>
              <a:ext cx="6480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8" name="Line 153"/>
            <p:cNvSpPr>
              <a:spLocks noChangeShapeType="1"/>
            </p:cNvSpPr>
            <p:nvPr/>
          </p:nvSpPr>
          <p:spPr bwMode="auto">
            <a:xfrm>
              <a:off x="1403648" y="2996952"/>
              <a:ext cx="432048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9" name="Line 153"/>
            <p:cNvSpPr>
              <a:spLocks noChangeShapeType="1"/>
            </p:cNvSpPr>
            <p:nvPr/>
          </p:nvSpPr>
          <p:spPr bwMode="auto">
            <a:xfrm flipH="1" flipV="1">
              <a:off x="1043608" y="2996952"/>
              <a:ext cx="216024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0" name="Line 153"/>
            <p:cNvSpPr>
              <a:spLocks noChangeShapeType="1"/>
            </p:cNvSpPr>
            <p:nvPr/>
          </p:nvSpPr>
          <p:spPr bwMode="auto">
            <a:xfrm flipH="1">
              <a:off x="755576" y="2780928"/>
              <a:ext cx="0" cy="6480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1" name="Line 153"/>
            <p:cNvSpPr>
              <a:spLocks noChangeShapeType="1"/>
            </p:cNvSpPr>
            <p:nvPr/>
          </p:nvSpPr>
          <p:spPr bwMode="auto">
            <a:xfrm flipH="1">
              <a:off x="755576" y="3429000"/>
              <a:ext cx="504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2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4" name="Oval 169"/>
            <p:cNvSpPr>
              <a:spLocks noChangeArrowheads="1"/>
            </p:cNvSpPr>
            <p:nvPr/>
          </p:nvSpPr>
          <p:spPr bwMode="auto">
            <a:xfrm>
              <a:off x="1187624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" name="Oval 169"/>
            <p:cNvSpPr>
              <a:spLocks noChangeArrowheads="1"/>
            </p:cNvSpPr>
            <p:nvPr/>
          </p:nvSpPr>
          <p:spPr bwMode="auto">
            <a:xfrm>
              <a:off x="1835696" y="3356992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6" name="Line 153"/>
            <p:cNvSpPr>
              <a:spLocks noChangeShapeType="1"/>
            </p:cNvSpPr>
            <p:nvPr/>
          </p:nvSpPr>
          <p:spPr bwMode="auto">
            <a:xfrm flipH="1">
              <a:off x="1403648" y="2636912"/>
              <a:ext cx="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7" name="Line 153"/>
            <p:cNvSpPr>
              <a:spLocks noChangeShapeType="1"/>
            </p:cNvSpPr>
            <p:nvPr/>
          </p:nvSpPr>
          <p:spPr bwMode="auto">
            <a:xfrm flipH="1">
              <a:off x="1403648" y="242088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8" name="Line 153"/>
            <p:cNvSpPr>
              <a:spLocks noChangeShapeType="1"/>
            </p:cNvSpPr>
            <p:nvPr/>
          </p:nvSpPr>
          <p:spPr bwMode="auto">
            <a:xfrm flipH="1" flipV="1">
              <a:off x="1115616" y="2420888"/>
              <a:ext cx="57606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9" name="Line 153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360040" cy="3600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0" name="Line 153"/>
            <p:cNvSpPr>
              <a:spLocks noChangeShapeType="1"/>
            </p:cNvSpPr>
            <p:nvPr/>
          </p:nvSpPr>
          <p:spPr bwMode="auto">
            <a:xfrm flipH="1" flipV="1">
              <a:off x="1691680" y="2420888"/>
              <a:ext cx="216024" cy="5760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" name="Oval 169"/>
            <p:cNvSpPr>
              <a:spLocks noChangeArrowheads="1"/>
            </p:cNvSpPr>
            <p:nvPr/>
          </p:nvSpPr>
          <p:spPr bwMode="auto">
            <a:xfrm>
              <a:off x="1619672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2" name="Oval 169"/>
            <p:cNvSpPr>
              <a:spLocks noChangeArrowheads="1"/>
            </p:cNvSpPr>
            <p:nvPr/>
          </p:nvSpPr>
          <p:spPr bwMode="auto">
            <a:xfrm>
              <a:off x="1331640" y="256490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3" name="Line 153"/>
            <p:cNvSpPr>
              <a:spLocks noChangeShapeType="1"/>
            </p:cNvSpPr>
            <p:nvPr/>
          </p:nvSpPr>
          <p:spPr bwMode="auto">
            <a:xfrm flipH="1">
              <a:off x="755576" y="2996952"/>
              <a:ext cx="288032" cy="4320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" name="Line 153"/>
            <p:cNvSpPr>
              <a:spLocks noChangeShapeType="1"/>
            </p:cNvSpPr>
            <p:nvPr/>
          </p:nvSpPr>
          <p:spPr bwMode="auto">
            <a:xfrm flipH="1" flipV="1">
              <a:off x="755576" y="2780928"/>
              <a:ext cx="288032" cy="216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non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" name="Oval 169"/>
            <p:cNvSpPr>
              <a:spLocks noChangeArrowheads="1"/>
            </p:cNvSpPr>
            <p:nvPr/>
          </p:nvSpPr>
          <p:spPr bwMode="auto">
            <a:xfrm>
              <a:off x="683568" y="3356992"/>
              <a:ext cx="144463" cy="144463"/>
            </a:xfrm>
            <a:prstGeom prst="ellipse">
              <a:avLst/>
            </a:prstGeom>
            <a:solidFill>
              <a:srgbClr val="3399FF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6" name="Oval 169"/>
            <p:cNvSpPr>
              <a:spLocks noChangeArrowheads="1"/>
            </p:cNvSpPr>
            <p:nvPr/>
          </p:nvSpPr>
          <p:spPr bwMode="auto">
            <a:xfrm>
              <a:off x="971600" y="2924944"/>
              <a:ext cx="144463" cy="144463"/>
            </a:xfrm>
            <a:prstGeom prst="ellipse">
              <a:avLst/>
            </a:prstGeom>
            <a:solidFill>
              <a:srgbClr val="FFC000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7" name="Oval 169"/>
            <p:cNvSpPr>
              <a:spLocks noChangeArrowheads="1"/>
            </p:cNvSpPr>
            <p:nvPr/>
          </p:nvSpPr>
          <p:spPr bwMode="auto">
            <a:xfrm>
              <a:off x="683568" y="270892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8" name="Oval 169"/>
            <p:cNvSpPr>
              <a:spLocks noChangeArrowheads="1"/>
            </p:cNvSpPr>
            <p:nvPr/>
          </p:nvSpPr>
          <p:spPr bwMode="auto">
            <a:xfrm>
              <a:off x="1043608" y="2348880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9" name="Oval 169"/>
            <p:cNvSpPr>
              <a:spLocks noChangeArrowheads="1"/>
            </p:cNvSpPr>
            <p:nvPr/>
          </p:nvSpPr>
          <p:spPr bwMode="auto">
            <a:xfrm>
              <a:off x="1835696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0" name="Oval 169"/>
            <p:cNvSpPr>
              <a:spLocks noChangeArrowheads="1"/>
            </p:cNvSpPr>
            <p:nvPr/>
          </p:nvSpPr>
          <p:spPr bwMode="auto">
            <a:xfrm>
              <a:off x="1331640" y="2924944"/>
              <a:ext cx="144463" cy="144463"/>
            </a:xfrm>
            <a:prstGeom prst="ellipse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round/>
              <a:headEnd/>
              <a:tailEnd type="none" w="sm" len="med"/>
            </a:ln>
            <a:effectLst/>
            <a:ex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22" name="Oval 121"/>
            <p:cNvSpPr/>
            <p:nvPr/>
          </p:nvSpPr>
          <p:spPr>
            <a:xfrm>
              <a:off x="1043608" y="3212976"/>
              <a:ext cx="432048" cy="432048"/>
            </a:xfrm>
            <a:prstGeom prst="ellipse">
              <a:avLst/>
            </a:prstGeom>
            <a:noFill/>
            <a:ln w="57150">
              <a:solidFill>
                <a:srgbClr val="CC66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11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6688323" y="2492896"/>
            <a:ext cx="1520241" cy="1245813"/>
          </a:xfrm>
          <a:custGeom>
            <a:avLst/>
            <a:gdLst>
              <a:gd name="connsiteX0" fmla="*/ 1495395 w 1520241"/>
              <a:gd name="connsiteY0" fmla="*/ 18086 h 1245813"/>
              <a:gd name="connsiteX1" fmla="*/ 870244 w 1520241"/>
              <a:gd name="connsiteY1" fmla="*/ 92731 h 1245813"/>
              <a:gd name="connsiteX2" fmla="*/ 39819 w 1520241"/>
              <a:gd name="connsiteY2" fmla="*/ 27416 h 1245813"/>
              <a:gd name="connsiteX3" fmla="*/ 133125 w 1520241"/>
              <a:gd name="connsiteY3" fmla="*/ 484616 h 1245813"/>
              <a:gd name="connsiteX4" fmla="*/ 142456 w 1520241"/>
              <a:gd name="connsiteY4" fmla="*/ 988469 h 1245813"/>
              <a:gd name="connsiteX5" fmla="*/ 767607 w 1520241"/>
              <a:gd name="connsiteY5" fmla="*/ 1240396 h 1245813"/>
              <a:gd name="connsiteX6" fmla="*/ 1495395 w 1520241"/>
              <a:gd name="connsiteY6" fmla="*/ 764535 h 1245813"/>
              <a:gd name="connsiteX7" fmla="*/ 1364766 w 1520241"/>
              <a:gd name="connsiteY7" fmla="*/ 493947 h 1245813"/>
              <a:gd name="connsiteX8" fmla="*/ 1495395 w 1520241"/>
              <a:gd name="connsiteY8" fmla="*/ 18086 h 124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20241" h="1245813">
                <a:moveTo>
                  <a:pt x="1495395" y="18086"/>
                </a:moveTo>
                <a:cubicBezTo>
                  <a:pt x="1412975" y="-48783"/>
                  <a:pt x="1112840" y="91176"/>
                  <a:pt x="870244" y="92731"/>
                </a:cubicBezTo>
                <a:cubicBezTo>
                  <a:pt x="627648" y="94286"/>
                  <a:pt x="162672" y="-37898"/>
                  <a:pt x="39819" y="27416"/>
                </a:cubicBezTo>
                <a:cubicBezTo>
                  <a:pt x="-83034" y="92730"/>
                  <a:pt x="116019" y="324441"/>
                  <a:pt x="133125" y="484616"/>
                </a:cubicBezTo>
                <a:cubicBezTo>
                  <a:pt x="150231" y="644791"/>
                  <a:pt x="36709" y="862506"/>
                  <a:pt x="142456" y="988469"/>
                </a:cubicBezTo>
                <a:cubicBezTo>
                  <a:pt x="248203" y="1114432"/>
                  <a:pt x="542117" y="1277718"/>
                  <a:pt x="767607" y="1240396"/>
                </a:cubicBezTo>
                <a:cubicBezTo>
                  <a:pt x="993097" y="1203074"/>
                  <a:pt x="1395869" y="888943"/>
                  <a:pt x="1495395" y="764535"/>
                </a:cubicBezTo>
                <a:cubicBezTo>
                  <a:pt x="1594921" y="640127"/>
                  <a:pt x="1363211" y="619910"/>
                  <a:pt x="1364766" y="493947"/>
                </a:cubicBezTo>
                <a:cubicBezTo>
                  <a:pt x="1366321" y="367984"/>
                  <a:pt x="1577815" y="84955"/>
                  <a:pt x="1495395" y="18086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Box 32"/>
          <p:cNvSpPr txBox="1"/>
          <p:nvPr/>
        </p:nvSpPr>
        <p:spPr>
          <a:xfrm>
            <a:off x="395536" y="404664"/>
            <a:ext cx="8352928" cy="1080120"/>
          </a:xfrm>
          <a:prstGeom prst="rect">
            <a:avLst/>
          </a:prstGeom>
          <a:solidFill>
            <a:srgbClr val="FFFAE5"/>
          </a:solidFill>
          <a:ln w="28575" cmpd="sng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z="2800" smtClean="0"/>
              <a:t>Barevnost</a:t>
            </a:r>
            <a:endParaRPr lang="cs-CZ" sz="2800"/>
          </a:p>
          <a:p>
            <a:r>
              <a:rPr lang="cs-CZ" b="0" smtClean="0"/>
              <a:t>Minimální počet barev na obarvení uzlů </a:t>
            </a:r>
            <a:r>
              <a:rPr lang="cs-CZ" b="0"/>
              <a:t>tak, aby sousední uzly vždy měly rozdílnou </a:t>
            </a:r>
            <a:r>
              <a:rPr lang="cs-CZ" b="0" smtClean="0"/>
              <a:t>barvu.</a:t>
            </a:r>
            <a:endParaRPr lang="cs-CZ" b="0"/>
          </a:p>
        </p:txBody>
      </p:sp>
      <p:sp>
        <p:nvSpPr>
          <p:cNvPr id="165" name="TextBox 164"/>
          <p:cNvSpPr txBox="1"/>
          <p:nvPr/>
        </p:nvSpPr>
        <p:spPr>
          <a:xfrm>
            <a:off x="395536" y="1556792"/>
            <a:ext cx="8352928" cy="383217"/>
          </a:xfrm>
          <a:prstGeom prst="rect">
            <a:avLst/>
          </a:prstGeom>
          <a:solidFill>
            <a:srgbClr val="FFCC66"/>
          </a:solidFill>
          <a:ln w="5715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/>
              <a:t>Stačí 3 barvy nebo více? -- NP-úplný problém</a:t>
            </a:r>
          </a:p>
        </p:txBody>
      </p:sp>
      <p:sp>
        <p:nvSpPr>
          <p:cNvPr id="166" name="Line 153"/>
          <p:cNvSpPr>
            <a:spLocks noChangeShapeType="1"/>
          </p:cNvSpPr>
          <p:nvPr/>
        </p:nvSpPr>
        <p:spPr bwMode="auto">
          <a:xfrm>
            <a:off x="4543462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1" name="Line 153"/>
          <p:cNvSpPr>
            <a:spLocks noChangeShapeType="1"/>
          </p:cNvSpPr>
          <p:nvPr/>
        </p:nvSpPr>
        <p:spPr bwMode="auto">
          <a:xfrm flipH="1">
            <a:off x="3779912" y="3215443"/>
            <a:ext cx="475518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2" name="Line 153"/>
          <p:cNvSpPr>
            <a:spLocks noChangeShapeType="1"/>
          </p:cNvSpPr>
          <p:nvPr/>
        </p:nvSpPr>
        <p:spPr bwMode="auto">
          <a:xfrm flipV="1">
            <a:off x="3751374" y="2567371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" name="Line 153"/>
          <p:cNvSpPr>
            <a:spLocks noChangeShapeType="1"/>
          </p:cNvSpPr>
          <p:nvPr/>
        </p:nvSpPr>
        <p:spPr bwMode="auto">
          <a:xfrm flipV="1">
            <a:off x="4255430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" name="Line 153"/>
          <p:cNvSpPr>
            <a:spLocks noChangeShapeType="1"/>
          </p:cNvSpPr>
          <p:nvPr/>
        </p:nvSpPr>
        <p:spPr bwMode="auto">
          <a:xfrm flipH="1" flipV="1">
            <a:off x="4543462" y="2567371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5" name="Line 153"/>
          <p:cNvSpPr>
            <a:spLocks noChangeShapeType="1"/>
          </p:cNvSpPr>
          <p:nvPr/>
        </p:nvSpPr>
        <p:spPr bwMode="auto">
          <a:xfrm flipH="1" flipV="1">
            <a:off x="375137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7" name="Line 153"/>
          <p:cNvSpPr>
            <a:spLocks noChangeShapeType="1"/>
          </p:cNvSpPr>
          <p:nvPr/>
        </p:nvSpPr>
        <p:spPr bwMode="auto">
          <a:xfrm>
            <a:off x="3751374" y="2783395"/>
            <a:ext cx="28538" cy="100564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8" name="Line 153"/>
          <p:cNvSpPr>
            <a:spLocks noChangeShapeType="1"/>
          </p:cNvSpPr>
          <p:nvPr/>
        </p:nvSpPr>
        <p:spPr bwMode="auto">
          <a:xfrm>
            <a:off x="3779912" y="3789040"/>
            <a:ext cx="15841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9" name="Line 153"/>
          <p:cNvSpPr>
            <a:spLocks noChangeShapeType="1"/>
          </p:cNvSpPr>
          <p:nvPr/>
        </p:nvSpPr>
        <p:spPr bwMode="auto">
          <a:xfrm flipH="1" flipV="1">
            <a:off x="4831494" y="3215443"/>
            <a:ext cx="532594" cy="57359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0" name="Line 153"/>
          <p:cNvSpPr>
            <a:spLocks noChangeShapeType="1"/>
          </p:cNvSpPr>
          <p:nvPr/>
        </p:nvSpPr>
        <p:spPr bwMode="auto">
          <a:xfrm flipH="1" flipV="1">
            <a:off x="5364088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" name="Oval 169"/>
          <p:cNvSpPr>
            <a:spLocks noChangeArrowheads="1"/>
          </p:cNvSpPr>
          <p:nvPr/>
        </p:nvSpPr>
        <p:spPr bwMode="auto">
          <a:xfrm>
            <a:off x="4471454" y="2495363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1" name="Oval 169"/>
          <p:cNvSpPr>
            <a:spLocks noChangeArrowheads="1"/>
          </p:cNvSpPr>
          <p:nvPr/>
        </p:nvSpPr>
        <p:spPr bwMode="auto">
          <a:xfrm>
            <a:off x="3679366" y="2711387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2" name="Oval 169"/>
          <p:cNvSpPr>
            <a:spLocks noChangeArrowheads="1"/>
          </p:cNvSpPr>
          <p:nvPr/>
        </p:nvSpPr>
        <p:spPr bwMode="auto">
          <a:xfrm>
            <a:off x="4183422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" name="Oval 169"/>
          <p:cNvSpPr>
            <a:spLocks noChangeArrowheads="1"/>
          </p:cNvSpPr>
          <p:nvPr/>
        </p:nvSpPr>
        <p:spPr bwMode="auto">
          <a:xfrm>
            <a:off x="3707904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" name="Oval 169"/>
          <p:cNvSpPr>
            <a:spLocks noChangeArrowheads="1"/>
          </p:cNvSpPr>
          <p:nvPr/>
        </p:nvSpPr>
        <p:spPr bwMode="auto">
          <a:xfrm>
            <a:off x="5292080" y="3717032"/>
            <a:ext cx="144463" cy="144463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7" name="Line 153"/>
          <p:cNvSpPr>
            <a:spLocks noChangeShapeType="1"/>
          </p:cNvSpPr>
          <p:nvPr/>
        </p:nvSpPr>
        <p:spPr bwMode="auto">
          <a:xfrm flipH="1">
            <a:off x="4831494" y="2783395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8" name="Oval 169"/>
          <p:cNvSpPr>
            <a:spLocks noChangeArrowheads="1"/>
          </p:cNvSpPr>
          <p:nvPr/>
        </p:nvSpPr>
        <p:spPr bwMode="auto">
          <a:xfrm>
            <a:off x="5292080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4759486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16216" y="6381328"/>
            <a:ext cx="2133600" cy="365125"/>
          </a:xfrm>
        </p:spPr>
        <p:txBody>
          <a:bodyPr/>
          <a:lstStyle/>
          <a:p>
            <a:fld id="{DF3DD82C-0604-4C8D-AC9F-43B987947114}" type="slidenum">
              <a:rPr lang="cs-CZ" smtClean="0"/>
              <a:t>9</a:t>
            </a:fld>
            <a:endParaRPr lang="cs-CZ"/>
          </a:p>
        </p:txBody>
      </p:sp>
      <p:sp>
        <p:nvSpPr>
          <p:cNvPr id="3" name="Oval 2"/>
          <p:cNvSpPr/>
          <p:nvPr/>
        </p:nvSpPr>
        <p:spPr>
          <a:xfrm>
            <a:off x="5148064" y="3573016"/>
            <a:ext cx="432048" cy="432048"/>
          </a:xfrm>
          <a:prstGeom prst="ellipse">
            <a:avLst/>
          </a:prstGeom>
          <a:noFill/>
          <a:ln w="57150">
            <a:solidFill>
              <a:srgbClr val="CC66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Box 4"/>
          <p:cNvSpPr txBox="1"/>
          <p:nvPr/>
        </p:nvSpPr>
        <p:spPr>
          <a:xfrm>
            <a:off x="4327438" y="2207331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76" name="TextBox 175"/>
          <p:cNvSpPr txBox="1"/>
          <p:nvPr/>
        </p:nvSpPr>
        <p:spPr>
          <a:xfrm>
            <a:off x="3463342" y="242335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86" name="TextBox 185"/>
          <p:cNvSpPr txBox="1"/>
          <p:nvPr/>
        </p:nvSpPr>
        <p:spPr>
          <a:xfrm>
            <a:off x="5407558" y="249536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190" name="TextBox 189"/>
          <p:cNvSpPr txBox="1"/>
          <p:nvPr/>
        </p:nvSpPr>
        <p:spPr>
          <a:xfrm>
            <a:off x="403940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1" name="TextBox 190"/>
          <p:cNvSpPr txBox="1"/>
          <p:nvPr/>
        </p:nvSpPr>
        <p:spPr>
          <a:xfrm>
            <a:off x="4759486" y="2783395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192" name="TextBox 191"/>
          <p:cNvSpPr txBox="1"/>
          <p:nvPr/>
        </p:nvSpPr>
        <p:spPr>
          <a:xfrm>
            <a:off x="3419872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193" name="TextBox 192"/>
          <p:cNvSpPr txBox="1"/>
          <p:nvPr/>
        </p:nvSpPr>
        <p:spPr>
          <a:xfrm>
            <a:off x="5436096" y="34290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</a:t>
            </a:r>
            <a:endParaRPr lang="cs-CZ" b="1"/>
          </a:p>
        </p:txBody>
      </p:sp>
      <p:sp>
        <p:nvSpPr>
          <p:cNvPr id="194" name="TextBox 193"/>
          <p:cNvSpPr txBox="1"/>
          <p:nvPr/>
        </p:nvSpPr>
        <p:spPr>
          <a:xfrm>
            <a:off x="3779912" y="4149080"/>
            <a:ext cx="17105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4 barvy.</a:t>
            </a:r>
          </a:p>
          <a:p>
            <a:r>
              <a:rPr lang="cs-CZ" b="1" smtClean="0"/>
              <a:t>Obarvení a,b,c </a:t>
            </a:r>
          </a:p>
          <a:p>
            <a:r>
              <a:rPr lang="cs-CZ" b="1" smtClean="0"/>
              <a:t>je BÚNO, vynutí</a:t>
            </a:r>
          </a:p>
          <a:p>
            <a:r>
              <a:rPr lang="cs-CZ" b="1" smtClean="0"/>
              <a:t>si barvu d </a:t>
            </a:r>
          </a:p>
          <a:p>
            <a:r>
              <a:rPr lang="cs-CZ" b="1" smtClean="0"/>
              <a:t>vpravo dole.</a:t>
            </a:r>
          </a:p>
        </p:txBody>
      </p:sp>
      <p:sp>
        <p:nvSpPr>
          <p:cNvPr id="196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8" name="Line 153"/>
          <p:cNvSpPr>
            <a:spLocks noChangeShapeType="1"/>
          </p:cNvSpPr>
          <p:nvPr/>
        </p:nvSpPr>
        <p:spPr bwMode="auto">
          <a:xfrm flipH="1">
            <a:off x="7451873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9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0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0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2" name="Line 153"/>
          <p:cNvSpPr>
            <a:spLocks noChangeShapeType="1"/>
          </p:cNvSpPr>
          <p:nvPr/>
        </p:nvSpPr>
        <p:spPr bwMode="auto">
          <a:xfrm flipV="1"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3" name="Line 153"/>
          <p:cNvSpPr>
            <a:spLocks noChangeShapeType="1"/>
          </p:cNvSpPr>
          <p:nvPr/>
        </p:nvSpPr>
        <p:spPr bwMode="auto">
          <a:xfrm>
            <a:off x="6947817" y="2711387"/>
            <a:ext cx="1008112" cy="5040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" name="Line 153"/>
          <p:cNvSpPr>
            <a:spLocks noChangeShapeType="1"/>
          </p:cNvSpPr>
          <p:nvPr/>
        </p:nvSpPr>
        <p:spPr bwMode="auto">
          <a:xfrm flipH="1" flipV="1">
            <a:off x="6947817" y="2711387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" name="Line 153"/>
          <p:cNvSpPr>
            <a:spLocks noChangeShapeType="1"/>
          </p:cNvSpPr>
          <p:nvPr/>
        </p:nvSpPr>
        <p:spPr bwMode="auto">
          <a:xfrm flipH="1" flipV="1">
            <a:off x="6947817" y="3215443"/>
            <a:ext cx="10081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8" name="Line 153"/>
          <p:cNvSpPr>
            <a:spLocks noChangeShapeType="1"/>
          </p:cNvSpPr>
          <p:nvPr/>
        </p:nvSpPr>
        <p:spPr bwMode="auto">
          <a:xfrm flipV="1">
            <a:off x="7451873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9" name="Line 153"/>
          <p:cNvSpPr>
            <a:spLocks noChangeShapeType="1"/>
          </p:cNvSpPr>
          <p:nvPr/>
        </p:nvSpPr>
        <p:spPr bwMode="auto">
          <a:xfrm>
            <a:off x="6947817" y="2711387"/>
            <a:ext cx="504056" cy="792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8" name="Line 153"/>
          <p:cNvSpPr>
            <a:spLocks noChangeShapeType="1"/>
          </p:cNvSpPr>
          <p:nvPr/>
        </p:nvSpPr>
        <p:spPr bwMode="auto">
          <a:xfrm>
            <a:off x="6587777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9" name="Line 153"/>
          <p:cNvSpPr>
            <a:spLocks noChangeShapeType="1"/>
          </p:cNvSpPr>
          <p:nvPr/>
        </p:nvSpPr>
        <p:spPr bwMode="auto">
          <a:xfrm flipH="1">
            <a:off x="7955929" y="2999419"/>
            <a:ext cx="360040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0" name="Line 153"/>
          <p:cNvSpPr>
            <a:spLocks noChangeShapeType="1"/>
          </p:cNvSpPr>
          <p:nvPr/>
        </p:nvSpPr>
        <p:spPr bwMode="auto">
          <a:xfrm flipV="1">
            <a:off x="6587777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1" name="Line 153"/>
          <p:cNvSpPr>
            <a:spLocks noChangeShapeType="1"/>
          </p:cNvSpPr>
          <p:nvPr/>
        </p:nvSpPr>
        <p:spPr bwMode="auto">
          <a:xfrm flipH="1" flipV="1">
            <a:off x="7955929" y="2711387"/>
            <a:ext cx="360040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4" name="Line 153"/>
          <p:cNvSpPr>
            <a:spLocks noChangeShapeType="1"/>
          </p:cNvSpPr>
          <p:nvPr/>
        </p:nvSpPr>
        <p:spPr bwMode="auto">
          <a:xfrm flipH="1" flipV="1">
            <a:off x="7451873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" name="Line 153"/>
          <p:cNvSpPr>
            <a:spLocks noChangeShapeType="1"/>
          </p:cNvSpPr>
          <p:nvPr/>
        </p:nvSpPr>
        <p:spPr bwMode="auto">
          <a:xfrm flipH="1">
            <a:off x="6947817" y="2423355"/>
            <a:ext cx="504056" cy="28803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0" name="Oval 169"/>
          <p:cNvSpPr>
            <a:spLocks noChangeArrowheads="1"/>
          </p:cNvSpPr>
          <p:nvPr/>
        </p:nvSpPr>
        <p:spPr bwMode="auto">
          <a:xfrm>
            <a:off x="6875809" y="3143435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1" name="Oval 169"/>
          <p:cNvSpPr>
            <a:spLocks noChangeArrowheads="1"/>
          </p:cNvSpPr>
          <p:nvPr/>
        </p:nvSpPr>
        <p:spPr bwMode="auto">
          <a:xfrm>
            <a:off x="6875809" y="2639379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3" name="Oval 169"/>
          <p:cNvSpPr>
            <a:spLocks noChangeArrowheads="1"/>
          </p:cNvSpPr>
          <p:nvPr/>
        </p:nvSpPr>
        <p:spPr bwMode="auto">
          <a:xfrm>
            <a:off x="7883921" y="2639379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4" name="Oval 169"/>
          <p:cNvSpPr>
            <a:spLocks noChangeArrowheads="1"/>
          </p:cNvSpPr>
          <p:nvPr/>
        </p:nvSpPr>
        <p:spPr bwMode="auto">
          <a:xfrm>
            <a:off x="7883921" y="3143435"/>
            <a:ext cx="144463" cy="144463"/>
          </a:xfrm>
          <a:prstGeom prst="ellipse">
            <a:avLst/>
          </a:prstGeom>
          <a:solidFill>
            <a:srgbClr val="CC66FF"/>
          </a:solidFill>
          <a:ln w="57150" algn="ctr">
            <a:solidFill>
              <a:srgbClr val="CC66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" name="Oval 169"/>
          <p:cNvSpPr>
            <a:spLocks noChangeArrowheads="1"/>
          </p:cNvSpPr>
          <p:nvPr/>
        </p:nvSpPr>
        <p:spPr bwMode="auto">
          <a:xfrm>
            <a:off x="7379865" y="343146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7" name="Oval 169"/>
          <p:cNvSpPr>
            <a:spLocks noChangeArrowheads="1"/>
          </p:cNvSpPr>
          <p:nvPr/>
        </p:nvSpPr>
        <p:spPr bwMode="auto">
          <a:xfrm>
            <a:off x="6515769" y="2927411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2" name="Oval 169"/>
          <p:cNvSpPr>
            <a:spLocks noChangeArrowheads="1"/>
          </p:cNvSpPr>
          <p:nvPr/>
        </p:nvSpPr>
        <p:spPr bwMode="auto">
          <a:xfrm>
            <a:off x="8243961" y="2927411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3" name="Oval 169"/>
          <p:cNvSpPr>
            <a:spLocks noChangeArrowheads="1"/>
          </p:cNvSpPr>
          <p:nvPr/>
        </p:nvSpPr>
        <p:spPr bwMode="auto">
          <a:xfrm>
            <a:off x="7379865" y="2351347"/>
            <a:ext cx="144463" cy="144463"/>
          </a:xfrm>
          <a:prstGeom prst="ellipse">
            <a:avLst/>
          </a:prstGeom>
          <a:solidFill>
            <a:schemeClr val="tx1"/>
          </a:solidFill>
          <a:ln w="57150" algn="ctr">
            <a:solidFill>
              <a:schemeClr val="tx1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6" name="TextBox 225"/>
          <p:cNvSpPr txBox="1"/>
          <p:nvPr/>
        </p:nvSpPr>
        <p:spPr>
          <a:xfrm>
            <a:off x="6515769" y="4007531"/>
            <a:ext cx="17415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5 barev.</a:t>
            </a:r>
          </a:p>
          <a:p>
            <a:r>
              <a:rPr lang="cs-CZ" b="1" smtClean="0"/>
              <a:t>Graf obsahuje </a:t>
            </a:r>
          </a:p>
          <a:p>
            <a:r>
              <a:rPr lang="cs-CZ" b="1" smtClean="0"/>
              <a:t>největší kliku </a:t>
            </a:r>
          </a:p>
          <a:p>
            <a:r>
              <a:rPr lang="cs-CZ" b="1" smtClean="0"/>
              <a:t>velikosti 5.</a:t>
            </a:r>
          </a:p>
          <a:p>
            <a:r>
              <a:rPr lang="cs-CZ" b="1" smtClean="0"/>
              <a:t>Klikovost je také</a:t>
            </a:r>
          </a:p>
          <a:p>
            <a:r>
              <a:rPr lang="cs-CZ" b="1" smtClean="0"/>
              <a:t>těžká otázka. </a:t>
            </a:r>
          </a:p>
        </p:txBody>
      </p:sp>
      <p:sp>
        <p:nvSpPr>
          <p:cNvPr id="227" name="Line 153"/>
          <p:cNvSpPr>
            <a:spLocks noChangeShapeType="1"/>
          </p:cNvSpPr>
          <p:nvPr/>
        </p:nvSpPr>
        <p:spPr bwMode="auto">
          <a:xfrm>
            <a:off x="1763688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8" name="Line 153"/>
          <p:cNvSpPr>
            <a:spLocks noChangeShapeType="1"/>
          </p:cNvSpPr>
          <p:nvPr/>
        </p:nvSpPr>
        <p:spPr bwMode="auto">
          <a:xfrm flipH="1">
            <a:off x="97160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9" name="Line 153"/>
          <p:cNvSpPr>
            <a:spLocks noChangeShapeType="1"/>
          </p:cNvSpPr>
          <p:nvPr/>
        </p:nvSpPr>
        <p:spPr bwMode="auto">
          <a:xfrm flipV="1">
            <a:off x="971600" y="2564904"/>
            <a:ext cx="792088" cy="2160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0" name="Line 153"/>
          <p:cNvSpPr>
            <a:spLocks noChangeShapeType="1"/>
          </p:cNvSpPr>
          <p:nvPr/>
        </p:nvSpPr>
        <p:spPr bwMode="auto">
          <a:xfrm flipV="1">
            <a:off x="1475656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1" name="Line 153"/>
          <p:cNvSpPr>
            <a:spLocks noChangeShapeType="1"/>
          </p:cNvSpPr>
          <p:nvPr/>
        </p:nvSpPr>
        <p:spPr bwMode="auto">
          <a:xfrm flipH="1" flipV="1">
            <a:off x="1763688" y="2564904"/>
            <a:ext cx="288032" cy="64807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2" name="Line 153"/>
          <p:cNvSpPr>
            <a:spLocks noChangeShapeType="1"/>
          </p:cNvSpPr>
          <p:nvPr/>
        </p:nvSpPr>
        <p:spPr bwMode="auto">
          <a:xfrm flipH="1" flipV="1">
            <a:off x="97160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3" name="Line 153"/>
          <p:cNvSpPr>
            <a:spLocks noChangeShapeType="1"/>
          </p:cNvSpPr>
          <p:nvPr/>
        </p:nvSpPr>
        <p:spPr bwMode="auto">
          <a:xfrm>
            <a:off x="971600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4" name="Line 153"/>
          <p:cNvSpPr>
            <a:spLocks noChangeShapeType="1"/>
          </p:cNvSpPr>
          <p:nvPr/>
        </p:nvSpPr>
        <p:spPr bwMode="auto">
          <a:xfrm flipH="1" flipV="1">
            <a:off x="1763688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5" name="Line 153"/>
          <p:cNvSpPr>
            <a:spLocks noChangeShapeType="1"/>
          </p:cNvSpPr>
          <p:nvPr/>
        </p:nvSpPr>
        <p:spPr bwMode="auto">
          <a:xfrm flipH="1" flipV="1">
            <a:off x="2051720" y="3212976"/>
            <a:ext cx="504056" cy="5760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6" name="Line 153"/>
          <p:cNvSpPr>
            <a:spLocks noChangeShapeType="1"/>
          </p:cNvSpPr>
          <p:nvPr/>
        </p:nvSpPr>
        <p:spPr bwMode="auto">
          <a:xfrm flipV="1">
            <a:off x="2555776" y="2780928"/>
            <a:ext cx="0" cy="1008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37" name="Oval 169"/>
          <p:cNvSpPr>
            <a:spLocks noChangeArrowheads="1"/>
          </p:cNvSpPr>
          <p:nvPr/>
        </p:nvSpPr>
        <p:spPr bwMode="auto">
          <a:xfrm>
            <a:off x="1691680" y="2492896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8" name="Oval 169"/>
          <p:cNvSpPr>
            <a:spLocks noChangeArrowheads="1"/>
          </p:cNvSpPr>
          <p:nvPr/>
        </p:nvSpPr>
        <p:spPr bwMode="auto">
          <a:xfrm>
            <a:off x="899592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39" name="Oval 169"/>
          <p:cNvSpPr>
            <a:spLocks noChangeArrowheads="1"/>
          </p:cNvSpPr>
          <p:nvPr/>
        </p:nvSpPr>
        <p:spPr bwMode="auto">
          <a:xfrm>
            <a:off x="1403648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2" name="Line 153"/>
          <p:cNvSpPr>
            <a:spLocks noChangeShapeType="1"/>
          </p:cNvSpPr>
          <p:nvPr/>
        </p:nvSpPr>
        <p:spPr bwMode="auto">
          <a:xfrm flipH="1">
            <a:off x="2051720" y="2780928"/>
            <a:ext cx="504056" cy="4320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3" name="Oval 169"/>
          <p:cNvSpPr>
            <a:spLocks noChangeArrowheads="1"/>
          </p:cNvSpPr>
          <p:nvPr/>
        </p:nvSpPr>
        <p:spPr bwMode="auto">
          <a:xfrm>
            <a:off x="2483768" y="2708920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4" name="Oval 169"/>
          <p:cNvSpPr>
            <a:spLocks noChangeArrowheads="1"/>
          </p:cNvSpPr>
          <p:nvPr/>
        </p:nvSpPr>
        <p:spPr bwMode="auto">
          <a:xfrm>
            <a:off x="1979712" y="3140968"/>
            <a:ext cx="144463" cy="144463"/>
          </a:xfrm>
          <a:prstGeom prst="ellipse">
            <a:avLst/>
          </a:prstGeom>
          <a:solidFill>
            <a:srgbClr val="92D050"/>
          </a:solidFill>
          <a:ln w="57150" algn="ctr">
            <a:solidFill>
              <a:srgbClr val="92D05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6" name="TextBox 245"/>
          <p:cNvSpPr txBox="1"/>
          <p:nvPr/>
        </p:nvSpPr>
        <p:spPr>
          <a:xfrm>
            <a:off x="1547664" y="2132856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47" name="TextBox 246"/>
          <p:cNvSpPr txBox="1"/>
          <p:nvPr/>
        </p:nvSpPr>
        <p:spPr>
          <a:xfrm>
            <a:off x="683568" y="242088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8" name="TextBox 247"/>
          <p:cNvSpPr txBox="1"/>
          <p:nvPr/>
        </p:nvSpPr>
        <p:spPr>
          <a:xfrm>
            <a:off x="2627784" y="24928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249" name="TextBox 248"/>
          <p:cNvSpPr txBox="1"/>
          <p:nvPr/>
        </p:nvSpPr>
        <p:spPr>
          <a:xfrm>
            <a:off x="125963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0" name="TextBox 249"/>
          <p:cNvSpPr txBox="1"/>
          <p:nvPr/>
        </p:nvSpPr>
        <p:spPr>
          <a:xfrm>
            <a:off x="1979712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c</a:t>
            </a:r>
            <a:endParaRPr lang="cs-CZ" b="1"/>
          </a:p>
        </p:txBody>
      </p:sp>
      <p:sp>
        <p:nvSpPr>
          <p:cNvPr id="251" name="TextBox 250"/>
          <p:cNvSpPr txBox="1"/>
          <p:nvPr/>
        </p:nvSpPr>
        <p:spPr>
          <a:xfrm>
            <a:off x="611560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3" name="TextBox 252"/>
          <p:cNvSpPr txBox="1"/>
          <p:nvPr/>
        </p:nvSpPr>
        <p:spPr>
          <a:xfrm>
            <a:off x="1259632" y="4077072"/>
            <a:ext cx="942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3 barvy.</a:t>
            </a:r>
          </a:p>
        </p:txBody>
      </p:sp>
      <p:sp>
        <p:nvSpPr>
          <p:cNvPr id="254" name="Line 153"/>
          <p:cNvSpPr>
            <a:spLocks noChangeShapeType="1"/>
          </p:cNvSpPr>
          <p:nvPr/>
        </p:nvSpPr>
        <p:spPr bwMode="auto">
          <a:xfrm flipH="1" flipV="1">
            <a:off x="971600" y="3789040"/>
            <a:ext cx="792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0" name="Oval 169"/>
          <p:cNvSpPr>
            <a:spLocks noChangeArrowheads="1"/>
          </p:cNvSpPr>
          <p:nvPr/>
        </p:nvSpPr>
        <p:spPr bwMode="auto">
          <a:xfrm>
            <a:off x="899592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6" name="Oval 169"/>
          <p:cNvSpPr>
            <a:spLocks noChangeArrowheads="1"/>
          </p:cNvSpPr>
          <p:nvPr/>
        </p:nvSpPr>
        <p:spPr bwMode="auto">
          <a:xfrm>
            <a:off x="2483768" y="3717032"/>
            <a:ext cx="144463" cy="144463"/>
          </a:xfrm>
          <a:prstGeom prst="ellipse">
            <a:avLst/>
          </a:prstGeom>
          <a:solidFill>
            <a:srgbClr val="FF0000"/>
          </a:solidFill>
          <a:ln w="57150" algn="ctr">
            <a:solidFill>
              <a:srgbClr val="FF0000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7" name="Oval 169"/>
          <p:cNvSpPr>
            <a:spLocks noChangeArrowheads="1"/>
          </p:cNvSpPr>
          <p:nvPr/>
        </p:nvSpPr>
        <p:spPr bwMode="auto">
          <a:xfrm>
            <a:off x="1691680" y="3717032"/>
            <a:ext cx="144463" cy="144463"/>
          </a:xfrm>
          <a:prstGeom prst="ellipse">
            <a:avLst/>
          </a:prstGeom>
          <a:solidFill>
            <a:srgbClr val="3399FF"/>
          </a:solidFill>
          <a:ln w="57150" algn="ctr">
            <a:solidFill>
              <a:srgbClr val="3399FF"/>
            </a:solidFill>
            <a:round/>
            <a:headEnd/>
            <a:tailEnd type="none" w="sm" len="med"/>
          </a:ln>
          <a:effectLst/>
          <a:extLst/>
        </p:spPr>
        <p:txBody>
          <a:bodyPr wrap="none" anchor="ctr"/>
          <a:lstStyle/>
          <a:p>
            <a:endParaRPr lang="cs-CZ"/>
          </a:p>
        </p:txBody>
      </p:sp>
      <p:sp>
        <p:nvSpPr>
          <p:cNvPr id="258" name="TextBox 257"/>
          <p:cNvSpPr txBox="1"/>
          <p:nvPr/>
        </p:nvSpPr>
        <p:spPr>
          <a:xfrm>
            <a:off x="2627784" y="3429000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a</a:t>
            </a:r>
            <a:endParaRPr lang="cs-CZ" b="1"/>
          </a:p>
        </p:txBody>
      </p:sp>
      <p:sp>
        <p:nvSpPr>
          <p:cNvPr id="259" name="TextBox 258"/>
          <p:cNvSpPr txBox="1"/>
          <p:nvPr/>
        </p:nvSpPr>
        <p:spPr>
          <a:xfrm>
            <a:off x="1619672" y="335699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b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3995936" y="2060848"/>
            <a:ext cx="1229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i="1" smtClean="0"/>
              <a:t>Moser spindle</a:t>
            </a:r>
          </a:p>
        </p:txBody>
      </p:sp>
    </p:spTree>
    <p:extLst>
      <p:ext uri="{BB962C8B-B14F-4D97-AF65-F5344CB8AC3E}">
        <p14:creationId xmlns:p14="http://schemas.microsoft.com/office/powerpoint/2010/main" val="16347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1288</Words>
  <Application>Microsoft Office PowerPoint</Application>
  <PresentationFormat>On-screen Show (4:3)</PresentationFormat>
  <Paragraphs>287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434</cp:revision>
  <cp:lastPrinted>2017-09-17T21:26:24Z</cp:lastPrinted>
  <dcterms:created xsi:type="dcterms:W3CDTF">2016-09-12T20:37:53Z</dcterms:created>
  <dcterms:modified xsi:type="dcterms:W3CDTF">2019-09-16T13:10:20Z</dcterms:modified>
</cp:coreProperties>
</file>