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86" r:id="rId3"/>
    <p:sldId id="285" r:id="rId4"/>
    <p:sldId id="314" r:id="rId5"/>
    <p:sldId id="323" r:id="rId6"/>
    <p:sldId id="282" r:id="rId7"/>
    <p:sldId id="287" r:id="rId8"/>
    <p:sldId id="298" r:id="rId9"/>
    <p:sldId id="296" r:id="rId10"/>
    <p:sldId id="258" r:id="rId11"/>
    <p:sldId id="300" r:id="rId12"/>
    <p:sldId id="259" r:id="rId13"/>
    <p:sldId id="301" r:id="rId14"/>
    <p:sldId id="306" r:id="rId15"/>
    <p:sldId id="305" r:id="rId16"/>
    <p:sldId id="262" r:id="rId17"/>
    <p:sldId id="263" r:id="rId18"/>
    <p:sldId id="265" r:id="rId19"/>
    <p:sldId id="307" r:id="rId20"/>
    <p:sldId id="266" r:id="rId21"/>
    <p:sldId id="313" r:id="rId22"/>
    <p:sldId id="312" r:id="rId23"/>
    <p:sldId id="291" r:id="rId24"/>
    <p:sldId id="315" r:id="rId25"/>
    <p:sldId id="290" r:id="rId26"/>
    <p:sldId id="316" r:id="rId27"/>
    <p:sldId id="293" r:id="rId28"/>
    <p:sldId id="295" r:id="rId29"/>
    <p:sldId id="324" r:id="rId30"/>
    <p:sldId id="325" r:id="rId31"/>
    <p:sldId id="317" r:id="rId32"/>
    <p:sldId id="318" r:id="rId33"/>
    <p:sldId id="319" r:id="rId34"/>
    <p:sldId id="320" r:id="rId35"/>
    <p:sldId id="321" r:id="rId36"/>
    <p:sldId id="322" r:id="rId37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200"/>
    <a:srgbClr val="3399FF"/>
    <a:srgbClr val="0066FF"/>
    <a:srgbClr val="CC66FF"/>
    <a:srgbClr val="CCECFF"/>
    <a:srgbClr val="FFFFCC"/>
    <a:srgbClr val="FFFAE5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22" autoAdjust="0"/>
    <p:restoredTop sz="94660"/>
  </p:normalViewPr>
  <p:slideViewPr>
    <p:cSldViewPr>
      <p:cViewPr varScale="1">
        <p:scale>
          <a:sx n="113" d="100"/>
          <a:sy n="113" d="100"/>
        </p:scale>
        <p:origin x="3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4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6EF3CC8-AF9D-4438-ADE4-76676C881076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C9DF40A-7286-41F3-A258-342FA4E2B8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6896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A22492-B291-42DA-A9EA-47DF155E1431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DD44924-4506-4501-8F04-91189B54F3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5116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44924-4506-4501-8F04-91189B54F38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921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08BAC-8B75-45CF-A297-320AB71DF490}" type="datetime1">
              <a:rPr lang="cs-CZ" smtClean="0"/>
              <a:t>25.09.2024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445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A3A35-11DC-42BE-8F06-89C10B0E3514}" type="datetime1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495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B024-5E20-4827-B4EF-2142B41E5D53}" type="datetime1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08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FFC1-C9A6-4126-B09E-2C83B93FB675}" type="datetime1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7359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68E9A-C408-45D1-B553-A24A907C69C3}" type="datetime1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269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0071-D45D-4DDC-975D-82515A5FE174}" type="datetime1">
              <a:rPr lang="cs-CZ" smtClean="0"/>
              <a:t>25.09.2024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17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BD2B6-84E5-4E26-A696-87C1C17F78F7}" type="datetime1">
              <a:rPr lang="cs-CZ" smtClean="0"/>
              <a:t>25.09.2024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17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8F41-2A4D-40B6-9243-C88FD8A3ED5A}" type="datetime1">
              <a:rPr lang="cs-CZ" smtClean="0"/>
              <a:t>25.09.2024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0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2A463-8E4C-4052-B4FA-DCAC95E005FA}" type="datetime1">
              <a:rPr lang="cs-CZ" smtClean="0"/>
              <a:t>25.09.2024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81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CEF00-8814-4C83-BE77-BDB54A88528D}" type="datetime1">
              <a:rPr lang="cs-CZ" smtClean="0"/>
              <a:t>25.09.2024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14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8AD7D-2C5E-4F5F-ADC5-3A321DB54CAF}" type="datetime1">
              <a:rPr lang="cs-CZ" smtClean="0"/>
              <a:t>25.09.2024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DD82C-0604-4C8D-AC9F-43B9879471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25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F2FB2-CA02-4AAA-99CC-F0C6B35D2C24}" type="datetime1">
              <a:rPr lang="cs-CZ" smtClean="0"/>
              <a:t>25.09.2024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Rounded Rectangle 6"/>
          <p:cNvSpPr/>
          <p:nvPr userDrawn="1"/>
        </p:nvSpPr>
        <p:spPr>
          <a:xfrm>
            <a:off x="179512" y="188640"/>
            <a:ext cx="8784976" cy="6480720"/>
          </a:xfrm>
          <a:prstGeom prst="roundRect">
            <a:avLst>
              <a:gd name="adj" fmla="val 2737"/>
            </a:avLst>
          </a:prstGeom>
          <a:blipFill dpi="0" rotWithShape="1">
            <a:blip r:embed="rId13"/>
            <a:srcRect/>
            <a:tile tx="0" ty="0" sx="100000" sy="100000" flip="none" algn="tl"/>
          </a:blip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88224" y="630932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DF3DD82C-0604-4C8D-AC9F-43B98794711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7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Rectangle 480"/>
          <p:cNvSpPr/>
          <p:nvPr/>
        </p:nvSpPr>
        <p:spPr>
          <a:xfrm>
            <a:off x="3419872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82" name="Rectangle 481"/>
          <p:cNvSpPr/>
          <p:nvPr/>
        </p:nvSpPr>
        <p:spPr>
          <a:xfrm>
            <a:off x="3707904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85" name="Rectangle 484"/>
          <p:cNvSpPr/>
          <p:nvPr/>
        </p:nvSpPr>
        <p:spPr>
          <a:xfrm>
            <a:off x="3707904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89" name="Rectangle 488"/>
          <p:cNvSpPr/>
          <p:nvPr/>
        </p:nvSpPr>
        <p:spPr>
          <a:xfrm>
            <a:off x="3419872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0" name="Rectangle 489"/>
          <p:cNvSpPr/>
          <p:nvPr/>
        </p:nvSpPr>
        <p:spPr>
          <a:xfrm>
            <a:off x="3707904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1" name="Rectangle 490"/>
          <p:cNvSpPr/>
          <p:nvPr/>
        </p:nvSpPr>
        <p:spPr>
          <a:xfrm>
            <a:off x="3995936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2" name="Rectangle 491"/>
          <p:cNvSpPr/>
          <p:nvPr/>
        </p:nvSpPr>
        <p:spPr>
          <a:xfrm>
            <a:off x="3707904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3" name="Rectangle 492"/>
          <p:cNvSpPr/>
          <p:nvPr/>
        </p:nvSpPr>
        <p:spPr>
          <a:xfrm>
            <a:off x="3995936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5" name="Rectangle 494"/>
          <p:cNvSpPr/>
          <p:nvPr/>
        </p:nvSpPr>
        <p:spPr>
          <a:xfrm>
            <a:off x="3707904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258" name="Line 153"/>
          <p:cNvSpPr>
            <a:spLocks noChangeShapeType="1"/>
          </p:cNvSpPr>
          <p:nvPr/>
        </p:nvSpPr>
        <p:spPr bwMode="auto">
          <a:xfrm flipH="1" flipV="1">
            <a:off x="1115616" y="126876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Rectangle 336"/>
          <p:cNvSpPr/>
          <p:nvPr/>
        </p:nvSpPr>
        <p:spPr>
          <a:xfrm>
            <a:off x="1475656" y="116632"/>
            <a:ext cx="5616624" cy="50405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smtClean="0">
                <a:solidFill>
                  <a:schemeClr val="tx1"/>
                </a:solidFill>
              </a:rPr>
              <a:t>Gra</a:t>
            </a:r>
            <a:r>
              <a:rPr lang="en-US" sz="2000" b="1" smtClean="0">
                <a:solidFill>
                  <a:schemeClr val="tx1"/>
                </a:solidFill>
              </a:rPr>
              <a:t>ph</a:t>
            </a:r>
          </a:p>
        </p:txBody>
      </p:sp>
      <p:sp>
        <p:nvSpPr>
          <p:cNvPr id="339" name="Line 153"/>
          <p:cNvSpPr>
            <a:spLocks noChangeShapeType="1"/>
          </p:cNvSpPr>
          <p:nvPr/>
        </p:nvSpPr>
        <p:spPr bwMode="auto">
          <a:xfrm flipH="1" flipV="1">
            <a:off x="1115616" y="1268760"/>
            <a:ext cx="72008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0" name="Line 153"/>
          <p:cNvSpPr>
            <a:spLocks noChangeShapeType="1"/>
          </p:cNvSpPr>
          <p:nvPr/>
        </p:nvSpPr>
        <p:spPr bwMode="auto">
          <a:xfrm flipH="1" flipV="1">
            <a:off x="1115616" y="18448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Oval 169"/>
          <p:cNvSpPr>
            <a:spLocks noChangeArrowheads="1"/>
          </p:cNvSpPr>
          <p:nvPr/>
        </p:nvSpPr>
        <p:spPr bwMode="auto">
          <a:xfrm>
            <a:off x="1043608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8" name="Line 153"/>
          <p:cNvSpPr>
            <a:spLocks noChangeShapeType="1"/>
          </p:cNvSpPr>
          <p:nvPr/>
        </p:nvSpPr>
        <p:spPr bwMode="auto">
          <a:xfrm flipH="1" flipV="1">
            <a:off x="2411760" y="980728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9" name="Line 153"/>
          <p:cNvSpPr>
            <a:spLocks noChangeShapeType="1"/>
          </p:cNvSpPr>
          <p:nvPr/>
        </p:nvSpPr>
        <p:spPr bwMode="auto">
          <a:xfrm flipH="1" flipV="1">
            <a:off x="1835696" y="184482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1" name="Line 153"/>
          <p:cNvSpPr>
            <a:spLocks noChangeShapeType="1"/>
          </p:cNvSpPr>
          <p:nvPr/>
        </p:nvSpPr>
        <p:spPr bwMode="auto">
          <a:xfrm flipV="1">
            <a:off x="1835696" y="980728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2" name="Line 153"/>
          <p:cNvSpPr>
            <a:spLocks noChangeShapeType="1"/>
          </p:cNvSpPr>
          <p:nvPr/>
        </p:nvSpPr>
        <p:spPr bwMode="auto">
          <a:xfrm flipH="1">
            <a:off x="1835696" y="155679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3" name="Line 153"/>
          <p:cNvSpPr>
            <a:spLocks noChangeShapeType="1"/>
          </p:cNvSpPr>
          <p:nvPr/>
        </p:nvSpPr>
        <p:spPr bwMode="auto">
          <a:xfrm flipH="1" flipV="1">
            <a:off x="2339752" y="155679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4" name="Line 153"/>
          <p:cNvSpPr>
            <a:spLocks noChangeShapeType="1"/>
          </p:cNvSpPr>
          <p:nvPr/>
        </p:nvSpPr>
        <p:spPr bwMode="auto">
          <a:xfrm flipV="1">
            <a:off x="2339752" y="980728"/>
            <a:ext cx="7200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5" name="Oval 169"/>
          <p:cNvSpPr>
            <a:spLocks noChangeArrowheads="1"/>
          </p:cNvSpPr>
          <p:nvPr/>
        </p:nvSpPr>
        <p:spPr bwMode="auto">
          <a:xfrm>
            <a:off x="2267744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Oval 169"/>
          <p:cNvSpPr>
            <a:spLocks noChangeArrowheads="1"/>
          </p:cNvSpPr>
          <p:nvPr/>
        </p:nvSpPr>
        <p:spPr bwMode="auto">
          <a:xfrm>
            <a:off x="1043608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3" name="Oval 169"/>
          <p:cNvSpPr>
            <a:spLocks noChangeArrowheads="1"/>
          </p:cNvSpPr>
          <p:nvPr/>
        </p:nvSpPr>
        <p:spPr bwMode="auto">
          <a:xfrm>
            <a:off x="1763688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5" name="Oval 169"/>
          <p:cNvSpPr>
            <a:spLocks noChangeArrowheads="1"/>
          </p:cNvSpPr>
          <p:nvPr/>
        </p:nvSpPr>
        <p:spPr bwMode="auto">
          <a:xfrm>
            <a:off x="2339752" y="9087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6" name="Oval 169"/>
          <p:cNvSpPr>
            <a:spLocks noChangeArrowheads="1"/>
          </p:cNvSpPr>
          <p:nvPr/>
        </p:nvSpPr>
        <p:spPr bwMode="auto">
          <a:xfrm>
            <a:off x="2771800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TextBox 355"/>
          <p:cNvSpPr txBox="1"/>
          <p:nvPr/>
        </p:nvSpPr>
        <p:spPr>
          <a:xfrm>
            <a:off x="899592" y="980728"/>
            <a:ext cx="1170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smtClean="0"/>
              <a:t>0</a:t>
            </a:r>
            <a:endParaRPr lang="cs-CZ" b="1"/>
          </a:p>
        </p:txBody>
      </p:sp>
      <p:sp>
        <p:nvSpPr>
          <p:cNvPr id="357" name="TextBox 356"/>
          <p:cNvSpPr txBox="1"/>
          <p:nvPr/>
        </p:nvSpPr>
        <p:spPr>
          <a:xfrm>
            <a:off x="2195736" y="836712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1</a:t>
            </a:r>
            <a:endParaRPr lang="cs-CZ" b="1"/>
          </a:p>
        </p:txBody>
      </p:sp>
      <p:sp>
        <p:nvSpPr>
          <p:cNvPr id="358" name="TextBox 357"/>
          <p:cNvSpPr txBox="1"/>
          <p:nvPr/>
        </p:nvSpPr>
        <p:spPr>
          <a:xfrm>
            <a:off x="827584" y="1700808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/>
              <a:t>2</a:t>
            </a:r>
            <a:endParaRPr lang="cs-CZ" b="1"/>
          </a:p>
        </p:txBody>
      </p:sp>
      <p:sp>
        <p:nvSpPr>
          <p:cNvPr id="359" name="TextBox 358"/>
          <p:cNvSpPr txBox="1"/>
          <p:nvPr/>
        </p:nvSpPr>
        <p:spPr>
          <a:xfrm>
            <a:off x="1763688" y="1448288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3</a:t>
            </a:r>
            <a:endParaRPr lang="cs-CZ" b="1"/>
          </a:p>
        </p:txBody>
      </p:sp>
      <p:sp>
        <p:nvSpPr>
          <p:cNvPr id="360" name="TextBox 359"/>
          <p:cNvSpPr txBox="1"/>
          <p:nvPr/>
        </p:nvSpPr>
        <p:spPr>
          <a:xfrm>
            <a:off x="2429516" y="1340768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4</a:t>
            </a:r>
            <a:endParaRPr lang="cs-CZ" b="1"/>
          </a:p>
        </p:txBody>
      </p:sp>
      <p:sp>
        <p:nvSpPr>
          <p:cNvPr id="361" name="TextBox 360"/>
          <p:cNvSpPr txBox="1"/>
          <p:nvPr/>
        </p:nvSpPr>
        <p:spPr>
          <a:xfrm>
            <a:off x="2987824" y="1628800"/>
            <a:ext cx="14401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362" name="TextBox 361"/>
          <p:cNvSpPr txBox="1"/>
          <p:nvPr/>
        </p:nvSpPr>
        <p:spPr>
          <a:xfrm>
            <a:off x="3275856" y="836712"/>
            <a:ext cx="2736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Nodes, Vertices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Servers, cities...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Persons, people...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bjects in comp. science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... etc.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3" name="TextBox 362"/>
          <p:cNvSpPr txBox="1"/>
          <p:nvPr/>
        </p:nvSpPr>
        <p:spPr>
          <a:xfrm>
            <a:off x="6156176" y="836712"/>
            <a:ext cx="27363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Edges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Connections, roads...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Personal relations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elations among objects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... etc.</a:t>
            </a:r>
          </a:p>
        </p:txBody>
      </p:sp>
      <p:sp>
        <p:nvSpPr>
          <p:cNvPr id="364" name="Rectangle 363"/>
          <p:cNvSpPr/>
          <p:nvPr/>
        </p:nvSpPr>
        <p:spPr>
          <a:xfrm>
            <a:off x="2843808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5" name="Rectangle 364"/>
          <p:cNvSpPr/>
          <p:nvPr/>
        </p:nvSpPr>
        <p:spPr>
          <a:xfrm>
            <a:off x="3131840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68" name="Rectangle 367"/>
          <p:cNvSpPr/>
          <p:nvPr/>
        </p:nvSpPr>
        <p:spPr>
          <a:xfrm>
            <a:off x="2843808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69" name="Rectangle 368"/>
          <p:cNvSpPr/>
          <p:nvPr/>
        </p:nvSpPr>
        <p:spPr>
          <a:xfrm>
            <a:off x="3131840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70" name="Rectangle 369"/>
          <p:cNvSpPr/>
          <p:nvPr/>
        </p:nvSpPr>
        <p:spPr>
          <a:xfrm>
            <a:off x="3419872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71" name="Rectangle 370"/>
          <p:cNvSpPr/>
          <p:nvPr/>
        </p:nvSpPr>
        <p:spPr>
          <a:xfrm>
            <a:off x="2843808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2" name="Rectangle 371"/>
          <p:cNvSpPr/>
          <p:nvPr/>
        </p:nvSpPr>
        <p:spPr>
          <a:xfrm>
            <a:off x="3131840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73" name="Rectangle 372"/>
          <p:cNvSpPr/>
          <p:nvPr/>
        </p:nvSpPr>
        <p:spPr>
          <a:xfrm>
            <a:off x="2843808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4" name="Rectangle 373"/>
          <p:cNvSpPr/>
          <p:nvPr/>
        </p:nvSpPr>
        <p:spPr>
          <a:xfrm>
            <a:off x="3131840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5" name="Rectangle 374"/>
          <p:cNvSpPr/>
          <p:nvPr/>
        </p:nvSpPr>
        <p:spPr>
          <a:xfrm>
            <a:off x="3419872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6" name="Rectangle 375"/>
          <p:cNvSpPr/>
          <p:nvPr/>
        </p:nvSpPr>
        <p:spPr>
          <a:xfrm>
            <a:off x="3707904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77" name="Rectangle 376"/>
          <p:cNvSpPr/>
          <p:nvPr/>
        </p:nvSpPr>
        <p:spPr>
          <a:xfrm>
            <a:off x="3995936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78" name="Rectangle 377"/>
          <p:cNvSpPr/>
          <p:nvPr/>
        </p:nvSpPr>
        <p:spPr>
          <a:xfrm>
            <a:off x="2843808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79" name="Rectangle 378"/>
          <p:cNvSpPr/>
          <p:nvPr/>
        </p:nvSpPr>
        <p:spPr>
          <a:xfrm>
            <a:off x="3131840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3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380" name="Rectangle 379"/>
          <p:cNvSpPr/>
          <p:nvPr/>
        </p:nvSpPr>
        <p:spPr>
          <a:xfrm>
            <a:off x="3419872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81" name="Rectangle 380"/>
          <p:cNvSpPr/>
          <p:nvPr/>
        </p:nvSpPr>
        <p:spPr>
          <a:xfrm>
            <a:off x="2843808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2" name="Rectangle 381"/>
          <p:cNvSpPr/>
          <p:nvPr/>
        </p:nvSpPr>
        <p:spPr>
          <a:xfrm>
            <a:off x="3131840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3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383" name="Rectangle 382"/>
          <p:cNvSpPr/>
          <p:nvPr/>
        </p:nvSpPr>
        <p:spPr>
          <a:xfrm>
            <a:off x="3419872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84" name="Rectangle 383"/>
          <p:cNvSpPr/>
          <p:nvPr/>
        </p:nvSpPr>
        <p:spPr>
          <a:xfrm>
            <a:off x="1979712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2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385" name="Rectangle 384"/>
          <p:cNvSpPr/>
          <p:nvPr/>
        </p:nvSpPr>
        <p:spPr>
          <a:xfrm>
            <a:off x="1979712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86" name="Rectangle 385"/>
          <p:cNvSpPr/>
          <p:nvPr/>
        </p:nvSpPr>
        <p:spPr>
          <a:xfrm>
            <a:off x="1979712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7" name="Rectangle 386"/>
          <p:cNvSpPr/>
          <p:nvPr/>
        </p:nvSpPr>
        <p:spPr>
          <a:xfrm>
            <a:off x="1979712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88" name="Rectangle 387"/>
          <p:cNvSpPr/>
          <p:nvPr/>
        </p:nvSpPr>
        <p:spPr>
          <a:xfrm>
            <a:off x="1979712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89" name="Rectangle 388"/>
          <p:cNvSpPr/>
          <p:nvPr/>
        </p:nvSpPr>
        <p:spPr>
          <a:xfrm>
            <a:off x="1979712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91" name="Rectangle 390"/>
          <p:cNvSpPr/>
          <p:nvPr/>
        </p:nvSpPr>
        <p:spPr>
          <a:xfrm>
            <a:off x="1187624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2" name="Rectangle 391"/>
          <p:cNvSpPr/>
          <p:nvPr/>
        </p:nvSpPr>
        <p:spPr>
          <a:xfrm>
            <a:off x="1187624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93" name="Rectangle 392"/>
          <p:cNvSpPr/>
          <p:nvPr/>
        </p:nvSpPr>
        <p:spPr>
          <a:xfrm>
            <a:off x="1187624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94" name="Rectangle 393"/>
          <p:cNvSpPr/>
          <p:nvPr/>
        </p:nvSpPr>
        <p:spPr>
          <a:xfrm>
            <a:off x="1187624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5" name="Rectangle 394"/>
          <p:cNvSpPr/>
          <p:nvPr/>
        </p:nvSpPr>
        <p:spPr>
          <a:xfrm>
            <a:off x="1187624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96" name="Rectangle 395"/>
          <p:cNvSpPr/>
          <p:nvPr/>
        </p:nvSpPr>
        <p:spPr>
          <a:xfrm>
            <a:off x="1187624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97" name="TextBox 396"/>
          <p:cNvSpPr txBox="1"/>
          <p:nvPr/>
        </p:nvSpPr>
        <p:spPr>
          <a:xfrm>
            <a:off x="1763688" y="278092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Node</a:t>
            </a:r>
          </a:p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degrees</a:t>
            </a:r>
          </a:p>
        </p:txBody>
      </p:sp>
      <p:sp>
        <p:nvSpPr>
          <p:cNvPr id="398" name="TextBox 397"/>
          <p:cNvSpPr txBox="1"/>
          <p:nvPr/>
        </p:nvSpPr>
        <p:spPr>
          <a:xfrm>
            <a:off x="2699792" y="2780928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Lists of </a:t>
            </a:r>
          </a:p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neighbours</a:t>
            </a:r>
          </a:p>
        </p:txBody>
      </p:sp>
      <p:sp>
        <p:nvSpPr>
          <p:cNvPr id="399" name="TextBox 398"/>
          <p:cNvSpPr txBox="1"/>
          <p:nvPr/>
        </p:nvSpPr>
        <p:spPr>
          <a:xfrm>
            <a:off x="611560" y="2852936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nodes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= ind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ices</a:t>
            </a:r>
          </a:p>
        </p:txBody>
      </p:sp>
      <p:sp>
        <p:nvSpPr>
          <p:cNvPr id="401" name="Rectangle 400"/>
          <p:cNvSpPr/>
          <p:nvPr/>
        </p:nvSpPr>
        <p:spPr>
          <a:xfrm>
            <a:off x="2339752" y="3501008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2" name="Rectangle 401"/>
          <p:cNvSpPr/>
          <p:nvPr/>
        </p:nvSpPr>
        <p:spPr>
          <a:xfrm>
            <a:off x="2339752" y="3789040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3" name="Rectangle 402"/>
          <p:cNvSpPr/>
          <p:nvPr/>
        </p:nvSpPr>
        <p:spPr>
          <a:xfrm>
            <a:off x="2339752" y="4077072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4" name="Rectangle 403"/>
          <p:cNvSpPr/>
          <p:nvPr/>
        </p:nvSpPr>
        <p:spPr>
          <a:xfrm>
            <a:off x="2339752" y="4365104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5" name="Rectangle 404"/>
          <p:cNvSpPr/>
          <p:nvPr/>
        </p:nvSpPr>
        <p:spPr>
          <a:xfrm>
            <a:off x="2339752" y="4653136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6" name="Rectangle 405"/>
          <p:cNvSpPr/>
          <p:nvPr/>
        </p:nvSpPr>
        <p:spPr>
          <a:xfrm>
            <a:off x="2339752" y="4941168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7" name="Rectangle 406"/>
          <p:cNvSpPr/>
          <p:nvPr/>
        </p:nvSpPr>
        <p:spPr>
          <a:xfrm>
            <a:off x="1475656" y="3501008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8" name="Rectangle 407"/>
          <p:cNvSpPr/>
          <p:nvPr/>
        </p:nvSpPr>
        <p:spPr>
          <a:xfrm>
            <a:off x="1475656" y="3789040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09" name="Rectangle 408"/>
          <p:cNvSpPr/>
          <p:nvPr/>
        </p:nvSpPr>
        <p:spPr>
          <a:xfrm>
            <a:off x="1475656" y="4077072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0" name="Rectangle 409"/>
          <p:cNvSpPr/>
          <p:nvPr/>
        </p:nvSpPr>
        <p:spPr>
          <a:xfrm>
            <a:off x="1475656" y="4365104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1" name="Rectangle 410"/>
          <p:cNvSpPr/>
          <p:nvPr/>
        </p:nvSpPr>
        <p:spPr>
          <a:xfrm>
            <a:off x="1475656" y="4653136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2" name="Rectangle 411"/>
          <p:cNvSpPr/>
          <p:nvPr/>
        </p:nvSpPr>
        <p:spPr>
          <a:xfrm>
            <a:off x="1475656" y="4941168"/>
            <a:ext cx="432048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smtClean="0">
                <a:solidFill>
                  <a:schemeClr val="tx1"/>
                </a:solidFill>
              </a:rPr>
              <a:t>.....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3" name="TextBox 412"/>
          <p:cNvSpPr txBox="1"/>
          <p:nvPr/>
        </p:nvSpPr>
        <p:spPr>
          <a:xfrm>
            <a:off x="827584" y="5373216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1D/2D array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ector, ArrayList... </a:t>
            </a:r>
            <a:endParaRPr lang="en-US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4" name="Rectangle 413"/>
          <p:cNvSpPr/>
          <p:nvPr/>
        </p:nvSpPr>
        <p:spPr>
          <a:xfrm>
            <a:off x="6516216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0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15" name="Rectangle 414"/>
          <p:cNvSpPr/>
          <p:nvPr/>
        </p:nvSpPr>
        <p:spPr>
          <a:xfrm>
            <a:off x="6804248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6" name="Rectangle 415"/>
          <p:cNvSpPr/>
          <p:nvPr/>
        </p:nvSpPr>
        <p:spPr>
          <a:xfrm>
            <a:off x="6516216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7" name="Rectangle 416"/>
          <p:cNvSpPr/>
          <p:nvPr/>
        </p:nvSpPr>
        <p:spPr>
          <a:xfrm>
            <a:off x="6804248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18" name="Rectangle 417"/>
          <p:cNvSpPr/>
          <p:nvPr/>
        </p:nvSpPr>
        <p:spPr>
          <a:xfrm>
            <a:off x="7092280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32" name="Rectangle 431"/>
          <p:cNvSpPr/>
          <p:nvPr/>
        </p:nvSpPr>
        <p:spPr>
          <a:xfrm>
            <a:off x="7092280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3" name="Rectangle 432"/>
          <p:cNvSpPr/>
          <p:nvPr/>
        </p:nvSpPr>
        <p:spPr>
          <a:xfrm>
            <a:off x="7380312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4" name="Rectangle 433"/>
          <p:cNvSpPr/>
          <p:nvPr/>
        </p:nvSpPr>
        <p:spPr>
          <a:xfrm>
            <a:off x="7668344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35" name="Rectangle 434"/>
          <p:cNvSpPr/>
          <p:nvPr/>
        </p:nvSpPr>
        <p:spPr>
          <a:xfrm>
            <a:off x="7380312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6" name="Rectangle 435"/>
          <p:cNvSpPr/>
          <p:nvPr/>
        </p:nvSpPr>
        <p:spPr>
          <a:xfrm>
            <a:off x="7668344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7" name="Rectangle 436"/>
          <p:cNvSpPr/>
          <p:nvPr/>
        </p:nvSpPr>
        <p:spPr>
          <a:xfrm>
            <a:off x="7956376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38" name="Rectangle 437"/>
          <p:cNvSpPr/>
          <p:nvPr/>
        </p:nvSpPr>
        <p:spPr>
          <a:xfrm>
            <a:off x="7956376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39" name="Rectangle 438"/>
          <p:cNvSpPr/>
          <p:nvPr/>
        </p:nvSpPr>
        <p:spPr>
          <a:xfrm>
            <a:off x="6516216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0" name="Rectangle 439"/>
          <p:cNvSpPr/>
          <p:nvPr/>
        </p:nvSpPr>
        <p:spPr>
          <a:xfrm>
            <a:off x="6804248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1" name="Rectangle 440"/>
          <p:cNvSpPr/>
          <p:nvPr/>
        </p:nvSpPr>
        <p:spPr>
          <a:xfrm>
            <a:off x="6516216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2" name="Rectangle 441"/>
          <p:cNvSpPr/>
          <p:nvPr/>
        </p:nvSpPr>
        <p:spPr>
          <a:xfrm>
            <a:off x="6804248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3" name="Rectangle 442"/>
          <p:cNvSpPr/>
          <p:nvPr/>
        </p:nvSpPr>
        <p:spPr>
          <a:xfrm>
            <a:off x="7092280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4" name="Rectangle 443"/>
          <p:cNvSpPr/>
          <p:nvPr/>
        </p:nvSpPr>
        <p:spPr>
          <a:xfrm>
            <a:off x="7092280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5" name="Rectangle 444"/>
          <p:cNvSpPr/>
          <p:nvPr/>
        </p:nvSpPr>
        <p:spPr>
          <a:xfrm>
            <a:off x="7380312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6" name="Rectangle 445"/>
          <p:cNvSpPr/>
          <p:nvPr/>
        </p:nvSpPr>
        <p:spPr>
          <a:xfrm>
            <a:off x="7668344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7" name="Rectangle 446"/>
          <p:cNvSpPr/>
          <p:nvPr/>
        </p:nvSpPr>
        <p:spPr>
          <a:xfrm>
            <a:off x="7380312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48" name="Rectangle 447"/>
          <p:cNvSpPr/>
          <p:nvPr/>
        </p:nvSpPr>
        <p:spPr>
          <a:xfrm>
            <a:off x="7668344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49" name="Rectangle 448"/>
          <p:cNvSpPr/>
          <p:nvPr/>
        </p:nvSpPr>
        <p:spPr>
          <a:xfrm>
            <a:off x="7956376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0" name="Rectangle 449"/>
          <p:cNvSpPr/>
          <p:nvPr/>
        </p:nvSpPr>
        <p:spPr>
          <a:xfrm>
            <a:off x="7956376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1" name="Rectangle 450"/>
          <p:cNvSpPr/>
          <p:nvPr/>
        </p:nvSpPr>
        <p:spPr>
          <a:xfrm>
            <a:off x="6516216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0</a:t>
            </a:r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52" name="Rectangle 451"/>
          <p:cNvSpPr/>
          <p:nvPr/>
        </p:nvSpPr>
        <p:spPr>
          <a:xfrm>
            <a:off x="6804248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3" name="Rectangle 452"/>
          <p:cNvSpPr/>
          <p:nvPr/>
        </p:nvSpPr>
        <p:spPr>
          <a:xfrm>
            <a:off x="6516216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4" name="Rectangle 453"/>
          <p:cNvSpPr/>
          <p:nvPr/>
        </p:nvSpPr>
        <p:spPr>
          <a:xfrm>
            <a:off x="6804248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5" name="Rectangle 454"/>
          <p:cNvSpPr/>
          <p:nvPr/>
        </p:nvSpPr>
        <p:spPr>
          <a:xfrm>
            <a:off x="7092280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6" name="Rectangle 455"/>
          <p:cNvSpPr/>
          <p:nvPr/>
        </p:nvSpPr>
        <p:spPr>
          <a:xfrm>
            <a:off x="7092280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7" name="Rectangle 456"/>
          <p:cNvSpPr/>
          <p:nvPr/>
        </p:nvSpPr>
        <p:spPr>
          <a:xfrm>
            <a:off x="7380312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8" name="Rectangle 457"/>
          <p:cNvSpPr/>
          <p:nvPr/>
        </p:nvSpPr>
        <p:spPr>
          <a:xfrm>
            <a:off x="7668344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59" name="Rectangle 458"/>
          <p:cNvSpPr/>
          <p:nvPr/>
        </p:nvSpPr>
        <p:spPr>
          <a:xfrm>
            <a:off x="7380312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0" name="Rectangle 459"/>
          <p:cNvSpPr/>
          <p:nvPr/>
        </p:nvSpPr>
        <p:spPr>
          <a:xfrm>
            <a:off x="7668344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1" name="Rectangle 460"/>
          <p:cNvSpPr/>
          <p:nvPr/>
        </p:nvSpPr>
        <p:spPr>
          <a:xfrm>
            <a:off x="7956376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62" name="Rectangle 461"/>
          <p:cNvSpPr/>
          <p:nvPr/>
        </p:nvSpPr>
        <p:spPr>
          <a:xfrm>
            <a:off x="7956376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3" name="Rectangle 462"/>
          <p:cNvSpPr/>
          <p:nvPr/>
        </p:nvSpPr>
        <p:spPr>
          <a:xfrm>
            <a:off x="6084168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64" name="Rectangle 463"/>
          <p:cNvSpPr/>
          <p:nvPr/>
        </p:nvSpPr>
        <p:spPr>
          <a:xfrm>
            <a:off x="6084168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65" name="Rectangle 464"/>
          <p:cNvSpPr/>
          <p:nvPr/>
        </p:nvSpPr>
        <p:spPr>
          <a:xfrm>
            <a:off x="6084168" y="4365104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66" name="Rectangle 465"/>
          <p:cNvSpPr/>
          <p:nvPr/>
        </p:nvSpPr>
        <p:spPr>
          <a:xfrm>
            <a:off x="6084168" y="4077072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67" name="Rectangle 466"/>
          <p:cNvSpPr/>
          <p:nvPr/>
        </p:nvSpPr>
        <p:spPr>
          <a:xfrm>
            <a:off x="6084168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68" name="Rectangle 467"/>
          <p:cNvSpPr/>
          <p:nvPr/>
        </p:nvSpPr>
        <p:spPr>
          <a:xfrm>
            <a:off x="6084168" y="4653136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</a:rPr>
              <a:t>4</a:t>
            </a:r>
          </a:p>
        </p:txBody>
      </p:sp>
      <p:grpSp>
        <p:nvGrpSpPr>
          <p:cNvPr id="3" name="Group 2"/>
          <p:cNvGrpSpPr/>
          <p:nvPr/>
        </p:nvGrpSpPr>
        <p:grpSpPr>
          <a:xfrm rot="16200000">
            <a:off x="7236296" y="2420888"/>
            <a:ext cx="288032" cy="1728192"/>
            <a:chOff x="5724128" y="1412776"/>
            <a:chExt cx="288032" cy="1728192"/>
          </a:xfrm>
        </p:grpSpPr>
        <p:sp>
          <p:nvSpPr>
            <p:cNvPr id="469" name="Rectangle 468"/>
            <p:cNvSpPr/>
            <p:nvPr/>
          </p:nvSpPr>
          <p:spPr>
            <a:xfrm>
              <a:off x="5724128" y="1700808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70" name="Rectangle 469"/>
            <p:cNvSpPr/>
            <p:nvPr/>
          </p:nvSpPr>
          <p:spPr>
            <a:xfrm>
              <a:off x="5724128" y="1412776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5724128" y="2276872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72" name="Rectangle 471"/>
            <p:cNvSpPr/>
            <p:nvPr/>
          </p:nvSpPr>
          <p:spPr>
            <a:xfrm>
              <a:off x="5724128" y="1988840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73" name="Rectangle 472"/>
            <p:cNvSpPr/>
            <p:nvPr/>
          </p:nvSpPr>
          <p:spPr>
            <a:xfrm>
              <a:off x="5724128" y="2852936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474" name="Rectangle 473"/>
            <p:cNvSpPr/>
            <p:nvPr/>
          </p:nvSpPr>
          <p:spPr>
            <a:xfrm>
              <a:off x="5724128" y="2564904"/>
              <a:ext cx="288032" cy="288032"/>
            </a:xfrm>
            <a:prstGeom prst="rect">
              <a:avLst/>
            </a:prstGeom>
            <a:solidFill>
              <a:schemeClr val="bg1"/>
            </a:solidFill>
            <a:ln w="28575" cmpd="sng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600" smtClean="0">
                  <a:solidFill>
                    <a:schemeClr val="tx1"/>
                  </a:solidFill>
                </a:rPr>
                <a:t>4</a:t>
              </a:r>
            </a:p>
          </p:txBody>
        </p:sp>
      </p:grpSp>
      <p:sp>
        <p:nvSpPr>
          <p:cNvPr id="476" name="TextBox 475"/>
          <p:cNvSpPr txBox="1"/>
          <p:nvPr/>
        </p:nvSpPr>
        <p:spPr>
          <a:xfrm>
            <a:off x="6372200" y="5373216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2D array, matrix</a:t>
            </a:r>
          </a:p>
        </p:txBody>
      </p:sp>
      <p:sp>
        <p:nvSpPr>
          <p:cNvPr id="477" name="TextBox 476"/>
          <p:cNvSpPr txBox="1"/>
          <p:nvPr/>
        </p:nvSpPr>
        <p:spPr>
          <a:xfrm>
            <a:off x="5364088" y="5877272"/>
            <a:ext cx="3240360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Plain, obvious, less effective</a:t>
            </a:r>
          </a:p>
        </p:txBody>
      </p:sp>
      <p:sp>
        <p:nvSpPr>
          <p:cNvPr id="478" name="TextBox 477"/>
          <p:cNvSpPr txBox="1"/>
          <p:nvPr/>
        </p:nvSpPr>
        <p:spPr>
          <a:xfrm>
            <a:off x="827584" y="5877272"/>
            <a:ext cx="3384376" cy="33855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Less obvious, more effective</a:t>
            </a:r>
          </a:p>
        </p:txBody>
      </p:sp>
      <p:sp>
        <p:nvSpPr>
          <p:cNvPr id="479" name="Rectangle 478"/>
          <p:cNvSpPr/>
          <p:nvPr/>
        </p:nvSpPr>
        <p:spPr>
          <a:xfrm>
            <a:off x="467544" y="2276872"/>
            <a:ext cx="8208912" cy="28803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Usual graph representations</a:t>
            </a:r>
          </a:p>
        </p:txBody>
      </p:sp>
      <p:sp>
        <p:nvSpPr>
          <p:cNvPr id="480" name="TextBox 479"/>
          <p:cNvSpPr txBox="1"/>
          <p:nvPr/>
        </p:nvSpPr>
        <p:spPr>
          <a:xfrm>
            <a:off x="6228184" y="2708920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Adjacency matrix</a:t>
            </a:r>
          </a:p>
        </p:txBody>
      </p:sp>
      <p:sp>
        <p:nvSpPr>
          <p:cNvPr id="483" name="Rectangle 482"/>
          <p:cNvSpPr/>
          <p:nvPr/>
        </p:nvSpPr>
        <p:spPr>
          <a:xfrm>
            <a:off x="3995936" y="350100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86" name="Rectangle 485"/>
          <p:cNvSpPr/>
          <p:nvPr/>
        </p:nvSpPr>
        <p:spPr>
          <a:xfrm>
            <a:off x="3995936" y="3789040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496" name="Rectangle 495"/>
          <p:cNvSpPr/>
          <p:nvPr/>
        </p:nvSpPr>
        <p:spPr>
          <a:xfrm>
            <a:off x="3995936" y="4941168"/>
            <a:ext cx="288032" cy="288032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</a:t>
            </a:fld>
            <a:endParaRPr lang="cs-CZ"/>
          </a:p>
        </p:txBody>
      </p:sp>
      <p:sp>
        <p:nvSpPr>
          <p:cNvPr id="146" name="TextBox 145"/>
          <p:cNvSpPr txBox="1"/>
          <p:nvPr/>
        </p:nvSpPr>
        <p:spPr>
          <a:xfrm>
            <a:off x="4716016" y="306896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Nodes = indices</a:t>
            </a:r>
          </a:p>
        </p:txBody>
      </p:sp>
    </p:spTree>
    <p:extLst>
      <p:ext uri="{BB962C8B-B14F-4D97-AF65-F5344CB8AC3E}">
        <p14:creationId xmlns:p14="http://schemas.microsoft.com/office/powerpoint/2010/main" val="21654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Line 153"/>
          <p:cNvSpPr>
            <a:spLocks noChangeShapeType="1"/>
          </p:cNvSpPr>
          <p:nvPr/>
        </p:nvSpPr>
        <p:spPr bwMode="auto">
          <a:xfrm flipH="1" flipV="1">
            <a:off x="971153" y="5445224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TextBox 32"/>
          <p:cNvSpPr txBox="1"/>
          <p:nvPr/>
        </p:nvSpPr>
        <p:spPr>
          <a:xfrm>
            <a:off x="395536" y="404664"/>
            <a:ext cx="8352928" cy="86409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3200" smtClean="0"/>
              <a:t>Independence</a:t>
            </a:r>
            <a:endParaRPr lang="cs-CZ" sz="3200" smtClean="0"/>
          </a:p>
          <a:p>
            <a:r>
              <a:rPr lang="cs-CZ" b="0" smtClean="0"/>
              <a:t> </a:t>
            </a:r>
            <a:r>
              <a:rPr lang="en-US" b="0" smtClean="0"/>
              <a:t>Maximum size of a set of nodes in which no two nodes are adjacent.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395536" y="1340768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 in general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160219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10</a:t>
            </a:fld>
            <a:endParaRPr lang="cs-CZ"/>
          </a:p>
        </p:txBody>
      </p:sp>
      <p:sp>
        <p:nvSpPr>
          <p:cNvPr id="166" name="Line 153"/>
          <p:cNvSpPr>
            <a:spLocks noChangeShapeType="1"/>
          </p:cNvSpPr>
          <p:nvPr/>
        </p:nvSpPr>
        <p:spPr bwMode="auto">
          <a:xfrm flipH="1" flipV="1">
            <a:off x="2051273" y="234888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Line 153"/>
          <p:cNvSpPr>
            <a:spLocks noChangeShapeType="1"/>
          </p:cNvSpPr>
          <p:nvPr/>
        </p:nvSpPr>
        <p:spPr bwMode="auto">
          <a:xfrm flipH="1">
            <a:off x="2051273" y="2636912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 flipH="1" flipV="1">
            <a:off x="1331193" y="292494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1331193" y="234888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 flipV="1">
            <a:off x="2051273" y="234888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 flipV="1">
            <a:off x="1331193" y="234888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2051273" y="292494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 flipV="1">
            <a:off x="1331193" y="292494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>
            <a:off x="1907257" y="292494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1187177" y="292494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 flipV="1">
            <a:off x="1187177" y="2132856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Oval 169"/>
          <p:cNvSpPr>
            <a:spLocks noChangeArrowheads="1"/>
          </p:cNvSpPr>
          <p:nvPr/>
        </p:nvSpPr>
        <p:spPr bwMode="auto">
          <a:xfrm>
            <a:off x="1115169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Oval 169"/>
          <p:cNvSpPr>
            <a:spLocks noChangeArrowheads="1"/>
          </p:cNvSpPr>
          <p:nvPr/>
        </p:nvSpPr>
        <p:spPr bwMode="auto">
          <a:xfrm>
            <a:off x="1259185" y="28529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169"/>
          <p:cNvSpPr>
            <a:spLocks noChangeArrowheads="1"/>
          </p:cNvSpPr>
          <p:nvPr/>
        </p:nvSpPr>
        <p:spPr bwMode="auto">
          <a:xfrm>
            <a:off x="1403201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1835249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979265" y="28529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2123281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2339305" y="2564904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1979265" y="227687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1259185" y="227687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1115169" y="206084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Line 153"/>
          <p:cNvSpPr>
            <a:spLocks noChangeShapeType="1"/>
          </p:cNvSpPr>
          <p:nvPr/>
        </p:nvSpPr>
        <p:spPr bwMode="auto">
          <a:xfrm flipH="1" flipV="1">
            <a:off x="4283968" y="2709367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Line 153"/>
          <p:cNvSpPr>
            <a:spLocks noChangeShapeType="1"/>
          </p:cNvSpPr>
          <p:nvPr/>
        </p:nvSpPr>
        <p:spPr bwMode="auto">
          <a:xfrm flipH="1">
            <a:off x="4788024" y="2709367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Line 153"/>
          <p:cNvSpPr>
            <a:spLocks noChangeShapeType="1"/>
          </p:cNvSpPr>
          <p:nvPr/>
        </p:nvSpPr>
        <p:spPr bwMode="auto">
          <a:xfrm flipH="1" flipV="1">
            <a:off x="4139952" y="3141415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153"/>
          <p:cNvSpPr>
            <a:spLocks noChangeShapeType="1"/>
          </p:cNvSpPr>
          <p:nvPr/>
        </p:nvSpPr>
        <p:spPr bwMode="auto">
          <a:xfrm>
            <a:off x="4283968" y="270936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153"/>
          <p:cNvSpPr>
            <a:spLocks noChangeShapeType="1"/>
          </p:cNvSpPr>
          <p:nvPr/>
        </p:nvSpPr>
        <p:spPr bwMode="auto">
          <a:xfrm flipH="1" flipV="1">
            <a:off x="3923928" y="2709367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153"/>
          <p:cNvSpPr>
            <a:spLocks noChangeShapeType="1"/>
          </p:cNvSpPr>
          <p:nvPr/>
        </p:nvSpPr>
        <p:spPr bwMode="auto">
          <a:xfrm flipH="1">
            <a:off x="3635896" y="2493343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Line 153"/>
          <p:cNvSpPr>
            <a:spLocks noChangeShapeType="1"/>
          </p:cNvSpPr>
          <p:nvPr/>
        </p:nvSpPr>
        <p:spPr bwMode="auto">
          <a:xfrm flipH="1">
            <a:off x="3635896" y="3141415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Line 153"/>
          <p:cNvSpPr>
            <a:spLocks noChangeShapeType="1"/>
          </p:cNvSpPr>
          <p:nvPr/>
        </p:nvSpPr>
        <p:spPr bwMode="auto">
          <a:xfrm flipH="1" flipV="1">
            <a:off x="3995936" y="2133303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Oval 169"/>
          <p:cNvSpPr>
            <a:spLocks noChangeArrowheads="1"/>
          </p:cNvSpPr>
          <p:nvPr/>
        </p:nvSpPr>
        <p:spPr bwMode="auto">
          <a:xfrm>
            <a:off x="4067944" y="306940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Oval 169"/>
          <p:cNvSpPr>
            <a:spLocks noChangeArrowheads="1"/>
          </p:cNvSpPr>
          <p:nvPr/>
        </p:nvSpPr>
        <p:spPr bwMode="auto">
          <a:xfrm>
            <a:off x="4716016" y="306940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Line 153"/>
          <p:cNvSpPr>
            <a:spLocks noChangeShapeType="1"/>
          </p:cNvSpPr>
          <p:nvPr/>
        </p:nvSpPr>
        <p:spPr bwMode="auto">
          <a:xfrm flipH="1">
            <a:off x="4283968" y="2349327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Line 153"/>
          <p:cNvSpPr>
            <a:spLocks noChangeShapeType="1"/>
          </p:cNvSpPr>
          <p:nvPr/>
        </p:nvSpPr>
        <p:spPr bwMode="auto">
          <a:xfrm flipH="1">
            <a:off x="4283968" y="2133303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Line 153"/>
          <p:cNvSpPr>
            <a:spLocks noChangeShapeType="1"/>
          </p:cNvSpPr>
          <p:nvPr/>
        </p:nvSpPr>
        <p:spPr bwMode="auto">
          <a:xfrm flipH="1" flipV="1">
            <a:off x="3995936" y="2133303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Line 153"/>
          <p:cNvSpPr>
            <a:spLocks noChangeShapeType="1"/>
          </p:cNvSpPr>
          <p:nvPr/>
        </p:nvSpPr>
        <p:spPr bwMode="auto">
          <a:xfrm flipH="1">
            <a:off x="3635896" y="2133303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Line 153"/>
          <p:cNvSpPr>
            <a:spLocks noChangeShapeType="1"/>
          </p:cNvSpPr>
          <p:nvPr/>
        </p:nvSpPr>
        <p:spPr bwMode="auto">
          <a:xfrm flipH="1" flipV="1">
            <a:off x="4572000" y="2133303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Oval 169"/>
          <p:cNvSpPr>
            <a:spLocks noChangeArrowheads="1"/>
          </p:cNvSpPr>
          <p:nvPr/>
        </p:nvSpPr>
        <p:spPr bwMode="auto">
          <a:xfrm>
            <a:off x="4499992" y="2061295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Oval 169"/>
          <p:cNvSpPr>
            <a:spLocks noChangeArrowheads="1"/>
          </p:cNvSpPr>
          <p:nvPr/>
        </p:nvSpPr>
        <p:spPr bwMode="auto">
          <a:xfrm>
            <a:off x="4211960" y="227731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Line 153"/>
          <p:cNvSpPr>
            <a:spLocks noChangeShapeType="1"/>
          </p:cNvSpPr>
          <p:nvPr/>
        </p:nvSpPr>
        <p:spPr bwMode="auto">
          <a:xfrm flipH="1">
            <a:off x="3635896" y="2709367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Line 153"/>
          <p:cNvSpPr>
            <a:spLocks noChangeShapeType="1"/>
          </p:cNvSpPr>
          <p:nvPr/>
        </p:nvSpPr>
        <p:spPr bwMode="auto">
          <a:xfrm flipH="1" flipV="1">
            <a:off x="3635896" y="2493343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Oval 169"/>
          <p:cNvSpPr>
            <a:spLocks noChangeArrowheads="1"/>
          </p:cNvSpPr>
          <p:nvPr/>
        </p:nvSpPr>
        <p:spPr bwMode="auto">
          <a:xfrm>
            <a:off x="3563888" y="306940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Oval 169"/>
          <p:cNvSpPr>
            <a:spLocks noChangeArrowheads="1"/>
          </p:cNvSpPr>
          <p:nvPr/>
        </p:nvSpPr>
        <p:spPr bwMode="auto">
          <a:xfrm>
            <a:off x="3851920" y="263735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Oval 169"/>
          <p:cNvSpPr>
            <a:spLocks noChangeArrowheads="1"/>
          </p:cNvSpPr>
          <p:nvPr/>
        </p:nvSpPr>
        <p:spPr bwMode="auto">
          <a:xfrm>
            <a:off x="3563888" y="2421335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Oval 169"/>
          <p:cNvSpPr>
            <a:spLocks noChangeArrowheads="1"/>
          </p:cNvSpPr>
          <p:nvPr/>
        </p:nvSpPr>
        <p:spPr bwMode="auto">
          <a:xfrm>
            <a:off x="3923928" y="2061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Oval 169"/>
          <p:cNvSpPr>
            <a:spLocks noChangeArrowheads="1"/>
          </p:cNvSpPr>
          <p:nvPr/>
        </p:nvSpPr>
        <p:spPr bwMode="auto">
          <a:xfrm>
            <a:off x="4716016" y="263735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Oval 169"/>
          <p:cNvSpPr>
            <a:spLocks noChangeArrowheads="1"/>
          </p:cNvSpPr>
          <p:nvPr/>
        </p:nvSpPr>
        <p:spPr bwMode="auto">
          <a:xfrm>
            <a:off x="4211960" y="263735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Line 153"/>
          <p:cNvSpPr>
            <a:spLocks noChangeShapeType="1"/>
          </p:cNvSpPr>
          <p:nvPr/>
        </p:nvSpPr>
        <p:spPr bwMode="auto">
          <a:xfrm flipH="1" flipV="1">
            <a:off x="6732240" y="206084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flipH="1" flipV="1">
            <a:off x="7236296" y="2492896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H="1">
            <a:off x="6228184" y="206084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 flipH="1">
            <a:off x="7236296" y="278092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H="1" flipV="1">
            <a:off x="5652120" y="278092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 flipV="1">
            <a:off x="6228184" y="2492896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V="1">
            <a:off x="6228184" y="249289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>
            <a:off x="6228184" y="249289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 flipH="1" flipV="1">
            <a:off x="6228184" y="249289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 flipH="1" flipV="1">
            <a:off x="6228184" y="314096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 flipH="1">
            <a:off x="5652120" y="2492896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6156176" y="306896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6156176" y="24208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7164288" y="306896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169"/>
          <p:cNvSpPr>
            <a:spLocks noChangeArrowheads="1"/>
          </p:cNvSpPr>
          <p:nvPr/>
        </p:nvSpPr>
        <p:spPr bwMode="auto">
          <a:xfrm>
            <a:off x="5580112" y="27089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Line 153"/>
          <p:cNvSpPr>
            <a:spLocks noChangeShapeType="1"/>
          </p:cNvSpPr>
          <p:nvPr/>
        </p:nvSpPr>
        <p:spPr bwMode="auto">
          <a:xfrm>
            <a:off x="7236296" y="2492896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Oval 169"/>
          <p:cNvSpPr>
            <a:spLocks noChangeArrowheads="1"/>
          </p:cNvSpPr>
          <p:nvPr/>
        </p:nvSpPr>
        <p:spPr bwMode="auto">
          <a:xfrm>
            <a:off x="6660232" y="198884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Oval 169"/>
          <p:cNvSpPr>
            <a:spLocks noChangeArrowheads="1"/>
          </p:cNvSpPr>
          <p:nvPr/>
        </p:nvSpPr>
        <p:spPr bwMode="auto">
          <a:xfrm>
            <a:off x="7740352" y="270892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169"/>
          <p:cNvSpPr>
            <a:spLocks noChangeArrowheads="1"/>
          </p:cNvSpPr>
          <p:nvPr/>
        </p:nvSpPr>
        <p:spPr bwMode="auto">
          <a:xfrm>
            <a:off x="7164288" y="24208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Line 153"/>
          <p:cNvSpPr>
            <a:spLocks noChangeShapeType="1"/>
          </p:cNvSpPr>
          <p:nvPr/>
        </p:nvSpPr>
        <p:spPr bwMode="auto">
          <a:xfrm flipH="1" flipV="1">
            <a:off x="395536" y="3573016"/>
            <a:ext cx="835292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4" name="TextBox 233"/>
          <p:cNvSpPr txBox="1"/>
          <p:nvPr/>
        </p:nvSpPr>
        <p:spPr>
          <a:xfrm>
            <a:off x="395536" y="3664917"/>
            <a:ext cx="8352928" cy="4198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 problem on graphs with some particular structure</a:t>
            </a:r>
            <a:endParaRPr lang="cs-CZ"/>
          </a:p>
        </p:txBody>
      </p:sp>
      <p:sp>
        <p:nvSpPr>
          <p:cNvPr id="235" name="Line 153"/>
          <p:cNvSpPr>
            <a:spLocks noChangeShapeType="1"/>
          </p:cNvSpPr>
          <p:nvPr/>
        </p:nvSpPr>
        <p:spPr bwMode="auto">
          <a:xfrm>
            <a:off x="3419872" y="5465117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>
            <a:off x="3059832" y="5105077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Line 153"/>
          <p:cNvSpPr>
            <a:spLocks noChangeShapeType="1"/>
          </p:cNvSpPr>
          <p:nvPr/>
        </p:nvSpPr>
        <p:spPr bwMode="auto">
          <a:xfrm>
            <a:off x="3419872" y="5465117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Line 153"/>
          <p:cNvSpPr>
            <a:spLocks noChangeShapeType="1"/>
          </p:cNvSpPr>
          <p:nvPr/>
        </p:nvSpPr>
        <p:spPr bwMode="auto">
          <a:xfrm>
            <a:off x="3923928" y="5033069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Line 153"/>
          <p:cNvSpPr>
            <a:spLocks noChangeShapeType="1"/>
          </p:cNvSpPr>
          <p:nvPr/>
        </p:nvSpPr>
        <p:spPr bwMode="auto">
          <a:xfrm>
            <a:off x="3923928" y="5033069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Line 153"/>
          <p:cNvSpPr>
            <a:spLocks noChangeShapeType="1"/>
          </p:cNvSpPr>
          <p:nvPr/>
        </p:nvSpPr>
        <p:spPr bwMode="auto">
          <a:xfrm>
            <a:off x="3995936" y="5465117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1" name="Line 153"/>
          <p:cNvSpPr>
            <a:spLocks noChangeShapeType="1"/>
          </p:cNvSpPr>
          <p:nvPr/>
        </p:nvSpPr>
        <p:spPr bwMode="auto">
          <a:xfrm flipV="1">
            <a:off x="2987824" y="546511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Line 153"/>
          <p:cNvSpPr>
            <a:spLocks noChangeShapeType="1"/>
          </p:cNvSpPr>
          <p:nvPr/>
        </p:nvSpPr>
        <p:spPr bwMode="auto">
          <a:xfrm flipV="1">
            <a:off x="3059832" y="474503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Line 153"/>
          <p:cNvSpPr>
            <a:spLocks noChangeShapeType="1"/>
          </p:cNvSpPr>
          <p:nvPr/>
        </p:nvSpPr>
        <p:spPr bwMode="auto">
          <a:xfrm flipV="1">
            <a:off x="2699792" y="5465117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Line 153"/>
          <p:cNvSpPr>
            <a:spLocks noChangeShapeType="1"/>
          </p:cNvSpPr>
          <p:nvPr/>
        </p:nvSpPr>
        <p:spPr bwMode="auto">
          <a:xfrm>
            <a:off x="2915816" y="4817045"/>
            <a:ext cx="14401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Line 153"/>
          <p:cNvSpPr>
            <a:spLocks noChangeShapeType="1"/>
          </p:cNvSpPr>
          <p:nvPr/>
        </p:nvSpPr>
        <p:spPr bwMode="auto">
          <a:xfrm>
            <a:off x="2483768" y="5105077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Line 153"/>
          <p:cNvSpPr>
            <a:spLocks noChangeShapeType="1"/>
          </p:cNvSpPr>
          <p:nvPr/>
        </p:nvSpPr>
        <p:spPr bwMode="auto">
          <a:xfrm flipV="1">
            <a:off x="3491880" y="4601021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Line 153"/>
          <p:cNvSpPr>
            <a:spLocks noChangeShapeType="1"/>
          </p:cNvSpPr>
          <p:nvPr/>
        </p:nvSpPr>
        <p:spPr bwMode="auto">
          <a:xfrm>
            <a:off x="3419872" y="4312989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Oval 169"/>
          <p:cNvSpPr>
            <a:spLocks noChangeArrowheads="1"/>
          </p:cNvSpPr>
          <p:nvPr/>
        </p:nvSpPr>
        <p:spPr bwMode="auto">
          <a:xfrm>
            <a:off x="3347864" y="424098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Oval 169"/>
          <p:cNvSpPr>
            <a:spLocks noChangeArrowheads="1"/>
          </p:cNvSpPr>
          <p:nvPr/>
        </p:nvSpPr>
        <p:spPr bwMode="auto">
          <a:xfrm>
            <a:off x="3419872" y="467302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0" name="Oval 169"/>
          <p:cNvSpPr>
            <a:spLocks noChangeArrowheads="1"/>
          </p:cNvSpPr>
          <p:nvPr/>
        </p:nvSpPr>
        <p:spPr bwMode="auto">
          <a:xfrm>
            <a:off x="3851920" y="4529013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Oval 169"/>
          <p:cNvSpPr>
            <a:spLocks noChangeArrowheads="1"/>
          </p:cNvSpPr>
          <p:nvPr/>
        </p:nvSpPr>
        <p:spPr bwMode="auto">
          <a:xfrm>
            <a:off x="2843808" y="474503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Oval 169"/>
          <p:cNvSpPr>
            <a:spLocks noChangeArrowheads="1"/>
          </p:cNvSpPr>
          <p:nvPr/>
        </p:nvSpPr>
        <p:spPr bwMode="auto">
          <a:xfrm>
            <a:off x="2987824" y="503306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Oval 169"/>
          <p:cNvSpPr>
            <a:spLocks noChangeArrowheads="1"/>
          </p:cNvSpPr>
          <p:nvPr/>
        </p:nvSpPr>
        <p:spPr bwMode="auto">
          <a:xfrm>
            <a:off x="2411760" y="503306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Oval 169"/>
          <p:cNvSpPr>
            <a:spLocks noChangeArrowheads="1"/>
          </p:cNvSpPr>
          <p:nvPr/>
        </p:nvSpPr>
        <p:spPr bwMode="auto">
          <a:xfrm>
            <a:off x="2627784" y="539310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5" name="Oval 169"/>
          <p:cNvSpPr>
            <a:spLocks noChangeArrowheads="1"/>
          </p:cNvSpPr>
          <p:nvPr/>
        </p:nvSpPr>
        <p:spPr bwMode="auto">
          <a:xfrm>
            <a:off x="3347864" y="539310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Oval 169"/>
          <p:cNvSpPr>
            <a:spLocks noChangeArrowheads="1"/>
          </p:cNvSpPr>
          <p:nvPr/>
        </p:nvSpPr>
        <p:spPr bwMode="auto">
          <a:xfrm>
            <a:off x="2915816" y="575314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Oval 169"/>
          <p:cNvSpPr>
            <a:spLocks noChangeArrowheads="1"/>
          </p:cNvSpPr>
          <p:nvPr/>
        </p:nvSpPr>
        <p:spPr bwMode="auto">
          <a:xfrm>
            <a:off x="3419872" y="582515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8" name="Oval 169"/>
          <p:cNvSpPr>
            <a:spLocks noChangeArrowheads="1"/>
          </p:cNvSpPr>
          <p:nvPr/>
        </p:nvSpPr>
        <p:spPr bwMode="auto">
          <a:xfrm>
            <a:off x="3923928" y="539310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Oval 169"/>
          <p:cNvSpPr>
            <a:spLocks noChangeArrowheads="1"/>
          </p:cNvSpPr>
          <p:nvPr/>
        </p:nvSpPr>
        <p:spPr bwMode="auto">
          <a:xfrm>
            <a:off x="3851920" y="496106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0" name="Oval 169"/>
          <p:cNvSpPr>
            <a:spLocks noChangeArrowheads="1"/>
          </p:cNvSpPr>
          <p:nvPr/>
        </p:nvSpPr>
        <p:spPr bwMode="auto">
          <a:xfrm>
            <a:off x="3923928" y="58251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1" name="Oval 169"/>
          <p:cNvSpPr>
            <a:spLocks noChangeArrowheads="1"/>
          </p:cNvSpPr>
          <p:nvPr/>
        </p:nvSpPr>
        <p:spPr bwMode="auto">
          <a:xfrm>
            <a:off x="4427984" y="496106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2" name="Line 153"/>
          <p:cNvSpPr>
            <a:spLocks noChangeShapeType="1"/>
          </p:cNvSpPr>
          <p:nvPr/>
        </p:nvSpPr>
        <p:spPr bwMode="auto">
          <a:xfrm flipH="1" flipV="1">
            <a:off x="7668344" y="4652689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3" name="Line 153"/>
          <p:cNvSpPr>
            <a:spLocks noChangeShapeType="1"/>
          </p:cNvSpPr>
          <p:nvPr/>
        </p:nvSpPr>
        <p:spPr bwMode="auto">
          <a:xfrm flipH="1" flipV="1">
            <a:off x="8172400" y="4940721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4" name="Line 153"/>
          <p:cNvSpPr>
            <a:spLocks noChangeShapeType="1"/>
          </p:cNvSpPr>
          <p:nvPr/>
        </p:nvSpPr>
        <p:spPr bwMode="auto">
          <a:xfrm flipH="1">
            <a:off x="7164288" y="4652689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5" name="Line 153"/>
          <p:cNvSpPr>
            <a:spLocks noChangeShapeType="1"/>
          </p:cNvSpPr>
          <p:nvPr/>
        </p:nvSpPr>
        <p:spPr bwMode="auto">
          <a:xfrm flipH="1">
            <a:off x="7668344" y="5444777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Line 153"/>
          <p:cNvSpPr>
            <a:spLocks noChangeShapeType="1"/>
          </p:cNvSpPr>
          <p:nvPr/>
        </p:nvSpPr>
        <p:spPr bwMode="auto">
          <a:xfrm flipH="1" flipV="1">
            <a:off x="7164288" y="5444777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Line 153"/>
          <p:cNvSpPr>
            <a:spLocks noChangeShapeType="1"/>
          </p:cNvSpPr>
          <p:nvPr/>
        </p:nvSpPr>
        <p:spPr bwMode="auto">
          <a:xfrm flipH="1" flipV="1">
            <a:off x="7164288" y="4940721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8" name="Line 153"/>
          <p:cNvSpPr>
            <a:spLocks noChangeShapeType="1"/>
          </p:cNvSpPr>
          <p:nvPr/>
        </p:nvSpPr>
        <p:spPr bwMode="auto">
          <a:xfrm flipH="1" flipV="1">
            <a:off x="7668344" y="4652689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Line 153"/>
          <p:cNvSpPr>
            <a:spLocks noChangeShapeType="1"/>
          </p:cNvSpPr>
          <p:nvPr/>
        </p:nvSpPr>
        <p:spPr bwMode="auto">
          <a:xfrm flipV="1">
            <a:off x="7164288" y="4940721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0" name="Line 153"/>
          <p:cNvSpPr>
            <a:spLocks noChangeShapeType="1"/>
          </p:cNvSpPr>
          <p:nvPr/>
        </p:nvSpPr>
        <p:spPr bwMode="auto">
          <a:xfrm>
            <a:off x="7164288" y="4940721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Line 153"/>
          <p:cNvSpPr>
            <a:spLocks noChangeShapeType="1"/>
          </p:cNvSpPr>
          <p:nvPr/>
        </p:nvSpPr>
        <p:spPr bwMode="auto">
          <a:xfrm flipH="1" flipV="1">
            <a:off x="7164288" y="4940721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2" name="Line 153"/>
          <p:cNvSpPr>
            <a:spLocks noChangeShapeType="1"/>
          </p:cNvSpPr>
          <p:nvPr/>
        </p:nvSpPr>
        <p:spPr bwMode="auto">
          <a:xfrm flipH="1" flipV="1">
            <a:off x="7164288" y="5444777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Line 153"/>
          <p:cNvSpPr>
            <a:spLocks noChangeShapeType="1"/>
          </p:cNvSpPr>
          <p:nvPr/>
        </p:nvSpPr>
        <p:spPr bwMode="auto">
          <a:xfrm flipH="1" flipV="1">
            <a:off x="7668344" y="4652689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4" name="Line 153"/>
          <p:cNvSpPr>
            <a:spLocks noChangeShapeType="1"/>
          </p:cNvSpPr>
          <p:nvPr/>
        </p:nvSpPr>
        <p:spPr bwMode="auto">
          <a:xfrm flipV="1">
            <a:off x="7164288" y="4652689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 flipV="1">
            <a:off x="7668344" y="4940721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Line 153"/>
          <p:cNvSpPr>
            <a:spLocks noChangeShapeType="1"/>
          </p:cNvSpPr>
          <p:nvPr/>
        </p:nvSpPr>
        <p:spPr bwMode="auto">
          <a:xfrm>
            <a:off x="7164288" y="4940721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Oval 169"/>
          <p:cNvSpPr>
            <a:spLocks noChangeArrowheads="1"/>
          </p:cNvSpPr>
          <p:nvPr/>
        </p:nvSpPr>
        <p:spPr bwMode="auto">
          <a:xfrm>
            <a:off x="7092280" y="537276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Oval 169"/>
          <p:cNvSpPr>
            <a:spLocks noChangeArrowheads="1"/>
          </p:cNvSpPr>
          <p:nvPr/>
        </p:nvSpPr>
        <p:spPr bwMode="auto">
          <a:xfrm>
            <a:off x="7092280" y="48687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Oval 169"/>
          <p:cNvSpPr>
            <a:spLocks noChangeArrowheads="1"/>
          </p:cNvSpPr>
          <p:nvPr/>
        </p:nvSpPr>
        <p:spPr bwMode="auto">
          <a:xfrm>
            <a:off x="7596336" y="458068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Oval 169"/>
          <p:cNvSpPr>
            <a:spLocks noChangeArrowheads="1"/>
          </p:cNvSpPr>
          <p:nvPr/>
        </p:nvSpPr>
        <p:spPr bwMode="auto">
          <a:xfrm>
            <a:off x="8100392" y="48687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Oval 169"/>
          <p:cNvSpPr>
            <a:spLocks noChangeArrowheads="1"/>
          </p:cNvSpPr>
          <p:nvPr/>
        </p:nvSpPr>
        <p:spPr bwMode="auto">
          <a:xfrm>
            <a:off x="8100392" y="537276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Oval 169"/>
          <p:cNvSpPr>
            <a:spLocks noChangeArrowheads="1"/>
          </p:cNvSpPr>
          <p:nvPr/>
        </p:nvSpPr>
        <p:spPr bwMode="auto">
          <a:xfrm>
            <a:off x="7596336" y="56608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Line 153"/>
          <p:cNvSpPr>
            <a:spLocks noChangeShapeType="1"/>
          </p:cNvSpPr>
          <p:nvPr/>
        </p:nvSpPr>
        <p:spPr bwMode="auto">
          <a:xfrm flipH="1" flipV="1">
            <a:off x="971153" y="4581128"/>
            <a:ext cx="64807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Line 153"/>
          <p:cNvSpPr>
            <a:spLocks noChangeShapeType="1"/>
          </p:cNvSpPr>
          <p:nvPr/>
        </p:nvSpPr>
        <p:spPr bwMode="auto">
          <a:xfrm flipH="1" flipV="1">
            <a:off x="971153" y="5157192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Line 153"/>
          <p:cNvSpPr>
            <a:spLocks noChangeShapeType="1"/>
          </p:cNvSpPr>
          <p:nvPr/>
        </p:nvSpPr>
        <p:spPr bwMode="auto">
          <a:xfrm flipH="1">
            <a:off x="971153" y="5589240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" name="Line 153"/>
          <p:cNvSpPr>
            <a:spLocks noChangeShapeType="1"/>
          </p:cNvSpPr>
          <p:nvPr/>
        </p:nvSpPr>
        <p:spPr bwMode="auto">
          <a:xfrm flipH="1">
            <a:off x="971153" y="4869160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7" name="Line 153"/>
          <p:cNvSpPr>
            <a:spLocks noChangeShapeType="1"/>
          </p:cNvSpPr>
          <p:nvPr/>
        </p:nvSpPr>
        <p:spPr bwMode="auto">
          <a:xfrm flipH="1" flipV="1">
            <a:off x="971153" y="5157192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8" name="Line 153"/>
          <p:cNvSpPr>
            <a:spLocks noChangeShapeType="1"/>
          </p:cNvSpPr>
          <p:nvPr/>
        </p:nvSpPr>
        <p:spPr bwMode="auto">
          <a:xfrm flipH="1">
            <a:off x="971153" y="5229200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9" name="Line 153"/>
          <p:cNvSpPr>
            <a:spLocks noChangeShapeType="1"/>
          </p:cNvSpPr>
          <p:nvPr/>
        </p:nvSpPr>
        <p:spPr bwMode="auto">
          <a:xfrm flipH="1" flipV="1">
            <a:off x="971153" y="4869160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0" name="Oval 169"/>
          <p:cNvSpPr>
            <a:spLocks noChangeArrowheads="1"/>
          </p:cNvSpPr>
          <p:nvPr/>
        </p:nvSpPr>
        <p:spPr bwMode="auto">
          <a:xfrm>
            <a:off x="899145" y="566124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1" name="Oval 169"/>
          <p:cNvSpPr>
            <a:spLocks noChangeArrowheads="1"/>
          </p:cNvSpPr>
          <p:nvPr/>
        </p:nvSpPr>
        <p:spPr bwMode="auto">
          <a:xfrm>
            <a:off x="899145" y="5373216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2" name="Oval 169"/>
          <p:cNvSpPr>
            <a:spLocks noChangeArrowheads="1"/>
          </p:cNvSpPr>
          <p:nvPr/>
        </p:nvSpPr>
        <p:spPr bwMode="auto">
          <a:xfrm>
            <a:off x="899145" y="4509120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899145" y="5085184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4" name="Oval 169"/>
          <p:cNvSpPr>
            <a:spLocks noChangeArrowheads="1"/>
          </p:cNvSpPr>
          <p:nvPr/>
        </p:nvSpPr>
        <p:spPr bwMode="auto">
          <a:xfrm>
            <a:off x="899145" y="4797152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5" name="Oval 169"/>
          <p:cNvSpPr>
            <a:spLocks noChangeArrowheads="1"/>
          </p:cNvSpPr>
          <p:nvPr/>
        </p:nvSpPr>
        <p:spPr bwMode="auto">
          <a:xfrm>
            <a:off x="1547217" y="55172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" name="Oval 169"/>
          <p:cNvSpPr>
            <a:spLocks noChangeArrowheads="1"/>
          </p:cNvSpPr>
          <p:nvPr/>
        </p:nvSpPr>
        <p:spPr bwMode="auto">
          <a:xfrm>
            <a:off x="1547217" y="515719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" name="Oval 169"/>
          <p:cNvSpPr>
            <a:spLocks noChangeArrowheads="1"/>
          </p:cNvSpPr>
          <p:nvPr/>
        </p:nvSpPr>
        <p:spPr bwMode="auto">
          <a:xfrm>
            <a:off x="1547217" y="47971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8" name="TextBox 297"/>
          <p:cNvSpPr txBox="1"/>
          <p:nvPr/>
        </p:nvSpPr>
        <p:spPr>
          <a:xfrm>
            <a:off x="467544" y="6021288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Bipartite graph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0" name="TextBox 299"/>
          <p:cNvSpPr txBox="1"/>
          <p:nvPr/>
        </p:nvSpPr>
        <p:spPr>
          <a:xfrm>
            <a:off x="2339752" y="6021288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Tree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is always bipartite</a:t>
            </a:r>
          </a:p>
        </p:txBody>
      </p:sp>
      <p:sp>
        <p:nvSpPr>
          <p:cNvPr id="301" name="TextBox 300"/>
          <p:cNvSpPr txBox="1"/>
          <p:nvPr/>
        </p:nvSpPr>
        <p:spPr>
          <a:xfrm>
            <a:off x="5148064" y="6021288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Cycle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2" name="Line 153"/>
          <p:cNvSpPr>
            <a:spLocks noChangeShapeType="1"/>
          </p:cNvSpPr>
          <p:nvPr/>
        </p:nvSpPr>
        <p:spPr bwMode="auto">
          <a:xfrm flipH="1" flipV="1">
            <a:off x="5724128" y="4661416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3" name="Line 153"/>
          <p:cNvSpPr>
            <a:spLocks noChangeShapeType="1"/>
          </p:cNvSpPr>
          <p:nvPr/>
        </p:nvSpPr>
        <p:spPr bwMode="auto">
          <a:xfrm flipH="1" flipV="1">
            <a:off x="6300192" y="4877440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4" name="Line 153"/>
          <p:cNvSpPr>
            <a:spLocks noChangeShapeType="1"/>
          </p:cNvSpPr>
          <p:nvPr/>
        </p:nvSpPr>
        <p:spPr bwMode="auto">
          <a:xfrm flipH="1">
            <a:off x="5580112" y="5453504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5" name="Line 153"/>
          <p:cNvSpPr>
            <a:spLocks noChangeShapeType="1"/>
          </p:cNvSpPr>
          <p:nvPr/>
        </p:nvSpPr>
        <p:spPr bwMode="auto">
          <a:xfrm flipH="1" flipV="1">
            <a:off x="5148064" y="5597520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6" name="Line 153"/>
          <p:cNvSpPr>
            <a:spLocks noChangeShapeType="1"/>
          </p:cNvSpPr>
          <p:nvPr/>
        </p:nvSpPr>
        <p:spPr bwMode="auto">
          <a:xfrm flipV="1">
            <a:off x="5508104" y="5013176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" name="Line 153"/>
          <p:cNvSpPr>
            <a:spLocks noChangeShapeType="1"/>
          </p:cNvSpPr>
          <p:nvPr/>
        </p:nvSpPr>
        <p:spPr bwMode="auto">
          <a:xfrm>
            <a:off x="5220072" y="4805432"/>
            <a:ext cx="360040" cy="207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" name="Line 153"/>
          <p:cNvSpPr>
            <a:spLocks noChangeShapeType="1"/>
          </p:cNvSpPr>
          <p:nvPr/>
        </p:nvSpPr>
        <p:spPr bwMode="auto">
          <a:xfrm flipH="1">
            <a:off x="5220072" y="4661416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9" name="Line 153"/>
          <p:cNvSpPr>
            <a:spLocks noChangeShapeType="1"/>
          </p:cNvSpPr>
          <p:nvPr/>
        </p:nvSpPr>
        <p:spPr bwMode="auto">
          <a:xfrm flipV="1">
            <a:off x="6012160" y="5381496"/>
            <a:ext cx="360040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1" name="Oval 169"/>
          <p:cNvSpPr>
            <a:spLocks noChangeArrowheads="1"/>
          </p:cNvSpPr>
          <p:nvPr/>
        </p:nvSpPr>
        <p:spPr bwMode="auto">
          <a:xfrm>
            <a:off x="5508104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2" name="Oval 169"/>
          <p:cNvSpPr>
            <a:spLocks noChangeArrowheads="1"/>
          </p:cNvSpPr>
          <p:nvPr/>
        </p:nvSpPr>
        <p:spPr bwMode="auto">
          <a:xfrm>
            <a:off x="5652120" y="458940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3" name="Oval 169"/>
          <p:cNvSpPr>
            <a:spLocks noChangeArrowheads="1"/>
          </p:cNvSpPr>
          <p:nvPr/>
        </p:nvSpPr>
        <p:spPr bwMode="auto">
          <a:xfrm>
            <a:off x="6300192" y="530948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4" name="Oval 169"/>
          <p:cNvSpPr>
            <a:spLocks noChangeArrowheads="1"/>
          </p:cNvSpPr>
          <p:nvPr/>
        </p:nvSpPr>
        <p:spPr bwMode="auto">
          <a:xfrm>
            <a:off x="5940152" y="53814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5" name="Oval 169"/>
          <p:cNvSpPr>
            <a:spLocks noChangeArrowheads="1"/>
          </p:cNvSpPr>
          <p:nvPr/>
        </p:nvSpPr>
        <p:spPr bwMode="auto">
          <a:xfrm>
            <a:off x="5508104" y="566952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Oval 169"/>
          <p:cNvSpPr>
            <a:spLocks noChangeArrowheads="1"/>
          </p:cNvSpPr>
          <p:nvPr/>
        </p:nvSpPr>
        <p:spPr bwMode="auto">
          <a:xfrm>
            <a:off x="5148064" y="47334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" name="Oval 169"/>
          <p:cNvSpPr>
            <a:spLocks noChangeArrowheads="1"/>
          </p:cNvSpPr>
          <p:nvPr/>
        </p:nvSpPr>
        <p:spPr bwMode="auto">
          <a:xfrm>
            <a:off x="6228184" y="48054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8" name="Line 153"/>
          <p:cNvSpPr>
            <a:spLocks noChangeShapeType="1"/>
          </p:cNvSpPr>
          <p:nvPr/>
        </p:nvSpPr>
        <p:spPr bwMode="auto">
          <a:xfrm flipV="1">
            <a:off x="5148064" y="5373216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9" name="Oval 169"/>
          <p:cNvSpPr>
            <a:spLocks noChangeArrowheads="1"/>
          </p:cNvSpPr>
          <p:nvPr/>
        </p:nvSpPr>
        <p:spPr bwMode="auto">
          <a:xfrm>
            <a:off x="5436096" y="5301208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0" name="Oval 169"/>
          <p:cNvSpPr>
            <a:spLocks noChangeArrowheads="1"/>
          </p:cNvSpPr>
          <p:nvPr/>
        </p:nvSpPr>
        <p:spPr bwMode="auto">
          <a:xfrm>
            <a:off x="5076056" y="55255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0" name="TextBox 319"/>
          <p:cNvSpPr txBox="1"/>
          <p:nvPr/>
        </p:nvSpPr>
        <p:spPr>
          <a:xfrm>
            <a:off x="6948264" y="602128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Complete graph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13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Box 164"/>
          <p:cNvSpPr txBox="1"/>
          <p:nvPr/>
        </p:nvSpPr>
        <p:spPr>
          <a:xfrm>
            <a:off x="395536" y="1628800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11</a:t>
            </a:fld>
            <a:endParaRPr lang="cs-CZ"/>
          </a:p>
        </p:txBody>
      </p:sp>
      <p:sp>
        <p:nvSpPr>
          <p:cNvPr id="5" name="Line 325"/>
          <p:cNvSpPr>
            <a:spLocks noChangeShapeType="1"/>
          </p:cNvSpPr>
          <p:nvPr/>
        </p:nvSpPr>
        <p:spPr bwMode="auto">
          <a:xfrm flipV="1">
            <a:off x="4284265" y="3930179"/>
            <a:ext cx="648072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Line 325"/>
          <p:cNvSpPr>
            <a:spLocks noChangeShapeType="1"/>
          </p:cNvSpPr>
          <p:nvPr/>
        </p:nvSpPr>
        <p:spPr bwMode="auto">
          <a:xfrm>
            <a:off x="4860329" y="4290219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Line 325"/>
          <p:cNvSpPr>
            <a:spLocks noChangeShapeType="1"/>
          </p:cNvSpPr>
          <p:nvPr/>
        </p:nvSpPr>
        <p:spPr bwMode="auto">
          <a:xfrm flipH="1">
            <a:off x="5076353" y="5442347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325"/>
          <p:cNvSpPr>
            <a:spLocks noChangeShapeType="1"/>
          </p:cNvSpPr>
          <p:nvPr/>
        </p:nvSpPr>
        <p:spPr bwMode="auto">
          <a:xfrm flipH="1">
            <a:off x="2628081" y="3138091"/>
            <a:ext cx="864096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325"/>
          <p:cNvSpPr>
            <a:spLocks noChangeShapeType="1"/>
          </p:cNvSpPr>
          <p:nvPr/>
        </p:nvSpPr>
        <p:spPr bwMode="auto">
          <a:xfrm flipV="1">
            <a:off x="6948561" y="4794275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" name="Line 151"/>
          <p:cNvSpPr>
            <a:spLocks noChangeShapeType="1"/>
          </p:cNvSpPr>
          <p:nvPr/>
        </p:nvSpPr>
        <p:spPr bwMode="auto">
          <a:xfrm flipH="1">
            <a:off x="5724425" y="3642147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5"/>
          <p:cNvSpPr>
            <a:spLocks noChangeShapeType="1"/>
          </p:cNvSpPr>
          <p:nvPr/>
        </p:nvSpPr>
        <p:spPr bwMode="auto">
          <a:xfrm flipH="1">
            <a:off x="3852216" y="4218211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Line 156"/>
          <p:cNvSpPr>
            <a:spLocks noChangeShapeType="1"/>
          </p:cNvSpPr>
          <p:nvPr/>
        </p:nvSpPr>
        <p:spPr bwMode="auto">
          <a:xfrm>
            <a:off x="2700435" y="2921273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Line 158"/>
          <p:cNvSpPr>
            <a:spLocks noChangeShapeType="1"/>
          </p:cNvSpPr>
          <p:nvPr/>
        </p:nvSpPr>
        <p:spPr bwMode="auto">
          <a:xfrm flipH="1">
            <a:off x="2700436" y="2705373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Line 325"/>
          <p:cNvSpPr>
            <a:spLocks noChangeShapeType="1"/>
          </p:cNvSpPr>
          <p:nvPr/>
        </p:nvSpPr>
        <p:spPr bwMode="auto">
          <a:xfrm flipH="1">
            <a:off x="3565623" y="3714155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Line 326"/>
          <p:cNvSpPr>
            <a:spLocks noChangeShapeType="1"/>
          </p:cNvSpPr>
          <p:nvPr/>
        </p:nvSpPr>
        <p:spPr bwMode="auto">
          <a:xfrm flipH="1">
            <a:off x="4284265" y="3786163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Line 328"/>
          <p:cNvSpPr>
            <a:spLocks noChangeShapeType="1"/>
          </p:cNvSpPr>
          <p:nvPr/>
        </p:nvSpPr>
        <p:spPr bwMode="auto">
          <a:xfrm flipH="1">
            <a:off x="3852217" y="2850059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Oval 333"/>
          <p:cNvSpPr>
            <a:spLocks noChangeArrowheads="1"/>
          </p:cNvSpPr>
          <p:nvPr/>
        </p:nvSpPr>
        <p:spPr bwMode="auto">
          <a:xfrm>
            <a:off x="4212257" y="4146203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Line 327"/>
          <p:cNvSpPr>
            <a:spLocks noChangeShapeType="1"/>
          </p:cNvSpPr>
          <p:nvPr/>
        </p:nvSpPr>
        <p:spPr bwMode="auto">
          <a:xfrm flipH="1">
            <a:off x="5940448" y="4578251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Line 328"/>
          <p:cNvSpPr>
            <a:spLocks noChangeShapeType="1"/>
          </p:cNvSpPr>
          <p:nvPr/>
        </p:nvSpPr>
        <p:spPr bwMode="auto">
          <a:xfrm>
            <a:off x="5508401" y="5442347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Line 325"/>
          <p:cNvSpPr>
            <a:spLocks noChangeShapeType="1"/>
          </p:cNvSpPr>
          <p:nvPr/>
        </p:nvSpPr>
        <p:spPr bwMode="auto">
          <a:xfrm>
            <a:off x="3492623" y="3714155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2628081" y="2273995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5"/>
          <p:cNvSpPr>
            <a:spLocks noChangeShapeType="1"/>
          </p:cNvSpPr>
          <p:nvPr/>
        </p:nvSpPr>
        <p:spPr bwMode="auto">
          <a:xfrm flipH="1">
            <a:off x="4932337" y="3066083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Line 325"/>
          <p:cNvSpPr>
            <a:spLocks noChangeShapeType="1"/>
          </p:cNvSpPr>
          <p:nvPr/>
        </p:nvSpPr>
        <p:spPr bwMode="auto">
          <a:xfrm flipH="1">
            <a:off x="4356273" y="3642147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5"/>
          <p:cNvSpPr>
            <a:spLocks noChangeShapeType="1"/>
          </p:cNvSpPr>
          <p:nvPr/>
        </p:nvSpPr>
        <p:spPr bwMode="auto">
          <a:xfrm>
            <a:off x="7524625" y="4002187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Line 325"/>
          <p:cNvSpPr>
            <a:spLocks noChangeShapeType="1"/>
          </p:cNvSpPr>
          <p:nvPr/>
        </p:nvSpPr>
        <p:spPr bwMode="auto">
          <a:xfrm flipH="1">
            <a:off x="7380609" y="5370339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Line 325"/>
          <p:cNvSpPr>
            <a:spLocks noChangeShapeType="1"/>
          </p:cNvSpPr>
          <p:nvPr/>
        </p:nvSpPr>
        <p:spPr bwMode="auto">
          <a:xfrm>
            <a:off x="6948561" y="5298331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Line 325"/>
          <p:cNvSpPr>
            <a:spLocks noChangeShapeType="1"/>
          </p:cNvSpPr>
          <p:nvPr/>
        </p:nvSpPr>
        <p:spPr bwMode="auto">
          <a:xfrm flipV="1">
            <a:off x="5940449" y="5010299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Line 325"/>
          <p:cNvSpPr>
            <a:spLocks noChangeShapeType="1"/>
          </p:cNvSpPr>
          <p:nvPr/>
        </p:nvSpPr>
        <p:spPr bwMode="auto">
          <a:xfrm flipH="1" flipV="1">
            <a:off x="7092577" y="4074195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Line 325"/>
          <p:cNvSpPr>
            <a:spLocks noChangeShapeType="1"/>
          </p:cNvSpPr>
          <p:nvPr/>
        </p:nvSpPr>
        <p:spPr bwMode="auto">
          <a:xfrm flipH="1" flipV="1">
            <a:off x="6660529" y="3642147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Line 325"/>
          <p:cNvSpPr>
            <a:spLocks noChangeShapeType="1"/>
          </p:cNvSpPr>
          <p:nvPr/>
        </p:nvSpPr>
        <p:spPr bwMode="auto">
          <a:xfrm flipH="1" flipV="1">
            <a:off x="5364385" y="4866283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" name="Line 325"/>
          <p:cNvSpPr>
            <a:spLocks noChangeShapeType="1"/>
          </p:cNvSpPr>
          <p:nvPr/>
        </p:nvSpPr>
        <p:spPr bwMode="auto">
          <a:xfrm flipH="1">
            <a:off x="5940449" y="5226323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" name="Line 325"/>
          <p:cNvSpPr>
            <a:spLocks noChangeShapeType="1"/>
          </p:cNvSpPr>
          <p:nvPr/>
        </p:nvSpPr>
        <p:spPr bwMode="auto">
          <a:xfrm>
            <a:off x="4932337" y="5082307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Line 325"/>
          <p:cNvSpPr>
            <a:spLocks noChangeShapeType="1"/>
          </p:cNvSpPr>
          <p:nvPr/>
        </p:nvSpPr>
        <p:spPr bwMode="auto">
          <a:xfrm flipV="1">
            <a:off x="6084465" y="6018411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Line 325"/>
          <p:cNvSpPr>
            <a:spLocks noChangeShapeType="1"/>
          </p:cNvSpPr>
          <p:nvPr/>
        </p:nvSpPr>
        <p:spPr bwMode="auto">
          <a:xfrm flipV="1">
            <a:off x="6084465" y="5298331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Line 325"/>
          <p:cNvSpPr>
            <a:spLocks noChangeShapeType="1"/>
          </p:cNvSpPr>
          <p:nvPr/>
        </p:nvSpPr>
        <p:spPr bwMode="auto">
          <a:xfrm>
            <a:off x="5436393" y="4866283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Line 325"/>
          <p:cNvSpPr>
            <a:spLocks noChangeShapeType="1"/>
          </p:cNvSpPr>
          <p:nvPr/>
        </p:nvSpPr>
        <p:spPr bwMode="auto">
          <a:xfrm flipH="1">
            <a:off x="5940003" y="4002187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Line 325"/>
          <p:cNvSpPr>
            <a:spLocks noChangeShapeType="1"/>
          </p:cNvSpPr>
          <p:nvPr/>
        </p:nvSpPr>
        <p:spPr bwMode="auto">
          <a:xfrm flipH="1">
            <a:off x="4356273" y="4074195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Line 325"/>
          <p:cNvSpPr>
            <a:spLocks noChangeShapeType="1"/>
          </p:cNvSpPr>
          <p:nvPr/>
        </p:nvSpPr>
        <p:spPr bwMode="auto">
          <a:xfrm flipV="1">
            <a:off x="5364385" y="3642147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Line 325"/>
          <p:cNvSpPr>
            <a:spLocks noChangeShapeType="1"/>
          </p:cNvSpPr>
          <p:nvPr/>
        </p:nvSpPr>
        <p:spPr bwMode="auto">
          <a:xfrm flipV="1">
            <a:off x="4356273" y="3930179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Line 325"/>
          <p:cNvSpPr>
            <a:spLocks noChangeShapeType="1"/>
          </p:cNvSpPr>
          <p:nvPr/>
        </p:nvSpPr>
        <p:spPr bwMode="auto">
          <a:xfrm flipH="1">
            <a:off x="5076353" y="5586363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Line 325"/>
          <p:cNvSpPr>
            <a:spLocks noChangeShapeType="1"/>
          </p:cNvSpPr>
          <p:nvPr/>
        </p:nvSpPr>
        <p:spPr bwMode="auto">
          <a:xfrm flipH="1" flipV="1">
            <a:off x="4932337" y="5082307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" name="Line 325"/>
          <p:cNvSpPr>
            <a:spLocks noChangeShapeType="1"/>
          </p:cNvSpPr>
          <p:nvPr/>
        </p:nvSpPr>
        <p:spPr bwMode="auto">
          <a:xfrm flipH="1" flipV="1">
            <a:off x="6300489" y="5514355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Line 325"/>
          <p:cNvSpPr>
            <a:spLocks noChangeShapeType="1"/>
          </p:cNvSpPr>
          <p:nvPr/>
        </p:nvSpPr>
        <p:spPr bwMode="auto">
          <a:xfrm>
            <a:off x="4356273" y="2273995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Line 325"/>
          <p:cNvSpPr>
            <a:spLocks noChangeShapeType="1"/>
          </p:cNvSpPr>
          <p:nvPr/>
        </p:nvSpPr>
        <p:spPr bwMode="auto">
          <a:xfrm>
            <a:off x="2628527" y="3426123"/>
            <a:ext cx="86365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Line 325"/>
          <p:cNvSpPr>
            <a:spLocks noChangeShapeType="1"/>
          </p:cNvSpPr>
          <p:nvPr/>
        </p:nvSpPr>
        <p:spPr bwMode="auto">
          <a:xfrm flipV="1">
            <a:off x="2628081" y="3066083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Line 325"/>
          <p:cNvSpPr>
            <a:spLocks noChangeShapeType="1"/>
          </p:cNvSpPr>
          <p:nvPr/>
        </p:nvSpPr>
        <p:spPr bwMode="auto">
          <a:xfrm flipH="1">
            <a:off x="3852217" y="4794275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8"/>
          <p:cNvSpPr>
            <a:spLocks noChangeShapeType="1"/>
          </p:cNvSpPr>
          <p:nvPr/>
        </p:nvSpPr>
        <p:spPr bwMode="auto">
          <a:xfrm flipH="1" flipV="1">
            <a:off x="4860329" y="4290219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6"/>
          <p:cNvSpPr>
            <a:spLocks noChangeShapeType="1"/>
          </p:cNvSpPr>
          <p:nvPr/>
        </p:nvSpPr>
        <p:spPr bwMode="auto">
          <a:xfrm>
            <a:off x="4787179" y="2994075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Line 154"/>
          <p:cNvSpPr>
            <a:spLocks noChangeShapeType="1"/>
          </p:cNvSpPr>
          <p:nvPr/>
        </p:nvSpPr>
        <p:spPr bwMode="auto">
          <a:xfrm>
            <a:off x="6227663" y="4578252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Line 154"/>
          <p:cNvSpPr>
            <a:spLocks noChangeShapeType="1"/>
          </p:cNvSpPr>
          <p:nvPr/>
        </p:nvSpPr>
        <p:spPr bwMode="auto">
          <a:xfrm>
            <a:off x="5724425" y="4290219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Line 154"/>
          <p:cNvSpPr>
            <a:spLocks noChangeShapeType="1"/>
          </p:cNvSpPr>
          <p:nvPr/>
        </p:nvSpPr>
        <p:spPr bwMode="auto">
          <a:xfrm>
            <a:off x="5364385" y="4002187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Line 327"/>
          <p:cNvSpPr>
            <a:spLocks noChangeShapeType="1"/>
          </p:cNvSpPr>
          <p:nvPr/>
        </p:nvSpPr>
        <p:spPr bwMode="auto">
          <a:xfrm flipH="1" flipV="1">
            <a:off x="7020568" y="3425553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Line 327"/>
          <p:cNvSpPr>
            <a:spLocks noChangeShapeType="1"/>
          </p:cNvSpPr>
          <p:nvPr/>
        </p:nvSpPr>
        <p:spPr bwMode="auto">
          <a:xfrm flipH="1">
            <a:off x="6228480" y="3426123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Line 154"/>
          <p:cNvSpPr>
            <a:spLocks noChangeShapeType="1"/>
          </p:cNvSpPr>
          <p:nvPr/>
        </p:nvSpPr>
        <p:spPr bwMode="auto">
          <a:xfrm flipH="1">
            <a:off x="7092577" y="4650259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Line 155"/>
          <p:cNvSpPr>
            <a:spLocks noChangeShapeType="1"/>
          </p:cNvSpPr>
          <p:nvPr/>
        </p:nvSpPr>
        <p:spPr bwMode="auto">
          <a:xfrm flipH="1" flipV="1">
            <a:off x="6228480" y="4578251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Line 328"/>
          <p:cNvSpPr>
            <a:spLocks noChangeShapeType="1"/>
          </p:cNvSpPr>
          <p:nvPr/>
        </p:nvSpPr>
        <p:spPr bwMode="auto">
          <a:xfrm>
            <a:off x="7740475" y="4650259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Line 328"/>
          <p:cNvSpPr>
            <a:spLocks noChangeShapeType="1"/>
          </p:cNvSpPr>
          <p:nvPr/>
        </p:nvSpPr>
        <p:spPr bwMode="auto">
          <a:xfrm>
            <a:off x="7020569" y="4794275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Line 328"/>
          <p:cNvSpPr>
            <a:spLocks noChangeShapeType="1"/>
          </p:cNvSpPr>
          <p:nvPr/>
        </p:nvSpPr>
        <p:spPr bwMode="auto">
          <a:xfrm>
            <a:off x="7380609" y="5514355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8"/>
          <p:cNvSpPr>
            <a:spLocks noChangeShapeType="1"/>
          </p:cNvSpPr>
          <p:nvPr/>
        </p:nvSpPr>
        <p:spPr bwMode="auto">
          <a:xfrm flipH="1">
            <a:off x="6588521" y="5514355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" name="Line 328"/>
          <p:cNvSpPr>
            <a:spLocks noChangeShapeType="1"/>
          </p:cNvSpPr>
          <p:nvPr/>
        </p:nvSpPr>
        <p:spPr bwMode="auto">
          <a:xfrm flipH="1" flipV="1">
            <a:off x="6588521" y="5370339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Line 328"/>
          <p:cNvSpPr>
            <a:spLocks noChangeShapeType="1"/>
          </p:cNvSpPr>
          <p:nvPr/>
        </p:nvSpPr>
        <p:spPr bwMode="auto">
          <a:xfrm flipH="1">
            <a:off x="5508401" y="4722267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Line 328"/>
          <p:cNvSpPr>
            <a:spLocks noChangeShapeType="1"/>
          </p:cNvSpPr>
          <p:nvPr/>
        </p:nvSpPr>
        <p:spPr bwMode="auto">
          <a:xfrm>
            <a:off x="5940449" y="4722267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Line 328"/>
          <p:cNvSpPr>
            <a:spLocks noChangeShapeType="1"/>
          </p:cNvSpPr>
          <p:nvPr/>
        </p:nvSpPr>
        <p:spPr bwMode="auto">
          <a:xfrm flipH="1" flipV="1">
            <a:off x="2844105" y="2704183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Line 328"/>
          <p:cNvSpPr>
            <a:spLocks noChangeShapeType="1"/>
          </p:cNvSpPr>
          <p:nvPr/>
        </p:nvSpPr>
        <p:spPr bwMode="auto">
          <a:xfrm flipH="1">
            <a:off x="4788321" y="5442347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Line 328"/>
          <p:cNvSpPr>
            <a:spLocks noChangeShapeType="1"/>
          </p:cNvSpPr>
          <p:nvPr/>
        </p:nvSpPr>
        <p:spPr bwMode="auto">
          <a:xfrm flipH="1">
            <a:off x="4788321" y="4290219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Line 154"/>
          <p:cNvSpPr>
            <a:spLocks noChangeShapeType="1"/>
          </p:cNvSpPr>
          <p:nvPr/>
        </p:nvSpPr>
        <p:spPr bwMode="auto">
          <a:xfrm flipH="1">
            <a:off x="4860329" y="4002187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Line 154"/>
          <p:cNvSpPr>
            <a:spLocks noChangeShapeType="1"/>
          </p:cNvSpPr>
          <p:nvPr/>
        </p:nvSpPr>
        <p:spPr bwMode="auto">
          <a:xfrm flipH="1">
            <a:off x="5364385" y="3642147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Line 154"/>
          <p:cNvSpPr>
            <a:spLocks noChangeShapeType="1"/>
          </p:cNvSpPr>
          <p:nvPr/>
        </p:nvSpPr>
        <p:spPr bwMode="auto">
          <a:xfrm flipH="1">
            <a:off x="5364385" y="2922068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Line 155"/>
          <p:cNvSpPr>
            <a:spLocks noChangeShapeType="1"/>
          </p:cNvSpPr>
          <p:nvPr/>
        </p:nvSpPr>
        <p:spPr bwMode="auto">
          <a:xfrm flipH="1" flipV="1">
            <a:off x="5796433" y="292206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155"/>
          <p:cNvSpPr>
            <a:spLocks noChangeShapeType="1"/>
          </p:cNvSpPr>
          <p:nvPr/>
        </p:nvSpPr>
        <p:spPr bwMode="auto">
          <a:xfrm flipH="1" flipV="1">
            <a:off x="2700089" y="2922066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157"/>
          <p:cNvSpPr>
            <a:spLocks noChangeShapeType="1"/>
          </p:cNvSpPr>
          <p:nvPr/>
        </p:nvSpPr>
        <p:spPr bwMode="auto">
          <a:xfrm>
            <a:off x="3492177" y="3138091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155"/>
          <p:cNvSpPr>
            <a:spLocks noChangeShapeType="1"/>
          </p:cNvSpPr>
          <p:nvPr/>
        </p:nvSpPr>
        <p:spPr bwMode="auto">
          <a:xfrm flipH="1" flipV="1">
            <a:off x="3852217" y="3714155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154"/>
          <p:cNvSpPr>
            <a:spLocks noChangeShapeType="1"/>
          </p:cNvSpPr>
          <p:nvPr/>
        </p:nvSpPr>
        <p:spPr bwMode="auto">
          <a:xfrm flipH="1">
            <a:off x="4428281" y="2994075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154"/>
          <p:cNvSpPr>
            <a:spLocks noChangeShapeType="1"/>
          </p:cNvSpPr>
          <p:nvPr/>
        </p:nvSpPr>
        <p:spPr bwMode="auto">
          <a:xfrm flipH="1" flipV="1">
            <a:off x="4356273" y="4218212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154"/>
          <p:cNvSpPr>
            <a:spLocks noChangeShapeType="1"/>
          </p:cNvSpPr>
          <p:nvPr/>
        </p:nvSpPr>
        <p:spPr bwMode="auto">
          <a:xfrm flipH="1" flipV="1">
            <a:off x="3852217" y="4650260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H="1" flipV="1">
            <a:off x="3852217" y="5226323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155"/>
          <p:cNvSpPr>
            <a:spLocks noChangeShapeType="1"/>
          </p:cNvSpPr>
          <p:nvPr/>
        </p:nvSpPr>
        <p:spPr bwMode="auto">
          <a:xfrm flipH="1">
            <a:off x="3564184" y="3786163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154"/>
          <p:cNvSpPr>
            <a:spLocks noChangeShapeType="1"/>
          </p:cNvSpPr>
          <p:nvPr/>
        </p:nvSpPr>
        <p:spPr bwMode="auto">
          <a:xfrm flipV="1">
            <a:off x="3851399" y="3786164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157"/>
          <p:cNvSpPr>
            <a:spLocks noChangeShapeType="1"/>
          </p:cNvSpPr>
          <p:nvPr/>
        </p:nvSpPr>
        <p:spPr bwMode="auto">
          <a:xfrm>
            <a:off x="5796433" y="2922067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153"/>
          <p:cNvSpPr>
            <a:spLocks noChangeShapeType="1"/>
          </p:cNvSpPr>
          <p:nvPr/>
        </p:nvSpPr>
        <p:spPr bwMode="auto">
          <a:xfrm flipH="1" flipV="1">
            <a:off x="4068241" y="2850059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 flipH="1" flipV="1">
            <a:off x="3060129" y="4578251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H="1" flipV="1">
            <a:off x="2844105" y="5082307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H="1" flipV="1">
            <a:off x="2916113" y="5082307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 flipV="1">
            <a:off x="3060129" y="3714155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V="1">
            <a:off x="2628081" y="3426123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V="1">
            <a:off x="2412057" y="5226323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H="1" flipV="1">
            <a:off x="2628081" y="4650259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H="1" flipV="1">
            <a:off x="2628081" y="3426123"/>
            <a:ext cx="43204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V="1">
            <a:off x="2628081" y="3714155"/>
            <a:ext cx="86409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V="1">
            <a:off x="2412057" y="4650259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Line 325"/>
          <p:cNvSpPr>
            <a:spLocks noChangeShapeType="1"/>
          </p:cNvSpPr>
          <p:nvPr/>
        </p:nvSpPr>
        <p:spPr bwMode="auto">
          <a:xfrm>
            <a:off x="2124025" y="4362227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Line 325"/>
          <p:cNvSpPr>
            <a:spLocks noChangeShapeType="1"/>
          </p:cNvSpPr>
          <p:nvPr/>
        </p:nvSpPr>
        <p:spPr bwMode="auto">
          <a:xfrm>
            <a:off x="2412057" y="5802387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2124025" y="4362227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V="1">
            <a:off x="2124025" y="3426123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157"/>
          <p:cNvSpPr>
            <a:spLocks noChangeShapeType="1"/>
          </p:cNvSpPr>
          <p:nvPr/>
        </p:nvSpPr>
        <p:spPr bwMode="auto">
          <a:xfrm flipH="1">
            <a:off x="2844106" y="4650259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154"/>
          <p:cNvSpPr>
            <a:spLocks noChangeShapeType="1"/>
          </p:cNvSpPr>
          <p:nvPr/>
        </p:nvSpPr>
        <p:spPr bwMode="auto">
          <a:xfrm>
            <a:off x="2843287" y="5442348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154"/>
          <p:cNvSpPr>
            <a:spLocks noChangeShapeType="1"/>
          </p:cNvSpPr>
          <p:nvPr/>
        </p:nvSpPr>
        <p:spPr bwMode="auto">
          <a:xfrm flipH="1">
            <a:off x="3780209" y="5442347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Oval 168"/>
          <p:cNvSpPr>
            <a:spLocks noChangeArrowheads="1"/>
          </p:cNvSpPr>
          <p:nvPr/>
        </p:nvSpPr>
        <p:spPr bwMode="auto">
          <a:xfrm>
            <a:off x="2628999" y="2849836"/>
            <a:ext cx="144462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Oval 169"/>
          <p:cNvSpPr>
            <a:spLocks noChangeArrowheads="1"/>
          </p:cNvSpPr>
          <p:nvPr/>
        </p:nvSpPr>
        <p:spPr bwMode="auto">
          <a:xfrm>
            <a:off x="2773461" y="263234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Oval 331"/>
          <p:cNvSpPr>
            <a:spLocks noChangeArrowheads="1"/>
          </p:cNvSpPr>
          <p:nvPr/>
        </p:nvSpPr>
        <p:spPr bwMode="auto">
          <a:xfrm>
            <a:off x="4716313" y="292206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Oval 331"/>
          <p:cNvSpPr>
            <a:spLocks noChangeArrowheads="1"/>
          </p:cNvSpPr>
          <p:nvPr/>
        </p:nvSpPr>
        <p:spPr bwMode="auto">
          <a:xfrm>
            <a:off x="5292377" y="3426123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Oval 331"/>
          <p:cNvSpPr>
            <a:spLocks noChangeArrowheads="1"/>
          </p:cNvSpPr>
          <p:nvPr/>
        </p:nvSpPr>
        <p:spPr bwMode="auto">
          <a:xfrm>
            <a:off x="3996233" y="277805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325"/>
          <p:cNvSpPr>
            <a:spLocks noChangeShapeType="1"/>
          </p:cNvSpPr>
          <p:nvPr/>
        </p:nvSpPr>
        <p:spPr bwMode="auto">
          <a:xfrm flipH="1" flipV="1">
            <a:off x="4356273" y="2273995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Oval 159"/>
          <p:cNvSpPr>
            <a:spLocks noChangeArrowheads="1"/>
          </p:cNvSpPr>
          <p:nvPr/>
        </p:nvSpPr>
        <p:spPr bwMode="auto">
          <a:xfrm>
            <a:off x="3780209" y="4578251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Oval 161"/>
          <p:cNvSpPr>
            <a:spLocks noChangeArrowheads="1"/>
          </p:cNvSpPr>
          <p:nvPr/>
        </p:nvSpPr>
        <p:spPr bwMode="auto">
          <a:xfrm>
            <a:off x="3420169" y="364214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Oval 165"/>
          <p:cNvSpPr>
            <a:spLocks noChangeArrowheads="1"/>
          </p:cNvSpPr>
          <p:nvPr/>
        </p:nvSpPr>
        <p:spPr bwMode="auto">
          <a:xfrm>
            <a:off x="3780209" y="5154315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Oval 167"/>
          <p:cNvSpPr>
            <a:spLocks noChangeArrowheads="1"/>
          </p:cNvSpPr>
          <p:nvPr/>
        </p:nvSpPr>
        <p:spPr bwMode="auto">
          <a:xfrm>
            <a:off x="2557561" y="3353073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Oval 329"/>
          <p:cNvSpPr>
            <a:spLocks noChangeArrowheads="1"/>
          </p:cNvSpPr>
          <p:nvPr/>
        </p:nvSpPr>
        <p:spPr bwMode="auto">
          <a:xfrm>
            <a:off x="3494186" y="42865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Oval 330"/>
          <p:cNvSpPr>
            <a:spLocks noChangeArrowheads="1"/>
          </p:cNvSpPr>
          <p:nvPr/>
        </p:nvSpPr>
        <p:spPr bwMode="auto">
          <a:xfrm>
            <a:off x="3780209" y="364214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Oval 330"/>
          <p:cNvSpPr>
            <a:spLocks noChangeArrowheads="1"/>
          </p:cNvSpPr>
          <p:nvPr/>
        </p:nvSpPr>
        <p:spPr bwMode="auto">
          <a:xfrm>
            <a:off x="3420169" y="306608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Oval 330"/>
          <p:cNvSpPr>
            <a:spLocks noChangeArrowheads="1"/>
          </p:cNvSpPr>
          <p:nvPr/>
        </p:nvSpPr>
        <p:spPr bwMode="auto">
          <a:xfrm>
            <a:off x="4283521" y="22048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724425" y="285005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Oval 331"/>
          <p:cNvSpPr>
            <a:spLocks noChangeArrowheads="1"/>
          </p:cNvSpPr>
          <p:nvPr/>
        </p:nvSpPr>
        <p:spPr bwMode="auto">
          <a:xfrm>
            <a:off x="4284265" y="472226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4716313" y="537033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Oval 331"/>
          <p:cNvSpPr>
            <a:spLocks noChangeArrowheads="1"/>
          </p:cNvSpPr>
          <p:nvPr/>
        </p:nvSpPr>
        <p:spPr bwMode="auto">
          <a:xfrm>
            <a:off x="5005089" y="601553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Oval 332"/>
          <p:cNvSpPr>
            <a:spLocks noChangeArrowheads="1"/>
          </p:cNvSpPr>
          <p:nvPr/>
        </p:nvSpPr>
        <p:spPr bwMode="auto">
          <a:xfrm>
            <a:off x="2052017" y="4290219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Oval 330"/>
          <p:cNvSpPr>
            <a:spLocks noChangeArrowheads="1"/>
          </p:cNvSpPr>
          <p:nvPr/>
        </p:nvSpPr>
        <p:spPr bwMode="auto">
          <a:xfrm>
            <a:off x="6948561" y="3354115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Oval 330"/>
          <p:cNvSpPr>
            <a:spLocks noChangeArrowheads="1"/>
          </p:cNvSpPr>
          <p:nvPr/>
        </p:nvSpPr>
        <p:spPr bwMode="auto">
          <a:xfrm>
            <a:off x="6013201" y="6087542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Oval 331"/>
          <p:cNvSpPr>
            <a:spLocks noChangeArrowheads="1"/>
          </p:cNvSpPr>
          <p:nvPr/>
        </p:nvSpPr>
        <p:spPr bwMode="auto">
          <a:xfrm>
            <a:off x="7309345" y="59435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1"/>
          <p:cNvSpPr>
            <a:spLocks noChangeArrowheads="1"/>
          </p:cNvSpPr>
          <p:nvPr/>
        </p:nvSpPr>
        <p:spPr bwMode="auto">
          <a:xfrm>
            <a:off x="6516513" y="6234435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Oval 330"/>
          <p:cNvSpPr>
            <a:spLocks noChangeArrowheads="1"/>
          </p:cNvSpPr>
          <p:nvPr/>
        </p:nvSpPr>
        <p:spPr bwMode="auto">
          <a:xfrm>
            <a:off x="7740649" y="580238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Oval 329"/>
          <p:cNvSpPr>
            <a:spLocks noChangeArrowheads="1"/>
          </p:cNvSpPr>
          <p:nvPr/>
        </p:nvSpPr>
        <p:spPr bwMode="auto">
          <a:xfrm>
            <a:off x="7452617" y="3930179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Oval 330"/>
          <p:cNvSpPr>
            <a:spLocks noChangeArrowheads="1"/>
          </p:cNvSpPr>
          <p:nvPr/>
        </p:nvSpPr>
        <p:spPr bwMode="auto">
          <a:xfrm>
            <a:off x="6804545" y="29940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Oval 330"/>
          <p:cNvSpPr>
            <a:spLocks noChangeArrowheads="1"/>
          </p:cNvSpPr>
          <p:nvPr/>
        </p:nvSpPr>
        <p:spPr bwMode="auto">
          <a:xfrm>
            <a:off x="7668641" y="457825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Oval 331"/>
          <p:cNvSpPr>
            <a:spLocks noChangeArrowheads="1"/>
          </p:cNvSpPr>
          <p:nvPr/>
        </p:nvSpPr>
        <p:spPr bwMode="auto">
          <a:xfrm>
            <a:off x="8027937" y="5301208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Oval 332"/>
          <p:cNvSpPr>
            <a:spLocks noChangeArrowheads="1"/>
          </p:cNvSpPr>
          <p:nvPr/>
        </p:nvSpPr>
        <p:spPr bwMode="auto">
          <a:xfrm>
            <a:off x="4860329" y="5010299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Oval 332"/>
          <p:cNvSpPr>
            <a:spLocks noChangeArrowheads="1"/>
          </p:cNvSpPr>
          <p:nvPr/>
        </p:nvSpPr>
        <p:spPr bwMode="auto">
          <a:xfrm>
            <a:off x="2772097" y="5010299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Oval 332"/>
          <p:cNvSpPr>
            <a:spLocks noChangeArrowheads="1"/>
          </p:cNvSpPr>
          <p:nvPr/>
        </p:nvSpPr>
        <p:spPr bwMode="auto">
          <a:xfrm>
            <a:off x="2340049" y="5730379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Oval 332"/>
          <p:cNvSpPr>
            <a:spLocks noChangeArrowheads="1"/>
          </p:cNvSpPr>
          <p:nvPr/>
        </p:nvSpPr>
        <p:spPr bwMode="auto">
          <a:xfrm>
            <a:off x="2988121" y="4506243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Oval 332"/>
          <p:cNvSpPr>
            <a:spLocks noChangeArrowheads="1"/>
          </p:cNvSpPr>
          <p:nvPr/>
        </p:nvSpPr>
        <p:spPr bwMode="auto">
          <a:xfrm>
            <a:off x="2556073" y="4578251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Oval 332"/>
          <p:cNvSpPr>
            <a:spLocks noChangeArrowheads="1"/>
          </p:cNvSpPr>
          <p:nvPr/>
        </p:nvSpPr>
        <p:spPr bwMode="auto">
          <a:xfrm>
            <a:off x="2772097" y="5370339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Oval 166"/>
          <p:cNvSpPr>
            <a:spLocks noChangeArrowheads="1"/>
          </p:cNvSpPr>
          <p:nvPr/>
        </p:nvSpPr>
        <p:spPr bwMode="auto">
          <a:xfrm>
            <a:off x="3708201" y="5730379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Oval 162"/>
          <p:cNvSpPr>
            <a:spLocks noChangeArrowheads="1"/>
          </p:cNvSpPr>
          <p:nvPr/>
        </p:nvSpPr>
        <p:spPr bwMode="auto">
          <a:xfrm>
            <a:off x="5292377" y="393017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Oval 331"/>
          <p:cNvSpPr>
            <a:spLocks noChangeArrowheads="1"/>
          </p:cNvSpPr>
          <p:nvPr/>
        </p:nvSpPr>
        <p:spPr bwMode="auto">
          <a:xfrm>
            <a:off x="6948561" y="4722267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Oval 332"/>
          <p:cNvSpPr>
            <a:spLocks noChangeArrowheads="1"/>
          </p:cNvSpPr>
          <p:nvPr/>
        </p:nvSpPr>
        <p:spPr bwMode="auto">
          <a:xfrm>
            <a:off x="4356273" y="3714155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0"/>
          <p:cNvSpPr>
            <a:spLocks noChangeArrowheads="1"/>
          </p:cNvSpPr>
          <p:nvPr/>
        </p:nvSpPr>
        <p:spPr bwMode="auto">
          <a:xfrm>
            <a:off x="4861073" y="385529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1"/>
          <p:cNvSpPr>
            <a:spLocks noChangeArrowheads="1"/>
          </p:cNvSpPr>
          <p:nvPr/>
        </p:nvSpPr>
        <p:spPr bwMode="auto">
          <a:xfrm>
            <a:off x="6012457" y="357013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0"/>
          <p:cNvSpPr>
            <a:spLocks noChangeArrowheads="1"/>
          </p:cNvSpPr>
          <p:nvPr/>
        </p:nvSpPr>
        <p:spPr bwMode="auto">
          <a:xfrm>
            <a:off x="5652417" y="421821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Oval 330"/>
          <p:cNvSpPr>
            <a:spLocks noChangeArrowheads="1"/>
          </p:cNvSpPr>
          <p:nvPr/>
        </p:nvSpPr>
        <p:spPr bwMode="auto">
          <a:xfrm>
            <a:off x="6588521" y="357013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Oval 331"/>
          <p:cNvSpPr>
            <a:spLocks noChangeArrowheads="1"/>
          </p:cNvSpPr>
          <p:nvPr/>
        </p:nvSpPr>
        <p:spPr bwMode="auto">
          <a:xfrm>
            <a:off x="5868441" y="5514355"/>
            <a:ext cx="144463" cy="144462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Oval 330"/>
          <p:cNvSpPr>
            <a:spLocks noChangeArrowheads="1"/>
          </p:cNvSpPr>
          <p:nvPr/>
        </p:nvSpPr>
        <p:spPr bwMode="auto">
          <a:xfrm>
            <a:off x="5292377" y="4794275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Oval 331"/>
          <p:cNvSpPr>
            <a:spLocks noChangeArrowheads="1"/>
          </p:cNvSpPr>
          <p:nvPr/>
        </p:nvSpPr>
        <p:spPr bwMode="auto">
          <a:xfrm>
            <a:off x="5436393" y="537033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1"/>
          <p:cNvSpPr>
            <a:spLocks noChangeArrowheads="1"/>
          </p:cNvSpPr>
          <p:nvPr/>
        </p:nvSpPr>
        <p:spPr bwMode="auto">
          <a:xfrm>
            <a:off x="5868441" y="5154315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Oval 330"/>
          <p:cNvSpPr>
            <a:spLocks noChangeArrowheads="1"/>
          </p:cNvSpPr>
          <p:nvPr/>
        </p:nvSpPr>
        <p:spPr bwMode="auto">
          <a:xfrm>
            <a:off x="6876553" y="52263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Oval 330"/>
          <p:cNvSpPr>
            <a:spLocks noChangeArrowheads="1"/>
          </p:cNvSpPr>
          <p:nvPr/>
        </p:nvSpPr>
        <p:spPr bwMode="auto">
          <a:xfrm>
            <a:off x="7020569" y="4002187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Oval 330"/>
          <p:cNvSpPr>
            <a:spLocks noChangeArrowheads="1"/>
          </p:cNvSpPr>
          <p:nvPr/>
        </p:nvSpPr>
        <p:spPr bwMode="auto">
          <a:xfrm>
            <a:off x="7451873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Oval 331"/>
          <p:cNvSpPr>
            <a:spLocks noChangeArrowheads="1"/>
          </p:cNvSpPr>
          <p:nvPr/>
        </p:nvSpPr>
        <p:spPr bwMode="auto">
          <a:xfrm>
            <a:off x="7307857" y="544522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Oval 332"/>
          <p:cNvSpPr>
            <a:spLocks noChangeArrowheads="1"/>
          </p:cNvSpPr>
          <p:nvPr/>
        </p:nvSpPr>
        <p:spPr bwMode="auto">
          <a:xfrm>
            <a:off x="6228481" y="5442347"/>
            <a:ext cx="144462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Oval 330"/>
          <p:cNvSpPr>
            <a:spLocks noChangeArrowheads="1"/>
          </p:cNvSpPr>
          <p:nvPr/>
        </p:nvSpPr>
        <p:spPr bwMode="auto">
          <a:xfrm>
            <a:off x="5868441" y="465025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Oval 330"/>
          <p:cNvSpPr>
            <a:spLocks noChangeArrowheads="1"/>
          </p:cNvSpPr>
          <p:nvPr/>
        </p:nvSpPr>
        <p:spPr bwMode="auto">
          <a:xfrm>
            <a:off x="6516513" y="5298331"/>
            <a:ext cx="144463" cy="144463"/>
          </a:xfrm>
          <a:prstGeom prst="ellipse">
            <a:avLst/>
          </a:prstGeom>
          <a:solidFill>
            <a:srgbClr val="00B0F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Oval 332"/>
          <p:cNvSpPr>
            <a:spLocks noChangeArrowheads="1"/>
          </p:cNvSpPr>
          <p:nvPr/>
        </p:nvSpPr>
        <p:spPr bwMode="auto">
          <a:xfrm>
            <a:off x="4788321" y="4218211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Oval 331"/>
          <p:cNvSpPr>
            <a:spLocks noChangeArrowheads="1"/>
          </p:cNvSpPr>
          <p:nvPr/>
        </p:nvSpPr>
        <p:spPr bwMode="auto">
          <a:xfrm>
            <a:off x="6156473" y="4506243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TextBox 153"/>
          <p:cNvSpPr txBox="1"/>
          <p:nvPr/>
        </p:nvSpPr>
        <p:spPr>
          <a:xfrm>
            <a:off x="395536" y="404664"/>
            <a:ext cx="8352928" cy="115212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3200" smtClean="0"/>
              <a:t>Independence</a:t>
            </a:r>
            <a:endParaRPr lang="cs-CZ" sz="3200" smtClean="0"/>
          </a:p>
          <a:p>
            <a:r>
              <a:rPr lang="en-US" b="0" smtClean="0"/>
              <a:t>Maximum size of a set of nodes in which no two nodes are adjacent.</a:t>
            </a:r>
          </a:p>
          <a:p>
            <a:r>
              <a:rPr lang="en-US" b="0" i="1" smtClean="0"/>
              <a:t>Ex: How many of them in this graph? more than 23?</a:t>
            </a:r>
          </a:p>
        </p:txBody>
      </p:sp>
    </p:spTree>
    <p:extLst>
      <p:ext uri="{BB962C8B-B14F-4D97-AF65-F5344CB8AC3E}">
        <p14:creationId xmlns:p14="http://schemas.microsoft.com/office/powerpoint/2010/main" val="17475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72819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dirty="0" smtClean="0"/>
              <a:t>Dominance</a:t>
            </a:r>
            <a:endParaRPr lang="cs-CZ" dirty="0"/>
          </a:p>
          <a:p>
            <a:r>
              <a:rPr lang="en-US" b="0" dirty="0" smtClean="0"/>
              <a:t>Maximum size of such set M of nodes that each node in the graph is either in M or is a </a:t>
            </a:r>
            <a:r>
              <a:rPr lang="en-US" b="0" dirty="0" err="1" smtClean="0"/>
              <a:t>neighbour</a:t>
            </a:r>
            <a:r>
              <a:rPr lang="en-US" b="0" dirty="0" smtClean="0"/>
              <a:t> of some node in M.</a:t>
            </a:r>
            <a:endParaRPr lang="cs-CZ" b="0" dirty="0" smtClean="0"/>
          </a:p>
          <a:p>
            <a:r>
              <a:rPr lang="en-US" b="0" i="1" dirty="0" smtClean="0"/>
              <a:t>Ex</a:t>
            </a:r>
            <a:r>
              <a:rPr lang="cs-CZ" b="0" i="1" dirty="0" smtClean="0"/>
              <a:t>. </a:t>
            </a:r>
            <a:r>
              <a:rPr lang="en-US" b="0" i="1" dirty="0"/>
              <a:t>A fire station must be located either in a village or in the immediately </a:t>
            </a:r>
            <a:r>
              <a:rPr lang="en-US" b="0" i="1" dirty="0" err="1"/>
              <a:t>neighbour</a:t>
            </a:r>
            <a:r>
              <a:rPr lang="en-US" b="0" i="1" dirty="0"/>
              <a:t>  village. </a:t>
            </a:r>
            <a:r>
              <a:rPr lang="en-US" b="0" i="1" dirty="0" smtClean="0"/>
              <a:t> How many fire stations are enough to serve the region</a:t>
            </a:r>
            <a:r>
              <a:rPr lang="cs-CZ" b="0" i="1" dirty="0" smtClean="0"/>
              <a:t>?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12</a:t>
            </a:fld>
            <a:endParaRPr lang="cs-CZ"/>
          </a:p>
        </p:txBody>
      </p:sp>
      <p:sp>
        <p:nvSpPr>
          <p:cNvPr id="166" name="Line 153"/>
          <p:cNvSpPr>
            <a:spLocks noChangeShapeType="1"/>
          </p:cNvSpPr>
          <p:nvPr/>
        </p:nvSpPr>
        <p:spPr bwMode="auto">
          <a:xfrm flipH="1" flipV="1">
            <a:off x="2051273" y="306896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Line 153"/>
          <p:cNvSpPr>
            <a:spLocks noChangeShapeType="1"/>
          </p:cNvSpPr>
          <p:nvPr/>
        </p:nvSpPr>
        <p:spPr bwMode="auto">
          <a:xfrm flipH="1">
            <a:off x="2051273" y="3356992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 flipH="1" flipV="1">
            <a:off x="1331193" y="364502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1331193" y="306896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 flipV="1">
            <a:off x="2051273" y="306896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 flipV="1">
            <a:off x="1331193" y="3068960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2051273" y="364502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 flipV="1">
            <a:off x="1331193" y="364502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>
            <a:off x="1907257" y="364502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1187177" y="3645024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 flipV="1">
            <a:off x="1187177" y="2852936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Oval 169"/>
          <p:cNvSpPr>
            <a:spLocks noChangeArrowheads="1"/>
          </p:cNvSpPr>
          <p:nvPr/>
        </p:nvSpPr>
        <p:spPr bwMode="auto">
          <a:xfrm>
            <a:off x="1115169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Oval 169"/>
          <p:cNvSpPr>
            <a:spLocks noChangeArrowheads="1"/>
          </p:cNvSpPr>
          <p:nvPr/>
        </p:nvSpPr>
        <p:spPr bwMode="auto">
          <a:xfrm>
            <a:off x="1259185" y="3573016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169"/>
          <p:cNvSpPr>
            <a:spLocks noChangeArrowheads="1"/>
          </p:cNvSpPr>
          <p:nvPr/>
        </p:nvSpPr>
        <p:spPr bwMode="auto">
          <a:xfrm>
            <a:off x="1403201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1835249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979265" y="3573016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2123281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2339305" y="32849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1979265" y="29969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1259185" y="2996952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Line 153"/>
          <p:cNvSpPr>
            <a:spLocks noChangeShapeType="1"/>
          </p:cNvSpPr>
          <p:nvPr/>
        </p:nvSpPr>
        <p:spPr bwMode="auto">
          <a:xfrm flipH="1" flipV="1">
            <a:off x="4211960" y="278092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flipH="1" flipV="1">
            <a:off x="4716016" y="3212976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H="1">
            <a:off x="3707904" y="278092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 flipH="1">
            <a:off x="4716016" y="350100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H="1" flipV="1">
            <a:off x="3131840" y="350100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 flipV="1">
            <a:off x="3707904" y="3212976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V="1">
            <a:off x="3707904" y="321297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>
            <a:off x="3707904" y="3212976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 flipH="1" flipV="1">
            <a:off x="3707904" y="321297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 flipH="1" flipV="1">
            <a:off x="3707904" y="386104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 flipH="1">
            <a:off x="3131840" y="3212976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3635896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3635896" y="3140968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4644008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169"/>
          <p:cNvSpPr>
            <a:spLocks noChangeArrowheads="1"/>
          </p:cNvSpPr>
          <p:nvPr/>
        </p:nvSpPr>
        <p:spPr bwMode="auto">
          <a:xfrm>
            <a:off x="3059832" y="342900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Line 153"/>
          <p:cNvSpPr>
            <a:spLocks noChangeShapeType="1"/>
          </p:cNvSpPr>
          <p:nvPr/>
        </p:nvSpPr>
        <p:spPr bwMode="auto">
          <a:xfrm>
            <a:off x="4716016" y="3212976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Oval 169"/>
          <p:cNvSpPr>
            <a:spLocks noChangeArrowheads="1"/>
          </p:cNvSpPr>
          <p:nvPr/>
        </p:nvSpPr>
        <p:spPr bwMode="auto">
          <a:xfrm>
            <a:off x="4139952" y="27089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Oval 169"/>
          <p:cNvSpPr>
            <a:spLocks noChangeArrowheads="1"/>
          </p:cNvSpPr>
          <p:nvPr/>
        </p:nvSpPr>
        <p:spPr bwMode="auto">
          <a:xfrm>
            <a:off x="5220072" y="3429000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169"/>
          <p:cNvSpPr>
            <a:spLocks noChangeArrowheads="1"/>
          </p:cNvSpPr>
          <p:nvPr/>
        </p:nvSpPr>
        <p:spPr bwMode="auto">
          <a:xfrm>
            <a:off x="4644008" y="31409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Line 153"/>
          <p:cNvSpPr>
            <a:spLocks noChangeShapeType="1"/>
          </p:cNvSpPr>
          <p:nvPr/>
        </p:nvSpPr>
        <p:spPr bwMode="auto">
          <a:xfrm flipH="1" flipV="1">
            <a:off x="395536" y="4149080"/>
            <a:ext cx="835292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Oval 169"/>
          <p:cNvSpPr>
            <a:spLocks noChangeArrowheads="1"/>
          </p:cNvSpPr>
          <p:nvPr/>
        </p:nvSpPr>
        <p:spPr bwMode="auto">
          <a:xfrm>
            <a:off x="1115616" y="278092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 flipH="1" flipV="1">
            <a:off x="6660232" y="3645024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Line 153"/>
          <p:cNvSpPr>
            <a:spLocks noChangeShapeType="1"/>
          </p:cNvSpPr>
          <p:nvPr/>
        </p:nvSpPr>
        <p:spPr bwMode="auto">
          <a:xfrm flipH="1" flipV="1">
            <a:off x="6660232" y="2780928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Line 153"/>
          <p:cNvSpPr>
            <a:spLocks noChangeShapeType="1"/>
          </p:cNvSpPr>
          <p:nvPr/>
        </p:nvSpPr>
        <p:spPr bwMode="auto">
          <a:xfrm flipH="1" flipV="1">
            <a:off x="6660232" y="3356992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Line 153"/>
          <p:cNvSpPr>
            <a:spLocks noChangeShapeType="1"/>
          </p:cNvSpPr>
          <p:nvPr/>
        </p:nvSpPr>
        <p:spPr bwMode="auto">
          <a:xfrm flipH="1">
            <a:off x="6660232" y="3717032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Line 153"/>
          <p:cNvSpPr>
            <a:spLocks noChangeShapeType="1"/>
          </p:cNvSpPr>
          <p:nvPr/>
        </p:nvSpPr>
        <p:spPr bwMode="auto">
          <a:xfrm flipH="1">
            <a:off x="6660232" y="2852936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1" name="Line 153"/>
          <p:cNvSpPr>
            <a:spLocks noChangeShapeType="1"/>
          </p:cNvSpPr>
          <p:nvPr/>
        </p:nvSpPr>
        <p:spPr bwMode="auto">
          <a:xfrm flipH="1" flipV="1">
            <a:off x="6660232" y="3356992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Line 153"/>
          <p:cNvSpPr>
            <a:spLocks noChangeShapeType="1"/>
          </p:cNvSpPr>
          <p:nvPr/>
        </p:nvSpPr>
        <p:spPr bwMode="auto">
          <a:xfrm flipH="1">
            <a:off x="6660232" y="3140968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Line 153"/>
          <p:cNvSpPr>
            <a:spLocks noChangeShapeType="1"/>
          </p:cNvSpPr>
          <p:nvPr/>
        </p:nvSpPr>
        <p:spPr bwMode="auto">
          <a:xfrm flipH="1" flipV="1">
            <a:off x="6660232" y="3068960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Oval 169"/>
          <p:cNvSpPr>
            <a:spLocks noChangeArrowheads="1"/>
          </p:cNvSpPr>
          <p:nvPr/>
        </p:nvSpPr>
        <p:spPr bwMode="auto">
          <a:xfrm>
            <a:off x="7236296" y="36450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Oval 169"/>
          <p:cNvSpPr>
            <a:spLocks noChangeArrowheads="1"/>
          </p:cNvSpPr>
          <p:nvPr/>
        </p:nvSpPr>
        <p:spPr bwMode="auto">
          <a:xfrm>
            <a:off x="6588224" y="29969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Oval 169"/>
          <p:cNvSpPr>
            <a:spLocks noChangeArrowheads="1"/>
          </p:cNvSpPr>
          <p:nvPr/>
        </p:nvSpPr>
        <p:spPr bwMode="auto">
          <a:xfrm>
            <a:off x="6588224" y="3573016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Oval 169"/>
          <p:cNvSpPr>
            <a:spLocks noChangeArrowheads="1"/>
          </p:cNvSpPr>
          <p:nvPr/>
        </p:nvSpPr>
        <p:spPr bwMode="auto">
          <a:xfrm>
            <a:off x="7236296" y="2780928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Line 153"/>
          <p:cNvSpPr>
            <a:spLocks noChangeShapeType="1"/>
          </p:cNvSpPr>
          <p:nvPr/>
        </p:nvSpPr>
        <p:spPr bwMode="auto">
          <a:xfrm flipH="1" flipV="1">
            <a:off x="6660232" y="2780928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flipH="1">
            <a:off x="6660232" y="3140968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5" name="Line 153"/>
          <p:cNvSpPr>
            <a:spLocks noChangeShapeType="1"/>
          </p:cNvSpPr>
          <p:nvPr/>
        </p:nvSpPr>
        <p:spPr bwMode="auto">
          <a:xfrm flipH="1">
            <a:off x="6660232" y="2852936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Oval 169"/>
          <p:cNvSpPr>
            <a:spLocks noChangeArrowheads="1"/>
          </p:cNvSpPr>
          <p:nvPr/>
        </p:nvSpPr>
        <p:spPr bwMode="auto">
          <a:xfrm>
            <a:off x="6588224" y="27089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Oval 169"/>
          <p:cNvSpPr>
            <a:spLocks noChangeArrowheads="1"/>
          </p:cNvSpPr>
          <p:nvPr/>
        </p:nvSpPr>
        <p:spPr bwMode="auto">
          <a:xfrm>
            <a:off x="7236296" y="306896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Line 153"/>
          <p:cNvSpPr>
            <a:spLocks noChangeShapeType="1"/>
          </p:cNvSpPr>
          <p:nvPr/>
        </p:nvSpPr>
        <p:spPr bwMode="auto">
          <a:xfrm flipH="1">
            <a:off x="6660232" y="3429000"/>
            <a:ext cx="648072" cy="504056"/>
          </a:xfrm>
          <a:prstGeom prst="lin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Oval 169"/>
          <p:cNvSpPr>
            <a:spLocks noChangeArrowheads="1"/>
          </p:cNvSpPr>
          <p:nvPr/>
        </p:nvSpPr>
        <p:spPr bwMode="auto">
          <a:xfrm>
            <a:off x="6588224" y="386104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Oval 169"/>
          <p:cNvSpPr>
            <a:spLocks noChangeArrowheads="1"/>
          </p:cNvSpPr>
          <p:nvPr/>
        </p:nvSpPr>
        <p:spPr bwMode="auto">
          <a:xfrm>
            <a:off x="6588224" y="32849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Slide Number Placeholder 1"/>
          <p:cNvSpPr txBox="1">
            <a:spLocks/>
          </p:cNvSpPr>
          <p:nvPr/>
        </p:nvSpPr>
        <p:spPr>
          <a:xfrm>
            <a:off x="5606752" y="63679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F3DD82C-0604-4C8D-AC9F-43B987947114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274" name="Line 153"/>
          <p:cNvSpPr>
            <a:spLocks noChangeShapeType="1"/>
          </p:cNvSpPr>
          <p:nvPr/>
        </p:nvSpPr>
        <p:spPr bwMode="auto">
          <a:xfrm>
            <a:off x="2473424" y="567286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>
            <a:off x="2113384" y="5312821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Line 153"/>
          <p:cNvSpPr>
            <a:spLocks noChangeShapeType="1"/>
          </p:cNvSpPr>
          <p:nvPr/>
        </p:nvSpPr>
        <p:spPr bwMode="auto">
          <a:xfrm>
            <a:off x="2473424" y="5672861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Line 153"/>
          <p:cNvSpPr>
            <a:spLocks noChangeShapeType="1"/>
          </p:cNvSpPr>
          <p:nvPr/>
        </p:nvSpPr>
        <p:spPr bwMode="auto">
          <a:xfrm>
            <a:off x="2977480" y="5240813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Line 153"/>
          <p:cNvSpPr>
            <a:spLocks noChangeShapeType="1"/>
          </p:cNvSpPr>
          <p:nvPr/>
        </p:nvSpPr>
        <p:spPr bwMode="auto">
          <a:xfrm>
            <a:off x="2977480" y="5240813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Line 153"/>
          <p:cNvSpPr>
            <a:spLocks noChangeShapeType="1"/>
          </p:cNvSpPr>
          <p:nvPr/>
        </p:nvSpPr>
        <p:spPr bwMode="auto">
          <a:xfrm>
            <a:off x="3049488" y="5672861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Line 153"/>
          <p:cNvSpPr>
            <a:spLocks noChangeShapeType="1"/>
          </p:cNvSpPr>
          <p:nvPr/>
        </p:nvSpPr>
        <p:spPr bwMode="auto">
          <a:xfrm flipV="1">
            <a:off x="2041376" y="5672861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Line 153"/>
          <p:cNvSpPr>
            <a:spLocks noChangeShapeType="1"/>
          </p:cNvSpPr>
          <p:nvPr/>
        </p:nvSpPr>
        <p:spPr bwMode="auto">
          <a:xfrm flipV="1">
            <a:off x="2113384" y="4952781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Line 153"/>
          <p:cNvSpPr>
            <a:spLocks noChangeShapeType="1"/>
          </p:cNvSpPr>
          <p:nvPr/>
        </p:nvSpPr>
        <p:spPr bwMode="auto">
          <a:xfrm flipV="1">
            <a:off x="1753344" y="5672861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Line 153"/>
          <p:cNvSpPr>
            <a:spLocks noChangeShapeType="1"/>
          </p:cNvSpPr>
          <p:nvPr/>
        </p:nvSpPr>
        <p:spPr bwMode="auto">
          <a:xfrm>
            <a:off x="1969368" y="5024789"/>
            <a:ext cx="14401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Line 153"/>
          <p:cNvSpPr>
            <a:spLocks noChangeShapeType="1"/>
          </p:cNvSpPr>
          <p:nvPr/>
        </p:nvSpPr>
        <p:spPr bwMode="auto">
          <a:xfrm>
            <a:off x="1537320" y="531282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Line 153"/>
          <p:cNvSpPr>
            <a:spLocks noChangeShapeType="1"/>
          </p:cNvSpPr>
          <p:nvPr/>
        </p:nvSpPr>
        <p:spPr bwMode="auto">
          <a:xfrm flipV="1">
            <a:off x="2545432" y="4808765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8" name="Oval 169"/>
          <p:cNvSpPr>
            <a:spLocks noChangeArrowheads="1"/>
          </p:cNvSpPr>
          <p:nvPr/>
        </p:nvSpPr>
        <p:spPr bwMode="auto">
          <a:xfrm>
            <a:off x="2473424" y="4880773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9" name="Oval 169"/>
          <p:cNvSpPr>
            <a:spLocks noChangeArrowheads="1"/>
          </p:cNvSpPr>
          <p:nvPr/>
        </p:nvSpPr>
        <p:spPr bwMode="auto">
          <a:xfrm>
            <a:off x="2905472" y="47367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0" name="Oval 169"/>
          <p:cNvSpPr>
            <a:spLocks noChangeArrowheads="1"/>
          </p:cNvSpPr>
          <p:nvPr/>
        </p:nvSpPr>
        <p:spPr bwMode="auto">
          <a:xfrm>
            <a:off x="1897360" y="495278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1" name="Oval 169"/>
          <p:cNvSpPr>
            <a:spLocks noChangeArrowheads="1"/>
          </p:cNvSpPr>
          <p:nvPr/>
        </p:nvSpPr>
        <p:spPr bwMode="auto">
          <a:xfrm>
            <a:off x="2041376" y="5240813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2" name="Oval 169"/>
          <p:cNvSpPr>
            <a:spLocks noChangeArrowheads="1"/>
          </p:cNvSpPr>
          <p:nvPr/>
        </p:nvSpPr>
        <p:spPr bwMode="auto">
          <a:xfrm>
            <a:off x="1465312" y="52408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1681336" y="560085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4" name="Oval 169"/>
          <p:cNvSpPr>
            <a:spLocks noChangeArrowheads="1"/>
          </p:cNvSpPr>
          <p:nvPr/>
        </p:nvSpPr>
        <p:spPr bwMode="auto">
          <a:xfrm>
            <a:off x="2401416" y="5600853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5" name="Oval 169"/>
          <p:cNvSpPr>
            <a:spLocks noChangeArrowheads="1"/>
          </p:cNvSpPr>
          <p:nvPr/>
        </p:nvSpPr>
        <p:spPr bwMode="auto">
          <a:xfrm>
            <a:off x="1969368" y="59608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" name="Oval 169"/>
          <p:cNvSpPr>
            <a:spLocks noChangeArrowheads="1"/>
          </p:cNvSpPr>
          <p:nvPr/>
        </p:nvSpPr>
        <p:spPr bwMode="auto">
          <a:xfrm>
            <a:off x="2473424" y="60329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" name="Oval 169"/>
          <p:cNvSpPr>
            <a:spLocks noChangeArrowheads="1"/>
          </p:cNvSpPr>
          <p:nvPr/>
        </p:nvSpPr>
        <p:spPr bwMode="auto">
          <a:xfrm>
            <a:off x="2977480" y="5600853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8" name="Oval 169"/>
          <p:cNvSpPr>
            <a:spLocks noChangeArrowheads="1"/>
          </p:cNvSpPr>
          <p:nvPr/>
        </p:nvSpPr>
        <p:spPr bwMode="auto">
          <a:xfrm>
            <a:off x="2905472" y="5168805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Oval 169"/>
          <p:cNvSpPr>
            <a:spLocks noChangeArrowheads="1"/>
          </p:cNvSpPr>
          <p:nvPr/>
        </p:nvSpPr>
        <p:spPr bwMode="auto">
          <a:xfrm>
            <a:off x="2977480" y="60329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0" name="Oval 169"/>
          <p:cNvSpPr>
            <a:spLocks noChangeArrowheads="1"/>
          </p:cNvSpPr>
          <p:nvPr/>
        </p:nvSpPr>
        <p:spPr bwMode="auto">
          <a:xfrm>
            <a:off x="3481536" y="51688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1" name="Line 153"/>
          <p:cNvSpPr>
            <a:spLocks noChangeShapeType="1"/>
          </p:cNvSpPr>
          <p:nvPr/>
        </p:nvSpPr>
        <p:spPr bwMode="auto">
          <a:xfrm flipH="1" flipV="1">
            <a:off x="6721896" y="4860433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2" name="Line 153"/>
          <p:cNvSpPr>
            <a:spLocks noChangeShapeType="1"/>
          </p:cNvSpPr>
          <p:nvPr/>
        </p:nvSpPr>
        <p:spPr bwMode="auto">
          <a:xfrm flipH="1" flipV="1">
            <a:off x="7225952" y="5148465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3" name="Line 153"/>
          <p:cNvSpPr>
            <a:spLocks noChangeShapeType="1"/>
          </p:cNvSpPr>
          <p:nvPr/>
        </p:nvSpPr>
        <p:spPr bwMode="auto">
          <a:xfrm flipH="1">
            <a:off x="6217840" y="4860433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4" name="Line 153"/>
          <p:cNvSpPr>
            <a:spLocks noChangeShapeType="1"/>
          </p:cNvSpPr>
          <p:nvPr/>
        </p:nvSpPr>
        <p:spPr bwMode="auto">
          <a:xfrm flipH="1">
            <a:off x="6721896" y="5652521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5" name="Line 153"/>
          <p:cNvSpPr>
            <a:spLocks noChangeShapeType="1"/>
          </p:cNvSpPr>
          <p:nvPr/>
        </p:nvSpPr>
        <p:spPr bwMode="auto">
          <a:xfrm flipH="1" flipV="1">
            <a:off x="6217840" y="5652521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6" name="Line 153"/>
          <p:cNvSpPr>
            <a:spLocks noChangeShapeType="1"/>
          </p:cNvSpPr>
          <p:nvPr/>
        </p:nvSpPr>
        <p:spPr bwMode="auto">
          <a:xfrm flipH="1" flipV="1">
            <a:off x="6217840" y="5148465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" name="Line 153"/>
          <p:cNvSpPr>
            <a:spLocks noChangeShapeType="1"/>
          </p:cNvSpPr>
          <p:nvPr/>
        </p:nvSpPr>
        <p:spPr bwMode="auto">
          <a:xfrm flipH="1" flipV="1">
            <a:off x="6721896" y="4860433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" name="Line 153"/>
          <p:cNvSpPr>
            <a:spLocks noChangeShapeType="1"/>
          </p:cNvSpPr>
          <p:nvPr/>
        </p:nvSpPr>
        <p:spPr bwMode="auto">
          <a:xfrm flipV="1">
            <a:off x="6217840" y="5148465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9" name="Line 153"/>
          <p:cNvSpPr>
            <a:spLocks noChangeShapeType="1"/>
          </p:cNvSpPr>
          <p:nvPr/>
        </p:nvSpPr>
        <p:spPr bwMode="auto">
          <a:xfrm>
            <a:off x="6217840" y="5148465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0" name="Line 153"/>
          <p:cNvSpPr>
            <a:spLocks noChangeShapeType="1"/>
          </p:cNvSpPr>
          <p:nvPr/>
        </p:nvSpPr>
        <p:spPr bwMode="auto">
          <a:xfrm flipH="1" flipV="1">
            <a:off x="6217840" y="5148465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1" name="Line 153"/>
          <p:cNvSpPr>
            <a:spLocks noChangeShapeType="1"/>
          </p:cNvSpPr>
          <p:nvPr/>
        </p:nvSpPr>
        <p:spPr bwMode="auto">
          <a:xfrm flipH="1" flipV="1">
            <a:off x="6217840" y="5652521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2" name="Line 153"/>
          <p:cNvSpPr>
            <a:spLocks noChangeShapeType="1"/>
          </p:cNvSpPr>
          <p:nvPr/>
        </p:nvSpPr>
        <p:spPr bwMode="auto">
          <a:xfrm flipH="1" flipV="1">
            <a:off x="6721896" y="4860433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3" name="Line 153"/>
          <p:cNvSpPr>
            <a:spLocks noChangeShapeType="1"/>
          </p:cNvSpPr>
          <p:nvPr/>
        </p:nvSpPr>
        <p:spPr bwMode="auto">
          <a:xfrm flipV="1">
            <a:off x="6217840" y="4860433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4" name="Line 153"/>
          <p:cNvSpPr>
            <a:spLocks noChangeShapeType="1"/>
          </p:cNvSpPr>
          <p:nvPr/>
        </p:nvSpPr>
        <p:spPr bwMode="auto">
          <a:xfrm flipV="1">
            <a:off x="6721896" y="5148465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5" name="Line 153"/>
          <p:cNvSpPr>
            <a:spLocks noChangeShapeType="1"/>
          </p:cNvSpPr>
          <p:nvPr/>
        </p:nvSpPr>
        <p:spPr bwMode="auto">
          <a:xfrm>
            <a:off x="6217840" y="5148465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Oval 169"/>
          <p:cNvSpPr>
            <a:spLocks noChangeArrowheads="1"/>
          </p:cNvSpPr>
          <p:nvPr/>
        </p:nvSpPr>
        <p:spPr bwMode="auto">
          <a:xfrm>
            <a:off x="6145832" y="55805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7" name="Oval 169"/>
          <p:cNvSpPr>
            <a:spLocks noChangeArrowheads="1"/>
          </p:cNvSpPr>
          <p:nvPr/>
        </p:nvSpPr>
        <p:spPr bwMode="auto">
          <a:xfrm>
            <a:off x="6145832" y="50764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8" name="Oval 169"/>
          <p:cNvSpPr>
            <a:spLocks noChangeArrowheads="1"/>
          </p:cNvSpPr>
          <p:nvPr/>
        </p:nvSpPr>
        <p:spPr bwMode="auto">
          <a:xfrm>
            <a:off x="6649888" y="4788425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9" name="Oval 169"/>
          <p:cNvSpPr>
            <a:spLocks noChangeArrowheads="1"/>
          </p:cNvSpPr>
          <p:nvPr/>
        </p:nvSpPr>
        <p:spPr bwMode="auto">
          <a:xfrm>
            <a:off x="7153944" y="50764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0" name="Oval 169"/>
          <p:cNvSpPr>
            <a:spLocks noChangeArrowheads="1"/>
          </p:cNvSpPr>
          <p:nvPr/>
        </p:nvSpPr>
        <p:spPr bwMode="auto">
          <a:xfrm>
            <a:off x="7153944" y="55805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1" name="Oval 169"/>
          <p:cNvSpPr>
            <a:spLocks noChangeArrowheads="1"/>
          </p:cNvSpPr>
          <p:nvPr/>
        </p:nvSpPr>
        <p:spPr bwMode="auto">
          <a:xfrm>
            <a:off x="6649888" y="586854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2" name="TextBox 321"/>
          <p:cNvSpPr txBox="1"/>
          <p:nvPr/>
        </p:nvSpPr>
        <p:spPr>
          <a:xfrm>
            <a:off x="251520" y="6237312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apply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ynamic programming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3" name="TextBox 322"/>
          <p:cNvSpPr txBox="1"/>
          <p:nvPr/>
        </p:nvSpPr>
        <p:spPr>
          <a:xfrm>
            <a:off x="4057600" y="622903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Circle</a:t>
            </a:r>
            <a:endParaRPr lang="cs-CZ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4" name="Line 153"/>
          <p:cNvSpPr>
            <a:spLocks noChangeShapeType="1"/>
          </p:cNvSpPr>
          <p:nvPr/>
        </p:nvSpPr>
        <p:spPr bwMode="auto">
          <a:xfrm flipH="1" flipV="1">
            <a:off x="4777680" y="4869160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" name="Line 153"/>
          <p:cNvSpPr>
            <a:spLocks noChangeShapeType="1"/>
          </p:cNvSpPr>
          <p:nvPr/>
        </p:nvSpPr>
        <p:spPr bwMode="auto">
          <a:xfrm flipH="1" flipV="1">
            <a:off x="5353744" y="5085184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6" name="Line 153"/>
          <p:cNvSpPr>
            <a:spLocks noChangeShapeType="1"/>
          </p:cNvSpPr>
          <p:nvPr/>
        </p:nvSpPr>
        <p:spPr bwMode="auto">
          <a:xfrm flipH="1">
            <a:off x="4633664" y="5661248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" name="Line 153"/>
          <p:cNvSpPr>
            <a:spLocks noChangeShapeType="1"/>
          </p:cNvSpPr>
          <p:nvPr/>
        </p:nvSpPr>
        <p:spPr bwMode="auto">
          <a:xfrm flipH="1" flipV="1">
            <a:off x="4201616" y="5805264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8" name="Line 153"/>
          <p:cNvSpPr>
            <a:spLocks noChangeShapeType="1"/>
          </p:cNvSpPr>
          <p:nvPr/>
        </p:nvSpPr>
        <p:spPr bwMode="auto">
          <a:xfrm flipV="1">
            <a:off x="4561656" y="5220920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9" name="Line 153"/>
          <p:cNvSpPr>
            <a:spLocks noChangeShapeType="1"/>
          </p:cNvSpPr>
          <p:nvPr/>
        </p:nvSpPr>
        <p:spPr bwMode="auto">
          <a:xfrm>
            <a:off x="4273624" y="5013176"/>
            <a:ext cx="360040" cy="207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0" name="Line 153"/>
          <p:cNvSpPr>
            <a:spLocks noChangeShapeType="1"/>
          </p:cNvSpPr>
          <p:nvPr/>
        </p:nvSpPr>
        <p:spPr bwMode="auto">
          <a:xfrm flipH="1">
            <a:off x="4273624" y="4869160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1" name="Line 153"/>
          <p:cNvSpPr>
            <a:spLocks noChangeShapeType="1"/>
          </p:cNvSpPr>
          <p:nvPr/>
        </p:nvSpPr>
        <p:spPr bwMode="auto">
          <a:xfrm flipV="1">
            <a:off x="5065712" y="5589240"/>
            <a:ext cx="360040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2" name="Oval 169"/>
          <p:cNvSpPr>
            <a:spLocks noChangeArrowheads="1"/>
          </p:cNvSpPr>
          <p:nvPr/>
        </p:nvSpPr>
        <p:spPr bwMode="auto">
          <a:xfrm>
            <a:off x="4561656" y="51489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3" name="Oval 169"/>
          <p:cNvSpPr>
            <a:spLocks noChangeArrowheads="1"/>
          </p:cNvSpPr>
          <p:nvPr/>
        </p:nvSpPr>
        <p:spPr bwMode="auto">
          <a:xfrm>
            <a:off x="4705672" y="4797152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4" name="Oval 169"/>
          <p:cNvSpPr>
            <a:spLocks noChangeArrowheads="1"/>
          </p:cNvSpPr>
          <p:nvPr/>
        </p:nvSpPr>
        <p:spPr bwMode="auto">
          <a:xfrm>
            <a:off x="5353744" y="55172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5" name="Oval 169"/>
          <p:cNvSpPr>
            <a:spLocks noChangeArrowheads="1"/>
          </p:cNvSpPr>
          <p:nvPr/>
        </p:nvSpPr>
        <p:spPr bwMode="auto">
          <a:xfrm>
            <a:off x="4993704" y="5589240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6" name="Oval 169"/>
          <p:cNvSpPr>
            <a:spLocks noChangeArrowheads="1"/>
          </p:cNvSpPr>
          <p:nvPr/>
        </p:nvSpPr>
        <p:spPr bwMode="auto">
          <a:xfrm>
            <a:off x="4561656" y="587727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Oval 169"/>
          <p:cNvSpPr>
            <a:spLocks noChangeArrowheads="1"/>
          </p:cNvSpPr>
          <p:nvPr/>
        </p:nvSpPr>
        <p:spPr bwMode="auto">
          <a:xfrm>
            <a:off x="4201616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" name="Oval 169"/>
          <p:cNvSpPr>
            <a:spLocks noChangeArrowheads="1"/>
          </p:cNvSpPr>
          <p:nvPr/>
        </p:nvSpPr>
        <p:spPr bwMode="auto">
          <a:xfrm>
            <a:off x="5281736" y="50131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9" name="Line 153"/>
          <p:cNvSpPr>
            <a:spLocks noChangeShapeType="1"/>
          </p:cNvSpPr>
          <p:nvPr/>
        </p:nvSpPr>
        <p:spPr bwMode="auto">
          <a:xfrm flipV="1">
            <a:off x="4201616" y="5580960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0" name="Oval 169"/>
          <p:cNvSpPr>
            <a:spLocks noChangeArrowheads="1"/>
          </p:cNvSpPr>
          <p:nvPr/>
        </p:nvSpPr>
        <p:spPr bwMode="auto">
          <a:xfrm>
            <a:off x="4489648" y="5508952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1" name="Oval 169"/>
          <p:cNvSpPr>
            <a:spLocks noChangeArrowheads="1"/>
          </p:cNvSpPr>
          <p:nvPr/>
        </p:nvSpPr>
        <p:spPr bwMode="auto">
          <a:xfrm>
            <a:off x="4129608" y="573325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TextBox 341"/>
          <p:cNvSpPr txBox="1"/>
          <p:nvPr/>
        </p:nvSpPr>
        <p:spPr>
          <a:xfrm>
            <a:off x="6001816" y="6229032"/>
            <a:ext cx="2026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Complete graph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0" name="Oval 169"/>
          <p:cNvSpPr>
            <a:spLocks noChangeArrowheads="1"/>
          </p:cNvSpPr>
          <p:nvPr/>
        </p:nvSpPr>
        <p:spPr bwMode="auto">
          <a:xfrm>
            <a:off x="7236296" y="3356992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TextBox 135"/>
          <p:cNvSpPr txBox="1"/>
          <p:nvPr/>
        </p:nvSpPr>
        <p:spPr>
          <a:xfrm>
            <a:off x="395536" y="2217058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</a:t>
            </a:r>
            <a:endParaRPr lang="cs-CZ"/>
          </a:p>
        </p:txBody>
      </p:sp>
      <p:sp>
        <p:nvSpPr>
          <p:cNvPr id="137" name="TextBox 136"/>
          <p:cNvSpPr txBox="1"/>
          <p:nvPr/>
        </p:nvSpPr>
        <p:spPr>
          <a:xfrm>
            <a:off x="395536" y="4233282"/>
            <a:ext cx="8352928" cy="4198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 problem on graphs with some particular structure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64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068241" y="3932610"/>
            <a:ext cx="648072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4644305" y="4292650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4860329" y="5444778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2412057" y="3140522"/>
            <a:ext cx="864096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6732537" y="4796706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TextBox 32"/>
          <p:cNvSpPr txBox="1"/>
          <p:nvPr/>
        </p:nvSpPr>
        <p:spPr>
          <a:xfrm>
            <a:off x="395536" y="404664"/>
            <a:ext cx="8352928" cy="115212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dirty="0" smtClean="0"/>
              <a:t>Dominance</a:t>
            </a:r>
            <a:endParaRPr lang="cs-CZ" sz="2800" dirty="0"/>
          </a:p>
          <a:p>
            <a:r>
              <a:rPr lang="en-US" b="0" i="1" dirty="0"/>
              <a:t>Ex</a:t>
            </a:r>
            <a:r>
              <a:rPr lang="cs-CZ" b="0" i="1" dirty="0"/>
              <a:t>. </a:t>
            </a:r>
            <a:r>
              <a:rPr lang="en-US" b="0" i="1" dirty="0" smtClean="0"/>
              <a:t>A fire </a:t>
            </a:r>
            <a:r>
              <a:rPr lang="en-US" b="0" i="1" dirty="0"/>
              <a:t>station must </a:t>
            </a:r>
            <a:r>
              <a:rPr lang="en-US" b="0" i="1" dirty="0" smtClean="0"/>
              <a:t>be located either </a:t>
            </a:r>
            <a:r>
              <a:rPr lang="en-US" b="0" i="1" dirty="0"/>
              <a:t>in a village or </a:t>
            </a:r>
            <a:r>
              <a:rPr lang="en-US" b="0" i="1" dirty="0" smtClean="0"/>
              <a:t>in </a:t>
            </a:r>
            <a:r>
              <a:rPr lang="en-US" b="0" i="1" dirty="0"/>
              <a:t>the immediately </a:t>
            </a:r>
            <a:r>
              <a:rPr lang="en-US" b="0" i="1" dirty="0" err="1" smtClean="0"/>
              <a:t>neighbour</a:t>
            </a:r>
            <a:r>
              <a:rPr lang="en-US" b="0" i="1" dirty="0" smtClean="0"/>
              <a:t>  village.  Can there be less than 17 fire stations to </a:t>
            </a:r>
            <a:r>
              <a:rPr lang="en-US" b="0" i="1" dirty="0"/>
              <a:t>serve the region</a:t>
            </a:r>
            <a:r>
              <a:rPr lang="cs-CZ" b="0" i="1" dirty="0" smtClean="0"/>
              <a:t>?</a:t>
            </a:r>
            <a:endParaRPr lang="en-US" b="0" i="1" dirty="0" smtClean="0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5508401" y="3644578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3636192" y="4220642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2484411" y="2923704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2484412" y="2707804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349599" y="3716586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068241" y="3788594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3636193" y="2852490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3996233" y="414863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5724424" y="4580682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292377" y="5444778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276599" y="3716586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2412057" y="2276426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4716313" y="3068514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140249" y="3644578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308601" y="400461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164585" y="5372770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6732537" y="5300762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5724425" y="5012730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6876553" y="407662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6444505" y="3644578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148361" y="4868714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5724425" y="5228754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4716313" y="5084738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5868441" y="6020842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5868441" y="5300762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220369" y="4868714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5723979" y="4004618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140249" y="4076626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148361" y="3644578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140249" y="3932610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4860329" y="5588794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4716313" y="5084738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084465" y="5516786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140249" y="2276426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2412503" y="3428554"/>
            <a:ext cx="86365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2412057" y="3068514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3636193" y="479670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4644305" y="4292650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4571155" y="2996506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011639" y="4580683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5508401" y="4292650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148361" y="4004618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6804544" y="3427984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012456" y="3428554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6876553" y="4652690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012456" y="4580682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7524451" y="4652690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6804545" y="4796706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164585" y="551678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6372497" y="5516786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6372497" y="5372770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292377" y="4724698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5724425" y="4724698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2628081" y="2706614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4572297" y="5444778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4572297" y="4292650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4644305" y="4004618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148361" y="3644578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148361" y="2924499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5580409" y="2924497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2484065" y="2924497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276153" y="3140522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3636193" y="3716586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212257" y="2996506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140249" y="4220643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3636193" y="4652691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3636193" y="5228754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348160" y="3788594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3635375" y="3788595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5580409" y="2924498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3852217" y="2852490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2844105" y="4580682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2628081" y="5084738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2700089" y="5084738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2844105" y="3716586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2412057" y="3428554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196033" y="5228754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2412057" y="4652690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2412057" y="3428554"/>
            <a:ext cx="43204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2412057" y="3716586"/>
            <a:ext cx="86409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196033" y="4652690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1908001" y="4364658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196033" y="5804818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1908001" y="4364658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1908001" y="3428554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2628082" y="4652690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2627263" y="5444779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3564185" y="5444778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2412975" y="2852267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2557437" y="2634779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4500289" y="2924498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076353" y="3428554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3780209" y="278048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140249" y="2276426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3564185" y="458068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204145" y="36445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3564185" y="515674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341537" y="3355504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278162" y="42889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3564185" y="3644578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204145" y="306851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067497" y="22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5508401" y="285249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068241" y="4724698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4500289" y="53727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4789065" y="6017965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1835993" y="429265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6732537" y="33565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5797177" y="6089973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093321" y="594595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6300489" y="623686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7524625" y="58048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236593" y="3932610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6588521" y="29965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7452617" y="45806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7811913" y="5303639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4644305" y="501273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2556073" y="5012730"/>
            <a:ext cx="144462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124025" y="573281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2772097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340049" y="458068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2556073" y="5372770"/>
            <a:ext cx="144462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3492177" y="573281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076353" y="39326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6732537" y="472469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140249" y="371658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4645049" y="385772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5796433" y="3572570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5436393" y="422064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6372497" y="35725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5652417" y="551678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076353" y="47967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220369" y="537277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5652417" y="515674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6660529" y="52287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6804545" y="40046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235849" y="494359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091833" y="5447655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012457" y="5444778"/>
            <a:ext cx="144462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652417" y="465269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300489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4572297" y="4220642"/>
            <a:ext cx="144462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5940449" y="4508674"/>
            <a:ext cx="144463" cy="144462"/>
          </a:xfrm>
          <a:prstGeom prst="ellipse">
            <a:avLst/>
          </a:prstGeom>
          <a:solidFill>
            <a:srgbClr val="FF0000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13</a:t>
            </a:fld>
            <a:endParaRPr lang="cs-CZ"/>
          </a:p>
        </p:txBody>
      </p:sp>
      <p:sp>
        <p:nvSpPr>
          <p:cNvPr id="166" name="TextBox 165"/>
          <p:cNvSpPr txBox="1"/>
          <p:nvPr/>
        </p:nvSpPr>
        <p:spPr>
          <a:xfrm>
            <a:off x="395536" y="1628800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82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08012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smtClean="0"/>
              <a:t>Colorability, chromatic number</a:t>
            </a:r>
            <a:endParaRPr lang="cs-CZ" sz="2800"/>
          </a:p>
          <a:p>
            <a:r>
              <a:rPr lang="en-US" b="0" smtClean="0"/>
              <a:t>Minimum number of colors needed to color each node so that any two neighbours have different color.</a:t>
            </a:r>
            <a:endParaRPr lang="cs-CZ" b="0"/>
          </a:p>
        </p:txBody>
      </p:sp>
      <p:sp>
        <p:nvSpPr>
          <p:cNvPr id="189" name="TextBox 188"/>
          <p:cNvSpPr txBox="1"/>
          <p:nvPr/>
        </p:nvSpPr>
        <p:spPr>
          <a:xfrm>
            <a:off x="395536" y="1556792"/>
            <a:ext cx="8352928" cy="3600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Is 2 colors enough</a:t>
            </a:r>
            <a:r>
              <a:rPr lang="cs-CZ" smtClean="0"/>
              <a:t>? </a:t>
            </a:r>
            <a:r>
              <a:rPr lang="cs-CZ"/>
              <a:t>-- </a:t>
            </a:r>
            <a:r>
              <a:rPr lang="en-US" smtClean="0"/>
              <a:t>Easy problem</a:t>
            </a:r>
            <a:r>
              <a:rPr lang="cs-CZ" smtClean="0"/>
              <a:t>.   </a:t>
            </a:r>
            <a:r>
              <a:rPr lang="en-US" smtClean="0"/>
              <a:t>Graph must be bipartite</a:t>
            </a:r>
            <a:r>
              <a:rPr lang="cs-CZ" smtClean="0"/>
              <a:t>.</a:t>
            </a:r>
            <a:endParaRPr lang="cs-CZ"/>
          </a:p>
        </p:txBody>
      </p:sp>
      <p:grpSp>
        <p:nvGrpSpPr>
          <p:cNvPr id="4" name="Group 3"/>
          <p:cNvGrpSpPr/>
          <p:nvPr/>
        </p:nvGrpSpPr>
        <p:grpSpPr>
          <a:xfrm>
            <a:off x="539552" y="2564904"/>
            <a:ext cx="1611467" cy="2086491"/>
            <a:chOff x="2339752" y="2276872"/>
            <a:chExt cx="1611467" cy="2086491"/>
          </a:xfrm>
        </p:grpSpPr>
        <p:sp>
          <p:nvSpPr>
            <p:cNvPr id="51" name="Line 153"/>
            <p:cNvSpPr>
              <a:spLocks noChangeShapeType="1"/>
            </p:cNvSpPr>
            <p:nvPr/>
          </p:nvSpPr>
          <p:spPr bwMode="auto">
            <a:xfrm flipH="1" flipV="1">
              <a:off x="2771800" y="3212976"/>
              <a:ext cx="648072" cy="144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2" name="Line 153"/>
            <p:cNvSpPr>
              <a:spLocks noChangeShapeType="1"/>
            </p:cNvSpPr>
            <p:nvPr/>
          </p:nvSpPr>
          <p:spPr bwMode="auto">
            <a:xfrm flipH="1" flipV="1">
              <a:off x="2771800" y="2348880"/>
              <a:ext cx="648072" cy="6480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3" name="Line 153"/>
            <p:cNvSpPr>
              <a:spLocks noChangeShapeType="1"/>
            </p:cNvSpPr>
            <p:nvPr/>
          </p:nvSpPr>
          <p:spPr bwMode="auto">
            <a:xfrm flipH="1" flipV="1">
              <a:off x="2771800" y="2924944"/>
              <a:ext cx="648072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4" name="Line 153"/>
            <p:cNvSpPr>
              <a:spLocks noChangeShapeType="1"/>
            </p:cNvSpPr>
            <p:nvPr/>
          </p:nvSpPr>
          <p:spPr bwMode="auto">
            <a:xfrm flipH="1">
              <a:off x="2771800" y="3356992"/>
              <a:ext cx="648072" cy="144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5" name="Line 153"/>
            <p:cNvSpPr>
              <a:spLocks noChangeShapeType="1"/>
            </p:cNvSpPr>
            <p:nvPr/>
          </p:nvSpPr>
          <p:spPr bwMode="auto">
            <a:xfrm flipH="1">
              <a:off x="2771800" y="2636912"/>
              <a:ext cx="6480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6" name="Line 153"/>
            <p:cNvSpPr>
              <a:spLocks noChangeShapeType="1"/>
            </p:cNvSpPr>
            <p:nvPr/>
          </p:nvSpPr>
          <p:spPr bwMode="auto">
            <a:xfrm flipH="1" flipV="1">
              <a:off x="2771800" y="2924944"/>
              <a:ext cx="648072" cy="72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7" name="Line 153"/>
            <p:cNvSpPr>
              <a:spLocks noChangeShapeType="1"/>
            </p:cNvSpPr>
            <p:nvPr/>
          </p:nvSpPr>
          <p:spPr bwMode="auto">
            <a:xfrm flipH="1">
              <a:off x="2771800" y="2996952"/>
              <a:ext cx="648072" cy="216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8" name="Line 153"/>
            <p:cNvSpPr>
              <a:spLocks noChangeShapeType="1"/>
            </p:cNvSpPr>
            <p:nvPr/>
          </p:nvSpPr>
          <p:spPr bwMode="auto">
            <a:xfrm flipH="1" flipV="1">
              <a:off x="2771800" y="2636912"/>
              <a:ext cx="648072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9" name="Oval 169"/>
            <p:cNvSpPr>
              <a:spLocks noChangeArrowheads="1"/>
            </p:cNvSpPr>
            <p:nvPr/>
          </p:nvSpPr>
          <p:spPr bwMode="auto">
            <a:xfrm>
              <a:off x="2699792" y="3429000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0" name="Oval 169"/>
            <p:cNvSpPr>
              <a:spLocks noChangeArrowheads="1"/>
            </p:cNvSpPr>
            <p:nvPr/>
          </p:nvSpPr>
          <p:spPr bwMode="auto">
            <a:xfrm>
              <a:off x="2699792" y="3140968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" name="Oval 169"/>
            <p:cNvSpPr>
              <a:spLocks noChangeArrowheads="1"/>
            </p:cNvSpPr>
            <p:nvPr/>
          </p:nvSpPr>
          <p:spPr bwMode="auto">
            <a:xfrm>
              <a:off x="2699792" y="2276872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2" name="Oval 169"/>
            <p:cNvSpPr>
              <a:spLocks noChangeArrowheads="1"/>
            </p:cNvSpPr>
            <p:nvPr/>
          </p:nvSpPr>
          <p:spPr bwMode="auto">
            <a:xfrm>
              <a:off x="2699792" y="285293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3" name="Oval 169"/>
            <p:cNvSpPr>
              <a:spLocks noChangeArrowheads="1"/>
            </p:cNvSpPr>
            <p:nvPr/>
          </p:nvSpPr>
          <p:spPr bwMode="auto">
            <a:xfrm>
              <a:off x="2699792" y="2564904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" name="Oval 169"/>
            <p:cNvSpPr>
              <a:spLocks noChangeArrowheads="1"/>
            </p:cNvSpPr>
            <p:nvPr/>
          </p:nvSpPr>
          <p:spPr bwMode="auto">
            <a:xfrm>
              <a:off x="3347864" y="328498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" name="Oval 169"/>
            <p:cNvSpPr>
              <a:spLocks noChangeArrowheads="1"/>
            </p:cNvSpPr>
            <p:nvPr/>
          </p:nvSpPr>
          <p:spPr bwMode="auto">
            <a:xfrm>
              <a:off x="3347864" y="292494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" name="Oval 169"/>
            <p:cNvSpPr>
              <a:spLocks noChangeArrowheads="1"/>
            </p:cNvSpPr>
            <p:nvPr/>
          </p:nvSpPr>
          <p:spPr bwMode="auto">
            <a:xfrm>
              <a:off x="3347864" y="256490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339752" y="3717032"/>
              <a:ext cx="161146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smtClean="0"/>
                <a:t>2 </a:t>
              </a:r>
              <a:r>
                <a:rPr lang="en-US" b="1" smtClean="0"/>
                <a:t>colors </a:t>
              </a:r>
              <a:r>
                <a:rPr lang="cs-CZ" b="1" smtClean="0"/>
                <a:t>,</a:t>
              </a:r>
            </a:p>
            <a:p>
              <a:r>
                <a:rPr lang="en-US" b="1" smtClean="0"/>
                <a:t>bipartite graph</a:t>
              </a:r>
              <a:endParaRPr lang="cs-CZ" b="1" smtClean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339752" y="2132856"/>
            <a:ext cx="2232248" cy="2518539"/>
            <a:chOff x="6300192" y="2060848"/>
            <a:chExt cx="2232248" cy="2518539"/>
          </a:xfrm>
        </p:grpSpPr>
        <p:sp>
          <p:nvSpPr>
            <p:cNvPr id="68" name="Line 153"/>
            <p:cNvSpPr>
              <a:spLocks noChangeShapeType="1"/>
            </p:cNvSpPr>
            <p:nvPr/>
          </p:nvSpPr>
          <p:spPr bwMode="auto">
            <a:xfrm>
              <a:off x="7379865" y="3284984"/>
              <a:ext cx="576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9" name="Line 153"/>
            <p:cNvSpPr>
              <a:spLocks noChangeShapeType="1"/>
            </p:cNvSpPr>
            <p:nvPr/>
          </p:nvSpPr>
          <p:spPr bwMode="auto">
            <a:xfrm>
              <a:off x="7019825" y="2924944"/>
              <a:ext cx="360040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0" name="Line 153"/>
            <p:cNvSpPr>
              <a:spLocks noChangeShapeType="1"/>
            </p:cNvSpPr>
            <p:nvPr/>
          </p:nvSpPr>
          <p:spPr bwMode="auto">
            <a:xfrm>
              <a:off x="7379865" y="3284984"/>
              <a:ext cx="72008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Line 153"/>
            <p:cNvSpPr>
              <a:spLocks noChangeShapeType="1"/>
            </p:cNvSpPr>
            <p:nvPr/>
          </p:nvSpPr>
          <p:spPr bwMode="auto">
            <a:xfrm>
              <a:off x="7883921" y="2852936"/>
              <a:ext cx="72008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2" name="Line 153"/>
            <p:cNvSpPr>
              <a:spLocks noChangeShapeType="1"/>
            </p:cNvSpPr>
            <p:nvPr/>
          </p:nvSpPr>
          <p:spPr bwMode="auto">
            <a:xfrm>
              <a:off x="7883921" y="2852936"/>
              <a:ext cx="576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3" name="Line 153"/>
            <p:cNvSpPr>
              <a:spLocks noChangeShapeType="1"/>
            </p:cNvSpPr>
            <p:nvPr/>
          </p:nvSpPr>
          <p:spPr bwMode="auto">
            <a:xfrm>
              <a:off x="7955929" y="3284984"/>
              <a:ext cx="0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Line 153"/>
            <p:cNvSpPr>
              <a:spLocks noChangeShapeType="1"/>
            </p:cNvSpPr>
            <p:nvPr/>
          </p:nvSpPr>
          <p:spPr bwMode="auto">
            <a:xfrm flipV="1">
              <a:off x="6947817" y="3284984"/>
              <a:ext cx="432048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" name="Line 153"/>
            <p:cNvSpPr>
              <a:spLocks noChangeShapeType="1"/>
            </p:cNvSpPr>
            <p:nvPr/>
          </p:nvSpPr>
          <p:spPr bwMode="auto">
            <a:xfrm flipV="1">
              <a:off x="7019825" y="2564904"/>
              <a:ext cx="432048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6" name="Line 153"/>
            <p:cNvSpPr>
              <a:spLocks noChangeShapeType="1"/>
            </p:cNvSpPr>
            <p:nvPr/>
          </p:nvSpPr>
          <p:spPr bwMode="auto">
            <a:xfrm flipV="1">
              <a:off x="6659785" y="3284984"/>
              <a:ext cx="7200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Line 153"/>
            <p:cNvSpPr>
              <a:spLocks noChangeShapeType="1"/>
            </p:cNvSpPr>
            <p:nvPr/>
          </p:nvSpPr>
          <p:spPr bwMode="auto">
            <a:xfrm>
              <a:off x="6875809" y="2636912"/>
              <a:ext cx="144016" cy="2880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" name="Line 153"/>
            <p:cNvSpPr>
              <a:spLocks noChangeShapeType="1"/>
            </p:cNvSpPr>
            <p:nvPr/>
          </p:nvSpPr>
          <p:spPr bwMode="auto">
            <a:xfrm>
              <a:off x="6443761" y="2924944"/>
              <a:ext cx="576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9" name="Line 153"/>
            <p:cNvSpPr>
              <a:spLocks noChangeShapeType="1"/>
            </p:cNvSpPr>
            <p:nvPr/>
          </p:nvSpPr>
          <p:spPr bwMode="auto">
            <a:xfrm flipV="1">
              <a:off x="7451873" y="2420888"/>
              <a:ext cx="432048" cy="144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Line 153"/>
            <p:cNvSpPr>
              <a:spLocks noChangeShapeType="1"/>
            </p:cNvSpPr>
            <p:nvPr/>
          </p:nvSpPr>
          <p:spPr bwMode="auto">
            <a:xfrm>
              <a:off x="7379865" y="2132856"/>
              <a:ext cx="72008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1" name="Oval 169"/>
            <p:cNvSpPr>
              <a:spLocks noChangeArrowheads="1"/>
            </p:cNvSpPr>
            <p:nvPr/>
          </p:nvSpPr>
          <p:spPr bwMode="auto">
            <a:xfrm>
              <a:off x="7307857" y="2060848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" name="Oval 169"/>
            <p:cNvSpPr>
              <a:spLocks noChangeArrowheads="1"/>
            </p:cNvSpPr>
            <p:nvPr/>
          </p:nvSpPr>
          <p:spPr bwMode="auto">
            <a:xfrm>
              <a:off x="7379865" y="2492896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Oval 169"/>
            <p:cNvSpPr>
              <a:spLocks noChangeArrowheads="1"/>
            </p:cNvSpPr>
            <p:nvPr/>
          </p:nvSpPr>
          <p:spPr bwMode="auto">
            <a:xfrm>
              <a:off x="7811913" y="2348880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4" name="Oval 169"/>
            <p:cNvSpPr>
              <a:spLocks noChangeArrowheads="1"/>
            </p:cNvSpPr>
            <p:nvPr/>
          </p:nvSpPr>
          <p:spPr bwMode="auto">
            <a:xfrm>
              <a:off x="6803801" y="256490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" name="Oval 169"/>
            <p:cNvSpPr>
              <a:spLocks noChangeArrowheads="1"/>
            </p:cNvSpPr>
            <p:nvPr/>
          </p:nvSpPr>
          <p:spPr bwMode="auto">
            <a:xfrm>
              <a:off x="6947817" y="285293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Oval 169"/>
            <p:cNvSpPr>
              <a:spLocks noChangeArrowheads="1"/>
            </p:cNvSpPr>
            <p:nvPr/>
          </p:nvSpPr>
          <p:spPr bwMode="auto">
            <a:xfrm>
              <a:off x="6371753" y="2852936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7" name="Oval 169"/>
            <p:cNvSpPr>
              <a:spLocks noChangeArrowheads="1"/>
            </p:cNvSpPr>
            <p:nvPr/>
          </p:nvSpPr>
          <p:spPr bwMode="auto">
            <a:xfrm>
              <a:off x="6587777" y="321297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8" name="Oval 169"/>
            <p:cNvSpPr>
              <a:spLocks noChangeArrowheads="1"/>
            </p:cNvSpPr>
            <p:nvPr/>
          </p:nvSpPr>
          <p:spPr bwMode="auto">
            <a:xfrm>
              <a:off x="7307857" y="3212976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Oval 169"/>
            <p:cNvSpPr>
              <a:spLocks noChangeArrowheads="1"/>
            </p:cNvSpPr>
            <p:nvPr/>
          </p:nvSpPr>
          <p:spPr bwMode="auto">
            <a:xfrm>
              <a:off x="6875809" y="357301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0" name="Oval 169"/>
            <p:cNvSpPr>
              <a:spLocks noChangeArrowheads="1"/>
            </p:cNvSpPr>
            <p:nvPr/>
          </p:nvSpPr>
          <p:spPr bwMode="auto">
            <a:xfrm>
              <a:off x="7379865" y="3645024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1" name="Oval 169"/>
            <p:cNvSpPr>
              <a:spLocks noChangeArrowheads="1"/>
            </p:cNvSpPr>
            <p:nvPr/>
          </p:nvSpPr>
          <p:spPr bwMode="auto">
            <a:xfrm>
              <a:off x="7883921" y="3212976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Oval 169"/>
            <p:cNvSpPr>
              <a:spLocks noChangeArrowheads="1"/>
            </p:cNvSpPr>
            <p:nvPr/>
          </p:nvSpPr>
          <p:spPr bwMode="auto">
            <a:xfrm>
              <a:off x="7811913" y="2780928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3" name="Oval 169"/>
            <p:cNvSpPr>
              <a:spLocks noChangeArrowheads="1"/>
            </p:cNvSpPr>
            <p:nvPr/>
          </p:nvSpPr>
          <p:spPr bwMode="auto">
            <a:xfrm>
              <a:off x="7883921" y="3645024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4" name="Oval 169"/>
            <p:cNvSpPr>
              <a:spLocks noChangeArrowheads="1"/>
            </p:cNvSpPr>
            <p:nvPr/>
          </p:nvSpPr>
          <p:spPr bwMode="auto">
            <a:xfrm>
              <a:off x="8387977" y="2780928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300192" y="3933056"/>
              <a:ext cx="128881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smtClean="0"/>
                <a:t>2 </a:t>
              </a:r>
              <a:r>
                <a:rPr lang="en-US" b="1" smtClean="0"/>
                <a:t>colors for</a:t>
              </a:r>
            </a:p>
            <a:p>
              <a:r>
                <a:rPr lang="en-US" b="1" smtClean="0"/>
                <a:t>any tree</a:t>
              </a:r>
              <a:endParaRPr lang="cs-CZ" b="1" smtClean="0"/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395536" y="5229200"/>
            <a:ext cx="8352928" cy="136815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b="0" smtClean="0"/>
              <a:t>Is graph bipartite? Apply </a:t>
            </a:r>
            <a:r>
              <a:rPr lang="cs-CZ" b="0" smtClean="0"/>
              <a:t> </a:t>
            </a:r>
            <a:r>
              <a:rPr lang="en-US" b="0" smtClean="0"/>
              <a:t>BFS</a:t>
            </a:r>
            <a:r>
              <a:rPr lang="cs-CZ" b="0" smtClean="0"/>
              <a:t>. </a:t>
            </a:r>
            <a:endParaRPr lang="en-US" b="0" smtClean="0"/>
          </a:p>
          <a:p>
            <a:r>
              <a:rPr lang="en-US" b="0"/>
              <a:t>M</a:t>
            </a:r>
            <a:r>
              <a:rPr lang="en-US" b="0" smtClean="0"/>
              <a:t>ark by 1 all nodes in odd distance from the start and mark by 0 all nodes in even distance from start. If any two nodes with the same mark are connected by an edge, the graph is not bipartite (two-colorable). </a:t>
            </a:r>
            <a:endParaRPr lang="cs-CZ" b="0" smtClean="0"/>
          </a:p>
        </p:txBody>
      </p:sp>
      <p:sp>
        <p:nvSpPr>
          <p:cNvPr id="98" name="Line 153"/>
          <p:cNvSpPr>
            <a:spLocks noChangeShapeType="1"/>
          </p:cNvSpPr>
          <p:nvPr/>
        </p:nvSpPr>
        <p:spPr bwMode="auto">
          <a:xfrm flipH="1" flipV="1">
            <a:off x="5508104" y="2492896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153"/>
          <p:cNvSpPr>
            <a:spLocks noChangeShapeType="1"/>
          </p:cNvSpPr>
          <p:nvPr/>
        </p:nvSpPr>
        <p:spPr bwMode="auto">
          <a:xfrm flipH="1" flipV="1">
            <a:off x="6084168" y="2708920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153"/>
          <p:cNvSpPr>
            <a:spLocks noChangeShapeType="1"/>
          </p:cNvSpPr>
          <p:nvPr/>
        </p:nvSpPr>
        <p:spPr bwMode="auto">
          <a:xfrm flipH="1">
            <a:off x="5364088" y="3284984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153"/>
          <p:cNvSpPr>
            <a:spLocks noChangeShapeType="1"/>
          </p:cNvSpPr>
          <p:nvPr/>
        </p:nvSpPr>
        <p:spPr bwMode="auto">
          <a:xfrm flipH="1" flipV="1">
            <a:off x="4932040" y="3429000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3"/>
          <p:cNvSpPr>
            <a:spLocks noChangeShapeType="1"/>
          </p:cNvSpPr>
          <p:nvPr/>
        </p:nvSpPr>
        <p:spPr bwMode="auto">
          <a:xfrm flipV="1">
            <a:off x="5292080" y="2844656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3"/>
          <p:cNvSpPr>
            <a:spLocks noChangeShapeType="1"/>
          </p:cNvSpPr>
          <p:nvPr/>
        </p:nvSpPr>
        <p:spPr bwMode="auto">
          <a:xfrm>
            <a:off x="5004048" y="2636912"/>
            <a:ext cx="360040" cy="2077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3"/>
          <p:cNvSpPr>
            <a:spLocks noChangeShapeType="1"/>
          </p:cNvSpPr>
          <p:nvPr/>
        </p:nvSpPr>
        <p:spPr bwMode="auto">
          <a:xfrm flipH="1">
            <a:off x="5004048" y="2492896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153"/>
          <p:cNvSpPr>
            <a:spLocks noChangeShapeType="1"/>
          </p:cNvSpPr>
          <p:nvPr/>
        </p:nvSpPr>
        <p:spPr bwMode="auto">
          <a:xfrm flipV="1">
            <a:off x="5796136" y="3212976"/>
            <a:ext cx="360040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Oval 169"/>
          <p:cNvSpPr>
            <a:spLocks noChangeArrowheads="1"/>
          </p:cNvSpPr>
          <p:nvPr/>
        </p:nvSpPr>
        <p:spPr bwMode="auto">
          <a:xfrm>
            <a:off x="5292080" y="2772648"/>
            <a:ext cx="144463" cy="144463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Oval 169"/>
          <p:cNvSpPr>
            <a:spLocks noChangeArrowheads="1"/>
          </p:cNvSpPr>
          <p:nvPr/>
        </p:nvSpPr>
        <p:spPr bwMode="auto">
          <a:xfrm>
            <a:off x="5724128" y="3212976"/>
            <a:ext cx="144463" cy="144463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Oval 169"/>
          <p:cNvSpPr>
            <a:spLocks noChangeArrowheads="1"/>
          </p:cNvSpPr>
          <p:nvPr/>
        </p:nvSpPr>
        <p:spPr bwMode="auto">
          <a:xfrm>
            <a:off x="4932040" y="2564904"/>
            <a:ext cx="144463" cy="144463"/>
          </a:xfrm>
          <a:prstGeom prst="ellipse">
            <a:avLst/>
          </a:prstGeom>
          <a:solidFill>
            <a:srgbClr val="3399FF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Oval 169"/>
          <p:cNvSpPr>
            <a:spLocks noChangeArrowheads="1"/>
          </p:cNvSpPr>
          <p:nvPr/>
        </p:nvSpPr>
        <p:spPr bwMode="auto">
          <a:xfrm>
            <a:off x="6012160" y="26369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Line 153"/>
          <p:cNvSpPr>
            <a:spLocks noChangeShapeType="1"/>
          </p:cNvSpPr>
          <p:nvPr/>
        </p:nvSpPr>
        <p:spPr bwMode="auto">
          <a:xfrm flipV="1">
            <a:off x="4932040" y="3204696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169"/>
          <p:cNvSpPr>
            <a:spLocks noChangeArrowheads="1"/>
          </p:cNvSpPr>
          <p:nvPr/>
        </p:nvSpPr>
        <p:spPr bwMode="auto">
          <a:xfrm>
            <a:off x="4860032" y="3356992"/>
            <a:ext cx="144463" cy="144463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Oval 169"/>
          <p:cNvSpPr>
            <a:spLocks noChangeArrowheads="1"/>
          </p:cNvSpPr>
          <p:nvPr/>
        </p:nvSpPr>
        <p:spPr bwMode="auto">
          <a:xfrm>
            <a:off x="5436096" y="2420888"/>
            <a:ext cx="144463" cy="144463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Oval 169"/>
          <p:cNvSpPr>
            <a:spLocks noChangeArrowheads="1"/>
          </p:cNvSpPr>
          <p:nvPr/>
        </p:nvSpPr>
        <p:spPr bwMode="auto">
          <a:xfrm>
            <a:off x="5220072" y="3140968"/>
            <a:ext cx="144463" cy="144463"/>
          </a:xfrm>
          <a:prstGeom prst="ellipse">
            <a:avLst/>
          </a:prstGeom>
          <a:solidFill>
            <a:srgbClr val="3399FF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Oval 169"/>
          <p:cNvSpPr>
            <a:spLocks noChangeArrowheads="1"/>
          </p:cNvSpPr>
          <p:nvPr/>
        </p:nvSpPr>
        <p:spPr bwMode="auto">
          <a:xfrm>
            <a:off x="5292080" y="3501008"/>
            <a:ext cx="144463" cy="144463"/>
          </a:xfrm>
          <a:prstGeom prst="ellipse">
            <a:avLst/>
          </a:prstGeom>
          <a:solidFill>
            <a:srgbClr val="3399FF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Oval 169"/>
          <p:cNvSpPr>
            <a:spLocks noChangeArrowheads="1"/>
          </p:cNvSpPr>
          <p:nvPr/>
        </p:nvSpPr>
        <p:spPr bwMode="auto">
          <a:xfrm>
            <a:off x="6084168" y="3140968"/>
            <a:ext cx="144463" cy="144463"/>
          </a:xfrm>
          <a:prstGeom prst="ellipse">
            <a:avLst/>
          </a:prstGeom>
          <a:solidFill>
            <a:srgbClr val="3399FF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Oval 119"/>
          <p:cNvSpPr/>
          <p:nvPr/>
        </p:nvSpPr>
        <p:spPr>
          <a:xfrm>
            <a:off x="5868144" y="2492896"/>
            <a:ext cx="432048" cy="432048"/>
          </a:xfrm>
          <a:prstGeom prst="ellipse">
            <a:avLst/>
          </a:prstGeom>
          <a:noFill/>
          <a:ln w="57150">
            <a:solidFill>
              <a:srgbClr val="CC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1" name="TextBox 120"/>
          <p:cNvSpPr txBox="1"/>
          <p:nvPr/>
        </p:nvSpPr>
        <p:spPr>
          <a:xfrm>
            <a:off x="4716016" y="3789040"/>
            <a:ext cx="1824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 colors are not </a:t>
            </a:r>
          </a:p>
          <a:p>
            <a:r>
              <a:rPr lang="en-US" b="1" smtClean="0"/>
              <a:t>enough in a cycle</a:t>
            </a:r>
          </a:p>
          <a:p>
            <a:r>
              <a:rPr lang="en-US" b="1" smtClean="0"/>
              <a:t>of odd length</a:t>
            </a:r>
            <a:r>
              <a:rPr lang="cs-CZ" b="1" smtClean="0"/>
              <a:t>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04248" y="2348880"/>
            <a:ext cx="2153346" cy="2568481"/>
            <a:chOff x="611560" y="2348880"/>
            <a:chExt cx="2153346" cy="2568481"/>
          </a:xfrm>
        </p:grpSpPr>
        <p:sp>
          <p:nvSpPr>
            <p:cNvPr id="24" name="TextBox 23"/>
            <p:cNvSpPr txBox="1"/>
            <p:nvPr/>
          </p:nvSpPr>
          <p:spPr>
            <a:xfrm>
              <a:off x="611560" y="3717032"/>
              <a:ext cx="215334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b="1" smtClean="0"/>
                <a:t>2</a:t>
              </a:r>
              <a:r>
                <a:rPr lang="en-US" b="1" smtClean="0"/>
                <a:t>colors are not </a:t>
              </a:r>
            </a:p>
            <a:p>
              <a:r>
                <a:rPr lang="en-US" b="1" smtClean="0"/>
                <a:t>enough, there is </a:t>
              </a:r>
            </a:p>
            <a:p>
              <a:r>
                <a:rPr lang="en-US" b="1" smtClean="0"/>
                <a:t>a cycle of odd length</a:t>
              </a:r>
            </a:p>
            <a:p>
              <a:r>
                <a:rPr lang="en-US" b="1" smtClean="0"/>
                <a:t>in the graph</a:t>
              </a:r>
              <a:endParaRPr lang="cs-CZ" b="1" smtClean="0"/>
            </a:p>
          </p:txBody>
        </p:sp>
        <p:sp>
          <p:nvSpPr>
            <p:cNvPr id="25" name="Line 153"/>
            <p:cNvSpPr>
              <a:spLocks noChangeShapeType="1"/>
            </p:cNvSpPr>
            <p:nvPr/>
          </p:nvSpPr>
          <p:spPr bwMode="auto">
            <a:xfrm flipH="1" flipV="1">
              <a:off x="1403648" y="2996952"/>
              <a:ext cx="504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Line 153"/>
            <p:cNvSpPr>
              <a:spLocks noChangeShapeType="1"/>
            </p:cNvSpPr>
            <p:nvPr/>
          </p:nvSpPr>
          <p:spPr bwMode="auto">
            <a:xfrm flipH="1">
              <a:off x="1907704" y="2996952"/>
              <a:ext cx="0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" name="Line 153"/>
            <p:cNvSpPr>
              <a:spLocks noChangeShapeType="1"/>
            </p:cNvSpPr>
            <p:nvPr/>
          </p:nvSpPr>
          <p:spPr bwMode="auto">
            <a:xfrm flipH="1" flipV="1">
              <a:off x="1259632" y="3429000"/>
              <a:ext cx="6480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8" name="Line 153"/>
            <p:cNvSpPr>
              <a:spLocks noChangeShapeType="1"/>
            </p:cNvSpPr>
            <p:nvPr/>
          </p:nvSpPr>
          <p:spPr bwMode="auto">
            <a:xfrm>
              <a:off x="1403648" y="2996952"/>
              <a:ext cx="432048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" name="Line 153"/>
            <p:cNvSpPr>
              <a:spLocks noChangeShapeType="1"/>
            </p:cNvSpPr>
            <p:nvPr/>
          </p:nvSpPr>
          <p:spPr bwMode="auto">
            <a:xfrm flipH="1" flipV="1">
              <a:off x="1043608" y="2996952"/>
              <a:ext cx="216024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Line 153"/>
            <p:cNvSpPr>
              <a:spLocks noChangeShapeType="1"/>
            </p:cNvSpPr>
            <p:nvPr/>
          </p:nvSpPr>
          <p:spPr bwMode="auto">
            <a:xfrm flipH="1">
              <a:off x="755576" y="2780928"/>
              <a:ext cx="0" cy="6480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1" name="Line 153"/>
            <p:cNvSpPr>
              <a:spLocks noChangeShapeType="1"/>
            </p:cNvSpPr>
            <p:nvPr/>
          </p:nvSpPr>
          <p:spPr bwMode="auto">
            <a:xfrm flipH="1">
              <a:off x="755576" y="3429000"/>
              <a:ext cx="504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Line 153"/>
            <p:cNvSpPr>
              <a:spLocks noChangeShapeType="1"/>
            </p:cNvSpPr>
            <p:nvPr/>
          </p:nvSpPr>
          <p:spPr bwMode="auto">
            <a:xfrm flipH="1" flipV="1">
              <a:off x="1115616" y="2420888"/>
              <a:ext cx="288032" cy="216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4" name="Oval 169"/>
            <p:cNvSpPr>
              <a:spLocks noChangeArrowheads="1"/>
            </p:cNvSpPr>
            <p:nvPr/>
          </p:nvSpPr>
          <p:spPr bwMode="auto">
            <a:xfrm>
              <a:off x="1187624" y="3356992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" name="Oval 169"/>
            <p:cNvSpPr>
              <a:spLocks noChangeArrowheads="1"/>
            </p:cNvSpPr>
            <p:nvPr/>
          </p:nvSpPr>
          <p:spPr bwMode="auto">
            <a:xfrm>
              <a:off x="1835696" y="3356992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Line 153"/>
            <p:cNvSpPr>
              <a:spLocks noChangeShapeType="1"/>
            </p:cNvSpPr>
            <p:nvPr/>
          </p:nvSpPr>
          <p:spPr bwMode="auto">
            <a:xfrm flipH="1">
              <a:off x="1403648" y="2636912"/>
              <a:ext cx="0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" name="Line 153"/>
            <p:cNvSpPr>
              <a:spLocks noChangeShapeType="1"/>
            </p:cNvSpPr>
            <p:nvPr/>
          </p:nvSpPr>
          <p:spPr bwMode="auto">
            <a:xfrm flipH="1">
              <a:off x="1403648" y="2420888"/>
              <a:ext cx="288032" cy="216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Line 153"/>
            <p:cNvSpPr>
              <a:spLocks noChangeShapeType="1"/>
            </p:cNvSpPr>
            <p:nvPr/>
          </p:nvSpPr>
          <p:spPr bwMode="auto">
            <a:xfrm flipH="1" flipV="1">
              <a:off x="1115616" y="2420888"/>
              <a:ext cx="576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Line 153"/>
            <p:cNvSpPr>
              <a:spLocks noChangeShapeType="1"/>
            </p:cNvSpPr>
            <p:nvPr/>
          </p:nvSpPr>
          <p:spPr bwMode="auto">
            <a:xfrm flipH="1">
              <a:off x="755576" y="2420888"/>
              <a:ext cx="360040" cy="3600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Line 153"/>
            <p:cNvSpPr>
              <a:spLocks noChangeShapeType="1"/>
            </p:cNvSpPr>
            <p:nvPr/>
          </p:nvSpPr>
          <p:spPr bwMode="auto">
            <a:xfrm flipH="1" flipV="1">
              <a:off x="1691680" y="2420888"/>
              <a:ext cx="216024" cy="5760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" name="Oval 169"/>
            <p:cNvSpPr>
              <a:spLocks noChangeArrowheads="1"/>
            </p:cNvSpPr>
            <p:nvPr/>
          </p:nvSpPr>
          <p:spPr bwMode="auto">
            <a:xfrm>
              <a:off x="1619672" y="2348880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2" name="Oval 169"/>
            <p:cNvSpPr>
              <a:spLocks noChangeArrowheads="1"/>
            </p:cNvSpPr>
            <p:nvPr/>
          </p:nvSpPr>
          <p:spPr bwMode="auto">
            <a:xfrm>
              <a:off x="1331640" y="2564904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3" name="Line 153"/>
            <p:cNvSpPr>
              <a:spLocks noChangeShapeType="1"/>
            </p:cNvSpPr>
            <p:nvPr/>
          </p:nvSpPr>
          <p:spPr bwMode="auto">
            <a:xfrm flipH="1">
              <a:off x="755576" y="2996952"/>
              <a:ext cx="288032" cy="4320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4" name="Line 153"/>
            <p:cNvSpPr>
              <a:spLocks noChangeShapeType="1"/>
            </p:cNvSpPr>
            <p:nvPr/>
          </p:nvSpPr>
          <p:spPr bwMode="auto">
            <a:xfrm flipH="1" flipV="1">
              <a:off x="755576" y="2780928"/>
              <a:ext cx="288032" cy="2160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sm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5" name="Oval 169"/>
            <p:cNvSpPr>
              <a:spLocks noChangeArrowheads="1"/>
            </p:cNvSpPr>
            <p:nvPr/>
          </p:nvSpPr>
          <p:spPr bwMode="auto">
            <a:xfrm>
              <a:off x="683568" y="3356992"/>
              <a:ext cx="144463" cy="144463"/>
            </a:xfrm>
            <a:prstGeom prst="ellipse">
              <a:avLst/>
            </a:prstGeom>
            <a:solidFill>
              <a:srgbClr val="3399FF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6" name="Oval 169"/>
            <p:cNvSpPr>
              <a:spLocks noChangeArrowheads="1"/>
            </p:cNvSpPr>
            <p:nvPr/>
          </p:nvSpPr>
          <p:spPr bwMode="auto">
            <a:xfrm>
              <a:off x="971600" y="2924944"/>
              <a:ext cx="144463" cy="144463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7" name="Oval 169"/>
            <p:cNvSpPr>
              <a:spLocks noChangeArrowheads="1"/>
            </p:cNvSpPr>
            <p:nvPr/>
          </p:nvSpPr>
          <p:spPr bwMode="auto">
            <a:xfrm>
              <a:off x="683568" y="2708920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8" name="Oval 169"/>
            <p:cNvSpPr>
              <a:spLocks noChangeArrowheads="1"/>
            </p:cNvSpPr>
            <p:nvPr/>
          </p:nvSpPr>
          <p:spPr bwMode="auto">
            <a:xfrm>
              <a:off x="1043608" y="2348880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9" name="Oval 169"/>
            <p:cNvSpPr>
              <a:spLocks noChangeArrowheads="1"/>
            </p:cNvSpPr>
            <p:nvPr/>
          </p:nvSpPr>
          <p:spPr bwMode="auto">
            <a:xfrm>
              <a:off x="1835696" y="2924944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0" name="Oval 169"/>
            <p:cNvSpPr>
              <a:spLocks noChangeArrowheads="1"/>
            </p:cNvSpPr>
            <p:nvPr/>
          </p:nvSpPr>
          <p:spPr bwMode="auto">
            <a:xfrm>
              <a:off x="1331640" y="2924944"/>
              <a:ext cx="144463" cy="144463"/>
            </a:xfrm>
            <a:prstGeom prst="ellipse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round/>
              <a:headEnd/>
              <a:tailEnd type="none" w="sm" len="med"/>
            </a:ln>
            <a:effectLst/>
            <a:ex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" name="Oval 121"/>
            <p:cNvSpPr/>
            <p:nvPr/>
          </p:nvSpPr>
          <p:spPr>
            <a:xfrm>
              <a:off x="1043608" y="3212976"/>
              <a:ext cx="432048" cy="432048"/>
            </a:xfrm>
            <a:prstGeom prst="ellipse">
              <a:avLst/>
            </a:prstGeom>
            <a:noFill/>
            <a:ln w="57150">
              <a:solidFill>
                <a:srgbClr val="CC66FF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16216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1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/>
          <p:cNvSpPr/>
          <p:nvPr/>
        </p:nvSpPr>
        <p:spPr>
          <a:xfrm>
            <a:off x="6688323" y="2492896"/>
            <a:ext cx="1520241" cy="1245813"/>
          </a:xfrm>
          <a:custGeom>
            <a:avLst/>
            <a:gdLst>
              <a:gd name="connsiteX0" fmla="*/ 1495395 w 1520241"/>
              <a:gd name="connsiteY0" fmla="*/ 18086 h 1245813"/>
              <a:gd name="connsiteX1" fmla="*/ 870244 w 1520241"/>
              <a:gd name="connsiteY1" fmla="*/ 92731 h 1245813"/>
              <a:gd name="connsiteX2" fmla="*/ 39819 w 1520241"/>
              <a:gd name="connsiteY2" fmla="*/ 27416 h 1245813"/>
              <a:gd name="connsiteX3" fmla="*/ 133125 w 1520241"/>
              <a:gd name="connsiteY3" fmla="*/ 484616 h 1245813"/>
              <a:gd name="connsiteX4" fmla="*/ 142456 w 1520241"/>
              <a:gd name="connsiteY4" fmla="*/ 988469 h 1245813"/>
              <a:gd name="connsiteX5" fmla="*/ 767607 w 1520241"/>
              <a:gd name="connsiteY5" fmla="*/ 1240396 h 1245813"/>
              <a:gd name="connsiteX6" fmla="*/ 1495395 w 1520241"/>
              <a:gd name="connsiteY6" fmla="*/ 764535 h 1245813"/>
              <a:gd name="connsiteX7" fmla="*/ 1364766 w 1520241"/>
              <a:gd name="connsiteY7" fmla="*/ 493947 h 1245813"/>
              <a:gd name="connsiteX8" fmla="*/ 1495395 w 1520241"/>
              <a:gd name="connsiteY8" fmla="*/ 18086 h 1245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20241" h="1245813">
                <a:moveTo>
                  <a:pt x="1495395" y="18086"/>
                </a:moveTo>
                <a:cubicBezTo>
                  <a:pt x="1412975" y="-48783"/>
                  <a:pt x="1112840" y="91176"/>
                  <a:pt x="870244" y="92731"/>
                </a:cubicBezTo>
                <a:cubicBezTo>
                  <a:pt x="627648" y="94286"/>
                  <a:pt x="162672" y="-37898"/>
                  <a:pt x="39819" y="27416"/>
                </a:cubicBezTo>
                <a:cubicBezTo>
                  <a:pt x="-83034" y="92730"/>
                  <a:pt x="116019" y="324441"/>
                  <a:pt x="133125" y="484616"/>
                </a:cubicBezTo>
                <a:cubicBezTo>
                  <a:pt x="150231" y="644791"/>
                  <a:pt x="36709" y="862506"/>
                  <a:pt x="142456" y="988469"/>
                </a:cubicBezTo>
                <a:cubicBezTo>
                  <a:pt x="248203" y="1114432"/>
                  <a:pt x="542117" y="1277718"/>
                  <a:pt x="767607" y="1240396"/>
                </a:cubicBezTo>
                <a:cubicBezTo>
                  <a:pt x="993097" y="1203074"/>
                  <a:pt x="1395869" y="888943"/>
                  <a:pt x="1495395" y="764535"/>
                </a:cubicBezTo>
                <a:cubicBezTo>
                  <a:pt x="1594921" y="640127"/>
                  <a:pt x="1363211" y="619910"/>
                  <a:pt x="1364766" y="493947"/>
                </a:cubicBezTo>
                <a:cubicBezTo>
                  <a:pt x="1366321" y="367984"/>
                  <a:pt x="1577815" y="84955"/>
                  <a:pt x="1495395" y="18086"/>
                </a:cubicBezTo>
                <a:close/>
              </a:path>
            </a:pathLst>
          </a:custGeom>
          <a:solidFill>
            <a:schemeClr val="bg1"/>
          </a:solidFill>
          <a:ln w="57150">
            <a:solidFill>
              <a:srgbClr val="CC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Box 32"/>
          <p:cNvSpPr txBox="1"/>
          <p:nvPr/>
        </p:nvSpPr>
        <p:spPr>
          <a:xfrm>
            <a:off x="395536" y="404664"/>
            <a:ext cx="8352928" cy="108012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/>
              <a:t>Colorability, chromatic number</a:t>
            </a:r>
            <a:endParaRPr lang="cs-CZ" sz="2800"/>
          </a:p>
          <a:p>
            <a:r>
              <a:rPr lang="en-US" b="0"/>
              <a:t>Minimum number of colors needed to color each node so that any two neighbours have different color.</a:t>
            </a:r>
            <a:endParaRPr lang="cs-CZ" b="0"/>
          </a:p>
        </p:txBody>
      </p:sp>
      <p:sp>
        <p:nvSpPr>
          <p:cNvPr id="165" name="TextBox 164"/>
          <p:cNvSpPr txBox="1"/>
          <p:nvPr/>
        </p:nvSpPr>
        <p:spPr>
          <a:xfrm>
            <a:off x="395536" y="1556792"/>
            <a:ext cx="8352928" cy="383217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 -- Are 3 colors enough? </a:t>
            </a:r>
            <a:endParaRPr lang="cs-CZ"/>
          </a:p>
        </p:txBody>
      </p:sp>
      <p:sp>
        <p:nvSpPr>
          <p:cNvPr id="166" name="Line 153"/>
          <p:cNvSpPr>
            <a:spLocks noChangeShapeType="1"/>
          </p:cNvSpPr>
          <p:nvPr/>
        </p:nvSpPr>
        <p:spPr bwMode="auto">
          <a:xfrm>
            <a:off x="4543462" y="2567371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>
            <a:off x="3779912" y="3215443"/>
            <a:ext cx="475518" cy="57359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V="1">
            <a:off x="3751374" y="2567371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V="1">
            <a:off x="4255430" y="2567371"/>
            <a:ext cx="28803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 flipV="1">
            <a:off x="4543462" y="2567371"/>
            <a:ext cx="28803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 flipV="1">
            <a:off x="3751374" y="2783395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>
            <a:off x="3751374" y="2783395"/>
            <a:ext cx="28538" cy="100564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>
            <a:off x="3779912" y="3789040"/>
            <a:ext cx="158417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 flipV="1">
            <a:off x="4831494" y="3215443"/>
            <a:ext cx="532594" cy="57359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153"/>
          <p:cNvSpPr>
            <a:spLocks noChangeShapeType="1"/>
          </p:cNvSpPr>
          <p:nvPr/>
        </p:nvSpPr>
        <p:spPr bwMode="auto">
          <a:xfrm flipH="1" flipV="1">
            <a:off x="5364088" y="278092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Oval 169"/>
          <p:cNvSpPr>
            <a:spLocks noChangeArrowheads="1"/>
          </p:cNvSpPr>
          <p:nvPr/>
        </p:nvSpPr>
        <p:spPr bwMode="auto">
          <a:xfrm>
            <a:off x="4471454" y="2495363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3679366" y="2711387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4183422" y="3143435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3707904" y="3717032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5292080" y="37170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Line 153"/>
          <p:cNvSpPr>
            <a:spLocks noChangeShapeType="1"/>
          </p:cNvSpPr>
          <p:nvPr/>
        </p:nvSpPr>
        <p:spPr bwMode="auto">
          <a:xfrm flipH="1">
            <a:off x="4831494" y="2783395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Oval 169"/>
          <p:cNvSpPr>
            <a:spLocks noChangeArrowheads="1"/>
          </p:cNvSpPr>
          <p:nvPr/>
        </p:nvSpPr>
        <p:spPr bwMode="auto">
          <a:xfrm>
            <a:off x="5292080" y="2708920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4759486" y="3143435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15</a:t>
            </a:fld>
            <a:endParaRPr lang="cs-CZ"/>
          </a:p>
        </p:txBody>
      </p:sp>
      <p:sp>
        <p:nvSpPr>
          <p:cNvPr id="3" name="Oval 2"/>
          <p:cNvSpPr/>
          <p:nvPr/>
        </p:nvSpPr>
        <p:spPr>
          <a:xfrm>
            <a:off x="5148064" y="3573016"/>
            <a:ext cx="432048" cy="432048"/>
          </a:xfrm>
          <a:prstGeom prst="ellipse">
            <a:avLst/>
          </a:prstGeom>
          <a:noFill/>
          <a:ln w="57150">
            <a:solidFill>
              <a:srgbClr val="CC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4327438" y="2207331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176" name="TextBox 175"/>
          <p:cNvSpPr txBox="1"/>
          <p:nvPr/>
        </p:nvSpPr>
        <p:spPr>
          <a:xfrm>
            <a:off x="3463342" y="242335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186" name="TextBox 185"/>
          <p:cNvSpPr txBox="1"/>
          <p:nvPr/>
        </p:nvSpPr>
        <p:spPr>
          <a:xfrm>
            <a:off x="5407558" y="2495363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190" name="TextBox 189"/>
          <p:cNvSpPr txBox="1"/>
          <p:nvPr/>
        </p:nvSpPr>
        <p:spPr>
          <a:xfrm>
            <a:off x="4039406" y="2783395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191" name="TextBox 190"/>
          <p:cNvSpPr txBox="1"/>
          <p:nvPr/>
        </p:nvSpPr>
        <p:spPr>
          <a:xfrm>
            <a:off x="4759486" y="2783395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192" name="TextBox 191"/>
          <p:cNvSpPr txBox="1"/>
          <p:nvPr/>
        </p:nvSpPr>
        <p:spPr>
          <a:xfrm>
            <a:off x="3419872" y="342900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193" name="TextBox 192"/>
          <p:cNvSpPr txBox="1"/>
          <p:nvPr/>
        </p:nvSpPr>
        <p:spPr>
          <a:xfrm>
            <a:off x="5436096" y="3429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</a:t>
            </a:r>
            <a:endParaRPr lang="cs-CZ" b="1"/>
          </a:p>
        </p:txBody>
      </p:sp>
      <p:sp>
        <p:nvSpPr>
          <p:cNvPr id="194" name="TextBox 193"/>
          <p:cNvSpPr txBox="1"/>
          <p:nvPr/>
        </p:nvSpPr>
        <p:spPr>
          <a:xfrm>
            <a:off x="3779912" y="4149080"/>
            <a:ext cx="21113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4</a:t>
            </a:r>
            <a:r>
              <a:rPr lang="cs-CZ" b="1" smtClean="0"/>
              <a:t> </a:t>
            </a:r>
            <a:r>
              <a:rPr lang="en-US" b="1" smtClean="0"/>
              <a:t>colors</a:t>
            </a:r>
            <a:r>
              <a:rPr lang="cs-CZ" b="1" smtClean="0"/>
              <a:t>.</a:t>
            </a:r>
          </a:p>
          <a:p>
            <a:r>
              <a:rPr lang="en-US" b="1" smtClean="0"/>
              <a:t>The node colors are </a:t>
            </a:r>
          </a:p>
          <a:p>
            <a:r>
              <a:rPr lang="en-US" b="1" smtClean="0"/>
              <a:t>chosen WLOG, the </a:t>
            </a:r>
          </a:p>
          <a:p>
            <a:r>
              <a:rPr lang="en-US" b="1" smtClean="0"/>
              <a:t>color of node at the</a:t>
            </a:r>
          </a:p>
          <a:p>
            <a:r>
              <a:rPr lang="en-US" b="1" smtClean="0"/>
              <a:t>bottom right cannot</a:t>
            </a:r>
          </a:p>
          <a:p>
            <a:r>
              <a:rPr lang="en-US" b="1" smtClean="0"/>
              <a:t>be any of a, b, c. </a:t>
            </a:r>
          </a:p>
        </p:txBody>
      </p:sp>
      <p:sp>
        <p:nvSpPr>
          <p:cNvPr id="196" name="Line 153"/>
          <p:cNvSpPr>
            <a:spLocks noChangeShapeType="1"/>
          </p:cNvSpPr>
          <p:nvPr/>
        </p:nvSpPr>
        <p:spPr bwMode="auto">
          <a:xfrm flipH="1" flipV="1">
            <a:off x="7955929" y="2711387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Line 153"/>
          <p:cNvSpPr>
            <a:spLocks noChangeShapeType="1"/>
          </p:cNvSpPr>
          <p:nvPr/>
        </p:nvSpPr>
        <p:spPr bwMode="auto">
          <a:xfrm flipH="1">
            <a:off x="7451873" y="3215443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Line 153"/>
          <p:cNvSpPr>
            <a:spLocks noChangeShapeType="1"/>
          </p:cNvSpPr>
          <p:nvPr/>
        </p:nvSpPr>
        <p:spPr bwMode="auto">
          <a:xfrm flipH="1" flipV="1">
            <a:off x="6947817" y="3215443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Line 153"/>
          <p:cNvSpPr>
            <a:spLocks noChangeShapeType="1"/>
          </p:cNvSpPr>
          <p:nvPr/>
        </p:nvSpPr>
        <p:spPr bwMode="auto">
          <a:xfrm flipH="1" flipV="1">
            <a:off x="6947817" y="2711387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Line 153"/>
          <p:cNvSpPr>
            <a:spLocks noChangeShapeType="1"/>
          </p:cNvSpPr>
          <p:nvPr/>
        </p:nvSpPr>
        <p:spPr bwMode="auto">
          <a:xfrm flipV="1">
            <a:off x="6947817" y="2711387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Line 153"/>
          <p:cNvSpPr>
            <a:spLocks noChangeShapeType="1"/>
          </p:cNvSpPr>
          <p:nvPr/>
        </p:nvSpPr>
        <p:spPr bwMode="auto">
          <a:xfrm>
            <a:off x="6947817" y="2711387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Line 153"/>
          <p:cNvSpPr>
            <a:spLocks noChangeShapeType="1"/>
          </p:cNvSpPr>
          <p:nvPr/>
        </p:nvSpPr>
        <p:spPr bwMode="auto">
          <a:xfrm flipH="1" flipV="1">
            <a:off x="6947817" y="2711387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Line 153"/>
          <p:cNvSpPr>
            <a:spLocks noChangeShapeType="1"/>
          </p:cNvSpPr>
          <p:nvPr/>
        </p:nvSpPr>
        <p:spPr bwMode="auto">
          <a:xfrm flipH="1" flipV="1">
            <a:off x="6947817" y="3215443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Line 153"/>
          <p:cNvSpPr>
            <a:spLocks noChangeShapeType="1"/>
          </p:cNvSpPr>
          <p:nvPr/>
        </p:nvSpPr>
        <p:spPr bwMode="auto">
          <a:xfrm flipV="1">
            <a:off x="7451873" y="2711387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153"/>
          <p:cNvSpPr>
            <a:spLocks noChangeShapeType="1"/>
          </p:cNvSpPr>
          <p:nvPr/>
        </p:nvSpPr>
        <p:spPr bwMode="auto">
          <a:xfrm>
            <a:off x="6947817" y="2711387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>
            <a:off x="6587777" y="2999419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 flipH="1">
            <a:off x="7955929" y="2999419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 flipV="1">
            <a:off x="6587777" y="2711387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 flipH="1" flipV="1">
            <a:off x="7955929" y="2711387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Line 153"/>
          <p:cNvSpPr>
            <a:spLocks noChangeShapeType="1"/>
          </p:cNvSpPr>
          <p:nvPr/>
        </p:nvSpPr>
        <p:spPr bwMode="auto">
          <a:xfrm flipH="1" flipV="1">
            <a:off x="7451873" y="2423355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Line 153"/>
          <p:cNvSpPr>
            <a:spLocks noChangeShapeType="1"/>
          </p:cNvSpPr>
          <p:nvPr/>
        </p:nvSpPr>
        <p:spPr bwMode="auto">
          <a:xfrm flipH="1">
            <a:off x="6947817" y="2423355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Oval 169"/>
          <p:cNvSpPr>
            <a:spLocks noChangeArrowheads="1"/>
          </p:cNvSpPr>
          <p:nvPr/>
        </p:nvSpPr>
        <p:spPr bwMode="auto">
          <a:xfrm>
            <a:off x="6875809" y="3143435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Oval 169"/>
          <p:cNvSpPr>
            <a:spLocks noChangeArrowheads="1"/>
          </p:cNvSpPr>
          <p:nvPr/>
        </p:nvSpPr>
        <p:spPr bwMode="auto">
          <a:xfrm>
            <a:off x="6875809" y="2639379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Oval 169"/>
          <p:cNvSpPr>
            <a:spLocks noChangeArrowheads="1"/>
          </p:cNvSpPr>
          <p:nvPr/>
        </p:nvSpPr>
        <p:spPr bwMode="auto">
          <a:xfrm>
            <a:off x="7883921" y="2639379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Oval 169"/>
          <p:cNvSpPr>
            <a:spLocks noChangeArrowheads="1"/>
          </p:cNvSpPr>
          <p:nvPr/>
        </p:nvSpPr>
        <p:spPr bwMode="auto">
          <a:xfrm>
            <a:off x="7883921" y="3143435"/>
            <a:ext cx="144463" cy="144463"/>
          </a:xfrm>
          <a:prstGeom prst="ellipse">
            <a:avLst/>
          </a:prstGeom>
          <a:solidFill>
            <a:srgbClr val="CC66FF"/>
          </a:solidFill>
          <a:ln w="57150" algn="ctr">
            <a:solidFill>
              <a:srgbClr val="CC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Oval 169"/>
          <p:cNvSpPr>
            <a:spLocks noChangeArrowheads="1"/>
          </p:cNvSpPr>
          <p:nvPr/>
        </p:nvSpPr>
        <p:spPr bwMode="auto">
          <a:xfrm>
            <a:off x="7379865" y="3431467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Oval 169"/>
          <p:cNvSpPr>
            <a:spLocks noChangeArrowheads="1"/>
          </p:cNvSpPr>
          <p:nvPr/>
        </p:nvSpPr>
        <p:spPr bwMode="auto">
          <a:xfrm>
            <a:off x="6515769" y="2927411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Oval 169"/>
          <p:cNvSpPr>
            <a:spLocks noChangeArrowheads="1"/>
          </p:cNvSpPr>
          <p:nvPr/>
        </p:nvSpPr>
        <p:spPr bwMode="auto">
          <a:xfrm>
            <a:off x="8243961" y="2927411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7379865" y="2351347"/>
            <a:ext cx="144463" cy="144463"/>
          </a:xfrm>
          <a:prstGeom prst="ellipse">
            <a:avLst/>
          </a:prstGeom>
          <a:solidFill>
            <a:schemeClr val="tx1"/>
          </a:solidFill>
          <a:ln w="5715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TextBox 225"/>
          <p:cNvSpPr txBox="1"/>
          <p:nvPr/>
        </p:nvSpPr>
        <p:spPr>
          <a:xfrm>
            <a:off x="6515769" y="4007531"/>
            <a:ext cx="21585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5 </a:t>
            </a:r>
            <a:r>
              <a:rPr lang="en-US" b="1" smtClean="0"/>
              <a:t>colors</a:t>
            </a:r>
            <a:r>
              <a:rPr lang="cs-CZ" b="1" smtClean="0"/>
              <a:t>.</a:t>
            </a:r>
          </a:p>
          <a:p>
            <a:r>
              <a:rPr lang="en-US" b="1" smtClean="0"/>
              <a:t>The graph contains</a:t>
            </a:r>
          </a:p>
          <a:p>
            <a:r>
              <a:rPr lang="en-US" b="1" smtClean="0"/>
              <a:t>a clique </a:t>
            </a:r>
          </a:p>
          <a:p>
            <a:r>
              <a:rPr lang="en-US" b="1" smtClean="0"/>
              <a:t>(complete subgraph)</a:t>
            </a:r>
          </a:p>
          <a:p>
            <a:r>
              <a:rPr lang="en-US" b="1" smtClean="0"/>
              <a:t>of size 5.</a:t>
            </a:r>
          </a:p>
          <a:p>
            <a:r>
              <a:rPr lang="en-US" b="1" smtClean="0"/>
              <a:t>Clique detection is </a:t>
            </a:r>
          </a:p>
          <a:p>
            <a:r>
              <a:rPr lang="en-US" b="1" smtClean="0"/>
              <a:t>a hard problem.</a:t>
            </a:r>
          </a:p>
        </p:txBody>
      </p:sp>
      <p:sp>
        <p:nvSpPr>
          <p:cNvPr id="227" name="Line 153"/>
          <p:cNvSpPr>
            <a:spLocks noChangeShapeType="1"/>
          </p:cNvSpPr>
          <p:nvPr/>
        </p:nvSpPr>
        <p:spPr bwMode="auto">
          <a:xfrm>
            <a:off x="1763688" y="2564904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Line 153"/>
          <p:cNvSpPr>
            <a:spLocks noChangeShapeType="1"/>
          </p:cNvSpPr>
          <p:nvPr/>
        </p:nvSpPr>
        <p:spPr bwMode="auto">
          <a:xfrm flipH="1">
            <a:off x="971600" y="3212976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Line 153"/>
          <p:cNvSpPr>
            <a:spLocks noChangeShapeType="1"/>
          </p:cNvSpPr>
          <p:nvPr/>
        </p:nvSpPr>
        <p:spPr bwMode="auto">
          <a:xfrm flipV="1">
            <a:off x="971600" y="2564904"/>
            <a:ext cx="792088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Line 153"/>
          <p:cNvSpPr>
            <a:spLocks noChangeShapeType="1"/>
          </p:cNvSpPr>
          <p:nvPr/>
        </p:nvSpPr>
        <p:spPr bwMode="auto">
          <a:xfrm flipV="1">
            <a:off x="1475656" y="2564904"/>
            <a:ext cx="28803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Line 153"/>
          <p:cNvSpPr>
            <a:spLocks noChangeShapeType="1"/>
          </p:cNvSpPr>
          <p:nvPr/>
        </p:nvSpPr>
        <p:spPr bwMode="auto">
          <a:xfrm flipH="1" flipV="1">
            <a:off x="1763688" y="2564904"/>
            <a:ext cx="28803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2" name="Line 153"/>
          <p:cNvSpPr>
            <a:spLocks noChangeShapeType="1"/>
          </p:cNvSpPr>
          <p:nvPr/>
        </p:nvSpPr>
        <p:spPr bwMode="auto">
          <a:xfrm flipH="1" flipV="1">
            <a:off x="971600" y="278092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Line 153"/>
          <p:cNvSpPr>
            <a:spLocks noChangeShapeType="1"/>
          </p:cNvSpPr>
          <p:nvPr/>
        </p:nvSpPr>
        <p:spPr bwMode="auto">
          <a:xfrm>
            <a:off x="971600" y="278092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4" name="Line 153"/>
          <p:cNvSpPr>
            <a:spLocks noChangeShapeType="1"/>
          </p:cNvSpPr>
          <p:nvPr/>
        </p:nvSpPr>
        <p:spPr bwMode="auto">
          <a:xfrm flipH="1" flipV="1">
            <a:off x="1763688" y="37890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" name="Line 153"/>
          <p:cNvSpPr>
            <a:spLocks noChangeShapeType="1"/>
          </p:cNvSpPr>
          <p:nvPr/>
        </p:nvSpPr>
        <p:spPr bwMode="auto">
          <a:xfrm flipH="1" flipV="1">
            <a:off x="2051720" y="3212976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 flipV="1">
            <a:off x="2555776" y="2780928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Oval 169"/>
          <p:cNvSpPr>
            <a:spLocks noChangeArrowheads="1"/>
          </p:cNvSpPr>
          <p:nvPr/>
        </p:nvSpPr>
        <p:spPr bwMode="auto">
          <a:xfrm>
            <a:off x="1691680" y="2492896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Oval 169"/>
          <p:cNvSpPr>
            <a:spLocks noChangeArrowheads="1"/>
          </p:cNvSpPr>
          <p:nvPr/>
        </p:nvSpPr>
        <p:spPr bwMode="auto">
          <a:xfrm>
            <a:off x="899592" y="2708920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Oval 169"/>
          <p:cNvSpPr>
            <a:spLocks noChangeArrowheads="1"/>
          </p:cNvSpPr>
          <p:nvPr/>
        </p:nvSpPr>
        <p:spPr bwMode="auto">
          <a:xfrm>
            <a:off x="1403648" y="3140968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Line 153"/>
          <p:cNvSpPr>
            <a:spLocks noChangeShapeType="1"/>
          </p:cNvSpPr>
          <p:nvPr/>
        </p:nvSpPr>
        <p:spPr bwMode="auto">
          <a:xfrm flipH="1">
            <a:off x="2051720" y="278092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Oval 169"/>
          <p:cNvSpPr>
            <a:spLocks noChangeArrowheads="1"/>
          </p:cNvSpPr>
          <p:nvPr/>
        </p:nvSpPr>
        <p:spPr bwMode="auto">
          <a:xfrm>
            <a:off x="2483768" y="2708920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Oval 169"/>
          <p:cNvSpPr>
            <a:spLocks noChangeArrowheads="1"/>
          </p:cNvSpPr>
          <p:nvPr/>
        </p:nvSpPr>
        <p:spPr bwMode="auto">
          <a:xfrm>
            <a:off x="1979712" y="3140968"/>
            <a:ext cx="144463" cy="144463"/>
          </a:xfrm>
          <a:prstGeom prst="ellipse">
            <a:avLst/>
          </a:prstGeom>
          <a:solidFill>
            <a:srgbClr val="92D050"/>
          </a:solidFill>
          <a:ln w="57150" algn="ctr">
            <a:solidFill>
              <a:srgbClr val="92D05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TextBox 245"/>
          <p:cNvSpPr txBox="1"/>
          <p:nvPr/>
        </p:nvSpPr>
        <p:spPr>
          <a:xfrm>
            <a:off x="1547664" y="213285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247" name="TextBox 246"/>
          <p:cNvSpPr txBox="1"/>
          <p:nvPr/>
        </p:nvSpPr>
        <p:spPr>
          <a:xfrm>
            <a:off x="683568" y="242088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248" name="TextBox 247"/>
          <p:cNvSpPr txBox="1"/>
          <p:nvPr/>
        </p:nvSpPr>
        <p:spPr>
          <a:xfrm>
            <a:off x="2627784" y="249289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249" name="TextBox 248"/>
          <p:cNvSpPr txBox="1"/>
          <p:nvPr/>
        </p:nvSpPr>
        <p:spPr>
          <a:xfrm>
            <a:off x="1259632" y="2780928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250" name="TextBox 249"/>
          <p:cNvSpPr txBox="1"/>
          <p:nvPr/>
        </p:nvSpPr>
        <p:spPr>
          <a:xfrm>
            <a:off x="1979712" y="2780928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251" name="TextBox 250"/>
          <p:cNvSpPr txBox="1"/>
          <p:nvPr/>
        </p:nvSpPr>
        <p:spPr>
          <a:xfrm>
            <a:off x="611560" y="342900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253" name="TextBox 252"/>
          <p:cNvSpPr txBox="1"/>
          <p:nvPr/>
        </p:nvSpPr>
        <p:spPr>
          <a:xfrm>
            <a:off x="1259632" y="4077072"/>
            <a:ext cx="922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3 </a:t>
            </a:r>
            <a:r>
              <a:rPr lang="en-US" b="1" smtClean="0"/>
              <a:t>colors</a:t>
            </a:r>
          </a:p>
          <a:p>
            <a:r>
              <a:rPr lang="en-US" b="1" smtClean="0"/>
              <a:t>suffice</a:t>
            </a:r>
            <a:endParaRPr lang="cs-CZ" b="1" smtClean="0"/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flipH="1" flipV="1">
            <a:off x="971600" y="37890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Oval 169"/>
          <p:cNvSpPr>
            <a:spLocks noChangeArrowheads="1"/>
          </p:cNvSpPr>
          <p:nvPr/>
        </p:nvSpPr>
        <p:spPr bwMode="auto">
          <a:xfrm>
            <a:off x="899592" y="3717032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Oval 169"/>
          <p:cNvSpPr>
            <a:spLocks noChangeArrowheads="1"/>
          </p:cNvSpPr>
          <p:nvPr/>
        </p:nvSpPr>
        <p:spPr bwMode="auto">
          <a:xfrm>
            <a:off x="2483768" y="3717032"/>
            <a:ext cx="144463" cy="144463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Oval 169"/>
          <p:cNvSpPr>
            <a:spLocks noChangeArrowheads="1"/>
          </p:cNvSpPr>
          <p:nvPr/>
        </p:nvSpPr>
        <p:spPr bwMode="auto">
          <a:xfrm>
            <a:off x="1691680" y="3717032"/>
            <a:ext cx="144463" cy="144463"/>
          </a:xfrm>
          <a:prstGeom prst="ellipse">
            <a:avLst/>
          </a:prstGeom>
          <a:solidFill>
            <a:srgbClr val="3399FF"/>
          </a:solidFill>
          <a:ln w="57150" algn="ctr">
            <a:solidFill>
              <a:srgbClr val="3399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8" name="TextBox 257"/>
          <p:cNvSpPr txBox="1"/>
          <p:nvPr/>
        </p:nvSpPr>
        <p:spPr>
          <a:xfrm>
            <a:off x="2627784" y="3429000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259" name="TextBox 258"/>
          <p:cNvSpPr txBox="1"/>
          <p:nvPr/>
        </p:nvSpPr>
        <p:spPr>
          <a:xfrm>
            <a:off x="1619672" y="335699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63479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284265" y="3860602"/>
            <a:ext cx="648072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4860329" y="4220642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5076353" y="5372770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2628081" y="3068514"/>
            <a:ext cx="864096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6948561" y="4724698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5724425" y="3572570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3852216" y="4148634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2700435" y="2851696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2700436" y="2635796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565623" y="3644578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284265" y="3716586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3852217" y="2780482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4212257" y="4076626"/>
            <a:ext cx="144463" cy="14446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5940448" y="4508674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508401" y="5372770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492623" y="3644578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2628081" y="2204418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4932337" y="2996506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356273" y="3572570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524625" y="3932610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380609" y="5300762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6948561" y="5228754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5940449" y="4940722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7092577" y="4004618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6660529" y="3572570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364385" y="479670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5940449" y="5156746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4932337" y="5012730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6084465" y="5948834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6084465" y="5228754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436393" y="4796706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5940003" y="3932610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356273" y="4004618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364385" y="3572570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356273" y="3860602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5076353" y="5516786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4932337" y="5012730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300489" y="5444778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356273" y="2204418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2628527" y="3356546"/>
            <a:ext cx="86365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2628081" y="2996506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3852217" y="472469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4860329" y="4220642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4787179" y="2924498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227663" y="4508675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5724425" y="4220642"/>
            <a:ext cx="504056" cy="288032"/>
          </a:xfrm>
          <a:prstGeom prst="lin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364385" y="393261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7020568" y="3355976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228480" y="3356546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7092577" y="4580682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228480" y="4508674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7740475" y="4580682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7020569" y="4724698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380609" y="5444778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6588521" y="5444778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6588521" y="5300762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508401" y="4652690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5940449" y="4652690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2844105" y="2634606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4788321" y="5372770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4788321" y="4220642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4860329" y="3932610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364385" y="3572570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364385" y="2852491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5796433" y="2852489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2700089" y="2852489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492177" y="3068514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3852217" y="3644578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428281" y="2924498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356273" y="4148635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3852217" y="4580683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3852217" y="5156746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564184" y="3716586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3851399" y="3716587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5796433" y="2852490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4068241" y="2780482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3060129" y="4508674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2844105" y="5012730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2916113" y="5012730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3060129" y="3644578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2628081" y="3356546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412057" y="5156746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2628081" y="4580682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2628081" y="3356546"/>
            <a:ext cx="43204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2628081" y="3644578"/>
            <a:ext cx="86409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412057" y="458068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2124025" y="4292650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412057" y="5732810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2124025" y="4292650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2124025" y="3356546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2844106" y="4580682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2843287" y="5372771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3780209" y="5372770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2628999" y="2780259"/>
            <a:ext cx="144462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2773461" y="2562771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4716313" y="2852490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292377" y="3356546"/>
            <a:ext cx="144463" cy="14446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3996233" y="2708474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356273" y="2204418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3780209" y="4508674"/>
            <a:ext cx="144462" cy="144463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420169" y="3572570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3780209" y="5084738"/>
            <a:ext cx="144462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557561" y="3283496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494186" y="4216946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3780209" y="3572570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420169" y="2996506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283521" y="2135287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5724425" y="2780482"/>
            <a:ext cx="144463" cy="144463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284265" y="4652690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4716313" y="5300762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5005089" y="5945957"/>
            <a:ext cx="144463" cy="14446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2052017" y="4220642"/>
            <a:ext cx="144462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6948561" y="3284538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6013201" y="6017965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309345" y="5873949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6516513" y="6164858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7740649" y="5732810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452617" y="3860602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6804545" y="2924498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7668641" y="4508674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8027937" y="5231631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4860329" y="4940722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2772097" y="4940722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340049" y="5660802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2988121" y="4436666"/>
            <a:ext cx="144462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556073" y="4508674"/>
            <a:ext cx="144462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2772097" y="5300762"/>
            <a:ext cx="144462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3708201" y="5660802"/>
            <a:ext cx="144462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292377" y="3860602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6948561" y="4652690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356273" y="3644578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4861073" y="3785717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6012457" y="3500562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5652417" y="4148634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6588521" y="3500562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5868441" y="5444778"/>
            <a:ext cx="144463" cy="14446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292377" y="4724698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436393" y="5300762"/>
            <a:ext cx="144463" cy="144462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5868441" y="5084738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6876553" y="5156746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7020569" y="3932610"/>
            <a:ext cx="144463" cy="144463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451873" y="4871591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307857" y="5375647"/>
            <a:ext cx="144463" cy="14446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228481" y="5372770"/>
            <a:ext cx="144462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868441" y="4580682"/>
            <a:ext cx="144463" cy="144463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516513" y="5228754"/>
            <a:ext cx="144463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4788321" y="4148634"/>
            <a:ext cx="144462" cy="144463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6156473" y="4436666"/>
            <a:ext cx="144463" cy="144462"/>
          </a:xfrm>
          <a:prstGeom prst="ellipse">
            <a:avLst/>
          </a:prstGeom>
          <a:solidFill>
            <a:srgbClr val="00B0F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TextBox 189"/>
          <p:cNvSpPr txBox="1"/>
          <p:nvPr/>
        </p:nvSpPr>
        <p:spPr>
          <a:xfrm>
            <a:off x="395536" y="2708920"/>
            <a:ext cx="19670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</a:t>
            </a:r>
            <a:r>
              <a:rPr lang="cs-CZ" b="1" dirty="0" smtClean="0"/>
              <a:t> </a:t>
            </a:r>
            <a:r>
              <a:rPr lang="en-US" b="1" dirty="0" smtClean="0"/>
              <a:t>colors are suffice</a:t>
            </a:r>
          </a:p>
          <a:p>
            <a:r>
              <a:rPr lang="en-US" b="1" dirty="0" smtClean="0"/>
              <a:t>in this graph</a:t>
            </a:r>
            <a:r>
              <a:rPr lang="cs-CZ" b="1" dirty="0" smtClean="0"/>
              <a:t>.</a:t>
            </a:r>
          </a:p>
          <a:p>
            <a:r>
              <a:rPr lang="en-US" b="1" dirty="0" smtClean="0"/>
              <a:t>Maybe 3 colors</a:t>
            </a:r>
          </a:p>
          <a:p>
            <a:r>
              <a:rPr lang="en-US" b="1" dirty="0" smtClean="0"/>
              <a:t>would suffice</a:t>
            </a:r>
          </a:p>
          <a:p>
            <a:r>
              <a:rPr lang="en-US" b="1" dirty="0" smtClean="0"/>
              <a:t>too</a:t>
            </a:r>
            <a:r>
              <a:rPr lang="cs-CZ" b="1" dirty="0" smtClean="0"/>
              <a:t>?</a:t>
            </a:r>
            <a:r>
              <a:rPr lang="en-US" b="1" dirty="0" smtClean="0"/>
              <a:t> ... ??</a:t>
            </a:r>
            <a:endParaRPr lang="cs-CZ" b="1" dirty="0" smtClean="0"/>
          </a:p>
        </p:txBody>
      </p:sp>
      <p:sp>
        <p:nvSpPr>
          <p:cNvPr id="165" name="TextBox 164"/>
          <p:cNvSpPr txBox="1"/>
          <p:nvPr/>
        </p:nvSpPr>
        <p:spPr>
          <a:xfrm>
            <a:off x="395536" y="404664"/>
            <a:ext cx="8352928" cy="108012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/>
              <a:t>Colorability, chromatic number</a:t>
            </a:r>
            <a:endParaRPr lang="cs-CZ" sz="2800"/>
          </a:p>
          <a:p>
            <a:r>
              <a:rPr lang="en-US" b="0"/>
              <a:t>Minimum number of colors needed to color each node so that any two neighbours have different color.</a:t>
            </a:r>
            <a:endParaRPr lang="cs-CZ" b="0"/>
          </a:p>
        </p:txBody>
      </p:sp>
      <p:sp>
        <p:nvSpPr>
          <p:cNvPr id="166" name="TextBox 165"/>
          <p:cNvSpPr txBox="1"/>
          <p:nvPr/>
        </p:nvSpPr>
        <p:spPr>
          <a:xfrm>
            <a:off x="395536" y="1556792"/>
            <a:ext cx="8352928" cy="383217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 -- Are 3 colors enough?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5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86409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dirty="0" smtClean="0"/>
              <a:t>Shortest paths</a:t>
            </a:r>
            <a:endParaRPr lang="cs-CZ" dirty="0" smtClean="0"/>
          </a:p>
          <a:p>
            <a:r>
              <a:rPr lang="en-US" b="0" dirty="0" smtClean="0"/>
              <a:t>Minimum possible number of edges (nodes) on a path from A to B</a:t>
            </a:r>
            <a:r>
              <a:rPr lang="cs-CZ" b="0" dirty="0" smtClean="0"/>
              <a:t>.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395536" y="1340768"/>
            <a:ext cx="8352928" cy="4320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 problem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17</a:t>
            </a:fld>
            <a:endParaRPr lang="cs-CZ"/>
          </a:p>
        </p:txBody>
      </p:sp>
      <p:sp>
        <p:nvSpPr>
          <p:cNvPr id="170" name="TextBox 169"/>
          <p:cNvSpPr txBox="1"/>
          <p:nvPr/>
        </p:nvSpPr>
        <p:spPr>
          <a:xfrm>
            <a:off x="395536" y="1844824"/>
            <a:ext cx="8352928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 dirty="0" smtClean="0"/>
          </a:p>
          <a:p>
            <a:r>
              <a:rPr lang="cs-CZ" dirty="0" err="1" smtClean="0"/>
              <a:t>Algorit</a:t>
            </a:r>
            <a:r>
              <a:rPr lang="en-US" dirty="0" err="1" smtClean="0"/>
              <a:t>hms</a:t>
            </a:r>
            <a:r>
              <a:rPr lang="cs-CZ" dirty="0" smtClean="0"/>
              <a:t>:  BFS, </a:t>
            </a:r>
            <a:r>
              <a:rPr lang="cs-CZ" dirty="0" err="1" smtClean="0"/>
              <a:t>Dijkstra</a:t>
            </a:r>
            <a:r>
              <a:rPr lang="cs-CZ" dirty="0" smtClean="0"/>
              <a:t>, </a:t>
            </a:r>
            <a:r>
              <a:rPr lang="cs-CZ" dirty="0" err="1" smtClean="0"/>
              <a:t>Bellman</a:t>
            </a:r>
            <a:r>
              <a:rPr lang="cs-CZ" dirty="0" err="1" smtClean="0">
                <a:latin typeface="Calibri"/>
                <a:sym typeface="Symbol"/>
              </a:rPr>
              <a:t>─</a:t>
            </a:r>
            <a:r>
              <a:rPr lang="cs-CZ" dirty="0" err="1" smtClean="0"/>
              <a:t>Ford</a:t>
            </a:r>
            <a:r>
              <a:rPr lang="cs-CZ" dirty="0" smtClean="0"/>
              <a:t>, </a:t>
            </a:r>
            <a:r>
              <a:rPr lang="cs-CZ" dirty="0" err="1" smtClean="0"/>
              <a:t>Floyd</a:t>
            </a:r>
            <a:r>
              <a:rPr lang="cs-CZ" dirty="0" err="1">
                <a:sym typeface="Symbol"/>
              </a:rPr>
              <a:t>─</a:t>
            </a:r>
            <a:r>
              <a:rPr lang="cs-CZ" dirty="0" err="1" smtClean="0"/>
              <a:t>Warshall</a:t>
            </a:r>
            <a:r>
              <a:rPr lang="cs-CZ" dirty="0" smtClean="0"/>
              <a:t>, Johnson...                  </a:t>
            </a:r>
          </a:p>
          <a:p>
            <a:r>
              <a:rPr lang="en-US" dirty="0" smtClean="0"/>
              <a:t>Complexities</a:t>
            </a:r>
            <a:r>
              <a:rPr lang="cs-CZ" dirty="0" smtClean="0"/>
              <a:t>:</a:t>
            </a:r>
            <a:r>
              <a:rPr lang="cs-CZ" b="0" dirty="0" smtClean="0"/>
              <a:t>  </a:t>
            </a:r>
            <a:r>
              <a:rPr lang="en-US" b="0" dirty="0" smtClean="0"/>
              <a:t>Polynomial, mostly less than O( |V|</a:t>
            </a:r>
            <a:r>
              <a:rPr lang="en-US" baseline="30000" dirty="0" smtClean="0"/>
              <a:t>3 </a:t>
            </a:r>
            <a:r>
              <a:rPr lang="en-US" b="0" dirty="0" smtClean="0"/>
              <a:t>).</a:t>
            </a:r>
          </a:p>
          <a:p>
            <a:endParaRPr lang="cs-CZ" dirty="0" smtClean="0"/>
          </a:p>
        </p:txBody>
      </p:sp>
      <p:sp>
        <p:nvSpPr>
          <p:cNvPr id="171" name="TextBox 170"/>
          <p:cNvSpPr txBox="1"/>
          <p:nvPr/>
        </p:nvSpPr>
        <p:spPr>
          <a:xfrm>
            <a:off x="395536" y="3140968"/>
            <a:ext cx="8352928" cy="86409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smtClean="0"/>
              <a:t>Longest paths</a:t>
            </a:r>
            <a:endParaRPr lang="cs-CZ" smtClean="0"/>
          </a:p>
          <a:p>
            <a:r>
              <a:rPr lang="en-US" b="0" smtClean="0"/>
              <a:t>Typically, each node/edge can be visited at most once.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395536" y="4725144"/>
            <a:ext cx="8352928" cy="43204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 problem for trees and DAGs</a:t>
            </a:r>
            <a:endParaRPr lang="cs-CZ"/>
          </a:p>
        </p:txBody>
      </p:sp>
      <p:sp>
        <p:nvSpPr>
          <p:cNvPr id="173" name="TextBox 172"/>
          <p:cNvSpPr txBox="1"/>
          <p:nvPr/>
        </p:nvSpPr>
        <p:spPr>
          <a:xfrm>
            <a:off x="395536" y="5229200"/>
            <a:ext cx="8352928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dirty="0" err="1" smtClean="0"/>
              <a:t>Algorit</a:t>
            </a:r>
            <a:r>
              <a:rPr lang="en-US" dirty="0" err="1" smtClean="0"/>
              <a:t>hm</a:t>
            </a:r>
            <a:r>
              <a:rPr lang="cs-CZ" dirty="0" smtClean="0"/>
              <a:t>:  </a:t>
            </a:r>
            <a:r>
              <a:rPr lang="cs-CZ" dirty="0" err="1" smtClean="0"/>
              <a:t>Dynamic</a:t>
            </a:r>
            <a:r>
              <a:rPr lang="cs-CZ" dirty="0" smtClean="0"/>
              <a:t> program</a:t>
            </a:r>
            <a:r>
              <a:rPr lang="en-US" dirty="0" err="1" smtClean="0"/>
              <a:t>ming</a:t>
            </a:r>
            <a:endParaRPr lang="cs-CZ" dirty="0" smtClean="0"/>
          </a:p>
          <a:p>
            <a:r>
              <a:rPr lang="en-US" dirty="0" err="1" smtClean="0"/>
              <a:t>Compexity</a:t>
            </a:r>
            <a:r>
              <a:rPr lang="cs-CZ" dirty="0" smtClean="0"/>
              <a:t>:  </a:t>
            </a:r>
            <a:r>
              <a:rPr lang="cs-CZ" b="0" dirty="0"/>
              <a:t>O( </a:t>
            </a:r>
            <a:r>
              <a:rPr lang="en-US" b="0" dirty="0"/>
              <a:t>|V|+|E|</a:t>
            </a:r>
            <a:r>
              <a:rPr lang="cs-CZ" b="0" dirty="0"/>
              <a:t> )</a:t>
            </a:r>
            <a:endParaRPr lang="cs-CZ" dirty="0" smtClean="0"/>
          </a:p>
        </p:txBody>
      </p:sp>
      <p:sp>
        <p:nvSpPr>
          <p:cNvPr id="174" name="TextBox 173"/>
          <p:cNvSpPr txBox="1"/>
          <p:nvPr/>
        </p:nvSpPr>
        <p:spPr>
          <a:xfrm>
            <a:off x="395536" y="4077072"/>
            <a:ext cx="8352928" cy="383217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 for general graphs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96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332656"/>
            <a:ext cx="8352928" cy="1080119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M</a:t>
            </a:r>
            <a:r>
              <a:rPr lang="en-US" sz="2800" smtClean="0"/>
              <a:t>inimum spanning tree</a:t>
            </a:r>
            <a:endParaRPr lang="cs-CZ"/>
          </a:p>
          <a:p>
            <a:r>
              <a:rPr lang="en-US" b="0" smtClean="0"/>
              <a:t>Minimum total cost (weight) of selected edges which connect all nodes in the graph.</a:t>
            </a:r>
            <a:r>
              <a:rPr lang="en-US" b="0"/>
              <a:t> </a:t>
            </a:r>
            <a:r>
              <a:rPr lang="en-US" b="0" smtClean="0"/>
              <a:t>The selected edges form a tree.</a:t>
            </a:r>
            <a:endParaRPr lang="cs-CZ" b="0"/>
          </a:p>
        </p:txBody>
      </p:sp>
      <p:sp>
        <p:nvSpPr>
          <p:cNvPr id="165" name="TextBox 164"/>
          <p:cNvSpPr txBox="1"/>
          <p:nvPr/>
        </p:nvSpPr>
        <p:spPr>
          <a:xfrm>
            <a:off x="395536" y="1484784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 problem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18</a:t>
            </a:fld>
            <a:endParaRPr lang="cs-CZ"/>
          </a:p>
        </p:txBody>
      </p:sp>
      <p:sp>
        <p:nvSpPr>
          <p:cNvPr id="320" name="Line 153"/>
          <p:cNvSpPr>
            <a:spLocks noChangeShapeType="1"/>
          </p:cNvSpPr>
          <p:nvPr/>
        </p:nvSpPr>
        <p:spPr bwMode="auto">
          <a:xfrm>
            <a:off x="3635896" y="5013176"/>
            <a:ext cx="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1" name="Line 153"/>
          <p:cNvSpPr>
            <a:spLocks noChangeShapeType="1"/>
          </p:cNvSpPr>
          <p:nvPr/>
        </p:nvSpPr>
        <p:spPr bwMode="auto">
          <a:xfrm flipV="1">
            <a:off x="3635896" y="5013176"/>
            <a:ext cx="100811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2" name="Line 153"/>
          <p:cNvSpPr>
            <a:spLocks noChangeShapeType="1"/>
          </p:cNvSpPr>
          <p:nvPr/>
        </p:nvSpPr>
        <p:spPr bwMode="auto">
          <a:xfrm flipH="1" flipV="1">
            <a:off x="4644008" y="5013176"/>
            <a:ext cx="0" cy="864096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3" name="Line 153"/>
          <p:cNvSpPr>
            <a:spLocks noChangeShapeType="1"/>
          </p:cNvSpPr>
          <p:nvPr/>
        </p:nvSpPr>
        <p:spPr bwMode="auto">
          <a:xfrm flipV="1">
            <a:off x="3635896" y="5877272"/>
            <a:ext cx="100811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4" name="Line 153"/>
          <p:cNvSpPr>
            <a:spLocks noChangeShapeType="1"/>
          </p:cNvSpPr>
          <p:nvPr/>
        </p:nvSpPr>
        <p:spPr bwMode="auto">
          <a:xfrm flipH="1">
            <a:off x="4644008" y="5445224"/>
            <a:ext cx="576064" cy="432048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" name="Line 153"/>
          <p:cNvSpPr>
            <a:spLocks noChangeShapeType="1"/>
          </p:cNvSpPr>
          <p:nvPr/>
        </p:nvSpPr>
        <p:spPr bwMode="auto">
          <a:xfrm flipH="1" flipV="1">
            <a:off x="4644008" y="5013176"/>
            <a:ext cx="57606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6" name="Oval 169"/>
          <p:cNvSpPr>
            <a:spLocks noChangeArrowheads="1"/>
          </p:cNvSpPr>
          <p:nvPr/>
        </p:nvSpPr>
        <p:spPr bwMode="auto">
          <a:xfrm>
            <a:off x="5220072" y="53732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7" name="TextBox 326"/>
          <p:cNvSpPr txBox="1"/>
          <p:nvPr/>
        </p:nvSpPr>
        <p:spPr>
          <a:xfrm>
            <a:off x="5004048" y="5013176"/>
            <a:ext cx="2340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23</a:t>
            </a:r>
            <a:endParaRPr lang="cs-CZ" b="1"/>
          </a:p>
        </p:txBody>
      </p:sp>
      <p:sp>
        <p:nvSpPr>
          <p:cNvPr id="328" name="TextBox 327"/>
          <p:cNvSpPr txBox="1"/>
          <p:nvPr/>
        </p:nvSpPr>
        <p:spPr>
          <a:xfrm>
            <a:off x="3707904" y="5085184"/>
            <a:ext cx="4119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smtClean="0"/>
              <a:t>17.2</a:t>
            </a:r>
            <a:endParaRPr lang="cs-CZ" b="1"/>
          </a:p>
        </p:txBody>
      </p:sp>
      <p:sp>
        <p:nvSpPr>
          <p:cNvPr id="329" name="TextBox 328"/>
          <p:cNvSpPr txBox="1"/>
          <p:nvPr/>
        </p:nvSpPr>
        <p:spPr>
          <a:xfrm>
            <a:off x="4211960" y="522920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>
                <a:latin typeface="Calibri"/>
              </a:rPr>
              <a:t>─</a:t>
            </a:r>
            <a:r>
              <a:rPr lang="en-US" b="1" smtClean="0"/>
              <a:t>20</a:t>
            </a:r>
            <a:endParaRPr lang="cs-CZ" b="1"/>
          </a:p>
        </p:txBody>
      </p:sp>
      <p:sp>
        <p:nvSpPr>
          <p:cNvPr id="330" name="TextBox 329"/>
          <p:cNvSpPr txBox="1"/>
          <p:nvPr/>
        </p:nvSpPr>
        <p:spPr>
          <a:xfrm>
            <a:off x="5004048" y="558924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b="1"/>
              <a:t>0</a:t>
            </a:r>
            <a:r>
              <a:rPr lang="en-US" b="1" smtClean="0"/>
              <a:t>.5</a:t>
            </a:r>
            <a:endParaRPr lang="cs-CZ" b="1"/>
          </a:p>
        </p:txBody>
      </p:sp>
      <p:sp>
        <p:nvSpPr>
          <p:cNvPr id="331" name="TextBox 330"/>
          <p:cNvSpPr txBox="1"/>
          <p:nvPr/>
        </p:nvSpPr>
        <p:spPr>
          <a:xfrm>
            <a:off x="3995936" y="5877272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4.3</a:t>
            </a:r>
            <a:endParaRPr lang="cs-CZ" b="1"/>
          </a:p>
        </p:txBody>
      </p:sp>
      <p:sp>
        <p:nvSpPr>
          <p:cNvPr id="332" name="TextBox 331"/>
          <p:cNvSpPr txBox="1"/>
          <p:nvPr/>
        </p:nvSpPr>
        <p:spPr>
          <a:xfrm>
            <a:off x="3203848" y="5301208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b="1" smtClean="0"/>
              <a:t>1</a:t>
            </a:r>
            <a:r>
              <a:rPr lang="en-US" b="1" smtClean="0"/>
              <a:t>88</a:t>
            </a:r>
            <a:endParaRPr lang="cs-CZ" b="1"/>
          </a:p>
        </p:txBody>
      </p:sp>
      <p:sp>
        <p:nvSpPr>
          <p:cNvPr id="333" name="Oval 169"/>
          <p:cNvSpPr>
            <a:spLocks noChangeArrowheads="1"/>
          </p:cNvSpPr>
          <p:nvPr/>
        </p:nvSpPr>
        <p:spPr bwMode="auto">
          <a:xfrm>
            <a:off x="3563888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4" name="Oval 169"/>
          <p:cNvSpPr>
            <a:spLocks noChangeArrowheads="1"/>
          </p:cNvSpPr>
          <p:nvPr/>
        </p:nvSpPr>
        <p:spPr bwMode="auto">
          <a:xfrm>
            <a:off x="3563888" y="58052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5" name="Oval 169"/>
          <p:cNvSpPr>
            <a:spLocks noChangeArrowheads="1"/>
          </p:cNvSpPr>
          <p:nvPr/>
        </p:nvSpPr>
        <p:spPr bwMode="auto">
          <a:xfrm>
            <a:off x="4572000" y="58052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6" name="Oval 169"/>
          <p:cNvSpPr>
            <a:spLocks noChangeArrowheads="1"/>
          </p:cNvSpPr>
          <p:nvPr/>
        </p:nvSpPr>
        <p:spPr bwMode="auto">
          <a:xfrm>
            <a:off x="4572000" y="49411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TextBox 336"/>
          <p:cNvSpPr txBox="1"/>
          <p:nvPr/>
        </p:nvSpPr>
        <p:spPr>
          <a:xfrm>
            <a:off x="3347864" y="4797152"/>
            <a:ext cx="13946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338" name="TextBox 337"/>
          <p:cNvSpPr txBox="1"/>
          <p:nvPr/>
        </p:nvSpPr>
        <p:spPr>
          <a:xfrm>
            <a:off x="5436096" y="5301208"/>
            <a:ext cx="12984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339" name="TextBox 338"/>
          <p:cNvSpPr txBox="1"/>
          <p:nvPr/>
        </p:nvSpPr>
        <p:spPr>
          <a:xfrm>
            <a:off x="395536" y="1988840"/>
            <a:ext cx="8352928" cy="2376264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 Algorit</a:t>
            </a:r>
            <a:r>
              <a:rPr lang="en-US" smtClean="0"/>
              <a:t>hms</a:t>
            </a:r>
            <a:r>
              <a:rPr lang="cs-CZ" smtClean="0"/>
              <a:t>:  Prim</a:t>
            </a:r>
            <a:r>
              <a:rPr lang="en-US" smtClean="0"/>
              <a:t>'s</a:t>
            </a:r>
            <a:r>
              <a:rPr lang="cs-CZ" smtClean="0"/>
              <a:t> </a:t>
            </a:r>
            <a:r>
              <a:rPr lang="cs-CZ" b="0" smtClean="0"/>
              <a:t>  O</a:t>
            </a:r>
            <a:r>
              <a:rPr lang="cs-CZ" b="0"/>
              <a:t>( </a:t>
            </a:r>
            <a:r>
              <a:rPr lang="en-US" b="0" smtClean="0"/>
              <a:t>|</a:t>
            </a:r>
            <a:r>
              <a:rPr lang="cs-CZ" b="0" smtClean="0"/>
              <a:t>V</a:t>
            </a:r>
            <a:r>
              <a:rPr lang="en-US" b="0" smtClean="0"/>
              <a:t>|</a:t>
            </a:r>
            <a:r>
              <a:rPr lang="cs-CZ" sz="2400" baseline="30000" smtClean="0"/>
              <a:t>2</a:t>
            </a:r>
            <a:r>
              <a:rPr lang="cs-CZ" b="0"/>
              <a:t> </a:t>
            </a:r>
            <a:r>
              <a:rPr lang="cs-CZ" b="0" smtClean="0"/>
              <a:t>)       </a:t>
            </a:r>
            <a:r>
              <a:rPr lang="en-US" b="0" smtClean="0"/>
              <a:t> </a:t>
            </a:r>
            <a:r>
              <a:rPr lang="cs-CZ" b="0" smtClean="0"/>
              <a:t>                     </a:t>
            </a:r>
            <a:r>
              <a:rPr lang="en-US" b="0" smtClean="0"/>
              <a:t>with matrix representation</a:t>
            </a:r>
            <a:r>
              <a:rPr lang="cs-CZ" b="0" smtClean="0"/>
              <a:t> </a:t>
            </a:r>
            <a:r>
              <a:rPr lang="cs-CZ" b="0"/>
              <a:t/>
            </a:r>
            <a:br>
              <a:rPr lang="cs-CZ" b="0"/>
            </a:br>
            <a:r>
              <a:rPr lang="cs-CZ" b="0" smtClean="0"/>
              <a:t>                                      </a:t>
            </a:r>
            <a:r>
              <a:rPr lang="en-US" b="0" smtClean="0"/>
              <a:t> </a:t>
            </a:r>
            <a:r>
              <a:rPr lang="cs-CZ" b="0" smtClean="0"/>
              <a:t>O</a:t>
            </a:r>
            <a:r>
              <a:rPr lang="cs-CZ" b="0"/>
              <a:t>( </a:t>
            </a:r>
            <a:r>
              <a:rPr lang="en-US" b="0"/>
              <a:t>|</a:t>
            </a:r>
            <a:r>
              <a:rPr lang="cs-CZ" b="0"/>
              <a:t>E</a:t>
            </a:r>
            <a:r>
              <a:rPr lang="en-US" b="0"/>
              <a:t>|∙ </a:t>
            </a:r>
            <a:r>
              <a:rPr lang="cs-CZ" b="0"/>
              <a:t>log(</a:t>
            </a:r>
            <a:r>
              <a:rPr lang="en-US" b="0"/>
              <a:t>|</a:t>
            </a:r>
            <a:r>
              <a:rPr lang="cs-CZ" b="0"/>
              <a:t>V</a:t>
            </a:r>
            <a:r>
              <a:rPr lang="en-US" b="0"/>
              <a:t>|</a:t>
            </a:r>
            <a:r>
              <a:rPr lang="cs-CZ" b="0"/>
              <a:t>) ) </a:t>
            </a:r>
            <a:r>
              <a:rPr lang="cs-CZ" b="0" smtClean="0"/>
              <a:t>             </a:t>
            </a:r>
            <a:r>
              <a:rPr lang="en-US" b="0" smtClean="0"/>
              <a:t>with linked list representation </a:t>
            </a:r>
            <a:r>
              <a:rPr lang="cs-CZ" b="0" smtClean="0"/>
              <a:t> </a:t>
            </a:r>
          </a:p>
          <a:p>
            <a:r>
              <a:rPr lang="cs-CZ" b="0"/>
              <a:t> </a:t>
            </a:r>
            <a:r>
              <a:rPr lang="cs-CZ" b="0" smtClean="0"/>
              <a:t>                                                                                              </a:t>
            </a:r>
            <a:r>
              <a:rPr lang="en-US" b="0" smtClean="0"/>
              <a:t>and with binary heap</a:t>
            </a:r>
            <a:r>
              <a:rPr lang="cs-CZ" b="0" smtClean="0"/>
              <a:t> </a:t>
            </a:r>
            <a:r>
              <a:rPr lang="cs-CZ" b="0"/>
              <a:t/>
            </a:r>
            <a:br>
              <a:rPr lang="cs-CZ" b="0"/>
            </a:br>
            <a:r>
              <a:rPr lang="cs-CZ" b="0" smtClean="0"/>
              <a:t>                </a:t>
            </a:r>
            <a:r>
              <a:rPr lang="en-US" b="0" smtClean="0"/>
              <a:t> </a:t>
            </a:r>
            <a:r>
              <a:rPr lang="cs-CZ" b="0" smtClean="0"/>
              <a:t> </a:t>
            </a:r>
            <a:r>
              <a:rPr lang="cs-CZ" smtClean="0"/>
              <a:t>Kruskal</a:t>
            </a:r>
            <a:r>
              <a:rPr lang="en-US" smtClean="0"/>
              <a:t>'s</a:t>
            </a:r>
            <a:r>
              <a:rPr lang="cs-CZ" b="0" smtClean="0"/>
              <a:t>   </a:t>
            </a:r>
            <a:r>
              <a:rPr lang="en-US" b="0" smtClean="0"/>
              <a:t>  </a:t>
            </a:r>
            <a:r>
              <a:rPr lang="cs-CZ" b="0" smtClean="0"/>
              <a:t>O</a:t>
            </a:r>
            <a:r>
              <a:rPr lang="cs-CZ" b="0"/>
              <a:t>( </a:t>
            </a:r>
            <a:r>
              <a:rPr lang="en-US" b="0"/>
              <a:t>|</a:t>
            </a:r>
            <a:r>
              <a:rPr lang="cs-CZ" b="0"/>
              <a:t>E</a:t>
            </a:r>
            <a:r>
              <a:rPr lang="en-US" b="0"/>
              <a:t>|∙ </a:t>
            </a:r>
            <a:r>
              <a:rPr lang="cs-CZ" b="0"/>
              <a:t>log(</a:t>
            </a:r>
            <a:r>
              <a:rPr lang="en-US" b="0"/>
              <a:t>|</a:t>
            </a:r>
            <a:r>
              <a:rPr lang="cs-CZ" b="0"/>
              <a:t>V</a:t>
            </a:r>
            <a:r>
              <a:rPr lang="en-US" b="0"/>
              <a:t>|</a:t>
            </a:r>
            <a:r>
              <a:rPr lang="cs-CZ" b="0"/>
              <a:t>) ) </a:t>
            </a:r>
            <a:r>
              <a:rPr lang="cs-CZ" b="0" smtClean="0"/>
              <a:t>             </a:t>
            </a:r>
            <a:endParaRPr lang="en-US" b="0" smtClean="0"/>
          </a:p>
          <a:p>
            <a:r>
              <a:rPr lang="en-US" b="0"/>
              <a:t> </a:t>
            </a:r>
            <a:r>
              <a:rPr lang="en-US" b="0" smtClean="0"/>
              <a:t> </a:t>
            </a:r>
            <a:r>
              <a:rPr lang="cs-CZ" smtClean="0"/>
              <a:t>                Borůvk</a:t>
            </a:r>
            <a:r>
              <a:rPr lang="en-US" smtClean="0"/>
              <a:t>a's</a:t>
            </a:r>
            <a:r>
              <a:rPr lang="cs-CZ" b="0" smtClean="0"/>
              <a:t>   O</a:t>
            </a:r>
            <a:r>
              <a:rPr lang="cs-CZ" b="0"/>
              <a:t>( </a:t>
            </a:r>
            <a:r>
              <a:rPr lang="en-US" b="0"/>
              <a:t>|</a:t>
            </a:r>
            <a:r>
              <a:rPr lang="cs-CZ" b="0"/>
              <a:t>E</a:t>
            </a:r>
            <a:r>
              <a:rPr lang="en-US" b="0"/>
              <a:t>|∙ </a:t>
            </a:r>
            <a:r>
              <a:rPr lang="cs-CZ" b="0"/>
              <a:t>log(</a:t>
            </a:r>
            <a:r>
              <a:rPr lang="en-US" b="0"/>
              <a:t>|</a:t>
            </a:r>
            <a:r>
              <a:rPr lang="cs-CZ" b="0"/>
              <a:t>V</a:t>
            </a:r>
            <a:r>
              <a:rPr lang="en-US" b="0"/>
              <a:t>|</a:t>
            </a:r>
            <a:r>
              <a:rPr lang="cs-CZ" b="0"/>
              <a:t>) </a:t>
            </a:r>
            <a:r>
              <a:rPr lang="cs-CZ" b="0" smtClean="0"/>
              <a:t>)   </a:t>
            </a:r>
            <a:r>
              <a:rPr lang="cs-CZ" b="0"/>
              <a:t> </a:t>
            </a:r>
            <a:r>
              <a:rPr lang="cs-CZ" b="0" smtClean="0"/>
              <a:t>           </a:t>
            </a:r>
            <a:r>
              <a:rPr lang="en-US" b="0"/>
              <a:t> </a:t>
            </a:r>
            <a:r>
              <a:rPr lang="en-US" b="0" smtClean="0"/>
              <a:t> </a:t>
            </a:r>
            <a:endParaRPr lang="cs-CZ" b="0" smtClean="0"/>
          </a:p>
        </p:txBody>
      </p:sp>
    </p:spTree>
    <p:extLst>
      <p:ext uri="{BB962C8B-B14F-4D97-AF65-F5344CB8AC3E}">
        <p14:creationId xmlns:p14="http://schemas.microsoft.com/office/powerpoint/2010/main" val="201974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716016" y="3860602"/>
            <a:ext cx="648072" cy="28803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5292080" y="4220642"/>
            <a:ext cx="504056" cy="57606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5508104" y="5372770"/>
            <a:ext cx="432048" cy="64807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3059832" y="3068514"/>
            <a:ext cx="864096" cy="151216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7380312" y="4724698"/>
            <a:ext cx="72008" cy="50405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6156176" y="3572570"/>
            <a:ext cx="360040" cy="647253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4283967" y="4148634"/>
            <a:ext cx="432047" cy="43204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3132186" y="2851696"/>
            <a:ext cx="791741" cy="21681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3132187" y="2635796"/>
            <a:ext cx="144463" cy="21590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997374" y="3644578"/>
            <a:ext cx="286593" cy="64380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716016" y="3716586"/>
            <a:ext cx="142875" cy="43180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4283968" y="2780482"/>
            <a:ext cx="216024" cy="86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4644008" y="40766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6372199" y="4508674"/>
            <a:ext cx="358329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940152" y="5372770"/>
            <a:ext cx="1080120" cy="8640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924374" y="3644578"/>
            <a:ext cx="863650" cy="10801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3059832" y="2204418"/>
            <a:ext cx="1728638" cy="11521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5364088" y="2996506"/>
            <a:ext cx="1944662" cy="86409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788024" y="3572570"/>
            <a:ext cx="2304702" cy="11521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956376" y="3932610"/>
            <a:ext cx="0" cy="100811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812360" y="5300762"/>
            <a:ext cx="720080" cy="64807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7380312" y="5228754"/>
            <a:ext cx="1152128" cy="7200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6372200" y="4940722"/>
            <a:ext cx="1584176" cy="21602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7524328" y="4004618"/>
            <a:ext cx="432048" cy="93610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7092280" y="3572570"/>
            <a:ext cx="432048" cy="43204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796136" y="4796706"/>
            <a:ext cx="576064" cy="36004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6372200" y="5156746"/>
            <a:ext cx="0" cy="36004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5364088" y="5012730"/>
            <a:ext cx="1152128" cy="10801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6516216" y="5948834"/>
            <a:ext cx="1296144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6516216" y="5228754"/>
            <a:ext cx="864096" cy="8640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868144" y="4796706"/>
            <a:ext cx="2664296" cy="50405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6371754" y="3932610"/>
            <a:ext cx="1584622" cy="12241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788024" y="4004618"/>
            <a:ext cx="2736304" cy="7200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796136" y="3572570"/>
            <a:ext cx="1296144" cy="12241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788024" y="3860602"/>
            <a:ext cx="576064" cy="86409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5508104" y="5516786"/>
            <a:ext cx="864096" cy="50405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5364088" y="5012730"/>
            <a:ext cx="1368152" cy="43204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732240" y="5444778"/>
            <a:ext cx="1080120" cy="50405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788024" y="2204418"/>
            <a:ext cx="576064" cy="165593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3060278" y="3356546"/>
            <a:ext cx="863650" cy="28803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3059832" y="2996506"/>
            <a:ext cx="4248026" cy="3600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4283968" y="4724698"/>
            <a:ext cx="504056" cy="43204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5292080" y="4220642"/>
            <a:ext cx="1079946" cy="43204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5218930" y="2924498"/>
            <a:ext cx="577205" cy="50405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659414" y="4508675"/>
            <a:ext cx="792906" cy="21602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6156176" y="4220642"/>
            <a:ext cx="504056" cy="28803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796136" y="3932610"/>
            <a:ext cx="360040" cy="28803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7452319" y="3355976"/>
            <a:ext cx="720080" cy="122470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660231" y="3356546"/>
            <a:ext cx="792089" cy="115155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7524328" y="4580682"/>
            <a:ext cx="648072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660231" y="4508674"/>
            <a:ext cx="1512168" cy="720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8172226" y="4580682"/>
            <a:ext cx="72182" cy="12241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7452320" y="4724698"/>
            <a:ext cx="360040" cy="7200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812360" y="5444778"/>
            <a:ext cx="432048" cy="36004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7020272" y="5444778"/>
            <a:ext cx="792088" cy="79022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7020272" y="5300762"/>
            <a:ext cx="791914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940152" y="4652690"/>
            <a:ext cx="431874" cy="72008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6372200" y="4652690"/>
            <a:ext cx="648072" cy="646212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3275856" y="2634606"/>
            <a:ext cx="1224136" cy="14587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5220072" y="5372770"/>
            <a:ext cx="719906" cy="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5220072" y="4220642"/>
            <a:ext cx="72008" cy="115026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5292080" y="3932610"/>
            <a:ext cx="504056" cy="288355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796136" y="3572570"/>
            <a:ext cx="72008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796136" y="2852491"/>
            <a:ext cx="432048" cy="57606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6228184" y="2852489"/>
            <a:ext cx="1224136" cy="50405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3131840" y="2852489"/>
            <a:ext cx="864096" cy="144016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923928" y="3068514"/>
            <a:ext cx="360040" cy="576064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4283968" y="3644578"/>
            <a:ext cx="576064" cy="7200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860032" y="2924498"/>
            <a:ext cx="359222" cy="7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788024" y="4148635"/>
            <a:ext cx="503238" cy="7200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4283968" y="4580683"/>
            <a:ext cx="935286" cy="7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4283968" y="5156746"/>
            <a:ext cx="1224136" cy="8640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995935" y="3716586"/>
            <a:ext cx="864097" cy="5760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4283150" y="3716587"/>
            <a:ext cx="818" cy="8640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6228184" y="2852490"/>
            <a:ext cx="288032" cy="72008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4499992" y="2780482"/>
            <a:ext cx="720080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3491880" y="4508674"/>
            <a:ext cx="1872208" cy="50405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3275856" y="5012730"/>
            <a:ext cx="1008112" cy="14401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3347864" y="5012730"/>
            <a:ext cx="2160240" cy="1008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3491880" y="3644578"/>
            <a:ext cx="432048" cy="86409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3059832" y="3356546"/>
            <a:ext cx="0" cy="122413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843808" y="5156746"/>
            <a:ext cx="1440160" cy="5760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3059832" y="4580682"/>
            <a:ext cx="216024" cy="432048"/>
          </a:xfrm>
          <a:prstGeom prst="line">
            <a:avLst/>
          </a:prstGeom>
          <a:noFill/>
          <a:ln w="5715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3059832" y="3356546"/>
            <a:ext cx="432048" cy="11521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3059832" y="3644578"/>
            <a:ext cx="864096" cy="9361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843808" y="4580682"/>
            <a:ext cx="216024" cy="1152128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2555776" y="4292650"/>
            <a:ext cx="720080" cy="72008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843808" y="5732810"/>
            <a:ext cx="2664296" cy="28803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2555776" y="4292650"/>
            <a:ext cx="288032" cy="14401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2555776" y="3356546"/>
            <a:ext cx="504056" cy="9361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3275857" y="4580682"/>
            <a:ext cx="1008112" cy="7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3275038" y="5372771"/>
            <a:ext cx="936922" cy="36004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4211960" y="5372770"/>
            <a:ext cx="1008112" cy="360363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3060750" y="2780259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3205212" y="256277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5148064" y="28524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724128" y="335654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4427984" y="270847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788024" y="2204418"/>
            <a:ext cx="2304256" cy="136815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4211960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851920" y="357257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4211960" y="508473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989312" y="32834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925937" y="42169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4211960" y="35725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851920" y="29965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715272" y="21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6156176" y="27804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716016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5148064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5436840" y="594595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2483768" y="422064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7380312" y="32845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6444952" y="60179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741096" y="587394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6948264" y="616485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8172400" y="57328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884368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7236296" y="29244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8100392" y="450867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8459688" y="523163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5292080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3203848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771800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3419872" y="443666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987824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3203848" y="530076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4139952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724128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7380312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788024" y="364457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5292824" y="37857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6444208" y="35005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6084168" y="41486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7020272" y="35005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6300192" y="54447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724128" y="47246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868144" y="53007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6300192" y="508473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7308304" y="51567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7452320" y="39326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883624" y="487159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739608" y="537564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660232" y="537277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6300192" y="45806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948264" y="52287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5220072" y="414863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6588224" y="443666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TextBox 164"/>
          <p:cNvSpPr txBox="1"/>
          <p:nvPr/>
        </p:nvSpPr>
        <p:spPr>
          <a:xfrm>
            <a:off x="395536" y="1484784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 problem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19</a:t>
            </a:fld>
            <a:endParaRPr lang="cs-CZ"/>
          </a:p>
        </p:txBody>
      </p:sp>
      <p:sp>
        <p:nvSpPr>
          <p:cNvPr id="167" name="TextBox 166"/>
          <p:cNvSpPr txBox="1"/>
          <p:nvPr/>
        </p:nvSpPr>
        <p:spPr>
          <a:xfrm>
            <a:off x="539552" y="2492896"/>
            <a:ext cx="176465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Here, the cost of</a:t>
            </a:r>
          </a:p>
          <a:p>
            <a:r>
              <a:rPr lang="en-US" b="1" smtClean="0"/>
              <a:t>an edge </a:t>
            </a:r>
          </a:p>
          <a:p>
            <a:r>
              <a:rPr lang="en-US" b="1" smtClean="0"/>
              <a:t>is proportional</a:t>
            </a:r>
          </a:p>
          <a:p>
            <a:r>
              <a:rPr lang="en-US" b="1" smtClean="0"/>
              <a:t>to its length</a:t>
            </a:r>
          </a:p>
          <a:p>
            <a:r>
              <a:rPr lang="en-US" b="1" smtClean="0"/>
              <a:t>(prefer shortest</a:t>
            </a:r>
          </a:p>
          <a:p>
            <a:r>
              <a:rPr lang="en-US" b="1" smtClean="0"/>
              <a:t>edges possible)</a:t>
            </a:r>
            <a:endParaRPr lang="cs-CZ" b="1" smtClean="0"/>
          </a:p>
        </p:txBody>
      </p:sp>
      <p:sp>
        <p:nvSpPr>
          <p:cNvPr id="168" name="TextBox 167"/>
          <p:cNvSpPr txBox="1"/>
          <p:nvPr/>
        </p:nvSpPr>
        <p:spPr>
          <a:xfrm>
            <a:off x="395536" y="332656"/>
            <a:ext cx="8352928" cy="1080119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M</a:t>
            </a:r>
            <a:r>
              <a:rPr lang="en-US" sz="2800" smtClean="0"/>
              <a:t>inimum spanning tree</a:t>
            </a:r>
            <a:endParaRPr lang="cs-CZ"/>
          </a:p>
          <a:p>
            <a:r>
              <a:rPr lang="en-US" b="0" smtClean="0"/>
              <a:t>Minimum total cost (weight) of selected edges which connect all nodes in the graph.</a:t>
            </a:r>
            <a:r>
              <a:rPr lang="en-US" b="0"/>
              <a:t> </a:t>
            </a:r>
            <a:r>
              <a:rPr lang="en-US" b="0" smtClean="0"/>
              <a:t>The selected edges form a tree.</a:t>
            </a:r>
            <a:endParaRPr lang="cs-CZ" b="0"/>
          </a:p>
        </p:txBody>
      </p:sp>
    </p:spTree>
    <p:extLst>
      <p:ext uri="{BB962C8B-B14F-4D97-AF65-F5344CB8AC3E}">
        <p14:creationId xmlns:p14="http://schemas.microsoft.com/office/powerpoint/2010/main" val="89590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Line 153"/>
          <p:cNvSpPr>
            <a:spLocks noChangeShapeType="1"/>
          </p:cNvSpPr>
          <p:nvPr/>
        </p:nvSpPr>
        <p:spPr bwMode="auto">
          <a:xfrm flipH="1" flipV="1">
            <a:off x="4427984" y="342855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Line 153"/>
          <p:cNvSpPr>
            <a:spLocks noChangeShapeType="1"/>
          </p:cNvSpPr>
          <p:nvPr/>
        </p:nvSpPr>
        <p:spPr bwMode="auto">
          <a:xfrm flipH="1" flipV="1">
            <a:off x="4932040" y="3860601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153"/>
          <p:cNvSpPr>
            <a:spLocks noChangeShapeType="1"/>
          </p:cNvSpPr>
          <p:nvPr/>
        </p:nvSpPr>
        <p:spPr bwMode="auto">
          <a:xfrm flipH="1">
            <a:off x="3923928" y="342855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153"/>
          <p:cNvSpPr>
            <a:spLocks noChangeShapeType="1"/>
          </p:cNvSpPr>
          <p:nvPr/>
        </p:nvSpPr>
        <p:spPr bwMode="auto">
          <a:xfrm flipH="1">
            <a:off x="4427984" y="450867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153"/>
          <p:cNvSpPr>
            <a:spLocks noChangeShapeType="1"/>
          </p:cNvSpPr>
          <p:nvPr/>
        </p:nvSpPr>
        <p:spPr bwMode="auto">
          <a:xfrm flipH="1" flipV="1">
            <a:off x="3923928" y="450867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Line 153"/>
          <p:cNvSpPr>
            <a:spLocks noChangeShapeType="1"/>
          </p:cNvSpPr>
          <p:nvPr/>
        </p:nvSpPr>
        <p:spPr bwMode="auto">
          <a:xfrm flipH="1" flipV="1">
            <a:off x="3923928" y="3860601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Line 153"/>
          <p:cNvSpPr>
            <a:spLocks noChangeShapeType="1"/>
          </p:cNvSpPr>
          <p:nvPr/>
        </p:nvSpPr>
        <p:spPr bwMode="auto">
          <a:xfrm flipH="1" flipV="1">
            <a:off x="4427984" y="3428553"/>
            <a:ext cx="0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Line 153"/>
          <p:cNvSpPr>
            <a:spLocks noChangeShapeType="1"/>
          </p:cNvSpPr>
          <p:nvPr/>
        </p:nvSpPr>
        <p:spPr bwMode="auto">
          <a:xfrm flipV="1">
            <a:off x="3923928" y="3860601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Line 153"/>
          <p:cNvSpPr>
            <a:spLocks noChangeShapeType="1"/>
          </p:cNvSpPr>
          <p:nvPr/>
        </p:nvSpPr>
        <p:spPr bwMode="auto">
          <a:xfrm>
            <a:off x="3923928" y="3860601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Line 153"/>
          <p:cNvSpPr>
            <a:spLocks noChangeShapeType="1"/>
          </p:cNvSpPr>
          <p:nvPr/>
        </p:nvSpPr>
        <p:spPr bwMode="auto">
          <a:xfrm flipH="1" flipV="1">
            <a:off x="3923928" y="3860601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Line 153"/>
          <p:cNvSpPr>
            <a:spLocks noChangeShapeType="1"/>
          </p:cNvSpPr>
          <p:nvPr/>
        </p:nvSpPr>
        <p:spPr bwMode="auto">
          <a:xfrm flipH="1" flipV="1">
            <a:off x="3923928" y="4508673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Line 153"/>
          <p:cNvSpPr>
            <a:spLocks noChangeShapeType="1"/>
          </p:cNvSpPr>
          <p:nvPr/>
        </p:nvSpPr>
        <p:spPr bwMode="auto">
          <a:xfrm flipH="1" flipV="1">
            <a:off x="4427984" y="3428553"/>
            <a:ext cx="504056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Line 153"/>
          <p:cNvSpPr>
            <a:spLocks noChangeShapeType="1"/>
          </p:cNvSpPr>
          <p:nvPr/>
        </p:nvSpPr>
        <p:spPr bwMode="auto">
          <a:xfrm flipV="1">
            <a:off x="3923928" y="3428553"/>
            <a:ext cx="504056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Line 153"/>
          <p:cNvSpPr>
            <a:spLocks noChangeShapeType="1"/>
          </p:cNvSpPr>
          <p:nvPr/>
        </p:nvSpPr>
        <p:spPr bwMode="auto">
          <a:xfrm flipV="1">
            <a:off x="4427984" y="3860601"/>
            <a:ext cx="504056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Line 153"/>
          <p:cNvSpPr>
            <a:spLocks noChangeShapeType="1"/>
          </p:cNvSpPr>
          <p:nvPr/>
        </p:nvSpPr>
        <p:spPr bwMode="auto">
          <a:xfrm>
            <a:off x="3923928" y="3860601"/>
            <a:ext cx="504056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Oval 169"/>
          <p:cNvSpPr>
            <a:spLocks noChangeArrowheads="1"/>
          </p:cNvSpPr>
          <p:nvPr/>
        </p:nvSpPr>
        <p:spPr bwMode="auto">
          <a:xfrm>
            <a:off x="3851920" y="44366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Oval 169"/>
          <p:cNvSpPr>
            <a:spLocks noChangeArrowheads="1"/>
          </p:cNvSpPr>
          <p:nvPr/>
        </p:nvSpPr>
        <p:spPr bwMode="auto">
          <a:xfrm>
            <a:off x="3851920" y="37885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Oval 169"/>
          <p:cNvSpPr>
            <a:spLocks noChangeArrowheads="1"/>
          </p:cNvSpPr>
          <p:nvPr/>
        </p:nvSpPr>
        <p:spPr bwMode="auto">
          <a:xfrm>
            <a:off x="4355976" y="335654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Oval 169"/>
          <p:cNvSpPr>
            <a:spLocks noChangeArrowheads="1"/>
          </p:cNvSpPr>
          <p:nvPr/>
        </p:nvSpPr>
        <p:spPr bwMode="auto">
          <a:xfrm>
            <a:off x="4860032" y="37885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Oval 169"/>
          <p:cNvSpPr>
            <a:spLocks noChangeArrowheads="1"/>
          </p:cNvSpPr>
          <p:nvPr/>
        </p:nvSpPr>
        <p:spPr bwMode="auto">
          <a:xfrm>
            <a:off x="4860032" y="44366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Oval 169"/>
          <p:cNvSpPr>
            <a:spLocks noChangeArrowheads="1"/>
          </p:cNvSpPr>
          <p:nvPr/>
        </p:nvSpPr>
        <p:spPr bwMode="auto">
          <a:xfrm>
            <a:off x="4355976" y="48687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153"/>
          <p:cNvSpPr>
            <a:spLocks noChangeShapeType="1"/>
          </p:cNvSpPr>
          <p:nvPr/>
        </p:nvSpPr>
        <p:spPr bwMode="auto">
          <a:xfrm rot="16200000" flipH="1" flipV="1">
            <a:off x="3743908" y="1448780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Line 153"/>
          <p:cNvSpPr>
            <a:spLocks noChangeShapeType="1"/>
          </p:cNvSpPr>
          <p:nvPr/>
        </p:nvSpPr>
        <p:spPr bwMode="auto">
          <a:xfrm rot="16200000" flipH="1">
            <a:off x="3743908" y="944724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Line 153"/>
          <p:cNvSpPr>
            <a:spLocks noChangeShapeType="1"/>
          </p:cNvSpPr>
          <p:nvPr/>
        </p:nvSpPr>
        <p:spPr bwMode="auto">
          <a:xfrm rot="16200000" flipH="1" flipV="1">
            <a:off x="3275856" y="141277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rot="16200000">
            <a:off x="3059832" y="1196752"/>
            <a:ext cx="100811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rot="16200000">
            <a:off x="2699792" y="1196752"/>
            <a:ext cx="100811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Oval 169"/>
          <p:cNvSpPr>
            <a:spLocks noChangeArrowheads="1"/>
          </p:cNvSpPr>
          <p:nvPr/>
        </p:nvSpPr>
        <p:spPr bwMode="auto">
          <a:xfrm rot="16200000">
            <a:off x="2915816" y="8362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Oval 169"/>
          <p:cNvSpPr>
            <a:spLocks noChangeArrowheads="1"/>
          </p:cNvSpPr>
          <p:nvPr/>
        </p:nvSpPr>
        <p:spPr bwMode="auto">
          <a:xfrm rot="16200000">
            <a:off x="3347864" y="8362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Oval 169"/>
          <p:cNvSpPr>
            <a:spLocks noChangeArrowheads="1"/>
          </p:cNvSpPr>
          <p:nvPr/>
        </p:nvSpPr>
        <p:spPr bwMode="auto">
          <a:xfrm rot="16200000">
            <a:off x="2915816" y="18443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Oval 169"/>
          <p:cNvSpPr>
            <a:spLocks noChangeArrowheads="1"/>
          </p:cNvSpPr>
          <p:nvPr/>
        </p:nvSpPr>
        <p:spPr bwMode="auto">
          <a:xfrm rot="16200000">
            <a:off x="3275856" y="18443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Oval 169"/>
          <p:cNvSpPr>
            <a:spLocks noChangeArrowheads="1"/>
          </p:cNvSpPr>
          <p:nvPr/>
        </p:nvSpPr>
        <p:spPr bwMode="auto">
          <a:xfrm rot="16200000">
            <a:off x="3707904" y="8362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Oval 169"/>
          <p:cNvSpPr>
            <a:spLocks noChangeArrowheads="1"/>
          </p:cNvSpPr>
          <p:nvPr/>
        </p:nvSpPr>
        <p:spPr bwMode="auto">
          <a:xfrm rot="16200000">
            <a:off x="3707904" y="184437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Oval 169"/>
          <p:cNvSpPr>
            <a:spLocks noChangeArrowheads="1"/>
          </p:cNvSpPr>
          <p:nvPr/>
        </p:nvSpPr>
        <p:spPr bwMode="auto">
          <a:xfrm rot="16200000">
            <a:off x="4139952" y="134032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>
            <a:off x="1907704" y="447021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Line 153"/>
          <p:cNvSpPr>
            <a:spLocks noChangeShapeType="1"/>
          </p:cNvSpPr>
          <p:nvPr/>
        </p:nvSpPr>
        <p:spPr bwMode="auto">
          <a:xfrm>
            <a:off x="1547664" y="4110171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Line 153"/>
          <p:cNvSpPr>
            <a:spLocks noChangeShapeType="1"/>
          </p:cNvSpPr>
          <p:nvPr/>
        </p:nvSpPr>
        <p:spPr bwMode="auto">
          <a:xfrm>
            <a:off x="1907704" y="4470211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Line 153"/>
          <p:cNvSpPr>
            <a:spLocks noChangeShapeType="1"/>
          </p:cNvSpPr>
          <p:nvPr/>
        </p:nvSpPr>
        <p:spPr bwMode="auto">
          <a:xfrm>
            <a:off x="2411760" y="4038163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Line 153"/>
          <p:cNvSpPr>
            <a:spLocks noChangeShapeType="1"/>
          </p:cNvSpPr>
          <p:nvPr/>
        </p:nvSpPr>
        <p:spPr bwMode="auto">
          <a:xfrm>
            <a:off x="2411760" y="4038163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Line 153"/>
          <p:cNvSpPr>
            <a:spLocks noChangeShapeType="1"/>
          </p:cNvSpPr>
          <p:nvPr/>
        </p:nvSpPr>
        <p:spPr bwMode="auto">
          <a:xfrm>
            <a:off x="2483768" y="4470211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Line 153"/>
          <p:cNvSpPr>
            <a:spLocks noChangeShapeType="1"/>
          </p:cNvSpPr>
          <p:nvPr/>
        </p:nvSpPr>
        <p:spPr bwMode="auto">
          <a:xfrm flipV="1">
            <a:off x="1475656" y="4470211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Line 153"/>
          <p:cNvSpPr>
            <a:spLocks noChangeShapeType="1"/>
          </p:cNvSpPr>
          <p:nvPr/>
        </p:nvSpPr>
        <p:spPr bwMode="auto">
          <a:xfrm flipV="1">
            <a:off x="1547664" y="3750131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2" name="Line 153"/>
          <p:cNvSpPr>
            <a:spLocks noChangeShapeType="1"/>
          </p:cNvSpPr>
          <p:nvPr/>
        </p:nvSpPr>
        <p:spPr bwMode="auto">
          <a:xfrm flipV="1">
            <a:off x="1187624" y="4470211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Line 153"/>
          <p:cNvSpPr>
            <a:spLocks noChangeShapeType="1"/>
          </p:cNvSpPr>
          <p:nvPr/>
        </p:nvSpPr>
        <p:spPr bwMode="auto">
          <a:xfrm>
            <a:off x="1403648" y="3822139"/>
            <a:ext cx="14401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4" name="Line 153"/>
          <p:cNvSpPr>
            <a:spLocks noChangeShapeType="1"/>
          </p:cNvSpPr>
          <p:nvPr/>
        </p:nvSpPr>
        <p:spPr bwMode="auto">
          <a:xfrm>
            <a:off x="971600" y="411017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" name="Line 153"/>
          <p:cNvSpPr>
            <a:spLocks noChangeShapeType="1"/>
          </p:cNvSpPr>
          <p:nvPr/>
        </p:nvSpPr>
        <p:spPr bwMode="auto">
          <a:xfrm flipV="1">
            <a:off x="1979712" y="3606115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>
            <a:off x="1907704" y="3318083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Oval 169"/>
          <p:cNvSpPr>
            <a:spLocks noChangeArrowheads="1"/>
          </p:cNvSpPr>
          <p:nvPr/>
        </p:nvSpPr>
        <p:spPr bwMode="auto">
          <a:xfrm>
            <a:off x="1835696" y="32460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Oval 169"/>
          <p:cNvSpPr>
            <a:spLocks noChangeArrowheads="1"/>
          </p:cNvSpPr>
          <p:nvPr/>
        </p:nvSpPr>
        <p:spPr bwMode="auto">
          <a:xfrm>
            <a:off x="1907704" y="36781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Oval 169"/>
          <p:cNvSpPr>
            <a:spLocks noChangeArrowheads="1"/>
          </p:cNvSpPr>
          <p:nvPr/>
        </p:nvSpPr>
        <p:spPr bwMode="auto">
          <a:xfrm>
            <a:off x="2339752" y="353410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Oval 169"/>
          <p:cNvSpPr>
            <a:spLocks noChangeArrowheads="1"/>
          </p:cNvSpPr>
          <p:nvPr/>
        </p:nvSpPr>
        <p:spPr bwMode="auto">
          <a:xfrm>
            <a:off x="1331640" y="375013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1" name="Oval 169"/>
          <p:cNvSpPr>
            <a:spLocks noChangeArrowheads="1"/>
          </p:cNvSpPr>
          <p:nvPr/>
        </p:nvSpPr>
        <p:spPr bwMode="auto">
          <a:xfrm>
            <a:off x="1475656" y="403816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Oval 169"/>
          <p:cNvSpPr>
            <a:spLocks noChangeArrowheads="1"/>
          </p:cNvSpPr>
          <p:nvPr/>
        </p:nvSpPr>
        <p:spPr bwMode="auto">
          <a:xfrm>
            <a:off x="899592" y="403816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Oval 169"/>
          <p:cNvSpPr>
            <a:spLocks noChangeArrowheads="1"/>
          </p:cNvSpPr>
          <p:nvPr/>
        </p:nvSpPr>
        <p:spPr bwMode="auto">
          <a:xfrm>
            <a:off x="1115616" y="439820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Oval 169"/>
          <p:cNvSpPr>
            <a:spLocks noChangeArrowheads="1"/>
          </p:cNvSpPr>
          <p:nvPr/>
        </p:nvSpPr>
        <p:spPr bwMode="auto">
          <a:xfrm>
            <a:off x="1835696" y="439820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Oval 169"/>
          <p:cNvSpPr>
            <a:spLocks noChangeArrowheads="1"/>
          </p:cNvSpPr>
          <p:nvPr/>
        </p:nvSpPr>
        <p:spPr bwMode="auto">
          <a:xfrm>
            <a:off x="1403648" y="475824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Oval 169"/>
          <p:cNvSpPr>
            <a:spLocks noChangeArrowheads="1"/>
          </p:cNvSpPr>
          <p:nvPr/>
        </p:nvSpPr>
        <p:spPr bwMode="auto">
          <a:xfrm>
            <a:off x="1907704" y="483025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Oval 169"/>
          <p:cNvSpPr>
            <a:spLocks noChangeArrowheads="1"/>
          </p:cNvSpPr>
          <p:nvPr/>
        </p:nvSpPr>
        <p:spPr bwMode="auto">
          <a:xfrm>
            <a:off x="2411760" y="439820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Oval 169"/>
          <p:cNvSpPr>
            <a:spLocks noChangeArrowheads="1"/>
          </p:cNvSpPr>
          <p:nvPr/>
        </p:nvSpPr>
        <p:spPr bwMode="auto">
          <a:xfrm>
            <a:off x="2339752" y="39661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0" name="Oval 169"/>
          <p:cNvSpPr>
            <a:spLocks noChangeArrowheads="1"/>
          </p:cNvSpPr>
          <p:nvPr/>
        </p:nvSpPr>
        <p:spPr bwMode="auto">
          <a:xfrm>
            <a:off x="2411760" y="483025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TextBox 250"/>
          <p:cNvSpPr txBox="1"/>
          <p:nvPr/>
        </p:nvSpPr>
        <p:spPr>
          <a:xfrm>
            <a:off x="899592" y="5229200"/>
            <a:ext cx="2448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Tree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Connected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nodes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, N─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1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edges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  <a:sym typeface="Symbol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is bipartite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2411760" y="2309971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Disconnected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graph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3563888" y="5223390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Complete graph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nodes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(N</a:t>
            </a:r>
            <a:r>
              <a:rPr lang="cs-CZ" sz="2000" b="1" baseline="3000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─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N)/2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edges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5" name="Line 153"/>
          <p:cNvSpPr>
            <a:spLocks noChangeShapeType="1"/>
          </p:cNvSpPr>
          <p:nvPr/>
        </p:nvSpPr>
        <p:spPr bwMode="auto">
          <a:xfrm flipH="1" flipV="1">
            <a:off x="1547664" y="1157843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Line 153"/>
          <p:cNvSpPr>
            <a:spLocks noChangeShapeType="1"/>
          </p:cNvSpPr>
          <p:nvPr/>
        </p:nvSpPr>
        <p:spPr bwMode="auto">
          <a:xfrm flipH="1">
            <a:off x="1547664" y="1445875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Line 153"/>
          <p:cNvSpPr>
            <a:spLocks noChangeShapeType="1"/>
          </p:cNvSpPr>
          <p:nvPr/>
        </p:nvSpPr>
        <p:spPr bwMode="auto">
          <a:xfrm flipH="1" flipV="1">
            <a:off x="827584" y="1733907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8" name="Line 153"/>
          <p:cNvSpPr>
            <a:spLocks noChangeShapeType="1"/>
          </p:cNvSpPr>
          <p:nvPr/>
        </p:nvSpPr>
        <p:spPr bwMode="auto">
          <a:xfrm flipH="1" flipV="1">
            <a:off x="827584" y="1157843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Line 153"/>
          <p:cNvSpPr>
            <a:spLocks noChangeShapeType="1"/>
          </p:cNvSpPr>
          <p:nvPr/>
        </p:nvSpPr>
        <p:spPr bwMode="auto">
          <a:xfrm flipH="1" flipV="1">
            <a:off x="1547664" y="1157843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0" name="Line 153"/>
          <p:cNvSpPr>
            <a:spLocks noChangeShapeType="1"/>
          </p:cNvSpPr>
          <p:nvPr/>
        </p:nvSpPr>
        <p:spPr bwMode="auto">
          <a:xfrm flipH="1" flipV="1">
            <a:off x="827584" y="1157843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1" name="Line 153"/>
          <p:cNvSpPr>
            <a:spLocks noChangeShapeType="1"/>
          </p:cNvSpPr>
          <p:nvPr/>
        </p:nvSpPr>
        <p:spPr bwMode="auto">
          <a:xfrm flipH="1" flipV="1">
            <a:off x="1547664" y="1733907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2" name="Line 153"/>
          <p:cNvSpPr>
            <a:spLocks noChangeShapeType="1"/>
          </p:cNvSpPr>
          <p:nvPr/>
        </p:nvSpPr>
        <p:spPr bwMode="auto">
          <a:xfrm flipH="1" flipV="1">
            <a:off x="827584" y="1733907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3" name="Line 153"/>
          <p:cNvSpPr>
            <a:spLocks noChangeShapeType="1"/>
          </p:cNvSpPr>
          <p:nvPr/>
        </p:nvSpPr>
        <p:spPr bwMode="auto">
          <a:xfrm flipH="1">
            <a:off x="1403648" y="1733907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4" name="Line 153"/>
          <p:cNvSpPr>
            <a:spLocks noChangeShapeType="1"/>
          </p:cNvSpPr>
          <p:nvPr/>
        </p:nvSpPr>
        <p:spPr bwMode="auto">
          <a:xfrm flipH="1">
            <a:off x="683568" y="1733907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5" name="Line 153"/>
          <p:cNvSpPr>
            <a:spLocks noChangeShapeType="1"/>
          </p:cNvSpPr>
          <p:nvPr/>
        </p:nvSpPr>
        <p:spPr bwMode="auto">
          <a:xfrm flipH="1" flipV="1">
            <a:off x="683568" y="941819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Oval 169"/>
          <p:cNvSpPr>
            <a:spLocks noChangeArrowheads="1"/>
          </p:cNvSpPr>
          <p:nvPr/>
        </p:nvSpPr>
        <p:spPr bwMode="auto">
          <a:xfrm>
            <a:off x="611560" y="18779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Oval 169"/>
          <p:cNvSpPr>
            <a:spLocks noChangeArrowheads="1"/>
          </p:cNvSpPr>
          <p:nvPr/>
        </p:nvSpPr>
        <p:spPr bwMode="auto">
          <a:xfrm>
            <a:off x="755576" y="166189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8" name="Oval 169"/>
          <p:cNvSpPr>
            <a:spLocks noChangeArrowheads="1"/>
          </p:cNvSpPr>
          <p:nvPr/>
        </p:nvSpPr>
        <p:spPr bwMode="auto">
          <a:xfrm>
            <a:off x="899592" y="18779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Oval 169"/>
          <p:cNvSpPr>
            <a:spLocks noChangeArrowheads="1"/>
          </p:cNvSpPr>
          <p:nvPr/>
        </p:nvSpPr>
        <p:spPr bwMode="auto">
          <a:xfrm>
            <a:off x="1331640" y="18779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0" name="Oval 169"/>
          <p:cNvSpPr>
            <a:spLocks noChangeArrowheads="1"/>
          </p:cNvSpPr>
          <p:nvPr/>
        </p:nvSpPr>
        <p:spPr bwMode="auto">
          <a:xfrm>
            <a:off x="1475656" y="166189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Oval 169"/>
          <p:cNvSpPr>
            <a:spLocks noChangeArrowheads="1"/>
          </p:cNvSpPr>
          <p:nvPr/>
        </p:nvSpPr>
        <p:spPr bwMode="auto">
          <a:xfrm>
            <a:off x="1619672" y="18779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2" name="Oval 169"/>
          <p:cNvSpPr>
            <a:spLocks noChangeArrowheads="1"/>
          </p:cNvSpPr>
          <p:nvPr/>
        </p:nvSpPr>
        <p:spPr bwMode="auto">
          <a:xfrm>
            <a:off x="1835696" y="137386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Oval 169"/>
          <p:cNvSpPr>
            <a:spLocks noChangeArrowheads="1"/>
          </p:cNvSpPr>
          <p:nvPr/>
        </p:nvSpPr>
        <p:spPr bwMode="auto">
          <a:xfrm>
            <a:off x="1475656" y="108583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4" name="Oval 169"/>
          <p:cNvSpPr>
            <a:spLocks noChangeArrowheads="1"/>
          </p:cNvSpPr>
          <p:nvPr/>
        </p:nvSpPr>
        <p:spPr bwMode="auto">
          <a:xfrm>
            <a:off x="755576" y="108583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Oval 169"/>
          <p:cNvSpPr>
            <a:spLocks noChangeArrowheads="1"/>
          </p:cNvSpPr>
          <p:nvPr/>
        </p:nvSpPr>
        <p:spPr bwMode="auto">
          <a:xfrm>
            <a:off x="611560" y="8698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TextBox 275"/>
          <p:cNvSpPr txBox="1"/>
          <p:nvPr/>
        </p:nvSpPr>
        <p:spPr>
          <a:xfrm>
            <a:off x="323528" y="2310418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Connected graph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" name="Oval 169"/>
          <p:cNvSpPr>
            <a:spLocks noChangeArrowheads="1"/>
          </p:cNvSpPr>
          <p:nvPr/>
        </p:nvSpPr>
        <p:spPr bwMode="auto">
          <a:xfrm>
            <a:off x="2915816" y="39661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Rectangle 336"/>
          <p:cNvSpPr/>
          <p:nvPr/>
        </p:nvSpPr>
        <p:spPr>
          <a:xfrm>
            <a:off x="1475656" y="44624"/>
            <a:ext cx="5616624" cy="36004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Small graph zoo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</a:t>
            </a:fld>
            <a:endParaRPr lang="cs-CZ"/>
          </a:p>
        </p:txBody>
      </p:sp>
      <p:sp>
        <p:nvSpPr>
          <p:cNvPr id="140" name="Oval 169"/>
          <p:cNvSpPr>
            <a:spLocks noChangeArrowheads="1"/>
          </p:cNvSpPr>
          <p:nvPr/>
        </p:nvSpPr>
        <p:spPr bwMode="auto">
          <a:xfrm rot="16200000">
            <a:off x="2771800" y="123566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TextBox 140"/>
          <p:cNvSpPr txBox="1"/>
          <p:nvPr/>
        </p:nvSpPr>
        <p:spPr>
          <a:xfrm>
            <a:off x="4572000" y="2204864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Cycle / circle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nodes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edges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Line 153"/>
          <p:cNvSpPr>
            <a:spLocks noChangeShapeType="1"/>
          </p:cNvSpPr>
          <p:nvPr/>
        </p:nvSpPr>
        <p:spPr bwMode="auto">
          <a:xfrm flipH="1" flipV="1">
            <a:off x="5508104" y="764704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153"/>
          <p:cNvSpPr>
            <a:spLocks noChangeShapeType="1"/>
          </p:cNvSpPr>
          <p:nvPr/>
        </p:nvSpPr>
        <p:spPr bwMode="auto">
          <a:xfrm flipH="1" flipV="1">
            <a:off x="6084168" y="980728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Line 153"/>
          <p:cNvSpPr>
            <a:spLocks noChangeShapeType="1"/>
          </p:cNvSpPr>
          <p:nvPr/>
        </p:nvSpPr>
        <p:spPr bwMode="auto">
          <a:xfrm flipH="1">
            <a:off x="5364088" y="155679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153"/>
          <p:cNvSpPr>
            <a:spLocks noChangeShapeType="1"/>
          </p:cNvSpPr>
          <p:nvPr/>
        </p:nvSpPr>
        <p:spPr bwMode="auto">
          <a:xfrm flipH="1" flipV="1">
            <a:off x="4932040" y="1700808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153"/>
          <p:cNvSpPr>
            <a:spLocks noChangeShapeType="1"/>
          </p:cNvSpPr>
          <p:nvPr/>
        </p:nvSpPr>
        <p:spPr bwMode="auto">
          <a:xfrm flipV="1">
            <a:off x="4932040" y="1268760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153"/>
          <p:cNvSpPr>
            <a:spLocks noChangeShapeType="1"/>
          </p:cNvSpPr>
          <p:nvPr/>
        </p:nvSpPr>
        <p:spPr bwMode="auto">
          <a:xfrm>
            <a:off x="5004048" y="908720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153"/>
          <p:cNvSpPr>
            <a:spLocks noChangeShapeType="1"/>
          </p:cNvSpPr>
          <p:nvPr/>
        </p:nvSpPr>
        <p:spPr bwMode="auto">
          <a:xfrm flipH="1">
            <a:off x="5004048" y="764704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153"/>
          <p:cNvSpPr>
            <a:spLocks noChangeShapeType="1"/>
          </p:cNvSpPr>
          <p:nvPr/>
        </p:nvSpPr>
        <p:spPr bwMode="auto">
          <a:xfrm flipV="1">
            <a:off x="5796136" y="1484784"/>
            <a:ext cx="360040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Oval 169"/>
          <p:cNvSpPr>
            <a:spLocks noChangeArrowheads="1"/>
          </p:cNvSpPr>
          <p:nvPr/>
        </p:nvSpPr>
        <p:spPr bwMode="auto">
          <a:xfrm>
            <a:off x="4860032" y="162880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Oval 169"/>
          <p:cNvSpPr>
            <a:spLocks noChangeArrowheads="1"/>
          </p:cNvSpPr>
          <p:nvPr/>
        </p:nvSpPr>
        <p:spPr bwMode="auto">
          <a:xfrm>
            <a:off x="5076056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Oval 169"/>
          <p:cNvSpPr>
            <a:spLocks noChangeArrowheads="1"/>
          </p:cNvSpPr>
          <p:nvPr/>
        </p:nvSpPr>
        <p:spPr bwMode="auto">
          <a:xfrm>
            <a:off x="5436096" y="6926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Oval 169"/>
          <p:cNvSpPr>
            <a:spLocks noChangeArrowheads="1"/>
          </p:cNvSpPr>
          <p:nvPr/>
        </p:nvSpPr>
        <p:spPr bwMode="auto">
          <a:xfrm>
            <a:off x="6084168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Oval 169"/>
          <p:cNvSpPr>
            <a:spLocks noChangeArrowheads="1"/>
          </p:cNvSpPr>
          <p:nvPr/>
        </p:nvSpPr>
        <p:spPr bwMode="auto">
          <a:xfrm>
            <a:off x="5724128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Oval 169"/>
          <p:cNvSpPr>
            <a:spLocks noChangeArrowheads="1"/>
          </p:cNvSpPr>
          <p:nvPr/>
        </p:nvSpPr>
        <p:spPr bwMode="auto">
          <a:xfrm>
            <a:off x="5292080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169"/>
          <p:cNvSpPr>
            <a:spLocks noChangeArrowheads="1"/>
          </p:cNvSpPr>
          <p:nvPr/>
        </p:nvSpPr>
        <p:spPr bwMode="auto">
          <a:xfrm>
            <a:off x="4932040" y="8367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Oval 169"/>
          <p:cNvSpPr>
            <a:spLocks noChangeArrowheads="1"/>
          </p:cNvSpPr>
          <p:nvPr/>
        </p:nvSpPr>
        <p:spPr bwMode="auto">
          <a:xfrm>
            <a:off x="6012160" y="9087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Line 153"/>
          <p:cNvSpPr>
            <a:spLocks noChangeShapeType="1"/>
          </p:cNvSpPr>
          <p:nvPr/>
        </p:nvSpPr>
        <p:spPr bwMode="auto">
          <a:xfrm>
            <a:off x="7308304" y="1844824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3"/>
          <p:cNvSpPr>
            <a:spLocks noChangeShapeType="1"/>
          </p:cNvSpPr>
          <p:nvPr/>
        </p:nvSpPr>
        <p:spPr bwMode="auto">
          <a:xfrm>
            <a:off x="6948264" y="1484784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0" name="Line 153"/>
          <p:cNvSpPr>
            <a:spLocks noChangeShapeType="1"/>
          </p:cNvSpPr>
          <p:nvPr/>
        </p:nvSpPr>
        <p:spPr bwMode="auto">
          <a:xfrm>
            <a:off x="7812360" y="1412776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153"/>
          <p:cNvSpPr>
            <a:spLocks noChangeShapeType="1"/>
          </p:cNvSpPr>
          <p:nvPr/>
        </p:nvSpPr>
        <p:spPr bwMode="auto">
          <a:xfrm>
            <a:off x="7812360" y="14127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153"/>
          <p:cNvSpPr>
            <a:spLocks noChangeShapeType="1"/>
          </p:cNvSpPr>
          <p:nvPr/>
        </p:nvSpPr>
        <p:spPr bwMode="auto">
          <a:xfrm flipV="1">
            <a:off x="6948264" y="112474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153"/>
          <p:cNvSpPr>
            <a:spLocks noChangeShapeType="1"/>
          </p:cNvSpPr>
          <p:nvPr/>
        </p:nvSpPr>
        <p:spPr bwMode="auto">
          <a:xfrm flipV="1">
            <a:off x="7380312" y="980728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153"/>
          <p:cNvSpPr>
            <a:spLocks noChangeShapeType="1"/>
          </p:cNvSpPr>
          <p:nvPr/>
        </p:nvSpPr>
        <p:spPr bwMode="auto">
          <a:xfrm>
            <a:off x="7308304" y="692696"/>
            <a:ext cx="504056" cy="25493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Oval 169"/>
          <p:cNvSpPr>
            <a:spLocks noChangeArrowheads="1"/>
          </p:cNvSpPr>
          <p:nvPr/>
        </p:nvSpPr>
        <p:spPr bwMode="auto">
          <a:xfrm>
            <a:off x="7236296" y="6206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Oval 169"/>
          <p:cNvSpPr>
            <a:spLocks noChangeArrowheads="1"/>
          </p:cNvSpPr>
          <p:nvPr/>
        </p:nvSpPr>
        <p:spPr bwMode="auto">
          <a:xfrm>
            <a:off x="7308304" y="10527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Oval 169"/>
          <p:cNvSpPr>
            <a:spLocks noChangeArrowheads="1"/>
          </p:cNvSpPr>
          <p:nvPr/>
        </p:nvSpPr>
        <p:spPr bwMode="auto">
          <a:xfrm>
            <a:off x="7740352" y="9087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Oval 169"/>
          <p:cNvSpPr>
            <a:spLocks noChangeArrowheads="1"/>
          </p:cNvSpPr>
          <p:nvPr/>
        </p:nvSpPr>
        <p:spPr bwMode="auto">
          <a:xfrm>
            <a:off x="6876256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Oval 169"/>
          <p:cNvSpPr>
            <a:spLocks noChangeArrowheads="1"/>
          </p:cNvSpPr>
          <p:nvPr/>
        </p:nvSpPr>
        <p:spPr bwMode="auto">
          <a:xfrm>
            <a:off x="7236296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Oval 169"/>
          <p:cNvSpPr>
            <a:spLocks noChangeArrowheads="1"/>
          </p:cNvSpPr>
          <p:nvPr/>
        </p:nvSpPr>
        <p:spPr bwMode="auto">
          <a:xfrm>
            <a:off x="7812360" y="17728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Oval 169"/>
          <p:cNvSpPr>
            <a:spLocks noChangeArrowheads="1"/>
          </p:cNvSpPr>
          <p:nvPr/>
        </p:nvSpPr>
        <p:spPr bwMode="auto">
          <a:xfrm>
            <a:off x="7740352" y="13407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TextBox 171"/>
          <p:cNvSpPr txBox="1"/>
          <p:nvPr/>
        </p:nvSpPr>
        <p:spPr>
          <a:xfrm>
            <a:off x="6732687" y="2142014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nodes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N─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1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edges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Oval 169"/>
          <p:cNvSpPr>
            <a:spLocks noChangeArrowheads="1"/>
          </p:cNvSpPr>
          <p:nvPr/>
        </p:nvSpPr>
        <p:spPr bwMode="auto">
          <a:xfrm>
            <a:off x="8316416" y="134076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 flipV="1">
            <a:off x="6948264" y="4436665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7452320" y="4436665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 flipV="1">
            <a:off x="6804248" y="4868713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>
            <a:off x="6948264" y="4436665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 flipH="1" flipV="1">
            <a:off x="6588224" y="4436665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>
            <a:off x="6300192" y="4220641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153"/>
          <p:cNvSpPr>
            <a:spLocks noChangeShapeType="1"/>
          </p:cNvSpPr>
          <p:nvPr/>
        </p:nvSpPr>
        <p:spPr bwMode="auto">
          <a:xfrm flipH="1">
            <a:off x="6300192" y="4868713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Line 153"/>
          <p:cNvSpPr>
            <a:spLocks noChangeShapeType="1"/>
          </p:cNvSpPr>
          <p:nvPr/>
        </p:nvSpPr>
        <p:spPr bwMode="auto">
          <a:xfrm flipH="1" flipV="1">
            <a:off x="6660232" y="3860601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6732240" y="47967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7380312" y="47967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TextBox 183"/>
          <p:cNvSpPr txBox="1"/>
          <p:nvPr/>
        </p:nvSpPr>
        <p:spPr>
          <a:xfrm>
            <a:off x="5940152" y="5229200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Regular graph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All node degrees            are the same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Line 153"/>
          <p:cNvSpPr>
            <a:spLocks noChangeShapeType="1"/>
          </p:cNvSpPr>
          <p:nvPr/>
        </p:nvSpPr>
        <p:spPr bwMode="auto">
          <a:xfrm flipH="1">
            <a:off x="6948264" y="4076625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Line 153"/>
          <p:cNvSpPr>
            <a:spLocks noChangeShapeType="1"/>
          </p:cNvSpPr>
          <p:nvPr/>
        </p:nvSpPr>
        <p:spPr bwMode="auto">
          <a:xfrm flipH="1">
            <a:off x="6948264" y="3860601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Line 153"/>
          <p:cNvSpPr>
            <a:spLocks noChangeShapeType="1"/>
          </p:cNvSpPr>
          <p:nvPr/>
        </p:nvSpPr>
        <p:spPr bwMode="auto">
          <a:xfrm flipH="1" flipV="1">
            <a:off x="6660232" y="3860601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Line 153"/>
          <p:cNvSpPr>
            <a:spLocks noChangeShapeType="1"/>
          </p:cNvSpPr>
          <p:nvPr/>
        </p:nvSpPr>
        <p:spPr bwMode="auto">
          <a:xfrm flipH="1">
            <a:off x="6300192" y="3860601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Line 153"/>
          <p:cNvSpPr>
            <a:spLocks noChangeShapeType="1"/>
          </p:cNvSpPr>
          <p:nvPr/>
        </p:nvSpPr>
        <p:spPr bwMode="auto">
          <a:xfrm flipH="1" flipV="1">
            <a:off x="7236296" y="3860601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7164288" y="37885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Oval 169"/>
          <p:cNvSpPr>
            <a:spLocks noChangeArrowheads="1"/>
          </p:cNvSpPr>
          <p:nvPr/>
        </p:nvSpPr>
        <p:spPr bwMode="auto">
          <a:xfrm>
            <a:off x="6876256" y="40046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flipH="1">
            <a:off x="6300192" y="4436665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Line 153"/>
          <p:cNvSpPr>
            <a:spLocks noChangeShapeType="1"/>
          </p:cNvSpPr>
          <p:nvPr/>
        </p:nvSpPr>
        <p:spPr bwMode="auto">
          <a:xfrm flipH="1" flipV="1">
            <a:off x="6300192" y="4220641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6228184" y="47967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2" name="Oval 169"/>
          <p:cNvSpPr>
            <a:spLocks noChangeArrowheads="1"/>
          </p:cNvSpPr>
          <p:nvPr/>
        </p:nvSpPr>
        <p:spPr bwMode="auto">
          <a:xfrm>
            <a:off x="6516216" y="43646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0" name="Oval 169"/>
          <p:cNvSpPr>
            <a:spLocks noChangeArrowheads="1"/>
          </p:cNvSpPr>
          <p:nvPr/>
        </p:nvSpPr>
        <p:spPr bwMode="auto">
          <a:xfrm>
            <a:off x="6228184" y="414863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1" name="Oval 169"/>
          <p:cNvSpPr>
            <a:spLocks noChangeArrowheads="1"/>
          </p:cNvSpPr>
          <p:nvPr/>
        </p:nvSpPr>
        <p:spPr bwMode="auto">
          <a:xfrm>
            <a:off x="6588224" y="378859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8" name="Oval 169"/>
          <p:cNvSpPr>
            <a:spLocks noChangeArrowheads="1"/>
          </p:cNvSpPr>
          <p:nvPr/>
        </p:nvSpPr>
        <p:spPr bwMode="auto">
          <a:xfrm>
            <a:off x="7380312" y="43646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9" name="Oval 169"/>
          <p:cNvSpPr>
            <a:spLocks noChangeArrowheads="1"/>
          </p:cNvSpPr>
          <p:nvPr/>
        </p:nvSpPr>
        <p:spPr bwMode="auto">
          <a:xfrm>
            <a:off x="6876256" y="43646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2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15212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smtClean="0"/>
              <a:t>Travelling salesman problem (TSP) </a:t>
            </a:r>
            <a:endParaRPr lang="cs-CZ" sz="2800" smtClean="0"/>
          </a:p>
          <a:p>
            <a:r>
              <a:rPr lang="en-US" b="0" smtClean="0"/>
              <a:t>Traverse a complete weighted graph, visit each node once and pay the  minimum price for the journey = sum of costs of all visited edges. </a:t>
            </a:r>
            <a:endParaRPr lang="cs-CZ" b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20</a:t>
            </a:fld>
            <a:endParaRPr lang="cs-CZ"/>
          </a:p>
        </p:txBody>
      </p:sp>
      <p:sp>
        <p:nvSpPr>
          <p:cNvPr id="167" name="Line 153"/>
          <p:cNvSpPr>
            <a:spLocks noChangeShapeType="1"/>
          </p:cNvSpPr>
          <p:nvPr/>
        </p:nvSpPr>
        <p:spPr bwMode="auto">
          <a:xfrm flipH="1">
            <a:off x="5142587" y="3708918"/>
            <a:ext cx="72008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4422507" y="2772814"/>
            <a:ext cx="1440160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>
            <a:off x="3702427" y="2772814"/>
            <a:ext cx="720080" cy="23762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>
            <a:off x="2982347" y="3708918"/>
            <a:ext cx="72008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>
            <a:off x="2982347" y="3708918"/>
            <a:ext cx="216024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V="1">
            <a:off x="3702427" y="3708918"/>
            <a:ext cx="216024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3702427" y="514907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>
            <a:off x="2982347" y="3708918"/>
            <a:ext cx="288032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>
            <a:off x="4422507" y="2772814"/>
            <a:ext cx="720080" cy="23762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153"/>
          <p:cNvSpPr>
            <a:spLocks noChangeShapeType="1"/>
          </p:cNvSpPr>
          <p:nvPr/>
        </p:nvSpPr>
        <p:spPr bwMode="auto">
          <a:xfrm flipV="1">
            <a:off x="2982347" y="2772814"/>
            <a:ext cx="1440160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 flipV="1">
            <a:off x="2910339" y="36369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 flipV="1">
            <a:off x="3630419" y="50770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 flipV="1">
            <a:off x="5070579" y="50770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 flipV="1">
            <a:off x="5790659" y="36369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 flipV="1">
            <a:off x="4350499" y="27008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3198371" y="298883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187" name="TextBox 186"/>
          <p:cNvSpPr txBox="1"/>
          <p:nvPr/>
        </p:nvSpPr>
        <p:spPr>
          <a:xfrm>
            <a:off x="4278491" y="51490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188" name="TextBox 187"/>
          <p:cNvSpPr txBox="1"/>
          <p:nvPr/>
        </p:nvSpPr>
        <p:spPr>
          <a:xfrm>
            <a:off x="5430619" y="44289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9</a:t>
            </a:r>
            <a:endParaRPr lang="cs-CZ" b="1"/>
          </a:p>
        </p:txBody>
      </p:sp>
      <p:sp>
        <p:nvSpPr>
          <p:cNvPr id="189" name="TextBox 188"/>
          <p:cNvSpPr txBox="1"/>
          <p:nvPr/>
        </p:nvSpPr>
        <p:spPr>
          <a:xfrm>
            <a:off x="2838331" y="428498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11</a:t>
            </a:r>
            <a:endParaRPr lang="cs-CZ" b="1"/>
          </a:p>
        </p:txBody>
      </p:sp>
      <p:sp>
        <p:nvSpPr>
          <p:cNvPr id="190" name="TextBox 189"/>
          <p:cNvSpPr txBox="1"/>
          <p:nvPr/>
        </p:nvSpPr>
        <p:spPr>
          <a:xfrm>
            <a:off x="5142587" y="298883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9</a:t>
            </a:r>
            <a:endParaRPr lang="cs-CZ" b="1"/>
          </a:p>
        </p:txBody>
      </p:sp>
      <p:sp>
        <p:nvSpPr>
          <p:cNvPr id="191" name="TextBox 190"/>
          <p:cNvSpPr txBox="1"/>
          <p:nvPr/>
        </p:nvSpPr>
        <p:spPr>
          <a:xfrm>
            <a:off x="4998571" y="378092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10</a:t>
            </a:r>
            <a:endParaRPr lang="cs-CZ" b="1"/>
          </a:p>
        </p:txBody>
      </p:sp>
      <p:sp>
        <p:nvSpPr>
          <p:cNvPr id="192" name="TextBox 191"/>
          <p:cNvSpPr txBox="1"/>
          <p:nvPr/>
        </p:nvSpPr>
        <p:spPr>
          <a:xfrm>
            <a:off x="4278491" y="3708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7</a:t>
            </a:r>
            <a:endParaRPr lang="cs-CZ" b="1"/>
          </a:p>
        </p:txBody>
      </p:sp>
      <p:sp>
        <p:nvSpPr>
          <p:cNvPr id="193" name="TextBox 192"/>
          <p:cNvSpPr txBox="1"/>
          <p:nvPr/>
        </p:nvSpPr>
        <p:spPr>
          <a:xfrm>
            <a:off x="4566523" y="31328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6</a:t>
            </a:r>
            <a:endParaRPr lang="cs-CZ" b="1"/>
          </a:p>
        </p:txBody>
      </p:sp>
      <p:sp>
        <p:nvSpPr>
          <p:cNvPr id="194" name="TextBox 193"/>
          <p:cNvSpPr txBox="1"/>
          <p:nvPr/>
        </p:nvSpPr>
        <p:spPr>
          <a:xfrm>
            <a:off x="3990459" y="31328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195" name="TextBox 194"/>
          <p:cNvSpPr txBox="1"/>
          <p:nvPr/>
        </p:nvSpPr>
        <p:spPr>
          <a:xfrm>
            <a:off x="3558411" y="3852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7</a:t>
            </a:r>
            <a:endParaRPr lang="cs-CZ" b="1"/>
          </a:p>
        </p:txBody>
      </p:sp>
      <p:sp>
        <p:nvSpPr>
          <p:cNvPr id="10" name="Freeform 9"/>
          <p:cNvSpPr/>
          <p:nvPr/>
        </p:nvSpPr>
        <p:spPr>
          <a:xfrm>
            <a:off x="2738535" y="2584781"/>
            <a:ext cx="3089413" cy="2867799"/>
          </a:xfrm>
          <a:custGeom>
            <a:avLst/>
            <a:gdLst>
              <a:gd name="connsiteX0" fmla="*/ 93306 w 3126562"/>
              <a:gd name="connsiteY0" fmla="*/ 980200 h 2927288"/>
              <a:gd name="connsiteX1" fmla="*/ 578498 w 3126562"/>
              <a:gd name="connsiteY1" fmla="*/ 1026853 h 2927288"/>
              <a:gd name="connsiteX2" fmla="*/ 2873828 w 3126562"/>
              <a:gd name="connsiteY2" fmla="*/ 1082837 h 2927288"/>
              <a:gd name="connsiteX3" fmla="*/ 2939143 w 3126562"/>
              <a:gd name="connsiteY3" fmla="*/ 774927 h 2927288"/>
              <a:gd name="connsiteX4" fmla="*/ 1726163 w 3126562"/>
              <a:gd name="connsiteY4" fmla="*/ 9817 h 2927288"/>
              <a:gd name="connsiteX5" fmla="*/ 1240971 w 3126562"/>
              <a:gd name="connsiteY5" fmla="*/ 1372086 h 2927288"/>
              <a:gd name="connsiteX6" fmla="*/ 783771 w 3126562"/>
              <a:gd name="connsiteY6" fmla="*/ 2725025 h 2927288"/>
              <a:gd name="connsiteX7" fmla="*/ 2435290 w 3126562"/>
              <a:gd name="connsiteY7" fmla="*/ 2883645 h 2927288"/>
              <a:gd name="connsiteX8" fmla="*/ 1866122 w 3126562"/>
              <a:gd name="connsiteY8" fmla="*/ 2351800 h 2927288"/>
              <a:gd name="connsiteX9" fmla="*/ 457200 w 3126562"/>
              <a:gd name="connsiteY9" fmla="*/ 1390747 h 2927288"/>
              <a:gd name="connsiteX10" fmla="*/ 0 w 3126562"/>
              <a:gd name="connsiteY10" fmla="*/ 1269449 h 2927288"/>
              <a:gd name="connsiteX0" fmla="*/ 93306 w 3126562"/>
              <a:gd name="connsiteY0" fmla="*/ 979397 h 2927791"/>
              <a:gd name="connsiteX1" fmla="*/ 578498 w 3126562"/>
              <a:gd name="connsiteY1" fmla="*/ 1026050 h 2927791"/>
              <a:gd name="connsiteX2" fmla="*/ 2873828 w 3126562"/>
              <a:gd name="connsiteY2" fmla="*/ 1082034 h 2927791"/>
              <a:gd name="connsiteX3" fmla="*/ 2939143 w 3126562"/>
              <a:gd name="connsiteY3" fmla="*/ 774124 h 2927791"/>
              <a:gd name="connsiteX4" fmla="*/ 1726163 w 3126562"/>
              <a:gd name="connsiteY4" fmla="*/ 9014 h 2927791"/>
              <a:gd name="connsiteX5" fmla="*/ 1184988 w 3126562"/>
              <a:gd name="connsiteY5" fmla="*/ 1343291 h 2927791"/>
              <a:gd name="connsiteX6" fmla="*/ 783771 w 3126562"/>
              <a:gd name="connsiteY6" fmla="*/ 2724222 h 2927791"/>
              <a:gd name="connsiteX7" fmla="*/ 2435290 w 3126562"/>
              <a:gd name="connsiteY7" fmla="*/ 2882842 h 2927791"/>
              <a:gd name="connsiteX8" fmla="*/ 1866122 w 3126562"/>
              <a:gd name="connsiteY8" fmla="*/ 2350997 h 2927791"/>
              <a:gd name="connsiteX9" fmla="*/ 457200 w 3126562"/>
              <a:gd name="connsiteY9" fmla="*/ 1389944 h 2927791"/>
              <a:gd name="connsiteX10" fmla="*/ 0 w 3126562"/>
              <a:gd name="connsiteY10" fmla="*/ 1268646 h 2927791"/>
              <a:gd name="connsiteX0" fmla="*/ 93306 w 3126562"/>
              <a:gd name="connsiteY0" fmla="*/ 979397 h 2876135"/>
              <a:gd name="connsiteX1" fmla="*/ 578498 w 3126562"/>
              <a:gd name="connsiteY1" fmla="*/ 1026050 h 2876135"/>
              <a:gd name="connsiteX2" fmla="*/ 2873828 w 3126562"/>
              <a:gd name="connsiteY2" fmla="*/ 1082034 h 2876135"/>
              <a:gd name="connsiteX3" fmla="*/ 2939143 w 3126562"/>
              <a:gd name="connsiteY3" fmla="*/ 774124 h 2876135"/>
              <a:gd name="connsiteX4" fmla="*/ 1726163 w 3126562"/>
              <a:gd name="connsiteY4" fmla="*/ 9014 h 2876135"/>
              <a:gd name="connsiteX5" fmla="*/ 1184988 w 3126562"/>
              <a:gd name="connsiteY5" fmla="*/ 1343291 h 2876135"/>
              <a:gd name="connsiteX6" fmla="*/ 783771 w 3126562"/>
              <a:gd name="connsiteY6" fmla="*/ 2724222 h 2876135"/>
              <a:gd name="connsiteX7" fmla="*/ 2360645 w 3126562"/>
              <a:gd name="connsiteY7" fmla="*/ 2798867 h 2876135"/>
              <a:gd name="connsiteX8" fmla="*/ 1866122 w 3126562"/>
              <a:gd name="connsiteY8" fmla="*/ 2350997 h 2876135"/>
              <a:gd name="connsiteX9" fmla="*/ 457200 w 3126562"/>
              <a:gd name="connsiteY9" fmla="*/ 1389944 h 2876135"/>
              <a:gd name="connsiteX10" fmla="*/ 0 w 3126562"/>
              <a:gd name="connsiteY10" fmla="*/ 1268646 h 2876135"/>
              <a:gd name="connsiteX0" fmla="*/ 93306 w 3084474"/>
              <a:gd name="connsiteY0" fmla="*/ 979325 h 2876063"/>
              <a:gd name="connsiteX1" fmla="*/ 578498 w 3084474"/>
              <a:gd name="connsiteY1" fmla="*/ 1025978 h 2876063"/>
              <a:gd name="connsiteX2" fmla="*/ 2799183 w 3084474"/>
              <a:gd name="connsiteY2" fmla="*/ 1044640 h 2876063"/>
              <a:gd name="connsiteX3" fmla="*/ 2939143 w 3084474"/>
              <a:gd name="connsiteY3" fmla="*/ 774052 h 2876063"/>
              <a:gd name="connsiteX4" fmla="*/ 1726163 w 3084474"/>
              <a:gd name="connsiteY4" fmla="*/ 8942 h 2876063"/>
              <a:gd name="connsiteX5" fmla="*/ 1184988 w 3084474"/>
              <a:gd name="connsiteY5" fmla="*/ 1343219 h 2876063"/>
              <a:gd name="connsiteX6" fmla="*/ 783771 w 3084474"/>
              <a:gd name="connsiteY6" fmla="*/ 2724150 h 2876063"/>
              <a:gd name="connsiteX7" fmla="*/ 2360645 w 3084474"/>
              <a:gd name="connsiteY7" fmla="*/ 2798795 h 2876063"/>
              <a:gd name="connsiteX8" fmla="*/ 1866122 w 3084474"/>
              <a:gd name="connsiteY8" fmla="*/ 2350925 h 2876063"/>
              <a:gd name="connsiteX9" fmla="*/ 457200 w 3084474"/>
              <a:gd name="connsiteY9" fmla="*/ 1389872 h 2876063"/>
              <a:gd name="connsiteX10" fmla="*/ 0 w 3084474"/>
              <a:gd name="connsiteY10" fmla="*/ 1268574 h 2876063"/>
              <a:gd name="connsiteX0" fmla="*/ 93306 w 3089413"/>
              <a:gd name="connsiteY0" fmla="*/ 960852 h 2857590"/>
              <a:gd name="connsiteX1" fmla="*/ 578498 w 3089413"/>
              <a:gd name="connsiteY1" fmla="*/ 1007505 h 2857590"/>
              <a:gd name="connsiteX2" fmla="*/ 2799183 w 3089413"/>
              <a:gd name="connsiteY2" fmla="*/ 1026167 h 2857590"/>
              <a:gd name="connsiteX3" fmla="*/ 2939143 w 3089413"/>
              <a:gd name="connsiteY3" fmla="*/ 755579 h 2857590"/>
              <a:gd name="connsiteX4" fmla="*/ 1651519 w 3089413"/>
              <a:gd name="connsiteY4" fmla="*/ 9130 h 2857590"/>
              <a:gd name="connsiteX5" fmla="*/ 1184988 w 3089413"/>
              <a:gd name="connsiteY5" fmla="*/ 1324746 h 2857590"/>
              <a:gd name="connsiteX6" fmla="*/ 783771 w 3089413"/>
              <a:gd name="connsiteY6" fmla="*/ 2705677 h 2857590"/>
              <a:gd name="connsiteX7" fmla="*/ 2360645 w 3089413"/>
              <a:gd name="connsiteY7" fmla="*/ 2780322 h 2857590"/>
              <a:gd name="connsiteX8" fmla="*/ 1866122 w 3089413"/>
              <a:gd name="connsiteY8" fmla="*/ 2332452 h 2857590"/>
              <a:gd name="connsiteX9" fmla="*/ 457200 w 3089413"/>
              <a:gd name="connsiteY9" fmla="*/ 1371399 h 2857590"/>
              <a:gd name="connsiteX10" fmla="*/ 0 w 3089413"/>
              <a:gd name="connsiteY10" fmla="*/ 1250101 h 2857590"/>
              <a:gd name="connsiteX0" fmla="*/ 93306 w 3089413"/>
              <a:gd name="connsiteY0" fmla="*/ 960852 h 2867799"/>
              <a:gd name="connsiteX1" fmla="*/ 578498 w 3089413"/>
              <a:gd name="connsiteY1" fmla="*/ 1007505 h 2867799"/>
              <a:gd name="connsiteX2" fmla="*/ 2799183 w 3089413"/>
              <a:gd name="connsiteY2" fmla="*/ 1026167 h 2867799"/>
              <a:gd name="connsiteX3" fmla="*/ 2939143 w 3089413"/>
              <a:gd name="connsiteY3" fmla="*/ 755579 h 2867799"/>
              <a:gd name="connsiteX4" fmla="*/ 1651519 w 3089413"/>
              <a:gd name="connsiteY4" fmla="*/ 9130 h 2867799"/>
              <a:gd name="connsiteX5" fmla="*/ 1184988 w 3089413"/>
              <a:gd name="connsiteY5" fmla="*/ 1324746 h 2867799"/>
              <a:gd name="connsiteX6" fmla="*/ 783771 w 3089413"/>
              <a:gd name="connsiteY6" fmla="*/ 2705677 h 2867799"/>
              <a:gd name="connsiteX7" fmla="*/ 2286000 w 3089413"/>
              <a:gd name="connsiteY7" fmla="*/ 2798983 h 2867799"/>
              <a:gd name="connsiteX8" fmla="*/ 1866122 w 3089413"/>
              <a:gd name="connsiteY8" fmla="*/ 2332452 h 2867799"/>
              <a:gd name="connsiteX9" fmla="*/ 457200 w 3089413"/>
              <a:gd name="connsiteY9" fmla="*/ 1371399 h 2867799"/>
              <a:gd name="connsiteX10" fmla="*/ 0 w 3089413"/>
              <a:gd name="connsiteY10" fmla="*/ 1250101 h 286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89413" h="2867799">
                <a:moveTo>
                  <a:pt x="93306" y="960852"/>
                </a:moveTo>
                <a:cubicBezTo>
                  <a:pt x="104192" y="975625"/>
                  <a:pt x="127519" y="996619"/>
                  <a:pt x="578498" y="1007505"/>
                </a:cubicBezTo>
                <a:cubicBezTo>
                  <a:pt x="1029477" y="1018391"/>
                  <a:pt x="2405742" y="1068155"/>
                  <a:pt x="2799183" y="1026167"/>
                </a:cubicBezTo>
                <a:cubicBezTo>
                  <a:pt x="3192624" y="984179"/>
                  <a:pt x="3130420" y="925085"/>
                  <a:pt x="2939143" y="755579"/>
                </a:cubicBezTo>
                <a:cubicBezTo>
                  <a:pt x="2747866" y="586073"/>
                  <a:pt x="1943878" y="-85731"/>
                  <a:pt x="1651519" y="9130"/>
                </a:cubicBezTo>
                <a:cubicBezTo>
                  <a:pt x="1359160" y="103991"/>
                  <a:pt x="1329613" y="875322"/>
                  <a:pt x="1184988" y="1324746"/>
                </a:cubicBezTo>
                <a:cubicBezTo>
                  <a:pt x="1040363" y="1774170"/>
                  <a:pt x="600269" y="2459971"/>
                  <a:pt x="783771" y="2705677"/>
                </a:cubicBezTo>
                <a:cubicBezTo>
                  <a:pt x="967273" y="2951383"/>
                  <a:pt x="2105608" y="2861187"/>
                  <a:pt x="2286000" y="2798983"/>
                </a:cubicBezTo>
                <a:cubicBezTo>
                  <a:pt x="2466392" y="2736779"/>
                  <a:pt x="2170922" y="2570383"/>
                  <a:pt x="1866122" y="2332452"/>
                </a:cubicBezTo>
                <a:cubicBezTo>
                  <a:pt x="1561322" y="2094521"/>
                  <a:pt x="768220" y="1551791"/>
                  <a:pt x="457200" y="1371399"/>
                </a:cubicBezTo>
                <a:cubicBezTo>
                  <a:pt x="146180" y="1191007"/>
                  <a:pt x="73090" y="1220554"/>
                  <a:pt x="0" y="1250101"/>
                </a:cubicBezTo>
              </a:path>
            </a:pathLst>
          </a:custGeom>
          <a:noFill/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Box 30"/>
          <p:cNvSpPr txBox="1"/>
          <p:nvPr/>
        </p:nvSpPr>
        <p:spPr>
          <a:xfrm>
            <a:off x="395536" y="1628800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8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Line 153"/>
          <p:cNvSpPr>
            <a:spLocks noChangeShapeType="1"/>
          </p:cNvSpPr>
          <p:nvPr/>
        </p:nvSpPr>
        <p:spPr bwMode="auto">
          <a:xfrm flipH="1">
            <a:off x="4333887" y="3933056"/>
            <a:ext cx="432048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TextBox 32"/>
          <p:cNvSpPr txBox="1"/>
          <p:nvPr/>
        </p:nvSpPr>
        <p:spPr>
          <a:xfrm>
            <a:off x="395536" y="404664"/>
            <a:ext cx="8352928" cy="1584176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dirty="0" err="1" smtClean="0"/>
              <a:t>Hamilton</a:t>
            </a:r>
            <a:r>
              <a:rPr lang="en-US" sz="2800" dirty="0" smtClean="0"/>
              <a:t> path</a:t>
            </a:r>
            <a:endParaRPr lang="cs-CZ" sz="2800" dirty="0" smtClean="0"/>
          </a:p>
          <a:p>
            <a:r>
              <a:rPr lang="en-US" b="0" dirty="0" smtClean="0"/>
              <a:t>Is there a path in the graph which contains each node (exactly once) ?</a:t>
            </a:r>
          </a:p>
          <a:p>
            <a:r>
              <a:rPr lang="cs-CZ" sz="2800" dirty="0" err="1" smtClean="0"/>
              <a:t>Hamilton</a:t>
            </a:r>
            <a:r>
              <a:rPr lang="cs-CZ" sz="2800" dirty="0" smtClean="0"/>
              <a:t> </a:t>
            </a:r>
            <a:r>
              <a:rPr lang="en-US" sz="2800" dirty="0" smtClean="0"/>
              <a:t>cycle </a:t>
            </a:r>
            <a:endParaRPr lang="cs-CZ" sz="2800" dirty="0"/>
          </a:p>
          <a:p>
            <a:r>
              <a:rPr lang="en-US" b="0" dirty="0"/>
              <a:t>Is there a </a:t>
            </a:r>
            <a:r>
              <a:rPr lang="en-US" b="0" dirty="0" smtClean="0"/>
              <a:t>cycle </a:t>
            </a:r>
            <a:r>
              <a:rPr lang="en-US" b="0" dirty="0"/>
              <a:t>in the graph which contains each </a:t>
            </a:r>
            <a:r>
              <a:rPr lang="en-US" b="0" dirty="0" smtClean="0"/>
              <a:t>node? </a:t>
            </a:r>
            <a:endParaRPr lang="cs-CZ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21</a:t>
            </a:fld>
            <a:endParaRPr lang="cs-CZ"/>
          </a:p>
        </p:txBody>
      </p:sp>
      <p:sp>
        <p:nvSpPr>
          <p:cNvPr id="31" name="Line 153"/>
          <p:cNvSpPr>
            <a:spLocks noChangeShapeType="1"/>
          </p:cNvSpPr>
          <p:nvPr/>
        </p:nvSpPr>
        <p:spPr bwMode="auto">
          <a:xfrm flipH="1" flipV="1">
            <a:off x="1907704" y="3861048"/>
            <a:ext cx="504056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" name="Line 153"/>
          <p:cNvSpPr>
            <a:spLocks noChangeShapeType="1"/>
          </p:cNvSpPr>
          <p:nvPr/>
        </p:nvSpPr>
        <p:spPr bwMode="auto">
          <a:xfrm flipH="1">
            <a:off x="2411760" y="3861048"/>
            <a:ext cx="0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Line 153"/>
          <p:cNvSpPr>
            <a:spLocks noChangeShapeType="1"/>
          </p:cNvSpPr>
          <p:nvPr/>
        </p:nvSpPr>
        <p:spPr bwMode="auto">
          <a:xfrm flipH="1" flipV="1">
            <a:off x="1763688" y="4293096"/>
            <a:ext cx="648072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Line 153"/>
          <p:cNvSpPr>
            <a:spLocks noChangeShapeType="1"/>
          </p:cNvSpPr>
          <p:nvPr/>
        </p:nvSpPr>
        <p:spPr bwMode="auto">
          <a:xfrm>
            <a:off x="1907704" y="3861048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Line 153"/>
          <p:cNvSpPr>
            <a:spLocks noChangeShapeType="1"/>
          </p:cNvSpPr>
          <p:nvPr/>
        </p:nvSpPr>
        <p:spPr bwMode="auto">
          <a:xfrm flipH="1" flipV="1">
            <a:off x="1547664" y="3861048"/>
            <a:ext cx="216024" cy="43204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Line 153"/>
          <p:cNvSpPr>
            <a:spLocks noChangeShapeType="1"/>
          </p:cNvSpPr>
          <p:nvPr/>
        </p:nvSpPr>
        <p:spPr bwMode="auto">
          <a:xfrm flipH="1">
            <a:off x="1259632" y="3645024"/>
            <a:ext cx="0" cy="648072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Line 153"/>
          <p:cNvSpPr>
            <a:spLocks noChangeShapeType="1"/>
          </p:cNvSpPr>
          <p:nvPr/>
        </p:nvSpPr>
        <p:spPr bwMode="auto">
          <a:xfrm flipH="1">
            <a:off x="1259632" y="4293096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Line 153"/>
          <p:cNvSpPr>
            <a:spLocks noChangeShapeType="1"/>
          </p:cNvSpPr>
          <p:nvPr/>
        </p:nvSpPr>
        <p:spPr bwMode="auto">
          <a:xfrm flipH="1" flipV="1">
            <a:off x="1619672" y="3284984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169"/>
          <p:cNvSpPr>
            <a:spLocks noChangeArrowheads="1"/>
          </p:cNvSpPr>
          <p:nvPr/>
        </p:nvSpPr>
        <p:spPr bwMode="auto">
          <a:xfrm>
            <a:off x="1691680" y="42210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169"/>
          <p:cNvSpPr>
            <a:spLocks noChangeArrowheads="1"/>
          </p:cNvSpPr>
          <p:nvPr/>
        </p:nvSpPr>
        <p:spPr bwMode="auto">
          <a:xfrm>
            <a:off x="2339752" y="42210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Line 153"/>
          <p:cNvSpPr>
            <a:spLocks noChangeShapeType="1"/>
          </p:cNvSpPr>
          <p:nvPr/>
        </p:nvSpPr>
        <p:spPr bwMode="auto">
          <a:xfrm flipH="1">
            <a:off x="1907704" y="3501008"/>
            <a:ext cx="0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" name="Line 153"/>
          <p:cNvSpPr>
            <a:spLocks noChangeShapeType="1"/>
          </p:cNvSpPr>
          <p:nvPr/>
        </p:nvSpPr>
        <p:spPr bwMode="auto">
          <a:xfrm flipH="1">
            <a:off x="1907704" y="3284984"/>
            <a:ext cx="288032" cy="216024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Line 153"/>
          <p:cNvSpPr>
            <a:spLocks noChangeShapeType="1"/>
          </p:cNvSpPr>
          <p:nvPr/>
        </p:nvSpPr>
        <p:spPr bwMode="auto">
          <a:xfrm flipH="1" flipV="1">
            <a:off x="1619672" y="3284984"/>
            <a:ext cx="576064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Line 153"/>
          <p:cNvSpPr>
            <a:spLocks noChangeShapeType="1"/>
          </p:cNvSpPr>
          <p:nvPr/>
        </p:nvSpPr>
        <p:spPr bwMode="auto">
          <a:xfrm flipH="1">
            <a:off x="1259632" y="3284984"/>
            <a:ext cx="360040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Line 153"/>
          <p:cNvSpPr>
            <a:spLocks noChangeShapeType="1"/>
          </p:cNvSpPr>
          <p:nvPr/>
        </p:nvSpPr>
        <p:spPr bwMode="auto">
          <a:xfrm flipH="1" flipV="1">
            <a:off x="2195736" y="3284984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169"/>
          <p:cNvSpPr>
            <a:spLocks noChangeArrowheads="1"/>
          </p:cNvSpPr>
          <p:nvPr/>
        </p:nvSpPr>
        <p:spPr bwMode="auto">
          <a:xfrm>
            <a:off x="2123728" y="32129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Oval 169"/>
          <p:cNvSpPr>
            <a:spLocks noChangeArrowheads="1"/>
          </p:cNvSpPr>
          <p:nvPr/>
        </p:nvSpPr>
        <p:spPr bwMode="auto">
          <a:xfrm>
            <a:off x="1835696" y="342900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153"/>
          <p:cNvSpPr>
            <a:spLocks noChangeShapeType="1"/>
          </p:cNvSpPr>
          <p:nvPr/>
        </p:nvSpPr>
        <p:spPr bwMode="auto">
          <a:xfrm flipH="1">
            <a:off x="1259632" y="3861048"/>
            <a:ext cx="288032" cy="43204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Line 153"/>
          <p:cNvSpPr>
            <a:spLocks noChangeShapeType="1"/>
          </p:cNvSpPr>
          <p:nvPr/>
        </p:nvSpPr>
        <p:spPr bwMode="auto">
          <a:xfrm flipH="1" flipV="1">
            <a:off x="1259632" y="3645024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169"/>
          <p:cNvSpPr>
            <a:spLocks noChangeArrowheads="1"/>
          </p:cNvSpPr>
          <p:nvPr/>
        </p:nvSpPr>
        <p:spPr bwMode="auto">
          <a:xfrm>
            <a:off x="1187624" y="422108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169"/>
          <p:cNvSpPr>
            <a:spLocks noChangeArrowheads="1"/>
          </p:cNvSpPr>
          <p:nvPr/>
        </p:nvSpPr>
        <p:spPr bwMode="auto">
          <a:xfrm>
            <a:off x="1475656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169"/>
          <p:cNvSpPr>
            <a:spLocks noChangeArrowheads="1"/>
          </p:cNvSpPr>
          <p:nvPr/>
        </p:nvSpPr>
        <p:spPr bwMode="auto">
          <a:xfrm>
            <a:off x="1187624" y="357301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169"/>
          <p:cNvSpPr>
            <a:spLocks noChangeArrowheads="1"/>
          </p:cNvSpPr>
          <p:nvPr/>
        </p:nvSpPr>
        <p:spPr bwMode="auto">
          <a:xfrm>
            <a:off x="1547664" y="32129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169"/>
          <p:cNvSpPr>
            <a:spLocks noChangeArrowheads="1"/>
          </p:cNvSpPr>
          <p:nvPr/>
        </p:nvSpPr>
        <p:spPr bwMode="auto">
          <a:xfrm>
            <a:off x="2339752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169"/>
          <p:cNvSpPr>
            <a:spLocks noChangeArrowheads="1"/>
          </p:cNvSpPr>
          <p:nvPr/>
        </p:nvSpPr>
        <p:spPr bwMode="auto">
          <a:xfrm>
            <a:off x="1835696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3" name="Line 153"/>
          <p:cNvSpPr>
            <a:spLocks noChangeShapeType="1"/>
          </p:cNvSpPr>
          <p:nvPr/>
        </p:nvSpPr>
        <p:spPr bwMode="auto">
          <a:xfrm flipH="1">
            <a:off x="4549911" y="3933056"/>
            <a:ext cx="216024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4" name="Line 153"/>
          <p:cNvSpPr>
            <a:spLocks noChangeShapeType="1"/>
          </p:cNvSpPr>
          <p:nvPr/>
        </p:nvSpPr>
        <p:spPr bwMode="auto">
          <a:xfrm flipH="1">
            <a:off x="4333887" y="3573016"/>
            <a:ext cx="216024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5" name="Line 153"/>
          <p:cNvSpPr>
            <a:spLocks noChangeShapeType="1"/>
          </p:cNvSpPr>
          <p:nvPr/>
        </p:nvSpPr>
        <p:spPr bwMode="auto">
          <a:xfrm flipH="1" flipV="1">
            <a:off x="4549911" y="3573016"/>
            <a:ext cx="28803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Line 153"/>
          <p:cNvSpPr>
            <a:spLocks noChangeShapeType="1"/>
          </p:cNvSpPr>
          <p:nvPr/>
        </p:nvSpPr>
        <p:spPr bwMode="auto">
          <a:xfrm flipH="1" flipV="1">
            <a:off x="4333887" y="3933056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" name="Oval 169"/>
          <p:cNvSpPr>
            <a:spLocks noChangeArrowheads="1"/>
          </p:cNvSpPr>
          <p:nvPr/>
        </p:nvSpPr>
        <p:spPr bwMode="auto">
          <a:xfrm flipV="1">
            <a:off x="4261879" y="38606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8" name="Oval 169"/>
          <p:cNvSpPr>
            <a:spLocks noChangeArrowheads="1"/>
          </p:cNvSpPr>
          <p:nvPr/>
        </p:nvSpPr>
        <p:spPr bwMode="auto">
          <a:xfrm flipV="1">
            <a:off x="4693927" y="38606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9" name="Line 153"/>
          <p:cNvSpPr>
            <a:spLocks noChangeShapeType="1"/>
          </p:cNvSpPr>
          <p:nvPr/>
        </p:nvSpPr>
        <p:spPr bwMode="auto">
          <a:xfrm flipH="1">
            <a:off x="4549911" y="393305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0" name="Line 153"/>
          <p:cNvSpPr>
            <a:spLocks noChangeShapeType="1"/>
          </p:cNvSpPr>
          <p:nvPr/>
        </p:nvSpPr>
        <p:spPr bwMode="auto">
          <a:xfrm flipH="1" flipV="1">
            <a:off x="3973847" y="393305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1" name="Line 153"/>
          <p:cNvSpPr>
            <a:spLocks noChangeShapeType="1"/>
          </p:cNvSpPr>
          <p:nvPr/>
        </p:nvSpPr>
        <p:spPr bwMode="auto">
          <a:xfrm flipH="1">
            <a:off x="3973847" y="3573016"/>
            <a:ext cx="576064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2" name="Line 153"/>
          <p:cNvSpPr>
            <a:spLocks noChangeShapeType="1"/>
          </p:cNvSpPr>
          <p:nvPr/>
        </p:nvSpPr>
        <p:spPr bwMode="auto">
          <a:xfrm flipH="1" flipV="1">
            <a:off x="4549911" y="357301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3" name="Oval 169"/>
          <p:cNvSpPr>
            <a:spLocks noChangeArrowheads="1"/>
          </p:cNvSpPr>
          <p:nvPr/>
        </p:nvSpPr>
        <p:spPr bwMode="auto">
          <a:xfrm flipV="1">
            <a:off x="4477903" y="350056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4" name="Line 153"/>
          <p:cNvSpPr>
            <a:spLocks noChangeShapeType="1"/>
          </p:cNvSpPr>
          <p:nvPr/>
        </p:nvSpPr>
        <p:spPr bwMode="auto">
          <a:xfrm flipH="1">
            <a:off x="4549911" y="4293096"/>
            <a:ext cx="648072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5" name="Line 153"/>
          <p:cNvSpPr>
            <a:spLocks noChangeShapeType="1"/>
          </p:cNvSpPr>
          <p:nvPr/>
        </p:nvSpPr>
        <p:spPr bwMode="auto">
          <a:xfrm flipH="1" flipV="1">
            <a:off x="5125975" y="3933056"/>
            <a:ext cx="72008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6" name="Line 153"/>
          <p:cNvSpPr>
            <a:spLocks noChangeShapeType="1"/>
          </p:cNvSpPr>
          <p:nvPr/>
        </p:nvSpPr>
        <p:spPr bwMode="auto">
          <a:xfrm flipH="1">
            <a:off x="3901839" y="429309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" name="Line 153"/>
          <p:cNvSpPr>
            <a:spLocks noChangeShapeType="1"/>
          </p:cNvSpPr>
          <p:nvPr/>
        </p:nvSpPr>
        <p:spPr bwMode="auto">
          <a:xfrm flipV="1">
            <a:off x="3901839" y="3933056"/>
            <a:ext cx="72008" cy="36004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8" name="Oval 169"/>
          <p:cNvSpPr>
            <a:spLocks noChangeArrowheads="1"/>
          </p:cNvSpPr>
          <p:nvPr/>
        </p:nvSpPr>
        <p:spPr bwMode="auto">
          <a:xfrm flipV="1">
            <a:off x="4477903" y="42206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9" name="Oval 169"/>
          <p:cNvSpPr>
            <a:spLocks noChangeArrowheads="1"/>
          </p:cNvSpPr>
          <p:nvPr/>
        </p:nvSpPr>
        <p:spPr bwMode="auto">
          <a:xfrm flipV="1">
            <a:off x="5053967" y="38606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0" name="Oval 169"/>
          <p:cNvSpPr>
            <a:spLocks noChangeArrowheads="1"/>
          </p:cNvSpPr>
          <p:nvPr/>
        </p:nvSpPr>
        <p:spPr bwMode="auto">
          <a:xfrm flipV="1">
            <a:off x="3901839" y="38606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1" name="Oval 169"/>
          <p:cNvSpPr>
            <a:spLocks noChangeArrowheads="1"/>
          </p:cNvSpPr>
          <p:nvPr/>
        </p:nvSpPr>
        <p:spPr bwMode="auto">
          <a:xfrm flipV="1">
            <a:off x="5125975" y="42206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2" name="Oval 169"/>
          <p:cNvSpPr>
            <a:spLocks noChangeArrowheads="1"/>
          </p:cNvSpPr>
          <p:nvPr/>
        </p:nvSpPr>
        <p:spPr bwMode="auto">
          <a:xfrm flipV="1">
            <a:off x="3829831" y="42206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3" name="Line 153"/>
          <p:cNvSpPr>
            <a:spLocks noChangeShapeType="1"/>
          </p:cNvSpPr>
          <p:nvPr/>
        </p:nvSpPr>
        <p:spPr bwMode="auto">
          <a:xfrm flipH="1">
            <a:off x="7020272" y="3933056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4" name="Line 153"/>
          <p:cNvSpPr>
            <a:spLocks noChangeShapeType="1"/>
          </p:cNvSpPr>
          <p:nvPr/>
        </p:nvSpPr>
        <p:spPr bwMode="auto">
          <a:xfrm flipH="1">
            <a:off x="6804248" y="3573016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5" name="Line 153"/>
          <p:cNvSpPr>
            <a:spLocks noChangeShapeType="1"/>
          </p:cNvSpPr>
          <p:nvPr/>
        </p:nvSpPr>
        <p:spPr bwMode="auto">
          <a:xfrm flipH="1" flipV="1">
            <a:off x="7020272" y="3573016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6" name="Line 153"/>
          <p:cNvSpPr>
            <a:spLocks noChangeShapeType="1"/>
          </p:cNvSpPr>
          <p:nvPr/>
        </p:nvSpPr>
        <p:spPr bwMode="auto">
          <a:xfrm flipH="1" flipV="1">
            <a:off x="6804248" y="3933056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7" name="Oval 169"/>
          <p:cNvSpPr>
            <a:spLocks noChangeArrowheads="1"/>
          </p:cNvSpPr>
          <p:nvPr/>
        </p:nvSpPr>
        <p:spPr bwMode="auto">
          <a:xfrm flipV="1">
            <a:off x="6732240" y="38606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" name="Oval 169"/>
          <p:cNvSpPr>
            <a:spLocks noChangeArrowheads="1"/>
          </p:cNvSpPr>
          <p:nvPr/>
        </p:nvSpPr>
        <p:spPr bwMode="auto">
          <a:xfrm flipV="1">
            <a:off x="7164288" y="38606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9" name="Line 153"/>
          <p:cNvSpPr>
            <a:spLocks noChangeShapeType="1"/>
          </p:cNvSpPr>
          <p:nvPr/>
        </p:nvSpPr>
        <p:spPr bwMode="auto">
          <a:xfrm flipH="1">
            <a:off x="7020272" y="393305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0" name="Line 153"/>
          <p:cNvSpPr>
            <a:spLocks noChangeShapeType="1"/>
          </p:cNvSpPr>
          <p:nvPr/>
        </p:nvSpPr>
        <p:spPr bwMode="auto">
          <a:xfrm flipH="1" flipV="1">
            <a:off x="6444208" y="393305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1" name="Line 153"/>
          <p:cNvSpPr>
            <a:spLocks noChangeShapeType="1"/>
          </p:cNvSpPr>
          <p:nvPr/>
        </p:nvSpPr>
        <p:spPr bwMode="auto">
          <a:xfrm flipH="1">
            <a:off x="6444208" y="357301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Line 153"/>
          <p:cNvSpPr>
            <a:spLocks noChangeShapeType="1"/>
          </p:cNvSpPr>
          <p:nvPr/>
        </p:nvSpPr>
        <p:spPr bwMode="auto">
          <a:xfrm flipH="1" flipV="1">
            <a:off x="7020272" y="357301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3" name="Oval 169"/>
          <p:cNvSpPr>
            <a:spLocks noChangeArrowheads="1"/>
          </p:cNvSpPr>
          <p:nvPr/>
        </p:nvSpPr>
        <p:spPr bwMode="auto">
          <a:xfrm flipV="1">
            <a:off x="6948264" y="350056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4" name="Line 153"/>
          <p:cNvSpPr>
            <a:spLocks noChangeShapeType="1"/>
          </p:cNvSpPr>
          <p:nvPr/>
        </p:nvSpPr>
        <p:spPr bwMode="auto">
          <a:xfrm flipH="1">
            <a:off x="7020272" y="429309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5" name="Line 153"/>
          <p:cNvSpPr>
            <a:spLocks noChangeShapeType="1"/>
          </p:cNvSpPr>
          <p:nvPr/>
        </p:nvSpPr>
        <p:spPr bwMode="auto">
          <a:xfrm flipH="1" flipV="1">
            <a:off x="7596336" y="3933056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6" name="Line 153"/>
          <p:cNvSpPr>
            <a:spLocks noChangeShapeType="1"/>
          </p:cNvSpPr>
          <p:nvPr/>
        </p:nvSpPr>
        <p:spPr bwMode="auto">
          <a:xfrm flipH="1">
            <a:off x="6372200" y="429309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7" name="Line 153"/>
          <p:cNvSpPr>
            <a:spLocks noChangeShapeType="1"/>
          </p:cNvSpPr>
          <p:nvPr/>
        </p:nvSpPr>
        <p:spPr bwMode="auto">
          <a:xfrm flipV="1">
            <a:off x="6372200" y="3933056"/>
            <a:ext cx="7200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" name="Oval 169"/>
          <p:cNvSpPr>
            <a:spLocks noChangeArrowheads="1"/>
          </p:cNvSpPr>
          <p:nvPr/>
        </p:nvSpPr>
        <p:spPr bwMode="auto">
          <a:xfrm flipV="1">
            <a:off x="6948264" y="42206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9" name="Oval 169"/>
          <p:cNvSpPr>
            <a:spLocks noChangeArrowheads="1"/>
          </p:cNvSpPr>
          <p:nvPr/>
        </p:nvSpPr>
        <p:spPr bwMode="auto">
          <a:xfrm flipV="1">
            <a:off x="7524328" y="38606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0" name="Oval 169"/>
          <p:cNvSpPr>
            <a:spLocks noChangeArrowheads="1"/>
          </p:cNvSpPr>
          <p:nvPr/>
        </p:nvSpPr>
        <p:spPr bwMode="auto">
          <a:xfrm flipV="1">
            <a:off x="6372200" y="386060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1" name="Oval 169"/>
          <p:cNvSpPr>
            <a:spLocks noChangeArrowheads="1"/>
          </p:cNvSpPr>
          <p:nvPr/>
        </p:nvSpPr>
        <p:spPr bwMode="auto">
          <a:xfrm flipV="1">
            <a:off x="7596336" y="42206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2" name="Oval 169"/>
          <p:cNvSpPr>
            <a:spLocks noChangeArrowheads="1"/>
          </p:cNvSpPr>
          <p:nvPr/>
        </p:nvSpPr>
        <p:spPr bwMode="auto">
          <a:xfrm flipV="1">
            <a:off x="6300192" y="42206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4" name="TextBox 353"/>
          <p:cNvSpPr txBox="1"/>
          <p:nvPr/>
        </p:nvSpPr>
        <p:spPr>
          <a:xfrm>
            <a:off x="395536" y="4653136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Both Hamilton path </a:t>
            </a:r>
          </a:p>
          <a:p>
            <a:r>
              <a:rPr lang="en-US" b="1" dirty="0"/>
              <a:t>a</a:t>
            </a:r>
            <a:r>
              <a:rPr lang="en-US" b="1" dirty="0" smtClean="0"/>
              <a:t>nd Hamilton cycle exist.</a:t>
            </a:r>
            <a:r>
              <a:rPr lang="cs-CZ" b="1" dirty="0" smtClean="0"/>
              <a:t> </a:t>
            </a:r>
          </a:p>
        </p:txBody>
      </p:sp>
      <p:sp>
        <p:nvSpPr>
          <p:cNvPr id="355" name="TextBox 354"/>
          <p:cNvSpPr txBox="1"/>
          <p:nvPr/>
        </p:nvSpPr>
        <p:spPr>
          <a:xfrm>
            <a:off x="3613807" y="4653136"/>
            <a:ext cx="21103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Only Hamilton path </a:t>
            </a:r>
          </a:p>
          <a:p>
            <a:r>
              <a:rPr lang="en-US" b="1" dirty="0"/>
              <a:t>e</a:t>
            </a:r>
            <a:r>
              <a:rPr lang="en-US" b="1" dirty="0" smtClean="0"/>
              <a:t>xists. There is no </a:t>
            </a:r>
          </a:p>
          <a:p>
            <a:r>
              <a:rPr lang="en-US" b="1" dirty="0" smtClean="0"/>
              <a:t>Hamilton cycle.</a:t>
            </a:r>
            <a:r>
              <a:rPr lang="cs-CZ" b="1" dirty="0" smtClean="0"/>
              <a:t> </a:t>
            </a:r>
          </a:p>
        </p:txBody>
      </p:sp>
      <p:sp>
        <p:nvSpPr>
          <p:cNvPr id="356" name="TextBox 355"/>
          <p:cNvSpPr txBox="1"/>
          <p:nvPr/>
        </p:nvSpPr>
        <p:spPr>
          <a:xfrm>
            <a:off x="6228184" y="4653136"/>
            <a:ext cx="2504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Neither a Hamilton path</a:t>
            </a:r>
          </a:p>
          <a:p>
            <a:r>
              <a:rPr lang="en-US" b="1" dirty="0" smtClean="0"/>
              <a:t>nor a </a:t>
            </a:r>
            <a:r>
              <a:rPr lang="cs-CZ" b="1" dirty="0" smtClean="0"/>
              <a:t> </a:t>
            </a:r>
            <a:r>
              <a:rPr lang="en-US" b="1" dirty="0" smtClean="0"/>
              <a:t>Hamilton cycle </a:t>
            </a:r>
          </a:p>
          <a:p>
            <a:r>
              <a:rPr lang="en-US" b="1" dirty="0" smtClean="0"/>
              <a:t>exists.</a:t>
            </a:r>
            <a:endParaRPr lang="cs-CZ" b="1" dirty="0" smtClean="0"/>
          </a:p>
        </p:txBody>
      </p:sp>
      <p:sp>
        <p:nvSpPr>
          <p:cNvPr id="74" name="TextBox 73"/>
          <p:cNvSpPr txBox="1"/>
          <p:nvPr/>
        </p:nvSpPr>
        <p:spPr>
          <a:xfrm>
            <a:off x="395536" y="2132856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09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36815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dirty="0" smtClean="0"/>
              <a:t>Euler trail</a:t>
            </a:r>
            <a:endParaRPr lang="cs-CZ" sz="2800" dirty="0" smtClean="0"/>
          </a:p>
          <a:p>
            <a:r>
              <a:rPr lang="en-US" b="0" dirty="0" smtClean="0"/>
              <a:t>A trail that </a:t>
            </a:r>
            <a:r>
              <a:rPr lang="en-US" b="0" dirty="0"/>
              <a:t>visits </a:t>
            </a:r>
            <a:r>
              <a:rPr lang="en-US" b="0" dirty="0" smtClean="0"/>
              <a:t>every edge</a:t>
            </a:r>
            <a:r>
              <a:rPr lang="en-US" b="0" dirty="0"/>
              <a:t> exactly once  </a:t>
            </a:r>
            <a:r>
              <a:rPr lang="en-US" b="0" dirty="0" smtClean="0"/>
              <a:t>(</a:t>
            </a:r>
            <a:r>
              <a:rPr lang="en-US" b="0" dirty="0"/>
              <a:t>allowing for revisiting vertices</a:t>
            </a:r>
            <a:r>
              <a:rPr lang="en-US" b="0" dirty="0" smtClean="0"/>
              <a:t>)</a:t>
            </a:r>
            <a:r>
              <a:rPr lang="cs-CZ" b="0" dirty="0" smtClean="0"/>
              <a:t>?</a:t>
            </a:r>
          </a:p>
          <a:p>
            <a:r>
              <a:rPr lang="en-US" b="0" i="1" dirty="0" smtClean="0"/>
              <a:t>Ex: Can a postman walk through each street in their region exactly once?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95536" y="1844824"/>
            <a:ext cx="8352928" cy="6480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 problem            Graph must be connected </a:t>
            </a:r>
          </a:p>
          <a:p>
            <a:r>
              <a:rPr lang="en-US"/>
              <a:t> </a:t>
            </a:r>
            <a:r>
              <a:rPr lang="en-US" smtClean="0"/>
              <a:t>                                   and it must contain at most 2  nodes of odd degree.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732240" y="6237312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b="1" smtClean="0"/>
              <a:t>22</a:t>
            </a:fld>
            <a:endParaRPr lang="cs-CZ" b="1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H="1" flipV="1">
            <a:off x="4803282" y="3757494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 flipH="1" flipV="1">
            <a:off x="5307338" y="4189542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H="1">
            <a:off x="4299226" y="3757494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>
            <a:off x="5307338" y="4477574"/>
            <a:ext cx="576064" cy="360040"/>
          </a:xfrm>
          <a:prstGeom prst="lin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H="1" flipV="1">
            <a:off x="3723162" y="4477574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 flipH="1" flipV="1">
            <a:off x="4299226" y="4189542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 flipV="1">
            <a:off x="4299226" y="4189542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>
            <a:off x="4299226" y="4189542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 flipH="1" flipV="1">
            <a:off x="4299226" y="4189542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Line 153"/>
          <p:cNvSpPr>
            <a:spLocks noChangeShapeType="1"/>
          </p:cNvSpPr>
          <p:nvPr/>
        </p:nvSpPr>
        <p:spPr bwMode="auto">
          <a:xfrm flipH="1" flipV="1">
            <a:off x="4299226" y="483761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Line 153"/>
          <p:cNvSpPr>
            <a:spLocks noChangeShapeType="1"/>
          </p:cNvSpPr>
          <p:nvPr/>
        </p:nvSpPr>
        <p:spPr bwMode="auto">
          <a:xfrm flipH="1">
            <a:off x="3723162" y="4189542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4227218" y="47656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169"/>
          <p:cNvSpPr>
            <a:spLocks noChangeArrowheads="1"/>
          </p:cNvSpPr>
          <p:nvPr/>
        </p:nvSpPr>
        <p:spPr bwMode="auto">
          <a:xfrm>
            <a:off x="4227218" y="4117534"/>
            <a:ext cx="144463" cy="144463"/>
          </a:xfrm>
          <a:prstGeom prst="ellipse">
            <a:avLst/>
          </a:prstGeom>
          <a:solidFill>
            <a:srgbClr val="FFC00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Oval 169"/>
          <p:cNvSpPr>
            <a:spLocks noChangeArrowheads="1"/>
          </p:cNvSpPr>
          <p:nvPr/>
        </p:nvSpPr>
        <p:spPr bwMode="auto">
          <a:xfrm>
            <a:off x="5235330" y="47656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Oval 169"/>
          <p:cNvSpPr>
            <a:spLocks noChangeArrowheads="1"/>
          </p:cNvSpPr>
          <p:nvPr/>
        </p:nvSpPr>
        <p:spPr bwMode="auto">
          <a:xfrm>
            <a:off x="3651154" y="4405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Line 153"/>
          <p:cNvSpPr>
            <a:spLocks noChangeShapeType="1"/>
          </p:cNvSpPr>
          <p:nvPr/>
        </p:nvSpPr>
        <p:spPr bwMode="auto">
          <a:xfrm>
            <a:off x="5307338" y="4189542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169"/>
          <p:cNvSpPr>
            <a:spLocks noChangeArrowheads="1"/>
          </p:cNvSpPr>
          <p:nvPr/>
        </p:nvSpPr>
        <p:spPr bwMode="auto">
          <a:xfrm>
            <a:off x="4731274" y="368548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Oval 169"/>
          <p:cNvSpPr>
            <a:spLocks noChangeArrowheads="1"/>
          </p:cNvSpPr>
          <p:nvPr/>
        </p:nvSpPr>
        <p:spPr bwMode="auto">
          <a:xfrm>
            <a:off x="5811394" y="4405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2" name="Oval 169"/>
          <p:cNvSpPr>
            <a:spLocks noChangeArrowheads="1"/>
          </p:cNvSpPr>
          <p:nvPr/>
        </p:nvSpPr>
        <p:spPr bwMode="auto">
          <a:xfrm>
            <a:off x="5235330" y="4117534"/>
            <a:ext cx="144463" cy="144463"/>
          </a:xfrm>
          <a:prstGeom prst="ellipse">
            <a:avLst/>
          </a:prstGeom>
          <a:solidFill>
            <a:srgbClr val="FFC000"/>
          </a:solidFill>
          <a:ln w="57150" algn="ctr">
            <a:solidFill>
              <a:srgbClr val="0066FF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2" name="Line 153"/>
          <p:cNvSpPr>
            <a:spLocks noChangeShapeType="1"/>
          </p:cNvSpPr>
          <p:nvPr/>
        </p:nvSpPr>
        <p:spPr bwMode="auto">
          <a:xfrm flipH="1" flipV="1">
            <a:off x="1619225" y="2780928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3" name="Line 153"/>
          <p:cNvSpPr>
            <a:spLocks noChangeShapeType="1"/>
          </p:cNvSpPr>
          <p:nvPr/>
        </p:nvSpPr>
        <p:spPr bwMode="auto">
          <a:xfrm flipH="1" flipV="1">
            <a:off x="2123281" y="3068960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4" name="Line 153"/>
          <p:cNvSpPr>
            <a:spLocks noChangeShapeType="1"/>
          </p:cNvSpPr>
          <p:nvPr/>
        </p:nvSpPr>
        <p:spPr bwMode="auto">
          <a:xfrm flipH="1">
            <a:off x="1115169" y="2780928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5" name="Line 153"/>
          <p:cNvSpPr>
            <a:spLocks noChangeShapeType="1"/>
          </p:cNvSpPr>
          <p:nvPr/>
        </p:nvSpPr>
        <p:spPr bwMode="auto">
          <a:xfrm flipH="1">
            <a:off x="1619225" y="3573016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Line 153"/>
          <p:cNvSpPr>
            <a:spLocks noChangeShapeType="1"/>
          </p:cNvSpPr>
          <p:nvPr/>
        </p:nvSpPr>
        <p:spPr bwMode="auto">
          <a:xfrm flipH="1" flipV="1">
            <a:off x="1115169" y="3573016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Line 153"/>
          <p:cNvSpPr>
            <a:spLocks noChangeShapeType="1"/>
          </p:cNvSpPr>
          <p:nvPr/>
        </p:nvSpPr>
        <p:spPr bwMode="auto">
          <a:xfrm flipH="1" flipV="1">
            <a:off x="1115169" y="3068960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8" name="Line 153"/>
          <p:cNvSpPr>
            <a:spLocks noChangeShapeType="1"/>
          </p:cNvSpPr>
          <p:nvPr/>
        </p:nvSpPr>
        <p:spPr bwMode="auto">
          <a:xfrm flipH="1" flipV="1">
            <a:off x="1619225" y="2780928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Line 153"/>
          <p:cNvSpPr>
            <a:spLocks noChangeShapeType="1"/>
          </p:cNvSpPr>
          <p:nvPr/>
        </p:nvSpPr>
        <p:spPr bwMode="auto">
          <a:xfrm flipV="1">
            <a:off x="1115169" y="3068960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0" name="Line 153"/>
          <p:cNvSpPr>
            <a:spLocks noChangeShapeType="1"/>
          </p:cNvSpPr>
          <p:nvPr/>
        </p:nvSpPr>
        <p:spPr bwMode="auto">
          <a:xfrm>
            <a:off x="1115169" y="3068960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Line 153"/>
          <p:cNvSpPr>
            <a:spLocks noChangeShapeType="1"/>
          </p:cNvSpPr>
          <p:nvPr/>
        </p:nvSpPr>
        <p:spPr bwMode="auto">
          <a:xfrm flipH="1" flipV="1">
            <a:off x="1115169" y="3068960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2" name="Line 153"/>
          <p:cNvSpPr>
            <a:spLocks noChangeShapeType="1"/>
          </p:cNvSpPr>
          <p:nvPr/>
        </p:nvSpPr>
        <p:spPr bwMode="auto">
          <a:xfrm flipH="1" flipV="1">
            <a:off x="1115169" y="357301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Line 153"/>
          <p:cNvSpPr>
            <a:spLocks noChangeShapeType="1"/>
          </p:cNvSpPr>
          <p:nvPr/>
        </p:nvSpPr>
        <p:spPr bwMode="auto">
          <a:xfrm flipH="1" flipV="1">
            <a:off x="1619225" y="2780928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4" name="Line 153"/>
          <p:cNvSpPr>
            <a:spLocks noChangeShapeType="1"/>
          </p:cNvSpPr>
          <p:nvPr/>
        </p:nvSpPr>
        <p:spPr bwMode="auto">
          <a:xfrm flipV="1">
            <a:off x="1115169" y="2780928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 flipV="1">
            <a:off x="1619225" y="3068960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Line 153"/>
          <p:cNvSpPr>
            <a:spLocks noChangeShapeType="1"/>
          </p:cNvSpPr>
          <p:nvPr/>
        </p:nvSpPr>
        <p:spPr bwMode="auto">
          <a:xfrm>
            <a:off x="1115169" y="3068960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Oval 169"/>
          <p:cNvSpPr>
            <a:spLocks noChangeArrowheads="1"/>
          </p:cNvSpPr>
          <p:nvPr/>
        </p:nvSpPr>
        <p:spPr bwMode="auto">
          <a:xfrm>
            <a:off x="1043161" y="350100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Oval 169"/>
          <p:cNvSpPr>
            <a:spLocks noChangeArrowheads="1"/>
          </p:cNvSpPr>
          <p:nvPr/>
        </p:nvSpPr>
        <p:spPr bwMode="auto">
          <a:xfrm>
            <a:off x="1043161" y="29969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Oval 169"/>
          <p:cNvSpPr>
            <a:spLocks noChangeArrowheads="1"/>
          </p:cNvSpPr>
          <p:nvPr/>
        </p:nvSpPr>
        <p:spPr bwMode="auto">
          <a:xfrm>
            <a:off x="1547217" y="27089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Oval 169"/>
          <p:cNvSpPr>
            <a:spLocks noChangeArrowheads="1"/>
          </p:cNvSpPr>
          <p:nvPr/>
        </p:nvSpPr>
        <p:spPr bwMode="auto">
          <a:xfrm>
            <a:off x="2051273" y="29969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Oval 169"/>
          <p:cNvSpPr>
            <a:spLocks noChangeArrowheads="1"/>
          </p:cNvSpPr>
          <p:nvPr/>
        </p:nvSpPr>
        <p:spPr bwMode="auto">
          <a:xfrm>
            <a:off x="2051273" y="350100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Oval 169"/>
          <p:cNvSpPr>
            <a:spLocks noChangeArrowheads="1"/>
          </p:cNvSpPr>
          <p:nvPr/>
        </p:nvSpPr>
        <p:spPr bwMode="auto">
          <a:xfrm>
            <a:off x="1547217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TextBox 315"/>
          <p:cNvSpPr txBox="1"/>
          <p:nvPr/>
        </p:nvSpPr>
        <p:spPr>
          <a:xfrm>
            <a:off x="4499992" y="2636912"/>
            <a:ext cx="4248472" cy="43204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dirty="0" err="1" smtClean="0"/>
              <a:t>Algorit</a:t>
            </a:r>
            <a:r>
              <a:rPr lang="en-US" dirty="0" err="1" smtClean="0"/>
              <a:t>hm</a:t>
            </a:r>
            <a:r>
              <a:rPr lang="cs-CZ" dirty="0" smtClean="0"/>
              <a:t>:  </a:t>
            </a:r>
            <a:r>
              <a:rPr lang="cs-CZ" dirty="0" err="1" smtClean="0"/>
              <a:t>Hierholzer</a:t>
            </a:r>
            <a:r>
              <a:rPr lang="en-US" dirty="0" smtClean="0"/>
              <a:t>'s</a:t>
            </a:r>
            <a:r>
              <a:rPr lang="cs-CZ" dirty="0" smtClean="0"/>
              <a:t> </a:t>
            </a:r>
            <a:r>
              <a:rPr lang="cs-CZ" b="0" dirty="0" smtClean="0"/>
              <a:t>  O</a:t>
            </a:r>
            <a:r>
              <a:rPr lang="cs-CZ" b="0" dirty="0"/>
              <a:t>( </a:t>
            </a:r>
            <a:r>
              <a:rPr lang="en-US" b="0" dirty="0" smtClean="0"/>
              <a:t>|</a:t>
            </a:r>
            <a:r>
              <a:rPr lang="cs-CZ" b="0" dirty="0" smtClean="0"/>
              <a:t>E</a:t>
            </a:r>
            <a:r>
              <a:rPr lang="en-US" b="0" dirty="0" smtClean="0"/>
              <a:t>|</a:t>
            </a:r>
            <a:r>
              <a:rPr lang="cs-CZ" b="0" dirty="0" smtClean="0"/>
              <a:t> )                                         </a:t>
            </a:r>
          </a:p>
        </p:txBody>
      </p:sp>
      <p:sp>
        <p:nvSpPr>
          <p:cNvPr id="3" name="Freeform 2"/>
          <p:cNvSpPr/>
          <p:nvPr/>
        </p:nvSpPr>
        <p:spPr>
          <a:xfrm>
            <a:off x="3563888" y="3573016"/>
            <a:ext cx="2608590" cy="1452905"/>
          </a:xfrm>
          <a:custGeom>
            <a:avLst/>
            <a:gdLst>
              <a:gd name="connsiteX0" fmla="*/ 723463 w 2623430"/>
              <a:gd name="connsiteY0" fmla="*/ 623769 h 1452905"/>
              <a:gd name="connsiteX1" fmla="*/ 856813 w 2623430"/>
              <a:gd name="connsiteY1" fmla="*/ 795219 h 1452905"/>
              <a:gd name="connsiteX2" fmla="*/ 875863 w 2623430"/>
              <a:gd name="connsiteY2" fmla="*/ 1442919 h 1452905"/>
              <a:gd name="connsiteX3" fmla="*/ 18613 w 2623430"/>
              <a:gd name="connsiteY3" fmla="*/ 957144 h 1452905"/>
              <a:gd name="connsiteX4" fmla="*/ 323413 w 2623430"/>
              <a:gd name="connsiteY4" fmla="*/ 690444 h 1452905"/>
              <a:gd name="connsiteX5" fmla="*/ 761563 w 2623430"/>
              <a:gd name="connsiteY5" fmla="*/ 461844 h 1452905"/>
              <a:gd name="connsiteX6" fmla="*/ 1209238 w 2623430"/>
              <a:gd name="connsiteY6" fmla="*/ 4644 h 1452905"/>
              <a:gd name="connsiteX7" fmla="*/ 1523563 w 2623430"/>
              <a:gd name="connsiteY7" fmla="*/ 252294 h 1452905"/>
              <a:gd name="connsiteX8" fmla="*/ 2095063 w 2623430"/>
              <a:gd name="connsiteY8" fmla="*/ 680919 h 1452905"/>
              <a:gd name="connsiteX9" fmla="*/ 2618938 w 2623430"/>
              <a:gd name="connsiteY9" fmla="*/ 861894 h 1452905"/>
              <a:gd name="connsiteX10" fmla="*/ 2314138 w 2623430"/>
              <a:gd name="connsiteY10" fmla="*/ 1100019 h 1452905"/>
              <a:gd name="connsiteX11" fmla="*/ 1733113 w 2623430"/>
              <a:gd name="connsiteY11" fmla="*/ 1433394 h 1452905"/>
              <a:gd name="connsiteX12" fmla="*/ 885388 w 2623430"/>
              <a:gd name="connsiteY12" fmla="*/ 1347669 h 1452905"/>
              <a:gd name="connsiteX13" fmla="*/ 1647388 w 2623430"/>
              <a:gd name="connsiteY13" fmla="*/ 804744 h 1452905"/>
              <a:gd name="connsiteX14" fmla="*/ 1704538 w 2623430"/>
              <a:gd name="connsiteY14" fmla="*/ 1109544 h 1452905"/>
              <a:gd name="connsiteX15" fmla="*/ 1504513 w 2623430"/>
              <a:gd name="connsiteY15" fmla="*/ 1166694 h 1452905"/>
              <a:gd name="connsiteX16" fmla="*/ 971113 w 2623430"/>
              <a:gd name="connsiteY16" fmla="*/ 814269 h 1452905"/>
              <a:gd name="connsiteX17" fmla="*/ 1009213 w 2623430"/>
              <a:gd name="connsiteY17" fmla="*/ 661869 h 1452905"/>
              <a:gd name="connsiteX18" fmla="*/ 1475938 w 2623430"/>
              <a:gd name="connsiteY18" fmla="*/ 690444 h 1452905"/>
              <a:gd name="connsiteX0" fmla="*/ 708623 w 2608590"/>
              <a:gd name="connsiteY0" fmla="*/ 623769 h 1452905"/>
              <a:gd name="connsiteX1" fmla="*/ 841973 w 2608590"/>
              <a:gd name="connsiteY1" fmla="*/ 7952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956273 w 2608590"/>
              <a:gd name="connsiteY16" fmla="*/ 814269 h 1452905"/>
              <a:gd name="connsiteX17" fmla="*/ 994373 w 2608590"/>
              <a:gd name="connsiteY17" fmla="*/ 661869 h 1452905"/>
              <a:gd name="connsiteX18" fmla="*/ 1461098 w 2608590"/>
              <a:gd name="connsiteY18" fmla="*/ 690444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956273 w 2608590"/>
              <a:gd name="connsiteY16" fmla="*/ 814269 h 1452905"/>
              <a:gd name="connsiteX17" fmla="*/ 994373 w 2608590"/>
              <a:gd name="connsiteY17" fmla="*/ 661869 h 1452905"/>
              <a:gd name="connsiteX18" fmla="*/ 1461098 w 2608590"/>
              <a:gd name="connsiteY18" fmla="*/ 690444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994373 w 2608590"/>
              <a:gd name="connsiteY17" fmla="*/ 661869 h 1452905"/>
              <a:gd name="connsiteX18" fmla="*/ 1461098 w 2608590"/>
              <a:gd name="connsiteY18" fmla="*/ 690444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994373 w 2608590"/>
              <a:gd name="connsiteY17" fmla="*/ 661869 h 1452905"/>
              <a:gd name="connsiteX18" fmla="*/ 1546823 w 2608590"/>
              <a:gd name="connsiteY18" fmla="*/ 528519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28519 h 1452905"/>
              <a:gd name="connsiteX0" fmla="*/ 708623 w 2608590"/>
              <a:gd name="connsiteY0" fmla="*/ 6237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594323 w 2608590"/>
              <a:gd name="connsiteY0" fmla="*/ 77616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60998 w 2608590"/>
              <a:gd name="connsiteY0" fmla="*/ 719019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51473 w 2608590"/>
              <a:gd name="connsiteY0" fmla="*/ 7856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51473 w 2608590"/>
              <a:gd name="connsiteY0" fmla="*/ 7856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41948 w 2608590"/>
              <a:gd name="connsiteY0" fmla="*/ 7475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32548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41948 w 2608590"/>
              <a:gd name="connsiteY0" fmla="*/ 747594 h 1453882"/>
              <a:gd name="connsiteX1" fmla="*/ 632423 w 2608590"/>
              <a:gd name="connsiteY1" fmla="*/ 909519 h 1453882"/>
              <a:gd name="connsiteX2" fmla="*/ 518123 w 2608590"/>
              <a:gd name="connsiteY2" fmla="*/ 1290519 h 1453882"/>
              <a:gd name="connsiteX3" fmla="*/ 3773 w 2608590"/>
              <a:gd name="connsiteY3" fmla="*/ 957144 h 1453882"/>
              <a:gd name="connsiteX4" fmla="*/ 308573 w 2608590"/>
              <a:gd name="connsiteY4" fmla="*/ 690444 h 1453882"/>
              <a:gd name="connsiteX5" fmla="*/ 746723 w 2608590"/>
              <a:gd name="connsiteY5" fmla="*/ 461844 h 1453882"/>
              <a:gd name="connsiteX6" fmla="*/ 1194398 w 2608590"/>
              <a:gd name="connsiteY6" fmla="*/ 4644 h 1453882"/>
              <a:gd name="connsiteX7" fmla="*/ 1508723 w 2608590"/>
              <a:gd name="connsiteY7" fmla="*/ 252294 h 1453882"/>
              <a:gd name="connsiteX8" fmla="*/ 2080223 w 2608590"/>
              <a:gd name="connsiteY8" fmla="*/ 680919 h 1453882"/>
              <a:gd name="connsiteX9" fmla="*/ 2604098 w 2608590"/>
              <a:gd name="connsiteY9" fmla="*/ 861894 h 1453882"/>
              <a:gd name="connsiteX10" fmla="*/ 2299298 w 2608590"/>
              <a:gd name="connsiteY10" fmla="*/ 1100019 h 1453882"/>
              <a:gd name="connsiteX11" fmla="*/ 1718273 w 2608590"/>
              <a:gd name="connsiteY11" fmla="*/ 1433394 h 1453882"/>
              <a:gd name="connsiteX12" fmla="*/ 870548 w 2608590"/>
              <a:gd name="connsiteY12" fmla="*/ 1347669 h 1453882"/>
              <a:gd name="connsiteX13" fmla="*/ 1575398 w 2608590"/>
              <a:gd name="connsiteY13" fmla="*/ 776169 h 1453882"/>
              <a:gd name="connsiteX14" fmla="*/ 1689698 w 2608590"/>
              <a:gd name="connsiteY14" fmla="*/ 1109544 h 1453882"/>
              <a:gd name="connsiteX15" fmla="*/ 1489673 w 2608590"/>
              <a:gd name="connsiteY15" fmla="*/ 1166694 h 1453882"/>
              <a:gd name="connsiteX16" fmla="*/ 870548 w 2608590"/>
              <a:gd name="connsiteY16" fmla="*/ 804744 h 1453882"/>
              <a:gd name="connsiteX17" fmla="*/ 1003898 w 2608590"/>
              <a:gd name="connsiteY17" fmla="*/ 566619 h 1453882"/>
              <a:gd name="connsiteX18" fmla="*/ 1546823 w 2608590"/>
              <a:gd name="connsiteY18" fmla="*/ 557094 h 1453882"/>
              <a:gd name="connsiteX0" fmla="*/ 641948 w 2608590"/>
              <a:gd name="connsiteY0" fmla="*/ 7475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03973 w 2608590"/>
              <a:gd name="connsiteY13" fmla="*/ 804744 h 1452905"/>
              <a:gd name="connsiteX14" fmla="*/ 1689698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  <a:gd name="connsiteX0" fmla="*/ 641948 w 2608590"/>
              <a:gd name="connsiteY0" fmla="*/ 747594 h 1452905"/>
              <a:gd name="connsiteX1" fmla="*/ 632423 w 2608590"/>
              <a:gd name="connsiteY1" fmla="*/ 909519 h 1452905"/>
              <a:gd name="connsiteX2" fmla="*/ 518123 w 2608590"/>
              <a:gd name="connsiteY2" fmla="*/ 1290519 h 1452905"/>
              <a:gd name="connsiteX3" fmla="*/ 3773 w 2608590"/>
              <a:gd name="connsiteY3" fmla="*/ 957144 h 1452905"/>
              <a:gd name="connsiteX4" fmla="*/ 308573 w 2608590"/>
              <a:gd name="connsiteY4" fmla="*/ 690444 h 1452905"/>
              <a:gd name="connsiteX5" fmla="*/ 746723 w 2608590"/>
              <a:gd name="connsiteY5" fmla="*/ 461844 h 1452905"/>
              <a:gd name="connsiteX6" fmla="*/ 1194398 w 2608590"/>
              <a:gd name="connsiteY6" fmla="*/ 4644 h 1452905"/>
              <a:gd name="connsiteX7" fmla="*/ 1508723 w 2608590"/>
              <a:gd name="connsiteY7" fmla="*/ 252294 h 1452905"/>
              <a:gd name="connsiteX8" fmla="*/ 2080223 w 2608590"/>
              <a:gd name="connsiteY8" fmla="*/ 680919 h 1452905"/>
              <a:gd name="connsiteX9" fmla="*/ 2604098 w 2608590"/>
              <a:gd name="connsiteY9" fmla="*/ 861894 h 1452905"/>
              <a:gd name="connsiteX10" fmla="*/ 2299298 w 2608590"/>
              <a:gd name="connsiteY10" fmla="*/ 1100019 h 1452905"/>
              <a:gd name="connsiteX11" fmla="*/ 1718273 w 2608590"/>
              <a:gd name="connsiteY11" fmla="*/ 1433394 h 1452905"/>
              <a:gd name="connsiteX12" fmla="*/ 870548 w 2608590"/>
              <a:gd name="connsiteY12" fmla="*/ 1347669 h 1452905"/>
              <a:gd name="connsiteX13" fmla="*/ 1603973 w 2608590"/>
              <a:gd name="connsiteY13" fmla="*/ 804744 h 1452905"/>
              <a:gd name="connsiteX14" fmla="*/ 1661123 w 2608590"/>
              <a:gd name="connsiteY14" fmla="*/ 1109544 h 1452905"/>
              <a:gd name="connsiteX15" fmla="*/ 1489673 w 2608590"/>
              <a:gd name="connsiteY15" fmla="*/ 1166694 h 1452905"/>
              <a:gd name="connsiteX16" fmla="*/ 870548 w 2608590"/>
              <a:gd name="connsiteY16" fmla="*/ 804744 h 1452905"/>
              <a:gd name="connsiteX17" fmla="*/ 1003898 w 2608590"/>
              <a:gd name="connsiteY17" fmla="*/ 566619 h 1452905"/>
              <a:gd name="connsiteX18" fmla="*/ 1546823 w 2608590"/>
              <a:gd name="connsiteY18" fmla="*/ 557094 h 145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608590" h="1452905">
                <a:moveTo>
                  <a:pt x="641948" y="747594"/>
                </a:moveTo>
                <a:cubicBezTo>
                  <a:pt x="629248" y="812681"/>
                  <a:pt x="653061" y="819032"/>
                  <a:pt x="632423" y="909519"/>
                </a:cubicBezTo>
                <a:cubicBezTo>
                  <a:pt x="611786" y="1000007"/>
                  <a:pt x="622898" y="1282582"/>
                  <a:pt x="518123" y="1290519"/>
                </a:cubicBezTo>
                <a:cubicBezTo>
                  <a:pt x="413348" y="1298457"/>
                  <a:pt x="38698" y="1057156"/>
                  <a:pt x="3773" y="957144"/>
                </a:cubicBezTo>
                <a:cubicBezTo>
                  <a:pt x="-31152" y="857132"/>
                  <a:pt x="184748" y="772994"/>
                  <a:pt x="308573" y="690444"/>
                </a:cubicBezTo>
                <a:cubicBezTo>
                  <a:pt x="432398" y="607894"/>
                  <a:pt x="599086" y="576144"/>
                  <a:pt x="746723" y="461844"/>
                </a:cubicBezTo>
                <a:cubicBezTo>
                  <a:pt x="894360" y="347544"/>
                  <a:pt x="1067398" y="39569"/>
                  <a:pt x="1194398" y="4644"/>
                </a:cubicBezTo>
                <a:cubicBezTo>
                  <a:pt x="1321398" y="-30281"/>
                  <a:pt x="1361086" y="139582"/>
                  <a:pt x="1508723" y="252294"/>
                </a:cubicBezTo>
                <a:cubicBezTo>
                  <a:pt x="1656360" y="365006"/>
                  <a:pt x="1897660" y="579319"/>
                  <a:pt x="2080223" y="680919"/>
                </a:cubicBezTo>
                <a:cubicBezTo>
                  <a:pt x="2262786" y="782519"/>
                  <a:pt x="2567585" y="792044"/>
                  <a:pt x="2604098" y="861894"/>
                </a:cubicBezTo>
                <a:cubicBezTo>
                  <a:pt x="2640611" y="931744"/>
                  <a:pt x="2446935" y="1004769"/>
                  <a:pt x="2299298" y="1100019"/>
                </a:cubicBezTo>
                <a:cubicBezTo>
                  <a:pt x="2151661" y="1195269"/>
                  <a:pt x="1956398" y="1392119"/>
                  <a:pt x="1718273" y="1433394"/>
                </a:cubicBezTo>
                <a:cubicBezTo>
                  <a:pt x="1480148" y="1474669"/>
                  <a:pt x="889598" y="1452444"/>
                  <a:pt x="870548" y="1347669"/>
                </a:cubicBezTo>
                <a:cubicBezTo>
                  <a:pt x="851498" y="1242894"/>
                  <a:pt x="1472211" y="844432"/>
                  <a:pt x="1603973" y="804744"/>
                </a:cubicBezTo>
                <a:cubicBezTo>
                  <a:pt x="1735736" y="765057"/>
                  <a:pt x="1680173" y="1049219"/>
                  <a:pt x="1661123" y="1109544"/>
                </a:cubicBezTo>
                <a:cubicBezTo>
                  <a:pt x="1642073" y="1169869"/>
                  <a:pt x="1621436" y="1217494"/>
                  <a:pt x="1489673" y="1166694"/>
                </a:cubicBezTo>
                <a:cubicBezTo>
                  <a:pt x="1357910" y="1115894"/>
                  <a:pt x="951510" y="904756"/>
                  <a:pt x="870548" y="804744"/>
                </a:cubicBezTo>
                <a:cubicBezTo>
                  <a:pt x="789586" y="704732"/>
                  <a:pt x="891186" y="607894"/>
                  <a:pt x="1003898" y="566619"/>
                </a:cubicBezTo>
                <a:cubicBezTo>
                  <a:pt x="1116610" y="525344"/>
                  <a:pt x="1355529" y="532488"/>
                  <a:pt x="1546823" y="557094"/>
                </a:cubicBezTo>
              </a:path>
            </a:pathLst>
          </a:custGeom>
          <a:noFill/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7" name="TextBox 316"/>
          <p:cNvSpPr txBox="1"/>
          <p:nvPr/>
        </p:nvSpPr>
        <p:spPr>
          <a:xfrm>
            <a:off x="539552" y="5373216"/>
            <a:ext cx="23798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Euler trail does not</a:t>
            </a:r>
          </a:p>
          <a:p>
            <a:r>
              <a:rPr lang="en-US" b="1" dirty="0" smtClean="0"/>
              <a:t>exist, there are &gt; 2</a:t>
            </a:r>
          </a:p>
          <a:p>
            <a:r>
              <a:rPr lang="en-US" b="1" dirty="0" smtClean="0"/>
              <a:t>nodes with odd degree</a:t>
            </a:r>
            <a:endParaRPr lang="cs-CZ" b="1" dirty="0" smtClean="0"/>
          </a:p>
        </p:txBody>
      </p:sp>
      <p:sp>
        <p:nvSpPr>
          <p:cNvPr id="318" name="TextBox 317"/>
          <p:cNvSpPr txBox="1"/>
          <p:nvPr/>
        </p:nvSpPr>
        <p:spPr>
          <a:xfrm>
            <a:off x="3347864" y="5373216"/>
            <a:ext cx="3084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trail starts and ends in the</a:t>
            </a:r>
          </a:p>
          <a:p>
            <a:r>
              <a:rPr lang="en-US" b="1" dirty="0" smtClean="0"/>
              <a:t>nodes with odd degree</a:t>
            </a:r>
            <a:endParaRPr lang="cs-CZ" b="1" dirty="0" smtClean="0"/>
          </a:p>
        </p:txBody>
      </p:sp>
      <p:sp>
        <p:nvSpPr>
          <p:cNvPr id="340" name="Line 325"/>
          <p:cNvSpPr>
            <a:spLocks noChangeShapeType="1"/>
          </p:cNvSpPr>
          <p:nvPr/>
        </p:nvSpPr>
        <p:spPr bwMode="auto">
          <a:xfrm>
            <a:off x="7698458" y="3585790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1" name="Line 325"/>
          <p:cNvSpPr>
            <a:spLocks noChangeShapeType="1"/>
          </p:cNvSpPr>
          <p:nvPr/>
        </p:nvSpPr>
        <p:spPr bwMode="auto">
          <a:xfrm flipV="1">
            <a:off x="7050386" y="3585790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Line 325"/>
          <p:cNvSpPr>
            <a:spLocks noChangeShapeType="1"/>
          </p:cNvSpPr>
          <p:nvPr/>
        </p:nvSpPr>
        <p:spPr bwMode="auto">
          <a:xfrm flipV="1">
            <a:off x="6906370" y="3801814"/>
            <a:ext cx="14401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3" name="Line 325"/>
          <p:cNvSpPr>
            <a:spLocks noChangeShapeType="1"/>
          </p:cNvSpPr>
          <p:nvPr/>
        </p:nvSpPr>
        <p:spPr bwMode="auto">
          <a:xfrm flipH="1" flipV="1">
            <a:off x="6906370" y="4449886"/>
            <a:ext cx="43204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4" name="Line 325"/>
          <p:cNvSpPr>
            <a:spLocks noChangeShapeType="1"/>
          </p:cNvSpPr>
          <p:nvPr/>
        </p:nvSpPr>
        <p:spPr bwMode="auto">
          <a:xfrm flipH="1" flipV="1">
            <a:off x="7338418" y="495394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5" name="Line 325"/>
          <p:cNvSpPr>
            <a:spLocks noChangeShapeType="1"/>
          </p:cNvSpPr>
          <p:nvPr/>
        </p:nvSpPr>
        <p:spPr bwMode="auto">
          <a:xfrm flipH="1">
            <a:off x="8058498" y="4449886"/>
            <a:ext cx="36004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6" name="Line 325"/>
          <p:cNvSpPr>
            <a:spLocks noChangeShapeType="1"/>
          </p:cNvSpPr>
          <p:nvPr/>
        </p:nvSpPr>
        <p:spPr bwMode="auto">
          <a:xfrm>
            <a:off x="8274522" y="3801814"/>
            <a:ext cx="14401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7" name="Line 325"/>
          <p:cNvSpPr>
            <a:spLocks noChangeShapeType="1"/>
          </p:cNvSpPr>
          <p:nvPr/>
        </p:nvSpPr>
        <p:spPr bwMode="auto">
          <a:xfrm flipV="1">
            <a:off x="6906370" y="3585790"/>
            <a:ext cx="79208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" name="Line 325"/>
          <p:cNvSpPr>
            <a:spLocks noChangeShapeType="1"/>
          </p:cNvSpPr>
          <p:nvPr/>
        </p:nvSpPr>
        <p:spPr bwMode="auto">
          <a:xfrm flipV="1">
            <a:off x="7050386" y="3801814"/>
            <a:ext cx="12241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9" name="Line 325"/>
          <p:cNvSpPr>
            <a:spLocks noChangeShapeType="1"/>
          </p:cNvSpPr>
          <p:nvPr/>
        </p:nvSpPr>
        <p:spPr bwMode="auto">
          <a:xfrm>
            <a:off x="7698458" y="3585790"/>
            <a:ext cx="72008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0" name="Line 325"/>
          <p:cNvSpPr>
            <a:spLocks noChangeShapeType="1"/>
          </p:cNvSpPr>
          <p:nvPr/>
        </p:nvSpPr>
        <p:spPr bwMode="auto">
          <a:xfrm flipH="1">
            <a:off x="8058498" y="3801814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1" name="Line 325"/>
          <p:cNvSpPr>
            <a:spLocks noChangeShapeType="1"/>
          </p:cNvSpPr>
          <p:nvPr/>
        </p:nvSpPr>
        <p:spPr bwMode="auto">
          <a:xfrm flipH="1">
            <a:off x="7338418" y="4449886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2" name="Line 325"/>
          <p:cNvSpPr>
            <a:spLocks noChangeShapeType="1"/>
          </p:cNvSpPr>
          <p:nvPr/>
        </p:nvSpPr>
        <p:spPr bwMode="auto">
          <a:xfrm flipH="1" flipV="1">
            <a:off x="6906370" y="4449886"/>
            <a:ext cx="115212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3" name="Line 325"/>
          <p:cNvSpPr>
            <a:spLocks noChangeShapeType="1"/>
          </p:cNvSpPr>
          <p:nvPr/>
        </p:nvSpPr>
        <p:spPr bwMode="auto">
          <a:xfrm flipH="1" flipV="1">
            <a:off x="7050386" y="3801814"/>
            <a:ext cx="28803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4" name="Oval 330"/>
          <p:cNvSpPr>
            <a:spLocks noChangeArrowheads="1"/>
          </p:cNvSpPr>
          <p:nvPr/>
        </p:nvSpPr>
        <p:spPr bwMode="auto">
          <a:xfrm>
            <a:off x="7626450" y="380136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5" name="Oval 330"/>
          <p:cNvSpPr>
            <a:spLocks noChangeArrowheads="1"/>
          </p:cNvSpPr>
          <p:nvPr/>
        </p:nvSpPr>
        <p:spPr bwMode="auto">
          <a:xfrm>
            <a:off x="8202514" y="37298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Oval 330"/>
          <p:cNvSpPr>
            <a:spLocks noChangeArrowheads="1"/>
          </p:cNvSpPr>
          <p:nvPr/>
        </p:nvSpPr>
        <p:spPr bwMode="auto">
          <a:xfrm>
            <a:off x="6978378" y="37298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7" name="Oval 331"/>
          <p:cNvSpPr>
            <a:spLocks noChangeArrowheads="1"/>
          </p:cNvSpPr>
          <p:nvPr/>
        </p:nvSpPr>
        <p:spPr bwMode="auto">
          <a:xfrm>
            <a:off x="8346530" y="43778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" name="Oval 330"/>
          <p:cNvSpPr>
            <a:spLocks noChangeArrowheads="1"/>
          </p:cNvSpPr>
          <p:nvPr/>
        </p:nvSpPr>
        <p:spPr bwMode="auto">
          <a:xfrm>
            <a:off x="6834362" y="437787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9" name="Oval 331"/>
          <p:cNvSpPr>
            <a:spLocks noChangeArrowheads="1"/>
          </p:cNvSpPr>
          <p:nvPr/>
        </p:nvSpPr>
        <p:spPr bwMode="auto">
          <a:xfrm>
            <a:off x="7986490" y="488193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0" name="Oval 330"/>
          <p:cNvSpPr>
            <a:spLocks noChangeArrowheads="1"/>
          </p:cNvSpPr>
          <p:nvPr/>
        </p:nvSpPr>
        <p:spPr bwMode="auto">
          <a:xfrm>
            <a:off x="7266410" y="48819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Freeform 5"/>
          <p:cNvSpPr/>
          <p:nvPr/>
        </p:nvSpPr>
        <p:spPr>
          <a:xfrm>
            <a:off x="6732240" y="3530916"/>
            <a:ext cx="1887158" cy="1686015"/>
          </a:xfrm>
          <a:custGeom>
            <a:avLst/>
            <a:gdLst>
              <a:gd name="connsiteX0" fmla="*/ 1041927 w 1892195"/>
              <a:gd name="connsiteY0" fmla="*/ 2166 h 1785264"/>
              <a:gd name="connsiteX1" fmla="*/ 1603902 w 1892195"/>
              <a:gd name="connsiteY1" fmla="*/ 240291 h 1785264"/>
              <a:gd name="connsiteX2" fmla="*/ 1889652 w 1892195"/>
              <a:gd name="connsiteY2" fmla="*/ 1030866 h 1785264"/>
              <a:gd name="connsiteX3" fmla="*/ 1451502 w 1892195"/>
              <a:gd name="connsiteY3" fmla="*/ 1707141 h 1785264"/>
              <a:gd name="connsiteX4" fmla="*/ 556152 w 1892195"/>
              <a:gd name="connsiteY4" fmla="*/ 1707141 h 1785264"/>
              <a:gd name="connsiteX5" fmla="*/ 51327 w 1892195"/>
              <a:gd name="connsiteY5" fmla="*/ 1135641 h 1785264"/>
              <a:gd name="connsiteX6" fmla="*/ 108477 w 1892195"/>
              <a:gd name="connsiteY6" fmla="*/ 335541 h 1785264"/>
              <a:gd name="connsiteX7" fmla="*/ 860952 w 1892195"/>
              <a:gd name="connsiteY7" fmla="*/ 59316 h 1785264"/>
              <a:gd name="connsiteX8" fmla="*/ 765702 w 1892195"/>
              <a:gd name="connsiteY8" fmla="*/ 259341 h 1785264"/>
              <a:gd name="connsiteX9" fmla="*/ 775227 w 1892195"/>
              <a:gd name="connsiteY9" fmla="*/ 526041 h 1785264"/>
              <a:gd name="connsiteX10" fmla="*/ 327552 w 1892195"/>
              <a:gd name="connsiteY10" fmla="*/ 973716 h 1785264"/>
              <a:gd name="connsiteX11" fmla="*/ 908577 w 1892195"/>
              <a:gd name="connsiteY11" fmla="*/ 1268991 h 1785264"/>
              <a:gd name="connsiteX12" fmla="*/ 1270527 w 1892195"/>
              <a:gd name="connsiteY12" fmla="*/ 1411866 h 1785264"/>
              <a:gd name="connsiteX13" fmla="*/ 1451502 w 1892195"/>
              <a:gd name="connsiteY13" fmla="*/ 506991 h 1785264"/>
              <a:gd name="connsiteX14" fmla="*/ 1022877 w 1892195"/>
              <a:gd name="connsiteY14" fmla="*/ 478416 h 1785264"/>
              <a:gd name="connsiteX15" fmla="*/ 470427 w 1892195"/>
              <a:gd name="connsiteY15" fmla="*/ 459366 h 1785264"/>
              <a:gd name="connsiteX16" fmla="*/ 660927 w 1892195"/>
              <a:gd name="connsiteY16" fmla="*/ 1402341 h 1785264"/>
              <a:gd name="connsiteX17" fmla="*/ 994302 w 1892195"/>
              <a:gd name="connsiteY17" fmla="*/ 1211841 h 1785264"/>
              <a:gd name="connsiteX18" fmla="*/ 1537227 w 1892195"/>
              <a:gd name="connsiteY18" fmla="*/ 1021341 h 1785264"/>
              <a:gd name="connsiteX19" fmla="*/ 1022877 w 1892195"/>
              <a:gd name="connsiteY19" fmla="*/ 364116 h 1785264"/>
              <a:gd name="connsiteX20" fmla="*/ 1146702 w 1892195"/>
              <a:gd name="connsiteY20" fmla="*/ 135516 h 1785264"/>
              <a:gd name="connsiteX21" fmla="*/ 1041927 w 1892195"/>
              <a:gd name="connsiteY21" fmla="*/ 2166 h 1785264"/>
              <a:gd name="connsiteX0" fmla="*/ 1037029 w 1887297"/>
              <a:gd name="connsiteY0" fmla="*/ 2166 h 1785264"/>
              <a:gd name="connsiteX1" fmla="*/ 1599004 w 1887297"/>
              <a:gd name="connsiteY1" fmla="*/ 240291 h 1785264"/>
              <a:gd name="connsiteX2" fmla="*/ 1884754 w 1887297"/>
              <a:gd name="connsiteY2" fmla="*/ 1030866 h 1785264"/>
              <a:gd name="connsiteX3" fmla="*/ 1446604 w 1887297"/>
              <a:gd name="connsiteY3" fmla="*/ 1707141 h 1785264"/>
              <a:gd name="connsiteX4" fmla="*/ 551254 w 1887297"/>
              <a:gd name="connsiteY4" fmla="*/ 1707141 h 1785264"/>
              <a:gd name="connsiteX5" fmla="*/ 46429 w 1887297"/>
              <a:gd name="connsiteY5" fmla="*/ 1135641 h 1785264"/>
              <a:gd name="connsiteX6" fmla="*/ 103579 w 1887297"/>
              <a:gd name="connsiteY6" fmla="*/ 335541 h 1785264"/>
              <a:gd name="connsiteX7" fmla="*/ 760804 w 1887297"/>
              <a:gd name="connsiteY7" fmla="*/ 106941 h 1785264"/>
              <a:gd name="connsiteX8" fmla="*/ 760804 w 1887297"/>
              <a:gd name="connsiteY8" fmla="*/ 259341 h 1785264"/>
              <a:gd name="connsiteX9" fmla="*/ 770329 w 1887297"/>
              <a:gd name="connsiteY9" fmla="*/ 526041 h 1785264"/>
              <a:gd name="connsiteX10" fmla="*/ 322654 w 1887297"/>
              <a:gd name="connsiteY10" fmla="*/ 973716 h 1785264"/>
              <a:gd name="connsiteX11" fmla="*/ 903679 w 1887297"/>
              <a:gd name="connsiteY11" fmla="*/ 1268991 h 1785264"/>
              <a:gd name="connsiteX12" fmla="*/ 1265629 w 1887297"/>
              <a:gd name="connsiteY12" fmla="*/ 1411866 h 1785264"/>
              <a:gd name="connsiteX13" fmla="*/ 1446604 w 1887297"/>
              <a:gd name="connsiteY13" fmla="*/ 506991 h 1785264"/>
              <a:gd name="connsiteX14" fmla="*/ 1017979 w 1887297"/>
              <a:gd name="connsiteY14" fmla="*/ 478416 h 1785264"/>
              <a:gd name="connsiteX15" fmla="*/ 465529 w 1887297"/>
              <a:gd name="connsiteY15" fmla="*/ 459366 h 1785264"/>
              <a:gd name="connsiteX16" fmla="*/ 656029 w 1887297"/>
              <a:gd name="connsiteY16" fmla="*/ 1402341 h 1785264"/>
              <a:gd name="connsiteX17" fmla="*/ 989404 w 1887297"/>
              <a:gd name="connsiteY17" fmla="*/ 1211841 h 1785264"/>
              <a:gd name="connsiteX18" fmla="*/ 1532329 w 1887297"/>
              <a:gd name="connsiteY18" fmla="*/ 1021341 h 1785264"/>
              <a:gd name="connsiteX19" fmla="*/ 1017979 w 1887297"/>
              <a:gd name="connsiteY19" fmla="*/ 364116 h 1785264"/>
              <a:gd name="connsiteX20" fmla="*/ 1141804 w 1887297"/>
              <a:gd name="connsiteY20" fmla="*/ 135516 h 1785264"/>
              <a:gd name="connsiteX21" fmla="*/ 1037029 w 1887297"/>
              <a:gd name="connsiteY21" fmla="*/ 2166 h 1785264"/>
              <a:gd name="connsiteX0" fmla="*/ 1037029 w 1887297"/>
              <a:gd name="connsiteY0" fmla="*/ 2166 h 1785264"/>
              <a:gd name="connsiteX1" fmla="*/ 1599004 w 1887297"/>
              <a:gd name="connsiteY1" fmla="*/ 240291 h 1785264"/>
              <a:gd name="connsiteX2" fmla="*/ 1884754 w 1887297"/>
              <a:gd name="connsiteY2" fmla="*/ 1030866 h 1785264"/>
              <a:gd name="connsiteX3" fmla="*/ 1446604 w 1887297"/>
              <a:gd name="connsiteY3" fmla="*/ 1707141 h 1785264"/>
              <a:gd name="connsiteX4" fmla="*/ 551254 w 1887297"/>
              <a:gd name="connsiteY4" fmla="*/ 1707141 h 1785264"/>
              <a:gd name="connsiteX5" fmla="*/ 46429 w 1887297"/>
              <a:gd name="connsiteY5" fmla="*/ 1135641 h 1785264"/>
              <a:gd name="connsiteX6" fmla="*/ 103579 w 1887297"/>
              <a:gd name="connsiteY6" fmla="*/ 335541 h 1785264"/>
              <a:gd name="connsiteX7" fmla="*/ 760804 w 1887297"/>
              <a:gd name="connsiteY7" fmla="*/ 106941 h 1785264"/>
              <a:gd name="connsiteX8" fmla="*/ 760804 w 1887297"/>
              <a:gd name="connsiteY8" fmla="*/ 259341 h 1785264"/>
              <a:gd name="connsiteX9" fmla="*/ 322654 w 1887297"/>
              <a:gd name="connsiteY9" fmla="*/ 973716 h 1785264"/>
              <a:gd name="connsiteX10" fmla="*/ 903679 w 1887297"/>
              <a:gd name="connsiteY10" fmla="*/ 1268991 h 1785264"/>
              <a:gd name="connsiteX11" fmla="*/ 1265629 w 1887297"/>
              <a:gd name="connsiteY11" fmla="*/ 1411866 h 1785264"/>
              <a:gd name="connsiteX12" fmla="*/ 1446604 w 1887297"/>
              <a:gd name="connsiteY12" fmla="*/ 506991 h 1785264"/>
              <a:gd name="connsiteX13" fmla="*/ 1017979 w 1887297"/>
              <a:gd name="connsiteY13" fmla="*/ 478416 h 1785264"/>
              <a:gd name="connsiteX14" fmla="*/ 465529 w 1887297"/>
              <a:gd name="connsiteY14" fmla="*/ 459366 h 1785264"/>
              <a:gd name="connsiteX15" fmla="*/ 656029 w 1887297"/>
              <a:gd name="connsiteY15" fmla="*/ 1402341 h 1785264"/>
              <a:gd name="connsiteX16" fmla="*/ 989404 w 1887297"/>
              <a:gd name="connsiteY16" fmla="*/ 1211841 h 1785264"/>
              <a:gd name="connsiteX17" fmla="*/ 1532329 w 1887297"/>
              <a:gd name="connsiteY17" fmla="*/ 1021341 h 1785264"/>
              <a:gd name="connsiteX18" fmla="*/ 1017979 w 1887297"/>
              <a:gd name="connsiteY18" fmla="*/ 364116 h 1785264"/>
              <a:gd name="connsiteX19" fmla="*/ 1141804 w 1887297"/>
              <a:gd name="connsiteY19" fmla="*/ 135516 h 1785264"/>
              <a:gd name="connsiteX20" fmla="*/ 1037029 w 1887297"/>
              <a:gd name="connsiteY20" fmla="*/ 2166 h 1785264"/>
              <a:gd name="connsiteX0" fmla="*/ 1037029 w 1887297"/>
              <a:gd name="connsiteY0" fmla="*/ 2166 h 1785264"/>
              <a:gd name="connsiteX1" fmla="*/ 1599004 w 1887297"/>
              <a:gd name="connsiteY1" fmla="*/ 240291 h 1785264"/>
              <a:gd name="connsiteX2" fmla="*/ 1884754 w 1887297"/>
              <a:gd name="connsiteY2" fmla="*/ 1030866 h 1785264"/>
              <a:gd name="connsiteX3" fmla="*/ 1446604 w 1887297"/>
              <a:gd name="connsiteY3" fmla="*/ 1707141 h 1785264"/>
              <a:gd name="connsiteX4" fmla="*/ 551254 w 1887297"/>
              <a:gd name="connsiteY4" fmla="*/ 1707141 h 1785264"/>
              <a:gd name="connsiteX5" fmla="*/ 46429 w 1887297"/>
              <a:gd name="connsiteY5" fmla="*/ 1135641 h 1785264"/>
              <a:gd name="connsiteX6" fmla="*/ 103579 w 1887297"/>
              <a:gd name="connsiteY6" fmla="*/ 335541 h 1785264"/>
              <a:gd name="connsiteX7" fmla="*/ 760804 w 1887297"/>
              <a:gd name="connsiteY7" fmla="*/ 106941 h 1785264"/>
              <a:gd name="connsiteX8" fmla="*/ 760804 w 1887297"/>
              <a:gd name="connsiteY8" fmla="*/ 259341 h 1785264"/>
              <a:gd name="connsiteX9" fmla="*/ 303604 w 1887297"/>
              <a:gd name="connsiteY9" fmla="*/ 907041 h 1785264"/>
              <a:gd name="connsiteX10" fmla="*/ 903679 w 1887297"/>
              <a:gd name="connsiteY10" fmla="*/ 1268991 h 1785264"/>
              <a:gd name="connsiteX11" fmla="*/ 1265629 w 1887297"/>
              <a:gd name="connsiteY11" fmla="*/ 1411866 h 1785264"/>
              <a:gd name="connsiteX12" fmla="*/ 1446604 w 1887297"/>
              <a:gd name="connsiteY12" fmla="*/ 506991 h 1785264"/>
              <a:gd name="connsiteX13" fmla="*/ 1017979 w 1887297"/>
              <a:gd name="connsiteY13" fmla="*/ 478416 h 1785264"/>
              <a:gd name="connsiteX14" fmla="*/ 465529 w 1887297"/>
              <a:gd name="connsiteY14" fmla="*/ 459366 h 1785264"/>
              <a:gd name="connsiteX15" fmla="*/ 656029 w 1887297"/>
              <a:gd name="connsiteY15" fmla="*/ 1402341 h 1785264"/>
              <a:gd name="connsiteX16" fmla="*/ 989404 w 1887297"/>
              <a:gd name="connsiteY16" fmla="*/ 1211841 h 1785264"/>
              <a:gd name="connsiteX17" fmla="*/ 1532329 w 1887297"/>
              <a:gd name="connsiteY17" fmla="*/ 1021341 h 1785264"/>
              <a:gd name="connsiteX18" fmla="*/ 1017979 w 1887297"/>
              <a:gd name="connsiteY18" fmla="*/ 364116 h 1785264"/>
              <a:gd name="connsiteX19" fmla="*/ 1141804 w 1887297"/>
              <a:gd name="connsiteY19" fmla="*/ 135516 h 1785264"/>
              <a:gd name="connsiteX20" fmla="*/ 1037029 w 1887297"/>
              <a:gd name="connsiteY20" fmla="*/ 2166 h 1785264"/>
              <a:gd name="connsiteX0" fmla="*/ 1012636 w 1862904"/>
              <a:gd name="connsiteY0" fmla="*/ 2166 h 1785264"/>
              <a:gd name="connsiteX1" fmla="*/ 1574611 w 1862904"/>
              <a:gd name="connsiteY1" fmla="*/ 240291 h 1785264"/>
              <a:gd name="connsiteX2" fmla="*/ 1860361 w 1862904"/>
              <a:gd name="connsiteY2" fmla="*/ 1030866 h 1785264"/>
              <a:gd name="connsiteX3" fmla="*/ 1422211 w 1862904"/>
              <a:gd name="connsiteY3" fmla="*/ 1707141 h 1785264"/>
              <a:gd name="connsiteX4" fmla="*/ 526861 w 1862904"/>
              <a:gd name="connsiteY4" fmla="*/ 1707141 h 1785264"/>
              <a:gd name="connsiteX5" fmla="*/ 22036 w 1862904"/>
              <a:gd name="connsiteY5" fmla="*/ 1135641 h 1785264"/>
              <a:gd name="connsiteX6" fmla="*/ 155386 w 1862904"/>
              <a:gd name="connsiteY6" fmla="*/ 345066 h 1785264"/>
              <a:gd name="connsiteX7" fmla="*/ 736411 w 1862904"/>
              <a:gd name="connsiteY7" fmla="*/ 106941 h 1785264"/>
              <a:gd name="connsiteX8" fmla="*/ 736411 w 1862904"/>
              <a:gd name="connsiteY8" fmla="*/ 259341 h 1785264"/>
              <a:gd name="connsiteX9" fmla="*/ 279211 w 1862904"/>
              <a:gd name="connsiteY9" fmla="*/ 907041 h 1785264"/>
              <a:gd name="connsiteX10" fmla="*/ 879286 w 1862904"/>
              <a:gd name="connsiteY10" fmla="*/ 1268991 h 1785264"/>
              <a:gd name="connsiteX11" fmla="*/ 1241236 w 1862904"/>
              <a:gd name="connsiteY11" fmla="*/ 1411866 h 1785264"/>
              <a:gd name="connsiteX12" fmla="*/ 1422211 w 1862904"/>
              <a:gd name="connsiteY12" fmla="*/ 506991 h 1785264"/>
              <a:gd name="connsiteX13" fmla="*/ 993586 w 1862904"/>
              <a:gd name="connsiteY13" fmla="*/ 478416 h 1785264"/>
              <a:gd name="connsiteX14" fmla="*/ 441136 w 1862904"/>
              <a:gd name="connsiteY14" fmla="*/ 459366 h 1785264"/>
              <a:gd name="connsiteX15" fmla="*/ 631636 w 1862904"/>
              <a:gd name="connsiteY15" fmla="*/ 1402341 h 1785264"/>
              <a:gd name="connsiteX16" fmla="*/ 965011 w 1862904"/>
              <a:gd name="connsiteY16" fmla="*/ 1211841 h 1785264"/>
              <a:gd name="connsiteX17" fmla="*/ 1507936 w 1862904"/>
              <a:gd name="connsiteY17" fmla="*/ 1021341 h 1785264"/>
              <a:gd name="connsiteX18" fmla="*/ 993586 w 1862904"/>
              <a:gd name="connsiteY18" fmla="*/ 364116 h 1785264"/>
              <a:gd name="connsiteX19" fmla="*/ 1117411 w 1862904"/>
              <a:gd name="connsiteY19" fmla="*/ 135516 h 1785264"/>
              <a:gd name="connsiteX20" fmla="*/ 1012636 w 1862904"/>
              <a:gd name="connsiteY20" fmla="*/ 2166 h 1785264"/>
              <a:gd name="connsiteX0" fmla="*/ 1029471 w 1879739"/>
              <a:gd name="connsiteY0" fmla="*/ 2166 h 1789899"/>
              <a:gd name="connsiteX1" fmla="*/ 1591446 w 1879739"/>
              <a:gd name="connsiteY1" fmla="*/ 240291 h 1789899"/>
              <a:gd name="connsiteX2" fmla="*/ 1877196 w 1879739"/>
              <a:gd name="connsiteY2" fmla="*/ 1030866 h 1789899"/>
              <a:gd name="connsiteX3" fmla="*/ 1439046 w 1879739"/>
              <a:gd name="connsiteY3" fmla="*/ 1707141 h 1789899"/>
              <a:gd name="connsiteX4" fmla="*/ 543696 w 1879739"/>
              <a:gd name="connsiteY4" fmla="*/ 1707141 h 1789899"/>
              <a:gd name="connsiteX5" fmla="*/ 19821 w 1879739"/>
              <a:gd name="connsiteY5" fmla="*/ 1059441 h 1789899"/>
              <a:gd name="connsiteX6" fmla="*/ 172221 w 1879739"/>
              <a:gd name="connsiteY6" fmla="*/ 345066 h 1789899"/>
              <a:gd name="connsiteX7" fmla="*/ 753246 w 1879739"/>
              <a:gd name="connsiteY7" fmla="*/ 106941 h 1789899"/>
              <a:gd name="connsiteX8" fmla="*/ 753246 w 1879739"/>
              <a:gd name="connsiteY8" fmla="*/ 259341 h 1789899"/>
              <a:gd name="connsiteX9" fmla="*/ 296046 w 1879739"/>
              <a:gd name="connsiteY9" fmla="*/ 907041 h 1789899"/>
              <a:gd name="connsiteX10" fmla="*/ 896121 w 1879739"/>
              <a:gd name="connsiteY10" fmla="*/ 1268991 h 1789899"/>
              <a:gd name="connsiteX11" fmla="*/ 1258071 w 1879739"/>
              <a:gd name="connsiteY11" fmla="*/ 1411866 h 1789899"/>
              <a:gd name="connsiteX12" fmla="*/ 1439046 w 1879739"/>
              <a:gd name="connsiteY12" fmla="*/ 506991 h 1789899"/>
              <a:gd name="connsiteX13" fmla="*/ 1010421 w 1879739"/>
              <a:gd name="connsiteY13" fmla="*/ 478416 h 1789899"/>
              <a:gd name="connsiteX14" fmla="*/ 457971 w 1879739"/>
              <a:gd name="connsiteY14" fmla="*/ 459366 h 1789899"/>
              <a:gd name="connsiteX15" fmla="*/ 648471 w 1879739"/>
              <a:gd name="connsiteY15" fmla="*/ 1402341 h 1789899"/>
              <a:gd name="connsiteX16" fmla="*/ 981846 w 1879739"/>
              <a:gd name="connsiteY16" fmla="*/ 1211841 h 1789899"/>
              <a:gd name="connsiteX17" fmla="*/ 1524771 w 1879739"/>
              <a:gd name="connsiteY17" fmla="*/ 1021341 h 1789899"/>
              <a:gd name="connsiteX18" fmla="*/ 1010421 w 1879739"/>
              <a:gd name="connsiteY18" fmla="*/ 364116 h 1789899"/>
              <a:gd name="connsiteX19" fmla="*/ 1134246 w 1879739"/>
              <a:gd name="connsiteY19" fmla="*/ 135516 h 1789899"/>
              <a:gd name="connsiteX20" fmla="*/ 1029471 w 1879739"/>
              <a:gd name="connsiteY20" fmla="*/ 2166 h 1789899"/>
              <a:gd name="connsiteX0" fmla="*/ 1324746 w 1879230"/>
              <a:gd name="connsiteY0" fmla="*/ 7873 h 1700356"/>
              <a:gd name="connsiteX1" fmla="*/ 1591446 w 1879230"/>
              <a:gd name="connsiteY1" fmla="*/ 150748 h 1700356"/>
              <a:gd name="connsiteX2" fmla="*/ 1877196 w 1879230"/>
              <a:gd name="connsiteY2" fmla="*/ 941323 h 1700356"/>
              <a:gd name="connsiteX3" fmla="*/ 1439046 w 1879230"/>
              <a:gd name="connsiteY3" fmla="*/ 1617598 h 1700356"/>
              <a:gd name="connsiteX4" fmla="*/ 543696 w 1879230"/>
              <a:gd name="connsiteY4" fmla="*/ 1617598 h 1700356"/>
              <a:gd name="connsiteX5" fmla="*/ 19821 w 1879230"/>
              <a:gd name="connsiteY5" fmla="*/ 969898 h 1700356"/>
              <a:gd name="connsiteX6" fmla="*/ 172221 w 1879230"/>
              <a:gd name="connsiteY6" fmla="*/ 255523 h 1700356"/>
              <a:gd name="connsiteX7" fmla="*/ 753246 w 1879230"/>
              <a:gd name="connsiteY7" fmla="*/ 17398 h 1700356"/>
              <a:gd name="connsiteX8" fmla="*/ 753246 w 1879230"/>
              <a:gd name="connsiteY8" fmla="*/ 169798 h 1700356"/>
              <a:gd name="connsiteX9" fmla="*/ 296046 w 1879230"/>
              <a:gd name="connsiteY9" fmla="*/ 817498 h 1700356"/>
              <a:gd name="connsiteX10" fmla="*/ 896121 w 1879230"/>
              <a:gd name="connsiteY10" fmla="*/ 1179448 h 1700356"/>
              <a:gd name="connsiteX11" fmla="*/ 1258071 w 1879230"/>
              <a:gd name="connsiteY11" fmla="*/ 1322323 h 1700356"/>
              <a:gd name="connsiteX12" fmla="*/ 1439046 w 1879230"/>
              <a:gd name="connsiteY12" fmla="*/ 417448 h 1700356"/>
              <a:gd name="connsiteX13" fmla="*/ 1010421 w 1879230"/>
              <a:gd name="connsiteY13" fmla="*/ 388873 h 1700356"/>
              <a:gd name="connsiteX14" fmla="*/ 457971 w 1879230"/>
              <a:gd name="connsiteY14" fmla="*/ 369823 h 1700356"/>
              <a:gd name="connsiteX15" fmla="*/ 648471 w 1879230"/>
              <a:gd name="connsiteY15" fmla="*/ 1312798 h 1700356"/>
              <a:gd name="connsiteX16" fmla="*/ 981846 w 1879230"/>
              <a:gd name="connsiteY16" fmla="*/ 1122298 h 1700356"/>
              <a:gd name="connsiteX17" fmla="*/ 1524771 w 1879230"/>
              <a:gd name="connsiteY17" fmla="*/ 931798 h 1700356"/>
              <a:gd name="connsiteX18" fmla="*/ 1010421 w 1879230"/>
              <a:gd name="connsiteY18" fmla="*/ 274573 h 1700356"/>
              <a:gd name="connsiteX19" fmla="*/ 1134246 w 1879230"/>
              <a:gd name="connsiteY19" fmla="*/ 45973 h 1700356"/>
              <a:gd name="connsiteX20" fmla="*/ 1324746 w 1879230"/>
              <a:gd name="connsiteY20" fmla="*/ 7873 h 1700356"/>
              <a:gd name="connsiteX0" fmla="*/ 1324746 w 1879230"/>
              <a:gd name="connsiteY0" fmla="*/ 54352 h 1746835"/>
              <a:gd name="connsiteX1" fmla="*/ 1591446 w 1879230"/>
              <a:gd name="connsiteY1" fmla="*/ 197227 h 1746835"/>
              <a:gd name="connsiteX2" fmla="*/ 1877196 w 1879230"/>
              <a:gd name="connsiteY2" fmla="*/ 987802 h 1746835"/>
              <a:gd name="connsiteX3" fmla="*/ 1439046 w 1879230"/>
              <a:gd name="connsiteY3" fmla="*/ 1664077 h 1746835"/>
              <a:gd name="connsiteX4" fmla="*/ 543696 w 1879230"/>
              <a:gd name="connsiteY4" fmla="*/ 1664077 h 1746835"/>
              <a:gd name="connsiteX5" fmla="*/ 19821 w 1879230"/>
              <a:gd name="connsiteY5" fmla="*/ 1016377 h 1746835"/>
              <a:gd name="connsiteX6" fmla="*/ 172221 w 1879230"/>
              <a:gd name="connsiteY6" fmla="*/ 302002 h 1746835"/>
              <a:gd name="connsiteX7" fmla="*/ 753246 w 1879230"/>
              <a:gd name="connsiteY7" fmla="*/ 63877 h 1746835"/>
              <a:gd name="connsiteX8" fmla="*/ 753246 w 1879230"/>
              <a:gd name="connsiteY8" fmla="*/ 216277 h 1746835"/>
              <a:gd name="connsiteX9" fmla="*/ 296046 w 1879230"/>
              <a:gd name="connsiteY9" fmla="*/ 863977 h 1746835"/>
              <a:gd name="connsiteX10" fmla="*/ 896121 w 1879230"/>
              <a:gd name="connsiteY10" fmla="*/ 1225927 h 1746835"/>
              <a:gd name="connsiteX11" fmla="*/ 1258071 w 1879230"/>
              <a:gd name="connsiteY11" fmla="*/ 1368802 h 1746835"/>
              <a:gd name="connsiteX12" fmla="*/ 1439046 w 1879230"/>
              <a:gd name="connsiteY12" fmla="*/ 463927 h 1746835"/>
              <a:gd name="connsiteX13" fmla="*/ 1010421 w 1879230"/>
              <a:gd name="connsiteY13" fmla="*/ 435352 h 1746835"/>
              <a:gd name="connsiteX14" fmla="*/ 457971 w 1879230"/>
              <a:gd name="connsiteY14" fmla="*/ 416302 h 1746835"/>
              <a:gd name="connsiteX15" fmla="*/ 648471 w 1879230"/>
              <a:gd name="connsiteY15" fmla="*/ 1359277 h 1746835"/>
              <a:gd name="connsiteX16" fmla="*/ 981846 w 1879230"/>
              <a:gd name="connsiteY16" fmla="*/ 1168777 h 1746835"/>
              <a:gd name="connsiteX17" fmla="*/ 1524771 w 1879230"/>
              <a:gd name="connsiteY17" fmla="*/ 978277 h 1746835"/>
              <a:gd name="connsiteX18" fmla="*/ 1010421 w 1879230"/>
              <a:gd name="connsiteY18" fmla="*/ 321052 h 1746835"/>
              <a:gd name="connsiteX19" fmla="*/ 1134246 w 1879230"/>
              <a:gd name="connsiteY19" fmla="*/ 92452 h 1746835"/>
              <a:gd name="connsiteX20" fmla="*/ 1324746 w 1879230"/>
              <a:gd name="connsiteY20" fmla="*/ 54352 h 1746835"/>
              <a:gd name="connsiteX0" fmla="*/ 1324746 w 1879230"/>
              <a:gd name="connsiteY0" fmla="*/ 73211 h 1699019"/>
              <a:gd name="connsiteX1" fmla="*/ 1591446 w 1879230"/>
              <a:gd name="connsiteY1" fmla="*/ 149411 h 1699019"/>
              <a:gd name="connsiteX2" fmla="*/ 1877196 w 1879230"/>
              <a:gd name="connsiteY2" fmla="*/ 939986 h 1699019"/>
              <a:gd name="connsiteX3" fmla="*/ 1439046 w 1879230"/>
              <a:gd name="connsiteY3" fmla="*/ 1616261 h 1699019"/>
              <a:gd name="connsiteX4" fmla="*/ 543696 w 1879230"/>
              <a:gd name="connsiteY4" fmla="*/ 1616261 h 1699019"/>
              <a:gd name="connsiteX5" fmla="*/ 19821 w 1879230"/>
              <a:gd name="connsiteY5" fmla="*/ 968561 h 1699019"/>
              <a:gd name="connsiteX6" fmla="*/ 172221 w 1879230"/>
              <a:gd name="connsiteY6" fmla="*/ 254186 h 1699019"/>
              <a:gd name="connsiteX7" fmla="*/ 753246 w 1879230"/>
              <a:gd name="connsiteY7" fmla="*/ 16061 h 1699019"/>
              <a:gd name="connsiteX8" fmla="*/ 753246 w 1879230"/>
              <a:gd name="connsiteY8" fmla="*/ 168461 h 1699019"/>
              <a:gd name="connsiteX9" fmla="*/ 296046 w 1879230"/>
              <a:gd name="connsiteY9" fmla="*/ 816161 h 1699019"/>
              <a:gd name="connsiteX10" fmla="*/ 896121 w 1879230"/>
              <a:gd name="connsiteY10" fmla="*/ 1178111 h 1699019"/>
              <a:gd name="connsiteX11" fmla="*/ 1258071 w 1879230"/>
              <a:gd name="connsiteY11" fmla="*/ 1320986 h 1699019"/>
              <a:gd name="connsiteX12" fmla="*/ 1439046 w 1879230"/>
              <a:gd name="connsiteY12" fmla="*/ 416111 h 1699019"/>
              <a:gd name="connsiteX13" fmla="*/ 1010421 w 1879230"/>
              <a:gd name="connsiteY13" fmla="*/ 387536 h 1699019"/>
              <a:gd name="connsiteX14" fmla="*/ 457971 w 1879230"/>
              <a:gd name="connsiteY14" fmla="*/ 368486 h 1699019"/>
              <a:gd name="connsiteX15" fmla="*/ 648471 w 1879230"/>
              <a:gd name="connsiteY15" fmla="*/ 1311461 h 1699019"/>
              <a:gd name="connsiteX16" fmla="*/ 981846 w 1879230"/>
              <a:gd name="connsiteY16" fmla="*/ 1120961 h 1699019"/>
              <a:gd name="connsiteX17" fmla="*/ 1524771 w 1879230"/>
              <a:gd name="connsiteY17" fmla="*/ 930461 h 1699019"/>
              <a:gd name="connsiteX18" fmla="*/ 1010421 w 1879230"/>
              <a:gd name="connsiteY18" fmla="*/ 273236 h 1699019"/>
              <a:gd name="connsiteX19" fmla="*/ 1134246 w 1879230"/>
              <a:gd name="connsiteY19" fmla="*/ 44636 h 1699019"/>
              <a:gd name="connsiteX20" fmla="*/ 1324746 w 1879230"/>
              <a:gd name="connsiteY20" fmla="*/ 73211 h 1699019"/>
              <a:gd name="connsiteX0" fmla="*/ 1134246 w 1879533"/>
              <a:gd name="connsiteY0" fmla="*/ 31632 h 1686015"/>
              <a:gd name="connsiteX1" fmla="*/ 1591446 w 1879533"/>
              <a:gd name="connsiteY1" fmla="*/ 136407 h 1686015"/>
              <a:gd name="connsiteX2" fmla="*/ 1877196 w 1879533"/>
              <a:gd name="connsiteY2" fmla="*/ 926982 h 1686015"/>
              <a:gd name="connsiteX3" fmla="*/ 1439046 w 1879533"/>
              <a:gd name="connsiteY3" fmla="*/ 1603257 h 1686015"/>
              <a:gd name="connsiteX4" fmla="*/ 543696 w 1879533"/>
              <a:gd name="connsiteY4" fmla="*/ 1603257 h 1686015"/>
              <a:gd name="connsiteX5" fmla="*/ 19821 w 1879533"/>
              <a:gd name="connsiteY5" fmla="*/ 955557 h 1686015"/>
              <a:gd name="connsiteX6" fmla="*/ 172221 w 1879533"/>
              <a:gd name="connsiteY6" fmla="*/ 241182 h 1686015"/>
              <a:gd name="connsiteX7" fmla="*/ 753246 w 1879533"/>
              <a:gd name="connsiteY7" fmla="*/ 3057 h 1686015"/>
              <a:gd name="connsiteX8" fmla="*/ 753246 w 1879533"/>
              <a:gd name="connsiteY8" fmla="*/ 155457 h 1686015"/>
              <a:gd name="connsiteX9" fmla="*/ 296046 w 1879533"/>
              <a:gd name="connsiteY9" fmla="*/ 803157 h 1686015"/>
              <a:gd name="connsiteX10" fmla="*/ 896121 w 1879533"/>
              <a:gd name="connsiteY10" fmla="*/ 1165107 h 1686015"/>
              <a:gd name="connsiteX11" fmla="*/ 1258071 w 1879533"/>
              <a:gd name="connsiteY11" fmla="*/ 1307982 h 1686015"/>
              <a:gd name="connsiteX12" fmla="*/ 1439046 w 1879533"/>
              <a:gd name="connsiteY12" fmla="*/ 403107 h 1686015"/>
              <a:gd name="connsiteX13" fmla="*/ 1010421 w 1879533"/>
              <a:gd name="connsiteY13" fmla="*/ 374532 h 1686015"/>
              <a:gd name="connsiteX14" fmla="*/ 457971 w 1879533"/>
              <a:gd name="connsiteY14" fmla="*/ 355482 h 1686015"/>
              <a:gd name="connsiteX15" fmla="*/ 648471 w 1879533"/>
              <a:gd name="connsiteY15" fmla="*/ 1298457 h 1686015"/>
              <a:gd name="connsiteX16" fmla="*/ 981846 w 1879533"/>
              <a:gd name="connsiteY16" fmla="*/ 1107957 h 1686015"/>
              <a:gd name="connsiteX17" fmla="*/ 1524771 w 1879533"/>
              <a:gd name="connsiteY17" fmla="*/ 917457 h 1686015"/>
              <a:gd name="connsiteX18" fmla="*/ 1010421 w 1879533"/>
              <a:gd name="connsiteY18" fmla="*/ 260232 h 1686015"/>
              <a:gd name="connsiteX19" fmla="*/ 1134246 w 1879533"/>
              <a:gd name="connsiteY19" fmla="*/ 31632 h 1686015"/>
              <a:gd name="connsiteX0" fmla="*/ 1134246 w 1879533"/>
              <a:gd name="connsiteY0" fmla="*/ 31632 h 1686015"/>
              <a:gd name="connsiteX1" fmla="*/ 1591446 w 1879533"/>
              <a:gd name="connsiteY1" fmla="*/ 136407 h 1686015"/>
              <a:gd name="connsiteX2" fmla="*/ 1877196 w 1879533"/>
              <a:gd name="connsiteY2" fmla="*/ 926982 h 1686015"/>
              <a:gd name="connsiteX3" fmla="*/ 1439046 w 1879533"/>
              <a:gd name="connsiteY3" fmla="*/ 1603257 h 1686015"/>
              <a:gd name="connsiteX4" fmla="*/ 543696 w 1879533"/>
              <a:gd name="connsiteY4" fmla="*/ 1603257 h 1686015"/>
              <a:gd name="connsiteX5" fmla="*/ 19821 w 1879533"/>
              <a:gd name="connsiteY5" fmla="*/ 955557 h 1686015"/>
              <a:gd name="connsiteX6" fmla="*/ 172221 w 1879533"/>
              <a:gd name="connsiteY6" fmla="*/ 241182 h 1686015"/>
              <a:gd name="connsiteX7" fmla="*/ 753246 w 1879533"/>
              <a:gd name="connsiteY7" fmla="*/ 3057 h 1686015"/>
              <a:gd name="connsiteX8" fmla="*/ 753246 w 1879533"/>
              <a:gd name="connsiteY8" fmla="*/ 155457 h 1686015"/>
              <a:gd name="connsiteX9" fmla="*/ 296046 w 1879533"/>
              <a:gd name="connsiteY9" fmla="*/ 803157 h 1686015"/>
              <a:gd name="connsiteX10" fmla="*/ 896121 w 1879533"/>
              <a:gd name="connsiteY10" fmla="*/ 1165107 h 1686015"/>
              <a:gd name="connsiteX11" fmla="*/ 1258071 w 1879533"/>
              <a:gd name="connsiteY11" fmla="*/ 1307982 h 1686015"/>
              <a:gd name="connsiteX12" fmla="*/ 1439046 w 1879533"/>
              <a:gd name="connsiteY12" fmla="*/ 403107 h 1686015"/>
              <a:gd name="connsiteX13" fmla="*/ 1010421 w 1879533"/>
              <a:gd name="connsiteY13" fmla="*/ 374532 h 1686015"/>
              <a:gd name="connsiteX14" fmla="*/ 457971 w 1879533"/>
              <a:gd name="connsiteY14" fmla="*/ 355482 h 1686015"/>
              <a:gd name="connsiteX15" fmla="*/ 648471 w 1879533"/>
              <a:gd name="connsiteY15" fmla="*/ 1298457 h 1686015"/>
              <a:gd name="connsiteX16" fmla="*/ 981846 w 1879533"/>
              <a:gd name="connsiteY16" fmla="*/ 1107957 h 1686015"/>
              <a:gd name="connsiteX17" fmla="*/ 1524771 w 1879533"/>
              <a:gd name="connsiteY17" fmla="*/ 917457 h 1686015"/>
              <a:gd name="connsiteX18" fmla="*/ 1038996 w 1879533"/>
              <a:gd name="connsiteY18" fmla="*/ 279282 h 1686015"/>
              <a:gd name="connsiteX19" fmla="*/ 1134246 w 1879533"/>
              <a:gd name="connsiteY19" fmla="*/ 31632 h 1686015"/>
              <a:gd name="connsiteX0" fmla="*/ 1267596 w 1879313"/>
              <a:gd name="connsiteY0" fmla="*/ 60207 h 1686015"/>
              <a:gd name="connsiteX1" fmla="*/ 1591446 w 1879313"/>
              <a:gd name="connsiteY1" fmla="*/ 136407 h 1686015"/>
              <a:gd name="connsiteX2" fmla="*/ 1877196 w 1879313"/>
              <a:gd name="connsiteY2" fmla="*/ 926982 h 1686015"/>
              <a:gd name="connsiteX3" fmla="*/ 1439046 w 1879313"/>
              <a:gd name="connsiteY3" fmla="*/ 1603257 h 1686015"/>
              <a:gd name="connsiteX4" fmla="*/ 543696 w 1879313"/>
              <a:gd name="connsiteY4" fmla="*/ 1603257 h 1686015"/>
              <a:gd name="connsiteX5" fmla="*/ 19821 w 1879313"/>
              <a:gd name="connsiteY5" fmla="*/ 955557 h 1686015"/>
              <a:gd name="connsiteX6" fmla="*/ 172221 w 1879313"/>
              <a:gd name="connsiteY6" fmla="*/ 241182 h 1686015"/>
              <a:gd name="connsiteX7" fmla="*/ 753246 w 1879313"/>
              <a:gd name="connsiteY7" fmla="*/ 3057 h 1686015"/>
              <a:gd name="connsiteX8" fmla="*/ 753246 w 1879313"/>
              <a:gd name="connsiteY8" fmla="*/ 155457 h 1686015"/>
              <a:gd name="connsiteX9" fmla="*/ 296046 w 1879313"/>
              <a:gd name="connsiteY9" fmla="*/ 803157 h 1686015"/>
              <a:gd name="connsiteX10" fmla="*/ 896121 w 1879313"/>
              <a:gd name="connsiteY10" fmla="*/ 1165107 h 1686015"/>
              <a:gd name="connsiteX11" fmla="*/ 1258071 w 1879313"/>
              <a:gd name="connsiteY11" fmla="*/ 1307982 h 1686015"/>
              <a:gd name="connsiteX12" fmla="*/ 1439046 w 1879313"/>
              <a:gd name="connsiteY12" fmla="*/ 403107 h 1686015"/>
              <a:gd name="connsiteX13" fmla="*/ 1010421 w 1879313"/>
              <a:gd name="connsiteY13" fmla="*/ 374532 h 1686015"/>
              <a:gd name="connsiteX14" fmla="*/ 457971 w 1879313"/>
              <a:gd name="connsiteY14" fmla="*/ 355482 h 1686015"/>
              <a:gd name="connsiteX15" fmla="*/ 648471 w 1879313"/>
              <a:gd name="connsiteY15" fmla="*/ 1298457 h 1686015"/>
              <a:gd name="connsiteX16" fmla="*/ 981846 w 1879313"/>
              <a:gd name="connsiteY16" fmla="*/ 1107957 h 1686015"/>
              <a:gd name="connsiteX17" fmla="*/ 1524771 w 1879313"/>
              <a:gd name="connsiteY17" fmla="*/ 917457 h 1686015"/>
              <a:gd name="connsiteX18" fmla="*/ 1038996 w 1879313"/>
              <a:gd name="connsiteY18" fmla="*/ 279282 h 1686015"/>
              <a:gd name="connsiteX19" fmla="*/ 1267596 w 1879313"/>
              <a:gd name="connsiteY19" fmla="*/ 60207 h 1686015"/>
              <a:gd name="connsiteX0" fmla="*/ 1258071 w 1879327"/>
              <a:gd name="connsiteY0" fmla="*/ 41157 h 1686015"/>
              <a:gd name="connsiteX1" fmla="*/ 1591446 w 1879327"/>
              <a:gd name="connsiteY1" fmla="*/ 136407 h 1686015"/>
              <a:gd name="connsiteX2" fmla="*/ 1877196 w 1879327"/>
              <a:gd name="connsiteY2" fmla="*/ 926982 h 1686015"/>
              <a:gd name="connsiteX3" fmla="*/ 1439046 w 1879327"/>
              <a:gd name="connsiteY3" fmla="*/ 1603257 h 1686015"/>
              <a:gd name="connsiteX4" fmla="*/ 543696 w 1879327"/>
              <a:gd name="connsiteY4" fmla="*/ 1603257 h 1686015"/>
              <a:gd name="connsiteX5" fmla="*/ 19821 w 1879327"/>
              <a:gd name="connsiteY5" fmla="*/ 955557 h 1686015"/>
              <a:gd name="connsiteX6" fmla="*/ 172221 w 1879327"/>
              <a:gd name="connsiteY6" fmla="*/ 241182 h 1686015"/>
              <a:gd name="connsiteX7" fmla="*/ 753246 w 1879327"/>
              <a:gd name="connsiteY7" fmla="*/ 3057 h 1686015"/>
              <a:gd name="connsiteX8" fmla="*/ 753246 w 1879327"/>
              <a:gd name="connsiteY8" fmla="*/ 155457 h 1686015"/>
              <a:gd name="connsiteX9" fmla="*/ 296046 w 1879327"/>
              <a:gd name="connsiteY9" fmla="*/ 803157 h 1686015"/>
              <a:gd name="connsiteX10" fmla="*/ 896121 w 1879327"/>
              <a:gd name="connsiteY10" fmla="*/ 1165107 h 1686015"/>
              <a:gd name="connsiteX11" fmla="*/ 1258071 w 1879327"/>
              <a:gd name="connsiteY11" fmla="*/ 1307982 h 1686015"/>
              <a:gd name="connsiteX12" fmla="*/ 1439046 w 1879327"/>
              <a:gd name="connsiteY12" fmla="*/ 403107 h 1686015"/>
              <a:gd name="connsiteX13" fmla="*/ 1010421 w 1879327"/>
              <a:gd name="connsiteY13" fmla="*/ 374532 h 1686015"/>
              <a:gd name="connsiteX14" fmla="*/ 457971 w 1879327"/>
              <a:gd name="connsiteY14" fmla="*/ 355482 h 1686015"/>
              <a:gd name="connsiteX15" fmla="*/ 648471 w 1879327"/>
              <a:gd name="connsiteY15" fmla="*/ 1298457 h 1686015"/>
              <a:gd name="connsiteX16" fmla="*/ 981846 w 1879327"/>
              <a:gd name="connsiteY16" fmla="*/ 1107957 h 1686015"/>
              <a:gd name="connsiteX17" fmla="*/ 1524771 w 1879327"/>
              <a:gd name="connsiteY17" fmla="*/ 917457 h 1686015"/>
              <a:gd name="connsiteX18" fmla="*/ 1038996 w 1879327"/>
              <a:gd name="connsiteY18" fmla="*/ 279282 h 1686015"/>
              <a:gd name="connsiteX19" fmla="*/ 1258071 w 1879327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48471 w 1887158"/>
              <a:gd name="connsiteY15" fmla="*/ 1298457 h 1686015"/>
              <a:gd name="connsiteX16" fmla="*/ 981846 w 1887158"/>
              <a:gd name="connsiteY16" fmla="*/ 1107957 h 1686015"/>
              <a:gd name="connsiteX17" fmla="*/ 1524771 w 1887158"/>
              <a:gd name="connsiteY17" fmla="*/ 917457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48471 w 1887158"/>
              <a:gd name="connsiteY15" fmla="*/ 1298457 h 1686015"/>
              <a:gd name="connsiteX16" fmla="*/ 981846 w 1887158"/>
              <a:gd name="connsiteY16" fmla="*/ 1107957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48471 w 1887158"/>
              <a:gd name="connsiteY15" fmla="*/ 1298457 h 1686015"/>
              <a:gd name="connsiteX16" fmla="*/ 1191396 w 1887158"/>
              <a:gd name="connsiteY16" fmla="*/ 1060332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77046 w 1887158"/>
              <a:gd name="connsiteY15" fmla="*/ 1222257 h 1686015"/>
              <a:gd name="connsiteX16" fmla="*/ 1191396 w 1887158"/>
              <a:gd name="connsiteY16" fmla="*/ 1060332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77046 w 1887158"/>
              <a:gd name="connsiteY15" fmla="*/ 1279407 h 1686015"/>
              <a:gd name="connsiteX16" fmla="*/ 1191396 w 1887158"/>
              <a:gd name="connsiteY16" fmla="*/ 1060332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677046 w 1887158"/>
              <a:gd name="connsiteY15" fmla="*/ 1279407 h 1686015"/>
              <a:gd name="connsiteX16" fmla="*/ 1191396 w 1887158"/>
              <a:gd name="connsiteY16" fmla="*/ 1060332 h 1686015"/>
              <a:gd name="connsiteX17" fmla="*/ 1486671 w 1887158"/>
              <a:gd name="connsiteY17" fmla="*/ 907932 h 1686015"/>
              <a:gd name="connsiteX18" fmla="*/ 1038996 w 1887158"/>
              <a:gd name="connsiteY18" fmla="*/ 279282 h 1686015"/>
              <a:gd name="connsiteX19" fmla="*/ 1258071 w 1887158"/>
              <a:gd name="connsiteY19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562745 w 1887158"/>
              <a:gd name="connsiteY15" fmla="*/ 888882 h 1686015"/>
              <a:gd name="connsiteX16" fmla="*/ 677046 w 1887158"/>
              <a:gd name="connsiteY16" fmla="*/ 1279407 h 1686015"/>
              <a:gd name="connsiteX17" fmla="*/ 1191396 w 1887158"/>
              <a:gd name="connsiteY17" fmla="*/ 1060332 h 1686015"/>
              <a:gd name="connsiteX18" fmla="*/ 1486671 w 1887158"/>
              <a:gd name="connsiteY18" fmla="*/ 907932 h 1686015"/>
              <a:gd name="connsiteX19" fmla="*/ 1038996 w 1887158"/>
              <a:gd name="connsiteY19" fmla="*/ 279282 h 1686015"/>
              <a:gd name="connsiteX20" fmla="*/ 1258071 w 1887158"/>
              <a:gd name="connsiteY20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258071 w 1887158"/>
              <a:gd name="connsiteY11" fmla="*/ 1307982 h 1686015"/>
              <a:gd name="connsiteX12" fmla="*/ 1439046 w 1887158"/>
              <a:gd name="connsiteY12" fmla="*/ 403107 h 1686015"/>
              <a:gd name="connsiteX13" fmla="*/ 1010421 w 1887158"/>
              <a:gd name="connsiteY13" fmla="*/ 374532 h 1686015"/>
              <a:gd name="connsiteX14" fmla="*/ 457971 w 1887158"/>
              <a:gd name="connsiteY14" fmla="*/ 355482 h 1686015"/>
              <a:gd name="connsiteX15" fmla="*/ 562745 w 1887158"/>
              <a:gd name="connsiteY15" fmla="*/ 888882 h 1686015"/>
              <a:gd name="connsiteX16" fmla="*/ 677046 w 1887158"/>
              <a:gd name="connsiteY16" fmla="*/ 1279407 h 1686015"/>
              <a:gd name="connsiteX17" fmla="*/ 1191396 w 1887158"/>
              <a:gd name="connsiteY17" fmla="*/ 1060332 h 1686015"/>
              <a:gd name="connsiteX18" fmla="*/ 1505721 w 1887158"/>
              <a:gd name="connsiteY18" fmla="*/ 850782 h 1686015"/>
              <a:gd name="connsiteX19" fmla="*/ 1038996 w 1887158"/>
              <a:gd name="connsiteY19" fmla="*/ 279282 h 1686015"/>
              <a:gd name="connsiteX20" fmla="*/ 1258071 w 1887158"/>
              <a:gd name="connsiteY20" fmla="*/ 41157 h 1686015"/>
              <a:gd name="connsiteX0" fmla="*/ 1258071 w 1887158"/>
              <a:gd name="connsiteY0" fmla="*/ 41157 h 1686015"/>
              <a:gd name="connsiteX1" fmla="*/ 1705746 w 1887158"/>
              <a:gd name="connsiteY1" fmla="*/ 260232 h 1686015"/>
              <a:gd name="connsiteX2" fmla="*/ 1877196 w 1887158"/>
              <a:gd name="connsiteY2" fmla="*/ 926982 h 1686015"/>
              <a:gd name="connsiteX3" fmla="*/ 1439046 w 1887158"/>
              <a:gd name="connsiteY3" fmla="*/ 1603257 h 1686015"/>
              <a:gd name="connsiteX4" fmla="*/ 543696 w 1887158"/>
              <a:gd name="connsiteY4" fmla="*/ 1603257 h 1686015"/>
              <a:gd name="connsiteX5" fmla="*/ 19821 w 1887158"/>
              <a:gd name="connsiteY5" fmla="*/ 955557 h 1686015"/>
              <a:gd name="connsiteX6" fmla="*/ 172221 w 1887158"/>
              <a:gd name="connsiteY6" fmla="*/ 241182 h 1686015"/>
              <a:gd name="connsiteX7" fmla="*/ 753246 w 1887158"/>
              <a:gd name="connsiteY7" fmla="*/ 3057 h 1686015"/>
              <a:gd name="connsiteX8" fmla="*/ 753246 w 1887158"/>
              <a:gd name="connsiteY8" fmla="*/ 155457 h 1686015"/>
              <a:gd name="connsiteX9" fmla="*/ 296046 w 1887158"/>
              <a:gd name="connsiteY9" fmla="*/ 803157 h 1686015"/>
              <a:gd name="connsiteX10" fmla="*/ 896121 w 1887158"/>
              <a:gd name="connsiteY10" fmla="*/ 1165107 h 1686015"/>
              <a:gd name="connsiteX11" fmla="*/ 1172345 w 1887158"/>
              <a:gd name="connsiteY11" fmla="*/ 1279407 h 1686015"/>
              <a:gd name="connsiteX12" fmla="*/ 1258071 w 1887158"/>
              <a:gd name="connsiteY12" fmla="*/ 1307982 h 1686015"/>
              <a:gd name="connsiteX13" fmla="*/ 1439046 w 1887158"/>
              <a:gd name="connsiteY13" fmla="*/ 403107 h 1686015"/>
              <a:gd name="connsiteX14" fmla="*/ 1010421 w 1887158"/>
              <a:gd name="connsiteY14" fmla="*/ 374532 h 1686015"/>
              <a:gd name="connsiteX15" fmla="*/ 457971 w 1887158"/>
              <a:gd name="connsiteY15" fmla="*/ 355482 h 1686015"/>
              <a:gd name="connsiteX16" fmla="*/ 562745 w 1887158"/>
              <a:gd name="connsiteY16" fmla="*/ 888882 h 1686015"/>
              <a:gd name="connsiteX17" fmla="*/ 677046 w 1887158"/>
              <a:gd name="connsiteY17" fmla="*/ 1279407 h 1686015"/>
              <a:gd name="connsiteX18" fmla="*/ 1191396 w 1887158"/>
              <a:gd name="connsiteY18" fmla="*/ 1060332 h 1686015"/>
              <a:gd name="connsiteX19" fmla="*/ 1505721 w 1887158"/>
              <a:gd name="connsiteY19" fmla="*/ 850782 h 1686015"/>
              <a:gd name="connsiteX20" fmla="*/ 1038996 w 1887158"/>
              <a:gd name="connsiteY20" fmla="*/ 279282 h 1686015"/>
              <a:gd name="connsiteX21" fmla="*/ 1258071 w 1887158"/>
              <a:gd name="connsiteY21" fmla="*/ 41157 h 1686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887158" h="1686015">
                <a:moveTo>
                  <a:pt x="1258071" y="41157"/>
                </a:moveTo>
                <a:cubicBezTo>
                  <a:pt x="1369196" y="37982"/>
                  <a:pt x="1602559" y="112595"/>
                  <a:pt x="1705746" y="260232"/>
                </a:cubicBezTo>
                <a:cubicBezTo>
                  <a:pt x="1808933" y="407869"/>
                  <a:pt x="1921646" y="703145"/>
                  <a:pt x="1877196" y="926982"/>
                </a:cubicBezTo>
                <a:cubicBezTo>
                  <a:pt x="1832746" y="1150820"/>
                  <a:pt x="1661296" y="1490545"/>
                  <a:pt x="1439046" y="1603257"/>
                </a:cubicBezTo>
                <a:cubicBezTo>
                  <a:pt x="1216796" y="1715970"/>
                  <a:pt x="780233" y="1711207"/>
                  <a:pt x="543696" y="1603257"/>
                </a:cubicBezTo>
                <a:cubicBezTo>
                  <a:pt x="307159" y="1495307"/>
                  <a:pt x="81733" y="1182569"/>
                  <a:pt x="19821" y="955557"/>
                </a:cubicBezTo>
                <a:cubicBezTo>
                  <a:pt x="-42091" y="728545"/>
                  <a:pt x="49984" y="399932"/>
                  <a:pt x="172221" y="241182"/>
                </a:cubicBezTo>
                <a:cubicBezTo>
                  <a:pt x="294458" y="82432"/>
                  <a:pt x="656409" y="17345"/>
                  <a:pt x="753246" y="3057"/>
                </a:cubicBezTo>
                <a:cubicBezTo>
                  <a:pt x="850084" y="-11230"/>
                  <a:pt x="829446" y="22107"/>
                  <a:pt x="753246" y="155457"/>
                </a:cubicBezTo>
                <a:cubicBezTo>
                  <a:pt x="677046" y="288807"/>
                  <a:pt x="272234" y="634882"/>
                  <a:pt x="296046" y="803157"/>
                </a:cubicBezTo>
                <a:cubicBezTo>
                  <a:pt x="319858" y="971432"/>
                  <a:pt x="750071" y="1085732"/>
                  <a:pt x="896121" y="1165107"/>
                </a:cubicBezTo>
                <a:cubicBezTo>
                  <a:pt x="1042171" y="1244482"/>
                  <a:pt x="1112020" y="1255595"/>
                  <a:pt x="1172345" y="1279407"/>
                </a:cubicBezTo>
                <a:cubicBezTo>
                  <a:pt x="1232670" y="1303219"/>
                  <a:pt x="1213621" y="1454032"/>
                  <a:pt x="1258071" y="1307982"/>
                </a:cubicBezTo>
                <a:cubicBezTo>
                  <a:pt x="1302521" y="1161932"/>
                  <a:pt x="1480321" y="558682"/>
                  <a:pt x="1439046" y="403107"/>
                </a:cubicBezTo>
                <a:cubicBezTo>
                  <a:pt x="1397771" y="247532"/>
                  <a:pt x="1173933" y="382469"/>
                  <a:pt x="1010421" y="374532"/>
                </a:cubicBezTo>
                <a:cubicBezTo>
                  <a:pt x="846909" y="366595"/>
                  <a:pt x="532584" y="269757"/>
                  <a:pt x="457971" y="355482"/>
                </a:cubicBezTo>
                <a:cubicBezTo>
                  <a:pt x="383358" y="441207"/>
                  <a:pt x="526233" y="734895"/>
                  <a:pt x="562745" y="888882"/>
                </a:cubicBezTo>
                <a:cubicBezTo>
                  <a:pt x="599257" y="1042869"/>
                  <a:pt x="572271" y="1250832"/>
                  <a:pt x="677046" y="1279407"/>
                </a:cubicBezTo>
                <a:cubicBezTo>
                  <a:pt x="781821" y="1307982"/>
                  <a:pt x="1053284" y="1131769"/>
                  <a:pt x="1191396" y="1060332"/>
                </a:cubicBezTo>
                <a:cubicBezTo>
                  <a:pt x="1329508" y="988895"/>
                  <a:pt x="1531121" y="980957"/>
                  <a:pt x="1505721" y="850782"/>
                </a:cubicBezTo>
                <a:cubicBezTo>
                  <a:pt x="1480321" y="720607"/>
                  <a:pt x="1104083" y="426919"/>
                  <a:pt x="1038996" y="279282"/>
                </a:cubicBezTo>
                <a:cubicBezTo>
                  <a:pt x="973909" y="131645"/>
                  <a:pt x="1146946" y="44332"/>
                  <a:pt x="1258071" y="41157"/>
                </a:cubicBezTo>
                <a:close/>
              </a:path>
            </a:pathLst>
          </a:custGeom>
          <a:noFill/>
          <a:ln w="31750"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8" name="TextBox 367"/>
          <p:cNvSpPr txBox="1"/>
          <p:nvPr/>
        </p:nvSpPr>
        <p:spPr>
          <a:xfrm>
            <a:off x="6834362" y="5385990"/>
            <a:ext cx="1944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The trail is closed, </a:t>
            </a:r>
          </a:p>
          <a:p>
            <a:r>
              <a:rPr lang="en-US" b="1" smtClean="0"/>
              <a:t>all node degrees </a:t>
            </a:r>
          </a:p>
          <a:p>
            <a:r>
              <a:rPr lang="en-US" b="1" smtClean="0"/>
              <a:t>are even</a:t>
            </a:r>
            <a:endParaRPr lang="cs-CZ" b="1" smtClean="0"/>
          </a:p>
        </p:txBody>
      </p:sp>
      <p:sp>
        <p:nvSpPr>
          <p:cNvPr id="72" name="Line 153"/>
          <p:cNvSpPr>
            <a:spLocks noChangeShapeType="1"/>
          </p:cNvSpPr>
          <p:nvPr/>
        </p:nvSpPr>
        <p:spPr bwMode="auto">
          <a:xfrm flipH="1" flipV="1">
            <a:off x="899145" y="4940721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Oval 169"/>
          <p:cNvSpPr>
            <a:spLocks noChangeArrowheads="1"/>
          </p:cNvSpPr>
          <p:nvPr/>
        </p:nvSpPr>
        <p:spPr bwMode="auto">
          <a:xfrm>
            <a:off x="827137" y="48687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Oval 169"/>
          <p:cNvSpPr>
            <a:spLocks noChangeArrowheads="1"/>
          </p:cNvSpPr>
          <p:nvPr/>
        </p:nvSpPr>
        <p:spPr bwMode="auto">
          <a:xfrm>
            <a:off x="2266850" y="486871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153"/>
          <p:cNvSpPr>
            <a:spLocks noChangeShapeType="1"/>
          </p:cNvSpPr>
          <p:nvPr/>
        </p:nvSpPr>
        <p:spPr bwMode="auto">
          <a:xfrm flipH="1" flipV="1">
            <a:off x="899145" y="422108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153"/>
          <p:cNvSpPr>
            <a:spLocks noChangeShapeType="1"/>
          </p:cNvSpPr>
          <p:nvPr/>
        </p:nvSpPr>
        <p:spPr bwMode="auto">
          <a:xfrm flipH="1">
            <a:off x="899145" y="4221088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153"/>
          <p:cNvSpPr>
            <a:spLocks noChangeShapeType="1"/>
          </p:cNvSpPr>
          <p:nvPr/>
        </p:nvSpPr>
        <p:spPr bwMode="auto">
          <a:xfrm flipH="1">
            <a:off x="2339305" y="4221088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153"/>
          <p:cNvSpPr>
            <a:spLocks noChangeShapeType="1"/>
          </p:cNvSpPr>
          <p:nvPr/>
        </p:nvSpPr>
        <p:spPr bwMode="auto">
          <a:xfrm flipH="1" flipV="1">
            <a:off x="899145" y="458112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Oval 169"/>
          <p:cNvSpPr>
            <a:spLocks noChangeArrowheads="1"/>
          </p:cNvSpPr>
          <p:nvPr/>
        </p:nvSpPr>
        <p:spPr bwMode="auto">
          <a:xfrm>
            <a:off x="2267297" y="45091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Oval 169"/>
          <p:cNvSpPr>
            <a:spLocks noChangeArrowheads="1"/>
          </p:cNvSpPr>
          <p:nvPr/>
        </p:nvSpPr>
        <p:spPr bwMode="auto">
          <a:xfrm>
            <a:off x="827137" y="45091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153"/>
          <p:cNvSpPr>
            <a:spLocks noChangeShapeType="1"/>
          </p:cNvSpPr>
          <p:nvPr/>
        </p:nvSpPr>
        <p:spPr bwMode="auto">
          <a:xfrm flipH="1">
            <a:off x="1259185" y="4581128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153"/>
          <p:cNvSpPr>
            <a:spLocks noChangeShapeType="1"/>
          </p:cNvSpPr>
          <p:nvPr/>
        </p:nvSpPr>
        <p:spPr bwMode="auto">
          <a:xfrm flipH="1">
            <a:off x="1979265" y="4581128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153"/>
          <p:cNvSpPr>
            <a:spLocks noChangeShapeType="1"/>
          </p:cNvSpPr>
          <p:nvPr/>
        </p:nvSpPr>
        <p:spPr bwMode="auto">
          <a:xfrm flipH="1">
            <a:off x="1619225" y="4221088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Oval 169"/>
          <p:cNvSpPr>
            <a:spLocks noChangeArrowheads="1"/>
          </p:cNvSpPr>
          <p:nvPr/>
        </p:nvSpPr>
        <p:spPr bwMode="auto">
          <a:xfrm>
            <a:off x="1547217" y="414908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Oval 169"/>
          <p:cNvSpPr>
            <a:spLocks noChangeArrowheads="1"/>
          </p:cNvSpPr>
          <p:nvPr/>
        </p:nvSpPr>
        <p:spPr bwMode="auto">
          <a:xfrm>
            <a:off x="1907257" y="45091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Oval 169"/>
          <p:cNvSpPr>
            <a:spLocks noChangeArrowheads="1"/>
          </p:cNvSpPr>
          <p:nvPr/>
        </p:nvSpPr>
        <p:spPr bwMode="auto">
          <a:xfrm>
            <a:off x="1547217" y="45091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Oval 169"/>
          <p:cNvSpPr>
            <a:spLocks noChangeArrowheads="1"/>
          </p:cNvSpPr>
          <p:nvPr/>
        </p:nvSpPr>
        <p:spPr bwMode="auto">
          <a:xfrm>
            <a:off x="1187177" y="450912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Oval 169"/>
          <p:cNvSpPr>
            <a:spLocks noChangeArrowheads="1"/>
          </p:cNvSpPr>
          <p:nvPr/>
        </p:nvSpPr>
        <p:spPr bwMode="auto">
          <a:xfrm>
            <a:off x="1907257" y="486916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Oval 169"/>
          <p:cNvSpPr>
            <a:spLocks noChangeArrowheads="1"/>
          </p:cNvSpPr>
          <p:nvPr/>
        </p:nvSpPr>
        <p:spPr bwMode="auto">
          <a:xfrm>
            <a:off x="1187177" y="486916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Oval 169"/>
          <p:cNvSpPr>
            <a:spLocks noChangeArrowheads="1"/>
          </p:cNvSpPr>
          <p:nvPr/>
        </p:nvSpPr>
        <p:spPr bwMode="auto">
          <a:xfrm>
            <a:off x="827137" y="414908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Oval 169"/>
          <p:cNvSpPr>
            <a:spLocks noChangeArrowheads="1"/>
          </p:cNvSpPr>
          <p:nvPr/>
        </p:nvSpPr>
        <p:spPr bwMode="auto">
          <a:xfrm>
            <a:off x="2266850" y="414908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11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755576" y="5157192"/>
            <a:ext cx="1892259" cy="1138857"/>
          </a:xfrm>
          <a:custGeom>
            <a:avLst/>
            <a:gdLst>
              <a:gd name="connsiteX0" fmla="*/ 1643852 w 1643852"/>
              <a:gd name="connsiteY0" fmla="*/ 307910 h 606765"/>
              <a:gd name="connsiteX1" fmla="*/ 981379 w 1643852"/>
              <a:gd name="connsiteY1" fmla="*/ 606490 h 606765"/>
              <a:gd name="connsiteX2" fmla="*/ 94970 w 1643852"/>
              <a:gd name="connsiteY2" fmla="*/ 354563 h 606765"/>
              <a:gd name="connsiteX3" fmla="*/ 66979 w 1643852"/>
              <a:gd name="connsiteY3" fmla="*/ 0 h 606765"/>
              <a:gd name="connsiteX0" fmla="*/ 1596228 w 1596228"/>
              <a:gd name="connsiteY0" fmla="*/ 588094 h 886949"/>
              <a:gd name="connsiteX1" fmla="*/ 933755 w 1596228"/>
              <a:gd name="connsiteY1" fmla="*/ 886674 h 886949"/>
              <a:gd name="connsiteX2" fmla="*/ 47346 w 1596228"/>
              <a:gd name="connsiteY2" fmla="*/ 634747 h 886949"/>
              <a:gd name="connsiteX3" fmla="*/ 216000 w 1596228"/>
              <a:gd name="connsiteY3" fmla="*/ 0 h 886949"/>
              <a:gd name="connsiteX0" fmla="*/ 1568662 w 1568662"/>
              <a:gd name="connsiteY0" fmla="*/ 438663 h 737518"/>
              <a:gd name="connsiteX1" fmla="*/ 906189 w 1568662"/>
              <a:gd name="connsiteY1" fmla="*/ 737243 h 737518"/>
              <a:gd name="connsiteX2" fmla="*/ 19780 w 1568662"/>
              <a:gd name="connsiteY2" fmla="*/ 485316 h 737518"/>
              <a:gd name="connsiteX3" fmla="*/ 705918 w 1568662"/>
              <a:gd name="connsiteY3" fmla="*/ 0 h 737518"/>
              <a:gd name="connsiteX0" fmla="*/ 1606324 w 1606324"/>
              <a:gd name="connsiteY0" fmla="*/ 463267 h 762080"/>
              <a:gd name="connsiteX1" fmla="*/ 943851 w 1606324"/>
              <a:gd name="connsiteY1" fmla="*/ 761847 h 762080"/>
              <a:gd name="connsiteX2" fmla="*/ 57442 w 1606324"/>
              <a:gd name="connsiteY2" fmla="*/ 509920 h 762080"/>
              <a:gd name="connsiteX3" fmla="*/ 137723 w 1606324"/>
              <a:gd name="connsiteY3" fmla="*/ 27251 h 762080"/>
              <a:gd name="connsiteX4" fmla="*/ 743580 w 1606324"/>
              <a:gd name="connsiteY4" fmla="*/ 24604 h 76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6324" h="762080">
                <a:moveTo>
                  <a:pt x="1606324" y="463267"/>
                </a:moveTo>
                <a:cubicBezTo>
                  <a:pt x="1404161" y="608669"/>
                  <a:pt x="1201998" y="754072"/>
                  <a:pt x="943851" y="761847"/>
                </a:cubicBezTo>
                <a:cubicBezTo>
                  <a:pt x="685704" y="769623"/>
                  <a:pt x="176272" y="580985"/>
                  <a:pt x="57442" y="509920"/>
                </a:cubicBezTo>
                <a:cubicBezTo>
                  <a:pt x="-61388" y="438855"/>
                  <a:pt x="23367" y="108137"/>
                  <a:pt x="137723" y="27251"/>
                </a:cubicBezTo>
                <a:cubicBezTo>
                  <a:pt x="252079" y="-53635"/>
                  <a:pt x="658129" y="76412"/>
                  <a:pt x="743580" y="24604"/>
                </a:cubicBezTo>
              </a:path>
            </a:pathLst>
          </a:cu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95536" y="404664"/>
            <a:ext cx="8352928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Plan</a:t>
            </a:r>
            <a:r>
              <a:rPr lang="en-US" sz="2800" smtClean="0"/>
              <a:t>ar</a:t>
            </a:r>
            <a:r>
              <a:rPr lang="cs-CZ" sz="2800" smtClean="0"/>
              <a:t> gra</a:t>
            </a:r>
            <a:r>
              <a:rPr lang="en-US" sz="2800" smtClean="0"/>
              <a:t>ph</a:t>
            </a:r>
            <a:endParaRPr lang="cs-CZ" sz="2800" smtClean="0"/>
          </a:p>
          <a:p>
            <a:r>
              <a:rPr lang="en-US" b="0" smtClean="0"/>
              <a:t>Can the graph be drawn in a plane wihout crossing its edges?</a:t>
            </a:r>
            <a:endParaRPr lang="cs-CZ" b="0" smtClean="0"/>
          </a:p>
        </p:txBody>
      </p:sp>
      <p:sp>
        <p:nvSpPr>
          <p:cNvPr id="167" name="TextBox 166"/>
          <p:cNvSpPr txBox="1"/>
          <p:nvPr/>
        </p:nvSpPr>
        <p:spPr>
          <a:xfrm>
            <a:off x="395536" y="1268760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 question</a:t>
            </a:r>
            <a:r>
              <a:rPr lang="cs-CZ" smtClean="0"/>
              <a:t> (</a:t>
            </a:r>
            <a:r>
              <a:rPr lang="en-US" smtClean="0"/>
              <a:t>however, little bit more advanced</a:t>
            </a:r>
            <a:r>
              <a:rPr lang="cs-CZ" smtClean="0"/>
              <a:t>)</a:t>
            </a:r>
            <a:endParaRPr lang="cs-CZ"/>
          </a:p>
        </p:txBody>
      </p:sp>
      <p:sp>
        <p:nvSpPr>
          <p:cNvPr id="168" name="Smiley Face 167"/>
          <p:cNvSpPr/>
          <p:nvPr/>
        </p:nvSpPr>
        <p:spPr>
          <a:xfrm>
            <a:off x="5940152" y="1340768"/>
            <a:ext cx="288032" cy="288032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23</a:t>
            </a:fld>
            <a:endParaRPr lang="cs-CZ"/>
          </a:p>
        </p:txBody>
      </p:sp>
      <p:sp>
        <p:nvSpPr>
          <p:cNvPr id="165" name="TextBox 164"/>
          <p:cNvSpPr txBox="1"/>
          <p:nvPr/>
        </p:nvSpPr>
        <p:spPr>
          <a:xfrm>
            <a:off x="755576" y="4077072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The graph is planar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the blue edge can be drawn differently:</a:t>
            </a:r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 flipV="1">
            <a:off x="2123728" y="278304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 flipV="1">
            <a:off x="2627784" y="321509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>
            <a:off x="1619672" y="278304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>
            <a:off x="2627784" y="350312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 flipV="1">
            <a:off x="1043608" y="350312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 flipV="1">
            <a:off x="1619672" y="321509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V="1">
            <a:off x="1619672" y="3215094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>
            <a:off x="1619672" y="3215094"/>
            <a:ext cx="1008112" cy="648072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 flipH="1" flipV="1">
            <a:off x="1619672" y="321509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 flipV="1">
            <a:off x="1619672" y="386316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Line 153"/>
          <p:cNvSpPr>
            <a:spLocks noChangeShapeType="1"/>
          </p:cNvSpPr>
          <p:nvPr/>
        </p:nvSpPr>
        <p:spPr bwMode="auto">
          <a:xfrm flipH="1">
            <a:off x="1043608" y="3215094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547664" y="379115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1547664" y="314308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2555776" y="379115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971600" y="34311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Line 153"/>
          <p:cNvSpPr>
            <a:spLocks noChangeShapeType="1"/>
          </p:cNvSpPr>
          <p:nvPr/>
        </p:nvSpPr>
        <p:spPr bwMode="auto">
          <a:xfrm>
            <a:off x="2627784" y="3215094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2051720" y="27110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3131840" y="34311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Oval 169"/>
          <p:cNvSpPr>
            <a:spLocks noChangeArrowheads="1"/>
          </p:cNvSpPr>
          <p:nvPr/>
        </p:nvSpPr>
        <p:spPr bwMode="auto">
          <a:xfrm>
            <a:off x="2555776" y="314308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Line 153"/>
          <p:cNvSpPr>
            <a:spLocks noChangeShapeType="1"/>
          </p:cNvSpPr>
          <p:nvPr/>
        </p:nvSpPr>
        <p:spPr bwMode="auto">
          <a:xfrm flipH="1" flipV="1">
            <a:off x="5292527" y="3354525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Line 153"/>
          <p:cNvSpPr>
            <a:spLocks noChangeShapeType="1"/>
          </p:cNvSpPr>
          <p:nvPr/>
        </p:nvSpPr>
        <p:spPr bwMode="auto">
          <a:xfrm flipH="1" flipV="1">
            <a:off x="5292527" y="3642557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153"/>
          <p:cNvSpPr>
            <a:spLocks noChangeShapeType="1"/>
          </p:cNvSpPr>
          <p:nvPr/>
        </p:nvSpPr>
        <p:spPr bwMode="auto">
          <a:xfrm flipH="1" flipV="1">
            <a:off x="5292527" y="3354525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Line 153"/>
          <p:cNvSpPr>
            <a:spLocks noChangeShapeType="1"/>
          </p:cNvSpPr>
          <p:nvPr/>
        </p:nvSpPr>
        <p:spPr bwMode="auto">
          <a:xfrm flipH="1">
            <a:off x="5292527" y="3426533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Line 153"/>
          <p:cNvSpPr>
            <a:spLocks noChangeShapeType="1"/>
          </p:cNvSpPr>
          <p:nvPr/>
        </p:nvSpPr>
        <p:spPr bwMode="auto">
          <a:xfrm flipH="1" flipV="1">
            <a:off x="5292527" y="3354525"/>
            <a:ext cx="64807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Oval 169"/>
          <p:cNvSpPr>
            <a:spLocks noChangeArrowheads="1"/>
          </p:cNvSpPr>
          <p:nvPr/>
        </p:nvSpPr>
        <p:spPr bwMode="auto">
          <a:xfrm>
            <a:off x="5220519" y="32820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>
            <a:off x="5292527" y="3642557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V="1">
            <a:off x="5292527" y="3786573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>
            <a:off x="5292527" y="3930589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V="1">
            <a:off x="5292527" y="3426533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>
            <a:off x="5292527" y="4146613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V="1">
            <a:off x="5292527" y="3786573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 flipV="1">
            <a:off x="5292527" y="3426533"/>
            <a:ext cx="64807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Oval 169"/>
          <p:cNvSpPr>
            <a:spLocks noChangeArrowheads="1"/>
          </p:cNvSpPr>
          <p:nvPr/>
        </p:nvSpPr>
        <p:spPr bwMode="auto">
          <a:xfrm>
            <a:off x="5220519" y="41461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Oval 169"/>
          <p:cNvSpPr>
            <a:spLocks noChangeArrowheads="1"/>
          </p:cNvSpPr>
          <p:nvPr/>
        </p:nvSpPr>
        <p:spPr bwMode="auto">
          <a:xfrm>
            <a:off x="5220519" y="38581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Oval 169"/>
          <p:cNvSpPr>
            <a:spLocks noChangeArrowheads="1"/>
          </p:cNvSpPr>
          <p:nvPr/>
        </p:nvSpPr>
        <p:spPr bwMode="auto">
          <a:xfrm>
            <a:off x="5220519" y="35701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5868591" y="40746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5868591" y="37145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5868591" y="335452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Line 153"/>
          <p:cNvSpPr>
            <a:spLocks noChangeShapeType="1"/>
          </p:cNvSpPr>
          <p:nvPr/>
        </p:nvSpPr>
        <p:spPr bwMode="auto">
          <a:xfrm flipH="1" flipV="1">
            <a:off x="2123281" y="4799717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Line 153"/>
          <p:cNvSpPr>
            <a:spLocks noChangeShapeType="1"/>
          </p:cNvSpPr>
          <p:nvPr/>
        </p:nvSpPr>
        <p:spPr bwMode="auto">
          <a:xfrm flipH="1" flipV="1">
            <a:off x="2627337" y="5231765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Line 153"/>
          <p:cNvSpPr>
            <a:spLocks noChangeShapeType="1"/>
          </p:cNvSpPr>
          <p:nvPr/>
        </p:nvSpPr>
        <p:spPr bwMode="auto">
          <a:xfrm flipH="1">
            <a:off x="1619225" y="4799717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flipH="1">
            <a:off x="2627337" y="5519797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5" name="Line 153"/>
          <p:cNvSpPr>
            <a:spLocks noChangeShapeType="1"/>
          </p:cNvSpPr>
          <p:nvPr/>
        </p:nvSpPr>
        <p:spPr bwMode="auto">
          <a:xfrm flipH="1" flipV="1">
            <a:off x="1043161" y="5519797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Line 153"/>
          <p:cNvSpPr>
            <a:spLocks noChangeShapeType="1"/>
          </p:cNvSpPr>
          <p:nvPr/>
        </p:nvSpPr>
        <p:spPr bwMode="auto">
          <a:xfrm flipH="1" flipV="1">
            <a:off x="1619225" y="5231765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Line 153"/>
          <p:cNvSpPr>
            <a:spLocks noChangeShapeType="1"/>
          </p:cNvSpPr>
          <p:nvPr/>
        </p:nvSpPr>
        <p:spPr bwMode="auto">
          <a:xfrm flipV="1">
            <a:off x="1619225" y="5231765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Line 153"/>
          <p:cNvSpPr>
            <a:spLocks noChangeShapeType="1"/>
          </p:cNvSpPr>
          <p:nvPr/>
        </p:nvSpPr>
        <p:spPr bwMode="auto">
          <a:xfrm flipH="1" flipV="1">
            <a:off x="1619225" y="5231765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0" name="Line 153"/>
          <p:cNvSpPr>
            <a:spLocks noChangeShapeType="1"/>
          </p:cNvSpPr>
          <p:nvPr/>
        </p:nvSpPr>
        <p:spPr bwMode="auto">
          <a:xfrm flipH="1" flipV="1">
            <a:off x="1619225" y="5879837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1" name="Line 153"/>
          <p:cNvSpPr>
            <a:spLocks noChangeShapeType="1"/>
          </p:cNvSpPr>
          <p:nvPr/>
        </p:nvSpPr>
        <p:spPr bwMode="auto">
          <a:xfrm flipH="1">
            <a:off x="1043161" y="5231765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2" name="Oval 169"/>
          <p:cNvSpPr>
            <a:spLocks noChangeArrowheads="1"/>
          </p:cNvSpPr>
          <p:nvPr/>
        </p:nvSpPr>
        <p:spPr bwMode="auto">
          <a:xfrm>
            <a:off x="1547217" y="580782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3" name="Oval 169"/>
          <p:cNvSpPr>
            <a:spLocks noChangeArrowheads="1"/>
          </p:cNvSpPr>
          <p:nvPr/>
        </p:nvSpPr>
        <p:spPr bwMode="auto">
          <a:xfrm>
            <a:off x="1547217" y="51597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4" name="Oval 169"/>
          <p:cNvSpPr>
            <a:spLocks noChangeArrowheads="1"/>
          </p:cNvSpPr>
          <p:nvPr/>
        </p:nvSpPr>
        <p:spPr bwMode="auto">
          <a:xfrm>
            <a:off x="2555329" y="580782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5" name="Oval 169"/>
          <p:cNvSpPr>
            <a:spLocks noChangeArrowheads="1"/>
          </p:cNvSpPr>
          <p:nvPr/>
        </p:nvSpPr>
        <p:spPr bwMode="auto">
          <a:xfrm>
            <a:off x="971153" y="544778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Line 153"/>
          <p:cNvSpPr>
            <a:spLocks noChangeShapeType="1"/>
          </p:cNvSpPr>
          <p:nvPr/>
        </p:nvSpPr>
        <p:spPr bwMode="auto">
          <a:xfrm>
            <a:off x="2627337" y="5231765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Oval 169"/>
          <p:cNvSpPr>
            <a:spLocks noChangeArrowheads="1"/>
          </p:cNvSpPr>
          <p:nvPr/>
        </p:nvSpPr>
        <p:spPr bwMode="auto">
          <a:xfrm>
            <a:off x="2051273" y="472770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8" name="Oval 169"/>
          <p:cNvSpPr>
            <a:spLocks noChangeArrowheads="1"/>
          </p:cNvSpPr>
          <p:nvPr/>
        </p:nvSpPr>
        <p:spPr bwMode="auto">
          <a:xfrm>
            <a:off x="3131393" y="544778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Oval 169"/>
          <p:cNvSpPr>
            <a:spLocks noChangeArrowheads="1"/>
          </p:cNvSpPr>
          <p:nvPr/>
        </p:nvSpPr>
        <p:spPr bwMode="auto">
          <a:xfrm>
            <a:off x="2555329" y="515975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0" name="Line 153"/>
          <p:cNvSpPr>
            <a:spLocks noChangeShapeType="1"/>
          </p:cNvSpPr>
          <p:nvPr/>
        </p:nvSpPr>
        <p:spPr bwMode="auto">
          <a:xfrm flipH="1" flipV="1">
            <a:off x="7956376" y="3573016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Line 153"/>
          <p:cNvSpPr>
            <a:spLocks noChangeShapeType="1"/>
          </p:cNvSpPr>
          <p:nvPr/>
        </p:nvSpPr>
        <p:spPr bwMode="auto">
          <a:xfrm flipH="1">
            <a:off x="7452320" y="407707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2" name="Line 153"/>
          <p:cNvSpPr>
            <a:spLocks noChangeShapeType="1"/>
          </p:cNvSpPr>
          <p:nvPr/>
        </p:nvSpPr>
        <p:spPr bwMode="auto">
          <a:xfrm flipH="1" flipV="1">
            <a:off x="6948264" y="407707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3" name="Line 153"/>
          <p:cNvSpPr>
            <a:spLocks noChangeShapeType="1"/>
          </p:cNvSpPr>
          <p:nvPr/>
        </p:nvSpPr>
        <p:spPr bwMode="auto">
          <a:xfrm flipH="1" flipV="1">
            <a:off x="6948264" y="3573016"/>
            <a:ext cx="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4" name="Line 153"/>
          <p:cNvSpPr>
            <a:spLocks noChangeShapeType="1"/>
          </p:cNvSpPr>
          <p:nvPr/>
        </p:nvSpPr>
        <p:spPr bwMode="auto">
          <a:xfrm flipV="1">
            <a:off x="6948264" y="3573016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>
            <a:off x="6948264" y="3573016"/>
            <a:ext cx="100811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" name="Line 153"/>
          <p:cNvSpPr>
            <a:spLocks noChangeShapeType="1"/>
          </p:cNvSpPr>
          <p:nvPr/>
        </p:nvSpPr>
        <p:spPr bwMode="auto">
          <a:xfrm flipH="1" flipV="1">
            <a:off x="6948264" y="3573016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Line 153"/>
          <p:cNvSpPr>
            <a:spLocks noChangeShapeType="1"/>
          </p:cNvSpPr>
          <p:nvPr/>
        </p:nvSpPr>
        <p:spPr bwMode="auto">
          <a:xfrm flipH="1" flipV="1">
            <a:off x="6948264" y="4077072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Line 153"/>
          <p:cNvSpPr>
            <a:spLocks noChangeShapeType="1"/>
          </p:cNvSpPr>
          <p:nvPr/>
        </p:nvSpPr>
        <p:spPr bwMode="auto">
          <a:xfrm flipV="1">
            <a:off x="7452320" y="3573016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Line 153"/>
          <p:cNvSpPr>
            <a:spLocks noChangeShapeType="1"/>
          </p:cNvSpPr>
          <p:nvPr/>
        </p:nvSpPr>
        <p:spPr bwMode="auto">
          <a:xfrm>
            <a:off x="6948264" y="3573016"/>
            <a:ext cx="50405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Line 153"/>
          <p:cNvSpPr>
            <a:spLocks noChangeShapeType="1"/>
          </p:cNvSpPr>
          <p:nvPr/>
        </p:nvSpPr>
        <p:spPr bwMode="auto">
          <a:xfrm>
            <a:off x="6588224" y="3861048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Line 153"/>
          <p:cNvSpPr>
            <a:spLocks noChangeShapeType="1"/>
          </p:cNvSpPr>
          <p:nvPr/>
        </p:nvSpPr>
        <p:spPr bwMode="auto">
          <a:xfrm flipH="1">
            <a:off x="7956376" y="3861048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Line 153"/>
          <p:cNvSpPr>
            <a:spLocks noChangeShapeType="1"/>
          </p:cNvSpPr>
          <p:nvPr/>
        </p:nvSpPr>
        <p:spPr bwMode="auto">
          <a:xfrm flipV="1">
            <a:off x="6588224" y="3573016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Line 153"/>
          <p:cNvSpPr>
            <a:spLocks noChangeShapeType="1"/>
          </p:cNvSpPr>
          <p:nvPr/>
        </p:nvSpPr>
        <p:spPr bwMode="auto">
          <a:xfrm flipH="1" flipV="1">
            <a:off x="7956376" y="3573016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Line 153"/>
          <p:cNvSpPr>
            <a:spLocks noChangeShapeType="1"/>
          </p:cNvSpPr>
          <p:nvPr/>
        </p:nvSpPr>
        <p:spPr bwMode="auto">
          <a:xfrm flipH="1" flipV="1">
            <a:off x="7452320" y="3284984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Line 153"/>
          <p:cNvSpPr>
            <a:spLocks noChangeShapeType="1"/>
          </p:cNvSpPr>
          <p:nvPr/>
        </p:nvSpPr>
        <p:spPr bwMode="auto">
          <a:xfrm flipH="1">
            <a:off x="6948264" y="3284984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" name="Oval 169"/>
          <p:cNvSpPr>
            <a:spLocks noChangeArrowheads="1"/>
          </p:cNvSpPr>
          <p:nvPr/>
        </p:nvSpPr>
        <p:spPr bwMode="auto">
          <a:xfrm>
            <a:off x="6876256" y="40050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" name="Oval 169"/>
          <p:cNvSpPr>
            <a:spLocks noChangeArrowheads="1"/>
          </p:cNvSpPr>
          <p:nvPr/>
        </p:nvSpPr>
        <p:spPr bwMode="auto">
          <a:xfrm>
            <a:off x="6876256" y="350100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8" name="Oval 169"/>
          <p:cNvSpPr>
            <a:spLocks noChangeArrowheads="1"/>
          </p:cNvSpPr>
          <p:nvPr/>
        </p:nvSpPr>
        <p:spPr bwMode="auto">
          <a:xfrm>
            <a:off x="7884368" y="350100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9" name="Oval 169"/>
          <p:cNvSpPr>
            <a:spLocks noChangeArrowheads="1"/>
          </p:cNvSpPr>
          <p:nvPr/>
        </p:nvSpPr>
        <p:spPr bwMode="auto">
          <a:xfrm>
            <a:off x="7884368" y="40050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0" name="Oval 169"/>
          <p:cNvSpPr>
            <a:spLocks noChangeArrowheads="1"/>
          </p:cNvSpPr>
          <p:nvPr/>
        </p:nvSpPr>
        <p:spPr bwMode="auto">
          <a:xfrm>
            <a:off x="7380312" y="42930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1" name="Oval 169"/>
          <p:cNvSpPr>
            <a:spLocks noChangeArrowheads="1"/>
          </p:cNvSpPr>
          <p:nvPr/>
        </p:nvSpPr>
        <p:spPr bwMode="auto">
          <a:xfrm>
            <a:off x="6516216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2" name="Oval 169"/>
          <p:cNvSpPr>
            <a:spLocks noChangeArrowheads="1"/>
          </p:cNvSpPr>
          <p:nvPr/>
        </p:nvSpPr>
        <p:spPr bwMode="auto">
          <a:xfrm>
            <a:off x="8244408" y="378904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7380312" y="32129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4" name="TextBox 293"/>
          <p:cNvSpPr txBox="1"/>
          <p:nvPr/>
        </p:nvSpPr>
        <p:spPr>
          <a:xfrm>
            <a:off x="4427984" y="4509120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 planar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 planar graphs 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contain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"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graph on 5 nodes</a:t>
            </a: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 a </a:t>
            </a:r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complete bipartite graph on</a:t>
            </a:r>
          </a:p>
          <a:p>
            <a:r>
              <a:rPr lang="en-US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 and 3 nodes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planar graphs do not 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contain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them.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3347864" y="1772816"/>
            <a:ext cx="5400600" cy="72008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dirty="0" err="1" smtClean="0"/>
              <a:t>Algorit</a:t>
            </a:r>
            <a:r>
              <a:rPr lang="en-US" dirty="0" err="1" smtClean="0"/>
              <a:t>hms</a:t>
            </a:r>
            <a:r>
              <a:rPr lang="cs-CZ" dirty="0" smtClean="0"/>
              <a:t>:  </a:t>
            </a:r>
            <a:r>
              <a:rPr lang="cs-CZ" dirty="0" err="1" smtClean="0"/>
              <a:t>Hopcroft</a:t>
            </a:r>
            <a:r>
              <a:rPr lang="cs-CZ" dirty="0" smtClean="0"/>
              <a:t> </a:t>
            </a:r>
            <a:r>
              <a:rPr lang="en-US" dirty="0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Tarjan</a:t>
            </a:r>
            <a:r>
              <a:rPr lang="cs-CZ" dirty="0" smtClean="0"/>
              <a:t>, </a:t>
            </a:r>
            <a:r>
              <a:rPr lang="cs-CZ" b="0" dirty="0" smtClean="0"/>
              <a:t>  O</a:t>
            </a:r>
            <a:r>
              <a:rPr lang="cs-CZ" b="0" dirty="0"/>
              <a:t>( </a:t>
            </a:r>
            <a:r>
              <a:rPr lang="en-US" b="0" dirty="0" smtClean="0"/>
              <a:t>|</a:t>
            </a:r>
            <a:r>
              <a:rPr lang="cs-CZ" b="0" dirty="0"/>
              <a:t>V</a:t>
            </a:r>
            <a:r>
              <a:rPr lang="en-US" b="0" dirty="0" smtClean="0"/>
              <a:t>|</a:t>
            </a:r>
            <a:r>
              <a:rPr lang="cs-CZ" b="0" dirty="0" smtClean="0"/>
              <a:t> ) </a:t>
            </a:r>
          </a:p>
          <a:p>
            <a:r>
              <a:rPr lang="cs-CZ" b="0" dirty="0"/>
              <a:t> </a:t>
            </a:r>
            <a:r>
              <a:rPr lang="cs-CZ" b="0" dirty="0" smtClean="0"/>
              <a:t>                       </a:t>
            </a:r>
            <a:r>
              <a:rPr lang="cs-CZ" dirty="0" err="1" smtClean="0"/>
              <a:t>Boyer</a:t>
            </a:r>
            <a:r>
              <a:rPr lang="cs-CZ" dirty="0" smtClean="0"/>
              <a:t> a</a:t>
            </a:r>
            <a:r>
              <a:rPr lang="en-US" dirty="0" err="1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Myrvold</a:t>
            </a:r>
            <a:r>
              <a:rPr lang="cs-CZ" dirty="0"/>
              <a:t>, </a:t>
            </a:r>
            <a:r>
              <a:rPr lang="cs-CZ" b="0" dirty="0"/>
              <a:t>  </a:t>
            </a:r>
            <a:r>
              <a:rPr lang="cs-CZ" b="0" dirty="0" smtClean="0"/>
              <a:t> O</a:t>
            </a:r>
            <a:r>
              <a:rPr lang="cs-CZ" b="0" dirty="0"/>
              <a:t>( </a:t>
            </a:r>
            <a:r>
              <a:rPr lang="en-US" b="0" dirty="0"/>
              <a:t>|</a:t>
            </a:r>
            <a:r>
              <a:rPr lang="cs-CZ" b="0" dirty="0"/>
              <a:t>V</a:t>
            </a:r>
            <a:r>
              <a:rPr lang="en-US" b="0" dirty="0"/>
              <a:t>|</a:t>
            </a:r>
            <a:r>
              <a:rPr lang="cs-CZ" b="0" dirty="0"/>
              <a:t> ) </a:t>
            </a:r>
            <a:r>
              <a:rPr lang="cs-CZ" b="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971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276599" y="2850059"/>
            <a:ext cx="863650" cy="108012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2844105" y="3714155"/>
            <a:ext cx="1872208" cy="50405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140249" y="1409899"/>
            <a:ext cx="2304256" cy="1368152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5724425" y="4146203"/>
            <a:ext cx="1584176" cy="21602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6804545" y="3930179"/>
            <a:ext cx="360040" cy="72008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140249" y="3210099"/>
            <a:ext cx="2736304" cy="72008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140249" y="2778051"/>
            <a:ext cx="2304702" cy="115212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068241" y="3066083"/>
            <a:ext cx="648072" cy="28803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4644305" y="3426123"/>
            <a:ext cx="504056" cy="576064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4860329" y="4578251"/>
            <a:ext cx="432048" cy="64807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2412057" y="2273995"/>
            <a:ext cx="864096" cy="151216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6732537" y="3930179"/>
            <a:ext cx="72008" cy="50405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5508401" y="2778051"/>
            <a:ext cx="360040" cy="647253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3636192" y="3354115"/>
            <a:ext cx="432047" cy="43204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2484411" y="2057177"/>
            <a:ext cx="791741" cy="21681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2484412" y="1841277"/>
            <a:ext cx="144463" cy="21590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349599" y="2850059"/>
            <a:ext cx="286593" cy="64380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068241" y="2922067"/>
            <a:ext cx="142875" cy="43180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3636193" y="1985963"/>
            <a:ext cx="216024" cy="86556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3996233" y="3282107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5724424" y="3714155"/>
            <a:ext cx="358329" cy="14401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292377" y="4578251"/>
            <a:ext cx="1080120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2412057" y="1409899"/>
            <a:ext cx="1728638" cy="1152128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4716313" y="2201987"/>
            <a:ext cx="1944662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308601" y="3138091"/>
            <a:ext cx="0" cy="100811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164585" y="4506243"/>
            <a:ext cx="720080" cy="64807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6732537" y="4434235"/>
            <a:ext cx="1152128" cy="7200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6876553" y="3210099"/>
            <a:ext cx="432048" cy="93610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6444505" y="2778051"/>
            <a:ext cx="432048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148361" y="4002187"/>
            <a:ext cx="576064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5724425" y="4362227"/>
            <a:ext cx="0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4716313" y="4218211"/>
            <a:ext cx="1152128" cy="108012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5868441" y="5154315"/>
            <a:ext cx="1296144" cy="14401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5868441" y="4434235"/>
            <a:ext cx="864096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220369" y="4002187"/>
            <a:ext cx="2664296" cy="50405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5723979" y="3138091"/>
            <a:ext cx="1584622" cy="122413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148361" y="2778051"/>
            <a:ext cx="1296144" cy="122413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140249" y="3066083"/>
            <a:ext cx="576064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4860329" y="4722267"/>
            <a:ext cx="864096" cy="50405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4716313" y="4218211"/>
            <a:ext cx="1368152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084465" y="4650259"/>
            <a:ext cx="1080120" cy="50405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140249" y="1409899"/>
            <a:ext cx="576064" cy="1655936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2412503" y="2562027"/>
            <a:ext cx="863650" cy="28803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2412057" y="2201987"/>
            <a:ext cx="4248026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3636193" y="3930179"/>
            <a:ext cx="504056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4644305" y="3426123"/>
            <a:ext cx="1079946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4571155" y="2129979"/>
            <a:ext cx="577205" cy="50405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011639" y="3714156"/>
            <a:ext cx="792906" cy="21602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5508401" y="3426123"/>
            <a:ext cx="504056" cy="288032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148361" y="3138091"/>
            <a:ext cx="360040" cy="28803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6804544" y="2561457"/>
            <a:ext cx="720080" cy="122470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012456" y="2562027"/>
            <a:ext cx="792089" cy="115155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6876553" y="3786163"/>
            <a:ext cx="648072" cy="14401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012456" y="3714155"/>
            <a:ext cx="1512168" cy="7200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7524451" y="3786163"/>
            <a:ext cx="72182" cy="122413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164585" y="4650259"/>
            <a:ext cx="432048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6372497" y="4650259"/>
            <a:ext cx="792088" cy="79022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6372497" y="4506243"/>
            <a:ext cx="791914" cy="14401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292377" y="3858171"/>
            <a:ext cx="431874" cy="72008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5724425" y="3858171"/>
            <a:ext cx="648072" cy="64621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2628081" y="1840087"/>
            <a:ext cx="1224136" cy="14587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4572000" y="4578251"/>
            <a:ext cx="719906" cy="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4572297" y="3426123"/>
            <a:ext cx="72008" cy="115026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4644305" y="3138091"/>
            <a:ext cx="504056" cy="288355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148361" y="2778051"/>
            <a:ext cx="720080" cy="360363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148361" y="2057972"/>
            <a:ext cx="432048" cy="576064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5580409" y="2057970"/>
            <a:ext cx="1224136" cy="504056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2484065" y="2057970"/>
            <a:ext cx="864096" cy="1440161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276153" y="2273995"/>
            <a:ext cx="360040" cy="57606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3636193" y="2850059"/>
            <a:ext cx="576064" cy="7200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212257" y="2129979"/>
            <a:ext cx="359222" cy="79208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140249" y="3354116"/>
            <a:ext cx="503238" cy="7200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3636193" y="3786164"/>
            <a:ext cx="935286" cy="792088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3636193" y="4362227"/>
            <a:ext cx="1224136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348160" y="2922067"/>
            <a:ext cx="864097" cy="57606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3635375" y="2922068"/>
            <a:ext cx="818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5580409" y="2057971"/>
            <a:ext cx="288032" cy="720080"/>
          </a:xfrm>
          <a:prstGeom prst="line">
            <a:avLst/>
          </a:prstGeom>
          <a:noFill/>
          <a:ln w="76200">
            <a:solidFill>
              <a:srgbClr val="3399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3852217" y="1985963"/>
            <a:ext cx="720080" cy="14401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2628081" y="4218211"/>
            <a:ext cx="1008112" cy="14401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2627784" y="4221087"/>
            <a:ext cx="2232545" cy="1005235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2844105" y="2850059"/>
            <a:ext cx="432048" cy="86409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2412057" y="2562027"/>
            <a:ext cx="0" cy="1224136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196033" y="4362227"/>
            <a:ext cx="1440160" cy="57606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2412057" y="3786163"/>
            <a:ext cx="216024" cy="43204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2412057" y="2562027"/>
            <a:ext cx="432048" cy="115212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2412057" y="2850059"/>
            <a:ext cx="864096" cy="93610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196033" y="3786163"/>
            <a:ext cx="216024" cy="115212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1908001" y="3498131"/>
            <a:ext cx="720080" cy="72008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196033" y="4938291"/>
            <a:ext cx="2664296" cy="288032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1908001" y="3498131"/>
            <a:ext cx="288032" cy="144016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1908001" y="2562027"/>
            <a:ext cx="504056" cy="936104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2628082" y="3786163"/>
            <a:ext cx="1008112" cy="792088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2627263" y="4578252"/>
            <a:ext cx="936922" cy="36004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3564185" y="4578251"/>
            <a:ext cx="1008112" cy="360363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2412975" y="1985740"/>
            <a:ext cx="144462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2557437" y="1768252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4500289" y="2057971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076353" y="2562027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3780209" y="1913955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3564185" y="3714155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204145" y="2778051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3564185" y="4290219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341537" y="2488977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278162" y="3422427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3564185" y="2778051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204145" y="2201987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067497" y="1340768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5436097" y="1913955"/>
            <a:ext cx="288032" cy="28803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068241" y="3858171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4427985" y="4434235"/>
            <a:ext cx="288032" cy="28803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4789065" y="5151438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1835993" y="342612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6660233" y="2418011"/>
            <a:ext cx="288032" cy="28803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5797177" y="5223446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093321" y="5079430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7524625" y="4938291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236593" y="3066083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6588521" y="2129979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7452617" y="3714155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7811913" y="4437112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4644305" y="414620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2556073" y="414620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124025" y="486628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2772097" y="3642147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340049" y="3714155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2556073" y="450624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3492177" y="4866283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076353" y="3066083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6732537" y="3858171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140249" y="2850059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4645049" y="2991198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5724129" y="2634035"/>
            <a:ext cx="288032" cy="288032"/>
          </a:xfrm>
          <a:prstGeom prst="ellipse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5436393" y="3354115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6372497" y="2706043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5652417" y="4650259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076353" y="3930179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220369" y="4506243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5652417" y="4290219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6660529" y="4362227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6804545" y="3138091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235849" y="4077072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091833" y="4581128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012457" y="4578251"/>
            <a:ext cx="144462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652417" y="3786163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300489" y="4434235"/>
            <a:ext cx="144463" cy="14446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4499992" y="3282107"/>
            <a:ext cx="288031" cy="28803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5868144" y="3570139"/>
            <a:ext cx="288033" cy="288032"/>
          </a:xfrm>
          <a:prstGeom prst="ellipse">
            <a:avLst/>
          </a:prstGeom>
          <a:solidFill>
            <a:srgbClr val="FFFF00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24</a:t>
            </a:fld>
            <a:endParaRPr lang="cs-CZ"/>
          </a:p>
        </p:txBody>
      </p:sp>
      <p:sp>
        <p:nvSpPr>
          <p:cNvPr id="170" name="Oval 331"/>
          <p:cNvSpPr>
            <a:spLocks noChangeArrowheads="1"/>
          </p:cNvSpPr>
          <p:nvPr/>
        </p:nvSpPr>
        <p:spPr bwMode="auto">
          <a:xfrm>
            <a:off x="6228184" y="5373216"/>
            <a:ext cx="144463" cy="14446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TextBox 170"/>
          <p:cNvSpPr txBox="1"/>
          <p:nvPr/>
        </p:nvSpPr>
        <p:spPr>
          <a:xfrm>
            <a:off x="251520" y="5589240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It is impossible here</a:t>
            </a:r>
            <a:r>
              <a:rPr lang="cs-CZ" b="1" dirty="0" smtClean="0"/>
              <a:t>. </a:t>
            </a:r>
            <a:r>
              <a:rPr lang="en-US" b="1" dirty="0" smtClean="0"/>
              <a:t> Each black node is connected to each yellow node by a separate path. It is the case of a complete bipartite graph with partitions of size 3 and 3 (so called K</a:t>
            </a:r>
            <a:r>
              <a:rPr lang="en-US" b="1" baseline="-25000" dirty="0" smtClean="0"/>
              <a:t>3,3</a:t>
            </a:r>
            <a:r>
              <a:rPr lang="en-US" b="1" dirty="0" smtClean="0"/>
              <a:t>). That graph cannot be drawn in the plane without edges crossing(s).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95536" y="404664"/>
            <a:ext cx="8352928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smtClean="0"/>
              <a:t>Plan</a:t>
            </a:r>
            <a:r>
              <a:rPr lang="en-US" sz="2800" smtClean="0"/>
              <a:t>ar</a:t>
            </a:r>
            <a:r>
              <a:rPr lang="cs-CZ" sz="2800" smtClean="0"/>
              <a:t> gra</a:t>
            </a:r>
            <a:r>
              <a:rPr lang="en-US" sz="2800" smtClean="0"/>
              <a:t>ph</a:t>
            </a:r>
            <a:endParaRPr lang="cs-CZ" sz="2800" smtClean="0"/>
          </a:p>
          <a:p>
            <a:r>
              <a:rPr lang="en-US" b="0" smtClean="0"/>
              <a:t>Can the graph be drawn in a plane wihout crossing its edges?</a:t>
            </a:r>
            <a:endParaRPr lang="cs-CZ" b="0" smtClean="0"/>
          </a:p>
        </p:txBody>
      </p:sp>
    </p:spTree>
    <p:extLst>
      <p:ext uri="{BB962C8B-B14F-4D97-AF65-F5344CB8AC3E}">
        <p14:creationId xmlns:p14="http://schemas.microsoft.com/office/powerpoint/2010/main" val="106123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72819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dirty="0" smtClean="0"/>
              <a:t>Clique number</a:t>
            </a:r>
            <a:endParaRPr lang="cs-CZ" sz="2800" dirty="0" smtClean="0"/>
          </a:p>
          <a:p>
            <a:r>
              <a:rPr lang="en-US" b="0" dirty="0" smtClean="0"/>
              <a:t>The size of the maximal clique, that is, of a subgraph which is complete, </a:t>
            </a:r>
          </a:p>
          <a:p>
            <a:r>
              <a:rPr lang="en-US" b="0" dirty="0" smtClean="0"/>
              <a:t>that is, of  the subgraph where each node is connected to each other node.</a:t>
            </a:r>
          </a:p>
          <a:p>
            <a:r>
              <a:rPr lang="en-US" b="0" i="1" dirty="0" smtClean="0"/>
              <a:t>Ex</a:t>
            </a:r>
            <a:r>
              <a:rPr lang="cs-CZ" b="0" i="1" dirty="0" smtClean="0"/>
              <a:t>. </a:t>
            </a:r>
            <a:r>
              <a:rPr lang="en-US" b="0" i="1" dirty="0" smtClean="0"/>
              <a:t>Choose a largest group of your friends in which everybody knows each other.</a:t>
            </a:r>
            <a:r>
              <a:rPr lang="cs-CZ" b="0" i="1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25</a:t>
            </a:fld>
            <a:endParaRPr lang="cs-CZ"/>
          </a:p>
        </p:txBody>
      </p:sp>
      <p:sp>
        <p:nvSpPr>
          <p:cNvPr id="165" name="Line 153"/>
          <p:cNvSpPr>
            <a:spLocks noChangeShapeType="1"/>
          </p:cNvSpPr>
          <p:nvPr/>
        </p:nvSpPr>
        <p:spPr bwMode="auto">
          <a:xfrm flipH="1" flipV="1">
            <a:off x="1763688" y="3450486"/>
            <a:ext cx="360040" cy="2880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Line 153"/>
          <p:cNvSpPr>
            <a:spLocks noChangeShapeType="1"/>
          </p:cNvSpPr>
          <p:nvPr/>
        </p:nvSpPr>
        <p:spPr bwMode="auto">
          <a:xfrm flipH="1">
            <a:off x="1763688" y="3738518"/>
            <a:ext cx="360040" cy="2880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1043608" y="402655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 flipV="1">
            <a:off x="1043608" y="345048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 flipV="1">
            <a:off x="1763688" y="3450486"/>
            <a:ext cx="0" cy="57606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1043608" y="3450486"/>
            <a:ext cx="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 flipV="1">
            <a:off x="1763688" y="4026550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153"/>
          <p:cNvSpPr>
            <a:spLocks noChangeShapeType="1"/>
          </p:cNvSpPr>
          <p:nvPr/>
        </p:nvSpPr>
        <p:spPr bwMode="auto">
          <a:xfrm flipH="1" flipV="1">
            <a:off x="1043608" y="4026550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1619672" y="4026550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>
            <a:off x="899592" y="4026550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 flipH="1" flipV="1">
            <a:off x="899592" y="3234462"/>
            <a:ext cx="14401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Oval 169"/>
          <p:cNvSpPr>
            <a:spLocks noChangeArrowheads="1"/>
          </p:cNvSpPr>
          <p:nvPr/>
        </p:nvSpPr>
        <p:spPr bwMode="auto">
          <a:xfrm>
            <a:off x="827584" y="4170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169"/>
          <p:cNvSpPr>
            <a:spLocks noChangeArrowheads="1"/>
          </p:cNvSpPr>
          <p:nvPr/>
        </p:nvSpPr>
        <p:spPr bwMode="auto">
          <a:xfrm>
            <a:off x="971600" y="395454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1115616" y="4170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547664" y="4170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1691680" y="3954542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1835696" y="417056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2051720" y="3666510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1691680" y="3378478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971600" y="337847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827584" y="31624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flipH="1" flipV="1">
            <a:off x="6948264" y="309044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H="1" flipV="1">
            <a:off x="7452320" y="3522494"/>
            <a:ext cx="0" cy="64807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153"/>
          <p:cNvSpPr>
            <a:spLocks noChangeShapeType="1"/>
          </p:cNvSpPr>
          <p:nvPr/>
        </p:nvSpPr>
        <p:spPr bwMode="auto">
          <a:xfrm flipH="1">
            <a:off x="6444208" y="309044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153"/>
          <p:cNvSpPr>
            <a:spLocks noChangeShapeType="1"/>
          </p:cNvSpPr>
          <p:nvPr/>
        </p:nvSpPr>
        <p:spPr bwMode="auto">
          <a:xfrm flipH="1">
            <a:off x="7452320" y="381052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153"/>
          <p:cNvSpPr>
            <a:spLocks noChangeShapeType="1"/>
          </p:cNvSpPr>
          <p:nvPr/>
        </p:nvSpPr>
        <p:spPr bwMode="auto">
          <a:xfrm flipH="1" flipV="1">
            <a:off x="5868144" y="381052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153"/>
          <p:cNvSpPr>
            <a:spLocks noChangeShapeType="1"/>
          </p:cNvSpPr>
          <p:nvPr/>
        </p:nvSpPr>
        <p:spPr bwMode="auto">
          <a:xfrm flipH="1" flipV="1">
            <a:off x="6444208" y="3522494"/>
            <a:ext cx="0" cy="64807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153"/>
          <p:cNvSpPr>
            <a:spLocks noChangeShapeType="1"/>
          </p:cNvSpPr>
          <p:nvPr/>
        </p:nvSpPr>
        <p:spPr bwMode="auto">
          <a:xfrm flipV="1">
            <a:off x="6444208" y="3522494"/>
            <a:ext cx="1008112" cy="64807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Line 153"/>
          <p:cNvSpPr>
            <a:spLocks noChangeShapeType="1"/>
          </p:cNvSpPr>
          <p:nvPr/>
        </p:nvSpPr>
        <p:spPr bwMode="auto">
          <a:xfrm>
            <a:off x="6444208" y="3522494"/>
            <a:ext cx="1008112" cy="64807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Line 153"/>
          <p:cNvSpPr>
            <a:spLocks noChangeShapeType="1"/>
          </p:cNvSpPr>
          <p:nvPr/>
        </p:nvSpPr>
        <p:spPr bwMode="auto">
          <a:xfrm flipH="1" flipV="1">
            <a:off x="6444208" y="3522494"/>
            <a:ext cx="100811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Line 153"/>
          <p:cNvSpPr>
            <a:spLocks noChangeShapeType="1"/>
          </p:cNvSpPr>
          <p:nvPr/>
        </p:nvSpPr>
        <p:spPr bwMode="auto">
          <a:xfrm flipH="1" flipV="1">
            <a:off x="6444208" y="4170566"/>
            <a:ext cx="100811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Line 153"/>
          <p:cNvSpPr>
            <a:spLocks noChangeShapeType="1"/>
          </p:cNvSpPr>
          <p:nvPr/>
        </p:nvSpPr>
        <p:spPr bwMode="auto">
          <a:xfrm flipH="1">
            <a:off x="5868144" y="3522494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6372200" y="4098558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169"/>
          <p:cNvSpPr>
            <a:spLocks noChangeArrowheads="1"/>
          </p:cNvSpPr>
          <p:nvPr/>
        </p:nvSpPr>
        <p:spPr bwMode="auto">
          <a:xfrm>
            <a:off x="6372200" y="3450486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169"/>
          <p:cNvSpPr>
            <a:spLocks noChangeArrowheads="1"/>
          </p:cNvSpPr>
          <p:nvPr/>
        </p:nvSpPr>
        <p:spPr bwMode="auto">
          <a:xfrm>
            <a:off x="7380312" y="4098558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Oval 169"/>
          <p:cNvSpPr>
            <a:spLocks noChangeArrowheads="1"/>
          </p:cNvSpPr>
          <p:nvPr/>
        </p:nvSpPr>
        <p:spPr bwMode="auto">
          <a:xfrm>
            <a:off x="5796136" y="37385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Line 153"/>
          <p:cNvSpPr>
            <a:spLocks noChangeShapeType="1"/>
          </p:cNvSpPr>
          <p:nvPr/>
        </p:nvSpPr>
        <p:spPr bwMode="auto">
          <a:xfrm>
            <a:off x="7452320" y="3522494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Oval 169"/>
          <p:cNvSpPr>
            <a:spLocks noChangeArrowheads="1"/>
          </p:cNvSpPr>
          <p:nvPr/>
        </p:nvSpPr>
        <p:spPr bwMode="auto">
          <a:xfrm>
            <a:off x="6876256" y="30184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169"/>
          <p:cNvSpPr>
            <a:spLocks noChangeArrowheads="1"/>
          </p:cNvSpPr>
          <p:nvPr/>
        </p:nvSpPr>
        <p:spPr bwMode="auto">
          <a:xfrm>
            <a:off x="7956376" y="37385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Oval 169"/>
          <p:cNvSpPr>
            <a:spLocks noChangeArrowheads="1"/>
          </p:cNvSpPr>
          <p:nvPr/>
        </p:nvSpPr>
        <p:spPr bwMode="auto">
          <a:xfrm>
            <a:off x="7380312" y="3450486"/>
            <a:ext cx="144463" cy="144463"/>
          </a:xfrm>
          <a:prstGeom prst="ellipse">
            <a:avLst/>
          </a:prstGeom>
          <a:solidFill>
            <a:schemeClr val="bg1"/>
          </a:solidFill>
          <a:ln w="57150" algn="ctr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2" name="Line 153"/>
          <p:cNvSpPr>
            <a:spLocks noChangeShapeType="1"/>
          </p:cNvSpPr>
          <p:nvPr/>
        </p:nvSpPr>
        <p:spPr bwMode="auto">
          <a:xfrm>
            <a:off x="4067944" y="438659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3" name="Line 153"/>
          <p:cNvSpPr>
            <a:spLocks noChangeShapeType="1"/>
          </p:cNvSpPr>
          <p:nvPr/>
        </p:nvSpPr>
        <p:spPr bwMode="auto">
          <a:xfrm>
            <a:off x="3707904" y="4026550"/>
            <a:ext cx="360040" cy="36004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4" name="Line 153"/>
          <p:cNvSpPr>
            <a:spLocks noChangeShapeType="1"/>
          </p:cNvSpPr>
          <p:nvPr/>
        </p:nvSpPr>
        <p:spPr bwMode="auto">
          <a:xfrm>
            <a:off x="4067944" y="4386590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" name="Line 153"/>
          <p:cNvSpPr>
            <a:spLocks noChangeShapeType="1"/>
          </p:cNvSpPr>
          <p:nvPr/>
        </p:nvSpPr>
        <p:spPr bwMode="auto">
          <a:xfrm>
            <a:off x="4572000" y="3954542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6" name="Line 153"/>
          <p:cNvSpPr>
            <a:spLocks noChangeShapeType="1"/>
          </p:cNvSpPr>
          <p:nvPr/>
        </p:nvSpPr>
        <p:spPr bwMode="auto">
          <a:xfrm>
            <a:off x="4572000" y="3954542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7" name="Line 153"/>
          <p:cNvSpPr>
            <a:spLocks noChangeShapeType="1"/>
          </p:cNvSpPr>
          <p:nvPr/>
        </p:nvSpPr>
        <p:spPr bwMode="auto">
          <a:xfrm>
            <a:off x="4644008" y="4386590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8" name="Line 153"/>
          <p:cNvSpPr>
            <a:spLocks noChangeShapeType="1"/>
          </p:cNvSpPr>
          <p:nvPr/>
        </p:nvSpPr>
        <p:spPr bwMode="auto">
          <a:xfrm flipV="1">
            <a:off x="3635896" y="4386590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9" name="Line 153"/>
          <p:cNvSpPr>
            <a:spLocks noChangeShapeType="1"/>
          </p:cNvSpPr>
          <p:nvPr/>
        </p:nvSpPr>
        <p:spPr bwMode="auto">
          <a:xfrm flipV="1">
            <a:off x="3707904" y="3666510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0" name="Line 153"/>
          <p:cNvSpPr>
            <a:spLocks noChangeShapeType="1"/>
          </p:cNvSpPr>
          <p:nvPr/>
        </p:nvSpPr>
        <p:spPr bwMode="auto">
          <a:xfrm flipV="1">
            <a:off x="3347864" y="438659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1" name="Line 153"/>
          <p:cNvSpPr>
            <a:spLocks noChangeShapeType="1"/>
          </p:cNvSpPr>
          <p:nvPr/>
        </p:nvSpPr>
        <p:spPr bwMode="auto">
          <a:xfrm>
            <a:off x="3563888" y="3738518"/>
            <a:ext cx="14401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2" name="Line 153"/>
          <p:cNvSpPr>
            <a:spLocks noChangeShapeType="1"/>
          </p:cNvSpPr>
          <p:nvPr/>
        </p:nvSpPr>
        <p:spPr bwMode="auto">
          <a:xfrm>
            <a:off x="3131840" y="402655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3" name="Line 153"/>
          <p:cNvSpPr>
            <a:spLocks noChangeShapeType="1"/>
          </p:cNvSpPr>
          <p:nvPr/>
        </p:nvSpPr>
        <p:spPr bwMode="auto">
          <a:xfrm flipV="1">
            <a:off x="4139952" y="3522494"/>
            <a:ext cx="432048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Line 153"/>
          <p:cNvSpPr>
            <a:spLocks noChangeShapeType="1"/>
          </p:cNvSpPr>
          <p:nvPr/>
        </p:nvSpPr>
        <p:spPr bwMode="auto">
          <a:xfrm>
            <a:off x="4067944" y="3234462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Oval 169"/>
          <p:cNvSpPr>
            <a:spLocks noChangeArrowheads="1"/>
          </p:cNvSpPr>
          <p:nvPr/>
        </p:nvSpPr>
        <p:spPr bwMode="auto">
          <a:xfrm>
            <a:off x="3995936" y="31624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Oval 169"/>
          <p:cNvSpPr>
            <a:spLocks noChangeArrowheads="1"/>
          </p:cNvSpPr>
          <p:nvPr/>
        </p:nvSpPr>
        <p:spPr bwMode="auto">
          <a:xfrm>
            <a:off x="4067944" y="35945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Oval 169"/>
          <p:cNvSpPr>
            <a:spLocks noChangeArrowheads="1"/>
          </p:cNvSpPr>
          <p:nvPr/>
        </p:nvSpPr>
        <p:spPr bwMode="auto">
          <a:xfrm>
            <a:off x="4499992" y="345048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Oval 169"/>
          <p:cNvSpPr>
            <a:spLocks noChangeArrowheads="1"/>
          </p:cNvSpPr>
          <p:nvPr/>
        </p:nvSpPr>
        <p:spPr bwMode="auto">
          <a:xfrm>
            <a:off x="3491880" y="36665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Oval 169"/>
          <p:cNvSpPr>
            <a:spLocks noChangeArrowheads="1"/>
          </p:cNvSpPr>
          <p:nvPr/>
        </p:nvSpPr>
        <p:spPr bwMode="auto">
          <a:xfrm>
            <a:off x="3635896" y="3954542"/>
            <a:ext cx="144463" cy="14446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0" name="Oval 169"/>
          <p:cNvSpPr>
            <a:spLocks noChangeArrowheads="1"/>
          </p:cNvSpPr>
          <p:nvPr/>
        </p:nvSpPr>
        <p:spPr bwMode="auto">
          <a:xfrm>
            <a:off x="3059832" y="395454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Oval 169"/>
          <p:cNvSpPr>
            <a:spLocks noChangeArrowheads="1"/>
          </p:cNvSpPr>
          <p:nvPr/>
        </p:nvSpPr>
        <p:spPr bwMode="auto">
          <a:xfrm>
            <a:off x="3275856" y="43145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Oval 169"/>
          <p:cNvSpPr>
            <a:spLocks noChangeArrowheads="1"/>
          </p:cNvSpPr>
          <p:nvPr/>
        </p:nvSpPr>
        <p:spPr bwMode="auto">
          <a:xfrm>
            <a:off x="3995936" y="4314582"/>
            <a:ext cx="144463" cy="14446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Oval 169"/>
          <p:cNvSpPr>
            <a:spLocks noChangeArrowheads="1"/>
          </p:cNvSpPr>
          <p:nvPr/>
        </p:nvSpPr>
        <p:spPr bwMode="auto">
          <a:xfrm>
            <a:off x="3563888" y="467462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Oval 169"/>
          <p:cNvSpPr>
            <a:spLocks noChangeArrowheads="1"/>
          </p:cNvSpPr>
          <p:nvPr/>
        </p:nvSpPr>
        <p:spPr bwMode="auto">
          <a:xfrm>
            <a:off x="4067944" y="474663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5" name="Oval 169"/>
          <p:cNvSpPr>
            <a:spLocks noChangeArrowheads="1"/>
          </p:cNvSpPr>
          <p:nvPr/>
        </p:nvSpPr>
        <p:spPr bwMode="auto">
          <a:xfrm>
            <a:off x="4572000" y="43145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6" name="Oval 169"/>
          <p:cNvSpPr>
            <a:spLocks noChangeArrowheads="1"/>
          </p:cNvSpPr>
          <p:nvPr/>
        </p:nvSpPr>
        <p:spPr bwMode="auto">
          <a:xfrm>
            <a:off x="4499992" y="38825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7" name="Oval 169"/>
          <p:cNvSpPr>
            <a:spLocks noChangeArrowheads="1"/>
          </p:cNvSpPr>
          <p:nvPr/>
        </p:nvSpPr>
        <p:spPr bwMode="auto">
          <a:xfrm>
            <a:off x="4572000" y="474663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8" name="Oval 169"/>
          <p:cNvSpPr>
            <a:spLocks noChangeArrowheads="1"/>
          </p:cNvSpPr>
          <p:nvPr/>
        </p:nvSpPr>
        <p:spPr bwMode="auto">
          <a:xfrm>
            <a:off x="5076056" y="38825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TextBox 258"/>
          <p:cNvSpPr txBox="1"/>
          <p:nvPr/>
        </p:nvSpPr>
        <p:spPr>
          <a:xfrm>
            <a:off x="3059832" y="5106670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Clique number of all trees is 2.</a:t>
            </a:r>
          </a:p>
          <a:p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(Rather obviously)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95536" y="2217058"/>
            <a:ext cx="8352928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Hard problem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00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Line 326"/>
          <p:cNvSpPr>
            <a:spLocks noChangeShapeType="1"/>
          </p:cNvSpPr>
          <p:nvPr/>
        </p:nvSpPr>
        <p:spPr bwMode="auto">
          <a:xfrm flipV="1">
            <a:off x="2411761" y="4076626"/>
            <a:ext cx="432048" cy="7200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0" name="Line 325"/>
          <p:cNvSpPr>
            <a:spLocks noChangeShapeType="1"/>
          </p:cNvSpPr>
          <p:nvPr/>
        </p:nvSpPr>
        <p:spPr bwMode="auto">
          <a:xfrm flipV="1">
            <a:off x="4068241" y="3428554"/>
            <a:ext cx="648072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Line 325"/>
          <p:cNvSpPr>
            <a:spLocks noChangeShapeType="1"/>
          </p:cNvSpPr>
          <p:nvPr/>
        </p:nvSpPr>
        <p:spPr bwMode="auto">
          <a:xfrm>
            <a:off x="4644305" y="3788594"/>
            <a:ext cx="504056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2" name="Line 325"/>
          <p:cNvSpPr>
            <a:spLocks noChangeShapeType="1"/>
          </p:cNvSpPr>
          <p:nvPr/>
        </p:nvSpPr>
        <p:spPr bwMode="auto">
          <a:xfrm flipH="1">
            <a:off x="4860329" y="4940722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" name="Line 325"/>
          <p:cNvSpPr>
            <a:spLocks noChangeShapeType="1"/>
          </p:cNvSpPr>
          <p:nvPr/>
        </p:nvSpPr>
        <p:spPr bwMode="auto">
          <a:xfrm flipH="1">
            <a:off x="2412057" y="2636466"/>
            <a:ext cx="864096" cy="15121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325"/>
          <p:cNvSpPr>
            <a:spLocks noChangeShapeType="1"/>
          </p:cNvSpPr>
          <p:nvPr/>
        </p:nvSpPr>
        <p:spPr bwMode="auto">
          <a:xfrm flipV="1">
            <a:off x="6732537" y="4292650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5508401" y="3140522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3636192" y="3716586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2484411" y="2419648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2484412" y="2203748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3349599" y="3212530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068241" y="3284538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3636193" y="2348434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3996233" y="36445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5724424" y="4076626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5292377" y="4940722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276599" y="3212530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2412057" y="1772370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4716313" y="2564458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140249" y="3140522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7308601" y="3500562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164585" y="4868714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6732537" y="4796706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5724425" y="4508674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6876553" y="3572570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6444505" y="3140522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148361" y="4364658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5724425" y="4724698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4716313" y="4580682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5868441" y="5516786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5868441" y="4796706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220369" y="4364658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5723979" y="3500562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140249" y="3572570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148361" y="3140522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140249" y="3428554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4860329" y="5084738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4716313" y="4580682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084465" y="5012730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140249" y="1772370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2412503" y="2924498"/>
            <a:ext cx="863650" cy="2880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2412057" y="2564458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3636193" y="4292650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4644305" y="3788594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4571155" y="2492450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011639" y="4076627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5508401" y="3788594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148361" y="3500562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6804544" y="2923928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012456" y="2924498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6876553" y="4148634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012456" y="4076626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7524451" y="4148634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6804545" y="4292650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164585" y="5012730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6372497" y="5012730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6372497" y="4868714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5292377" y="4220642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5724425" y="4220642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2628081" y="2202558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4572297" y="4940722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4572297" y="3788594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4644305" y="3500562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148361" y="3140522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148361" y="2420443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5580409" y="2420441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2484065" y="2420441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276153" y="2636466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3636193" y="3212530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212257" y="2492450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140249" y="3716587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3636193" y="4148635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3636193" y="4724698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3348160" y="3284538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3635375" y="3284539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5580409" y="2420442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3852217" y="2348434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2844105" y="4076626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2628081" y="4580682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2700089" y="4580682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2844105" y="3212530"/>
            <a:ext cx="432048" cy="864096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2412057" y="2924498"/>
            <a:ext cx="0" cy="1224136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196033" y="4724698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2412057" y="4148634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2412057" y="2924498"/>
            <a:ext cx="432048" cy="115212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2412057" y="3212530"/>
            <a:ext cx="864096" cy="93610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196033" y="4148634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1908001" y="3860602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196033" y="5300762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1908001" y="3860602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1908001" y="2924498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2628082" y="4148634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2627263" y="4940723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3564185" y="4940722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2412975" y="2348211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2557437" y="213072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4500289" y="242044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076353" y="292449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3780209" y="22764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140249" y="1772370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3564185" y="407662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204145" y="314052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3564185" y="465269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2341537" y="285144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278162" y="37848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3564185" y="314052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204145" y="256445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067497" y="170323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5508401" y="23484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068241" y="422064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4500289" y="486871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4789065" y="551390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1835993" y="378859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6732537" y="285249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5797177" y="55859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093321" y="544190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6300489" y="573281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7524625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236593" y="34285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6588521" y="249245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7452617" y="407662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7811913" y="4799583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4644305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2556073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124025" y="522875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2772097" y="400461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2340049" y="407662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2556073" y="486871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3492177" y="522875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076353" y="34285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6732537" y="422064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140249" y="321253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4645049" y="335366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5796433" y="306851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5436393" y="371658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6372497" y="306851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5652417" y="501273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076353" y="429265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220369" y="486871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5652417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6660529" y="47246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6804545" y="35005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235849" y="443954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091833" y="494359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012457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5652417" y="41486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6300489" y="47967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4572297" y="371658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5940449" y="400461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26</a:t>
            </a:fld>
            <a:endParaRPr lang="cs-CZ"/>
          </a:p>
        </p:txBody>
      </p:sp>
      <p:sp>
        <p:nvSpPr>
          <p:cNvPr id="165" name="TextBox 164"/>
          <p:cNvSpPr txBox="1"/>
          <p:nvPr/>
        </p:nvSpPr>
        <p:spPr>
          <a:xfrm>
            <a:off x="683568" y="5877272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Clique of size 5 (or bigger) is not in the graph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To verify it mechanically, it is enough to check neighbour relations in all 5-element subsets of nodes.</a:t>
            </a:r>
          </a:p>
          <a:p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The number of those subsets is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  COMB(55, 5) = </a:t>
            </a:r>
            <a:r>
              <a:rPr lang="cs-CZ" sz="1600" b="1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478 761.</a:t>
            </a:r>
            <a:endParaRPr lang="cs-CZ" sz="1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395536" y="404664"/>
            <a:ext cx="8352928" cy="115212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smtClean="0"/>
              <a:t>Clique number</a:t>
            </a:r>
            <a:endParaRPr lang="cs-CZ" sz="2800" smtClean="0"/>
          </a:p>
          <a:p>
            <a:r>
              <a:rPr lang="en-US" b="0" smtClean="0"/>
              <a:t>The size of the maximal clique, that is, of a subraph which is complete, </a:t>
            </a:r>
          </a:p>
          <a:p>
            <a:r>
              <a:rPr lang="en-US" b="0" smtClean="0"/>
              <a:t>that is, of  the subgraph where each node is connected to each other node.</a:t>
            </a:r>
          </a:p>
        </p:txBody>
      </p:sp>
    </p:spTree>
    <p:extLst>
      <p:ext uri="{BB962C8B-B14F-4D97-AF65-F5344CB8AC3E}">
        <p14:creationId xmlns:p14="http://schemas.microsoft.com/office/powerpoint/2010/main" val="19634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404664"/>
            <a:ext cx="8352928" cy="1080119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z="2800" dirty="0" err="1" smtClean="0"/>
              <a:t>Gra</a:t>
            </a:r>
            <a:r>
              <a:rPr lang="en-US" sz="2800" dirty="0" err="1" smtClean="0"/>
              <a:t>ph</a:t>
            </a:r>
            <a:r>
              <a:rPr lang="cs-CZ" sz="2800" dirty="0" smtClean="0"/>
              <a:t> i</a:t>
            </a:r>
            <a:r>
              <a:rPr lang="en-US" sz="2800" dirty="0" smtClean="0"/>
              <a:t>s</a:t>
            </a:r>
            <a:r>
              <a:rPr lang="cs-CZ" sz="2800" dirty="0" err="1" smtClean="0"/>
              <a:t>omo</a:t>
            </a:r>
            <a:r>
              <a:rPr lang="en-US" sz="2800" dirty="0" err="1" smtClean="0"/>
              <a:t>rphism</a:t>
            </a:r>
            <a:endParaRPr lang="cs-CZ" dirty="0" smtClean="0"/>
          </a:p>
          <a:p>
            <a:r>
              <a:rPr lang="en-US" b="0" dirty="0" smtClean="0"/>
              <a:t>Is the structure of two graphs identical? In other words,</a:t>
            </a:r>
          </a:p>
          <a:p>
            <a:r>
              <a:rPr lang="en-US" b="0" dirty="0"/>
              <a:t>c</a:t>
            </a:r>
            <a:r>
              <a:rPr lang="en-US" b="0" dirty="0" smtClean="0"/>
              <a:t>an one graph be drawn in such way that it looks exactly as the other one?</a:t>
            </a:r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7740352" y="2607295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TextBox 166"/>
          <p:cNvSpPr txBox="1"/>
          <p:nvPr/>
        </p:nvSpPr>
        <p:spPr>
          <a:xfrm>
            <a:off x="395536" y="1556792"/>
            <a:ext cx="8352928" cy="419854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It is not know if this is a hard problem or an easy problem</a:t>
            </a:r>
            <a:r>
              <a:rPr lang="cs-CZ" smtClean="0"/>
              <a:t>. </a:t>
            </a:r>
            <a:endParaRPr lang="cs-CZ"/>
          </a:p>
        </p:txBody>
      </p:sp>
      <p:sp>
        <p:nvSpPr>
          <p:cNvPr id="171" name="Line 325"/>
          <p:cNvSpPr>
            <a:spLocks noChangeShapeType="1"/>
          </p:cNvSpPr>
          <p:nvPr/>
        </p:nvSpPr>
        <p:spPr bwMode="auto">
          <a:xfrm flipV="1">
            <a:off x="7092280" y="2607295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325"/>
          <p:cNvSpPr>
            <a:spLocks noChangeShapeType="1"/>
          </p:cNvSpPr>
          <p:nvPr/>
        </p:nvSpPr>
        <p:spPr bwMode="auto">
          <a:xfrm flipV="1">
            <a:off x="6948264" y="2823319"/>
            <a:ext cx="14401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325"/>
          <p:cNvSpPr>
            <a:spLocks noChangeShapeType="1"/>
          </p:cNvSpPr>
          <p:nvPr/>
        </p:nvSpPr>
        <p:spPr bwMode="auto">
          <a:xfrm flipH="1" flipV="1">
            <a:off x="6948264" y="3471391"/>
            <a:ext cx="43204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Line 325"/>
          <p:cNvSpPr>
            <a:spLocks noChangeShapeType="1"/>
          </p:cNvSpPr>
          <p:nvPr/>
        </p:nvSpPr>
        <p:spPr bwMode="auto">
          <a:xfrm flipH="1" flipV="1">
            <a:off x="7380312" y="3975447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325"/>
          <p:cNvSpPr>
            <a:spLocks noChangeShapeType="1"/>
          </p:cNvSpPr>
          <p:nvPr/>
        </p:nvSpPr>
        <p:spPr bwMode="auto">
          <a:xfrm flipH="1">
            <a:off x="8100392" y="3471391"/>
            <a:ext cx="36004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325"/>
          <p:cNvSpPr>
            <a:spLocks noChangeShapeType="1"/>
          </p:cNvSpPr>
          <p:nvPr/>
        </p:nvSpPr>
        <p:spPr bwMode="auto">
          <a:xfrm>
            <a:off x="8316416" y="2823319"/>
            <a:ext cx="14401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325"/>
          <p:cNvSpPr>
            <a:spLocks noChangeShapeType="1"/>
          </p:cNvSpPr>
          <p:nvPr/>
        </p:nvSpPr>
        <p:spPr bwMode="auto">
          <a:xfrm>
            <a:off x="5436096" y="2607295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Line 325"/>
          <p:cNvSpPr>
            <a:spLocks noChangeShapeType="1"/>
          </p:cNvSpPr>
          <p:nvPr/>
        </p:nvSpPr>
        <p:spPr bwMode="auto">
          <a:xfrm flipV="1">
            <a:off x="4860032" y="2607295"/>
            <a:ext cx="576064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Line 325"/>
          <p:cNvSpPr>
            <a:spLocks noChangeShapeType="1"/>
          </p:cNvSpPr>
          <p:nvPr/>
        </p:nvSpPr>
        <p:spPr bwMode="auto">
          <a:xfrm flipV="1">
            <a:off x="4644008" y="2823319"/>
            <a:ext cx="21602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Line 325"/>
          <p:cNvSpPr>
            <a:spLocks noChangeShapeType="1"/>
          </p:cNvSpPr>
          <p:nvPr/>
        </p:nvSpPr>
        <p:spPr bwMode="auto">
          <a:xfrm flipH="1" flipV="1">
            <a:off x="4644008" y="3471391"/>
            <a:ext cx="43204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Line 325"/>
          <p:cNvSpPr>
            <a:spLocks noChangeShapeType="1"/>
          </p:cNvSpPr>
          <p:nvPr/>
        </p:nvSpPr>
        <p:spPr bwMode="auto">
          <a:xfrm flipH="1" flipV="1">
            <a:off x="5076056" y="3975447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325"/>
          <p:cNvSpPr>
            <a:spLocks noChangeShapeType="1"/>
          </p:cNvSpPr>
          <p:nvPr/>
        </p:nvSpPr>
        <p:spPr bwMode="auto">
          <a:xfrm flipH="1">
            <a:off x="5796136" y="3471391"/>
            <a:ext cx="36004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325"/>
          <p:cNvSpPr>
            <a:spLocks noChangeShapeType="1"/>
          </p:cNvSpPr>
          <p:nvPr/>
        </p:nvSpPr>
        <p:spPr bwMode="auto">
          <a:xfrm>
            <a:off x="5940152" y="2823319"/>
            <a:ext cx="21602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325"/>
          <p:cNvSpPr>
            <a:spLocks noChangeShapeType="1"/>
          </p:cNvSpPr>
          <p:nvPr/>
        </p:nvSpPr>
        <p:spPr bwMode="auto">
          <a:xfrm flipV="1">
            <a:off x="6948264" y="2607295"/>
            <a:ext cx="79208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Line 325"/>
          <p:cNvSpPr>
            <a:spLocks noChangeShapeType="1"/>
          </p:cNvSpPr>
          <p:nvPr/>
        </p:nvSpPr>
        <p:spPr bwMode="auto">
          <a:xfrm flipV="1">
            <a:off x="7092280" y="2823319"/>
            <a:ext cx="122413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Line 325"/>
          <p:cNvSpPr>
            <a:spLocks noChangeShapeType="1"/>
          </p:cNvSpPr>
          <p:nvPr/>
        </p:nvSpPr>
        <p:spPr bwMode="auto">
          <a:xfrm>
            <a:off x="7740352" y="2607295"/>
            <a:ext cx="72008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Line 325"/>
          <p:cNvSpPr>
            <a:spLocks noChangeShapeType="1"/>
          </p:cNvSpPr>
          <p:nvPr/>
        </p:nvSpPr>
        <p:spPr bwMode="auto">
          <a:xfrm flipH="1">
            <a:off x="8100392" y="2823319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Line 325"/>
          <p:cNvSpPr>
            <a:spLocks noChangeShapeType="1"/>
          </p:cNvSpPr>
          <p:nvPr/>
        </p:nvSpPr>
        <p:spPr bwMode="auto">
          <a:xfrm flipH="1">
            <a:off x="7380312" y="3471391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Line 325"/>
          <p:cNvSpPr>
            <a:spLocks noChangeShapeType="1"/>
          </p:cNvSpPr>
          <p:nvPr/>
        </p:nvSpPr>
        <p:spPr bwMode="auto">
          <a:xfrm flipH="1" flipV="1">
            <a:off x="6948264" y="3471391"/>
            <a:ext cx="115212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Line 325"/>
          <p:cNvSpPr>
            <a:spLocks noChangeShapeType="1"/>
          </p:cNvSpPr>
          <p:nvPr/>
        </p:nvSpPr>
        <p:spPr bwMode="auto">
          <a:xfrm flipH="1" flipV="1">
            <a:off x="7092280" y="2823319"/>
            <a:ext cx="28803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Line 325"/>
          <p:cNvSpPr>
            <a:spLocks noChangeShapeType="1"/>
          </p:cNvSpPr>
          <p:nvPr/>
        </p:nvSpPr>
        <p:spPr bwMode="auto">
          <a:xfrm flipV="1">
            <a:off x="5076056" y="2823319"/>
            <a:ext cx="864096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Line 325"/>
          <p:cNvSpPr>
            <a:spLocks noChangeShapeType="1"/>
          </p:cNvSpPr>
          <p:nvPr/>
        </p:nvSpPr>
        <p:spPr bwMode="auto">
          <a:xfrm flipH="1" flipV="1">
            <a:off x="5436096" y="2607295"/>
            <a:ext cx="360040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Line 325"/>
          <p:cNvSpPr>
            <a:spLocks noChangeShapeType="1"/>
          </p:cNvSpPr>
          <p:nvPr/>
        </p:nvSpPr>
        <p:spPr bwMode="auto">
          <a:xfrm flipH="1" flipV="1">
            <a:off x="4860032" y="2823319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Line 325"/>
          <p:cNvSpPr>
            <a:spLocks noChangeShapeType="1"/>
          </p:cNvSpPr>
          <p:nvPr/>
        </p:nvSpPr>
        <p:spPr bwMode="auto">
          <a:xfrm flipH="1">
            <a:off x="4644008" y="2823319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Line 325"/>
          <p:cNvSpPr>
            <a:spLocks noChangeShapeType="1"/>
          </p:cNvSpPr>
          <p:nvPr/>
        </p:nvSpPr>
        <p:spPr bwMode="auto">
          <a:xfrm flipH="1">
            <a:off x="5076056" y="2607295"/>
            <a:ext cx="360040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Line 325"/>
          <p:cNvSpPr>
            <a:spLocks noChangeShapeType="1"/>
          </p:cNvSpPr>
          <p:nvPr/>
        </p:nvSpPr>
        <p:spPr bwMode="auto">
          <a:xfrm>
            <a:off x="4860032" y="2823319"/>
            <a:ext cx="93610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Line 325"/>
          <p:cNvSpPr>
            <a:spLocks noChangeShapeType="1"/>
          </p:cNvSpPr>
          <p:nvPr/>
        </p:nvSpPr>
        <p:spPr bwMode="auto">
          <a:xfrm>
            <a:off x="4644008" y="3471391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330"/>
          <p:cNvSpPr>
            <a:spLocks noChangeArrowheads="1"/>
          </p:cNvSpPr>
          <p:nvPr/>
        </p:nvSpPr>
        <p:spPr bwMode="auto">
          <a:xfrm>
            <a:off x="5364088" y="25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330"/>
          <p:cNvSpPr>
            <a:spLocks noChangeArrowheads="1"/>
          </p:cNvSpPr>
          <p:nvPr/>
        </p:nvSpPr>
        <p:spPr bwMode="auto">
          <a:xfrm>
            <a:off x="5868144" y="27513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330"/>
          <p:cNvSpPr>
            <a:spLocks noChangeArrowheads="1"/>
          </p:cNvSpPr>
          <p:nvPr/>
        </p:nvSpPr>
        <p:spPr bwMode="auto">
          <a:xfrm>
            <a:off x="4788024" y="27513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331"/>
          <p:cNvSpPr>
            <a:spLocks noChangeArrowheads="1"/>
          </p:cNvSpPr>
          <p:nvPr/>
        </p:nvSpPr>
        <p:spPr bwMode="auto">
          <a:xfrm>
            <a:off x="6084168" y="3399383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330"/>
          <p:cNvSpPr>
            <a:spLocks noChangeArrowheads="1"/>
          </p:cNvSpPr>
          <p:nvPr/>
        </p:nvSpPr>
        <p:spPr bwMode="auto">
          <a:xfrm>
            <a:off x="4572000" y="339938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331"/>
          <p:cNvSpPr>
            <a:spLocks noChangeArrowheads="1"/>
          </p:cNvSpPr>
          <p:nvPr/>
        </p:nvSpPr>
        <p:spPr bwMode="auto">
          <a:xfrm>
            <a:off x="5724128" y="390343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330"/>
          <p:cNvSpPr>
            <a:spLocks noChangeArrowheads="1"/>
          </p:cNvSpPr>
          <p:nvPr/>
        </p:nvSpPr>
        <p:spPr bwMode="auto">
          <a:xfrm>
            <a:off x="5004048" y="390343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7668344" y="25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8244408" y="27513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7020272" y="275131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Oval 331"/>
          <p:cNvSpPr>
            <a:spLocks noChangeArrowheads="1"/>
          </p:cNvSpPr>
          <p:nvPr/>
        </p:nvSpPr>
        <p:spPr bwMode="auto">
          <a:xfrm>
            <a:off x="8388424" y="3399383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Oval 330"/>
          <p:cNvSpPr>
            <a:spLocks noChangeArrowheads="1"/>
          </p:cNvSpPr>
          <p:nvPr/>
        </p:nvSpPr>
        <p:spPr bwMode="auto">
          <a:xfrm>
            <a:off x="6876256" y="339938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Oval 331"/>
          <p:cNvSpPr>
            <a:spLocks noChangeArrowheads="1"/>
          </p:cNvSpPr>
          <p:nvPr/>
        </p:nvSpPr>
        <p:spPr bwMode="auto">
          <a:xfrm>
            <a:off x="8028384" y="390343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Oval 330"/>
          <p:cNvSpPr>
            <a:spLocks noChangeArrowheads="1"/>
          </p:cNvSpPr>
          <p:nvPr/>
        </p:nvSpPr>
        <p:spPr bwMode="auto">
          <a:xfrm>
            <a:off x="7308304" y="390343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Line 325"/>
          <p:cNvSpPr>
            <a:spLocks noChangeShapeType="1"/>
          </p:cNvSpPr>
          <p:nvPr/>
        </p:nvSpPr>
        <p:spPr bwMode="auto">
          <a:xfrm>
            <a:off x="899592" y="267930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Line 325"/>
          <p:cNvSpPr>
            <a:spLocks noChangeShapeType="1"/>
          </p:cNvSpPr>
          <p:nvPr/>
        </p:nvSpPr>
        <p:spPr bwMode="auto">
          <a:xfrm>
            <a:off x="899592" y="339938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Line 325"/>
          <p:cNvSpPr>
            <a:spLocks noChangeShapeType="1"/>
          </p:cNvSpPr>
          <p:nvPr/>
        </p:nvSpPr>
        <p:spPr bwMode="auto">
          <a:xfrm>
            <a:off x="899592" y="2679303"/>
            <a:ext cx="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325"/>
          <p:cNvSpPr>
            <a:spLocks noChangeShapeType="1"/>
          </p:cNvSpPr>
          <p:nvPr/>
        </p:nvSpPr>
        <p:spPr bwMode="auto">
          <a:xfrm>
            <a:off x="1691680" y="2679303"/>
            <a:ext cx="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Line 325"/>
          <p:cNvSpPr>
            <a:spLocks noChangeShapeType="1"/>
          </p:cNvSpPr>
          <p:nvPr/>
        </p:nvSpPr>
        <p:spPr bwMode="auto">
          <a:xfrm>
            <a:off x="899592" y="411946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Line 325"/>
          <p:cNvSpPr>
            <a:spLocks noChangeShapeType="1"/>
          </p:cNvSpPr>
          <p:nvPr/>
        </p:nvSpPr>
        <p:spPr bwMode="auto">
          <a:xfrm flipV="1">
            <a:off x="899592" y="2679303"/>
            <a:ext cx="792088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Line 325"/>
          <p:cNvSpPr>
            <a:spLocks noChangeShapeType="1"/>
          </p:cNvSpPr>
          <p:nvPr/>
        </p:nvSpPr>
        <p:spPr bwMode="auto">
          <a:xfrm flipV="1">
            <a:off x="899592" y="3399383"/>
            <a:ext cx="792088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325"/>
          <p:cNvSpPr>
            <a:spLocks noChangeShapeType="1"/>
          </p:cNvSpPr>
          <p:nvPr/>
        </p:nvSpPr>
        <p:spPr bwMode="auto">
          <a:xfrm>
            <a:off x="2411760" y="267930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325"/>
          <p:cNvSpPr>
            <a:spLocks noChangeShapeType="1"/>
          </p:cNvSpPr>
          <p:nvPr/>
        </p:nvSpPr>
        <p:spPr bwMode="auto">
          <a:xfrm>
            <a:off x="2411760" y="339938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Line 325"/>
          <p:cNvSpPr>
            <a:spLocks noChangeShapeType="1"/>
          </p:cNvSpPr>
          <p:nvPr/>
        </p:nvSpPr>
        <p:spPr bwMode="auto">
          <a:xfrm>
            <a:off x="2411760" y="2679303"/>
            <a:ext cx="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Line 325"/>
          <p:cNvSpPr>
            <a:spLocks noChangeShapeType="1"/>
          </p:cNvSpPr>
          <p:nvPr/>
        </p:nvSpPr>
        <p:spPr bwMode="auto">
          <a:xfrm>
            <a:off x="3203848" y="2679303"/>
            <a:ext cx="0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Line 325"/>
          <p:cNvSpPr>
            <a:spLocks noChangeShapeType="1"/>
          </p:cNvSpPr>
          <p:nvPr/>
        </p:nvSpPr>
        <p:spPr bwMode="auto">
          <a:xfrm>
            <a:off x="2411760" y="411946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Line 325"/>
          <p:cNvSpPr>
            <a:spLocks noChangeShapeType="1"/>
          </p:cNvSpPr>
          <p:nvPr/>
        </p:nvSpPr>
        <p:spPr bwMode="auto">
          <a:xfrm>
            <a:off x="2411760" y="2679303"/>
            <a:ext cx="792088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Line 325"/>
          <p:cNvSpPr>
            <a:spLocks noChangeShapeType="1"/>
          </p:cNvSpPr>
          <p:nvPr/>
        </p:nvSpPr>
        <p:spPr bwMode="auto">
          <a:xfrm flipV="1">
            <a:off x="2411760" y="3399383"/>
            <a:ext cx="792088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Oval 330"/>
          <p:cNvSpPr>
            <a:spLocks noChangeArrowheads="1"/>
          </p:cNvSpPr>
          <p:nvPr/>
        </p:nvSpPr>
        <p:spPr bwMode="auto">
          <a:xfrm>
            <a:off x="3131840" y="26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1" name="Oval 330"/>
          <p:cNvSpPr>
            <a:spLocks noChangeArrowheads="1"/>
          </p:cNvSpPr>
          <p:nvPr/>
        </p:nvSpPr>
        <p:spPr bwMode="auto">
          <a:xfrm>
            <a:off x="2339752" y="26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2" name="Oval 330"/>
          <p:cNvSpPr>
            <a:spLocks noChangeArrowheads="1"/>
          </p:cNvSpPr>
          <p:nvPr/>
        </p:nvSpPr>
        <p:spPr bwMode="auto">
          <a:xfrm>
            <a:off x="2339752" y="33273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330"/>
          <p:cNvSpPr>
            <a:spLocks noChangeArrowheads="1"/>
          </p:cNvSpPr>
          <p:nvPr/>
        </p:nvSpPr>
        <p:spPr bwMode="auto">
          <a:xfrm>
            <a:off x="2339752" y="40474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330"/>
          <p:cNvSpPr>
            <a:spLocks noChangeArrowheads="1"/>
          </p:cNvSpPr>
          <p:nvPr/>
        </p:nvSpPr>
        <p:spPr bwMode="auto">
          <a:xfrm>
            <a:off x="3131840" y="40474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" name="Oval 330"/>
          <p:cNvSpPr>
            <a:spLocks noChangeArrowheads="1"/>
          </p:cNvSpPr>
          <p:nvPr/>
        </p:nvSpPr>
        <p:spPr bwMode="auto">
          <a:xfrm>
            <a:off x="3131840" y="33273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6" name="Oval 330"/>
          <p:cNvSpPr>
            <a:spLocks noChangeArrowheads="1"/>
          </p:cNvSpPr>
          <p:nvPr/>
        </p:nvSpPr>
        <p:spPr bwMode="auto">
          <a:xfrm>
            <a:off x="1619672" y="26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" name="Oval 330"/>
          <p:cNvSpPr>
            <a:spLocks noChangeArrowheads="1"/>
          </p:cNvSpPr>
          <p:nvPr/>
        </p:nvSpPr>
        <p:spPr bwMode="auto">
          <a:xfrm>
            <a:off x="827584" y="26072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8" name="Oval 330"/>
          <p:cNvSpPr>
            <a:spLocks noChangeArrowheads="1"/>
          </p:cNvSpPr>
          <p:nvPr/>
        </p:nvSpPr>
        <p:spPr bwMode="auto">
          <a:xfrm>
            <a:off x="827584" y="33273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9" name="Oval 330"/>
          <p:cNvSpPr>
            <a:spLocks noChangeArrowheads="1"/>
          </p:cNvSpPr>
          <p:nvPr/>
        </p:nvSpPr>
        <p:spPr bwMode="auto">
          <a:xfrm>
            <a:off x="827584" y="40474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Oval 330"/>
          <p:cNvSpPr>
            <a:spLocks noChangeArrowheads="1"/>
          </p:cNvSpPr>
          <p:nvPr/>
        </p:nvSpPr>
        <p:spPr bwMode="auto">
          <a:xfrm>
            <a:off x="1619672" y="40474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Oval 330"/>
          <p:cNvSpPr>
            <a:spLocks noChangeArrowheads="1"/>
          </p:cNvSpPr>
          <p:nvPr/>
        </p:nvSpPr>
        <p:spPr bwMode="auto">
          <a:xfrm>
            <a:off x="1619672" y="33273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1115616" y="4191471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A</a:t>
            </a:r>
            <a:endParaRPr lang="cs-CZ" sz="2400" b="1"/>
          </a:p>
        </p:txBody>
      </p:sp>
      <p:sp>
        <p:nvSpPr>
          <p:cNvPr id="232" name="TextBox 231"/>
          <p:cNvSpPr txBox="1"/>
          <p:nvPr/>
        </p:nvSpPr>
        <p:spPr>
          <a:xfrm>
            <a:off x="2627784" y="4191471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B</a:t>
            </a:r>
            <a:endParaRPr lang="cs-CZ" sz="2400" b="1"/>
          </a:p>
        </p:txBody>
      </p:sp>
      <p:sp>
        <p:nvSpPr>
          <p:cNvPr id="233" name="TextBox 232"/>
          <p:cNvSpPr txBox="1"/>
          <p:nvPr/>
        </p:nvSpPr>
        <p:spPr>
          <a:xfrm>
            <a:off x="5292080" y="4191471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C</a:t>
            </a:r>
            <a:endParaRPr lang="cs-CZ" sz="2400" b="1"/>
          </a:p>
        </p:txBody>
      </p:sp>
      <p:sp>
        <p:nvSpPr>
          <p:cNvPr id="234" name="TextBox 233"/>
          <p:cNvSpPr txBox="1"/>
          <p:nvPr/>
        </p:nvSpPr>
        <p:spPr>
          <a:xfrm>
            <a:off x="7596336" y="4191471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smtClean="0"/>
              <a:t>D</a:t>
            </a:r>
            <a:endParaRPr lang="cs-CZ" sz="2400" b="1"/>
          </a:p>
        </p:txBody>
      </p:sp>
      <p:sp>
        <p:nvSpPr>
          <p:cNvPr id="238" name="TextBox 237"/>
          <p:cNvSpPr txBox="1"/>
          <p:nvPr/>
        </p:nvSpPr>
        <p:spPr>
          <a:xfrm>
            <a:off x="5076056" y="234888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/>
              <a:t>0</a:t>
            </a:r>
          </a:p>
        </p:txBody>
      </p:sp>
      <p:sp>
        <p:nvSpPr>
          <p:cNvPr id="239" name="TextBox 238"/>
          <p:cNvSpPr txBox="1"/>
          <p:nvPr/>
        </p:nvSpPr>
        <p:spPr>
          <a:xfrm>
            <a:off x="5940152" y="253528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/>
              <a:t>1</a:t>
            </a:r>
          </a:p>
        </p:txBody>
      </p:sp>
      <p:sp>
        <p:nvSpPr>
          <p:cNvPr id="240" name="TextBox 239"/>
          <p:cNvSpPr txBox="1"/>
          <p:nvPr/>
        </p:nvSpPr>
        <p:spPr>
          <a:xfrm>
            <a:off x="6228184" y="3327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2</a:t>
            </a:r>
            <a:endParaRPr lang="cs-CZ" sz="1600" b="1"/>
          </a:p>
        </p:txBody>
      </p:sp>
      <p:sp>
        <p:nvSpPr>
          <p:cNvPr id="241" name="TextBox 240"/>
          <p:cNvSpPr txBox="1"/>
          <p:nvPr/>
        </p:nvSpPr>
        <p:spPr>
          <a:xfrm>
            <a:off x="4716016" y="383143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4</a:t>
            </a:r>
            <a:endParaRPr lang="cs-CZ" sz="1600" b="1"/>
          </a:p>
        </p:txBody>
      </p:sp>
      <p:sp>
        <p:nvSpPr>
          <p:cNvPr id="242" name="TextBox 241"/>
          <p:cNvSpPr txBox="1"/>
          <p:nvPr/>
        </p:nvSpPr>
        <p:spPr>
          <a:xfrm>
            <a:off x="4211960" y="3327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5</a:t>
            </a:r>
            <a:endParaRPr lang="cs-CZ" sz="1600" b="1"/>
          </a:p>
        </p:txBody>
      </p:sp>
      <p:sp>
        <p:nvSpPr>
          <p:cNvPr id="243" name="TextBox 242"/>
          <p:cNvSpPr txBox="1"/>
          <p:nvPr/>
        </p:nvSpPr>
        <p:spPr>
          <a:xfrm>
            <a:off x="4572000" y="253528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6</a:t>
            </a:r>
            <a:endParaRPr lang="cs-CZ" sz="1600" b="1"/>
          </a:p>
        </p:txBody>
      </p:sp>
      <p:sp>
        <p:nvSpPr>
          <p:cNvPr id="244" name="TextBox 243"/>
          <p:cNvSpPr txBox="1"/>
          <p:nvPr/>
        </p:nvSpPr>
        <p:spPr>
          <a:xfrm>
            <a:off x="5868144" y="383143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3</a:t>
            </a:r>
            <a:endParaRPr lang="cs-CZ" sz="1600" b="1"/>
          </a:p>
        </p:txBody>
      </p:sp>
      <p:sp>
        <p:nvSpPr>
          <p:cNvPr id="245" name="TextBox 244"/>
          <p:cNvSpPr txBox="1"/>
          <p:nvPr/>
        </p:nvSpPr>
        <p:spPr>
          <a:xfrm>
            <a:off x="7380312" y="2348880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/>
              <a:t>0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8316416" y="253528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4</a:t>
            </a:r>
            <a:endParaRPr lang="cs-CZ" sz="1600" b="1"/>
          </a:p>
        </p:txBody>
      </p:sp>
      <p:sp>
        <p:nvSpPr>
          <p:cNvPr id="247" name="TextBox 246"/>
          <p:cNvSpPr txBox="1"/>
          <p:nvPr/>
        </p:nvSpPr>
        <p:spPr>
          <a:xfrm>
            <a:off x="8532440" y="3327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1</a:t>
            </a:r>
            <a:endParaRPr lang="cs-CZ" sz="1600" b="1"/>
          </a:p>
        </p:txBody>
      </p:sp>
      <p:sp>
        <p:nvSpPr>
          <p:cNvPr id="248" name="TextBox 247"/>
          <p:cNvSpPr txBox="1"/>
          <p:nvPr/>
        </p:nvSpPr>
        <p:spPr>
          <a:xfrm>
            <a:off x="7020272" y="383143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2</a:t>
            </a:r>
            <a:endParaRPr lang="cs-CZ" sz="1600" b="1"/>
          </a:p>
        </p:txBody>
      </p:sp>
      <p:sp>
        <p:nvSpPr>
          <p:cNvPr id="249" name="TextBox 248"/>
          <p:cNvSpPr txBox="1"/>
          <p:nvPr/>
        </p:nvSpPr>
        <p:spPr>
          <a:xfrm>
            <a:off x="6588224" y="3327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6</a:t>
            </a:r>
            <a:endParaRPr lang="cs-CZ" sz="1600" b="1"/>
          </a:p>
        </p:txBody>
      </p:sp>
      <p:sp>
        <p:nvSpPr>
          <p:cNvPr id="250" name="TextBox 249"/>
          <p:cNvSpPr txBox="1"/>
          <p:nvPr/>
        </p:nvSpPr>
        <p:spPr>
          <a:xfrm>
            <a:off x="6804248" y="2535287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3</a:t>
            </a:r>
            <a:endParaRPr lang="cs-CZ" sz="1600" b="1"/>
          </a:p>
        </p:txBody>
      </p:sp>
      <p:sp>
        <p:nvSpPr>
          <p:cNvPr id="251" name="TextBox 250"/>
          <p:cNvSpPr txBox="1"/>
          <p:nvPr/>
        </p:nvSpPr>
        <p:spPr>
          <a:xfrm>
            <a:off x="8172400" y="383143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smtClean="0"/>
              <a:t>5</a:t>
            </a:r>
            <a:endParaRPr lang="cs-CZ" sz="1600" b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27</a:t>
            </a:fld>
            <a:endParaRPr lang="cs-CZ"/>
          </a:p>
        </p:txBody>
      </p:sp>
      <p:sp>
        <p:nvSpPr>
          <p:cNvPr id="92" name="TextBox 91"/>
          <p:cNvSpPr txBox="1"/>
          <p:nvPr/>
        </p:nvSpPr>
        <p:spPr>
          <a:xfrm>
            <a:off x="611560" y="4797152"/>
            <a:ext cx="36208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/>
              <a:t>A </a:t>
            </a:r>
            <a:r>
              <a:rPr lang="en-US" b="1" smtClean="0"/>
              <a:t>and</a:t>
            </a:r>
            <a:r>
              <a:rPr lang="cs-CZ" b="1" smtClean="0"/>
              <a:t> </a:t>
            </a:r>
            <a:r>
              <a:rPr lang="cs-CZ" b="1"/>
              <a:t>B </a:t>
            </a:r>
            <a:r>
              <a:rPr lang="en-US" b="1" smtClean="0"/>
              <a:t>are not isomorphic</a:t>
            </a:r>
            <a:r>
              <a:rPr lang="cs-CZ" b="1" smtClean="0"/>
              <a:t>, </a:t>
            </a:r>
          </a:p>
          <a:p>
            <a:r>
              <a:rPr lang="en-US" b="1" smtClean="0"/>
              <a:t>right central node in B has degree 5,</a:t>
            </a:r>
          </a:p>
          <a:p>
            <a:r>
              <a:rPr lang="en-US" b="1" smtClean="0"/>
              <a:t>there is no analogous node</a:t>
            </a:r>
          </a:p>
          <a:p>
            <a:r>
              <a:rPr lang="en-US" b="1" smtClean="0"/>
              <a:t>anywhere in A. The structure of</a:t>
            </a:r>
          </a:p>
          <a:p>
            <a:r>
              <a:rPr lang="en-US" b="1" smtClean="0"/>
              <a:t>A and B must be different.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004048" y="4797152"/>
            <a:ext cx="34944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/>
              <a:t>C </a:t>
            </a:r>
            <a:r>
              <a:rPr lang="en-US" b="1" smtClean="0"/>
              <a:t>and</a:t>
            </a:r>
            <a:r>
              <a:rPr lang="cs-CZ" b="1" smtClean="0"/>
              <a:t> </a:t>
            </a:r>
            <a:r>
              <a:rPr lang="cs-CZ" b="1"/>
              <a:t>D </a:t>
            </a:r>
            <a:r>
              <a:rPr lang="en-US" b="1" smtClean="0"/>
              <a:t>are isomorphic</a:t>
            </a:r>
            <a:r>
              <a:rPr lang="cs-CZ" b="1" smtClean="0"/>
              <a:t>, </a:t>
            </a:r>
          </a:p>
          <a:p>
            <a:r>
              <a:rPr lang="en-US" b="1" smtClean="0"/>
              <a:t>the nodes with the same labels</a:t>
            </a:r>
          </a:p>
          <a:p>
            <a:r>
              <a:rPr lang="en-US" b="1" smtClean="0"/>
              <a:t>correspond to each other, </a:t>
            </a:r>
          </a:p>
          <a:p>
            <a:r>
              <a:rPr lang="en-US" b="1" smtClean="0"/>
              <a:t>the edges in both C and D connect </a:t>
            </a:r>
          </a:p>
          <a:p>
            <a:r>
              <a:rPr lang="en-US" b="1" smtClean="0"/>
              <a:t>the nodes with the same labels</a:t>
            </a:r>
          </a:p>
        </p:txBody>
      </p:sp>
      <p:sp>
        <p:nvSpPr>
          <p:cNvPr id="94" name="Oval 93"/>
          <p:cNvSpPr/>
          <p:nvPr/>
        </p:nvSpPr>
        <p:spPr>
          <a:xfrm>
            <a:off x="2988271" y="3212976"/>
            <a:ext cx="432048" cy="360040"/>
          </a:xfrm>
          <a:prstGeom prst="ellipse">
            <a:avLst/>
          </a:prstGeom>
          <a:noFill/>
          <a:ln w="76200">
            <a:solidFill>
              <a:srgbClr val="CC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4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395536" y="1412776"/>
            <a:ext cx="2376264" cy="388843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Connectivity</a:t>
            </a:r>
            <a:r>
              <a:rPr lang="cs-CZ" smtClean="0"/>
              <a:t>?</a:t>
            </a:r>
          </a:p>
          <a:p>
            <a:endParaRPr lang="cs-CZ" smtClean="0"/>
          </a:p>
          <a:p>
            <a:r>
              <a:rPr lang="en-US" smtClean="0"/>
              <a:t>Shortest path?</a:t>
            </a:r>
            <a:endParaRPr lang="cs-CZ" smtClean="0"/>
          </a:p>
          <a:p>
            <a:endParaRPr lang="cs-CZ" smtClean="0"/>
          </a:p>
          <a:p>
            <a:r>
              <a:rPr lang="cs-CZ" smtClean="0"/>
              <a:t>Min</a:t>
            </a:r>
            <a:r>
              <a:rPr lang="en-US" smtClean="0"/>
              <a:t>. spanning tree</a:t>
            </a:r>
            <a:r>
              <a:rPr lang="cs-CZ" smtClean="0"/>
              <a:t>?</a:t>
            </a:r>
          </a:p>
          <a:p>
            <a:endParaRPr lang="cs-CZ" smtClean="0"/>
          </a:p>
          <a:p>
            <a:r>
              <a:rPr lang="cs-CZ" smtClean="0"/>
              <a:t>Euler t</a:t>
            </a:r>
            <a:r>
              <a:rPr lang="en-US" smtClean="0"/>
              <a:t>rail</a:t>
            </a:r>
            <a:r>
              <a:rPr lang="cs-CZ" smtClean="0"/>
              <a:t>?</a:t>
            </a:r>
          </a:p>
          <a:p>
            <a:endParaRPr lang="cs-CZ" smtClean="0"/>
          </a:p>
          <a:p>
            <a:r>
              <a:rPr lang="en-US"/>
              <a:t>P</a:t>
            </a:r>
            <a:r>
              <a:rPr lang="en-US" smtClean="0"/>
              <a:t>lanarity</a:t>
            </a:r>
            <a:r>
              <a:rPr lang="cs-CZ" smtClean="0"/>
              <a:t>?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059832" y="1412776"/>
            <a:ext cx="3024336" cy="388843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Colorability</a:t>
            </a:r>
            <a:r>
              <a:rPr lang="cs-CZ" smtClean="0">
                <a:sym typeface="Symbol"/>
              </a:rPr>
              <a:t>?</a:t>
            </a:r>
          </a:p>
          <a:p>
            <a:r>
              <a:rPr lang="cs-CZ" b="0" smtClean="0">
                <a:sym typeface="Symbol"/>
              </a:rPr>
              <a:t>1,2 </a:t>
            </a:r>
            <a:r>
              <a:rPr lang="en-US" b="0" smtClean="0">
                <a:sym typeface="Symbol"/>
              </a:rPr>
              <a:t>colors</a:t>
            </a:r>
            <a:r>
              <a:rPr lang="cs-CZ" b="0" smtClean="0">
                <a:sym typeface="Symbol"/>
              </a:rPr>
              <a:t>               </a:t>
            </a:r>
            <a:r>
              <a:rPr lang="en-US" b="0" smtClean="0">
                <a:sym typeface="Symbol"/>
              </a:rPr>
              <a:t>    </a:t>
            </a:r>
            <a:r>
              <a:rPr lang="en-US" smtClean="0">
                <a:sym typeface="Symbol"/>
              </a:rPr>
              <a:t>easy</a:t>
            </a:r>
            <a:endParaRPr lang="cs-CZ">
              <a:sym typeface="Symbol"/>
            </a:endParaRPr>
          </a:p>
          <a:p>
            <a:r>
              <a:rPr lang="cs-CZ" b="0" smtClean="0"/>
              <a:t>3 </a:t>
            </a:r>
            <a:r>
              <a:rPr lang="en-US" b="0" smtClean="0"/>
              <a:t>or more colors</a:t>
            </a:r>
            <a:r>
              <a:rPr lang="cs-CZ" b="0" smtClean="0"/>
              <a:t>       </a:t>
            </a:r>
            <a:r>
              <a:rPr lang="en-US" smtClean="0"/>
              <a:t>hard</a:t>
            </a:r>
            <a:endParaRPr lang="cs-CZ" smtClean="0"/>
          </a:p>
          <a:p>
            <a:endParaRPr lang="cs-CZ"/>
          </a:p>
          <a:p>
            <a:r>
              <a:rPr lang="cs-CZ" smtClean="0"/>
              <a:t>I</a:t>
            </a:r>
            <a:r>
              <a:rPr lang="en-US" smtClean="0"/>
              <a:t>s</a:t>
            </a:r>
            <a:r>
              <a:rPr lang="cs-CZ" smtClean="0"/>
              <a:t>omor</a:t>
            </a:r>
            <a:r>
              <a:rPr lang="en-US" smtClean="0"/>
              <a:t>phism</a:t>
            </a:r>
            <a:r>
              <a:rPr lang="cs-CZ" smtClean="0"/>
              <a:t>?</a:t>
            </a:r>
          </a:p>
          <a:p>
            <a:r>
              <a:rPr lang="en-US" b="0" smtClean="0"/>
              <a:t>Trees</a:t>
            </a:r>
            <a:r>
              <a:rPr lang="cs-CZ" b="0" smtClean="0"/>
              <a:t>, ci</a:t>
            </a:r>
            <a:r>
              <a:rPr lang="en-US" b="0" smtClean="0"/>
              <a:t>culants...</a:t>
            </a:r>
            <a:r>
              <a:rPr lang="cs-CZ" b="0" smtClean="0"/>
              <a:t>  </a:t>
            </a:r>
            <a:r>
              <a:rPr lang="en-US" b="0" smtClean="0"/>
              <a:t>  </a:t>
            </a:r>
            <a:r>
              <a:rPr lang="en-US" smtClean="0"/>
              <a:t>easy</a:t>
            </a:r>
            <a:r>
              <a:rPr lang="cs-CZ" smtClean="0"/>
              <a:t> </a:t>
            </a:r>
          </a:p>
          <a:p>
            <a:r>
              <a:rPr lang="en-US" b="0" smtClean="0"/>
              <a:t>regular graphs...</a:t>
            </a:r>
            <a:r>
              <a:rPr lang="cs-CZ" b="0" smtClean="0"/>
              <a:t>     </a:t>
            </a:r>
            <a:r>
              <a:rPr lang="en-US" b="0" smtClean="0"/>
              <a:t> </a:t>
            </a:r>
            <a:r>
              <a:rPr lang="en-US" smtClean="0"/>
              <a:t>hard</a:t>
            </a:r>
            <a:r>
              <a:rPr lang="cs-CZ" smtClean="0"/>
              <a:t> </a:t>
            </a:r>
          </a:p>
          <a:p>
            <a:r>
              <a:rPr lang="en-US" b="0" smtClean="0"/>
              <a:t>etc.</a:t>
            </a:r>
            <a:r>
              <a:rPr lang="cs-CZ" b="0" smtClean="0"/>
              <a:t>..</a:t>
            </a:r>
          </a:p>
          <a:p>
            <a:endParaRPr lang="cs-CZ" b="0"/>
          </a:p>
          <a:p>
            <a:r>
              <a:rPr lang="en-US" smtClean="0"/>
              <a:t>Longest path</a:t>
            </a:r>
            <a:r>
              <a:rPr lang="cs-CZ" smtClean="0"/>
              <a:t>?</a:t>
            </a:r>
          </a:p>
          <a:p>
            <a:r>
              <a:rPr lang="cs-CZ" b="0" smtClean="0"/>
              <a:t>DAG, </a:t>
            </a:r>
            <a:r>
              <a:rPr lang="en-US" b="0" smtClean="0"/>
              <a:t>tree</a:t>
            </a:r>
            <a:r>
              <a:rPr lang="cs-CZ" b="0" smtClean="0"/>
              <a:t> </a:t>
            </a:r>
            <a:r>
              <a:rPr lang="cs-CZ" smtClean="0"/>
              <a:t>           </a:t>
            </a:r>
            <a:r>
              <a:rPr lang="en-US" smtClean="0"/>
              <a:t>   </a:t>
            </a:r>
            <a:r>
              <a:rPr lang="cs-CZ" smtClean="0"/>
              <a:t> </a:t>
            </a:r>
            <a:r>
              <a:rPr lang="en-US" smtClean="0"/>
              <a:t>    easy</a:t>
            </a:r>
            <a:endParaRPr lang="cs-CZ"/>
          </a:p>
          <a:p>
            <a:r>
              <a:rPr lang="en-US" b="0" smtClean="0"/>
              <a:t>general graph</a:t>
            </a:r>
            <a:r>
              <a:rPr lang="cs-CZ" smtClean="0"/>
              <a:t>            </a:t>
            </a:r>
            <a:r>
              <a:rPr lang="cs-CZ" b="0" smtClean="0"/>
              <a:t> </a:t>
            </a:r>
            <a:r>
              <a:rPr lang="en-US" smtClean="0"/>
              <a:t>hard</a:t>
            </a:r>
            <a:r>
              <a:rPr lang="cs-CZ" smtClean="0"/>
              <a:t>    </a:t>
            </a:r>
            <a:endParaRPr lang="cs-CZ"/>
          </a:p>
        </p:txBody>
      </p:sp>
      <p:sp>
        <p:nvSpPr>
          <p:cNvPr id="93" name="TextBox 92"/>
          <p:cNvSpPr txBox="1"/>
          <p:nvPr/>
        </p:nvSpPr>
        <p:spPr>
          <a:xfrm>
            <a:off x="6372200" y="1412776"/>
            <a:ext cx="2376264" cy="3888432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Travelling salesman</a:t>
            </a:r>
            <a:r>
              <a:rPr lang="cs-CZ" dirty="0"/>
              <a:t>?</a:t>
            </a:r>
          </a:p>
          <a:p>
            <a:endParaRPr lang="en-US" dirty="0" smtClean="0"/>
          </a:p>
          <a:p>
            <a:r>
              <a:rPr lang="en-US" dirty="0" smtClean="0"/>
              <a:t>Independence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err="1" smtClean="0"/>
              <a:t>Dominanc</a:t>
            </a:r>
            <a:r>
              <a:rPr lang="en-US" dirty="0" smtClean="0"/>
              <a:t>y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err="1" smtClean="0"/>
              <a:t>Hamiltonici</a:t>
            </a:r>
            <a:r>
              <a:rPr lang="en-US" dirty="0" smtClean="0"/>
              <a:t>ty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en-US" dirty="0" smtClean="0"/>
              <a:t>Clique number</a:t>
            </a:r>
            <a:r>
              <a:rPr lang="cs-CZ" dirty="0" smtClean="0"/>
              <a:t>?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372200" y="936104"/>
            <a:ext cx="2376264" cy="41985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Hard problem</a:t>
            </a:r>
            <a:endParaRPr lang="cs-CZ" dirty="0"/>
          </a:p>
        </p:txBody>
      </p:sp>
      <p:sp>
        <p:nvSpPr>
          <p:cNvPr id="95" name="TextBox 94"/>
          <p:cNvSpPr txBox="1"/>
          <p:nvPr/>
        </p:nvSpPr>
        <p:spPr>
          <a:xfrm>
            <a:off x="395536" y="908720"/>
            <a:ext cx="2376264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 problem</a:t>
            </a:r>
            <a:endParaRPr lang="cs-CZ"/>
          </a:p>
        </p:txBody>
      </p:sp>
      <p:sp>
        <p:nvSpPr>
          <p:cNvPr id="97" name="TextBox 96"/>
          <p:cNvSpPr txBox="1"/>
          <p:nvPr/>
        </p:nvSpPr>
        <p:spPr>
          <a:xfrm>
            <a:off x="3059832" y="908720"/>
            <a:ext cx="3024336" cy="419854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"</a:t>
            </a:r>
            <a:r>
              <a:rPr lang="en-US" smtClean="0"/>
              <a:t>It depends...</a:t>
            </a:r>
            <a:r>
              <a:rPr lang="cs-CZ" smtClean="0"/>
              <a:t> " </a:t>
            </a:r>
            <a:endParaRPr lang="cs-CZ"/>
          </a:p>
        </p:txBody>
      </p:sp>
      <p:sp>
        <p:nvSpPr>
          <p:cNvPr id="98" name="TextBox 97"/>
          <p:cNvSpPr txBox="1"/>
          <p:nvPr/>
        </p:nvSpPr>
        <p:spPr>
          <a:xfrm>
            <a:off x="395536" y="5373216"/>
            <a:ext cx="8352928" cy="115212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en-US" dirty="0" smtClean="0"/>
          </a:p>
          <a:p>
            <a:r>
              <a:rPr lang="en-US" dirty="0" smtClean="0"/>
              <a:t>Many more questions ... </a:t>
            </a:r>
            <a:r>
              <a:rPr lang="cs-CZ" dirty="0" smtClean="0"/>
              <a:t>?  </a:t>
            </a:r>
            <a:r>
              <a:rPr lang="en-US" dirty="0" smtClean="0"/>
              <a:t>   </a:t>
            </a:r>
            <a:r>
              <a:rPr lang="cs-CZ" dirty="0" smtClean="0"/>
              <a:t> </a:t>
            </a:r>
            <a:r>
              <a:rPr lang="en-US" b="0" dirty="0" smtClean="0"/>
              <a:t>Again, "it depends". There is no definite cookbook for determining the difficulty of a problem.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395536" y="332656"/>
            <a:ext cx="8352928" cy="43204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Partial recapitulation of the jungle of graph problems and their complexities</a:t>
            </a:r>
            <a:r>
              <a:rPr lang="cs-CZ" smtClean="0"/>
              <a:t> </a:t>
            </a:r>
            <a:endParaRPr lang="cs-CZ" b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148064" y="1844824"/>
            <a:ext cx="792088" cy="288032"/>
          </a:xfrm>
          <a:prstGeom prst="rect">
            <a:avLst/>
          </a:prstGeom>
          <a:solidFill>
            <a:srgbClr val="00B050">
              <a:alpha val="29000"/>
            </a:srgb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148064" y="2132856"/>
            <a:ext cx="792088" cy="288032"/>
          </a:xfrm>
          <a:prstGeom prst="rect">
            <a:avLst/>
          </a:prstGeom>
          <a:solidFill>
            <a:srgbClr val="C05200">
              <a:alpha val="28627"/>
            </a:srgbClr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TextBox 20"/>
          <p:cNvSpPr txBox="1"/>
          <p:nvPr/>
        </p:nvSpPr>
        <p:spPr>
          <a:xfrm>
            <a:off x="5076056" y="3068960"/>
            <a:ext cx="792088" cy="288032"/>
          </a:xfrm>
          <a:prstGeom prst="rect">
            <a:avLst/>
          </a:prstGeom>
          <a:solidFill>
            <a:srgbClr val="00B050">
              <a:alpha val="29000"/>
            </a:srgb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TextBox 21"/>
          <p:cNvSpPr txBox="1"/>
          <p:nvPr/>
        </p:nvSpPr>
        <p:spPr>
          <a:xfrm>
            <a:off x="5076056" y="3356992"/>
            <a:ext cx="792088" cy="288032"/>
          </a:xfrm>
          <a:prstGeom prst="rect">
            <a:avLst/>
          </a:prstGeom>
          <a:solidFill>
            <a:srgbClr val="C05200">
              <a:alpha val="28627"/>
            </a:srgbClr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TextBox 22"/>
          <p:cNvSpPr txBox="1"/>
          <p:nvPr/>
        </p:nvSpPr>
        <p:spPr>
          <a:xfrm>
            <a:off x="5148064" y="4581128"/>
            <a:ext cx="792088" cy="288032"/>
          </a:xfrm>
          <a:prstGeom prst="rect">
            <a:avLst/>
          </a:prstGeom>
          <a:solidFill>
            <a:srgbClr val="00B050">
              <a:alpha val="29000"/>
            </a:srgb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148064" y="4869160"/>
            <a:ext cx="792088" cy="288032"/>
          </a:xfrm>
          <a:prstGeom prst="rect">
            <a:avLst/>
          </a:prstGeom>
          <a:solidFill>
            <a:srgbClr val="C05200">
              <a:alpha val="28627"/>
            </a:srgbClr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99" name="TextBox 98"/>
          <p:cNvSpPr txBox="1"/>
          <p:nvPr/>
        </p:nvSpPr>
        <p:spPr>
          <a:xfrm>
            <a:off x="539552" y="5517232"/>
            <a:ext cx="792088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0" name="TextBox 99"/>
          <p:cNvSpPr txBox="1"/>
          <p:nvPr/>
        </p:nvSpPr>
        <p:spPr>
          <a:xfrm>
            <a:off x="1475656" y="5517232"/>
            <a:ext cx="720080" cy="20383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1" name="TextBox 100"/>
          <p:cNvSpPr txBox="1"/>
          <p:nvPr/>
        </p:nvSpPr>
        <p:spPr>
          <a:xfrm>
            <a:off x="2339752" y="5517232"/>
            <a:ext cx="792088" cy="21602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2" name="TextBox 101"/>
          <p:cNvSpPr txBox="1"/>
          <p:nvPr/>
        </p:nvSpPr>
        <p:spPr>
          <a:xfrm>
            <a:off x="3275856" y="5517232"/>
            <a:ext cx="792088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3" name="TextBox 102"/>
          <p:cNvSpPr txBox="1"/>
          <p:nvPr/>
        </p:nvSpPr>
        <p:spPr>
          <a:xfrm>
            <a:off x="4211960" y="5517232"/>
            <a:ext cx="720080" cy="20383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4" name="TextBox 103"/>
          <p:cNvSpPr txBox="1"/>
          <p:nvPr/>
        </p:nvSpPr>
        <p:spPr>
          <a:xfrm>
            <a:off x="5076056" y="5517232"/>
            <a:ext cx="792088" cy="21602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5" name="TextBox 104"/>
          <p:cNvSpPr txBox="1"/>
          <p:nvPr/>
        </p:nvSpPr>
        <p:spPr>
          <a:xfrm>
            <a:off x="6012160" y="5517232"/>
            <a:ext cx="792088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6" name="TextBox 105"/>
          <p:cNvSpPr txBox="1"/>
          <p:nvPr/>
        </p:nvSpPr>
        <p:spPr>
          <a:xfrm>
            <a:off x="6948264" y="5517232"/>
            <a:ext cx="720080" cy="203830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38000">
                <a:srgbClr val="FF0000"/>
              </a:gs>
              <a:gs pos="96000">
                <a:srgbClr val="92D050"/>
              </a:gs>
              <a:gs pos="80000">
                <a:srgbClr val="FF0000"/>
              </a:gs>
              <a:gs pos="53752">
                <a:srgbClr val="92D050"/>
              </a:gs>
              <a:gs pos="66000">
                <a:srgbClr val="92D050"/>
              </a:gs>
              <a:gs pos="23336">
                <a:srgbClr val="92D050"/>
              </a:gs>
              <a:gs pos="12000">
                <a:srgbClr val="92D050"/>
              </a:gs>
            </a:gsLst>
            <a:lin ang="0" scaled="1"/>
            <a:tileRect/>
          </a:gra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7" name="TextBox 106"/>
          <p:cNvSpPr txBox="1"/>
          <p:nvPr/>
        </p:nvSpPr>
        <p:spPr>
          <a:xfrm>
            <a:off x="7812360" y="5517232"/>
            <a:ext cx="792088" cy="21602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676228"/>
              </p:ext>
            </p:extLst>
          </p:nvPr>
        </p:nvGraphicFramePr>
        <p:xfrm>
          <a:off x="395537" y="548680"/>
          <a:ext cx="8496943" cy="5753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1489"/>
                <a:gridCol w="1464990"/>
                <a:gridCol w="1604040"/>
                <a:gridCol w="1857967"/>
                <a:gridCol w="1958457"/>
              </a:tblGrid>
              <a:tr h="422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Shortest paths</a:t>
                      </a:r>
                      <a:r>
                        <a:rPr lang="cs-CZ" sz="2000" b="1" baseline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endParaRPr lang="en-US" sz="2000" b="1" smtClean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528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5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smtClean="0">
                          <a:solidFill>
                            <a:schemeClr val="tx1"/>
                          </a:solidFill>
                          <a:effectLst/>
                        </a:rPr>
                        <a:t>Edge weights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Tree</a:t>
                      </a:r>
                      <a:endParaRPr lang="cs-CZ" sz="1500" b="1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DAG</a:t>
                      </a:r>
                      <a:endParaRPr lang="cs-CZ" sz="15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Sparse graph</a:t>
                      </a:r>
                      <a:endParaRPr lang="cs-CZ" sz="1500" b="1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n-GB" sz="1500" b="1" baseline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cycles</a:t>
                      </a:r>
                      <a:endParaRPr lang="cs-CZ" sz="15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Dense graph</a:t>
                      </a:r>
                      <a:endParaRPr lang="cs-CZ" sz="1600" b="1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n-GB" sz="1600" b="1" baseline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cycles</a:t>
                      </a:r>
                      <a:endParaRPr lang="cs-CZ" sz="16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smtClean="0">
                          <a:solidFill>
                            <a:schemeClr val="tx1"/>
                          </a:solidFill>
                          <a:effectLst/>
                        </a:rPr>
                        <a:t>Non-negative</a:t>
                      </a:r>
                      <a:endParaRPr lang="cs-CZ" sz="15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50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GB" sz="15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  <a:endParaRPr lang="cs-CZ" sz="150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r>
                        <a:rPr lang="en-GB" sz="1500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weights, like</a:t>
                      </a:r>
                      <a:endParaRPr lang="cs-CZ" sz="150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weights ==</a:t>
                      </a:r>
                      <a:r>
                        <a:rPr lang="cs-CZ" sz="1500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500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Directed or undirected</a:t>
                      </a: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BFS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</a:t>
                      </a: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(N+E) = </a:t>
                      </a: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</a:t>
                      </a: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(N)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i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trivial problem </a:t>
                      </a:r>
                      <a:endParaRPr lang="cs-CZ" sz="1500" b="0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directed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opologic</a:t>
                      </a: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</a:t>
                      </a:r>
                      <a:r>
                        <a:rPr lang="en-GB" sz="1500" b="0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DP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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(N+E)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Directed</a:t>
                      </a:r>
                      <a:r>
                        <a:rPr lang="en-US" sz="1500" b="1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</a:t>
                      </a:r>
                      <a:endParaRPr lang="cs-CZ" sz="1500" b="1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undirected</a:t>
                      </a:r>
                      <a:endParaRPr lang="cs-CZ" sz="1500" b="1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Dijkstra </a:t>
                      </a:r>
                      <a:r>
                        <a:rPr lang="en-US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n-US" sz="1500" b="0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 queue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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((N+E) logN)</a:t>
                      </a:r>
                      <a:endParaRPr lang="cs-CZ" sz="15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Directed</a:t>
                      </a:r>
                      <a:r>
                        <a:rPr lang="en-US" sz="1500" b="1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</a:t>
                      </a:r>
                      <a:endParaRPr lang="cs-CZ" sz="1500" b="1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undirected</a:t>
                      </a:r>
                      <a:endParaRPr lang="cs-CZ" sz="1500" b="1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Dijkstra </a:t>
                      </a:r>
                      <a:r>
                        <a:rPr lang="en-US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without</a:t>
                      </a:r>
                      <a:r>
                        <a:rPr lang="en-US" sz="1500" b="0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priority queue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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</a:t>
                      </a:r>
                      <a:r>
                        <a:rPr lang="cs-CZ" sz="1500" b="1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cs-CZ" sz="15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36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smtClean="0">
                          <a:solidFill>
                            <a:schemeClr val="tx1"/>
                          </a:solidFill>
                          <a:effectLst/>
                        </a:rPr>
                        <a:t>Some</a:t>
                      </a:r>
                      <a:r>
                        <a:rPr lang="en-GB" sz="1500" baseline="0" smtClean="0">
                          <a:solidFill>
                            <a:schemeClr val="tx1"/>
                          </a:solidFill>
                          <a:effectLst/>
                        </a:rPr>
                        <a:t> weights negative, but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aseline="0" smtClean="0">
                          <a:solidFill>
                            <a:schemeClr val="tx1"/>
                          </a:solidFill>
                          <a:effectLst/>
                        </a:rPr>
                        <a:t>no neg. cycles! 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chemeClr val="tx1"/>
                          </a:solidFill>
                          <a:effectLst/>
                        </a:rPr>
                        <a:t>(conservative</a:t>
                      </a:r>
                      <a:r>
                        <a:rPr lang="en-US" sz="1500" baseline="0" smtClean="0">
                          <a:solidFill>
                            <a:schemeClr val="tx1"/>
                          </a:solidFill>
                          <a:effectLst/>
                        </a:rPr>
                        <a:t> weights)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Directed</a:t>
                      </a:r>
                      <a:r>
                        <a:rPr lang="cs-CZ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Bellman-Ford,  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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(N*E)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Undirected</a:t>
                      </a:r>
                      <a:r>
                        <a:rPr lang="cs-CZ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 to problem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Minimum Weight T-Join", O(N</a:t>
                      </a:r>
                      <a:r>
                        <a:rPr lang="cs-CZ" sz="1500" b="1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endParaRPr lang="en-US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slightly advanced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endParaRPr lang="en-US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 e.g. 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[KorteVygen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p.278].   </a:t>
                      </a:r>
                      <a:endParaRPr lang="cs-CZ" sz="15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52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smtClean="0">
                          <a:solidFill>
                            <a:schemeClr val="tx1"/>
                          </a:solidFill>
                          <a:effectLst/>
                        </a:rPr>
                        <a:t>negative cycle exists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i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undefined</a:t>
                      </a:r>
                      <a:endParaRPr lang="cs-CZ" sz="1500" b="0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i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Undefined</a:t>
                      </a:r>
                      <a:endParaRPr lang="cs-CZ" sz="1500" b="0" i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Directed or undirected</a:t>
                      </a:r>
                      <a:endParaRPr lang="cs-CZ" sz="1500" b="1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NP-</a:t>
                      </a: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</a:t>
                      </a:r>
                      <a:r>
                        <a:rPr lang="en-GB" sz="1500" b="0" baseline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shortest path should be without cycles, otherwise undefined.</a:t>
                      </a:r>
                      <a:endParaRPr lang="cs-CZ" sz="15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9" y="630932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 </a:t>
            </a:r>
            <a:r>
              <a:rPr lang="cs-CZ" sz="1400"/>
              <a:t>Bernhard Korte, Jens Vygen: </a:t>
            </a:r>
            <a:r>
              <a:rPr lang="cs-CZ" sz="1400" i="1"/>
              <a:t>Combinatorial Optimization, Theory and Algorithms</a:t>
            </a:r>
            <a:r>
              <a:rPr lang="cs-CZ" sz="1400"/>
              <a:t>, 3rd edition, Springer-Verlag, 2006.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51720" y="5229200"/>
            <a:ext cx="1296144" cy="1080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123728" y="5229200"/>
            <a:ext cx="1296144" cy="1080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35896" y="5229200"/>
            <a:ext cx="1296144" cy="1080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635896" y="5229200"/>
            <a:ext cx="1296144" cy="1080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076056" y="5229200"/>
            <a:ext cx="3816424" cy="115212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97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Line 153"/>
          <p:cNvSpPr>
            <a:spLocks noChangeShapeType="1"/>
          </p:cNvSpPr>
          <p:nvPr/>
        </p:nvSpPr>
        <p:spPr bwMode="auto">
          <a:xfrm flipH="1">
            <a:off x="971600" y="4364657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2" name="TextBox 251"/>
          <p:cNvSpPr txBox="1"/>
          <p:nvPr/>
        </p:nvSpPr>
        <p:spPr>
          <a:xfrm>
            <a:off x="683568" y="2348880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Weighted graph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Each edge has its cost (length, weight)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3419872" y="2420888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Path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A a</a:t>
            </a: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Path visits each node at most once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Line 153"/>
          <p:cNvSpPr>
            <a:spLocks noChangeShapeType="1"/>
          </p:cNvSpPr>
          <p:nvPr/>
        </p:nvSpPr>
        <p:spPr bwMode="auto">
          <a:xfrm>
            <a:off x="971600" y="1124744"/>
            <a:ext cx="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153"/>
          <p:cNvSpPr>
            <a:spLocks noChangeShapeType="1"/>
          </p:cNvSpPr>
          <p:nvPr/>
        </p:nvSpPr>
        <p:spPr bwMode="auto">
          <a:xfrm flipV="1">
            <a:off x="971600" y="112474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3"/>
          <p:cNvSpPr>
            <a:spLocks noChangeShapeType="1"/>
          </p:cNvSpPr>
          <p:nvPr/>
        </p:nvSpPr>
        <p:spPr bwMode="auto">
          <a:xfrm flipH="1" flipV="1">
            <a:off x="1979712" y="1124744"/>
            <a:ext cx="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Line 153"/>
          <p:cNvSpPr>
            <a:spLocks noChangeShapeType="1"/>
          </p:cNvSpPr>
          <p:nvPr/>
        </p:nvSpPr>
        <p:spPr bwMode="auto">
          <a:xfrm flipV="1">
            <a:off x="971600" y="1988840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3"/>
          <p:cNvSpPr>
            <a:spLocks noChangeShapeType="1"/>
          </p:cNvSpPr>
          <p:nvPr/>
        </p:nvSpPr>
        <p:spPr bwMode="auto">
          <a:xfrm flipH="1">
            <a:off x="1979712" y="1556792"/>
            <a:ext cx="57606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0" name="Line 153"/>
          <p:cNvSpPr>
            <a:spLocks noChangeShapeType="1"/>
          </p:cNvSpPr>
          <p:nvPr/>
        </p:nvSpPr>
        <p:spPr bwMode="auto">
          <a:xfrm flipH="1" flipV="1">
            <a:off x="1979712" y="1124744"/>
            <a:ext cx="57606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Oval 169"/>
          <p:cNvSpPr>
            <a:spLocks noChangeArrowheads="1"/>
          </p:cNvSpPr>
          <p:nvPr/>
        </p:nvSpPr>
        <p:spPr bwMode="auto">
          <a:xfrm>
            <a:off x="2555776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TextBox 1"/>
          <p:cNvSpPr txBox="1"/>
          <p:nvPr/>
        </p:nvSpPr>
        <p:spPr>
          <a:xfrm>
            <a:off x="2339752" y="1124744"/>
            <a:ext cx="23403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23</a:t>
            </a:r>
            <a:endParaRPr lang="cs-CZ" b="1"/>
          </a:p>
        </p:txBody>
      </p:sp>
      <p:sp>
        <p:nvSpPr>
          <p:cNvPr id="163" name="TextBox 162"/>
          <p:cNvSpPr txBox="1"/>
          <p:nvPr/>
        </p:nvSpPr>
        <p:spPr>
          <a:xfrm>
            <a:off x="1259632" y="836712"/>
            <a:ext cx="41197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smtClean="0"/>
              <a:t>17.2</a:t>
            </a:r>
            <a:endParaRPr lang="cs-CZ" b="1"/>
          </a:p>
        </p:txBody>
      </p:sp>
      <p:sp>
        <p:nvSpPr>
          <p:cNvPr id="164" name="TextBox 163"/>
          <p:cNvSpPr txBox="1"/>
          <p:nvPr/>
        </p:nvSpPr>
        <p:spPr>
          <a:xfrm>
            <a:off x="1547664" y="139071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/>
              <a:t>─</a:t>
            </a:r>
            <a:r>
              <a:rPr lang="en-US" b="1" smtClean="0"/>
              <a:t>20</a:t>
            </a:r>
            <a:endParaRPr lang="cs-CZ" b="1"/>
          </a:p>
        </p:txBody>
      </p:sp>
      <p:sp>
        <p:nvSpPr>
          <p:cNvPr id="165" name="TextBox 164"/>
          <p:cNvSpPr txBox="1"/>
          <p:nvPr/>
        </p:nvSpPr>
        <p:spPr>
          <a:xfrm>
            <a:off x="2267744" y="1700808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b="1"/>
              <a:t>0</a:t>
            </a:r>
            <a:r>
              <a:rPr lang="en-US" b="1" smtClean="0"/>
              <a:t>.5</a:t>
            </a:r>
            <a:endParaRPr lang="cs-CZ" b="1"/>
          </a:p>
        </p:txBody>
      </p:sp>
      <p:sp>
        <p:nvSpPr>
          <p:cNvPr id="166" name="TextBox 165"/>
          <p:cNvSpPr txBox="1"/>
          <p:nvPr/>
        </p:nvSpPr>
        <p:spPr>
          <a:xfrm>
            <a:off x="1331640" y="198884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smtClean="0"/>
              <a:t>4.3</a:t>
            </a:r>
            <a:endParaRPr lang="cs-CZ" b="1"/>
          </a:p>
        </p:txBody>
      </p:sp>
      <p:sp>
        <p:nvSpPr>
          <p:cNvPr id="167" name="TextBox 166"/>
          <p:cNvSpPr txBox="1"/>
          <p:nvPr/>
        </p:nvSpPr>
        <p:spPr>
          <a:xfrm>
            <a:off x="539552" y="1390710"/>
            <a:ext cx="3600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b="1"/>
              <a:t>1</a:t>
            </a:r>
            <a:r>
              <a:rPr lang="en-US" b="1" smtClean="0"/>
              <a:t>88</a:t>
            </a:r>
            <a:endParaRPr lang="cs-CZ" b="1"/>
          </a:p>
        </p:txBody>
      </p:sp>
      <p:sp>
        <p:nvSpPr>
          <p:cNvPr id="151" name="Oval 169"/>
          <p:cNvSpPr>
            <a:spLocks noChangeArrowheads="1"/>
          </p:cNvSpPr>
          <p:nvPr/>
        </p:nvSpPr>
        <p:spPr bwMode="auto">
          <a:xfrm>
            <a:off x="899592" y="10527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Oval 169"/>
          <p:cNvSpPr>
            <a:spLocks noChangeArrowheads="1"/>
          </p:cNvSpPr>
          <p:nvPr/>
        </p:nvSpPr>
        <p:spPr bwMode="auto">
          <a:xfrm>
            <a:off x="899592" y="19168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Oval 169"/>
          <p:cNvSpPr>
            <a:spLocks noChangeArrowheads="1"/>
          </p:cNvSpPr>
          <p:nvPr/>
        </p:nvSpPr>
        <p:spPr bwMode="auto">
          <a:xfrm>
            <a:off x="1907704" y="191683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9"/>
          <p:cNvSpPr>
            <a:spLocks noChangeArrowheads="1"/>
          </p:cNvSpPr>
          <p:nvPr/>
        </p:nvSpPr>
        <p:spPr bwMode="auto">
          <a:xfrm>
            <a:off x="1907704" y="10527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 flipH="1" flipV="1">
            <a:off x="4572000" y="836712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5076056" y="1268760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>
            <a:off x="4067944" y="836712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>
            <a:off x="5076056" y="1556792"/>
            <a:ext cx="576064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3491880" y="1556792"/>
            <a:ext cx="576064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Line 153"/>
          <p:cNvSpPr>
            <a:spLocks noChangeShapeType="1"/>
          </p:cNvSpPr>
          <p:nvPr/>
        </p:nvSpPr>
        <p:spPr bwMode="auto">
          <a:xfrm flipH="1" flipV="1">
            <a:off x="4067944" y="1268760"/>
            <a:ext cx="0" cy="648072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V="1">
            <a:off x="4067944" y="1268760"/>
            <a:ext cx="100811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>
            <a:off x="4067944" y="1268760"/>
            <a:ext cx="1008112" cy="648072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 flipH="1" flipV="1">
            <a:off x="4067944" y="1268760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 flipH="1" flipV="1">
            <a:off x="4067944" y="1916832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Line 153"/>
          <p:cNvSpPr>
            <a:spLocks noChangeShapeType="1"/>
          </p:cNvSpPr>
          <p:nvPr/>
        </p:nvSpPr>
        <p:spPr bwMode="auto">
          <a:xfrm flipH="1">
            <a:off x="3491880" y="1268760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Oval 169"/>
          <p:cNvSpPr>
            <a:spLocks noChangeArrowheads="1"/>
          </p:cNvSpPr>
          <p:nvPr/>
        </p:nvSpPr>
        <p:spPr bwMode="auto">
          <a:xfrm>
            <a:off x="3995936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3995936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5004048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Oval 169"/>
          <p:cNvSpPr>
            <a:spLocks noChangeArrowheads="1"/>
          </p:cNvSpPr>
          <p:nvPr/>
        </p:nvSpPr>
        <p:spPr bwMode="auto">
          <a:xfrm>
            <a:off x="3419872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Line 153"/>
          <p:cNvSpPr>
            <a:spLocks noChangeShapeType="1"/>
          </p:cNvSpPr>
          <p:nvPr/>
        </p:nvSpPr>
        <p:spPr bwMode="auto">
          <a:xfrm>
            <a:off x="5076056" y="1268760"/>
            <a:ext cx="57606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4499992" y="76470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5580112" y="14847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5004048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TextBox 248"/>
          <p:cNvSpPr txBox="1"/>
          <p:nvPr/>
        </p:nvSpPr>
        <p:spPr>
          <a:xfrm>
            <a:off x="3275856" y="1196752"/>
            <a:ext cx="13946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254" name="TextBox 253"/>
          <p:cNvSpPr txBox="1"/>
          <p:nvPr/>
        </p:nvSpPr>
        <p:spPr>
          <a:xfrm>
            <a:off x="5796136" y="1196752"/>
            <a:ext cx="12984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373" name="Line 153"/>
          <p:cNvSpPr>
            <a:spLocks noChangeShapeType="1"/>
          </p:cNvSpPr>
          <p:nvPr/>
        </p:nvSpPr>
        <p:spPr bwMode="auto">
          <a:xfrm flipH="1" flipV="1">
            <a:off x="1619672" y="4364657"/>
            <a:ext cx="504056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4" name="Line 153"/>
          <p:cNvSpPr>
            <a:spLocks noChangeShapeType="1"/>
          </p:cNvSpPr>
          <p:nvPr/>
        </p:nvSpPr>
        <p:spPr bwMode="auto">
          <a:xfrm flipH="1">
            <a:off x="2123728" y="4364657"/>
            <a:ext cx="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5" name="Line 153"/>
          <p:cNvSpPr>
            <a:spLocks noChangeShapeType="1"/>
          </p:cNvSpPr>
          <p:nvPr/>
        </p:nvSpPr>
        <p:spPr bwMode="auto">
          <a:xfrm flipH="1" flipV="1">
            <a:off x="1475656" y="4796705"/>
            <a:ext cx="64807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6" name="Line 153"/>
          <p:cNvSpPr>
            <a:spLocks noChangeShapeType="1"/>
          </p:cNvSpPr>
          <p:nvPr/>
        </p:nvSpPr>
        <p:spPr bwMode="auto">
          <a:xfrm>
            <a:off x="1619672" y="4364657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7" name="Line 153"/>
          <p:cNvSpPr>
            <a:spLocks noChangeShapeType="1"/>
          </p:cNvSpPr>
          <p:nvPr/>
        </p:nvSpPr>
        <p:spPr bwMode="auto">
          <a:xfrm flipH="1" flipV="1">
            <a:off x="1259632" y="4364657"/>
            <a:ext cx="216024" cy="432048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8" name="Line 153"/>
          <p:cNvSpPr>
            <a:spLocks noChangeShapeType="1"/>
          </p:cNvSpPr>
          <p:nvPr/>
        </p:nvSpPr>
        <p:spPr bwMode="auto">
          <a:xfrm flipH="1">
            <a:off x="971600" y="4148633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9" name="Line 153"/>
          <p:cNvSpPr>
            <a:spLocks noChangeShapeType="1"/>
          </p:cNvSpPr>
          <p:nvPr/>
        </p:nvSpPr>
        <p:spPr bwMode="auto">
          <a:xfrm flipH="1">
            <a:off x="971600" y="4796705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0" name="Line 153"/>
          <p:cNvSpPr>
            <a:spLocks noChangeShapeType="1"/>
          </p:cNvSpPr>
          <p:nvPr/>
        </p:nvSpPr>
        <p:spPr bwMode="auto">
          <a:xfrm flipH="1" flipV="1">
            <a:off x="1331640" y="3788593"/>
            <a:ext cx="288032" cy="216024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1" name="Oval 169"/>
          <p:cNvSpPr>
            <a:spLocks noChangeArrowheads="1"/>
          </p:cNvSpPr>
          <p:nvPr/>
        </p:nvSpPr>
        <p:spPr bwMode="auto">
          <a:xfrm>
            <a:off x="1403648" y="472469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2" name="Oval 169"/>
          <p:cNvSpPr>
            <a:spLocks noChangeArrowheads="1"/>
          </p:cNvSpPr>
          <p:nvPr/>
        </p:nvSpPr>
        <p:spPr bwMode="auto">
          <a:xfrm>
            <a:off x="2051720" y="472469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3" name="Line 153"/>
          <p:cNvSpPr>
            <a:spLocks noChangeShapeType="1"/>
          </p:cNvSpPr>
          <p:nvPr/>
        </p:nvSpPr>
        <p:spPr bwMode="auto">
          <a:xfrm flipH="1">
            <a:off x="1619672" y="4004617"/>
            <a:ext cx="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4" name="Line 153"/>
          <p:cNvSpPr>
            <a:spLocks noChangeShapeType="1"/>
          </p:cNvSpPr>
          <p:nvPr/>
        </p:nvSpPr>
        <p:spPr bwMode="auto">
          <a:xfrm flipH="1">
            <a:off x="1619672" y="3788593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5" name="Line 153"/>
          <p:cNvSpPr>
            <a:spLocks noChangeShapeType="1"/>
          </p:cNvSpPr>
          <p:nvPr/>
        </p:nvSpPr>
        <p:spPr bwMode="auto">
          <a:xfrm flipH="1" flipV="1">
            <a:off x="1331640" y="3788593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6" name="Line 153"/>
          <p:cNvSpPr>
            <a:spLocks noChangeShapeType="1"/>
          </p:cNvSpPr>
          <p:nvPr/>
        </p:nvSpPr>
        <p:spPr bwMode="auto">
          <a:xfrm flipH="1">
            <a:off x="971600" y="3788593"/>
            <a:ext cx="36004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7" name="Line 153"/>
          <p:cNvSpPr>
            <a:spLocks noChangeShapeType="1"/>
          </p:cNvSpPr>
          <p:nvPr/>
        </p:nvSpPr>
        <p:spPr bwMode="auto">
          <a:xfrm flipH="1" flipV="1">
            <a:off x="1907704" y="3788593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8" name="Oval 169"/>
          <p:cNvSpPr>
            <a:spLocks noChangeArrowheads="1"/>
          </p:cNvSpPr>
          <p:nvPr/>
        </p:nvSpPr>
        <p:spPr bwMode="auto">
          <a:xfrm>
            <a:off x="1835696" y="371658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9" name="Oval 169"/>
          <p:cNvSpPr>
            <a:spLocks noChangeArrowheads="1"/>
          </p:cNvSpPr>
          <p:nvPr/>
        </p:nvSpPr>
        <p:spPr bwMode="auto">
          <a:xfrm>
            <a:off x="1547664" y="393260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1" name="Line 153"/>
          <p:cNvSpPr>
            <a:spLocks noChangeShapeType="1"/>
          </p:cNvSpPr>
          <p:nvPr/>
        </p:nvSpPr>
        <p:spPr bwMode="auto">
          <a:xfrm flipH="1" flipV="1">
            <a:off x="971600" y="4148633"/>
            <a:ext cx="288032" cy="216024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2" name="Oval 169"/>
          <p:cNvSpPr>
            <a:spLocks noChangeArrowheads="1"/>
          </p:cNvSpPr>
          <p:nvPr/>
        </p:nvSpPr>
        <p:spPr bwMode="auto">
          <a:xfrm>
            <a:off x="899592" y="472469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3" name="Oval 169"/>
          <p:cNvSpPr>
            <a:spLocks noChangeArrowheads="1"/>
          </p:cNvSpPr>
          <p:nvPr/>
        </p:nvSpPr>
        <p:spPr bwMode="auto">
          <a:xfrm>
            <a:off x="1187624" y="429264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4" name="Oval 169"/>
          <p:cNvSpPr>
            <a:spLocks noChangeArrowheads="1"/>
          </p:cNvSpPr>
          <p:nvPr/>
        </p:nvSpPr>
        <p:spPr bwMode="auto">
          <a:xfrm>
            <a:off x="899592" y="407662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5" name="Oval 169"/>
          <p:cNvSpPr>
            <a:spLocks noChangeArrowheads="1"/>
          </p:cNvSpPr>
          <p:nvPr/>
        </p:nvSpPr>
        <p:spPr bwMode="auto">
          <a:xfrm>
            <a:off x="1259632" y="371658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6" name="Oval 169"/>
          <p:cNvSpPr>
            <a:spLocks noChangeArrowheads="1"/>
          </p:cNvSpPr>
          <p:nvPr/>
        </p:nvSpPr>
        <p:spPr bwMode="auto">
          <a:xfrm>
            <a:off x="2051720" y="429264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7" name="Oval 169"/>
          <p:cNvSpPr>
            <a:spLocks noChangeArrowheads="1"/>
          </p:cNvSpPr>
          <p:nvPr/>
        </p:nvSpPr>
        <p:spPr bwMode="auto">
          <a:xfrm>
            <a:off x="1547664" y="4292649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8" name="TextBox 397"/>
          <p:cNvSpPr txBox="1"/>
          <p:nvPr/>
        </p:nvSpPr>
        <p:spPr>
          <a:xfrm>
            <a:off x="179512" y="5085184"/>
            <a:ext cx="25804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Cycle in a graph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path which first and last node are the same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3</a:t>
            </a:fld>
            <a:endParaRPr lang="cs-CZ"/>
          </a:p>
        </p:txBody>
      </p:sp>
      <p:sp>
        <p:nvSpPr>
          <p:cNvPr id="162" name="Line 153"/>
          <p:cNvSpPr>
            <a:spLocks noChangeShapeType="1"/>
          </p:cNvSpPr>
          <p:nvPr/>
        </p:nvSpPr>
        <p:spPr bwMode="auto">
          <a:xfrm flipH="1" flipV="1">
            <a:off x="3779912" y="4569068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TextBox 173"/>
          <p:cNvSpPr txBox="1"/>
          <p:nvPr/>
        </p:nvSpPr>
        <p:spPr>
          <a:xfrm>
            <a:off x="5940152" y="5157192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Complete bipartite graph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nodes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 partit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ions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smtClean="0">
                <a:latin typeface="Arial" panose="020B0604020202020204" pitchFamily="34" charset="0"/>
                <a:cs typeface="Arial" panose="020B0604020202020204" pitchFamily="34" charset="0"/>
              </a:rPr>
              <a:t>M x N </a:t>
            </a: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edges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 flipV="1">
            <a:off x="3779912" y="3704972"/>
            <a:ext cx="648072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TextBox 179"/>
          <p:cNvSpPr txBox="1"/>
          <p:nvPr/>
        </p:nvSpPr>
        <p:spPr>
          <a:xfrm>
            <a:off x="2915816" y="5085184"/>
            <a:ext cx="280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Bipartite graph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two-colorable</a:t>
            </a:r>
            <a:endParaRPr lang="cs-CZ" sz="160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cycles only of even length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No edges inside partitions</a:t>
            </a:r>
          </a:p>
        </p:txBody>
      </p:sp>
      <p:sp>
        <p:nvSpPr>
          <p:cNvPr id="181" name="Line 153"/>
          <p:cNvSpPr>
            <a:spLocks noChangeShapeType="1"/>
          </p:cNvSpPr>
          <p:nvPr/>
        </p:nvSpPr>
        <p:spPr bwMode="auto">
          <a:xfrm flipH="1" flipV="1">
            <a:off x="3779912" y="4281036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Line 153"/>
          <p:cNvSpPr>
            <a:spLocks noChangeShapeType="1"/>
          </p:cNvSpPr>
          <p:nvPr/>
        </p:nvSpPr>
        <p:spPr bwMode="auto">
          <a:xfrm flipH="1">
            <a:off x="3779912" y="4713084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Line 153"/>
          <p:cNvSpPr>
            <a:spLocks noChangeShapeType="1"/>
          </p:cNvSpPr>
          <p:nvPr/>
        </p:nvSpPr>
        <p:spPr bwMode="auto">
          <a:xfrm flipH="1">
            <a:off x="3779912" y="3993004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153"/>
          <p:cNvSpPr>
            <a:spLocks noChangeShapeType="1"/>
          </p:cNvSpPr>
          <p:nvPr/>
        </p:nvSpPr>
        <p:spPr bwMode="auto">
          <a:xfrm flipH="1" flipV="1">
            <a:off x="3779912" y="4281036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153"/>
          <p:cNvSpPr>
            <a:spLocks noChangeShapeType="1"/>
          </p:cNvSpPr>
          <p:nvPr/>
        </p:nvSpPr>
        <p:spPr bwMode="auto">
          <a:xfrm flipH="1">
            <a:off x="3779912" y="4353044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153"/>
          <p:cNvSpPr>
            <a:spLocks noChangeShapeType="1"/>
          </p:cNvSpPr>
          <p:nvPr/>
        </p:nvSpPr>
        <p:spPr bwMode="auto">
          <a:xfrm flipH="1" flipV="1">
            <a:off x="3779912" y="3993004"/>
            <a:ext cx="64807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Oval 169"/>
          <p:cNvSpPr>
            <a:spLocks noChangeArrowheads="1"/>
          </p:cNvSpPr>
          <p:nvPr/>
        </p:nvSpPr>
        <p:spPr bwMode="auto">
          <a:xfrm>
            <a:off x="3707904" y="478509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Oval 169"/>
          <p:cNvSpPr>
            <a:spLocks noChangeArrowheads="1"/>
          </p:cNvSpPr>
          <p:nvPr/>
        </p:nvSpPr>
        <p:spPr bwMode="auto">
          <a:xfrm>
            <a:off x="3707904" y="449706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Oval 169"/>
          <p:cNvSpPr>
            <a:spLocks noChangeArrowheads="1"/>
          </p:cNvSpPr>
          <p:nvPr/>
        </p:nvSpPr>
        <p:spPr bwMode="auto">
          <a:xfrm>
            <a:off x="3707904" y="36329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Oval 169"/>
          <p:cNvSpPr>
            <a:spLocks noChangeArrowheads="1"/>
          </p:cNvSpPr>
          <p:nvPr/>
        </p:nvSpPr>
        <p:spPr bwMode="auto">
          <a:xfrm>
            <a:off x="3707904" y="420902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Oval 169"/>
          <p:cNvSpPr>
            <a:spLocks noChangeArrowheads="1"/>
          </p:cNvSpPr>
          <p:nvPr/>
        </p:nvSpPr>
        <p:spPr bwMode="auto">
          <a:xfrm>
            <a:off x="3707904" y="39209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Oval 169"/>
          <p:cNvSpPr>
            <a:spLocks noChangeArrowheads="1"/>
          </p:cNvSpPr>
          <p:nvPr/>
        </p:nvSpPr>
        <p:spPr bwMode="auto">
          <a:xfrm>
            <a:off x="4355976" y="46410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Oval 169"/>
          <p:cNvSpPr>
            <a:spLocks noChangeArrowheads="1"/>
          </p:cNvSpPr>
          <p:nvPr/>
        </p:nvSpPr>
        <p:spPr bwMode="auto">
          <a:xfrm>
            <a:off x="4355976" y="42810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Oval 169"/>
          <p:cNvSpPr>
            <a:spLocks noChangeArrowheads="1"/>
          </p:cNvSpPr>
          <p:nvPr/>
        </p:nvSpPr>
        <p:spPr bwMode="auto">
          <a:xfrm>
            <a:off x="4355976" y="39209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Line 153"/>
          <p:cNvSpPr>
            <a:spLocks noChangeShapeType="1"/>
          </p:cNvSpPr>
          <p:nvPr/>
        </p:nvSpPr>
        <p:spPr bwMode="auto">
          <a:xfrm flipH="1" flipV="1">
            <a:off x="7020272" y="3920996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Line 153"/>
          <p:cNvSpPr>
            <a:spLocks noChangeShapeType="1"/>
          </p:cNvSpPr>
          <p:nvPr/>
        </p:nvSpPr>
        <p:spPr bwMode="auto">
          <a:xfrm flipH="1" flipV="1">
            <a:off x="7020272" y="4209028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3" name="Line 153"/>
          <p:cNvSpPr>
            <a:spLocks noChangeShapeType="1"/>
          </p:cNvSpPr>
          <p:nvPr/>
        </p:nvSpPr>
        <p:spPr bwMode="auto">
          <a:xfrm flipH="1" flipV="1">
            <a:off x="7020272" y="3920996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" name="Line 153"/>
          <p:cNvSpPr>
            <a:spLocks noChangeShapeType="1"/>
          </p:cNvSpPr>
          <p:nvPr/>
        </p:nvSpPr>
        <p:spPr bwMode="auto">
          <a:xfrm flipH="1">
            <a:off x="7020272" y="3993004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" name="Line 153"/>
          <p:cNvSpPr>
            <a:spLocks noChangeShapeType="1"/>
          </p:cNvSpPr>
          <p:nvPr/>
        </p:nvSpPr>
        <p:spPr bwMode="auto">
          <a:xfrm flipH="1" flipV="1">
            <a:off x="7020272" y="3920996"/>
            <a:ext cx="64807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" name="Oval 169"/>
          <p:cNvSpPr>
            <a:spLocks noChangeArrowheads="1"/>
          </p:cNvSpPr>
          <p:nvPr/>
        </p:nvSpPr>
        <p:spPr bwMode="auto">
          <a:xfrm>
            <a:off x="6948264" y="38485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Line 153"/>
          <p:cNvSpPr>
            <a:spLocks noChangeShapeType="1"/>
          </p:cNvSpPr>
          <p:nvPr/>
        </p:nvSpPr>
        <p:spPr bwMode="auto">
          <a:xfrm>
            <a:off x="7020272" y="4209028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" name="Line 153"/>
          <p:cNvSpPr>
            <a:spLocks noChangeShapeType="1"/>
          </p:cNvSpPr>
          <p:nvPr/>
        </p:nvSpPr>
        <p:spPr bwMode="auto">
          <a:xfrm flipV="1">
            <a:off x="7020272" y="4353044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9" name="Line 153"/>
          <p:cNvSpPr>
            <a:spLocks noChangeShapeType="1"/>
          </p:cNvSpPr>
          <p:nvPr/>
        </p:nvSpPr>
        <p:spPr bwMode="auto">
          <a:xfrm>
            <a:off x="7020272" y="4497060"/>
            <a:ext cx="64807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0" name="Line 153"/>
          <p:cNvSpPr>
            <a:spLocks noChangeShapeType="1"/>
          </p:cNvSpPr>
          <p:nvPr/>
        </p:nvSpPr>
        <p:spPr bwMode="auto">
          <a:xfrm flipV="1">
            <a:off x="7020272" y="3993004"/>
            <a:ext cx="64807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Line 153"/>
          <p:cNvSpPr>
            <a:spLocks noChangeShapeType="1"/>
          </p:cNvSpPr>
          <p:nvPr/>
        </p:nvSpPr>
        <p:spPr bwMode="auto">
          <a:xfrm flipH="1">
            <a:off x="7020272" y="4713084"/>
            <a:ext cx="648072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3" name="Line 153"/>
          <p:cNvSpPr>
            <a:spLocks noChangeShapeType="1"/>
          </p:cNvSpPr>
          <p:nvPr/>
        </p:nvSpPr>
        <p:spPr bwMode="auto">
          <a:xfrm flipV="1">
            <a:off x="7020272" y="4353044"/>
            <a:ext cx="64807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4" name="Line 153"/>
          <p:cNvSpPr>
            <a:spLocks noChangeShapeType="1"/>
          </p:cNvSpPr>
          <p:nvPr/>
        </p:nvSpPr>
        <p:spPr bwMode="auto">
          <a:xfrm flipV="1">
            <a:off x="7020272" y="3993004"/>
            <a:ext cx="64807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" name="Oval 169"/>
          <p:cNvSpPr>
            <a:spLocks noChangeArrowheads="1"/>
          </p:cNvSpPr>
          <p:nvPr/>
        </p:nvSpPr>
        <p:spPr bwMode="auto">
          <a:xfrm>
            <a:off x="6948264" y="471263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Oval 169"/>
          <p:cNvSpPr>
            <a:spLocks noChangeArrowheads="1"/>
          </p:cNvSpPr>
          <p:nvPr/>
        </p:nvSpPr>
        <p:spPr bwMode="auto">
          <a:xfrm>
            <a:off x="6948264" y="44246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7" name="Oval 169"/>
          <p:cNvSpPr>
            <a:spLocks noChangeArrowheads="1"/>
          </p:cNvSpPr>
          <p:nvPr/>
        </p:nvSpPr>
        <p:spPr bwMode="auto">
          <a:xfrm>
            <a:off x="6948264" y="413657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8" name="Oval 169"/>
          <p:cNvSpPr>
            <a:spLocks noChangeArrowheads="1"/>
          </p:cNvSpPr>
          <p:nvPr/>
        </p:nvSpPr>
        <p:spPr bwMode="auto">
          <a:xfrm>
            <a:off x="7596336" y="46410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9" name="Oval 169"/>
          <p:cNvSpPr>
            <a:spLocks noChangeArrowheads="1"/>
          </p:cNvSpPr>
          <p:nvPr/>
        </p:nvSpPr>
        <p:spPr bwMode="auto">
          <a:xfrm>
            <a:off x="7596336" y="42810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0" name="Oval 169"/>
          <p:cNvSpPr>
            <a:spLocks noChangeArrowheads="1"/>
          </p:cNvSpPr>
          <p:nvPr/>
        </p:nvSpPr>
        <p:spPr bwMode="auto">
          <a:xfrm>
            <a:off x="7596336" y="39209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4" name="Line 153"/>
          <p:cNvSpPr>
            <a:spLocks noChangeShapeType="1"/>
          </p:cNvSpPr>
          <p:nvPr/>
        </p:nvSpPr>
        <p:spPr bwMode="auto">
          <a:xfrm flipH="1">
            <a:off x="6732240" y="148478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" name="Line 153"/>
          <p:cNvSpPr>
            <a:spLocks noChangeShapeType="1"/>
          </p:cNvSpPr>
          <p:nvPr/>
        </p:nvSpPr>
        <p:spPr bwMode="auto">
          <a:xfrm flipH="1" flipV="1">
            <a:off x="7380312" y="1484784"/>
            <a:ext cx="504056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6" name="Line 153"/>
          <p:cNvSpPr>
            <a:spLocks noChangeShapeType="1"/>
          </p:cNvSpPr>
          <p:nvPr/>
        </p:nvSpPr>
        <p:spPr bwMode="auto">
          <a:xfrm flipH="1">
            <a:off x="7884368" y="1484784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7" name="Line 153"/>
          <p:cNvSpPr>
            <a:spLocks noChangeShapeType="1"/>
          </p:cNvSpPr>
          <p:nvPr/>
        </p:nvSpPr>
        <p:spPr bwMode="auto">
          <a:xfrm flipH="1" flipV="1">
            <a:off x="7236296" y="1916832"/>
            <a:ext cx="648072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8" name="Line 153"/>
          <p:cNvSpPr>
            <a:spLocks noChangeShapeType="1"/>
          </p:cNvSpPr>
          <p:nvPr/>
        </p:nvSpPr>
        <p:spPr bwMode="auto">
          <a:xfrm>
            <a:off x="7380312" y="1484784"/>
            <a:ext cx="432048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0" name="Line 153"/>
          <p:cNvSpPr>
            <a:spLocks noChangeShapeType="1"/>
          </p:cNvSpPr>
          <p:nvPr/>
        </p:nvSpPr>
        <p:spPr bwMode="auto">
          <a:xfrm flipH="1" flipV="1">
            <a:off x="7020272" y="1484784"/>
            <a:ext cx="216024" cy="432048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1" name="Line 153"/>
          <p:cNvSpPr>
            <a:spLocks noChangeShapeType="1"/>
          </p:cNvSpPr>
          <p:nvPr/>
        </p:nvSpPr>
        <p:spPr bwMode="auto">
          <a:xfrm flipH="1">
            <a:off x="6732240" y="1268760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3" name="Line 153"/>
          <p:cNvSpPr>
            <a:spLocks noChangeShapeType="1"/>
          </p:cNvSpPr>
          <p:nvPr/>
        </p:nvSpPr>
        <p:spPr bwMode="auto">
          <a:xfrm flipH="1">
            <a:off x="6732240" y="1916832"/>
            <a:ext cx="504056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9" name="Line 153"/>
          <p:cNvSpPr>
            <a:spLocks noChangeShapeType="1"/>
          </p:cNvSpPr>
          <p:nvPr/>
        </p:nvSpPr>
        <p:spPr bwMode="auto">
          <a:xfrm flipH="1" flipV="1">
            <a:off x="7092280" y="908720"/>
            <a:ext cx="288032" cy="216024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0" name="Oval 169"/>
          <p:cNvSpPr>
            <a:spLocks noChangeArrowheads="1"/>
          </p:cNvSpPr>
          <p:nvPr/>
        </p:nvSpPr>
        <p:spPr bwMode="auto">
          <a:xfrm>
            <a:off x="7164288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1" name="Oval 169"/>
          <p:cNvSpPr>
            <a:spLocks noChangeArrowheads="1"/>
          </p:cNvSpPr>
          <p:nvPr/>
        </p:nvSpPr>
        <p:spPr bwMode="auto">
          <a:xfrm>
            <a:off x="7812360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" name="Line 153"/>
          <p:cNvSpPr>
            <a:spLocks noChangeShapeType="1"/>
          </p:cNvSpPr>
          <p:nvPr/>
        </p:nvSpPr>
        <p:spPr bwMode="auto">
          <a:xfrm flipH="1">
            <a:off x="7380312" y="1124744"/>
            <a:ext cx="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7" name="Line 153"/>
          <p:cNvSpPr>
            <a:spLocks noChangeShapeType="1"/>
          </p:cNvSpPr>
          <p:nvPr/>
        </p:nvSpPr>
        <p:spPr bwMode="auto">
          <a:xfrm flipH="1">
            <a:off x="7380312" y="908720"/>
            <a:ext cx="288032" cy="216024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9" name="Line 153"/>
          <p:cNvSpPr>
            <a:spLocks noChangeShapeType="1"/>
          </p:cNvSpPr>
          <p:nvPr/>
        </p:nvSpPr>
        <p:spPr bwMode="auto">
          <a:xfrm flipH="1" flipV="1">
            <a:off x="7092280" y="90872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1" name="Line 153"/>
          <p:cNvSpPr>
            <a:spLocks noChangeShapeType="1"/>
          </p:cNvSpPr>
          <p:nvPr/>
        </p:nvSpPr>
        <p:spPr bwMode="auto">
          <a:xfrm flipH="1">
            <a:off x="6732240" y="908720"/>
            <a:ext cx="360040" cy="36004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5" name="Line 153"/>
          <p:cNvSpPr>
            <a:spLocks noChangeShapeType="1"/>
          </p:cNvSpPr>
          <p:nvPr/>
        </p:nvSpPr>
        <p:spPr bwMode="auto">
          <a:xfrm flipH="1" flipV="1">
            <a:off x="7668344" y="908720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7" name="Oval 169"/>
          <p:cNvSpPr>
            <a:spLocks noChangeArrowheads="1"/>
          </p:cNvSpPr>
          <p:nvPr/>
        </p:nvSpPr>
        <p:spPr bwMode="auto">
          <a:xfrm>
            <a:off x="7596336" y="8367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8" name="Oval 169"/>
          <p:cNvSpPr>
            <a:spLocks noChangeArrowheads="1"/>
          </p:cNvSpPr>
          <p:nvPr/>
        </p:nvSpPr>
        <p:spPr bwMode="auto">
          <a:xfrm>
            <a:off x="7308304" y="10527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Line 153"/>
          <p:cNvSpPr>
            <a:spLocks noChangeShapeType="1"/>
          </p:cNvSpPr>
          <p:nvPr/>
        </p:nvSpPr>
        <p:spPr bwMode="auto">
          <a:xfrm flipH="1" flipV="1">
            <a:off x="6732240" y="1268760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Oval 169"/>
          <p:cNvSpPr>
            <a:spLocks noChangeArrowheads="1"/>
          </p:cNvSpPr>
          <p:nvPr/>
        </p:nvSpPr>
        <p:spPr bwMode="auto">
          <a:xfrm>
            <a:off x="6660232" y="18448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Oval 169"/>
          <p:cNvSpPr>
            <a:spLocks noChangeArrowheads="1"/>
          </p:cNvSpPr>
          <p:nvPr/>
        </p:nvSpPr>
        <p:spPr bwMode="auto">
          <a:xfrm>
            <a:off x="6948264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Oval 169"/>
          <p:cNvSpPr>
            <a:spLocks noChangeArrowheads="1"/>
          </p:cNvSpPr>
          <p:nvPr/>
        </p:nvSpPr>
        <p:spPr bwMode="auto">
          <a:xfrm>
            <a:off x="6660232" y="119675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Oval 169"/>
          <p:cNvSpPr>
            <a:spLocks noChangeArrowheads="1"/>
          </p:cNvSpPr>
          <p:nvPr/>
        </p:nvSpPr>
        <p:spPr bwMode="auto">
          <a:xfrm>
            <a:off x="7020272" y="83671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Oval 169"/>
          <p:cNvSpPr>
            <a:spLocks noChangeArrowheads="1"/>
          </p:cNvSpPr>
          <p:nvPr/>
        </p:nvSpPr>
        <p:spPr bwMode="auto">
          <a:xfrm>
            <a:off x="7812360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6" name="Oval 169"/>
          <p:cNvSpPr>
            <a:spLocks noChangeArrowheads="1"/>
          </p:cNvSpPr>
          <p:nvPr/>
        </p:nvSpPr>
        <p:spPr bwMode="auto">
          <a:xfrm>
            <a:off x="7308304" y="14127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7" name="TextBox 286"/>
          <p:cNvSpPr txBox="1"/>
          <p:nvPr/>
        </p:nvSpPr>
        <p:spPr>
          <a:xfrm>
            <a:off x="6307116" y="2421335"/>
            <a:ext cx="2729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Spanning tree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</a:rPr>
              <a:t>subgraph which is a tree and it contains all nodes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1475656" y="44624"/>
            <a:ext cx="5616624" cy="36004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Small graph zoo</a:t>
            </a:r>
          </a:p>
        </p:txBody>
      </p:sp>
    </p:spTree>
    <p:extLst>
      <p:ext uri="{BB962C8B-B14F-4D97-AF65-F5344CB8AC3E}">
        <p14:creationId xmlns:p14="http://schemas.microsoft.com/office/powerpoint/2010/main" val="306403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576918"/>
              </p:ext>
            </p:extLst>
          </p:nvPr>
        </p:nvGraphicFramePr>
        <p:xfrm>
          <a:off x="323527" y="548680"/>
          <a:ext cx="8568953" cy="36356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5146"/>
                <a:gridCol w="1543207"/>
                <a:gridCol w="1656184"/>
                <a:gridCol w="3744416"/>
              </a:tblGrid>
              <a:tr h="422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LONGEST</a:t>
                      </a:r>
                      <a:r>
                        <a:rPr lang="cs-CZ" sz="2000" b="1" baseline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   </a:t>
                      </a:r>
                      <a:r>
                        <a:rPr lang="en-GB" sz="2000" b="1" baseline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PATHS</a:t>
                      </a:r>
                      <a:endParaRPr lang="en-US" sz="2000" b="1" smtClean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528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Tree</a:t>
                      </a:r>
                      <a:endParaRPr lang="cs-CZ" sz="1500" b="1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DAG</a:t>
                      </a:r>
                      <a:endParaRPr lang="cs-CZ" sz="15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Graph with cycles</a:t>
                      </a:r>
                      <a:endParaRPr lang="cs-CZ" sz="15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28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smtClean="0">
                          <a:solidFill>
                            <a:schemeClr val="tx1"/>
                          </a:solidFill>
                          <a:effectLst/>
                        </a:rPr>
                        <a:t>Any edge weights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or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no weights</a:t>
                      </a:r>
                      <a:r>
                        <a:rPr lang="en-GB" sz="1500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all weights equal</a:t>
                      </a:r>
                      <a:endParaRPr lang="cs-CZ" sz="15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Directed or undirected</a:t>
                      </a: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BFS,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</a:t>
                      </a: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(N+E) = </a:t>
                      </a: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</a:t>
                      </a: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(N)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b="0" i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trivi</a:t>
                      </a:r>
                      <a:r>
                        <a:rPr lang="en-GB" sz="1500" b="0" i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</a:t>
                      </a:r>
                      <a:r>
                        <a:rPr lang="cs-CZ" sz="1500" b="0" i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500" b="0" i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</a:t>
                      </a:r>
                      <a:endParaRPr lang="cs-CZ" sz="1500" b="0" i="1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Only directed</a:t>
                      </a:r>
                      <a:endParaRPr lang="cs-CZ" sz="1500" b="1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opologic</a:t>
                      </a: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 and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DP</a:t>
                      </a:r>
                      <a:r>
                        <a:rPr lang="en-US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lang="cs-CZ" sz="15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Symbol"/>
                        </a:rPr>
                        <a:t></a:t>
                      </a:r>
                      <a:r>
                        <a:rPr lang="cs-CZ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(N+E)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500" b="1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endParaRPr lang="en-GB" sz="1500" b="1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Directed or undirected</a:t>
                      </a:r>
                      <a:endParaRPr lang="cs-CZ" sz="1500" b="1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500" b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</a:t>
                      </a:r>
                      <a:r>
                        <a:rPr lang="en-GB" sz="15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NP-hard</a:t>
                      </a:r>
                      <a:endParaRPr lang="cs-CZ" sz="1500" b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292080" y="1844824"/>
            <a:ext cx="3456384" cy="216024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69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2051720" y="2924944"/>
            <a:ext cx="4824412" cy="431800"/>
          </a:xfrm>
          <a:prstGeom prst="roundRect">
            <a:avLst>
              <a:gd name="adj" fmla="val 21069"/>
            </a:avLst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cs-CZ" sz="2000" b="1">
                <a:solidFill>
                  <a:schemeClr val="tx1"/>
                </a:solidFill>
              </a:rPr>
              <a:t>Graph most ususal representations</a:t>
            </a:r>
            <a:endParaRPr lang="cs-CZ" altLang="cs-CZ" sz="20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13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5364163" y="2997200"/>
            <a:ext cx="3382962" cy="3384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</p:txBody>
      </p:sp>
      <p:sp>
        <p:nvSpPr>
          <p:cNvPr id="25604" name="AutoShape 6"/>
          <p:cNvSpPr>
            <a:spLocks noChangeArrowheads="1"/>
          </p:cNvSpPr>
          <p:nvPr/>
        </p:nvSpPr>
        <p:spPr bwMode="auto">
          <a:xfrm>
            <a:off x="395288" y="260350"/>
            <a:ext cx="4824412" cy="431800"/>
          </a:xfrm>
          <a:prstGeom prst="roundRect">
            <a:avLst>
              <a:gd name="adj" fmla="val 21069"/>
            </a:avLst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cs-CZ" sz="2000" b="1">
                <a:solidFill>
                  <a:schemeClr val="tx1"/>
                </a:solidFill>
              </a:rPr>
              <a:t>Graph most ususal representations</a:t>
            </a:r>
            <a:endParaRPr lang="cs-CZ" altLang="cs-CZ" sz="2000" b="1">
              <a:solidFill>
                <a:schemeClr val="tx1"/>
              </a:solidFill>
            </a:endParaRPr>
          </a:p>
        </p:txBody>
      </p:sp>
      <p:sp>
        <p:nvSpPr>
          <p:cNvPr id="25605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</a:t>
            </a:r>
            <a:r>
              <a:rPr lang="en-US" altLang="cs-CZ" sz="1400" smtClean="0"/>
              <a:t>20</a:t>
            </a:r>
            <a:endParaRPr lang="cs-CZ" altLang="cs-CZ" sz="1400" smtClean="0"/>
          </a:p>
        </p:txBody>
      </p:sp>
      <p:sp>
        <p:nvSpPr>
          <p:cNvPr id="25606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0F68C7B-0972-471D-8CF6-D5FB9B36BEB8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cs-CZ" altLang="cs-CZ" sz="1400" smtClean="0"/>
          </a:p>
        </p:txBody>
      </p:sp>
      <p:sp>
        <p:nvSpPr>
          <p:cNvPr id="25607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cxnSp>
        <p:nvCxnSpPr>
          <p:cNvPr id="25608" name="Přímá spojovací čára 194"/>
          <p:cNvCxnSpPr>
            <a:cxnSpLocks noChangeShapeType="1"/>
          </p:cNvCxnSpPr>
          <p:nvPr/>
        </p:nvCxnSpPr>
        <p:spPr bwMode="auto">
          <a:xfrm>
            <a:off x="684213" y="36449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9" name="Přímá spojovací čára 194"/>
          <p:cNvCxnSpPr>
            <a:cxnSpLocks noChangeShapeType="1"/>
          </p:cNvCxnSpPr>
          <p:nvPr/>
        </p:nvCxnSpPr>
        <p:spPr bwMode="auto">
          <a:xfrm>
            <a:off x="1549400" y="36449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0" name="Přímá spojovací čára 194"/>
          <p:cNvCxnSpPr>
            <a:cxnSpLocks noChangeShapeType="1"/>
          </p:cNvCxnSpPr>
          <p:nvPr/>
        </p:nvCxnSpPr>
        <p:spPr bwMode="auto">
          <a:xfrm>
            <a:off x="684213" y="4003675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1" name="Přímá spojovací čára 194"/>
          <p:cNvCxnSpPr>
            <a:cxnSpLocks noChangeShapeType="1"/>
          </p:cNvCxnSpPr>
          <p:nvPr/>
        </p:nvCxnSpPr>
        <p:spPr bwMode="auto">
          <a:xfrm>
            <a:off x="1549400" y="400367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2" name="Přímá spojovací čára 194"/>
          <p:cNvCxnSpPr>
            <a:cxnSpLocks noChangeShapeType="1"/>
          </p:cNvCxnSpPr>
          <p:nvPr/>
        </p:nvCxnSpPr>
        <p:spPr bwMode="auto">
          <a:xfrm>
            <a:off x="684213" y="4364038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Přímá spojovací čára 194"/>
          <p:cNvCxnSpPr>
            <a:cxnSpLocks noChangeShapeType="1"/>
          </p:cNvCxnSpPr>
          <p:nvPr/>
        </p:nvCxnSpPr>
        <p:spPr bwMode="auto">
          <a:xfrm>
            <a:off x="1549400" y="436403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4" name="Přímá spojovací čára 194"/>
          <p:cNvCxnSpPr>
            <a:cxnSpLocks noChangeShapeType="1"/>
          </p:cNvCxnSpPr>
          <p:nvPr/>
        </p:nvCxnSpPr>
        <p:spPr bwMode="auto">
          <a:xfrm>
            <a:off x="684213" y="47244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5" name="Přímá spojovací čára 194"/>
          <p:cNvCxnSpPr>
            <a:cxnSpLocks noChangeShapeType="1"/>
          </p:cNvCxnSpPr>
          <p:nvPr/>
        </p:nvCxnSpPr>
        <p:spPr bwMode="auto">
          <a:xfrm>
            <a:off x="1549400" y="47244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6" name="Přímá spojovací čára 194"/>
          <p:cNvCxnSpPr>
            <a:cxnSpLocks noChangeShapeType="1"/>
          </p:cNvCxnSpPr>
          <p:nvPr/>
        </p:nvCxnSpPr>
        <p:spPr bwMode="auto">
          <a:xfrm>
            <a:off x="684213" y="5084763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7" name="Přímá spojovací čára 194"/>
          <p:cNvCxnSpPr>
            <a:cxnSpLocks noChangeShapeType="1"/>
          </p:cNvCxnSpPr>
          <p:nvPr/>
        </p:nvCxnSpPr>
        <p:spPr bwMode="auto">
          <a:xfrm>
            <a:off x="1549400" y="5084763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8" name="Přímá spojovací čára 194"/>
          <p:cNvCxnSpPr>
            <a:cxnSpLocks noChangeShapeType="1"/>
          </p:cNvCxnSpPr>
          <p:nvPr/>
        </p:nvCxnSpPr>
        <p:spPr bwMode="auto">
          <a:xfrm>
            <a:off x="684213" y="5445125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9" name="Přímá spojovací čára 194"/>
          <p:cNvCxnSpPr>
            <a:cxnSpLocks noChangeShapeType="1"/>
          </p:cNvCxnSpPr>
          <p:nvPr/>
        </p:nvCxnSpPr>
        <p:spPr bwMode="auto">
          <a:xfrm>
            <a:off x="1549400" y="544512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0" name="Přímá spojovací čára 194"/>
          <p:cNvCxnSpPr>
            <a:cxnSpLocks noChangeShapeType="1"/>
          </p:cNvCxnSpPr>
          <p:nvPr/>
        </p:nvCxnSpPr>
        <p:spPr bwMode="auto">
          <a:xfrm>
            <a:off x="684213" y="58039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1" name="Přímá spojovací čára 194"/>
          <p:cNvCxnSpPr>
            <a:cxnSpLocks noChangeShapeType="1"/>
          </p:cNvCxnSpPr>
          <p:nvPr/>
        </p:nvCxnSpPr>
        <p:spPr bwMode="auto">
          <a:xfrm>
            <a:off x="2125663" y="58039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2" name="Přímá spojovací čára 194"/>
          <p:cNvCxnSpPr>
            <a:cxnSpLocks noChangeShapeType="1"/>
          </p:cNvCxnSpPr>
          <p:nvPr/>
        </p:nvCxnSpPr>
        <p:spPr bwMode="auto">
          <a:xfrm>
            <a:off x="684213" y="6164263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3" name="Přímá spojovací čára 194"/>
          <p:cNvCxnSpPr>
            <a:cxnSpLocks noChangeShapeType="1"/>
          </p:cNvCxnSpPr>
          <p:nvPr/>
        </p:nvCxnSpPr>
        <p:spPr bwMode="auto">
          <a:xfrm>
            <a:off x="1549400" y="6164263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4" name="Rounded Rectangle 14"/>
          <p:cNvSpPr>
            <a:spLocks noChangeArrowheads="1"/>
          </p:cNvSpPr>
          <p:nvPr/>
        </p:nvSpPr>
        <p:spPr bwMode="auto">
          <a:xfrm>
            <a:off x="468313" y="3500438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625" name="Rounded Rectangle 67"/>
          <p:cNvSpPr>
            <a:spLocks noChangeArrowheads="1"/>
          </p:cNvSpPr>
          <p:nvPr/>
        </p:nvSpPr>
        <p:spPr bwMode="auto">
          <a:xfrm>
            <a:off x="468313" y="3860800"/>
            <a:ext cx="360362" cy="2873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26" name="Rounded Rectangle 68"/>
          <p:cNvSpPr>
            <a:spLocks noChangeArrowheads="1"/>
          </p:cNvSpPr>
          <p:nvPr/>
        </p:nvSpPr>
        <p:spPr bwMode="auto">
          <a:xfrm>
            <a:off x="468313" y="4221163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27" name="Rounded Rectangle 69"/>
          <p:cNvSpPr>
            <a:spLocks noChangeArrowheads="1"/>
          </p:cNvSpPr>
          <p:nvPr/>
        </p:nvSpPr>
        <p:spPr bwMode="auto">
          <a:xfrm>
            <a:off x="468313" y="4579938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28" name="Rounded Rectangle 70"/>
          <p:cNvSpPr>
            <a:spLocks noChangeArrowheads="1"/>
          </p:cNvSpPr>
          <p:nvPr/>
        </p:nvSpPr>
        <p:spPr bwMode="auto">
          <a:xfrm>
            <a:off x="468313" y="4940300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29" name="Rounded Rectangle 71"/>
          <p:cNvSpPr>
            <a:spLocks noChangeArrowheads="1"/>
          </p:cNvSpPr>
          <p:nvPr/>
        </p:nvSpPr>
        <p:spPr bwMode="auto">
          <a:xfrm>
            <a:off x="468313" y="5300663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630" name="Rounded Rectangle 72"/>
          <p:cNvSpPr>
            <a:spLocks noChangeArrowheads="1"/>
          </p:cNvSpPr>
          <p:nvPr/>
        </p:nvSpPr>
        <p:spPr bwMode="auto">
          <a:xfrm>
            <a:off x="468313" y="5661025"/>
            <a:ext cx="360362" cy="2873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31" name="Rounded Rectangle 73"/>
          <p:cNvSpPr>
            <a:spLocks noChangeArrowheads="1"/>
          </p:cNvSpPr>
          <p:nvPr/>
        </p:nvSpPr>
        <p:spPr bwMode="auto">
          <a:xfrm>
            <a:off x="468313" y="6019800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cxnSp>
        <p:nvCxnSpPr>
          <p:cNvPr id="25632" name="Přímá spojovací čára 194"/>
          <p:cNvCxnSpPr>
            <a:cxnSpLocks noChangeShapeType="1"/>
          </p:cNvCxnSpPr>
          <p:nvPr/>
        </p:nvCxnSpPr>
        <p:spPr bwMode="auto">
          <a:xfrm>
            <a:off x="2125663" y="47244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3" name="Přímá spojovací čára 194"/>
          <p:cNvCxnSpPr>
            <a:cxnSpLocks noChangeShapeType="1"/>
          </p:cNvCxnSpPr>
          <p:nvPr/>
        </p:nvCxnSpPr>
        <p:spPr bwMode="auto">
          <a:xfrm>
            <a:off x="2701925" y="47244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4" name="Rounded Rectangle 125"/>
          <p:cNvSpPr>
            <a:spLocks noChangeArrowheads="1"/>
          </p:cNvSpPr>
          <p:nvPr/>
        </p:nvSpPr>
        <p:spPr bwMode="auto">
          <a:xfrm>
            <a:off x="3565525" y="46529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cxnSp>
        <p:nvCxnSpPr>
          <p:cNvPr id="25635" name="Přímá spojovací čára 194"/>
          <p:cNvCxnSpPr>
            <a:cxnSpLocks noChangeShapeType="1"/>
          </p:cNvCxnSpPr>
          <p:nvPr/>
        </p:nvCxnSpPr>
        <p:spPr bwMode="auto">
          <a:xfrm>
            <a:off x="3276600" y="4724400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6" name="Rounded Rectangle 127"/>
          <p:cNvSpPr>
            <a:spLocks noChangeArrowheads="1"/>
          </p:cNvSpPr>
          <p:nvPr/>
        </p:nvSpPr>
        <p:spPr bwMode="auto">
          <a:xfrm>
            <a:off x="2989263" y="57324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cxnSp>
        <p:nvCxnSpPr>
          <p:cNvPr id="25637" name="Přímá spojovací čára 194"/>
          <p:cNvCxnSpPr>
            <a:cxnSpLocks noChangeShapeType="1"/>
          </p:cNvCxnSpPr>
          <p:nvPr/>
        </p:nvCxnSpPr>
        <p:spPr bwMode="auto">
          <a:xfrm>
            <a:off x="2701925" y="58039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8" name="Přímá spojovací čára 194"/>
          <p:cNvCxnSpPr>
            <a:cxnSpLocks noChangeShapeType="1"/>
          </p:cNvCxnSpPr>
          <p:nvPr/>
        </p:nvCxnSpPr>
        <p:spPr bwMode="auto">
          <a:xfrm>
            <a:off x="2125663" y="436403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9" name="Přímá spojovací čára 194"/>
          <p:cNvCxnSpPr>
            <a:cxnSpLocks noChangeShapeType="1"/>
          </p:cNvCxnSpPr>
          <p:nvPr/>
        </p:nvCxnSpPr>
        <p:spPr bwMode="auto">
          <a:xfrm>
            <a:off x="1549400" y="58039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40" name="Rounded Rectangle 74"/>
          <p:cNvSpPr>
            <a:spLocks noChangeArrowheads="1"/>
          </p:cNvSpPr>
          <p:nvPr/>
        </p:nvSpPr>
        <p:spPr bwMode="auto">
          <a:xfrm>
            <a:off x="1260475" y="3571875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41" name="Rounded Rectangle 82"/>
          <p:cNvSpPr>
            <a:spLocks noChangeArrowheads="1"/>
          </p:cNvSpPr>
          <p:nvPr/>
        </p:nvSpPr>
        <p:spPr bwMode="auto">
          <a:xfrm>
            <a:off x="1260475" y="3932238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42" name="Rounded Rectangle 86"/>
          <p:cNvSpPr>
            <a:spLocks noChangeArrowheads="1"/>
          </p:cNvSpPr>
          <p:nvPr/>
        </p:nvSpPr>
        <p:spPr bwMode="auto">
          <a:xfrm>
            <a:off x="1260475" y="42926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43" name="Rounded Rectangle 90"/>
          <p:cNvSpPr>
            <a:spLocks noChangeArrowheads="1"/>
          </p:cNvSpPr>
          <p:nvPr/>
        </p:nvSpPr>
        <p:spPr bwMode="auto">
          <a:xfrm>
            <a:off x="1260475" y="46529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44" name="Rounded Rectangle 94"/>
          <p:cNvSpPr>
            <a:spLocks noChangeArrowheads="1"/>
          </p:cNvSpPr>
          <p:nvPr/>
        </p:nvSpPr>
        <p:spPr bwMode="auto">
          <a:xfrm>
            <a:off x="1260475" y="5011738"/>
            <a:ext cx="360363" cy="217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645" name="Rounded Rectangle 98"/>
          <p:cNvSpPr>
            <a:spLocks noChangeArrowheads="1"/>
          </p:cNvSpPr>
          <p:nvPr/>
        </p:nvSpPr>
        <p:spPr bwMode="auto">
          <a:xfrm>
            <a:off x="1260475" y="53721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46" name="Rounded Rectangle 117"/>
          <p:cNvSpPr>
            <a:spLocks noChangeArrowheads="1"/>
          </p:cNvSpPr>
          <p:nvPr/>
        </p:nvSpPr>
        <p:spPr bwMode="auto">
          <a:xfrm>
            <a:off x="1260475" y="6092825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47" name="Rounded Rectangle 132"/>
          <p:cNvSpPr>
            <a:spLocks noChangeArrowheads="1"/>
          </p:cNvSpPr>
          <p:nvPr/>
        </p:nvSpPr>
        <p:spPr bwMode="auto">
          <a:xfrm>
            <a:off x="1260475" y="57324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48" name="Rounded Rectangle 75"/>
          <p:cNvSpPr>
            <a:spLocks noChangeArrowheads="1"/>
          </p:cNvSpPr>
          <p:nvPr/>
        </p:nvSpPr>
        <p:spPr bwMode="auto">
          <a:xfrm>
            <a:off x="1836738" y="3571875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49" name="Rounded Rectangle 83"/>
          <p:cNvSpPr>
            <a:spLocks noChangeArrowheads="1"/>
          </p:cNvSpPr>
          <p:nvPr/>
        </p:nvSpPr>
        <p:spPr bwMode="auto">
          <a:xfrm>
            <a:off x="1836738" y="3932238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650" name="Rounded Rectangle 87"/>
          <p:cNvSpPr>
            <a:spLocks noChangeArrowheads="1"/>
          </p:cNvSpPr>
          <p:nvPr/>
        </p:nvSpPr>
        <p:spPr bwMode="auto">
          <a:xfrm>
            <a:off x="1836738" y="429260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651" name="Rounded Rectangle 91"/>
          <p:cNvSpPr>
            <a:spLocks noChangeArrowheads="1"/>
          </p:cNvSpPr>
          <p:nvPr/>
        </p:nvSpPr>
        <p:spPr bwMode="auto">
          <a:xfrm>
            <a:off x="1836738" y="46529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52" name="Rounded Rectangle 95"/>
          <p:cNvSpPr>
            <a:spLocks noChangeArrowheads="1"/>
          </p:cNvSpPr>
          <p:nvPr/>
        </p:nvSpPr>
        <p:spPr bwMode="auto">
          <a:xfrm>
            <a:off x="1836738" y="5011738"/>
            <a:ext cx="360362" cy="217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53" name="Rounded Rectangle 99"/>
          <p:cNvSpPr>
            <a:spLocks noChangeArrowheads="1"/>
          </p:cNvSpPr>
          <p:nvPr/>
        </p:nvSpPr>
        <p:spPr bwMode="auto">
          <a:xfrm>
            <a:off x="1836738" y="537210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54" name="Rounded Rectangle 102"/>
          <p:cNvSpPr>
            <a:spLocks noChangeArrowheads="1"/>
          </p:cNvSpPr>
          <p:nvPr/>
        </p:nvSpPr>
        <p:spPr bwMode="auto">
          <a:xfrm>
            <a:off x="1836738" y="57324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655" name="Rounded Rectangle 118"/>
          <p:cNvSpPr>
            <a:spLocks noChangeArrowheads="1"/>
          </p:cNvSpPr>
          <p:nvPr/>
        </p:nvSpPr>
        <p:spPr bwMode="auto">
          <a:xfrm>
            <a:off x="1836738" y="6092825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56" name="Rounded Rectangle 103"/>
          <p:cNvSpPr>
            <a:spLocks noChangeArrowheads="1"/>
          </p:cNvSpPr>
          <p:nvPr/>
        </p:nvSpPr>
        <p:spPr bwMode="auto">
          <a:xfrm>
            <a:off x="2413000" y="57324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57" name="Rounded Rectangle 121"/>
          <p:cNvSpPr>
            <a:spLocks noChangeArrowheads="1"/>
          </p:cNvSpPr>
          <p:nvPr/>
        </p:nvSpPr>
        <p:spPr bwMode="auto">
          <a:xfrm>
            <a:off x="2413000" y="46529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58" name="Rounded Rectangle 129"/>
          <p:cNvSpPr>
            <a:spLocks noChangeArrowheads="1"/>
          </p:cNvSpPr>
          <p:nvPr/>
        </p:nvSpPr>
        <p:spPr bwMode="auto">
          <a:xfrm>
            <a:off x="2413000" y="42926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59" name="Rounded Rectangle 123"/>
          <p:cNvSpPr>
            <a:spLocks noChangeArrowheads="1"/>
          </p:cNvSpPr>
          <p:nvPr/>
        </p:nvSpPr>
        <p:spPr bwMode="auto">
          <a:xfrm>
            <a:off x="2989263" y="46529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064498"/>
              </p:ext>
            </p:extLst>
          </p:nvPr>
        </p:nvGraphicFramePr>
        <p:xfrm>
          <a:off x="5795963" y="3355975"/>
          <a:ext cx="2879728" cy="2881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9966"/>
                <a:gridCol w="359966"/>
                <a:gridCol w="359966"/>
                <a:gridCol w="359966"/>
                <a:gridCol w="359966"/>
                <a:gridCol w="359966"/>
                <a:gridCol w="359966"/>
                <a:gridCol w="359966"/>
              </a:tblGrid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0</a:t>
                      </a:r>
                      <a:endParaRPr lang="cs-CZ" sz="16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0</a:t>
                      </a:r>
                      <a:endParaRPr lang="cs-CZ" sz="16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  <p:sp>
        <p:nvSpPr>
          <p:cNvPr id="25743" name="Rectangle 61"/>
          <p:cNvSpPr>
            <a:spLocks noChangeArrowheads="1"/>
          </p:cNvSpPr>
          <p:nvPr/>
        </p:nvSpPr>
        <p:spPr bwMode="auto">
          <a:xfrm>
            <a:off x="5435600" y="335597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744" name="Rectangle 149"/>
          <p:cNvSpPr>
            <a:spLocks noChangeArrowheads="1"/>
          </p:cNvSpPr>
          <p:nvPr/>
        </p:nvSpPr>
        <p:spPr bwMode="auto">
          <a:xfrm>
            <a:off x="5435600" y="37163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45" name="Rectangle 150"/>
          <p:cNvSpPr>
            <a:spLocks noChangeArrowheads="1"/>
          </p:cNvSpPr>
          <p:nvPr/>
        </p:nvSpPr>
        <p:spPr bwMode="auto">
          <a:xfrm>
            <a:off x="5435600" y="4076700"/>
            <a:ext cx="2889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46" name="Rectangle 151"/>
          <p:cNvSpPr>
            <a:spLocks noChangeArrowheads="1"/>
          </p:cNvSpPr>
          <p:nvPr/>
        </p:nvSpPr>
        <p:spPr bwMode="auto">
          <a:xfrm>
            <a:off x="5435600" y="4437063"/>
            <a:ext cx="2889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47" name="Rectangle 152"/>
          <p:cNvSpPr>
            <a:spLocks noChangeArrowheads="1"/>
          </p:cNvSpPr>
          <p:nvPr/>
        </p:nvSpPr>
        <p:spPr bwMode="auto">
          <a:xfrm>
            <a:off x="5435600" y="47958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748" name="Rectangle 153"/>
          <p:cNvSpPr>
            <a:spLocks noChangeArrowheads="1"/>
          </p:cNvSpPr>
          <p:nvPr/>
        </p:nvSpPr>
        <p:spPr bwMode="auto">
          <a:xfrm>
            <a:off x="5435600" y="51562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749" name="Rectangle 154"/>
          <p:cNvSpPr>
            <a:spLocks noChangeArrowheads="1"/>
          </p:cNvSpPr>
          <p:nvPr/>
        </p:nvSpPr>
        <p:spPr bwMode="auto">
          <a:xfrm>
            <a:off x="5435600" y="5516563"/>
            <a:ext cx="2889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750" name="Rectangle 155"/>
          <p:cNvSpPr>
            <a:spLocks noChangeArrowheads="1"/>
          </p:cNvSpPr>
          <p:nvPr/>
        </p:nvSpPr>
        <p:spPr bwMode="auto">
          <a:xfrm>
            <a:off x="5435600" y="5876925"/>
            <a:ext cx="2889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751" name="Rectangle 165"/>
          <p:cNvSpPr>
            <a:spLocks noChangeArrowheads="1"/>
          </p:cNvSpPr>
          <p:nvPr/>
        </p:nvSpPr>
        <p:spPr bwMode="auto">
          <a:xfrm>
            <a:off x="5795963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752" name="Rectangle 166"/>
          <p:cNvSpPr>
            <a:spLocks noChangeArrowheads="1"/>
          </p:cNvSpPr>
          <p:nvPr/>
        </p:nvSpPr>
        <p:spPr bwMode="auto">
          <a:xfrm>
            <a:off x="6156325" y="2995613"/>
            <a:ext cx="287338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53" name="Rectangle 167"/>
          <p:cNvSpPr>
            <a:spLocks noChangeArrowheads="1"/>
          </p:cNvSpPr>
          <p:nvPr/>
        </p:nvSpPr>
        <p:spPr bwMode="auto">
          <a:xfrm>
            <a:off x="6516688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54" name="Rectangle 168"/>
          <p:cNvSpPr>
            <a:spLocks noChangeArrowheads="1"/>
          </p:cNvSpPr>
          <p:nvPr/>
        </p:nvSpPr>
        <p:spPr bwMode="auto">
          <a:xfrm>
            <a:off x="6875463" y="29956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55" name="Rectangle 169"/>
          <p:cNvSpPr>
            <a:spLocks noChangeArrowheads="1"/>
          </p:cNvSpPr>
          <p:nvPr/>
        </p:nvSpPr>
        <p:spPr bwMode="auto">
          <a:xfrm>
            <a:off x="7235825" y="29956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756" name="Rectangle 170"/>
          <p:cNvSpPr>
            <a:spLocks noChangeArrowheads="1"/>
          </p:cNvSpPr>
          <p:nvPr/>
        </p:nvSpPr>
        <p:spPr bwMode="auto">
          <a:xfrm>
            <a:off x="7596188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757" name="Rectangle 171"/>
          <p:cNvSpPr>
            <a:spLocks noChangeArrowheads="1"/>
          </p:cNvSpPr>
          <p:nvPr/>
        </p:nvSpPr>
        <p:spPr bwMode="auto">
          <a:xfrm>
            <a:off x="7956550" y="2995613"/>
            <a:ext cx="287338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758" name="Rectangle 172"/>
          <p:cNvSpPr>
            <a:spLocks noChangeArrowheads="1"/>
          </p:cNvSpPr>
          <p:nvPr/>
        </p:nvSpPr>
        <p:spPr bwMode="auto">
          <a:xfrm>
            <a:off x="8316913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cxnSp>
        <p:nvCxnSpPr>
          <p:cNvPr id="25759" name="Přímá spojovací čára 194"/>
          <p:cNvCxnSpPr>
            <a:cxnSpLocks noChangeShapeType="1"/>
          </p:cNvCxnSpPr>
          <p:nvPr/>
        </p:nvCxnSpPr>
        <p:spPr bwMode="auto">
          <a:xfrm flipH="1" flipV="1">
            <a:off x="3130550" y="1700213"/>
            <a:ext cx="1081088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0" name="Přímá spojovací čára 194"/>
          <p:cNvCxnSpPr>
            <a:cxnSpLocks noChangeShapeType="1"/>
          </p:cNvCxnSpPr>
          <p:nvPr/>
        </p:nvCxnSpPr>
        <p:spPr bwMode="auto">
          <a:xfrm flipH="1" flipV="1">
            <a:off x="3706813" y="105251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1" name="Přímá spojovací čára 194"/>
          <p:cNvCxnSpPr>
            <a:cxnSpLocks noChangeShapeType="1"/>
          </p:cNvCxnSpPr>
          <p:nvPr/>
        </p:nvCxnSpPr>
        <p:spPr bwMode="auto">
          <a:xfrm>
            <a:off x="3130550" y="1700213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2" name="Přímá spojovací čára 194"/>
          <p:cNvCxnSpPr>
            <a:cxnSpLocks noChangeShapeType="1"/>
          </p:cNvCxnSpPr>
          <p:nvPr/>
        </p:nvCxnSpPr>
        <p:spPr bwMode="auto">
          <a:xfrm flipV="1">
            <a:off x="4211638" y="1052513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3" name="Přímá spojovací čára 194"/>
          <p:cNvCxnSpPr>
            <a:cxnSpLocks noChangeShapeType="1"/>
          </p:cNvCxnSpPr>
          <p:nvPr/>
        </p:nvCxnSpPr>
        <p:spPr bwMode="auto">
          <a:xfrm>
            <a:off x="4211638" y="1700213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4" name="Přímá spojovací čára 194"/>
          <p:cNvCxnSpPr>
            <a:cxnSpLocks noChangeShapeType="1"/>
          </p:cNvCxnSpPr>
          <p:nvPr/>
        </p:nvCxnSpPr>
        <p:spPr bwMode="auto">
          <a:xfrm>
            <a:off x="4211638" y="2563813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5" name="Přímá spojovací čára 194"/>
          <p:cNvCxnSpPr>
            <a:cxnSpLocks noChangeShapeType="1"/>
          </p:cNvCxnSpPr>
          <p:nvPr/>
        </p:nvCxnSpPr>
        <p:spPr bwMode="auto">
          <a:xfrm>
            <a:off x="3130550" y="2563813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6" name="Přímá spojovací čára 194"/>
          <p:cNvCxnSpPr>
            <a:cxnSpLocks noChangeShapeType="1"/>
          </p:cNvCxnSpPr>
          <p:nvPr/>
        </p:nvCxnSpPr>
        <p:spPr bwMode="auto">
          <a:xfrm flipV="1">
            <a:off x="4211638" y="1700213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7" name="Přímá spojovací čára 194"/>
          <p:cNvCxnSpPr>
            <a:cxnSpLocks noChangeShapeType="1"/>
          </p:cNvCxnSpPr>
          <p:nvPr/>
        </p:nvCxnSpPr>
        <p:spPr bwMode="auto">
          <a:xfrm flipV="1">
            <a:off x="3130550" y="1700213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8" name="Přímá spojovací čára 194"/>
          <p:cNvCxnSpPr>
            <a:cxnSpLocks noChangeShapeType="1"/>
          </p:cNvCxnSpPr>
          <p:nvPr/>
        </p:nvCxnSpPr>
        <p:spPr bwMode="auto">
          <a:xfrm flipV="1">
            <a:off x="5291138" y="1700213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9" name="Přímá spojovací čára 194"/>
          <p:cNvCxnSpPr>
            <a:cxnSpLocks noChangeShapeType="1"/>
          </p:cNvCxnSpPr>
          <p:nvPr/>
        </p:nvCxnSpPr>
        <p:spPr bwMode="auto">
          <a:xfrm flipH="1">
            <a:off x="3706813" y="1052513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770" name="Elipsa 200"/>
          <p:cNvSpPr>
            <a:spLocks noChangeArrowheads="1"/>
          </p:cNvSpPr>
          <p:nvPr/>
        </p:nvSpPr>
        <p:spPr bwMode="auto">
          <a:xfrm>
            <a:off x="2987675" y="1555750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71" name="Elipsa 200"/>
          <p:cNvSpPr>
            <a:spLocks noChangeArrowheads="1"/>
          </p:cNvSpPr>
          <p:nvPr/>
        </p:nvSpPr>
        <p:spPr bwMode="auto">
          <a:xfrm>
            <a:off x="4067175" y="1555750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72" name="Elipsa 200"/>
          <p:cNvSpPr>
            <a:spLocks noChangeArrowheads="1"/>
          </p:cNvSpPr>
          <p:nvPr/>
        </p:nvSpPr>
        <p:spPr bwMode="auto">
          <a:xfrm>
            <a:off x="5146675" y="1555750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773" name="Elipsa 200"/>
          <p:cNvSpPr>
            <a:spLocks noChangeArrowheads="1"/>
          </p:cNvSpPr>
          <p:nvPr/>
        </p:nvSpPr>
        <p:spPr bwMode="auto">
          <a:xfrm>
            <a:off x="2987675" y="2419350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774" name="Elipsa 200"/>
          <p:cNvSpPr>
            <a:spLocks noChangeArrowheads="1"/>
          </p:cNvSpPr>
          <p:nvPr/>
        </p:nvSpPr>
        <p:spPr bwMode="auto">
          <a:xfrm>
            <a:off x="4067175" y="2419350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775" name="Elipsa 200"/>
          <p:cNvSpPr>
            <a:spLocks noChangeArrowheads="1"/>
          </p:cNvSpPr>
          <p:nvPr/>
        </p:nvSpPr>
        <p:spPr bwMode="auto">
          <a:xfrm>
            <a:off x="5148263" y="2419350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776" name="Elipsa 200"/>
          <p:cNvSpPr>
            <a:spLocks noChangeArrowheads="1"/>
          </p:cNvSpPr>
          <p:nvPr/>
        </p:nvSpPr>
        <p:spPr bwMode="auto">
          <a:xfrm>
            <a:off x="4572000" y="908050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77" name="Elipsa 200"/>
          <p:cNvSpPr>
            <a:spLocks noChangeArrowheads="1"/>
          </p:cNvSpPr>
          <p:nvPr/>
        </p:nvSpPr>
        <p:spPr bwMode="auto">
          <a:xfrm>
            <a:off x="3563938" y="908050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778" name="AutoShape 55"/>
          <p:cNvSpPr>
            <a:spLocks noChangeArrowheads="1"/>
          </p:cNvSpPr>
          <p:nvPr/>
        </p:nvSpPr>
        <p:spPr bwMode="auto">
          <a:xfrm>
            <a:off x="468313" y="2997200"/>
            <a:ext cx="3240087" cy="336550"/>
          </a:xfrm>
          <a:prstGeom prst="roundRect">
            <a:avLst>
              <a:gd name="adj" fmla="val 12907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Linked list </a:t>
            </a:r>
            <a:r>
              <a:rPr lang="cs-CZ" altLang="cs-CZ" sz="1800" b="1"/>
              <a:t> repre</a:t>
            </a:r>
            <a:r>
              <a:rPr lang="en-US" altLang="cs-CZ" sz="1800" b="1"/>
              <a:t>s</a:t>
            </a:r>
            <a:r>
              <a:rPr lang="cs-CZ" altLang="cs-CZ" sz="1800" b="1"/>
              <a:t>enta</a:t>
            </a:r>
            <a:r>
              <a:rPr lang="en-US" altLang="cs-CZ" sz="1800" b="1"/>
              <a:t>tion</a:t>
            </a:r>
          </a:p>
        </p:txBody>
      </p:sp>
      <p:sp>
        <p:nvSpPr>
          <p:cNvPr id="25779" name="AutoShape 55"/>
          <p:cNvSpPr>
            <a:spLocks noChangeArrowheads="1"/>
          </p:cNvSpPr>
          <p:nvPr/>
        </p:nvSpPr>
        <p:spPr bwMode="auto">
          <a:xfrm>
            <a:off x="6372225" y="2492375"/>
            <a:ext cx="2374900" cy="360363"/>
          </a:xfrm>
          <a:prstGeom prst="roundRect">
            <a:avLst>
              <a:gd name="adj" fmla="val 12907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Adjacency matrix</a:t>
            </a:r>
          </a:p>
        </p:txBody>
      </p:sp>
      <p:sp>
        <p:nvSpPr>
          <p:cNvPr id="98" name="AutoShape 6"/>
          <p:cNvSpPr>
            <a:spLocks noChangeArrowheads="1"/>
          </p:cNvSpPr>
          <p:nvPr/>
        </p:nvSpPr>
        <p:spPr bwMode="auto">
          <a:xfrm>
            <a:off x="5364088" y="548680"/>
            <a:ext cx="3168352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Undirected graph</a:t>
            </a:r>
            <a:endParaRPr lang="cs-CZ" altLang="cs-CZ" sz="2000" b="1"/>
          </a:p>
        </p:txBody>
      </p:sp>
    </p:spTree>
    <p:extLst>
      <p:ext uri="{BB962C8B-B14F-4D97-AF65-F5344CB8AC3E}">
        <p14:creationId xmlns:p14="http://schemas.microsoft.com/office/powerpoint/2010/main" val="332539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1" name="Přímá spojovací čára 194"/>
          <p:cNvCxnSpPr>
            <a:cxnSpLocks noChangeShapeType="1"/>
          </p:cNvCxnSpPr>
          <p:nvPr/>
        </p:nvCxnSpPr>
        <p:spPr bwMode="auto">
          <a:xfrm>
            <a:off x="1547664" y="5445224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5364163" y="2997200"/>
            <a:ext cx="3382962" cy="3384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</p:txBody>
      </p:sp>
      <p:sp>
        <p:nvSpPr>
          <p:cNvPr id="25605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</a:t>
            </a:r>
            <a:r>
              <a:rPr lang="en-US" altLang="cs-CZ" sz="1400" smtClean="0"/>
              <a:t>20</a:t>
            </a:r>
            <a:endParaRPr lang="cs-CZ" altLang="cs-CZ" sz="1400" smtClean="0"/>
          </a:p>
        </p:txBody>
      </p:sp>
      <p:sp>
        <p:nvSpPr>
          <p:cNvPr id="25606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0F68C7B-0972-471D-8CF6-D5FB9B36BEB8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cs-CZ" altLang="cs-CZ" sz="1400" smtClean="0"/>
          </a:p>
        </p:txBody>
      </p:sp>
      <p:sp>
        <p:nvSpPr>
          <p:cNvPr id="25607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cxnSp>
        <p:nvCxnSpPr>
          <p:cNvPr id="25608" name="Přímá spojovací čára 194"/>
          <p:cNvCxnSpPr>
            <a:cxnSpLocks noChangeShapeType="1"/>
          </p:cNvCxnSpPr>
          <p:nvPr/>
        </p:nvCxnSpPr>
        <p:spPr bwMode="auto">
          <a:xfrm>
            <a:off x="684213" y="36449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0" name="Přímá spojovací čára 194"/>
          <p:cNvCxnSpPr>
            <a:cxnSpLocks noChangeShapeType="1"/>
          </p:cNvCxnSpPr>
          <p:nvPr/>
        </p:nvCxnSpPr>
        <p:spPr bwMode="auto">
          <a:xfrm>
            <a:off x="684213" y="4003675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2" name="Přímá spojovací čára 194"/>
          <p:cNvCxnSpPr>
            <a:cxnSpLocks noChangeShapeType="1"/>
          </p:cNvCxnSpPr>
          <p:nvPr/>
        </p:nvCxnSpPr>
        <p:spPr bwMode="auto">
          <a:xfrm>
            <a:off x="684213" y="4364038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4" name="Přímá spojovací čára 194"/>
          <p:cNvCxnSpPr>
            <a:cxnSpLocks noChangeShapeType="1"/>
          </p:cNvCxnSpPr>
          <p:nvPr/>
        </p:nvCxnSpPr>
        <p:spPr bwMode="auto">
          <a:xfrm>
            <a:off x="684213" y="47244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6" name="Přímá spojovací čára 194"/>
          <p:cNvCxnSpPr>
            <a:cxnSpLocks noChangeShapeType="1"/>
          </p:cNvCxnSpPr>
          <p:nvPr/>
        </p:nvCxnSpPr>
        <p:spPr bwMode="auto">
          <a:xfrm>
            <a:off x="684213" y="5084763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8" name="Přímá spojovací čára 194"/>
          <p:cNvCxnSpPr>
            <a:cxnSpLocks noChangeShapeType="1"/>
          </p:cNvCxnSpPr>
          <p:nvPr/>
        </p:nvCxnSpPr>
        <p:spPr bwMode="auto">
          <a:xfrm>
            <a:off x="684213" y="5445125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0" name="Přímá spojovací čára 194"/>
          <p:cNvCxnSpPr>
            <a:cxnSpLocks noChangeShapeType="1"/>
          </p:cNvCxnSpPr>
          <p:nvPr/>
        </p:nvCxnSpPr>
        <p:spPr bwMode="auto">
          <a:xfrm>
            <a:off x="684213" y="58039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1" name="Přímá spojovací čára 194"/>
          <p:cNvCxnSpPr>
            <a:cxnSpLocks noChangeShapeType="1"/>
          </p:cNvCxnSpPr>
          <p:nvPr/>
        </p:nvCxnSpPr>
        <p:spPr bwMode="auto">
          <a:xfrm>
            <a:off x="2125663" y="58039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2" name="Přímá spojovací čára 194"/>
          <p:cNvCxnSpPr>
            <a:cxnSpLocks noChangeShapeType="1"/>
          </p:cNvCxnSpPr>
          <p:nvPr/>
        </p:nvCxnSpPr>
        <p:spPr bwMode="auto">
          <a:xfrm>
            <a:off x="684213" y="6164263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4" name="Rounded Rectangle 14"/>
          <p:cNvSpPr>
            <a:spLocks noChangeArrowheads="1"/>
          </p:cNvSpPr>
          <p:nvPr/>
        </p:nvSpPr>
        <p:spPr bwMode="auto">
          <a:xfrm>
            <a:off x="468313" y="3500438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625" name="Rounded Rectangle 67"/>
          <p:cNvSpPr>
            <a:spLocks noChangeArrowheads="1"/>
          </p:cNvSpPr>
          <p:nvPr/>
        </p:nvSpPr>
        <p:spPr bwMode="auto">
          <a:xfrm>
            <a:off x="468313" y="3860800"/>
            <a:ext cx="360362" cy="2873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26" name="Rounded Rectangle 68"/>
          <p:cNvSpPr>
            <a:spLocks noChangeArrowheads="1"/>
          </p:cNvSpPr>
          <p:nvPr/>
        </p:nvSpPr>
        <p:spPr bwMode="auto">
          <a:xfrm>
            <a:off x="468313" y="4221163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27" name="Rounded Rectangle 69"/>
          <p:cNvSpPr>
            <a:spLocks noChangeArrowheads="1"/>
          </p:cNvSpPr>
          <p:nvPr/>
        </p:nvSpPr>
        <p:spPr bwMode="auto">
          <a:xfrm>
            <a:off x="468313" y="4579938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28" name="Rounded Rectangle 70"/>
          <p:cNvSpPr>
            <a:spLocks noChangeArrowheads="1"/>
          </p:cNvSpPr>
          <p:nvPr/>
        </p:nvSpPr>
        <p:spPr bwMode="auto">
          <a:xfrm>
            <a:off x="468313" y="4940300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29" name="Rounded Rectangle 71"/>
          <p:cNvSpPr>
            <a:spLocks noChangeArrowheads="1"/>
          </p:cNvSpPr>
          <p:nvPr/>
        </p:nvSpPr>
        <p:spPr bwMode="auto">
          <a:xfrm>
            <a:off x="468313" y="5300663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630" name="Rounded Rectangle 72"/>
          <p:cNvSpPr>
            <a:spLocks noChangeArrowheads="1"/>
          </p:cNvSpPr>
          <p:nvPr/>
        </p:nvSpPr>
        <p:spPr bwMode="auto">
          <a:xfrm>
            <a:off x="468313" y="5661025"/>
            <a:ext cx="360362" cy="2873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31" name="Rounded Rectangle 73"/>
          <p:cNvSpPr>
            <a:spLocks noChangeArrowheads="1"/>
          </p:cNvSpPr>
          <p:nvPr/>
        </p:nvSpPr>
        <p:spPr bwMode="auto">
          <a:xfrm>
            <a:off x="468313" y="6019800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cxnSp>
        <p:nvCxnSpPr>
          <p:cNvPr id="25633" name="Přímá spojovací čára 194"/>
          <p:cNvCxnSpPr>
            <a:cxnSpLocks noChangeShapeType="1"/>
          </p:cNvCxnSpPr>
          <p:nvPr/>
        </p:nvCxnSpPr>
        <p:spPr bwMode="auto">
          <a:xfrm>
            <a:off x="1548557" y="47244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4" name="Rounded Rectangle 125"/>
          <p:cNvSpPr>
            <a:spLocks noChangeArrowheads="1"/>
          </p:cNvSpPr>
          <p:nvPr/>
        </p:nvSpPr>
        <p:spPr bwMode="auto">
          <a:xfrm>
            <a:off x="2412157" y="46529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cxnSp>
        <p:nvCxnSpPr>
          <p:cNvPr id="25635" name="Přímá spojovací čára 194"/>
          <p:cNvCxnSpPr>
            <a:cxnSpLocks noChangeShapeType="1"/>
          </p:cNvCxnSpPr>
          <p:nvPr/>
        </p:nvCxnSpPr>
        <p:spPr bwMode="auto">
          <a:xfrm>
            <a:off x="2123232" y="4724400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9" name="Přímá spojovací čára 194"/>
          <p:cNvCxnSpPr>
            <a:cxnSpLocks noChangeShapeType="1"/>
          </p:cNvCxnSpPr>
          <p:nvPr/>
        </p:nvCxnSpPr>
        <p:spPr bwMode="auto">
          <a:xfrm>
            <a:off x="1549400" y="58039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40" name="Rounded Rectangle 74"/>
          <p:cNvSpPr>
            <a:spLocks noChangeArrowheads="1"/>
          </p:cNvSpPr>
          <p:nvPr/>
        </p:nvSpPr>
        <p:spPr bwMode="auto">
          <a:xfrm>
            <a:off x="1260475" y="3571875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42" name="Rounded Rectangle 86"/>
          <p:cNvSpPr>
            <a:spLocks noChangeArrowheads="1"/>
          </p:cNvSpPr>
          <p:nvPr/>
        </p:nvSpPr>
        <p:spPr bwMode="auto">
          <a:xfrm>
            <a:off x="1260475" y="42926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45" name="Rounded Rectangle 98"/>
          <p:cNvSpPr>
            <a:spLocks noChangeArrowheads="1"/>
          </p:cNvSpPr>
          <p:nvPr/>
        </p:nvSpPr>
        <p:spPr bwMode="auto">
          <a:xfrm>
            <a:off x="1260475" y="53721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47" name="Rounded Rectangle 132"/>
          <p:cNvSpPr>
            <a:spLocks noChangeArrowheads="1"/>
          </p:cNvSpPr>
          <p:nvPr/>
        </p:nvSpPr>
        <p:spPr bwMode="auto">
          <a:xfrm>
            <a:off x="1260475" y="57324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53" name="Rounded Rectangle 99"/>
          <p:cNvSpPr>
            <a:spLocks noChangeArrowheads="1"/>
          </p:cNvSpPr>
          <p:nvPr/>
        </p:nvSpPr>
        <p:spPr bwMode="auto">
          <a:xfrm>
            <a:off x="1836738" y="537210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54" name="Rounded Rectangle 102"/>
          <p:cNvSpPr>
            <a:spLocks noChangeArrowheads="1"/>
          </p:cNvSpPr>
          <p:nvPr/>
        </p:nvSpPr>
        <p:spPr bwMode="auto">
          <a:xfrm>
            <a:off x="1836738" y="57324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655" name="Rounded Rectangle 118"/>
          <p:cNvSpPr>
            <a:spLocks noChangeArrowheads="1"/>
          </p:cNvSpPr>
          <p:nvPr/>
        </p:nvSpPr>
        <p:spPr bwMode="auto">
          <a:xfrm>
            <a:off x="1259632" y="6092825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56" name="Rounded Rectangle 103"/>
          <p:cNvSpPr>
            <a:spLocks noChangeArrowheads="1"/>
          </p:cNvSpPr>
          <p:nvPr/>
        </p:nvSpPr>
        <p:spPr bwMode="auto">
          <a:xfrm>
            <a:off x="2413000" y="57324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57" name="Rounded Rectangle 121"/>
          <p:cNvSpPr>
            <a:spLocks noChangeArrowheads="1"/>
          </p:cNvSpPr>
          <p:nvPr/>
        </p:nvSpPr>
        <p:spPr bwMode="auto">
          <a:xfrm>
            <a:off x="1259632" y="46529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59" name="Rounded Rectangle 123"/>
          <p:cNvSpPr>
            <a:spLocks noChangeArrowheads="1"/>
          </p:cNvSpPr>
          <p:nvPr/>
        </p:nvSpPr>
        <p:spPr bwMode="auto">
          <a:xfrm>
            <a:off x="1835895" y="46529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312414"/>
              </p:ext>
            </p:extLst>
          </p:nvPr>
        </p:nvGraphicFramePr>
        <p:xfrm>
          <a:off x="5795963" y="3355975"/>
          <a:ext cx="2879728" cy="2881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9966"/>
                <a:gridCol w="359966"/>
                <a:gridCol w="359966"/>
                <a:gridCol w="359966"/>
                <a:gridCol w="359966"/>
                <a:gridCol w="359966"/>
                <a:gridCol w="359966"/>
                <a:gridCol w="359966"/>
              </a:tblGrid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1</a:t>
                      </a:r>
                      <a:endParaRPr lang="cs-CZ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  <p:sp>
        <p:nvSpPr>
          <p:cNvPr id="25743" name="Rectangle 61"/>
          <p:cNvSpPr>
            <a:spLocks noChangeArrowheads="1"/>
          </p:cNvSpPr>
          <p:nvPr/>
        </p:nvSpPr>
        <p:spPr bwMode="auto">
          <a:xfrm>
            <a:off x="5435600" y="335597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744" name="Rectangle 149"/>
          <p:cNvSpPr>
            <a:spLocks noChangeArrowheads="1"/>
          </p:cNvSpPr>
          <p:nvPr/>
        </p:nvSpPr>
        <p:spPr bwMode="auto">
          <a:xfrm>
            <a:off x="5435600" y="37163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45" name="Rectangle 150"/>
          <p:cNvSpPr>
            <a:spLocks noChangeArrowheads="1"/>
          </p:cNvSpPr>
          <p:nvPr/>
        </p:nvSpPr>
        <p:spPr bwMode="auto">
          <a:xfrm>
            <a:off x="5435600" y="4076700"/>
            <a:ext cx="2889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46" name="Rectangle 151"/>
          <p:cNvSpPr>
            <a:spLocks noChangeArrowheads="1"/>
          </p:cNvSpPr>
          <p:nvPr/>
        </p:nvSpPr>
        <p:spPr bwMode="auto">
          <a:xfrm>
            <a:off x="5435600" y="4437063"/>
            <a:ext cx="2889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47" name="Rectangle 152"/>
          <p:cNvSpPr>
            <a:spLocks noChangeArrowheads="1"/>
          </p:cNvSpPr>
          <p:nvPr/>
        </p:nvSpPr>
        <p:spPr bwMode="auto">
          <a:xfrm>
            <a:off x="5435600" y="47958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748" name="Rectangle 153"/>
          <p:cNvSpPr>
            <a:spLocks noChangeArrowheads="1"/>
          </p:cNvSpPr>
          <p:nvPr/>
        </p:nvSpPr>
        <p:spPr bwMode="auto">
          <a:xfrm>
            <a:off x="5435600" y="51562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749" name="Rectangle 154"/>
          <p:cNvSpPr>
            <a:spLocks noChangeArrowheads="1"/>
          </p:cNvSpPr>
          <p:nvPr/>
        </p:nvSpPr>
        <p:spPr bwMode="auto">
          <a:xfrm>
            <a:off x="5435600" y="5516563"/>
            <a:ext cx="2889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750" name="Rectangle 155"/>
          <p:cNvSpPr>
            <a:spLocks noChangeArrowheads="1"/>
          </p:cNvSpPr>
          <p:nvPr/>
        </p:nvSpPr>
        <p:spPr bwMode="auto">
          <a:xfrm>
            <a:off x="5435600" y="5876925"/>
            <a:ext cx="2889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751" name="Rectangle 165"/>
          <p:cNvSpPr>
            <a:spLocks noChangeArrowheads="1"/>
          </p:cNvSpPr>
          <p:nvPr/>
        </p:nvSpPr>
        <p:spPr bwMode="auto">
          <a:xfrm>
            <a:off x="5795963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752" name="Rectangle 166"/>
          <p:cNvSpPr>
            <a:spLocks noChangeArrowheads="1"/>
          </p:cNvSpPr>
          <p:nvPr/>
        </p:nvSpPr>
        <p:spPr bwMode="auto">
          <a:xfrm>
            <a:off x="6156325" y="2995613"/>
            <a:ext cx="287338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53" name="Rectangle 167"/>
          <p:cNvSpPr>
            <a:spLocks noChangeArrowheads="1"/>
          </p:cNvSpPr>
          <p:nvPr/>
        </p:nvSpPr>
        <p:spPr bwMode="auto">
          <a:xfrm>
            <a:off x="6516688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54" name="Rectangle 168"/>
          <p:cNvSpPr>
            <a:spLocks noChangeArrowheads="1"/>
          </p:cNvSpPr>
          <p:nvPr/>
        </p:nvSpPr>
        <p:spPr bwMode="auto">
          <a:xfrm>
            <a:off x="6875463" y="29956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55" name="Rectangle 169"/>
          <p:cNvSpPr>
            <a:spLocks noChangeArrowheads="1"/>
          </p:cNvSpPr>
          <p:nvPr/>
        </p:nvSpPr>
        <p:spPr bwMode="auto">
          <a:xfrm>
            <a:off x="7235825" y="29956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756" name="Rectangle 170"/>
          <p:cNvSpPr>
            <a:spLocks noChangeArrowheads="1"/>
          </p:cNvSpPr>
          <p:nvPr/>
        </p:nvSpPr>
        <p:spPr bwMode="auto">
          <a:xfrm>
            <a:off x="7596188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757" name="Rectangle 171"/>
          <p:cNvSpPr>
            <a:spLocks noChangeArrowheads="1"/>
          </p:cNvSpPr>
          <p:nvPr/>
        </p:nvSpPr>
        <p:spPr bwMode="auto">
          <a:xfrm>
            <a:off x="7956550" y="2995613"/>
            <a:ext cx="287338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758" name="Rectangle 172"/>
          <p:cNvSpPr>
            <a:spLocks noChangeArrowheads="1"/>
          </p:cNvSpPr>
          <p:nvPr/>
        </p:nvSpPr>
        <p:spPr bwMode="auto">
          <a:xfrm>
            <a:off x="8316913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cxnSp>
        <p:nvCxnSpPr>
          <p:cNvPr id="25759" name="Přímá spojovací čára 194"/>
          <p:cNvCxnSpPr>
            <a:cxnSpLocks noChangeShapeType="1"/>
          </p:cNvCxnSpPr>
          <p:nvPr/>
        </p:nvCxnSpPr>
        <p:spPr bwMode="auto">
          <a:xfrm flipH="1" flipV="1">
            <a:off x="3275856" y="1844824"/>
            <a:ext cx="935782" cy="71899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0" name="Přímá spojovací čára 194"/>
          <p:cNvCxnSpPr>
            <a:cxnSpLocks noChangeShapeType="1"/>
          </p:cNvCxnSpPr>
          <p:nvPr/>
        </p:nvCxnSpPr>
        <p:spPr bwMode="auto">
          <a:xfrm flipH="1" flipV="1">
            <a:off x="3779912" y="1196752"/>
            <a:ext cx="431728" cy="50346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1" name="Přímá spojovací čára 194"/>
          <p:cNvCxnSpPr>
            <a:cxnSpLocks noChangeShapeType="1"/>
          </p:cNvCxnSpPr>
          <p:nvPr/>
        </p:nvCxnSpPr>
        <p:spPr bwMode="auto">
          <a:xfrm>
            <a:off x="3130550" y="1700213"/>
            <a:ext cx="865386" cy="59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2" name="Přímá spojovací čára 194"/>
          <p:cNvCxnSpPr>
            <a:cxnSpLocks noChangeShapeType="1"/>
          </p:cNvCxnSpPr>
          <p:nvPr/>
        </p:nvCxnSpPr>
        <p:spPr bwMode="auto">
          <a:xfrm flipV="1">
            <a:off x="4211638" y="1196752"/>
            <a:ext cx="432370" cy="50346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3" name="Přímá spojovací čára 194"/>
          <p:cNvCxnSpPr>
            <a:cxnSpLocks noChangeShapeType="1"/>
          </p:cNvCxnSpPr>
          <p:nvPr/>
        </p:nvCxnSpPr>
        <p:spPr bwMode="auto">
          <a:xfrm>
            <a:off x="4211638" y="1700213"/>
            <a:ext cx="864418" cy="59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4" name="Přímá spojovací čára 194"/>
          <p:cNvCxnSpPr>
            <a:cxnSpLocks noChangeShapeType="1"/>
          </p:cNvCxnSpPr>
          <p:nvPr/>
        </p:nvCxnSpPr>
        <p:spPr bwMode="auto">
          <a:xfrm>
            <a:off x="4211638" y="2563813"/>
            <a:ext cx="864418" cy="109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5" name="Přímá spojovací čára 194"/>
          <p:cNvCxnSpPr>
            <a:cxnSpLocks noChangeShapeType="1"/>
          </p:cNvCxnSpPr>
          <p:nvPr/>
        </p:nvCxnSpPr>
        <p:spPr bwMode="auto">
          <a:xfrm>
            <a:off x="3130550" y="2563813"/>
            <a:ext cx="865386" cy="109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6" name="Přímá spojovací čára 194"/>
          <p:cNvCxnSpPr>
            <a:cxnSpLocks noChangeShapeType="1"/>
          </p:cNvCxnSpPr>
          <p:nvPr/>
        </p:nvCxnSpPr>
        <p:spPr bwMode="auto">
          <a:xfrm flipV="1">
            <a:off x="4211638" y="1916832"/>
            <a:ext cx="322" cy="64698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7" name="Přímá spojovací čára 194"/>
          <p:cNvCxnSpPr>
            <a:cxnSpLocks noChangeShapeType="1"/>
          </p:cNvCxnSpPr>
          <p:nvPr/>
        </p:nvCxnSpPr>
        <p:spPr bwMode="auto">
          <a:xfrm flipV="1">
            <a:off x="3130550" y="1916832"/>
            <a:ext cx="1290" cy="64698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8" name="Přímá spojovací čára 194"/>
          <p:cNvCxnSpPr>
            <a:cxnSpLocks noChangeShapeType="1"/>
          </p:cNvCxnSpPr>
          <p:nvPr/>
        </p:nvCxnSpPr>
        <p:spPr bwMode="auto">
          <a:xfrm flipV="1">
            <a:off x="5291138" y="1916832"/>
            <a:ext cx="942" cy="64698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9" name="Přímá spojovací čára 194"/>
          <p:cNvCxnSpPr>
            <a:cxnSpLocks noChangeShapeType="1"/>
          </p:cNvCxnSpPr>
          <p:nvPr/>
        </p:nvCxnSpPr>
        <p:spPr bwMode="auto">
          <a:xfrm flipV="1">
            <a:off x="3707904" y="1052513"/>
            <a:ext cx="793179" cy="22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2987824" y="908720"/>
            <a:ext cx="2447925" cy="1800225"/>
            <a:chOff x="2987675" y="908050"/>
            <a:chExt cx="2447925" cy="1800225"/>
          </a:xfrm>
        </p:grpSpPr>
        <p:sp>
          <p:nvSpPr>
            <p:cNvPr id="25770" name="Elipsa 200"/>
            <p:cNvSpPr>
              <a:spLocks noChangeArrowheads="1"/>
            </p:cNvSpPr>
            <p:nvPr/>
          </p:nvSpPr>
          <p:spPr bwMode="auto">
            <a:xfrm>
              <a:off x="2987675" y="1555750"/>
              <a:ext cx="287338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C</a:t>
              </a:r>
              <a:endParaRPr lang="cs-CZ" altLang="cs-CZ" sz="1600" b="1"/>
            </a:p>
          </p:txBody>
        </p:sp>
        <p:sp>
          <p:nvSpPr>
            <p:cNvPr id="25771" name="Elipsa 200"/>
            <p:cNvSpPr>
              <a:spLocks noChangeArrowheads="1"/>
            </p:cNvSpPr>
            <p:nvPr/>
          </p:nvSpPr>
          <p:spPr bwMode="auto">
            <a:xfrm>
              <a:off x="4067175" y="1555750"/>
              <a:ext cx="287338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D</a:t>
              </a:r>
              <a:endParaRPr lang="cs-CZ" altLang="cs-CZ" sz="1600" b="1"/>
            </a:p>
          </p:txBody>
        </p:sp>
        <p:sp>
          <p:nvSpPr>
            <p:cNvPr id="25772" name="Elipsa 200"/>
            <p:cNvSpPr>
              <a:spLocks noChangeArrowheads="1"/>
            </p:cNvSpPr>
            <p:nvPr/>
          </p:nvSpPr>
          <p:spPr bwMode="auto">
            <a:xfrm>
              <a:off x="5146675" y="1555750"/>
              <a:ext cx="288925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E</a:t>
              </a:r>
              <a:endParaRPr lang="cs-CZ" altLang="cs-CZ" sz="1600" b="1"/>
            </a:p>
          </p:txBody>
        </p:sp>
        <p:sp>
          <p:nvSpPr>
            <p:cNvPr id="25773" name="Elipsa 200"/>
            <p:cNvSpPr>
              <a:spLocks noChangeArrowheads="1"/>
            </p:cNvSpPr>
            <p:nvPr/>
          </p:nvSpPr>
          <p:spPr bwMode="auto">
            <a:xfrm>
              <a:off x="2987675" y="2419350"/>
              <a:ext cx="288925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F</a:t>
              </a:r>
              <a:endParaRPr lang="cs-CZ" altLang="cs-CZ" sz="1600" b="1"/>
            </a:p>
          </p:txBody>
        </p:sp>
        <p:sp>
          <p:nvSpPr>
            <p:cNvPr id="25774" name="Elipsa 200"/>
            <p:cNvSpPr>
              <a:spLocks noChangeArrowheads="1"/>
            </p:cNvSpPr>
            <p:nvPr/>
          </p:nvSpPr>
          <p:spPr bwMode="auto">
            <a:xfrm>
              <a:off x="4067175" y="2419350"/>
              <a:ext cx="288925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G</a:t>
              </a:r>
              <a:endParaRPr lang="cs-CZ" altLang="cs-CZ" sz="1600" b="1"/>
            </a:p>
          </p:txBody>
        </p:sp>
        <p:sp>
          <p:nvSpPr>
            <p:cNvPr id="25775" name="Elipsa 200"/>
            <p:cNvSpPr>
              <a:spLocks noChangeArrowheads="1"/>
            </p:cNvSpPr>
            <p:nvPr/>
          </p:nvSpPr>
          <p:spPr bwMode="auto">
            <a:xfrm>
              <a:off x="5148263" y="2419350"/>
              <a:ext cx="287337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H</a:t>
              </a:r>
              <a:endParaRPr lang="cs-CZ" altLang="cs-CZ" sz="1600" b="1"/>
            </a:p>
          </p:txBody>
        </p:sp>
        <p:sp>
          <p:nvSpPr>
            <p:cNvPr id="25776" name="Elipsa 200"/>
            <p:cNvSpPr>
              <a:spLocks noChangeArrowheads="1"/>
            </p:cNvSpPr>
            <p:nvPr/>
          </p:nvSpPr>
          <p:spPr bwMode="auto">
            <a:xfrm>
              <a:off x="4572000" y="908050"/>
              <a:ext cx="287338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B</a:t>
              </a:r>
              <a:endParaRPr lang="cs-CZ" altLang="cs-CZ" sz="1600" b="1"/>
            </a:p>
          </p:txBody>
        </p:sp>
        <p:sp>
          <p:nvSpPr>
            <p:cNvPr id="25777" name="Elipsa 200"/>
            <p:cNvSpPr>
              <a:spLocks noChangeArrowheads="1"/>
            </p:cNvSpPr>
            <p:nvPr/>
          </p:nvSpPr>
          <p:spPr bwMode="auto">
            <a:xfrm>
              <a:off x="3563938" y="908050"/>
              <a:ext cx="287337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A</a:t>
              </a:r>
              <a:endParaRPr lang="cs-CZ" altLang="cs-CZ" sz="1600" b="1"/>
            </a:p>
          </p:txBody>
        </p:sp>
      </p:grpSp>
      <p:sp>
        <p:nvSpPr>
          <p:cNvPr id="25778" name="AutoShape 55"/>
          <p:cNvSpPr>
            <a:spLocks noChangeArrowheads="1"/>
          </p:cNvSpPr>
          <p:nvPr/>
        </p:nvSpPr>
        <p:spPr bwMode="auto">
          <a:xfrm>
            <a:off x="468313" y="2997200"/>
            <a:ext cx="3240087" cy="336550"/>
          </a:xfrm>
          <a:prstGeom prst="roundRect">
            <a:avLst>
              <a:gd name="adj" fmla="val 12907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Linked list </a:t>
            </a:r>
            <a:r>
              <a:rPr lang="cs-CZ" altLang="cs-CZ" sz="1800" b="1"/>
              <a:t> repre</a:t>
            </a:r>
            <a:r>
              <a:rPr lang="en-US" altLang="cs-CZ" sz="1800" b="1"/>
              <a:t>s</a:t>
            </a:r>
            <a:r>
              <a:rPr lang="cs-CZ" altLang="cs-CZ" sz="1800" b="1"/>
              <a:t>enta</a:t>
            </a:r>
            <a:r>
              <a:rPr lang="en-US" altLang="cs-CZ" sz="1800" b="1"/>
              <a:t>tion</a:t>
            </a:r>
          </a:p>
        </p:txBody>
      </p:sp>
      <p:sp>
        <p:nvSpPr>
          <p:cNvPr id="25779" name="AutoShape 55"/>
          <p:cNvSpPr>
            <a:spLocks noChangeArrowheads="1"/>
          </p:cNvSpPr>
          <p:nvPr/>
        </p:nvSpPr>
        <p:spPr bwMode="auto">
          <a:xfrm>
            <a:off x="6372225" y="2492375"/>
            <a:ext cx="2374900" cy="360363"/>
          </a:xfrm>
          <a:prstGeom prst="roundRect">
            <a:avLst>
              <a:gd name="adj" fmla="val 12907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Adjacency matrix</a:t>
            </a:r>
          </a:p>
        </p:txBody>
      </p:sp>
      <p:sp>
        <p:nvSpPr>
          <p:cNvPr id="98" name="AutoShape 6"/>
          <p:cNvSpPr>
            <a:spLocks noChangeArrowheads="1"/>
          </p:cNvSpPr>
          <p:nvPr/>
        </p:nvSpPr>
        <p:spPr bwMode="auto">
          <a:xfrm>
            <a:off x="5364088" y="548680"/>
            <a:ext cx="3168352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Directed graph</a:t>
            </a:r>
            <a:endParaRPr lang="cs-CZ" altLang="cs-CZ" sz="2000" b="1"/>
          </a:p>
        </p:txBody>
      </p:sp>
      <p:sp>
        <p:nvSpPr>
          <p:cNvPr id="27" name="TextBox 26"/>
          <p:cNvSpPr txBox="1"/>
          <p:nvPr/>
        </p:nvSpPr>
        <p:spPr>
          <a:xfrm>
            <a:off x="1187624" y="3861048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/>
              <a:t>None</a:t>
            </a:r>
            <a:endParaRPr lang="cs-CZ" sz="1400" b="1"/>
          </a:p>
        </p:txBody>
      </p:sp>
      <p:sp>
        <p:nvSpPr>
          <p:cNvPr id="130" name="TextBox 129"/>
          <p:cNvSpPr txBox="1"/>
          <p:nvPr/>
        </p:nvSpPr>
        <p:spPr>
          <a:xfrm>
            <a:off x="1259632" y="4941168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smtClean="0"/>
              <a:t>None</a:t>
            </a:r>
            <a:endParaRPr lang="cs-CZ" sz="1400" b="1"/>
          </a:p>
        </p:txBody>
      </p:sp>
      <p:sp>
        <p:nvSpPr>
          <p:cNvPr id="82" name="AutoShape 6"/>
          <p:cNvSpPr>
            <a:spLocks noChangeArrowheads="1"/>
          </p:cNvSpPr>
          <p:nvPr/>
        </p:nvSpPr>
        <p:spPr bwMode="auto">
          <a:xfrm>
            <a:off x="395288" y="260350"/>
            <a:ext cx="4824412" cy="431800"/>
          </a:xfrm>
          <a:prstGeom prst="roundRect">
            <a:avLst>
              <a:gd name="adj" fmla="val 21069"/>
            </a:avLst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cs-CZ" sz="2000" b="1">
                <a:solidFill>
                  <a:schemeClr val="tx1"/>
                </a:solidFill>
              </a:rPr>
              <a:t>Graph most ususal representations</a:t>
            </a:r>
            <a:endParaRPr lang="cs-CZ" altLang="cs-CZ" sz="20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1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"/>
          <p:cNvSpPr>
            <a:spLocks noChangeArrowheads="1"/>
          </p:cNvSpPr>
          <p:nvPr/>
        </p:nvSpPr>
        <p:spPr bwMode="auto">
          <a:xfrm>
            <a:off x="5364088" y="2996952"/>
            <a:ext cx="2880320" cy="273630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</p:txBody>
      </p:sp>
      <p:sp>
        <p:nvSpPr>
          <p:cNvPr id="25605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</a:t>
            </a:r>
            <a:r>
              <a:rPr lang="en-US" altLang="cs-CZ" sz="1400" smtClean="0"/>
              <a:t>20</a:t>
            </a:r>
            <a:endParaRPr lang="cs-CZ" altLang="cs-CZ" sz="1400" smtClean="0"/>
          </a:p>
        </p:txBody>
      </p:sp>
      <p:sp>
        <p:nvSpPr>
          <p:cNvPr id="25606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0F68C7B-0972-471D-8CF6-D5FB9B36BEB8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cs-CZ" altLang="cs-CZ" sz="1400" smtClean="0"/>
          </a:p>
        </p:txBody>
      </p:sp>
      <p:sp>
        <p:nvSpPr>
          <p:cNvPr id="25607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cxnSp>
        <p:nvCxnSpPr>
          <p:cNvPr id="25608" name="Přímá spojovací čára 194"/>
          <p:cNvCxnSpPr>
            <a:cxnSpLocks noChangeShapeType="1"/>
          </p:cNvCxnSpPr>
          <p:nvPr/>
        </p:nvCxnSpPr>
        <p:spPr bwMode="auto">
          <a:xfrm>
            <a:off x="684213" y="36449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9" name="Přímá spojovací čára 194"/>
          <p:cNvCxnSpPr>
            <a:cxnSpLocks noChangeShapeType="1"/>
          </p:cNvCxnSpPr>
          <p:nvPr/>
        </p:nvCxnSpPr>
        <p:spPr bwMode="auto">
          <a:xfrm>
            <a:off x="1907704" y="3645024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0" name="Přímá spojovací čára 194"/>
          <p:cNvCxnSpPr>
            <a:cxnSpLocks noChangeShapeType="1"/>
          </p:cNvCxnSpPr>
          <p:nvPr/>
        </p:nvCxnSpPr>
        <p:spPr bwMode="auto">
          <a:xfrm>
            <a:off x="684213" y="4003675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1" name="Přímá spojovací čára 194"/>
          <p:cNvCxnSpPr>
            <a:cxnSpLocks noChangeShapeType="1"/>
          </p:cNvCxnSpPr>
          <p:nvPr/>
        </p:nvCxnSpPr>
        <p:spPr bwMode="auto">
          <a:xfrm>
            <a:off x="1907704" y="4004741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2" name="Přímá spojovací čára 194"/>
          <p:cNvCxnSpPr>
            <a:cxnSpLocks noChangeShapeType="1"/>
          </p:cNvCxnSpPr>
          <p:nvPr/>
        </p:nvCxnSpPr>
        <p:spPr bwMode="auto">
          <a:xfrm>
            <a:off x="684213" y="4364038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Přímá spojovací čára 194"/>
          <p:cNvCxnSpPr>
            <a:cxnSpLocks noChangeShapeType="1"/>
          </p:cNvCxnSpPr>
          <p:nvPr/>
        </p:nvCxnSpPr>
        <p:spPr bwMode="auto">
          <a:xfrm>
            <a:off x="1907704" y="4365104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4" name="Přímá spojovací čára 194"/>
          <p:cNvCxnSpPr>
            <a:cxnSpLocks noChangeShapeType="1"/>
          </p:cNvCxnSpPr>
          <p:nvPr/>
        </p:nvCxnSpPr>
        <p:spPr bwMode="auto">
          <a:xfrm>
            <a:off x="684213" y="47244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5" name="Přímá spojovací čára 194"/>
          <p:cNvCxnSpPr>
            <a:cxnSpLocks noChangeShapeType="1"/>
          </p:cNvCxnSpPr>
          <p:nvPr/>
        </p:nvCxnSpPr>
        <p:spPr bwMode="auto">
          <a:xfrm>
            <a:off x="1907704" y="4725466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6" name="Přímá spojovací čára 194"/>
          <p:cNvCxnSpPr>
            <a:cxnSpLocks noChangeShapeType="1"/>
          </p:cNvCxnSpPr>
          <p:nvPr/>
        </p:nvCxnSpPr>
        <p:spPr bwMode="auto">
          <a:xfrm>
            <a:off x="684213" y="5084763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7" name="Přímá spojovací čára 194"/>
          <p:cNvCxnSpPr>
            <a:cxnSpLocks noChangeShapeType="1"/>
          </p:cNvCxnSpPr>
          <p:nvPr/>
        </p:nvCxnSpPr>
        <p:spPr bwMode="auto">
          <a:xfrm>
            <a:off x="1907704" y="5085829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8" name="Přímá spojovací čára 194"/>
          <p:cNvCxnSpPr>
            <a:cxnSpLocks noChangeShapeType="1"/>
          </p:cNvCxnSpPr>
          <p:nvPr/>
        </p:nvCxnSpPr>
        <p:spPr bwMode="auto">
          <a:xfrm>
            <a:off x="684213" y="5445125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9" name="Přímá spojovací čára 194"/>
          <p:cNvCxnSpPr>
            <a:cxnSpLocks noChangeShapeType="1"/>
          </p:cNvCxnSpPr>
          <p:nvPr/>
        </p:nvCxnSpPr>
        <p:spPr bwMode="auto">
          <a:xfrm>
            <a:off x="1907704" y="5446191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4" name="Rounded Rectangle 14"/>
          <p:cNvSpPr>
            <a:spLocks noChangeArrowheads="1"/>
          </p:cNvSpPr>
          <p:nvPr/>
        </p:nvSpPr>
        <p:spPr bwMode="auto">
          <a:xfrm>
            <a:off x="468313" y="3500438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625" name="Rounded Rectangle 67"/>
          <p:cNvSpPr>
            <a:spLocks noChangeArrowheads="1"/>
          </p:cNvSpPr>
          <p:nvPr/>
        </p:nvSpPr>
        <p:spPr bwMode="auto">
          <a:xfrm>
            <a:off x="468313" y="3860800"/>
            <a:ext cx="360362" cy="2873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26" name="Rounded Rectangle 68"/>
          <p:cNvSpPr>
            <a:spLocks noChangeArrowheads="1"/>
          </p:cNvSpPr>
          <p:nvPr/>
        </p:nvSpPr>
        <p:spPr bwMode="auto">
          <a:xfrm>
            <a:off x="468313" y="4221163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27" name="Rounded Rectangle 69"/>
          <p:cNvSpPr>
            <a:spLocks noChangeArrowheads="1"/>
          </p:cNvSpPr>
          <p:nvPr/>
        </p:nvSpPr>
        <p:spPr bwMode="auto">
          <a:xfrm>
            <a:off x="468313" y="4579938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28" name="Rounded Rectangle 70"/>
          <p:cNvSpPr>
            <a:spLocks noChangeArrowheads="1"/>
          </p:cNvSpPr>
          <p:nvPr/>
        </p:nvSpPr>
        <p:spPr bwMode="auto">
          <a:xfrm>
            <a:off x="468313" y="4940300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29" name="Rounded Rectangle 71"/>
          <p:cNvSpPr>
            <a:spLocks noChangeArrowheads="1"/>
          </p:cNvSpPr>
          <p:nvPr/>
        </p:nvSpPr>
        <p:spPr bwMode="auto">
          <a:xfrm>
            <a:off x="468313" y="5300663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cxnSp>
        <p:nvCxnSpPr>
          <p:cNvPr id="25632" name="Přímá spojovací čára 194"/>
          <p:cNvCxnSpPr>
            <a:cxnSpLocks noChangeShapeType="1"/>
          </p:cNvCxnSpPr>
          <p:nvPr/>
        </p:nvCxnSpPr>
        <p:spPr bwMode="auto">
          <a:xfrm>
            <a:off x="2843808" y="4725144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3" name="Přímá spojovací čára 194"/>
          <p:cNvCxnSpPr>
            <a:cxnSpLocks noChangeShapeType="1"/>
          </p:cNvCxnSpPr>
          <p:nvPr/>
        </p:nvCxnSpPr>
        <p:spPr bwMode="auto">
          <a:xfrm>
            <a:off x="2843808" y="5445224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4" name="Rounded Rectangle 125"/>
          <p:cNvSpPr>
            <a:spLocks noChangeArrowheads="1"/>
          </p:cNvSpPr>
          <p:nvPr/>
        </p:nvSpPr>
        <p:spPr bwMode="auto">
          <a:xfrm>
            <a:off x="4067622" y="4653136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cxnSp>
        <p:nvCxnSpPr>
          <p:cNvPr id="25635" name="Přímá spojovací čára 194"/>
          <p:cNvCxnSpPr>
            <a:cxnSpLocks noChangeShapeType="1"/>
          </p:cNvCxnSpPr>
          <p:nvPr/>
        </p:nvCxnSpPr>
        <p:spPr bwMode="auto">
          <a:xfrm>
            <a:off x="3779912" y="4725144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8" name="Přímá spojovací čára 194"/>
          <p:cNvCxnSpPr>
            <a:cxnSpLocks noChangeShapeType="1"/>
          </p:cNvCxnSpPr>
          <p:nvPr/>
        </p:nvCxnSpPr>
        <p:spPr bwMode="auto">
          <a:xfrm>
            <a:off x="2843808" y="4364782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40" name="Rounded Rectangle 74"/>
          <p:cNvSpPr>
            <a:spLocks noChangeArrowheads="1"/>
          </p:cNvSpPr>
          <p:nvPr/>
        </p:nvSpPr>
        <p:spPr bwMode="auto">
          <a:xfrm>
            <a:off x="1260475" y="3571875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41" name="Rounded Rectangle 82"/>
          <p:cNvSpPr>
            <a:spLocks noChangeArrowheads="1"/>
          </p:cNvSpPr>
          <p:nvPr/>
        </p:nvSpPr>
        <p:spPr bwMode="auto">
          <a:xfrm>
            <a:off x="1260475" y="3932238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42" name="Rounded Rectangle 86"/>
          <p:cNvSpPr>
            <a:spLocks noChangeArrowheads="1"/>
          </p:cNvSpPr>
          <p:nvPr/>
        </p:nvSpPr>
        <p:spPr bwMode="auto">
          <a:xfrm>
            <a:off x="1260475" y="42926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43" name="Rounded Rectangle 90"/>
          <p:cNvSpPr>
            <a:spLocks noChangeArrowheads="1"/>
          </p:cNvSpPr>
          <p:nvPr/>
        </p:nvSpPr>
        <p:spPr bwMode="auto">
          <a:xfrm>
            <a:off x="1260475" y="46529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44" name="Rounded Rectangle 94"/>
          <p:cNvSpPr>
            <a:spLocks noChangeArrowheads="1"/>
          </p:cNvSpPr>
          <p:nvPr/>
        </p:nvSpPr>
        <p:spPr bwMode="auto">
          <a:xfrm>
            <a:off x="1260475" y="5011738"/>
            <a:ext cx="360363" cy="217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C</a:t>
            </a:r>
            <a:endParaRPr lang="cs-CZ" altLang="cs-CZ" sz="1600" b="1"/>
          </a:p>
        </p:txBody>
      </p:sp>
      <p:sp>
        <p:nvSpPr>
          <p:cNvPr id="25645" name="Rounded Rectangle 98"/>
          <p:cNvSpPr>
            <a:spLocks noChangeArrowheads="1"/>
          </p:cNvSpPr>
          <p:nvPr/>
        </p:nvSpPr>
        <p:spPr bwMode="auto">
          <a:xfrm>
            <a:off x="1260475" y="53721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49" name="Rounded Rectangle 83"/>
          <p:cNvSpPr>
            <a:spLocks noChangeArrowheads="1"/>
          </p:cNvSpPr>
          <p:nvPr/>
        </p:nvSpPr>
        <p:spPr bwMode="auto">
          <a:xfrm>
            <a:off x="2195736" y="393305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650" name="Rounded Rectangle 87"/>
          <p:cNvSpPr>
            <a:spLocks noChangeArrowheads="1"/>
          </p:cNvSpPr>
          <p:nvPr/>
        </p:nvSpPr>
        <p:spPr bwMode="auto">
          <a:xfrm>
            <a:off x="2194818" y="429260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651" name="Rounded Rectangle 91"/>
          <p:cNvSpPr>
            <a:spLocks noChangeArrowheads="1"/>
          </p:cNvSpPr>
          <p:nvPr/>
        </p:nvSpPr>
        <p:spPr bwMode="auto">
          <a:xfrm>
            <a:off x="2194818" y="46529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F</a:t>
            </a:r>
            <a:endParaRPr lang="cs-CZ" altLang="cs-CZ" sz="1600" b="1"/>
          </a:p>
        </p:txBody>
      </p:sp>
      <p:sp>
        <p:nvSpPr>
          <p:cNvPr id="25652" name="Rounded Rectangle 95"/>
          <p:cNvSpPr>
            <a:spLocks noChangeArrowheads="1"/>
          </p:cNvSpPr>
          <p:nvPr/>
        </p:nvSpPr>
        <p:spPr bwMode="auto">
          <a:xfrm>
            <a:off x="2194818" y="5011738"/>
            <a:ext cx="360362" cy="217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F</a:t>
            </a:r>
            <a:endParaRPr lang="cs-CZ" altLang="cs-CZ" sz="1600" b="1"/>
          </a:p>
        </p:txBody>
      </p:sp>
      <p:sp>
        <p:nvSpPr>
          <p:cNvPr id="25653" name="Rounded Rectangle 99"/>
          <p:cNvSpPr>
            <a:spLocks noChangeArrowheads="1"/>
          </p:cNvSpPr>
          <p:nvPr/>
        </p:nvSpPr>
        <p:spPr bwMode="auto">
          <a:xfrm>
            <a:off x="2194818" y="537210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E</a:t>
            </a:r>
            <a:endParaRPr lang="cs-CZ" altLang="cs-CZ" sz="1600" b="1"/>
          </a:p>
        </p:txBody>
      </p:sp>
      <p:sp>
        <p:nvSpPr>
          <p:cNvPr id="25658" name="Rounded Rectangle 129"/>
          <p:cNvSpPr>
            <a:spLocks noChangeArrowheads="1"/>
          </p:cNvSpPr>
          <p:nvPr/>
        </p:nvSpPr>
        <p:spPr bwMode="auto">
          <a:xfrm>
            <a:off x="3131120" y="42926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E</a:t>
            </a:r>
            <a:endParaRPr lang="cs-CZ" altLang="cs-CZ" sz="1600" b="1"/>
          </a:p>
        </p:txBody>
      </p:sp>
      <p:sp>
        <p:nvSpPr>
          <p:cNvPr id="25659" name="Rounded Rectangle 123"/>
          <p:cNvSpPr>
            <a:spLocks noChangeArrowheads="1"/>
          </p:cNvSpPr>
          <p:nvPr/>
        </p:nvSpPr>
        <p:spPr bwMode="auto">
          <a:xfrm>
            <a:off x="3131840" y="46529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781097"/>
              </p:ext>
            </p:extLst>
          </p:nvPr>
        </p:nvGraphicFramePr>
        <p:xfrm>
          <a:off x="5796136" y="3355975"/>
          <a:ext cx="2159623" cy="21609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9793"/>
                <a:gridCol w="359966"/>
                <a:gridCol w="359966"/>
                <a:gridCol w="359966"/>
                <a:gridCol w="359966"/>
                <a:gridCol w="359966"/>
              </a:tblGrid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0</a:t>
                      </a:r>
                      <a:endParaRPr lang="cs-CZ" sz="16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9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0</a:t>
                      </a:r>
                      <a:endParaRPr lang="cs-CZ" sz="16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3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9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4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55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12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26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3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4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55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7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12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0</a:t>
                      </a:r>
                      <a:endParaRPr lang="cs-CZ" sz="18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15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26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7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15</a:t>
                      </a:r>
                      <a:endParaRPr lang="cs-CZ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smtClean="0"/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/>
                </a:tc>
              </a:tr>
            </a:tbl>
          </a:graphicData>
        </a:graphic>
      </p:graphicFrame>
      <p:sp>
        <p:nvSpPr>
          <p:cNvPr id="25743" name="Rectangle 61"/>
          <p:cNvSpPr>
            <a:spLocks noChangeArrowheads="1"/>
          </p:cNvSpPr>
          <p:nvPr/>
        </p:nvSpPr>
        <p:spPr bwMode="auto">
          <a:xfrm>
            <a:off x="5435600" y="335597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744" name="Rectangle 149"/>
          <p:cNvSpPr>
            <a:spLocks noChangeArrowheads="1"/>
          </p:cNvSpPr>
          <p:nvPr/>
        </p:nvSpPr>
        <p:spPr bwMode="auto">
          <a:xfrm>
            <a:off x="5435600" y="37163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45" name="Rectangle 150"/>
          <p:cNvSpPr>
            <a:spLocks noChangeArrowheads="1"/>
          </p:cNvSpPr>
          <p:nvPr/>
        </p:nvSpPr>
        <p:spPr bwMode="auto">
          <a:xfrm>
            <a:off x="5435600" y="4076700"/>
            <a:ext cx="2889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46" name="Rectangle 151"/>
          <p:cNvSpPr>
            <a:spLocks noChangeArrowheads="1"/>
          </p:cNvSpPr>
          <p:nvPr/>
        </p:nvSpPr>
        <p:spPr bwMode="auto">
          <a:xfrm>
            <a:off x="5435600" y="4437063"/>
            <a:ext cx="2889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47" name="Rectangle 152"/>
          <p:cNvSpPr>
            <a:spLocks noChangeArrowheads="1"/>
          </p:cNvSpPr>
          <p:nvPr/>
        </p:nvSpPr>
        <p:spPr bwMode="auto">
          <a:xfrm>
            <a:off x="5435600" y="47958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748" name="Rectangle 153"/>
          <p:cNvSpPr>
            <a:spLocks noChangeArrowheads="1"/>
          </p:cNvSpPr>
          <p:nvPr/>
        </p:nvSpPr>
        <p:spPr bwMode="auto">
          <a:xfrm>
            <a:off x="5435600" y="51562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751" name="Rectangle 165"/>
          <p:cNvSpPr>
            <a:spLocks noChangeArrowheads="1"/>
          </p:cNvSpPr>
          <p:nvPr/>
        </p:nvSpPr>
        <p:spPr bwMode="auto">
          <a:xfrm>
            <a:off x="5795963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752" name="Rectangle 166"/>
          <p:cNvSpPr>
            <a:spLocks noChangeArrowheads="1"/>
          </p:cNvSpPr>
          <p:nvPr/>
        </p:nvSpPr>
        <p:spPr bwMode="auto">
          <a:xfrm>
            <a:off x="6156325" y="2995613"/>
            <a:ext cx="287338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53" name="Rectangle 167"/>
          <p:cNvSpPr>
            <a:spLocks noChangeArrowheads="1"/>
          </p:cNvSpPr>
          <p:nvPr/>
        </p:nvSpPr>
        <p:spPr bwMode="auto">
          <a:xfrm>
            <a:off x="6516688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54" name="Rectangle 168"/>
          <p:cNvSpPr>
            <a:spLocks noChangeArrowheads="1"/>
          </p:cNvSpPr>
          <p:nvPr/>
        </p:nvSpPr>
        <p:spPr bwMode="auto">
          <a:xfrm>
            <a:off x="6875463" y="29956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55" name="Rectangle 169"/>
          <p:cNvSpPr>
            <a:spLocks noChangeArrowheads="1"/>
          </p:cNvSpPr>
          <p:nvPr/>
        </p:nvSpPr>
        <p:spPr bwMode="auto">
          <a:xfrm>
            <a:off x="7235825" y="29956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756" name="Rectangle 170"/>
          <p:cNvSpPr>
            <a:spLocks noChangeArrowheads="1"/>
          </p:cNvSpPr>
          <p:nvPr/>
        </p:nvSpPr>
        <p:spPr bwMode="auto">
          <a:xfrm>
            <a:off x="7596188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cxnSp>
        <p:nvCxnSpPr>
          <p:cNvPr id="25759" name="Přímá spojovací čára 194"/>
          <p:cNvCxnSpPr>
            <a:cxnSpLocks noChangeShapeType="1"/>
          </p:cNvCxnSpPr>
          <p:nvPr/>
        </p:nvCxnSpPr>
        <p:spPr bwMode="auto">
          <a:xfrm flipH="1" flipV="1">
            <a:off x="2410792" y="1700808"/>
            <a:ext cx="1081088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0" name="Přímá spojovací čára 194"/>
          <p:cNvCxnSpPr>
            <a:cxnSpLocks noChangeShapeType="1"/>
          </p:cNvCxnSpPr>
          <p:nvPr/>
        </p:nvCxnSpPr>
        <p:spPr bwMode="auto">
          <a:xfrm flipH="1" flipV="1">
            <a:off x="2987055" y="1053108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1" name="Přímá spojovací čára 194"/>
          <p:cNvCxnSpPr>
            <a:cxnSpLocks noChangeShapeType="1"/>
          </p:cNvCxnSpPr>
          <p:nvPr/>
        </p:nvCxnSpPr>
        <p:spPr bwMode="auto">
          <a:xfrm>
            <a:off x="2410792" y="170080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2" name="Přímá spojovací čára 194"/>
          <p:cNvCxnSpPr>
            <a:cxnSpLocks noChangeShapeType="1"/>
          </p:cNvCxnSpPr>
          <p:nvPr/>
        </p:nvCxnSpPr>
        <p:spPr bwMode="auto">
          <a:xfrm flipV="1">
            <a:off x="3491880" y="1053108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5" name="Přímá spojovací čára 194"/>
          <p:cNvCxnSpPr>
            <a:cxnSpLocks noChangeShapeType="1"/>
          </p:cNvCxnSpPr>
          <p:nvPr/>
        </p:nvCxnSpPr>
        <p:spPr bwMode="auto">
          <a:xfrm>
            <a:off x="2410792" y="256440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6" name="Přímá spojovací čára 194"/>
          <p:cNvCxnSpPr>
            <a:cxnSpLocks noChangeShapeType="1"/>
          </p:cNvCxnSpPr>
          <p:nvPr/>
        </p:nvCxnSpPr>
        <p:spPr bwMode="auto">
          <a:xfrm flipV="1">
            <a:off x="3491880" y="170080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7" name="Přímá spojovací čára 194"/>
          <p:cNvCxnSpPr>
            <a:cxnSpLocks noChangeShapeType="1"/>
          </p:cNvCxnSpPr>
          <p:nvPr/>
        </p:nvCxnSpPr>
        <p:spPr bwMode="auto">
          <a:xfrm flipV="1">
            <a:off x="2410792" y="170080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9" name="Přímá spojovací čára 194"/>
          <p:cNvCxnSpPr>
            <a:cxnSpLocks noChangeShapeType="1"/>
          </p:cNvCxnSpPr>
          <p:nvPr/>
        </p:nvCxnSpPr>
        <p:spPr bwMode="auto">
          <a:xfrm flipH="1">
            <a:off x="2987055" y="1053108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770" name="Elipsa 200"/>
          <p:cNvSpPr>
            <a:spLocks noChangeArrowheads="1"/>
          </p:cNvSpPr>
          <p:nvPr/>
        </p:nvSpPr>
        <p:spPr bwMode="auto">
          <a:xfrm>
            <a:off x="2267917" y="1556345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71" name="Elipsa 200"/>
          <p:cNvSpPr>
            <a:spLocks noChangeArrowheads="1"/>
          </p:cNvSpPr>
          <p:nvPr/>
        </p:nvSpPr>
        <p:spPr bwMode="auto">
          <a:xfrm>
            <a:off x="3347417" y="1556345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73" name="Elipsa 200"/>
          <p:cNvSpPr>
            <a:spLocks noChangeArrowheads="1"/>
          </p:cNvSpPr>
          <p:nvPr/>
        </p:nvSpPr>
        <p:spPr bwMode="auto">
          <a:xfrm>
            <a:off x="2267917" y="241994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E</a:t>
            </a:r>
            <a:endParaRPr lang="cs-CZ" altLang="cs-CZ" sz="1600" b="1"/>
          </a:p>
        </p:txBody>
      </p:sp>
      <p:sp>
        <p:nvSpPr>
          <p:cNvPr id="25774" name="Elipsa 200"/>
          <p:cNvSpPr>
            <a:spLocks noChangeArrowheads="1"/>
          </p:cNvSpPr>
          <p:nvPr/>
        </p:nvSpPr>
        <p:spPr bwMode="auto">
          <a:xfrm>
            <a:off x="3347417" y="241994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F</a:t>
            </a:r>
            <a:endParaRPr lang="cs-CZ" altLang="cs-CZ" sz="1600" b="1"/>
          </a:p>
        </p:txBody>
      </p:sp>
      <p:sp>
        <p:nvSpPr>
          <p:cNvPr id="25776" name="Elipsa 200"/>
          <p:cNvSpPr>
            <a:spLocks noChangeArrowheads="1"/>
          </p:cNvSpPr>
          <p:nvPr/>
        </p:nvSpPr>
        <p:spPr bwMode="auto">
          <a:xfrm>
            <a:off x="3852242" y="908645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77" name="Elipsa 200"/>
          <p:cNvSpPr>
            <a:spLocks noChangeArrowheads="1"/>
          </p:cNvSpPr>
          <p:nvPr/>
        </p:nvSpPr>
        <p:spPr bwMode="auto">
          <a:xfrm>
            <a:off x="2844180" y="908645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778" name="AutoShape 55"/>
          <p:cNvSpPr>
            <a:spLocks noChangeArrowheads="1"/>
          </p:cNvSpPr>
          <p:nvPr/>
        </p:nvSpPr>
        <p:spPr bwMode="auto">
          <a:xfrm>
            <a:off x="468313" y="2997200"/>
            <a:ext cx="3240087" cy="336550"/>
          </a:xfrm>
          <a:prstGeom prst="roundRect">
            <a:avLst>
              <a:gd name="adj" fmla="val 12907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Linked list </a:t>
            </a:r>
            <a:r>
              <a:rPr lang="cs-CZ" altLang="cs-CZ" sz="1800" b="1"/>
              <a:t> repre</a:t>
            </a:r>
            <a:r>
              <a:rPr lang="en-US" altLang="cs-CZ" sz="1800" b="1"/>
              <a:t>s</a:t>
            </a:r>
            <a:r>
              <a:rPr lang="cs-CZ" altLang="cs-CZ" sz="1800" b="1"/>
              <a:t>enta</a:t>
            </a:r>
            <a:r>
              <a:rPr lang="en-US" altLang="cs-CZ" sz="1800" b="1"/>
              <a:t>tion</a:t>
            </a:r>
          </a:p>
        </p:txBody>
      </p:sp>
      <p:sp>
        <p:nvSpPr>
          <p:cNvPr id="25779" name="AutoShape 55"/>
          <p:cNvSpPr>
            <a:spLocks noChangeArrowheads="1"/>
          </p:cNvSpPr>
          <p:nvPr/>
        </p:nvSpPr>
        <p:spPr bwMode="auto">
          <a:xfrm>
            <a:off x="5724128" y="2348880"/>
            <a:ext cx="2374900" cy="360363"/>
          </a:xfrm>
          <a:prstGeom prst="roundRect">
            <a:avLst>
              <a:gd name="adj" fmla="val 12907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smtClean="0"/>
              <a:t>Weight (cost) </a:t>
            </a:r>
            <a:r>
              <a:rPr lang="en-US" altLang="cs-CZ" sz="1800" b="1"/>
              <a:t>matrix</a:t>
            </a:r>
          </a:p>
        </p:txBody>
      </p:sp>
      <p:sp>
        <p:nvSpPr>
          <p:cNvPr id="98" name="AutoShape 6"/>
          <p:cNvSpPr>
            <a:spLocks noChangeArrowheads="1"/>
          </p:cNvSpPr>
          <p:nvPr/>
        </p:nvSpPr>
        <p:spPr bwMode="auto">
          <a:xfrm>
            <a:off x="5364088" y="548680"/>
            <a:ext cx="3168352" cy="72008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Undirected weighted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graph </a:t>
            </a:r>
            <a:endParaRPr lang="cs-CZ" altLang="cs-CZ" sz="2000" b="1"/>
          </a:p>
        </p:txBody>
      </p:sp>
      <p:sp>
        <p:nvSpPr>
          <p:cNvPr id="99" name="Rounded Rectangle 75"/>
          <p:cNvSpPr>
            <a:spLocks noChangeArrowheads="1"/>
          </p:cNvSpPr>
          <p:nvPr/>
        </p:nvSpPr>
        <p:spPr bwMode="auto">
          <a:xfrm>
            <a:off x="2195736" y="357301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D</a:t>
            </a:r>
            <a:endParaRPr lang="cs-CZ" altLang="cs-CZ" sz="1600" b="1"/>
          </a:p>
        </p:txBody>
      </p:sp>
      <p:sp>
        <p:nvSpPr>
          <p:cNvPr id="100" name="Rounded Rectangle 75"/>
          <p:cNvSpPr>
            <a:spLocks noChangeArrowheads="1"/>
          </p:cNvSpPr>
          <p:nvPr/>
        </p:nvSpPr>
        <p:spPr bwMode="auto">
          <a:xfrm>
            <a:off x="2555776" y="357301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3</a:t>
            </a:r>
            <a:endParaRPr lang="cs-CZ" altLang="cs-CZ" sz="1600" b="1"/>
          </a:p>
        </p:txBody>
      </p:sp>
      <p:sp>
        <p:nvSpPr>
          <p:cNvPr id="102" name="TextBox 101"/>
          <p:cNvSpPr txBox="1"/>
          <p:nvPr/>
        </p:nvSpPr>
        <p:spPr>
          <a:xfrm>
            <a:off x="1979712" y="198884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12</a:t>
            </a:r>
            <a:endParaRPr lang="cs-CZ" sz="1600" b="1"/>
          </a:p>
        </p:txBody>
      </p:sp>
      <p:sp>
        <p:nvSpPr>
          <p:cNvPr id="103" name="TextBox 102"/>
          <p:cNvSpPr txBox="1"/>
          <p:nvPr/>
        </p:nvSpPr>
        <p:spPr>
          <a:xfrm>
            <a:off x="3491880" y="198884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7</a:t>
            </a:r>
            <a:endParaRPr lang="cs-CZ" sz="1600" b="1"/>
          </a:p>
        </p:txBody>
      </p:sp>
      <p:sp>
        <p:nvSpPr>
          <p:cNvPr id="104" name="TextBox 103"/>
          <p:cNvSpPr txBox="1"/>
          <p:nvPr/>
        </p:nvSpPr>
        <p:spPr>
          <a:xfrm>
            <a:off x="2699792" y="141277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55</a:t>
            </a:r>
            <a:endParaRPr lang="cs-CZ" sz="1600" b="1"/>
          </a:p>
        </p:txBody>
      </p:sp>
      <p:sp>
        <p:nvSpPr>
          <p:cNvPr id="105" name="TextBox 104"/>
          <p:cNvSpPr txBox="1"/>
          <p:nvPr/>
        </p:nvSpPr>
        <p:spPr>
          <a:xfrm>
            <a:off x="2699792" y="227687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15</a:t>
            </a:r>
            <a:endParaRPr lang="cs-CZ" sz="1600" b="1"/>
          </a:p>
        </p:txBody>
      </p:sp>
      <p:sp>
        <p:nvSpPr>
          <p:cNvPr id="106" name="TextBox 105"/>
          <p:cNvSpPr txBox="1"/>
          <p:nvPr/>
        </p:nvSpPr>
        <p:spPr>
          <a:xfrm>
            <a:off x="2843808" y="184482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26</a:t>
            </a:r>
            <a:endParaRPr lang="cs-CZ" sz="1600" b="1"/>
          </a:p>
        </p:txBody>
      </p:sp>
      <p:sp>
        <p:nvSpPr>
          <p:cNvPr id="107" name="TextBox 106"/>
          <p:cNvSpPr txBox="1"/>
          <p:nvPr/>
        </p:nvSpPr>
        <p:spPr>
          <a:xfrm>
            <a:off x="3347864" y="76470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9</a:t>
            </a:r>
            <a:endParaRPr lang="cs-CZ" sz="1600" b="1"/>
          </a:p>
        </p:txBody>
      </p:sp>
      <p:sp>
        <p:nvSpPr>
          <p:cNvPr id="108" name="TextBox 107"/>
          <p:cNvSpPr txBox="1"/>
          <p:nvPr/>
        </p:nvSpPr>
        <p:spPr>
          <a:xfrm>
            <a:off x="3707904" y="126876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4</a:t>
            </a:r>
            <a:endParaRPr lang="cs-CZ" sz="1600" b="1"/>
          </a:p>
        </p:txBody>
      </p:sp>
      <p:sp>
        <p:nvSpPr>
          <p:cNvPr id="109" name="TextBox 108"/>
          <p:cNvSpPr txBox="1"/>
          <p:nvPr/>
        </p:nvSpPr>
        <p:spPr>
          <a:xfrm>
            <a:off x="3203848" y="112474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3</a:t>
            </a:r>
            <a:endParaRPr lang="cs-CZ" sz="1600" b="1"/>
          </a:p>
        </p:txBody>
      </p:sp>
      <p:sp>
        <p:nvSpPr>
          <p:cNvPr id="110" name="Rounded Rectangle 75"/>
          <p:cNvSpPr>
            <a:spLocks noChangeArrowheads="1"/>
          </p:cNvSpPr>
          <p:nvPr/>
        </p:nvSpPr>
        <p:spPr bwMode="auto">
          <a:xfrm>
            <a:off x="1619672" y="357301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9</a:t>
            </a:r>
            <a:endParaRPr lang="cs-CZ" altLang="cs-CZ" sz="1600" b="1"/>
          </a:p>
        </p:txBody>
      </p:sp>
      <p:sp>
        <p:nvSpPr>
          <p:cNvPr id="112" name="Rounded Rectangle 75"/>
          <p:cNvSpPr>
            <a:spLocks noChangeArrowheads="1"/>
          </p:cNvSpPr>
          <p:nvPr/>
        </p:nvSpPr>
        <p:spPr bwMode="auto">
          <a:xfrm>
            <a:off x="3129880" y="537321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D</a:t>
            </a:r>
            <a:endParaRPr lang="cs-CZ" altLang="cs-CZ" sz="1600" b="1"/>
          </a:p>
        </p:txBody>
      </p:sp>
      <p:sp>
        <p:nvSpPr>
          <p:cNvPr id="113" name="Rounded Rectangle 75"/>
          <p:cNvSpPr>
            <a:spLocks noChangeArrowheads="1"/>
          </p:cNvSpPr>
          <p:nvPr/>
        </p:nvSpPr>
        <p:spPr bwMode="auto">
          <a:xfrm>
            <a:off x="1619672" y="393305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4</a:t>
            </a:r>
            <a:endParaRPr lang="cs-CZ" altLang="cs-CZ" sz="1600" b="1"/>
          </a:p>
        </p:txBody>
      </p:sp>
      <p:sp>
        <p:nvSpPr>
          <p:cNvPr id="114" name="Rounded Rectangle 75"/>
          <p:cNvSpPr>
            <a:spLocks noChangeArrowheads="1"/>
          </p:cNvSpPr>
          <p:nvPr/>
        </p:nvSpPr>
        <p:spPr bwMode="auto">
          <a:xfrm>
            <a:off x="1619672" y="429309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55</a:t>
            </a:r>
            <a:endParaRPr lang="cs-CZ" altLang="cs-CZ" sz="1600" b="1"/>
          </a:p>
        </p:txBody>
      </p:sp>
      <p:sp>
        <p:nvSpPr>
          <p:cNvPr id="115" name="Rounded Rectangle 75"/>
          <p:cNvSpPr>
            <a:spLocks noChangeArrowheads="1"/>
          </p:cNvSpPr>
          <p:nvPr/>
        </p:nvSpPr>
        <p:spPr bwMode="auto">
          <a:xfrm>
            <a:off x="1619672" y="465313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55</a:t>
            </a:r>
            <a:endParaRPr lang="cs-CZ" altLang="cs-CZ" sz="1600" b="1"/>
          </a:p>
        </p:txBody>
      </p:sp>
      <p:sp>
        <p:nvSpPr>
          <p:cNvPr id="116" name="Rounded Rectangle 75"/>
          <p:cNvSpPr>
            <a:spLocks noChangeArrowheads="1"/>
          </p:cNvSpPr>
          <p:nvPr/>
        </p:nvSpPr>
        <p:spPr bwMode="auto">
          <a:xfrm>
            <a:off x="1619672" y="501317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12</a:t>
            </a:r>
            <a:endParaRPr lang="cs-CZ" altLang="cs-CZ" sz="1600" b="1"/>
          </a:p>
        </p:txBody>
      </p:sp>
      <p:sp>
        <p:nvSpPr>
          <p:cNvPr id="117" name="Rounded Rectangle 75"/>
          <p:cNvSpPr>
            <a:spLocks noChangeArrowheads="1"/>
          </p:cNvSpPr>
          <p:nvPr/>
        </p:nvSpPr>
        <p:spPr bwMode="auto">
          <a:xfrm>
            <a:off x="2555776" y="393305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9</a:t>
            </a:r>
            <a:endParaRPr lang="cs-CZ" altLang="cs-CZ" sz="1600" b="1"/>
          </a:p>
        </p:txBody>
      </p:sp>
      <p:sp>
        <p:nvSpPr>
          <p:cNvPr id="118" name="Rounded Rectangle 75"/>
          <p:cNvSpPr>
            <a:spLocks noChangeArrowheads="1"/>
          </p:cNvSpPr>
          <p:nvPr/>
        </p:nvSpPr>
        <p:spPr bwMode="auto">
          <a:xfrm>
            <a:off x="2555776" y="429309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26</a:t>
            </a:r>
            <a:endParaRPr lang="cs-CZ" altLang="cs-CZ" sz="1600" b="1"/>
          </a:p>
        </p:txBody>
      </p:sp>
      <p:sp>
        <p:nvSpPr>
          <p:cNvPr id="119" name="Rounded Rectangle 75"/>
          <p:cNvSpPr>
            <a:spLocks noChangeArrowheads="1"/>
          </p:cNvSpPr>
          <p:nvPr/>
        </p:nvSpPr>
        <p:spPr bwMode="auto">
          <a:xfrm>
            <a:off x="2555776" y="465313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7</a:t>
            </a:r>
            <a:endParaRPr lang="cs-CZ" altLang="cs-CZ" sz="1600" b="1"/>
          </a:p>
        </p:txBody>
      </p:sp>
      <p:sp>
        <p:nvSpPr>
          <p:cNvPr id="120" name="Rounded Rectangle 75"/>
          <p:cNvSpPr>
            <a:spLocks noChangeArrowheads="1"/>
          </p:cNvSpPr>
          <p:nvPr/>
        </p:nvSpPr>
        <p:spPr bwMode="auto">
          <a:xfrm>
            <a:off x="2555776" y="501317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15</a:t>
            </a:r>
            <a:endParaRPr lang="cs-CZ" altLang="cs-CZ" sz="1600" b="1"/>
          </a:p>
        </p:txBody>
      </p:sp>
      <p:sp>
        <p:nvSpPr>
          <p:cNvPr id="121" name="Rounded Rectangle 75"/>
          <p:cNvSpPr>
            <a:spLocks noChangeArrowheads="1"/>
          </p:cNvSpPr>
          <p:nvPr/>
        </p:nvSpPr>
        <p:spPr bwMode="auto">
          <a:xfrm>
            <a:off x="3491880" y="429309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12</a:t>
            </a:r>
            <a:endParaRPr lang="cs-CZ" altLang="cs-CZ" sz="1600" b="1"/>
          </a:p>
        </p:txBody>
      </p:sp>
      <p:sp>
        <p:nvSpPr>
          <p:cNvPr id="122" name="Rounded Rectangle 75"/>
          <p:cNvSpPr>
            <a:spLocks noChangeArrowheads="1"/>
          </p:cNvSpPr>
          <p:nvPr/>
        </p:nvSpPr>
        <p:spPr bwMode="auto">
          <a:xfrm>
            <a:off x="3491880" y="465313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4</a:t>
            </a:r>
            <a:endParaRPr lang="cs-CZ" altLang="cs-CZ" sz="1600" b="1"/>
          </a:p>
        </p:txBody>
      </p:sp>
      <p:sp>
        <p:nvSpPr>
          <p:cNvPr id="123" name="Rounded Rectangle 75"/>
          <p:cNvSpPr>
            <a:spLocks noChangeArrowheads="1"/>
          </p:cNvSpPr>
          <p:nvPr/>
        </p:nvSpPr>
        <p:spPr bwMode="auto">
          <a:xfrm>
            <a:off x="4427662" y="465313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3</a:t>
            </a:r>
            <a:endParaRPr lang="cs-CZ" altLang="cs-CZ" sz="1600" b="1"/>
          </a:p>
        </p:txBody>
      </p:sp>
      <p:sp>
        <p:nvSpPr>
          <p:cNvPr id="124" name="Rounded Rectangle 75"/>
          <p:cNvSpPr>
            <a:spLocks noChangeArrowheads="1"/>
          </p:cNvSpPr>
          <p:nvPr/>
        </p:nvSpPr>
        <p:spPr bwMode="auto">
          <a:xfrm>
            <a:off x="3491880" y="537321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7</a:t>
            </a:r>
            <a:endParaRPr lang="cs-CZ" altLang="cs-CZ" sz="1600" b="1"/>
          </a:p>
        </p:txBody>
      </p:sp>
      <p:sp>
        <p:nvSpPr>
          <p:cNvPr id="125" name="Rounded Rectangle 75"/>
          <p:cNvSpPr>
            <a:spLocks noChangeArrowheads="1"/>
          </p:cNvSpPr>
          <p:nvPr/>
        </p:nvSpPr>
        <p:spPr bwMode="auto">
          <a:xfrm>
            <a:off x="2555776" y="537321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15</a:t>
            </a:r>
            <a:endParaRPr lang="cs-CZ" altLang="cs-CZ" sz="1600" b="1"/>
          </a:p>
        </p:txBody>
      </p:sp>
      <p:sp>
        <p:nvSpPr>
          <p:cNvPr id="126" name="Rounded Rectangle 75"/>
          <p:cNvSpPr>
            <a:spLocks noChangeArrowheads="1"/>
          </p:cNvSpPr>
          <p:nvPr/>
        </p:nvSpPr>
        <p:spPr bwMode="auto">
          <a:xfrm>
            <a:off x="1619672" y="5373216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26</a:t>
            </a:r>
            <a:endParaRPr lang="cs-CZ" altLang="cs-CZ" sz="1600" b="1"/>
          </a:p>
        </p:txBody>
      </p:sp>
      <p:sp>
        <p:nvSpPr>
          <p:cNvPr id="101" name="AutoShape 6"/>
          <p:cNvSpPr>
            <a:spLocks noChangeArrowheads="1"/>
          </p:cNvSpPr>
          <p:nvPr/>
        </p:nvSpPr>
        <p:spPr bwMode="auto">
          <a:xfrm>
            <a:off x="395288" y="260350"/>
            <a:ext cx="4824412" cy="431800"/>
          </a:xfrm>
          <a:prstGeom prst="roundRect">
            <a:avLst>
              <a:gd name="adj" fmla="val 21069"/>
            </a:avLst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cs-CZ" sz="2000" b="1">
                <a:solidFill>
                  <a:schemeClr val="tx1"/>
                </a:solidFill>
              </a:rPr>
              <a:t>Graph most ususal representations</a:t>
            </a:r>
            <a:endParaRPr lang="cs-CZ" altLang="cs-CZ" sz="20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7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</a:t>
            </a:r>
            <a:r>
              <a:rPr lang="en-US" altLang="cs-CZ" sz="1400" smtClean="0"/>
              <a:t>20</a:t>
            </a:r>
            <a:endParaRPr lang="cs-CZ" altLang="cs-CZ" sz="1400" smtClean="0"/>
          </a:p>
        </p:txBody>
      </p:sp>
      <p:sp>
        <p:nvSpPr>
          <p:cNvPr id="25606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0F68C7B-0972-471D-8CF6-D5FB9B36BEB8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cs-CZ" altLang="cs-CZ" sz="1400" smtClean="0"/>
          </a:p>
        </p:txBody>
      </p:sp>
      <p:sp>
        <p:nvSpPr>
          <p:cNvPr id="25607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cxnSp>
        <p:nvCxnSpPr>
          <p:cNvPr id="25608" name="Přímá spojovací čára 194"/>
          <p:cNvCxnSpPr>
            <a:cxnSpLocks noChangeShapeType="1"/>
          </p:cNvCxnSpPr>
          <p:nvPr/>
        </p:nvCxnSpPr>
        <p:spPr bwMode="auto">
          <a:xfrm>
            <a:off x="684213" y="1607884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9" name="Přímá spojovací čára 194"/>
          <p:cNvCxnSpPr>
            <a:cxnSpLocks noChangeShapeType="1"/>
          </p:cNvCxnSpPr>
          <p:nvPr/>
        </p:nvCxnSpPr>
        <p:spPr bwMode="auto">
          <a:xfrm>
            <a:off x="1619672" y="160800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0" name="Přímá spojovací čára 194"/>
          <p:cNvCxnSpPr>
            <a:cxnSpLocks noChangeShapeType="1"/>
          </p:cNvCxnSpPr>
          <p:nvPr/>
        </p:nvCxnSpPr>
        <p:spPr bwMode="auto">
          <a:xfrm>
            <a:off x="684213" y="1987699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1" name="Přímá spojovací čára 194"/>
          <p:cNvCxnSpPr>
            <a:cxnSpLocks noChangeShapeType="1"/>
          </p:cNvCxnSpPr>
          <p:nvPr/>
        </p:nvCxnSpPr>
        <p:spPr bwMode="auto">
          <a:xfrm>
            <a:off x="1619672" y="198876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2" name="Přímá spojovací čára 194"/>
          <p:cNvCxnSpPr>
            <a:cxnSpLocks noChangeShapeType="1"/>
          </p:cNvCxnSpPr>
          <p:nvPr/>
        </p:nvCxnSpPr>
        <p:spPr bwMode="auto">
          <a:xfrm>
            <a:off x="684213" y="2348062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Přímá spojovací čára 194"/>
          <p:cNvCxnSpPr>
            <a:cxnSpLocks noChangeShapeType="1"/>
          </p:cNvCxnSpPr>
          <p:nvPr/>
        </p:nvCxnSpPr>
        <p:spPr bwMode="auto">
          <a:xfrm>
            <a:off x="1619672" y="234912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4" name="Přímá spojovací čára 194"/>
          <p:cNvCxnSpPr>
            <a:cxnSpLocks noChangeShapeType="1"/>
          </p:cNvCxnSpPr>
          <p:nvPr/>
        </p:nvCxnSpPr>
        <p:spPr bwMode="auto">
          <a:xfrm>
            <a:off x="684213" y="2708424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5" name="Přímá spojovací čára 194"/>
          <p:cNvCxnSpPr>
            <a:cxnSpLocks noChangeShapeType="1"/>
          </p:cNvCxnSpPr>
          <p:nvPr/>
        </p:nvCxnSpPr>
        <p:spPr bwMode="auto">
          <a:xfrm>
            <a:off x="1619672" y="270949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6" name="Přímá spojovací čára 194"/>
          <p:cNvCxnSpPr>
            <a:cxnSpLocks noChangeShapeType="1"/>
          </p:cNvCxnSpPr>
          <p:nvPr/>
        </p:nvCxnSpPr>
        <p:spPr bwMode="auto">
          <a:xfrm>
            <a:off x="684213" y="3068787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7" name="Přímá spojovací čára 194"/>
          <p:cNvCxnSpPr>
            <a:cxnSpLocks noChangeShapeType="1"/>
          </p:cNvCxnSpPr>
          <p:nvPr/>
        </p:nvCxnSpPr>
        <p:spPr bwMode="auto">
          <a:xfrm>
            <a:off x="1619672" y="3069853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8" name="Přímá spojovací čára 194"/>
          <p:cNvCxnSpPr>
            <a:cxnSpLocks noChangeShapeType="1"/>
          </p:cNvCxnSpPr>
          <p:nvPr/>
        </p:nvCxnSpPr>
        <p:spPr bwMode="auto">
          <a:xfrm>
            <a:off x="684213" y="3429149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9" name="Přímá spojovací čára 194"/>
          <p:cNvCxnSpPr>
            <a:cxnSpLocks noChangeShapeType="1"/>
          </p:cNvCxnSpPr>
          <p:nvPr/>
        </p:nvCxnSpPr>
        <p:spPr bwMode="auto">
          <a:xfrm>
            <a:off x="1619672" y="343021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4" name="Rounded Rectangle 14"/>
          <p:cNvSpPr>
            <a:spLocks noChangeArrowheads="1"/>
          </p:cNvSpPr>
          <p:nvPr/>
        </p:nvSpPr>
        <p:spPr bwMode="auto">
          <a:xfrm>
            <a:off x="468313" y="1484462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625" name="Rounded Rectangle 67"/>
          <p:cNvSpPr>
            <a:spLocks noChangeArrowheads="1"/>
          </p:cNvSpPr>
          <p:nvPr/>
        </p:nvSpPr>
        <p:spPr bwMode="auto">
          <a:xfrm>
            <a:off x="468313" y="1844824"/>
            <a:ext cx="360362" cy="2873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26" name="Rounded Rectangle 68"/>
          <p:cNvSpPr>
            <a:spLocks noChangeArrowheads="1"/>
          </p:cNvSpPr>
          <p:nvPr/>
        </p:nvSpPr>
        <p:spPr bwMode="auto">
          <a:xfrm>
            <a:off x="468313" y="2205187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27" name="Rounded Rectangle 69"/>
          <p:cNvSpPr>
            <a:spLocks noChangeArrowheads="1"/>
          </p:cNvSpPr>
          <p:nvPr/>
        </p:nvSpPr>
        <p:spPr bwMode="auto">
          <a:xfrm>
            <a:off x="468313" y="2563962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28" name="Rounded Rectangle 70"/>
          <p:cNvSpPr>
            <a:spLocks noChangeArrowheads="1"/>
          </p:cNvSpPr>
          <p:nvPr/>
        </p:nvSpPr>
        <p:spPr bwMode="auto">
          <a:xfrm>
            <a:off x="468313" y="2924324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29" name="Rounded Rectangle 71"/>
          <p:cNvSpPr>
            <a:spLocks noChangeArrowheads="1"/>
          </p:cNvSpPr>
          <p:nvPr/>
        </p:nvSpPr>
        <p:spPr bwMode="auto">
          <a:xfrm>
            <a:off x="468313" y="3284687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cxnSp>
        <p:nvCxnSpPr>
          <p:cNvPr id="25632" name="Přímá spojovací čára 194"/>
          <p:cNvCxnSpPr>
            <a:cxnSpLocks noChangeShapeType="1"/>
          </p:cNvCxnSpPr>
          <p:nvPr/>
        </p:nvCxnSpPr>
        <p:spPr bwMode="auto">
          <a:xfrm>
            <a:off x="2267744" y="270916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3" name="Přímá spojovací čára 194"/>
          <p:cNvCxnSpPr>
            <a:cxnSpLocks noChangeShapeType="1"/>
          </p:cNvCxnSpPr>
          <p:nvPr/>
        </p:nvCxnSpPr>
        <p:spPr bwMode="auto">
          <a:xfrm>
            <a:off x="2267744" y="342924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34" name="Rounded Rectangle 125"/>
          <p:cNvSpPr>
            <a:spLocks noChangeArrowheads="1"/>
          </p:cNvSpPr>
          <p:nvPr/>
        </p:nvSpPr>
        <p:spPr bwMode="auto">
          <a:xfrm>
            <a:off x="3203526" y="263716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cxnSp>
        <p:nvCxnSpPr>
          <p:cNvPr id="25635" name="Přímá spojovací čára 194"/>
          <p:cNvCxnSpPr>
            <a:cxnSpLocks noChangeShapeType="1"/>
          </p:cNvCxnSpPr>
          <p:nvPr/>
        </p:nvCxnSpPr>
        <p:spPr bwMode="auto">
          <a:xfrm>
            <a:off x="2915816" y="2709168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38" name="Přímá spojovací čára 194"/>
          <p:cNvCxnSpPr>
            <a:cxnSpLocks noChangeShapeType="1"/>
          </p:cNvCxnSpPr>
          <p:nvPr/>
        </p:nvCxnSpPr>
        <p:spPr bwMode="auto">
          <a:xfrm>
            <a:off x="2267744" y="2348806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40" name="Rounded Rectangle 74"/>
          <p:cNvSpPr>
            <a:spLocks noChangeArrowheads="1"/>
          </p:cNvSpPr>
          <p:nvPr/>
        </p:nvSpPr>
        <p:spPr bwMode="auto">
          <a:xfrm>
            <a:off x="1260475" y="1555899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41" name="Rounded Rectangle 82"/>
          <p:cNvSpPr>
            <a:spLocks noChangeArrowheads="1"/>
          </p:cNvSpPr>
          <p:nvPr/>
        </p:nvSpPr>
        <p:spPr bwMode="auto">
          <a:xfrm>
            <a:off x="1260475" y="1916262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42" name="Rounded Rectangle 86"/>
          <p:cNvSpPr>
            <a:spLocks noChangeArrowheads="1"/>
          </p:cNvSpPr>
          <p:nvPr/>
        </p:nvSpPr>
        <p:spPr bwMode="auto">
          <a:xfrm>
            <a:off x="1260475" y="2276624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43" name="Rounded Rectangle 90"/>
          <p:cNvSpPr>
            <a:spLocks noChangeArrowheads="1"/>
          </p:cNvSpPr>
          <p:nvPr/>
        </p:nvSpPr>
        <p:spPr bwMode="auto">
          <a:xfrm>
            <a:off x="1260475" y="2636987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44" name="Rounded Rectangle 94"/>
          <p:cNvSpPr>
            <a:spLocks noChangeArrowheads="1"/>
          </p:cNvSpPr>
          <p:nvPr/>
        </p:nvSpPr>
        <p:spPr bwMode="auto">
          <a:xfrm>
            <a:off x="1260475" y="2995762"/>
            <a:ext cx="360363" cy="217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C</a:t>
            </a:r>
            <a:endParaRPr lang="cs-CZ" altLang="cs-CZ" sz="1600" b="1"/>
          </a:p>
        </p:txBody>
      </p:sp>
      <p:sp>
        <p:nvSpPr>
          <p:cNvPr id="25645" name="Rounded Rectangle 98"/>
          <p:cNvSpPr>
            <a:spLocks noChangeArrowheads="1"/>
          </p:cNvSpPr>
          <p:nvPr/>
        </p:nvSpPr>
        <p:spPr bwMode="auto">
          <a:xfrm>
            <a:off x="1260475" y="3356124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49" name="Rounded Rectangle 83"/>
          <p:cNvSpPr>
            <a:spLocks noChangeArrowheads="1"/>
          </p:cNvSpPr>
          <p:nvPr/>
        </p:nvSpPr>
        <p:spPr bwMode="auto">
          <a:xfrm>
            <a:off x="1907704" y="191708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650" name="Rounded Rectangle 87"/>
          <p:cNvSpPr>
            <a:spLocks noChangeArrowheads="1"/>
          </p:cNvSpPr>
          <p:nvPr/>
        </p:nvSpPr>
        <p:spPr bwMode="auto">
          <a:xfrm>
            <a:off x="1906786" y="2276624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651" name="Rounded Rectangle 91"/>
          <p:cNvSpPr>
            <a:spLocks noChangeArrowheads="1"/>
          </p:cNvSpPr>
          <p:nvPr/>
        </p:nvSpPr>
        <p:spPr bwMode="auto">
          <a:xfrm>
            <a:off x="1906786" y="2636987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F</a:t>
            </a:r>
            <a:endParaRPr lang="cs-CZ" altLang="cs-CZ" sz="1600" b="1"/>
          </a:p>
        </p:txBody>
      </p:sp>
      <p:sp>
        <p:nvSpPr>
          <p:cNvPr id="25652" name="Rounded Rectangle 95"/>
          <p:cNvSpPr>
            <a:spLocks noChangeArrowheads="1"/>
          </p:cNvSpPr>
          <p:nvPr/>
        </p:nvSpPr>
        <p:spPr bwMode="auto">
          <a:xfrm>
            <a:off x="1906786" y="2995762"/>
            <a:ext cx="360362" cy="217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F</a:t>
            </a:r>
            <a:endParaRPr lang="cs-CZ" altLang="cs-CZ" sz="1600" b="1"/>
          </a:p>
        </p:txBody>
      </p:sp>
      <p:sp>
        <p:nvSpPr>
          <p:cNvPr id="25653" name="Rounded Rectangle 99"/>
          <p:cNvSpPr>
            <a:spLocks noChangeArrowheads="1"/>
          </p:cNvSpPr>
          <p:nvPr/>
        </p:nvSpPr>
        <p:spPr bwMode="auto">
          <a:xfrm>
            <a:off x="1906786" y="3356124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E</a:t>
            </a:r>
            <a:endParaRPr lang="cs-CZ" altLang="cs-CZ" sz="1600" b="1"/>
          </a:p>
        </p:txBody>
      </p:sp>
      <p:sp>
        <p:nvSpPr>
          <p:cNvPr id="25658" name="Rounded Rectangle 129"/>
          <p:cNvSpPr>
            <a:spLocks noChangeArrowheads="1"/>
          </p:cNvSpPr>
          <p:nvPr/>
        </p:nvSpPr>
        <p:spPr bwMode="auto">
          <a:xfrm>
            <a:off x="2555056" y="2276624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E</a:t>
            </a:r>
            <a:endParaRPr lang="cs-CZ" altLang="cs-CZ" sz="1600" b="1"/>
          </a:p>
        </p:txBody>
      </p:sp>
      <p:sp>
        <p:nvSpPr>
          <p:cNvPr id="25659" name="Rounded Rectangle 123"/>
          <p:cNvSpPr>
            <a:spLocks noChangeArrowheads="1"/>
          </p:cNvSpPr>
          <p:nvPr/>
        </p:nvSpPr>
        <p:spPr bwMode="auto">
          <a:xfrm>
            <a:off x="2555776" y="2636987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cxnSp>
        <p:nvCxnSpPr>
          <p:cNvPr id="25759" name="Přímá spojovací čára 194"/>
          <p:cNvCxnSpPr>
            <a:cxnSpLocks noChangeShapeType="1"/>
          </p:cNvCxnSpPr>
          <p:nvPr/>
        </p:nvCxnSpPr>
        <p:spPr bwMode="auto">
          <a:xfrm flipH="1" flipV="1">
            <a:off x="5579144" y="2420888"/>
            <a:ext cx="1081088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0" name="Přímá spojovací čára 194"/>
          <p:cNvCxnSpPr>
            <a:cxnSpLocks noChangeShapeType="1"/>
          </p:cNvCxnSpPr>
          <p:nvPr/>
        </p:nvCxnSpPr>
        <p:spPr bwMode="auto">
          <a:xfrm flipH="1" flipV="1">
            <a:off x="6155407" y="1773188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1" name="Přímá spojovací čára 194"/>
          <p:cNvCxnSpPr>
            <a:cxnSpLocks noChangeShapeType="1"/>
          </p:cNvCxnSpPr>
          <p:nvPr/>
        </p:nvCxnSpPr>
        <p:spPr bwMode="auto">
          <a:xfrm>
            <a:off x="5579144" y="242088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2" name="Přímá spojovací čára 194"/>
          <p:cNvCxnSpPr>
            <a:cxnSpLocks noChangeShapeType="1"/>
          </p:cNvCxnSpPr>
          <p:nvPr/>
        </p:nvCxnSpPr>
        <p:spPr bwMode="auto">
          <a:xfrm flipV="1">
            <a:off x="6660232" y="1773188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5" name="Přímá spojovací čára 194"/>
          <p:cNvCxnSpPr>
            <a:cxnSpLocks noChangeShapeType="1"/>
          </p:cNvCxnSpPr>
          <p:nvPr/>
        </p:nvCxnSpPr>
        <p:spPr bwMode="auto">
          <a:xfrm>
            <a:off x="5579144" y="328448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6" name="Přímá spojovací čára 194"/>
          <p:cNvCxnSpPr>
            <a:cxnSpLocks noChangeShapeType="1"/>
          </p:cNvCxnSpPr>
          <p:nvPr/>
        </p:nvCxnSpPr>
        <p:spPr bwMode="auto">
          <a:xfrm flipV="1">
            <a:off x="6660232" y="242088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7" name="Přímá spojovací čára 194"/>
          <p:cNvCxnSpPr>
            <a:cxnSpLocks noChangeShapeType="1"/>
          </p:cNvCxnSpPr>
          <p:nvPr/>
        </p:nvCxnSpPr>
        <p:spPr bwMode="auto">
          <a:xfrm flipV="1">
            <a:off x="5579144" y="242088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9" name="Přímá spojovací čára 194"/>
          <p:cNvCxnSpPr>
            <a:cxnSpLocks noChangeShapeType="1"/>
          </p:cNvCxnSpPr>
          <p:nvPr/>
        </p:nvCxnSpPr>
        <p:spPr bwMode="auto">
          <a:xfrm flipH="1">
            <a:off x="6155407" y="1773188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770" name="Elipsa 200"/>
          <p:cNvSpPr>
            <a:spLocks noChangeArrowheads="1"/>
          </p:cNvSpPr>
          <p:nvPr/>
        </p:nvSpPr>
        <p:spPr bwMode="auto">
          <a:xfrm>
            <a:off x="5436269" y="2276425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71" name="Elipsa 200"/>
          <p:cNvSpPr>
            <a:spLocks noChangeArrowheads="1"/>
          </p:cNvSpPr>
          <p:nvPr/>
        </p:nvSpPr>
        <p:spPr bwMode="auto">
          <a:xfrm>
            <a:off x="6515769" y="2276425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73" name="Elipsa 200"/>
          <p:cNvSpPr>
            <a:spLocks noChangeArrowheads="1"/>
          </p:cNvSpPr>
          <p:nvPr/>
        </p:nvSpPr>
        <p:spPr bwMode="auto">
          <a:xfrm>
            <a:off x="5436269" y="314002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E</a:t>
            </a:r>
            <a:endParaRPr lang="cs-CZ" altLang="cs-CZ" sz="1600" b="1"/>
          </a:p>
        </p:txBody>
      </p:sp>
      <p:sp>
        <p:nvSpPr>
          <p:cNvPr id="25774" name="Elipsa 200"/>
          <p:cNvSpPr>
            <a:spLocks noChangeArrowheads="1"/>
          </p:cNvSpPr>
          <p:nvPr/>
        </p:nvSpPr>
        <p:spPr bwMode="auto">
          <a:xfrm>
            <a:off x="6515769" y="314002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F</a:t>
            </a:r>
            <a:endParaRPr lang="cs-CZ" altLang="cs-CZ" sz="1600" b="1"/>
          </a:p>
        </p:txBody>
      </p:sp>
      <p:sp>
        <p:nvSpPr>
          <p:cNvPr id="25776" name="Elipsa 200"/>
          <p:cNvSpPr>
            <a:spLocks noChangeArrowheads="1"/>
          </p:cNvSpPr>
          <p:nvPr/>
        </p:nvSpPr>
        <p:spPr bwMode="auto">
          <a:xfrm>
            <a:off x="7020594" y="1628725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77" name="Elipsa 200"/>
          <p:cNvSpPr>
            <a:spLocks noChangeArrowheads="1"/>
          </p:cNvSpPr>
          <p:nvPr/>
        </p:nvSpPr>
        <p:spPr bwMode="auto">
          <a:xfrm>
            <a:off x="6012532" y="1628725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98" name="AutoShape 6"/>
          <p:cNvSpPr>
            <a:spLocks noChangeArrowheads="1"/>
          </p:cNvSpPr>
          <p:nvPr/>
        </p:nvSpPr>
        <p:spPr bwMode="auto">
          <a:xfrm>
            <a:off x="5364088" y="548680"/>
            <a:ext cx="3168352" cy="72008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Undirected weighted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graph </a:t>
            </a:r>
            <a:endParaRPr lang="cs-CZ" altLang="cs-CZ" sz="2000" b="1"/>
          </a:p>
        </p:txBody>
      </p:sp>
      <p:sp>
        <p:nvSpPr>
          <p:cNvPr id="99" name="Rounded Rectangle 75"/>
          <p:cNvSpPr>
            <a:spLocks noChangeArrowheads="1"/>
          </p:cNvSpPr>
          <p:nvPr/>
        </p:nvSpPr>
        <p:spPr bwMode="auto">
          <a:xfrm>
            <a:off x="1907704" y="155704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D</a:t>
            </a:r>
            <a:endParaRPr lang="cs-CZ" altLang="cs-CZ" sz="1600" b="1"/>
          </a:p>
        </p:txBody>
      </p:sp>
      <p:sp>
        <p:nvSpPr>
          <p:cNvPr id="102" name="TextBox 101"/>
          <p:cNvSpPr txBox="1"/>
          <p:nvPr/>
        </p:nvSpPr>
        <p:spPr>
          <a:xfrm>
            <a:off x="5148064" y="270892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12</a:t>
            </a:r>
            <a:endParaRPr lang="cs-CZ" sz="1600" b="1"/>
          </a:p>
        </p:txBody>
      </p:sp>
      <p:sp>
        <p:nvSpPr>
          <p:cNvPr id="103" name="TextBox 102"/>
          <p:cNvSpPr txBox="1"/>
          <p:nvPr/>
        </p:nvSpPr>
        <p:spPr>
          <a:xfrm>
            <a:off x="6660232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7</a:t>
            </a:r>
            <a:endParaRPr lang="cs-CZ" sz="1600" b="1"/>
          </a:p>
        </p:txBody>
      </p:sp>
      <p:sp>
        <p:nvSpPr>
          <p:cNvPr id="104" name="TextBox 103"/>
          <p:cNvSpPr txBox="1"/>
          <p:nvPr/>
        </p:nvSpPr>
        <p:spPr>
          <a:xfrm>
            <a:off x="5868144" y="213285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55</a:t>
            </a:r>
            <a:endParaRPr lang="cs-CZ" sz="1600" b="1"/>
          </a:p>
        </p:txBody>
      </p:sp>
      <p:sp>
        <p:nvSpPr>
          <p:cNvPr id="105" name="TextBox 104"/>
          <p:cNvSpPr txBox="1"/>
          <p:nvPr/>
        </p:nvSpPr>
        <p:spPr>
          <a:xfrm>
            <a:off x="5868144" y="2996952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15</a:t>
            </a:r>
            <a:endParaRPr lang="cs-CZ" sz="1600" b="1"/>
          </a:p>
        </p:txBody>
      </p:sp>
      <p:sp>
        <p:nvSpPr>
          <p:cNvPr id="106" name="TextBox 105"/>
          <p:cNvSpPr txBox="1"/>
          <p:nvPr/>
        </p:nvSpPr>
        <p:spPr>
          <a:xfrm>
            <a:off x="6012160" y="256490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26</a:t>
            </a:r>
            <a:endParaRPr lang="cs-CZ" sz="1600" b="1"/>
          </a:p>
        </p:txBody>
      </p:sp>
      <p:sp>
        <p:nvSpPr>
          <p:cNvPr id="107" name="TextBox 106"/>
          <p:cNvSpPr txBox="1"/>
          <p:nvPr/>
        </p:nvSpPr>
        <p:spPr>
          <a:xfrm>
            <a:off x="6516216" y="148478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9</a:t>
            </a:r>
            <a:endParaRPr lang="cs-CZ" sz="1600" b="1"/>
          </a:p>
        </p:txBody>
      </p:sp>
      <p:sp>
        <p:nvSpPr>
          <p:cNvPr id="108" name="TextBox 107"/>
          <p:cNvSpPr txBox="1"/>
          <p:nvPr/>
        </p:nvSpPr>
        <p:spPr>
          <a:xfrm>
            <a:off x="6876256" y="198884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4</a:t>
            </a:r>
            <a:endParaRPr lang="cs-CZ" sz="1600" b="1"/>
          </a:p>
        </p:txBody>
      </p:sp>
      <p:sp>
        <p:nvSpPr>
          <p:cNvPr id="109" name="TextBox 108"/>
          <p:cNvSpPr txBox="1"/>
          <p:nvPr/>
        </p:nvSpPr>
        <p:spPr>
          <a:xfrm>
            <a:off x="6372200" y="184482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3</a:t>
            </a:r>
            <a:endParaRPr lang="cs-CZ" sz="1600" b="1"/>
          </a:p>
        </p:txBody>
      </p:sp>
      <p:sp>
        <p:nvSpPr>
          <p:cNvPr id="112" name="Rounded Rectangle 75"/>
          <p:cNvSpPr>
            <a:spLocks noChangeArrowheads="1"/>
          </p:cNvSpPr>
          <p:nvPr/>
        </p:nvSpPr>
        <p:spPr bwMode="auto">
          <a:xfrm>
            <a:off x="2553816" y="335724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D</a:t>
            </a:r>
            <a:endParaRPr lang="cs-CZ" altLang="cs-CZ" sz="1600" b="1"/>
          </a:p>
        </p:txBody>
      </p:sp>
      <p:cxnSp>
        <p:nvCxnSpPr>
          <p:cNvPr id="101" name="Přímá spojovací čára 194"/>
          <p:cNvCxnSpPr>
            <a:cxnSpLocks noChangeShapeType="1"/>
          </p:cNvCxnSpPr>
          <p:nvPr/>
        </p:nvCxnSpPr>
        <p:spPr bwMode="auto">
          <a:xfrm>
            <a:off x="684213" y="3933056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Přímá spojovací čára 194"/>
          <p:cNvCxnSpPr>
            <a:cxnSpLocks noChangeShapeType="1"/>
          </p:cNvCxnSpPr>
          <p:nvPr/>
        </p:nvCxnSpPr>
        <p:spPr bwMode="auto">
          <a:xfrm>
            <a:off x="1620366" y="393318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7" name="Přímá spojovací čára 194"/>
          <p:cNvCxnSpPr>
            <a:cxnSpLocks noChangeShapeType="1"/>
          </p:cNvCxnSpPr>
          <p:nvPr/>
        </p:nvCxnSpPr>
        <p:spPr bwMode="auto">
          <a:xfrm>
            <a:off x="684213" y="4291831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8" name="Přímá spojovací čára 194"/>
          <p:cNvCxnSpPr>
            <a:cxnSpLocks noChangeShapeType="1"/>
          </p:cNvCxnSpPr>
          <p:nvPr/>
        </p:nvCxnSpPr>
        <p:spPr bwMode="auto">
          <a:xfrm>
            <a:off x="1620366" y="4292897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9" name="Přímá spojovací čára 194"/>
          <p:cNvCxnSpPr>
            <a:cxnSpLocks noChangeShapeType="1"/>
          </p:cNvCxnSpPr>
          <p:nvPr/>
        </p:nvCxnSpPr>
        <p:spPr bwMode="auto">
          <a:xfrm>
            <a:off x="684213" y="4652194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0" name="Přímá spojovací čára 194"/>
          <p:cNvCxnSpPr>
            <a:cxnSpLocks noChangeShapeType="1"/>
          </p:cNvCxnSpPr>
          <p:nvPr/>
        </p:nvCxnSpPr>
        <p:spPr bwMode="auto">
          <a:xfrm>
            <a:off x="1620366" y="465326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1" name="Přímá spojovací čára 194"/>
          <p:cNvCxnSpPr>
            <a:cxnSpLocks noChangeShapeType="1"/>
          </p:cNvCxnSpPr>
          <p:nvPr/>
        </p:nvCxnSpPr>
        <p:spPr bwMode="auto">
          <a:xfrm>
            <a:off x="684213" y="5012556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2" name="Přímá spojovací čára 194"/>
          <p:cNvCxnSpPr>
            <a:cxnSpLocks noChangeShapeType="1"/>
          </p:cNvCxnSpPr>
          <p:nvPr/>
        </p:nvCxnSpPr>
        <p:spPr bwMode="auto">
          <a:xfrm>
            <a:off x="1620366" y="5013622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" name="Přímá spojovací čára 194"/>
          <p:cNvCxnSpPr>
            <a:cxnSpLocks noChangeShapeType="1"/>
          </p:cNvCxnSpPr>
          <p:nvPr/>
        </p:nvCxnSpPr>
        <p:spPr bwMode="auto">
          <a:xfrm>
            <a:off x="684213" y="5372919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4" name="Přímá spojovací čára 194"/>
          <p:cNvCxnSpPr>
            <a:cxnSpLocks noChangeShapeType="1"/>
          </p:cNvCxnSpPr>
          <p:nvPr/>
        </p:nvCxnSpPr>
        <p:spPr bwMode="auto">
          <a:xfrm>
            <a:off x="1620366" y="537398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5" name="Přímá spojovací čára 194"/>
          <p:cNvCxnSpPr>
            <a:cxnSpLocks noChangeShapeType="1"/>
          </p:cNvCxnSpPr>
          <p:nvPr/>
        </p:nvCxnSpPr>
        <p:spPr bwMode="auto">
          <a:xfrm>
            <a:off x="684213" y="5733281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6" name="Přímá spojovací čára 194"/>
          <p:cNvCxnSpPr>
            <a:cxnSpLocks noChangeShapeType="1"/>
          </p:cNvCxnSpPr>
          <p:nvPr/>
        </p:nvCxnSpPr>
        <p:spPr bwMode="auto">
          <a:xfrm>
            <a:off x="1620366" y="5734347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" name="Rounded Rectangle 14"/>
          <p:cNvSpPr>
            <a:spLocks noChangeArrowheads="1"/>
          </p:cNvSpPr>
          <p:nvPr/>
        </p:nvSpPr>
        <p:spPr bwMode="auto">
          <a:xfrm>
            <a:off x="468313" y="3788594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138" name="Rounded Rectangle 67"/>
          <p:cNvSpPr>
            <a:spLocks noChangeArrowheads="1"/>
          </p:cNvSpPr>
          <p:nvPr/>
        </p:nvSpPr>
        <p:spPr bwMode="auto">
          <a:xfrm>
            <a:off x="468313" y="4148956"/>
            <a:ext cx="360362" cy="2873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139" name="Rounded Rectangle 68"/>
          <p:cNvSpPr>
            <a:spLocks noChangeArrowheads="1"/>
          </p:cNvSpPr>
          <p:nvPr/>
        </p:nvSpPr>
        <p:spPr bwMode="auto">
          <a:xfrm>
            <a:off x="468313" y="4509319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140" name="Rounded Rectangle 69"/>
          <p:cNvSpPr>
            <a:spLocks noChangeArrowheads="1"/>
          </p:cNvSpPr>
          <p:nvPr/>
        </p:nvSpPr>
        <p:spPr bwMode="auto">
          <a:xfrm>
            <a:off x="468313" y="4868094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141" name="Rounded Rectangle 70"/>
          <p:cNvSpPr>
            <a:spLocks noChangeArrowheads="1"/>
          </p:cNvSpPr>
          <p:nvPr/>
        </p:nvSpPr>
        <p:spPr bwMode="auto">
          <a:xfrm>
            <a:off x="468313" y="5228456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142" name="Rounded Rectangle 71"/>
          <p:cNvSpPr>
            <a:spLocks noChangeArrowheads="1"/>
          </p:cNvSpPr>
          <p:nvPr/>
        </p:nvSpPr>
        <p:spPr bwMode="auto">
          <a:xfrm>
            <a:off x="468313" y="5588819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cxnSp>
        <p:nvCxnSpPr>
          <p:cNvPr id="143" name="Přímá spojovací čára 194"/>
          <p:cNvCxnSpPr>
            <a:cxnSpLocks noChangeShapeType="1"/>
          </p:cNvCxnSpPr>
          <p:nvPr/>
        </p:nvCxnSpPr>
        <p:spPr bwMode="auto">
          <a:xfrm>
            <a:off x="2195736" y="50133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" name="Přímá spojovací čára 194"/>
          <p:cNvCxnSpPr>
            <a:cxnSpLocks noChangeShapeType="1"/>
          </p:cNvCxnSpPr>
          <p:nvPr/>
        </p:nvCxnSpPr>
        <p:spPr bwMode="auto">
          <a:xfrm>
            <a:off x="2195736" y="573338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6" name="Přímá spojovací čára 194"/>
          <p:cNvCxnSpPr>
            <a:cxnSpLocks noChangeShapeType="1"/>
          </p:cNvCxnSpPr>
          <p:nvPr/>
        </p:nvCxnSpPr>
        <p:spPr bwMode="auto">
          <a:xfrm>
            <a:off x="2771800" y="5013300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" name="Přímá spojovací čára 194"/>
          <p:cNvCxnSpPr>
            <a:cxnSpLocks noChangeShapeType="1"/>
          </p:cNvCxnSpPr>
          <p:nvPr/>
        </p:nvCxnSpPr>
        <p:spPr bwMode="auto">
          <a:xfrm>
            <a:off x="2195736" y="465293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2" name="Rounded Rectangle 75"/>
          <p:cNvSpPr>
            <a:spLocks noChangeArrowheads="1"/>
          </p:cNvSpPr>
          <p:nvPr/>
        </p:nvSpPr>
        <p:spPr bwMode="auto">
          <a:xfrm>
            <a:off x="1907704" y="386117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3</a:t>
            </a:r>
            <a:endParaRPr lang="cs-CZ" altLang="cs-CZ" sz="1600" b="1"/>
          </a:p>
        </p:txBody>
      </p:sp>
      <p:sp>
        <p:nvSpPr>
          <p:cNvPr id="163" name="Rounded Rectangle 75"/>
          <p:cNvSpPr>
            <a:spLocks noChangeArrowheads="1"/>
          </p:cNvSpPr>
          <p:nvPr/>
        </p:nvSpPr>
        <p:spPr bwMode="auto">
          <a:xfrm>
            <a:off x="1259632" y="386117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9</a:t>
            </a:r>
            <a:endParaRPr lang="cs-CZ" altLang="cs-CZ" sz="1600" b="1"/>
          </a:p>
        </p:txBody>
      </p:sp>
      <p:sp>
        <p:nvSpPr>
          <p:cNvPr id="165" name="Rounded Rectangle 75"/>
          <p:cNvSpPr>
            <a:spLocks noChangeArrowheads="1"/>
          </p:cNvSpPr>
          <p:nvPr/>
        </p:nvSpPr>
        <p:spPr bwMode="auto">
          <a:xfrm>
            <a:off x="1259632" y="422121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4</a:t>
            </a:r>
            <a:endParaRPr lang="cs-CZ" altLang="cs-CZ" sz="1600" b="1"/>
          </a:p>
        </p:txBody>
      </p:sp>
      <p:sp>
        <p:nvSpPr>
          <p:cNvPr id="166" name="Rounded Rectangle 75"/>
          <p:cNvSpPr>
            <a:spLocks noChangeArrowheads="1"/>
          </p:cNvSpPr>
          <p:nvPr/>
        </p:nvSpPr>
        <p:spPr bwMode="auto">
          <a:xfrm>
            <a:off x="1259632" y="458125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55</a:t>
            </a:r>
            <a:endParaRPr lang="cs-CZ" altLang="cs-CZ" sz="1600" b="1"/>
          </a:p>
        </p:txBody>
      </p:sp>
      <p:sp>
        <p:nvSpPr>
          <p:cNvPr id="167" name="Rounded Rectangle 75"/>
          <p:cNvSpPr>
            <a:spLocks noChangeArrowheads="1"/>
          </p:cNvSpPr>
          <p:nvPr/>
        </p:nvSpPr>
        <p:spPr bwMode="auto">
          <a:xfrm>
            <a:off x="1259632" y="494129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55</a:t>
            </a:r>
            <a:endParaRPr lang="cs-CZ" altLang="cs-CZ" sz="1600" b="1"/>
          </a:p>
        </p:txBody>
      </p:sp>
      <p:sp>
        <p:nvSpPr>
          <p:cNvPr id="168" name="Rounded Rectangle 75"/>
          <p:cNvSpPr>
            <a:spLocks noChangeArrowheads="1"/>
          </p:cNvSpPr>
          <p:nvPr/>
        </p:nvSpPr>
        <p:spPr bwMode="auto">
          <a:xfrm>
            <a:off x="1259632" y="530133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12</a:t>
            </a:r>
            <a:endParaRPr lang="cs-CZ" altLang="cs-CZ" sz="1600" b="1"/>
          </a:p>
        </p:txBody>
      </p:sp>
      <p:sp>
        <p:nvSpPr>
          <p:cNvPr id="169" name="Rounded Rectangle 75"/>
          <p:cNvSpPr>
            <a:spLocks noChangeArrowheads="1"/>
          </p:cNvSpPr>
          <p:nvPr/>
        </p:nvSpPr>
        <p:spPr bwMode="auto">
          <a:xfrm>
            <a:off x="1907704" y="422121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9</a:t>
            </a:r>
            <a:endParaRPr lang="cs-CZ" altLang="cs-CZ" sz="1600" b="1"/>
          </a:p>
        </p:txBody>
      </p:sp>
      <p:sp>
        <p:nvSpPr>
          <p:cNvPr id="170" name="Rounded Rectangle 75"/>
          <p:cNvSpPr>
            <a:spLocks noChangeArrowheads="1"/>
          </p:cNvSpPr>
          <p:nvPr/>
        </p:nvSpPr>
        <p:spPr bwMode="auto">
          <a:xfrm>
            <a:off x="1907704" y="458125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26</a:t>
            </a:r>
            <a:endParaRPr lang="cs-CZ" altLang="cs-CZ" sz="1600" b="1"/>
          </a:p>
        </p:txBody>
      </p:sp>
      <p:sp>
        <p:nvSpPr>
          <p:cNvPr id="171" name="Rounded Rectangle 75"/>
          <p:cNvSpPr>
            <a:spLocks noChangeArrowheads="1"/>
          </p:cNvSpPr>
          <p:nvPr/>
        </p:nvSpPr>
        <p:spPr bwMode="auto">
          <a:xfrm>
            <a:off x="1907704" y="494129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7</a:t>
            </a:r>
            <a:endParaRPr lang="cs-CZ" altLang="cs-CZ" sz="1600" b="1"/>
          </a:p>
        </p:txBody>
      </p:sp>
      <p:sp>
        <p:nvSpPr>
          <p:cNvPr id="172" name="Rounded Rectangle 75"/>
          <p:cNvSpPr>
            <a:spLocks noChangeArrowheads="1"/>
          </p:cNvSpPr>
          <p:nvPr/>
        </p:nvSpPr>
        <p:spPr bwMode="auto">
          <a:xfrm>
            <a:off x="1907704" y="530133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15</a:t>
            </a:r>
            <a:endParaRPr lang="cs-CZ" altLang="cs-CZ" sz="1600" b="1"/>
          </a:p>
        </p:txBody>
      </p:sp>
      <p:sp>
        <p:nvSpPr>
          <p:cNvPr id="173" name="Rounded Rectangle 75"/>
          <p:cNvSpPr>
            <a:spLocks noChangeArrowheads="1"/>
          </p:cNvSpPr>
          <p:nvPr/>
        </p:nvSpPr>
        <p:spPr bwMode="auto">
          <a:xfrm>
            <a:off x="2483768" y="458125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12</a:t>
            </a:r>
            <a:endParaRPr lang="cs-CZ" altLang="cs-CZ" sz="1600" b="1"/>
          </a:p>
        </p:txBody>
      </p:sp>
      <p:sp>
        <p:nvSpPr>
          <p:cNvPr id="174" name="Rounded Rectangle 75"/>
          <p:cNvSpPr>
            <a:spLocks noChangeArrowheads="1"/>
          </p:cNvSpPr>
          <p:nvPr/>
        </p:nvSpPr>
        <p:spPr bwMode="auto">
          <a:xfrm>
            <a:off x="2483768" y="494129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4</a:t>
            </a:r>
            <a:endParaRPr lang="cs-CZ" altLang="cs-CZ" sz="1600" b="1"/>
          </a:p>
        </p:txBody>
      </p:sp>
      <p:sp>
        <p:nvSpPr>
          <p:cNvPr id="175" name="Rounded Rectangle 75"/>
          <p:cNvSpPr>
            <a:spLocks noChangeArrowheads="1"/>
          </p:cNvSpPr>
          <p:nvPr/>
        </p:nvSpPr>
        <p:spPr bwMode="auto">
          <a:xfrm>
            <a:off x="3059832" y="494129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3</a:t>
            </a:r>
            <a:endParaRPr lang="cs-CZ" altLang="cs-CZ" sz="1600" b="1"/>
          </a:p>
        </p:txBody>
      </p:sp>
      <p:sp>
        <p:nvSpPr>
          <p:cNvPr id="176" name="Rounded Rectangle 75"/>
          <p:cNvSpPr>
            <a:spLocks noChangeArrowheads="1"/>
          </p:cNvSpPr>
          <p:nvPr/>
        </p:nvSpPr>
        <p:spPr bwMode="auto">
          <a:xfrm>
            <a:off x="2483768" y="566137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7</a:t>
            </a:r>
            <a:endParaRPr lang="cs-CZ" altLang="cs-CZ" sz="1600" b="1"/>
          </a:p>
        </p:txBody>
      </p:sp>
      <p:sp>
        <p:nvSpPr>
          <p:cNvPr id="177" name="Rounded Rectangle 75"/>
          <p:cNvSpPr>
            <a:spLocks noChangeArrowheads="1"/>
          </p:cNvSpPr>
          <p:nvPr/>
        </p:nvSpPr>
        <p:spPr bwMode="auto">
          <a:xfrm>
            <a:off x="1907704" y="566137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15</a:t>
            </a:r>
            <a:endParaRPr lang="cs-CZ" altLang="cs-CZ" sz="1600" b="1"/>
          </a:p>
        </p:txBody>
      </p:sp>
      <p:sp>
        <p:nvSpPr>
          <p:cNvPr id="178" name="Rounded Rectangle 75"/>
          <p:cNvSpPr>
            <a:spLocks noChangeArrowheads="1"/>
          </p:cNvSpPr>
          <p:nvPr/>
        </p:nvSpPr>
        <p:spPr bwMode="auto">
          <a:xfrm>
            <a:off x="1259632" y="5661372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 smtClean="0"/>
              <a:t>26</a:t>
            </a:r>
            <a:endParaRPr lang="cs-CZ" altLang="cs-CZ" sz="1600" b="1"/>
          </a:p>
        </p:txBody>
      </p:sp>
      <p:sp>
        <p:nvSpPr>
          <p:cNvPr id="180" name="TextBox 179"/>
          <p:cNvSpPr txBox="1"/>
          <p:nvPr/>
        </p:nvSpPr>
        <p:spPr>
          <a:xfrm>
            <a:off x="1331640" y="11967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0</a:t>
            </a:r>
            <a:endParaRPr lang="cs-CZ" sz="1600" b="1"/>
          </a:p>
        </p:txBody>
      </p:sp>
      <p:sp>
        <p:nvSpPr>
          <p:cNvPr id="181" name="TextBox 180"/>
          <p:cNvSpPr txBox="1"/>
          <p:nvPr/>
        </p:nvSpPr>
        <p:spPr>
          <a:xfrm>
            <a:off x="1979712" y="11967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1</a:t>
            </a:r>
            <a:endParaRPr lang="cs-CZ" sz="1600" b="1"/>
          </a:p>
        </p:txBody>
      </p:sp>
      <p:sp>
        <p:nvSpPr>
          <p:cNvPr id="182" name="TextBox 181"/>
          <p:cNvSpPr txBox="1"/>
          <p:nvPr/>
        </p:nvSpPr>
        <p:spPr>
          <a:xfrm>
            <a:off x="2627784" y="11967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2</a:t>
            </a:r>
            <a:endParaRPr lang="cs-CZ" sz="1600" b="1"/>
          </a:p>
        </p:txBody>
      </p:sp>
      <p:sp>
        <p:nvSpPr>
          <p:cNvPr id="183" name="TextBox 182"/>
          <p:cNvSpPr txBox="1"/>
          <p:nvPr/>
        </p:nvSpPr>
        <p:spPr>
          <a:xfrm>
            <a:off x="3275856" y="1196752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3</a:t>
            </a:r>
            <a:endParaRPr lang="cs-CZ" sz="1600" b="1"/>
          </a:p>
        </p:txBody>
      </p:sp>
      <p:sp>
        <p:nvSpPr>
          <p:cNvPr id="185" name="AutoShape 55"/>
          <p:cNvSpPr>
            <a:spLocks noChangeArrowheads="1"/>
          </p:cNvSpPr>
          <p:nvPr/>
        </p:nvSpPr>
        <p:spPr bwMode="auto">
          <a:xfrm>
            <a:off x="395536" y="836712"/>
            <a:ext cx="4320480" cy="360040"/>
          </a:xfrm>
          <a:prstGeom prst="roundRect">
            <a:avLst>
              <a:gd name="adj" fmla="val 12907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Linked </a:t>
            </a:r>
            <a:r>
              <a:rPr lang="en-US" altLang="cs-CZ" sz="1800" b="1" smtClean="0"/>
              <a:t>list/ array </a:t>
            </a:r>
            <a:r>
              <a:rPr lang="cs-CZ" altLang="cs-CZ" sz="1800" b="1" smtClean="0"/>
              <a:t> </a:t>
            </a:r>
            <a:r>
              <a:rPr lang="cs-CZ" altLang="cs-CZ" sz="1800" b="1"/>
              <a:t>repre</a:t>
            </a:r>
            <a:r>
              <a:rPr lang="en-US" altLang="cs-CZ" sz="1800" b="1"/>
              <a:t>s</a:t>
            </a:r>
            <a:r>
              <a:rPr lang="cs-CZ" altLang="cs-CZ" sz="1800" b="1"/>
              <a:t>enta</a:t>
            </a:r>
            <a:r>
              <a:rPr lang="en-US" altLang="cs-CZ" sz="1800" b="1"/>
              <a:t>tion</a:t>
            </a:r>
          </a:p>
        </p:txBody>
      </p:sp>
      <p:sp>
        <p:nvSpPr>
          <p:cNvPr id="186" name="AutoShape 55"/>
          <p:cNvSpPr>
            <a:spLocks noChangeArrowheads="1"/>
          </p:cNvSpPr>
          <p:nvPr/>
        </p:nvSpPr>
        <p:spPr bwMode="auto">
          <a:xfrm>
            <a:off x="4067944" y="3645024"/>
            <a:ext cx="4392488" cy="2592288"/>
          </a:xfrm>
          <a:prstGeom prst="roundRect">
            <a:avLst>
              <a:gd name="adj" fmla="val 6939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dirty="0" smtClean="0"/>
              <a:t>The weights of edges are at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dirty="0" smtClean="0"/>
              <a:t>same index in the second list.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dirty="0" smtClean="0"/>
              <a:t>+  Pro:  Simpler object or even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dirty="0"/>
              <a:t> </a:t>
            </a:r>
            <a:r>
              <a:rPr lang="en-US" altLang="cs-CZ" sz="1800" b="1" dirty="0" smtClean="0"/>
              <a:t>            </a:t>
            </a:r>
            <a:r>
              <a:rPr lang="en-US" altLang="cs-CZ" sz="1800" b="1" smtClean="0"/>
              <a:t>no </a:t>
            </a:r>
            <a:r>
              <a:rPr lang="en-US" altLang="cs-CZ" sz="1800" b="1" smtClean="0"/>
              <a:t>objects </a:t>
            </a:r>
            <a:r>
              <a:rPr lang="en-US" altLang="cs-CZ" sz="1800" b="1" dirty="0" smtClean="0"/>
              <a:t>at all in the arrays.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dirty="0" smtClean="0"/>
              <a:t>-  Con:  Keeping lists in sync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dirty="0"/>
              <a:t> </a:t>
            </a:r>
            <a:r>
              <a:rPr lang="en-US" altLang="cs-CZ" sz="1800" b="1" dirty="0" smtClean="0"/>
              <a:t>             needs more care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dirty="0"/>
              <a:t> </a:t>
            </a:r>
            <a:r>
              <a:rPr lang="en-US" altLang="cs-CZ" sz="1800" b="1" dirty="0" smtClean="0"/>
              <a:t>             caution in the code. </a:t>
            </a:r>
          </a:p>
        </p:txBody>
      </p:sp>
      <p:sp>
        <p:nvSpPr>
          <p:cNvPr id="113" name="AutoShape 6"/>
          <p:cNvSpPr>
            <a:spLocks noChangeArrowheads="1"/>
          </p:cNvSpPr>
          <p:nvPr/>
        </p:nvSpPr>
        <p:spPr bwMode="auto">
          <a:xfrm>
            <a:off x="395288" y="260350"/>
            <a:ext cx="4824412" cy="431800"/>
          </a:xfrm>
          <a:prstGeom prst="roundRect">
            <a:avLst>
              <a:gd name="adj" fmla="val 21069"/>
            </a:avLst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cs-CZ" sz="2000" b="1">
                <a:solidFill>
                  <a:schemeClr val="tx1"/>
                </a:solidFill>
              </a:rPr>
              <a:t>Graph most ususal representations</a:t>
            </a:r>
            <a:endParaRPr lang="cs-CZ" altLang="cs-CZ" sz="20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44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</a:t>
            </a:r>
            <a:r>
              <a:rPr lang="en-US" altLang="cs-CZ" sz="1400" smtClean="0"/>
              <a:t>20</a:t>
            </a:r>
            <a:endParaRPr lang="cs-CZ" altLang="cs-CZ" sz="1400" smtClean="0"/>
          </a:p>
        </p:txBody>
      </p:sp>
      <p:sp>
        <p:nvSpPr>
          <p:cNvPr id="25606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0F68C7B-0972-471D-8CF6-D5FB9B36BEB8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cs-CZ" altLang="cs-CZ" sz="1400" smtClean="0"/>
          </a:p>
        </p:txBody>
      </p:sp>
      <p:sp>
        <p:nvSpPr>
          <p:cNvPr id="25607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cxnSp>
        <p:nvCxnSpPr>
          <p:cNvPr id="25759" name="Přímá spojovací čára 194"/>
          <p:cNvCxnSpPr>
            <a:cxnSpLocks noChangeShapeType="1"/>
          </p:cNvCxnSpPr>
          <p:nvPr/>
        </p:nvCxnSpPr>
        <p:spPr bwMode="auto">
          <a:xfrm flipH="1" flipV="1">
            <a:off x="3275856" y="2420888"/>
            <a:ext cx="935782" cy="71899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0" name="Přímá spojovací čára 194"/>
          <p:cNvCxnSpPr>
            <a:cxnSpLocks noChangeShapeType="1"/>
          </p:cNvCxnSpPr>
          <p:nvPr/>
        </p:nvCxnSpPr>
        <p:spPr bwMode="auto">
          <a:xfrm flipH="1" flipV="1">
            <a:off x="3779912" y="1772816"/>
            <a:ext cx="431728" cy="50346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1" name="Přímá spojovací čára 194"/>
          <p:cNvCxnSpPr>
            <a:cxnSpLocks noChangeShapeType="1"/>
          </p:cNvCxnSpPr>
          <p:nvPr/>
        </p:nvCxnSpPr>
        <p:spPr bwMode="auto">
          <a:xfrm>
            <a:off x="3130550" y="2276277"/>
            <a:ext cx="865386" cy="59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2" name="Přímá spojovací čára 194"/>
          <p:cNvCxnSpPr>
            <a:cxnSpLocks noChangeShapeType="1"/>
          </p:cNvCxnSpPr>
          <p:nvPr/>
        </p:nvCxnSpPr>
        <p:spPr bwMode="auto">
          <a:xfrm flipV="1">
            <a:off x="4211638" y="1772816"/>
            <a:ext cx="432370" cy="503462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3" name="Přímá spojovací čára 194"/>
          <p:cNvCxnSpPr>
            <a:cxnSpLocks noChangeShapeType="1"/>
          </p:cNvCxnSpPr>
          <p:nvPr/>
        </p:nvCxnSpPr>
        <p:spPr bwMode="auto">
          <a:xfrm>
            <a:off x="4211638" y="2276277"/>
            <a:ext cx="864418" cy="595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4" name="Přímá spojovací čára 194"/>
          <p:cNvCxnSpPr>
            <a:cxnSpLocks noChangeShapeType="1"/>
          </p:cNvCxnSpPr>
          <p:nvPr/>
        </p:nvCxnSpPr>
        <p:spPr bwMode="auto">
          <a:xfrm>
            <a:off x="4211638" y="3139877"/>
            <a:ext cx="864418" cy="109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5" name="Přímá spojovací čára 194"/>
          <p:cNvCxnSpPr>
            <a:cxnSpLocks noChangeShapeType="1"/>
          </p:cNvCxnSpPr>
          <p:nvPr/>
        </p:nvCxnSpPr>
        <p:spPr bwMode="auto">
          <a:xfrm>
            <a:off x="3130550" y="3139877"/>
            <a:ext cx="865386" cy="109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6" name="Přímá spojovací čára 194"/>
          <p:cNvCxnSpPr>
            <a:cxnSpLocks noChangeShapeType="1"/>
          </p:cNvCxnSpPr>
          <p:nvPr/>
        </p:nvCxnSpPr>
        <p:spPr bwMode="auto">
          <a:xfrm flipV="1">
            <a:off x="4211638" y="2492896"/>
            <a:ext cx="322" cy="64698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7" name="Přímá spojovací čára 194"/>
          <p:cNvCxnSpPr>
            <a:cxnSpLocks noChangeShapeType="1"/>
          </p:cNvCxnSpPr>
          <p:nvPr/>
        </p:nvCxnSpPr>
        <p:spPr bwMode="auto">
          <a:xfrm flipV="1">
            <a:off x="3130550" y="2492896"/>
            <a:ext cx="1290" cy="64698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8" name="Přímá spojovací čára 194"/>
          <p:cNvCxnSpPr>
            <a:cxnSpLocks noChangeShapeType="1"/>
          </p:cNvCxnSpPr>
          <p:nvPr/>
        </p:nvCxnSpPr>
        <p:spPr bwMode="auto">
          <a:xfrm flipV="1">
            <a:off x="5291138" y="2492896"/>
            <a:ext cx="942" cy="64698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69" name="Přímá spojovací čára 194"/>
          <p:cNvCxnSpPr>
            <a:cxnSpLocks noChangeShapeType="1"/>
          </p:cNvCxnSpPr>
          <p:nvPr/>
        </p:nvCxnSpPr>
        <p:spPr bwMode="auto">
          <a:xfrm flipV="1">
            <a:off x="3707904" y="1628577"/>
            <a:ext cx="793179" cy="22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2987824" y="1484784"/>
            <a:ext cx="2447925" cy="1800225"/>
            <a:chOff x="2987675" y="908050"/>
            <a:chExt cx="2447925" cy="1800225"/>
          </a:xfrm>
        </p:grpSpPr>
        <p:sp>
          <p:nvSpPr>
            <p:cNvPr id="25770" name="Elipsa 200"/>
            <p:cNvSpPr>
              <a:spLocks noChangeArrowheads="1"/>
            </p:cNvSpPr>
            <p:nvPr/>
          </p:nvSpPr>
          <p:spPr bwMode="auto">
            <a:xfrm>
              <a:off x="2987675" y="1555750"/>
              <a:ext cx="287338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C</a:t>
              </a:r>
              <a:endParaRPr lang="cs-CZ" altLang="cs-CZ" sz="1600" b="1"/>
            </a:p>
          </p:txBody>
        </p:sp>
        <p:sp>
          <p:nvSpPr>
            <p:cNvPr id="25771" name="Elipsa 200"/>
            <p:cNvSpPr>
              <a:spLocks noChangeArrowheads="1"/>
            </p:cNvSpPr>
            <p:nvPr/>
          </p:nvSpPr>
          <p:spPr bwMode="auto">
            <a:xfrm>
              <a:off x="4067175" y="1555750"/>
              <a:ext cx="287338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D</a:t>
              </a:r>
              <a:endParaRPr lang="cs-CZ" altLang="cs-CZ" sz="1600" b="1"/>
            </a:p>
          </p:txBody>
        </p:sp>
        <p:sp>
          <p:nvSpPr>
            <p:cNvPr id="25772" name="Elipsa 200"/>
            <p:cNvSpPr>
              <a:spLocks noChangeArrowheads="1"/>
            </p:cNvSpPr>
            <p:nvPr/>
          </p:nvSpPr>
          <p:spPr bwMode="auto">
            <a:xfrm>
              <a:off x="5146675" y="1555750"/>
              <a:ext cx="288925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E</a:t>
              </a:r>
              <a:endParaRPr lang="cs-CZ" altLang="cs-CZ" sz="1600" b="1"/>
            </a:p>
          </p:txBody>
        </p:sp>
        <p:sp>
          <p:nvSpPr>
            <p:cNvPr id="25773" name="Elipsa 200"/>
            <p:cNvSpPr>
              <a:spLocks noChangeArrowheads="1"/>
            </p:cNvSpPr>
            <p:nvPr/>
          </p:nvSpPr>
          <p:spPr bwMode="auto">
            <a:xfrm>
              <a:off x="2987675" y="2419350"/>
              <a:ext cx="288925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F</a:t>
              </a:r>
              <a:endParaRPr lang="cs-CZ" altLang="cs-CZ" sz="1600" b="1"/>
            </a:p>
          </p:txBody>
        </p:sp>
        <p:sp>
          <p:nvSpPr>
            <p:cNvPr id="25774" name="Elipsa 200"/>
            <p:cNvSpPr>
              <a:spLocks noChangeArrowheads="1"/>
            </p:cNvSpPr>
            <p:nvPr/>
          </p:nvSpPr>
          <p:spPr bwMode="auto">
            <a:xfrm>
              <a:off x="4067175" y="2419350"/>
              <a:ext cx="288925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G</a:t>
              </a:r>
              <a:endParaRPr lang="cs-CZ" altLang="cs-CZ" sz="1600" b="1"/>
            </a:p>
          </p:txBody>
        </p:sp>
        <p:sp>
          <p:nvSpPr>
            <p:cNvPr id="25775" name="Elipsa 200"/>
            <p:cNvSpPr>
              <a:spLocks noChangeArrowheads="1"/>
            </p:cNvSpPr>
            <p:nvPr/>
          </p:nvSpPr>
          <p:spPr bwMode="auto">
            <a:xfrm>
              <a:off x="5148263" y="2419350"/>
              <a:ext cx="287337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H</a:t>
              </a:r>
              <a:endParaRPr lang="cs-CZ" altLang="cs-CZ" sz="1600" b="1"/>
            </a:p>
          </p:txBody>
        </p:sp>
        <p:sp>
          <p:nvSpPr>
            <p:cNvPr id="25776" name="Elipsa 200"/>
            <p:cNvSpPr>
              <a:spLocks noChangeArrowheads="1"/>
            </p:cNvSpPr>
            <p:nvPr/>
          </p:nvSpPr>
          <p:spPr bwMode="auto">
            <a:xfrm>
              <a:off x="4572000" y="908050"/>
              <a:ext cx="287338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B</a:t>
              </a:r>
              <a:endParaRPr lang="cs-CZ" altLang="cs-CZ" sz="1600" b="1"/>
            </a:p>
          </p:txBody>
        </p:sp>
        <p:sp>
          <p:nvSpPr>
            <p:cNvPr id="25777" name="Elipsa 200"/>
            <p:cNvSpPr>
              <a:spLocks noChangeArrowheads="1"/>
            </p:cNvSpPr>
            <p:nvPr/>
          </p:nvSpPr>
          <p:spPr bwMode="auto">
            <a:xfrm>
              <a:off x="3563938" y="908050"/>
              <a:ext cx="287337" cy="28892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600" b="1"/>
                <a:t>A</a:t>
              </a:r>
              <a:endParaRPr lang="cs-CZ" altLang="cs-CZ" sz="1600" b="1"/>
            </a:p>
          </p:txBody>
        </p:sp>
      </p:grpSp>
      <p:sp>
        <p:nvSpPr>
          <p:cNvPr id="98" name="AutoShape 6"/>
          <p:cNvSpPr>
            <a:spLocks noChangeArrowheads="1"/>
          </p:cNvSpPr>
          <p:nvPr/>
        </p:nvSpPr>
        <p:spPr bwMode="auto">
          <a:xfrm>
            <a:off x="5364088" y="1124744"/>
            <a:ext cx="3240360" cy="792088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Directed weighted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graph</a:t>
            </a:r>
            <a:endParaRPr lang="cs-CZ" altLang="cs-CZ" sz="2000" b="1"/>
          </a:p>
        </p:txBody>
      </p:sp>
      <p:sp>
        <p:nvSpPr>
          <p:cNvPr id="82" name="TextBox 81"/>
          <p:cNvSpPr txBox="1"/>
          <p:nvPr/>
        </p:nvSpPr>
        <p:spPr>
          <a:xfrm>
            <a:off x="2689344" y="256490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12</a:t>
            </a:r>
            <a:endParaRPr lang="cs-CZ" sz="1600" b="1"/>
          </a:p>
        </p:txBody>
      </p:sp>
      <p:sp>
        <p:nvSpPr>
          <p:cNvPr id="83" name="TextBox 82"/>
          <p:cNvSpPr txBox="1"/>
          <p:nvPr/>
        </p:nvSpPr>
        <p:spPr>
          <a:xfrm>
            <a:off x="4201512" y="256490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7</a:t>
            </a:r>
            <a:endParaRPr lang="cs-CZ" sz="1600" b="1"/>
          </a:p>
        </p:txBody>
      </p:sp>
      <p:sp>
        <p:nvSpPr>
          <p:cNvPr id="84" name="TextBox 83"/>
          <p:cNvSpPr txBox="1"/>
          <p:nvPr/>
        </p:nvSpPr>
        <p:spPr>
          <a:xfrm>
            <a:off x="3409424" y="198884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55</a:t>
            </a:r>
            <a:endParaRPr lang="cs-CZ" sz="1600" b="1"/>
          </a:p>
        </p:txBody>
      </p:sp>
      <p:sp>
        <p:nvSpPr>
          <p:cNvPr id="85" name="TextBox 84"/>
          <p:cNvSpPr txBox="1"/>
          <p:nvPr/>
        </p:nvSpPr>
        <p:spPr>
          <a:xfrm>
            <a:off x="3409424" y="285293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15</a:t>
            </a:r>
            <a:endParaRPr lang="cs-CZ" sz="1600" b="1"/>
          </a:p>
        </p:txBody>
      </p:sp>
      <p:sp>
        <p:nvSpPr>
          <p:cNvPr id="86" name="TextBox 85"/>
          <p:cNvSpPr txBox="1"/>
          <p:nvPr/>
        </p:nvSpPr>
        <p:spPr>
          <a:xfrm>
            <a:off x="3553440" y="2420888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26</a:t>
            </a:r>
            <a:endParaRPr lang="cs-CZ" sz="1600" b="1"/>
          </a:p>
        </p:txBody>
      </p:sp>
      <p:sp>
        <p:nvSpPr>
          <p:cNvPr id="87" name="TextBox 86"/>
          <p:cNvSpPr txBox="1"/>
          <p:nvPr/>
        </p:nvSpPr>
        <p:spPr>
          <a:xfrm>
            <a:off x="4057496" y="134076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9</a:t>
            </a:r>
            <a:endParaRPr lang="cs-CZ" sz="1600" b="1"/>
          </a:p>
        </p:txBody>
      </p:sp>
      <p:sp>
        <p:nvSpPr>
          <p:cNvPr id="88" name="TextBox 87"/>
          <p:cNvSpPr txBox="1"/>
          <p:nvPr/>
        </p:nvSpPr>
        <p:spPr>
          <a:xfrm>
            <a:off x="4417536" y="184482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4</a:t>
            </a:r>
            <a:endParaRPr lang="cs-CZ" sz="1600" b="1"/>
          </a:p>
        </p:txBody>
      </p:sp>
      <p:sp>
        <p:nvSpPr>
          <p:cNvPr id="89" name="TextBox 88"/>
          <p:cNvSpPr txBox="1"/>
          <p:nvPr/>
        </p:nvSpPr>
        <p:spPr>
          <a:xfrm>
            <a:off x="3913480" y="1700808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3</a:t>
            </a:r>
            <a:endParaRPr lang="cs-CZ" sz="1600" b="1"/>
          </a:p>
        </p:txBody>
      </p:sp>
      <p:sp>
        <p:nvSpPr>
          <p:cNvPr id="90" name="TextBox 89"/>
          <p:cNvSpPr txBox="1"/>
          <p:nvPr/>
        </p:nvSpPr>
        <p:spPr>
          <a:xfrm>
            <a:off x="5292080" y="256490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14</a:t>
            </a:r>
            <a:endParaRPr lang="cs-CZ" sz="1600" b="1"/>
          </a:p>
        </p:txBody>
      </p:sp>
      <p:sp>
        <p:nvSpPr>
          <p:cNvPr id="91" name="TextBox 90"/>
          <p:cNvSpPr txBox="1"/>
          <p:nvPr/>
        </p:nvSpPr>
        <p:spPr>
          <a:xfrm>
            <a:off x="4663764" y="198884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2</a:t>
            </a:r>
            <a:endParaRPr lang="cs-CZ" sz="1600" b="1"/>
          </a:p>
        </p:txBody>
      </p:sp>
      <p:sp>
        <p:nvSpPr>
          <p:cNvPr id="92" name="TextBox 91"/>
          <p:cNvSpPr txBox="1"/>
          <p:nvPr/>
        </p:nvSpPr>
        <p:spPr>
          <a:xfrm>
            <a:off x="4572000" y="2852936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33</a:t>
            </a:r>
            <a:endParaRPr lang="cs-CZ" sz="1600" b="1"/>
          </a:p>
        </p:txBody>
      </p:sp>
      <p:sp>
        <p:nvSpPr>
          <p:cNvPr id="93" name="AutoShape 6"/>
          <p:cNvSpPr>
            <a:spLocks noChangeArrowheads="1"/>
          </p:cNvSpPr>
          <p:nvPr/>
        </p:nvSpPr>
        <p:spPr bwMode="auto">
          <a:xfrm>
            <a:off x="467544" y="3501008"/>
            <a:ext cx="8136904" cy="1368152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The representation is usually a more or less obvious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 combination of the methods in the previous cases --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2000" b="1" smtClean="0"/>
              <a:t>Weight matrix or linked list.</a:t>
            </a:r>
          </a:p>
        </p:txBody>
      </p:sp>
      <p:sp>
        <p:nvSpPr>
          <p:cNvPr id="40" name="AutoShape 6"/>
          <p:cNvSpPr>
            <a:spLocks noChangeArrowheads="1"/>
          </p:cNvSpPr>
          <p:nvPr/>
        </p:nvSpPr>
        <p:spPr bwMode="auto">
          <a:xfrm>
            <a:off x="395288" y="260350"/>
            <a:ext cx="4824412" cy="431800"/>
          </a:xfrm>
          <a:prstGeom prst="roundRect">
            <a:avLst>
              <a:gd name="adj" fmla="val 21069"/>
            </a:avLst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cs-CZ" sz="2000" b="1">
                <a:solidFill>
                  <a:schemeClr val="tx1"/>
                </a:solidFill>
              </a:rPr>
              <a:t>Graph most ususal representations</a:t>
            </a:r>
            <a:endParaRPr lang="cs-CZ" altLang="cs-CZ" sz="20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80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Box 250"/>
          <p:cNvSpPr txBox="1"/>
          <p:nvPr/>
        </p:nvSpPr>
        <p:spPr>
          <a:xfrm>
            <a:off x="755576" y="5445224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Directed acyclic graph (DAG)</a:t>
            </a: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 directed loops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7" name="Line 153"/>
          <p:cNvSpPr>
            <a:spLocks noChangeShapeType="1"/>
          </p:cNvSpPr>
          <p:nvPr/>
        </p:nvSpPr>
        <p:spPr bwMode="auto">
          <a:xfrm rot="16200000" flipH="1" flipV="1">
            <a:off x="575556" y="1470266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0" name="Line 153"/>
          <p:cNvSpPr>
            <a:spLocks noChangeShapeType="1"/>
          </p:cNvSpPr>
          <p:nvPr/>
        </p:nvSpPr>
        <p:spPr bwMode="auto">
          <a:xfrm rot="16200000" flipH="1">
            <a:off x="971600" y="1506270"/>
            <a:ext cx="57606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1" name="Oval 169"/>
          <p:cNvSpPr>
            <a:spLocks noChangeArrowheads="1"/>
          </p:cNvSpPr>
          <p:nvPr/>
        </p:nvSpPr>
        <p:spPr bwMode="auto">
          <a:xfrm rot="16200000">
            <a:off x="971600" y="13622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2" name="Line 153"/>
          <p:cNvSpPr>
            <a:spLocks noChangeShapeType="1"/>
          </p:cNvSpPr>
          <p:nvPr/>
        </p:nvSpPr>
        <p:spPr bwMode="auto">
          <a:xfrm rot="16200000" flipH="1">
            <a:off x="899592" y="1650286"/>
            <a:ext cx="7200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3" name="Line 153"/>
          <p:cNvSpPr>
            <a:spLocks noChangeShapeType="1"/>
          </p:cNvSpPr>
          <p:nvPr/>
        </p:nvSpPr>
        <p:spPr bwMode="auto">
          <a:xfrm rot="16200000">
            <a:off x="1547664" y="1506270"/>
            <a:ext cx="504056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5" name="Line 153"/>
          <p:cNvSpPr>
            <a:spLocks noChangeShapeType="1"/>
          </p:cNvSpPr>
          <p:nvPr/>
        </p:nvSpPr>
        <p:spPr bwMode="auto">
          <a:xfrm rot="16200000" flipH="1">
            <a:off x="1691680" y="1866310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9" name="Oval 169"/>
          <p:cNvSpPr>
            <a:spLocks noChangeArrowheads="1"/>
          </p:cNvSpPr>
          <p:nvPr/>
        </p:nvSpPr>
        <p:spPr bwMode="auto">
          <a:xfrm rot="16200000">
            <a:off x="1403648" y="201032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6" name="Line 153"/>
          <p:cNvSpPr>
            <a:spLocks noChangeShapeType="1"/>
          </p:cNvSpPr>
          <p:nvPr/>
        </p:nvSpPr>
        <p:spPr bwMode="auto">
          <a:xfrm rot="16200000" flipH="1">
            <a:off x="1835696" y="1866310"/>
            <a:ext cx="79208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8" name="Oval 169"/>
          <p:cNvSpPr>
            <a:spLocks noChangeArrowheads="1"/>
          </p:cNvSpPr>
          <p:nvPr/>
        </p:nvSpPr>
        <p:spPr bwMode="auto">
          <a:xfrm rot="16200000">
            <a:off x="2195736" y="229835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9" name="Line 153"/>
          <p:cNvSpPr>
            <a:spLocks noChangeShapeType="1"/>
          </p:cNvSpPr>
          <p:nvPr/>
        </p:nvSpPr>
        <p:spPr bwMode="auto">
          <a:xfrm rot="16200000" flipV="1">
            <a:off x="1655676" y="966210"/>
            <a:ext cx="72008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0" name="Line 153"/>
          <p:cNvSpPr>
            <a:spLocks noChangeShapeType="1"/>
          </p:cNvSpPr>
          <p:nvPr/>
        </p:nvSpPr>
        <p:spPr bwMode="auto">
          <a:xfrm rot="16200000" flipV="1">
            <a:off x="2339752" y="1506270"/>
            <a:ext cx="36004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7" name="Oval 169"/>
          <p:cNvSpPr>
            <a:spLocks noChangeArrowheads="1"/>
          </p:cNvSpPr>
          <p:nvPr/>
        </p:nvSpPr>
        <p:spPr bwMode="auto">
          <a:xfrm rot="16200000">
            <a:off x="2123728" y="14342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1" name="Oval 169"/>
          <p:cNvSpPr>
            <a:spLocks noChangeArrowheads="1"/>
          </p:cNvSpPr>
          <p:nvPr/>
        </p:nvSpPr>
        <p:spPr bwMode="auto">
          <a:xfrm rot="16200000">
            <a:off x="2699792" y="18663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2" name="TextBox 291"/>
          <p:cNvSpPr txBox="1"/>
          <p:nvPr/>
        </p:nvSpPr>
        <p:spPr>
          <a:xfrm>
            <a:off x="467544" y="2802414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Directed graph</a:t>
            </a:r>
            <a:r>
              <a:rPr lang="cs-CZ" sz="16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8" name="Oval 169"/>
          <p:cNvSpPr>
            <a:spLocks noChangeArrowheads="1"/>
          </p:cNvSpPr>
          <p:nvPr/>
        </p:nvSpPr>
        <p:spPr bwMode="auto">
          <a:xfrm rot="16200000">
            <a:off x="467544" y="193831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4" name="Oval 169"/>
          <p:cNvSpPr>
            <a:spLocks noChangeArrowheads="1"/>
          </p:cNvSpPr>
          <p:nvPr/>
        </p:nvSpPr>
        <p:spPr bwMode="auto">
          <a:xfrm>
            <a:off x="5724128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" name="Oval 169"/>
          <p:cNvSpPr>
            <a:spLocks noChangeArrowheads="1"/>
          </p:cNvSpPr>
          <p:nvPr/>
        </p:nvSpPr>
        <p:spPr bwMode="auto">
          <a:xfrm>
            <a:off x="6660232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8" name="Oval 169"/>
          <p:cNvSpPr>
            <a:spLocks noChangeArrowheads="1"/>
          </p:cNvSpPr>
          <p:nvPr/>
        </p:nvSpPr>
        <p:spPr bwMode="auto">
          <a:xfrm>
            <a:off x="8171953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9" name="Oval 169"/>
          <p:cNvSpPr>
            <a:spLocks noChangeArrowheads="1"/>
          </p:cNvSpPr>
          <p:nvPr/>
        </p:nvSpPr>
        <p:spPr bwMode="auto">
          <a:xfrm>
            <a:off x="8459985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0" name="Line 153"/>
          <p:cNvSpPr>
            <a:spLocks noChangeShapeType="1"/>
          </p:cNvSpPr>
          <p:nvPr/>
        </p:nvSpPr>
        <p:spPr bwMode="auto">
          <a:xfrm rot="16200000" flipH="1">
            <a:off x="8315969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1" name="Line 153"/>
          <p:cNvSpPr>
            <a:spLocks noChangeShapeType="1"/>
          </p:cNvSpPr>
          <p:nvPr/>
        </p:nvSpPr>
        <p:spPr bwMode="auto">
          <a:xfrm rot="16200000" flipH="1" flipV="1">
            <a:off x="8171953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3" name="Line 153"/>
          <p:cNvSpPr>
            <a:spLocks noChangeShapeType="1"/>
          </p:cNvSpPr>
          <p:nvPr/>
        </p:nvSpPr>
        <p:spPr bwMode="auto">
          <a:xfrm rot="16200000" flipH="1" flipV="1">
            <a:off x="6660232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4" name="Line 153"/>
          <p:cNvSpPr>
            <a:spLocks noChangeShapeType="1"/>
          </p:cNvSpPr>
          <p:nvPr/>
        </p:nvSpPr>
        <p:spPr bwMode="auto">
          <a:xfrm rot="16200000" flipH="1">
            <a:off x="5868144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5" name="Line 153"/>
          <p:cNvSpPr>
            <a:spLocks noChangeShapeType="1"/>
          </p:cNvSpPr>
          <p:nvPr/>
        </p:nvSpPr>
        <p:spPr bwMode="auto">
          <a:xfrm rot="16200000" flipH="1" flipV="1">
            <a:off x="5724128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6" name="Oval 169"/>
          <p:cNvSpPr>
            <a:spLocks noChangeArrowheads="1"/>
          </p:cNvSpPr>
          <p:nvPr/>
        </p:nvSpPr>
        <p:spPr bwMode="auto">
          <a:xfrm>
            <a:off x="5868144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" name="Line 153"/>
          <p:cNvSpPr>
            <a:spLocks noChangeShapeType="1"/>
          </p:cNvSpPr>
          <p:nvPr/>
        </p:nvSpPr>
        <p:spPr bwMode="auto">
          <a:xfrm rot="16200000" flipH="1">
            <a:off x="6156176" y="157783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8" name="Line 153"/>
          <p:cNvSpPr>
            <a:spLocks noChangeShapeType="1"/>
          </p:cNvSpPr>
          <p:nvPr/>
        </p:nvSpPr>
        <p:spPr bwMode="auto">
          <a:xfrm rot="16200000" flipH="1" flipV="1">
            <a:off x="5976156" y="1541827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9" name="Oval 169"/>
          <p:cNvSpPr>
            <a:spLocks noChangeArrowheads="1"/>
          </p:cNvSpPr>
          <p:nvPr/>
        </p:nvSpPr>
        <p:spPr bwMode="auto">
          <a:xfrm>
            <a:off x="6300192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2" name="Line 153"/>
          <p:cNvSpPr>
            <a:spLocks noChangeShapeType="1"/>
          </p:cNvSpPr>
          <p:nvPr/>
        </p:nvSpPr>
        <p:spPr bwMode="auto">
          <a:xfrm rot="16200000" flipH="1">
            <a:off x="6948264" y="157783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3" name="Oval 169"/>
          <p:cNvSpPr>
            <a:spLocks noChangeArrowheads="1"/>
          </p:cNvSpPr>
          <p:nvPr/>
        </p:nvSpPr>
        <p:spPr bwMode="auto">
          <a:xfrm>
            <a:off x="7092280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4" name="Line 153"/>
          <p:cNvSpPr>
            <a:spLocks noChangeShapeType="1"/>
          </p:cNvSpPr>
          <p:nvPr/>
        </p:nvSpPr>
        <p:spPr bwMode="auto">
          <a:xfrm rot="16200000" flipH="1" flipV="1">
            <a:off x="6804248" y="157783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6" name="Line 153"/>
          <p:cNvSpPr>
            <a:spLocks noChangeShapeType="1"/>
          </p:cNvSpPr>
          <p:nvPr/>
        </p:nvSpPr>
        <p:spPr bwMode="auto">
          <a:xfrm rot="16200000" flipH="1">
            <a:off x="6660232" y="1217791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17" name="Oval 169"/>
          <p:cNvSpPr>
            <a:spLocks noChangeArrowheads="1"/>
          </p:cNvSpPr>
          <p:nvPr/>
        </p:nvSpPr>
        <p:spPr bwMode="auto">
          <a:xfrm>
            <a:off x="6948264" y="143381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0" name="Line 153"/>
          <p:cNvSpPr>
            <a:spLocks noChangeShapeType="1"/>
          </p:cNvSpPr>
          <p:nvPr/>
        </p:nvSpPr>
        <p:spPr bwMode="auto">
          <a:xfrm rot="16200000" flipH="1" flipV="1">
            <a:off x="6336196" y="1253795"/>
            <a:ext cx="216024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1" name="Oval 169"/>
          <p:cNvSpPr>
            <a:spLocks noChangeArrowheads="1"/>
          </p:cNvSpPr>
          <p:nvPr/>
        </p:nvSpPr>
        <p:spPr bwMode="auto">
          <a:xfrm>
            <a:off x="6156176" y="143381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5" name="Oval 169"/>
          <p:cNvSpPr>
            <a:spLocks noChangeArrowheads="1"/>
          </p:cNvSpPr>
          <p:nvPr/>
        </p:nvSpPr>
        <p:spPr bwMode="auto">
          <a:xfrm>
            <a:off x="6516216" y="121779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2" name="Oval 169"/>
          <p:cNvSpPr>
            <a:spLocks noChangeArrowheads="1"/>
          </p:cNvSpPr>
          <p:nvPr/>
        </p:nvSpPr>
        <p:spPr bwMode="auto">
          <a:xfrm>
            <a:off x="8315969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3" name="Line 153"/>
          <p:cNvSpPr>
            <a:spLocks noChangeShapeType="1"/>
          </p:cNvSpPr>
          <p:nvPr/>
        </p:nvSpPr>
        <p:spPr bwMode="auto">
          <a:xfrm rot="16200000" flipH="1">
            <a:off x="8063941" y="1541827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6" name="Line 153"/>
          <p:cNvSpPr>
            <a:spLocks noChangeShapeType="1"/>
          </p:cNvSpPr>
          <p:nvPr/>
        </p:nvSpPr>
        <p:spPr bwMode="auto">
          <a:xfrm rot="5400000">
            <a:off x="7847917" y="1541827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7" name="Oval 169"/>
          <p:cNvSpPr>
            <a:spLocks noChangeArrowheads="1"/>
          </p:cNvSpPr>
          <p:nvPr/>
        </p:nvSpPr>
        <p:spPr bwMode="auto">
          <a:xfrm>
            <a:off x="7811913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9" name="Line 153"/>
          <p:cNvSpPr>
            <a:spLocks noChangeShapeType="1"/>
          </p:cNvSpPr>
          <p:nvPr/>
        </p:nvSpPr>
        <p:spPr bwMode="auto">
          <a:xfrm rot="16200000" flipH="1">
            <a:off x="7775909" y="1181787"/>
            <a:ext cx="14401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1" name="Line 153"/>
          <p:cNvSpPr>
            <a:spLocks noChangeShapeType="1"/>
          </p:cNvSpPr>
          <p:nvPr/>
        </p:nvSpPr>
        <p:spPr bwMode="auto">
          <a:xfrm rot="16200000" flipH="1">
            <a:off x="7344308" y="965763"/>
            <a:ext cx="7200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2" name="Line 153"/>
          <p:cNvSpPr>
            <a:spLocks noChangeShapeType="1"/>
          </p:cNvSpPr>
          <p:nvPr/>
        </p:nvSpPr>
        <p:spPr bwMode="auto">
          <a:xfrm rot="16200000" flipH="1" flipV="1">
            <a:off x="6876256" y="929759"/>
            <a:ext cx="720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0" name="Oval 169"/>
          <p:cNvSpPr>
            <a:spLocks noChangeArrowheads="1"/>
          </p:cNvSpPr>
          <p:nvPr/>
        </p:nvSpPr>
        <p:spPr bwMode="auto">
          <a:xfrm>
            <a:off x="7092280" y="107377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3" name="Line 153"/>
          <p:cNvSpPr>
            <a:spLocks noChangeShapeType="1"/>
          </p:cNvSpPr>
          <p:nvPr/>
        </p:nvSpPr>
        <p:spPr bwMode="auto">
          <a:xfrm rot="16200000" flipH="1">
            <a:off x="6012160" y="229791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4" name="Oval 169"/>
          <p:cNvSpPr>
            <a:spLocks noChangeArrowheads="1"/>
          </p:cNvSpPr>
          <p:nvPr/>
        </p:nvSpPr>
        <p:spPr bwMode="auto">
          <a:xfrm>
            <a:off x="6228184" y="251393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5" name="Oval 169"/>
          <p:cNvSpPr>
            <a:spLocks noChangeArrowheads="1"/>
          </p:cNvSpPr>
          <p:nvPr/>
        </p:nvSpPr>
        <p:spPr bwMode="auto">
          <a:xfrm>
            <a:off x="6012160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7" name="Oval 169"/>
          <p:cNvSpPr>
            <a:spLocks noChangeArrowheads="1"/>
          </p:cNvSpPr>
          <p:nvPr/>
        </p:nvSpPr>
        <p:spPr bwMode="auto">
          <a:xfrm>
            <a:off x="6804248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8" name="Oval 169"/>
          <p:cNvSpPr>
            <a:spLocks noChangeArrowheads="1"/>
          </p:cNvSpPr>
          <p:nvPr/>
        </p:nvSpPr>
        <p:spPr bwMode="auto">
          <a:xfrm>
            <a:off x="7596336" y="1217791"/>
            <a:ext cx="144016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5" name="Oval 169"/>
          <p:cNvSpPr>
            <a:spLocks noChangeArrowheads="1"/>
          </p:cNvSpPr>
          <p:nvPr/>
        </p:nvSpPr>
        <p:spPr bwMode="auto">
          <a:xfrm>
            <a:off x="8027937" y="143381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8" name="TextBox 337"/>
          <p:cNvSpPr txBox="1"/>
          <p:nvPr/>
        </p:nvSpPr>
        <p:spPr>
          <a:xfrm>
            <a:off x="5796136" y="2802414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Bin</a:t>
            </a:r>
            <a:r>
              <a:rPr lang="en-US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ary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rooted tree</a:t>
            </a:r>
            <a:endParaRPr lang="cs-CZ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4</a:t>
            </a:fld>
            <a:endParaRPr lang="cs-CZ"/>
          </a:p>
        </p:txBody>
      </p:sp>
      <p:sp>
        <p:nvSpPr>
          <p:cNvPr id="154" name="Line 153"/>
          <p:cNvSpPr>
            <a:spLocks noChangeShapeType="1"/>
          </p:cNvSpPr>
          <p:nvPr/>
        </p:nvSpPr>
        <p:spPr bwMode="auto">
          <a:xfrm rot="16200000" flipH="1">
            <a:off x="4824028" y="1614282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3"/>
          <p:cNvSpPr>
            <a:spLocks noChangeShapeType="1"/>
          </p:cNvSpPr>
          <p:nvPr/>
        </p:nvSpPr>
        <p:spPr bwMode="auto">
          <a:xfrm rot="16200000" flipH="1">
            <a:off x="4968044" y="1470266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Line 153"/>
          <p:cNvSpPr>
            <a:spLocks noChangeShapeType="1"/>
          </p:cNvSpPr>
          <p:nvPr/>
        </p:nvSpPr>
        <p:spPr bwMode="auto">
          <a:xfrm rot="16200000" flipH="1">
            <a:off x="4499992" y="930206"/>
            <a:ext cx="288032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 rot="16200000" flipH="1" flipV="1">
            <a:off x="3959932" y="966210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rot="16200000" flipH="1" flipV="1">
            <a:off x="4680012" y="1470266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Oval 169"/>
          <p:cNvSpPr>
            <a:spLocks noChangeArrowheads="1"/>
          </p:cNvSpPr>
          <p:nvPr/>
        </p:nvSpPr>
        <p:spPr bwMode="auto">
          <a:xfrm>
            <a:off x="4283968" y="13622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Line 153"/>
          <p:cNvSpPr>
            <a:spLocks noChangeShapeType="1"/>
          </p:cNvSpPr>
          <p:nvPr/>
        </p:nvSpPr>
        <p:spPr bwMode="auto">
          <a:xfrm rot="16200000" flipH="1" flipV="1">
            <a:off x="3599892" y="1613835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Line 153"/>
          <p:cNvSpPr>
            <a:spLocks noChangeShapeType="1"/>
          </p:cNvSpPr>
          <p:nvPr/>
        </p:nvSpPr>
        <p:spPr bwMode="auto">
          <a:xfrm rot="16200000" flipH="1" flipV="1">
            <a:off x="3419872" y="1793855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Line 153"/>
          <p:cNvSpPr>
            <a:spLocks noChangeShapeType="1"/>
          </p:cNvSpPr>
          <p:nvPr/>
        </p:nvSpPr>
        <p:spPr bwMode="auto">
          <a:xfrm rot="16200000" flipH="1" flipV="1">
            <a:off x="3563888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Line 153"/>
          <p:cNvSpPr>
            <a:spLocks noChangeShapeType="1"/>
          </p:cNvSpPr>
          <p:nvPr/>
        </p:nvSpPr>
        <p:spPr bwMode="auto">
          <a:xfrm rot="5400000" flipV="1">
            <a:off x="3707904" y="1937871"/>
            <a:ext cx="28803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Line 153"/>
          <p:cNvSpPr>
            <a:spLocks noChangeShapeType="1"/>
          </p:cNvSpPr>
          <p:nvPr/>
        </p:nvSpPr>
        <p:spPr bwMode="auto">
          <a:xfrm rot="5400000" flipV="1">
            <a:off x="3851920" y="1793855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9" name="Line 153"/>
          <p:cNvSpPr>
            <a:spLocks noChangeShapeType="1"/>
          </p:cNvSpPr>
          <p:nvPr/>
        </p:nvSpPr>
        <p:spPr bwMode="auto">
          <a:xfrm rot="16200000" flipH="1" flipV="1">
            <a:off x="3671900" y="2333915"/>
            <a:ext cx="36004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4" name="Line 153"/>
          <p:cNvSpPr>
            <a:spLocks noChangeShapeType="1"/>
          </p:cNvSpPr>
          <p:nvPr/>
        </p:nvSpPr>
        <p:spPr bwMode="auto">
          <a:xfrm rot="16200000" flipH="1">
            <a:off x="3851920" y="2297911"/>
            <a:ext cx="360040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2" name="Line 153"/>
          <p:cNvSpPr>
            <a:spLocks noChangeShapeType="1"/>
          </p:cNvSpPr>
          <p:nvPr/>
        </p:nvSpPr>
        <p:spPr bwMode="auto">
          <a:xfrm rot="16200000" flipH="1" flipV="1">
            <a:off x="4211960" y="1218238"/>
            <a:ext cx="28803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1" name="Oval 169"/>
          <p:cNvSpPr>
            <a:spLocks noChangeArrowheads="1"/>
          </p:cNvSpPr>
          <p:nvPr/>
        </p:nvSpPr>
        <p:spPr bwMode="auto">
          <a:xfrm>
            <a:off x="4932040" y="13622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Oval 169"/>
          <p:cNvSpPr>
            <a:spLocks noChangeArrowheads="1"/>
          </p:cNvSpPr>
          <p:nvPr/>
        </p:nvSpPr>
        <p:spPr bwMode="auto">
          <a:xfrm>
            <a:off x="4283968" y="100221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Oval 169"/>
          <p:cNvSpPr>
            <a:spLocks noChangeArrowheads="1"/>
          </p:cNvSpPr>
          <p:nvPr/>
        </p:nvSpPr>
        <p:spPr bwMode="auto">
          <a:xfrm>
            <a:off x="4932040" y="17943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Oval 169"/>
          <p:cNvSpPr>
            <a:spLocks noChangeArrowheads="1"/>
          </p:cNvSpPr>
          <p:nvPr/>
        </p:nvSpPr>
        <p:spPr bwMode="auto">
          <a:xfrm>
            <a:off x="5220072" y="17943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Oval 169"/>
          <p:cNvSpPr>
            <a:spLocks noChangeArrowheads="1"/>
          </p:cNvSpPr>
          <p:nvPr/>
        </p:nvSpPr>
        <p:spPr bwMode="auto">
          <a:xfrm>
            <a:off x="3707904" y="179385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3275856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2" name="Oval 169"/>
          <p:cNvSpPr>
            <a:spLocks noChangeArrowheads="1"/>
          </p:cNvSpPr>
          <p:nvPr/>
        </p:nvSpPr>
        <p:spPr bwMode="auto">
          <a:xfrm>
            <a:off x="3563888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3" name="Oval 169"/>
          <p:cNvSpPr>
            <a:spLocks noChangeArrowheads="1"/>
          </p:cNvSpPr>
          <p:nvPr/>
        </p:nvSpPr>
        <p:spPr bwMode="auto">
          <a:xfrm>
            <a:off x="3851920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4" name="Oval 169"/>
          <p:cNvSpPr>
            <a:spLocks noChangeArrowheads="1"/>
          </p:cNvSpPr>
          <p:nvPr/>
        </p:nvSpPr>
        <p:spPr bwMode="auto">
          <a:xfrm>
            <a:off x="4139952" y="215389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4" name="Oval 169"/>
          <p:cNvSpPr>
            <a:spLocks noChangeArrowheads="1"/>
          </p:cNvSpPr>
          <p:nvPr/>
        </p:nvSpPr>
        <p:spPr bwMode="auto">
          <a:xfrm>
            <a:off x="4139952" y="258594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3" name="Oval 169"/>
          <p:cNvSpPr>
            <a:spLocks noChangeArrowheads="1"/>
          </p:cNvSpPr>
          <p:nvPr/>
        </p:nvSpPr>
        <p:spPr bwMode="auto">
          <a:xfrm>
            <a:off x="3707904" y="258594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0" name="Oval 169"/>
          <p:cNvSpPr>
            <a:spLocks noChangeArrowheads="1"/>
          </p:cNvSpPr>
          <p:nvPr/>
        </p:nvSpPr>
        <p:spPr bwMode="auto">
          <a:xfrm>
            <a:off x="4644008" y="17943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11" name="TextBox 310"/>
          <p:cNvSpPr txBox="1"/>
          <p:nvPr/>
        </p:nvSpPr>
        <p:spPr>
          <a:xfrm>
            <a:off x="3131840" y="280241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smtClean="0">
                <a:latin typeface="Arial" panose="020B0604020202020204" pitchFamily="34" charset="0"/>
                <a:cs typeface="Arial" panose="020B0604020202020204" pitchFamily="34" charset="0"/>
              </a:rPr>
              <a:t>Rooted tree</a:t>
            </a:r>
            <a:endParaRPr lang="cs-CZ" sz="1600" b="1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Line 153"/>
          <p:cNvSpPr>
            <a:spLocks noChangeShapeType="1"/>
          </p:cNvSpPr>
          <p:nvPr/>
        </p:nvSpPr>
        <p:spPr bwMode="auto">
          <a:xfrm rot="16200000" flipH="1" flipV="1">
            <a:off x="2663788" y="3924348"/>
            <a:ext cx="43204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24" name="Oval 169"/>
          <p:cNvSpPr>
            <a:spLocks noChangeArrowheads="1"/>
          </p:cNvSpPr>
          <p:nvPr/>
        </p:nvSpPr>
        <p:spPr bwMode="auto">
          <a:xfrm rot="16200000">
            <a:off x="2627784" y="496846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35" name="Line 153"/>
          <p:cNvSpPr>
            <a:spLocks noChangeShapeType="1"/>
          </p:cNvSpPr>
          <p:nvPr/>
        </p:nvSpPr>
        <p:spPr bwMode="auto">
          <a:xfrm rot="16200000">
            <a:off x="1943708" y="3852340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2" name="Line 153"/>
          <p:cNvSpPr>
            <a:spLocks noChangeShapeType="1"/>
          </p:cNvSpPr>
          <p:nvPr/>
        </p:nvSpPr>
        <p:spPr bwMode="auto">
          <a:xfrm rot="16200000" flipH="1" flipV="1">
            <a:off x="2843808" y="460842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1" name="Line 153"/>
          <p:cNvSpPr>
            <a:spLocks noChangeShapeType="1"/>
          </p:cNvSpPr>
          <p:nvPr/>
        </p:nvSpPr>
        <p:spPr bwMode="auto">
          <a:xfrm rot="16200000" flipH="1">
            <a:off x="2231740" y="4068364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2" name="Line 153"/>
          <p:cNvSpPr>
            <a:spLocks noChangeShapeType="1"/>
          </p:cNvSpPr>
          <p:nvPr/>
        </p:nvSpPr>
        <p:spPr bwMode="auto">
          <a:xfrm rot="16200000" flipH="1">
            <a:off x="2015716" y="4068364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3" name="Line 153"/>
          <p:cNvSpPr>
            <a:spLocks noChangeShapeType="1"/>
          </p:cNvSpPr>
          <p:nvPr/>
        </p:nvSpPr>
        <p:spPr bwMode="auto">
          <a:xfrm rot="16200000" flipH="1">
            <a:off x="2699792" y="3600312"/>
            <a:ext cx="7200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6" name="Line 153"/>
          <p:cNvSpPr>
            <a:spLocks noChangeShapeType="1"/>
          </p:cNvSpPr>
          <p:nvPr/>
        </p:nvSpPr>
        <p:spPr bwMode="auto">
          <a:xfrm rot="16200000" flipH="1">
            <a:off x="2879812" y="4257092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8" name="Line 153"/>
          <p:cNvSpPr>
            <a:spLocks noChangeShapeType="1"/>
          </p:cNvSpPr>
          <p:nvPr/>
        </p:nvSpPr>
        <p:spPr bwMode="auto">
          <a:xfrm rot="16200000">
            <a:off x="3239852" y="4284388"/>
            <a:ext cx="36004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0" name="Line 153"/>
          <p:cNvSpPr>
            <a:spLocks noChangeShapeType="1"/>
          </p:cNvSpPr>
          <p:nvPr/>
        </p:nvSpPr>
        <p:spPr bwMode="auto">
          <a:xfrm rot="16200000" flipH="1">
            <a:off x="3239852" y="3852340"/>
            <a:ext cx="288032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1" name="Line 153"/>
          <p:cNvSpPr>
            <a:spLocks noChangeShapeType="1"/>
          </p:cNvSpPr>
          <p:nvPr/>
        </p:nvSpPr>
        <p:spPr bwMode="auto">
          <a:xfrm rot="16200000" flipH="1">
            <a:off x="2375756" y="4644428"/>
            <a:ext cx="504056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8" name="Oval 169"/>
          <p:cNvSpPr>
            <a:spLocks noChangeArrowheads="1"/>
          </p:cNvSpPr>
          <p:nvPr/>
        </p:nvSpPr>
        <p:spPr bwMode="auto">
          <a:xfrm rot="16200000">
            <a:off x="1763688" y="417637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9" name="Oval 169"/>
          <p:cNvSpPr>
            <a:spLocks noChangeArrowheads="1"/>
          </p:cNvSpPr>
          <p:nvPr/>
        </p:nvSpPr>
        <p:spPr bwMode="auto">
          <a:xfrm rot="16200000">
            <a:off x="2339752" y="381633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0" name="Oval 169"/>
          <p:cNvSpPr>
            <a:spLocks noChangeArrowheads="1"/>
          </p:cNvSpPr>
          <p:nvPr/>
        </p:nvSpPr>
        <p:spPr bwMode="auto">
          <a:xfrm rot="16200000">
            <a:off x="2483768" y="439240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4" name="Oval 169"/>
          <p:cNvSpPr>
            <a:spLocks noChangeArrowheads="1"/>
          </p:cNvSpPr>
          <p:nvPr/>
        </p:nvSpPr>
        <p:spPr bwMode="auto">
          <a:xfrm rot="16200000">
            <a:off x="3059832" y="38883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7" name="Oval 169"/>
          <p:cNvSpPr>
            <a:spLocks noChangeArrowheads="1"/>
          </p:cNvSpPr>
          <p:nvPr/>
        </p:nvSpPr>
        <p:spPr bwMode="auto">
          <a:xfrm rot="16200000">
            <a:off x="3131840" y="460842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9" name="Oval 169"/>
          <p:cNvSpPr>
            <a:spLocks noChangeArrowheads="1"/>
          </p:cNvSpPr>
          <p:nvPr/>
        </p:nvSpPr>
        <p:spPr bwMode="auto">
          <a:xfrm rot="16200000">
            <a:off x="3635896" y="424838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3707904" y="1361807"/>
            <a:ext cx="144016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4954416" y="485986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362" name="TextBox 361"/>
          <p:cNvSpPr txBox="1"/>
          <p:nvPr/>
        </p:nvSpPr>
        <p:spPr>
          <a:xfrm>
            <a:off x="1475656" y="393305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A</a:t>
            </a:r>
            <a:endParaRPr lang="cs-CZ" b="1"/>
          </a:p>
        </p:txBody>
      </p:sp>
      <p:sp>
        <p:nvSpPr>
          <p:cNvPr id="363" name="TextBox 362"/>
          <p:cNvSpPr txBox="1"/>
          <p:nvPr/>
        </p:nvSpPr>
        <p:spPr>
          <a:xfrm>
            <a:off x="2195736" y="350100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364" name="TextBox 363"/>
          <p:cNvSpPr txBox="1"/>
          <p:nvPr/>
        </p:nvSpPr>
        <p:spPr>
          <a:xfrm>
            <a:off x="3203848" y="364502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365" name="TextBox 364"/>
          <p:cNvSpPr txBox="1"/>
          <p:nvPr/>
        </p:nvSpPr>
        <p:spPr>
          <a:xfrm>
            <a:off x="3707904" y="393305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</a:t>
            </a:r>
            <a:endParaRPr lang="cs-CZ" b="1"/>
          </a:p>
        </p:txBody>
      </p:sp>
      <p:sp>
        <p:nvSpPr>
          <p:cNvPr id="366" name="TextBox 365"/>
          <p:cNvSpPr txBox="1"/>
          <p:nvPr/>
        </p:nvSpPr>
        <p:spPr>
          <a:xfrm>
            <a:off x="2267744" y="450912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E</a:t>
            </a:r>
            <a:endParaRPr lang="cs-CZ" b="1"/>
          </a:p>
        </p:txBody>
      </p:sp>
      <p:sp>
        <p:nvSpPr>
          <p:cNvPr id="367" name="TextBox 366"/>
          <p:cNvSpPr txBox="1"/>
          <p:nvPr/>
        </p:nvSpPr>
        <p:spPr>
          <a:xfrm>
            <a:off x="3275856" y="458112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F</a:t>
            </a:r>
            <a:endParaRPr lang="cs-CZ" b="1"/>
          </a:p>
        </p:txBody>
      </p:sp>
      <p:sp>
        <p:nvSpPr>
          <p:cNvPr id="368" name="TextBox 367"/>
          <p:cNvSpPr txBox="1"/>
          <p:nvPr/>
        </p:nvSpPr>
        <p:spPr>
          <a:xfrm>
            <a:off x="2699792" y="5013176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G</a:t>
            </a:r>
            <a:endParaRPr lang="cs-CZ" b="1"/>
          </a:p>
        </p:txBody>
      </p:sp>
      <p:sp>
        <p:nvSpPr>
          <p:cNvPr id="370" name="TextBox 369"/>
          <p:cNvSpPr txBox="1"/>
          <p:nvPr/>
        </p:nvSpPr>
        <p:spPr>
          <a:xfrm>
            <a:off x="5458472" y="4859868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B</a:t>
            </a:r>
            <a:endParaRPr lang="cs-CZ" b="1"/>
          </a:p>
        </p:txBody>
      </p:sp>
      <p:sp>
        <p:nvSpPr>
          <p:cNvPr id="371" name="TextBox 370"/>
          <p:cNvSpPr txBox="1"/>
          <p:nvPr/>
        </p:nvSpPr>
        <p:spPr>
          <a:xfrm>
            <a:off x="5962528" y="48598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C</a:t>
            </a:r>
            <a:endParaRPr lang="cs-CZ" b="1"/>
          </a:p>
        </p:txBody>
      </p:sp>
      <p:sp>
        <p:nvSpPr>
          <p:cNvPr id="372" name="TextBox 371"/>
          <p:cNvSpPr txBox="1"/>
          <p:nvPr/>
        </p:nvSpPr>
        <p:spPr>
          <a:xfrm>
            <a:off x="6466584" y="4859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E</a:t>
            </a:r>
            <a:endParaRPr lang="cs-CZ" b="1"/>
          </a:p>
        </p:txBody>
      </p:sp>
      <p:sp>
        <p:nvSpPr>
          <p:cNvPr id="373" name="TextBox 372"/>
          <p:cNvSpPr txBox="1"/>
          <p:nvPr/>
        </p:nvSpPr>
        <p:spPr>
          <a:xfrm>
            <a:off x="6970640" y="4859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F</a:t>
            </a:r>
            <a:endParaRPr lang="cs-CZ" b="1"/>
          </a:p>
        </p:txBody>
      </p:sp>
      <p:sp>
        <p:nvSpPr>
          <p:cNvPr id="374" name="TextBox 373"/>
          <p:cNvSpPr txBox="1"/>
          <p:nvPr/>
        </p:nvSpPr>
        <p:spPr>
          <a:xfrm>
            <a:off x="7402688" y="4859868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G</a:t>
            </a:r>
            <a:endParaRPr lang="cs-CZ" b="1"/>
          </a:p>
        </p:txBody>
      </p:sp>
      <p:sp>
        <p:nvSpPr>
          <p:cNvPr id="375" name="TextBox 374"/>
          <p:cNvSpPr txBox="1"/>
          <p:nvPr/>
        </p:nvSpPr>
        <p:spPr>
          <a:xfrm>
            <a:off x="7834736" y="485986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D</a:t>
            </a:r>
            <a:endParaRPr lang="cs-CZ" b="1"/>
          </a:p>
        </p:txBody>
      </p:sp>
      <p:sp>
        <p:nvSpPr>
          <p:cNvPr id="384" name="Line 153"/>
          <p:cNvSpPr>
            <a:spLocks noChangeShapeType="1"/>
          </p:cNvSpPr>
          <p:nvPr/>
        </p:nvSpPr>
        <p:spPr bwMode="auto">
          <a:xfrm rot="16200000">
            <a:off x="5314456" y="4499828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5" name="Line 153"/>
          <p:cNvSpPr>
            <a:spLocks noChangeShapeType="1"/>
          </p:cNvSpPr>
          <p:nvPr/>
        </p:nvSpPr>
        <p:spPr bwMode="auto">
          <a:xfrm rot="16200000">
            <a:off x="5818512" y="4499828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6" name="Line 153"/>
          <p:cNvSpPr>
            <a:spLocks noChangeShapeType="1"/>
          </p:cNvSpPr>
          <p:nvPr/>
        </p:nvSpPr>
        <p:spPr bwMode="auto">
          <a:xfrm rot="16200000">
            <a:off x="6322568" y="4499828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8" name="Line 153"/>
          <p:cNvSpPr>
            <a:spLocks noChangeShapeType="1"/>
          </p:cNvSpPr>
          <p:nvPr/>
        </p:nvSpPr>
        <p:spPr bwMode="auto">
          <a:xfrm rot="16200000">
            <a:off x="7330680" y="4499828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Freeform 3"/>
          <p:cNvSpPr/>
          <p:nvPr/>
        </p:nvSpPr>
        <p:spPr>
          <a:xfrm>
            <a:off x="5131699" y="4499828"/>
            <a:ext cx="1334886" cy="222717"/>
          </a:xfrm>
          <a:custGeom>
            <a:avLst/>
            <a:gdLst>
              <a:gd name="connsiteX0" fmla="*/ 0 w 1446245"/>
              <a:gd name="connsiteY0" fmla="*/ 246897 h 246897"/>
              <a:gd name="connsiteX1" fmla="*/ 298579 w 1446245"/>
              <a:gd name="connsiteY1" fmla="*/ 22963 h 246897"/>
              <a:gd name="connsiteX2" fmla="*/ 1231640 w 1446245"/>
              <a:gd name="connsiteY2" fmla="*/ 13632 h 246897"/>
              <a:gd name="connsiteX3" fmla="*/ 1446245 w 1446245"/>
              <a:gd name="connsiteY3" fmla="*/ 78946 h 246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6245" h="246897">
                <a:moveTo>
                  <a:pt x="0" y="246897"/>
                </a:moveTo>
                <a:cubicBezTo>
                  <a:pt x="46653" y="154368"/>
                  <a:pt x="93306" y="61840"/>
                  <a:pt x="298579" y="22963"/>
                </a:cubicBezTo>
                <a:cubicBezTo>
                  <a:pt x="503852" y="-15915"/>
                  <a:pt x="1040362" y="4301"/>
                  <a:pt x="1231640" y="13632"/>
                </a:cubicBezTo>
                <a:cubicBezTo>
                  <a:pt x="1422918" y="22962"/>
                  <a:pt x="1434581" y="50954"/>
                  <a:pt x="1446245" y="7894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588898" y="4314293"/>
            <a:ext cx="1021702" cy="398922"/>
          </a:xfrm>
          <a:custGeom>
            <a:avLst/>
            <a:gdLst>
              <a:gd name="connsiteX0" fmla="*/ 0 w 970383"/>
              <a:gd name="connsiteY0" fmla="*/ 398922 h 398922"/>
              <a:gd name="connsiteX1" fmla="*/ 102636 w 970383"/>
              <a:gd name="connsiteY1" fmla="*/ 44359 h 398922"/>
              <a:gd name="connsiteX2" fmla="*/ 615820 w 970383"/>
              <a:gd name="connsiteY2" fmla="*/ 25697 h 398922"/>
              <a:gd name="connsiteX3" fmla="*/ 970383 w 970383"/>
              <a:gd name="connsiteY3" fmla="*/ 230971 h 398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0383" h="398922">
                <a:moveTo>
                  <a:pt x="0" y="398922"/>
                </a:moveTo>
                <a:cubicBezTo>
                  <a:pt x="-1" y="252742"/>
                  <a:pt x="-1" y="106563"/>
                  <a:pt x="102636" y="44359"/>
                </a:cubicBezTo>
                <a:cubicBezTo>
                  <a:pt x="205273" y="-17845"/>
                  <a:pt x="471196" y="-5405"/>
                  <a:pt x="615820" y="25697"/>
                </a:cubicBezTo>
                <a:cubicBezTo>
                  <a:pt x="760444" y="56799"/>
                  <a:pt x="865413" y="143885"/>
                  <a:pt x="970383" y="230971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120743" y="4266865"/>
            <a:ext cx="942391" cy="455680"/>
          </a:xfrm>
          <a:custGeom>
            <a:avLst/>
            <a:gdLst>
              <a:gd name="connsiteX0" fmla="*/ 0 w 942391"/>
              <a:gd name="connsiteY0" fmla="*/ 455680 h 455680"/>
              <a:gd name="connsiteX1" fmla="*/ 233265 w 942391"/>
              <a:gd name="connsiteY1" fmla="*/ 54464 h 455680"/>
              <a:gd name="connsiteX2" fmla="*/ 755779 w 942391"/>
              <a:gd name="connsiteY2" fmla="*/ 35803 h 455680"/>
              <a:gd name="connsiteX3" fmla="*/ 942391 w 942391"/>
              <a:gd name="connsiteY3" fmla="*/ 353044 h 455680"/>
              <a:gd name="connsiteX4" fmla="*/ 942391 w 942391"/>
              <a:gd name="connsiteY4" fmla="*/ 353044 h 455680"/>
              <a:gd name="connsiteX5" fmla="*/ 942391 w 942391"/>
              <a:gd name="connsiteY5" fmla="*/ 353044 h 45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2391" h="455680">
                <a:moveTo>
                  <a:pt x="0" y="455680"/>
                </a:moveTo>
                <a:cubicBezTo>
                  <a:pt x="53651" y="290062"/>
                  <a:pt x="107302" y="124444"/>
                  <a:pt x="233265" y="54464"/>
                </a:cubicBezTo>
                <a:cubicBezTo>
                  <a:pt x="359228" y="-15516"/>
                  <a:pt x="637591" y="-13960"/>
                  <a:pt x="755779" y="35803"/>
                </a:cubicBezTo>
                <a:cubicBezTo>
                  <a:pt x="873967" y="85566"/>
                  <a:pt x="942391" y="353044"/>
                  <a:pt x="942391" y="353044"/>
                </a:cubicBezTo>
                <a:lnTo>
                  <a:pt x="942391" y="353044"/>
                </a:lnTo>
                <a:lnTo>
                  <a:pt x="942391" y="3530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084168" y="4096970"/>
            <a:ext cx="1966592" cy="597584"/>
          </a:xfrm>
          <a:custGeom>
            <a:avLst/>
            <a:gdLst>
              <a:gd name="connsiteX0" fmla="*/ 78485 w 1991261"/>
              <a:gd name="connsiteY0" fmla="*/ 547741 h 547741"/>
              <a:gd name="connsiteX1" fmla="*/ 171791 w 1991261"/>
              <a:gd name="connsiteY1" fmla="*/ 90541 h 547741"/>
              <a:gd name="connsiteX2" fmla="*/ 1599375 w 1991261"/>
              <a:gd name="connsiteY2" fmla="*/ 25226 h 547741"/>
              <a:gd name="connsiteX3" fmla="*/ 1991261 w 1991261"/>
              <a:gd name="connsiteY3" fmla="*/ 398451 h 547741"/>
              <a:gd name="connsiteX0" fmla="*/ 26185 w 1938961"/>
              <a:gd name="connsiteY0" fmla="*/ 597584 h 597584"/>
              <a:gd name="connsiteX1" fmla="*/ 306103 w 1938961"/>
              <a:gd name="connsiteY1" fmla="*/ 47078 h 597584"/>
              <a:gd name="connsiteX2" fmla="*/ 1547075 w 1938961"/>
              <a:gd name="connsiteY2" fmla="*/ 75069 h 597584"/>
              <a:gd name="connsiteX3" fmla="*/ 1938961 w 1938961"/>
              <a:gd name="connsiteY3" fmla="*/ 448294 h 597584"/>
              <a:gd name="connsiteX0" fmla="*/ 17914 w 1930690"/>
              <a:gd name="connsiteY0" fmla="*/ 597584 h 597584"/>
              <a:gd name="connsiteX1" fmla="*/ 391138 w 1930690"/>
              <a:gd name="connsiteY1" fmla="*/ 47078 h 597584"/>
              <a:gd name="connsiteX2" fmla="*/ 1538804 w 1930690"/>
              <a:gd name="connsiteY2" fmla="*/ 75069 h 597584"/>
              <a:gd name="connsiteX3" fmla="*/ 1930690 w 1930690"/>
              <a:gd name="connsiteY3" fmla="*/ 448294 h 59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0690" h="597584">
                <a:moveTo>
                  <a:pt x="17914" y="597584"/>
                </a:moveTo>
                <a:cubicBezTo>
                  <a:pt x="-62174" y="412527"/>
                  <a:pt x="137656" y="134164"/>
                  <a:pt x="391138" y="47078"/>
                </a:cubicBezTo>
                <a:cubicBezTo>
                  <a:pt x="644620" y="-40008"/>
                  <a:pt x="1282212" y="8200"/>
                  <a:pt x="1538804" y="75069"/>
                </a:cubicBezTo>
                <a:cubicBezTo>
                  <a:pt x="1795396" y="141938"/>
                  <a:pt x="1930690" y="448294"/>
                  <a:pt x="1930690" y="448294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633926" y="4420528"/>
            <a:ext cx="914400" cy="302017"/>
          </a:xfrm>
          <a:custGeom>
            <a:avLst/>
            <a:gdLst>
              <a:gd name="connsiteX0" fmla="*/ 0 w 914400"/>
              <a:gd name="connsiteY0" fmla="*/ 302017 h 302017"/>
              <a:gd name="connsiteX1" fmla="*/ 251927 w 914400"/>
              <a:gd name="connsiteY1" fmla="*/ 40760 h 302017"/>
              <a:gd name="connsiteX2" fmla="*/ 746449 w 914400"/>
              <a:gd name="connsiteY2" fmla="*/ 12768 h 302017"/>
              <a:gd name="connsiteX3" fmla="*/ 914400 w 914400"/>
              <a:gd name="connsiteY3" fmla="*/ 162058 h 302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02017">
                <a:moveTo>
                  <a:pt x="0" y="302017"/>
                </a:moveTo>
                <a:cubicBezTo>
                  <a:pt x="63759" y="195492"/>
                  <a:pt x="127519" y="88968"/>
                  <a:pt x="251927" y="40760"/>
                </a:cubicBezTo>
                <a:cubicBezTo>
                  <a:pt x="376335" y="-7448"/>
                  <a:pt x="636037" y="-7448"/>
                  <a:pt x="746449" y="12768"/>
                </a:cubicBezTo>
                <a:cubicBezTo>
                  <a:pt x="856861" y="32984"/>
                  <a:pt x="885630" y="97521"/>
                  <a:pt x="914400" y="16205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389" name="Freeform 388"/>
          <p:cNvSpPr/>
          <p:nvPr/>
        </p:nvSpPr>
        <p:spPr>
          <a:xfrm>
            <a:off x="7114656" y="4427820"/>
            <a:ext cx="792088" cy="302017"/>
          </a:xfrm>
          <a:custGeom>
            <a:avLst/>
            <a:gdLst>
              <a:gd name="connsiteX0" fmla="*/ 0 w 914400"/>
              <a:gd name="connsiteY0" fmla="*/ 302017 h 302017"/>
              <a:gd name="connsiteX1" fmla="*/ 251927 w 914400"/>
              <a:gd name="connsiteY1" fmla="*/ 40760 h 302017"/>
              <a:gd name="connsiteX2" fmla="*/ 746449 w 914400"/>
              <a:gd name="connsiteY2" fmla="*/ 12768 h 302017"/>
              <a:gd name="connsiteX3" fmla="*/ 914400 w 914400"/>
              <a:gd name="connsiteY3" fmla="*/ 162058 h 302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" h="302017">
                <a:moveTo>
                  <a:pt x="0" y="302017"/>
                </a:moveTo>
                <a:cubicBezTo>
                  <a:pt x="63759" y="195492"/>
                  <a:pt x="127519" y="88968"/>
                  <a:pt x="251927" y="40760"/>
                </a:cubicBezTo>
                <a:cubicBezTo>
                  <a:pt x="376335" y="-7448"/>
                  <a:pt x="636037" y="-7448"/>
                  <a:pt x="746449" y="12768"/>
                </a:cubicBezTo>
                <a:cubicBezTo>
                  <a:pt x="856861" y="32984"/>
                  <a:pt x="885630" y="97521"/>
                  <a:pt x="914400" y="162058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chemeClr val="tx1"/>
              </a:solidFill>
            </a:endParaRPr>
          </a:p>
        </p:txBody>
      </p:sp>
      <p:sp>
        <p:nvSpPr>
          <p:cNvPr id="376" name="Oval 169"/>
          <p:cNvSpPr>
            <a:spLocks noChangeArrowheads="1"/>
          </p:cNvSpPr>
          <p:nvPr/>
        </p:nvSpPr>
        <p:spPr bwMode="auto">
          <a:xfrm rot="16200000">
            <a:off x="5026424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7" name="Oval 169"/>
          <p:cNvSpPr>
            <a:spLocks noChangeArrowheads="1"/>
          </p:cNvSpPr>
          <p:nvPr/>
        </p:nvSpPr>
        <p:spPr bwMode="auto">
          <a:xfrm rot="16200000">
            <a:off x="5530480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8" name="Oval 169"/>
          <p:cNvSpPr>
            <a:spLocks noChangeArrowheads="1"/>
          </p:cNvSpPr>
          <p:nvPr/>
        </p:nvSpPr>
        <p:spPr bwMode="auto">
          <a:xfrm rot="16200000">
            <a:off x="6034536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9" name="Oval 169"/>
          <p:cNvSpPr>
            <a:spLocks noChangeArrowheads="1"/>
          </p:cNvSpPr>
          <p:nvPr/>
        </p:nvSpPr>
        <p:spPr bwMode="auto">
          <a:xfrm rot="16200000">
            <a:off x="6538592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0" name="Oval 169"/>
          <p:cNvSpPr>
            <a:spLocks noChangeArrowheads="1"/>
          </p:cNvSpPr>
          <p:nvPr/>
        </p:nvSpPr>
        <p:spPr bwMode="auto">
          <a:xfrm rot="16200000">
            <a:off x="7042648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1" name="Oval 169"/>
          <p:cNvSpPr>
            <a:spLocks noChangeArrowheads="1"/>
          </p:cNvSpPr>
          <p:nvPr/>
        </p:nvSpPr>
        <p:spPr bwMode="auto">
          <a:xfrm rot="16200000">
            <a:off x="7546257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2" name="Oval 169"/>
          <p:cNvSpPr>
            <a:spLocks noChangeArrowheads="1"/>
          </p:cNvSpPr>
          <p:nvPr/>
        </p:nvSpPr>
        <p:spPr bwMode="auto">
          <a:xfrm rot="16200000">
            <a:off x="7978305" y="464384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0" name="TextBox 389"/>
          <p:cNvSpPr txBox="1"/>
          <p:nvPr/>
        </p:nvSpPr>
        <p:spPr>
          <a:xfrm>
            <a:off x="4788024" y="5445224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cs-CZ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opologic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al order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same DAG</a:t>
            </a:r>
            <a:endParaRPr lang="cs-CZ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1475656" y="44624"/>
            <a:ext cx="5616624" cy="360040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Small graph zoo</a:t>
            </a:r>
          </a:p>
        </p:txBody>
      </p:sp>
    </p:spTree>
    <p:extLst>
      <p:ext uri="{BB962C8B-B14F-4D97-AF65-F5344CB8AC3E}">
        <p14:creationId xmlns:p14="http://schemas.microsoft.com/office/powerpoint/2010/main" val="21257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AutoShape 6"/>
          <p:cNvSpPr>
            <a:spLocks noChangeArrowheads="1"/>
          </p:cNvSpPr>
          <p:nvPr/>
        </p:nvSpPr>
        <p:spPr bwMode="auto">
          <a:xfrm>
            <a:off x="2051720" y="2564904"/>
            <a:ext cx="5472608" cy="791840"/>
          </a:xfrm>
          <a:prstGeom prst="roundRect">
            <a:avLst>
              <a:gd name="adj" fmla="val 21069"/>
            </a:avLst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cs-CZ" sz="2000" b="1" dirty="0">
                <a:solidFill>
                  <a:schemeClr val="tx1"/>
                </a:solidFill>
              </a:rPr>
              <a:t>A few apparently innocuous problems </a:t>
            </a:r>
            <a:endParaRPr lang="en-US" altLang="cs-CZ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cs-CZ" sz="2000" b="1" dirty="0" smtClean="0">
                <a:solidFill>
                  <a:schemeClr val="tx1"/>
                </a:solidFill>
              </a:rPr>
              <a:t>related </a:t>
            </a:r>
            <a:r>
              <a:rPr lang="en-US" altLang="cs-CZ" sz="2000" b="1" dirty="0">
                <a:solidFill>
                  <a:schemeClr val="tx1"/>
                </a:solidFill>
              </a:rPr>
              <a:t>to graphs</a:t>
            </a:r>
          </a:p>
        </p:txBody>
      </p:sp>
    </p:spTree>
    <p:extLst>
      <p:ext uri="{BB962C8B-B14F-4D97-AF65-F5344CB8AC3E}">
        <p14:creationId xmlns:p14="http://schemas.microsoft.com/office/powerpoint/2010/main" val="342030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Box 160"/>
          <p:cNvSpPr txBox="1"/>
          <p:nvPr/>
        </p:nvSpPr>
        <p:spPr>
          <a:xfrm>
            <a:off x="395536" y="3789040"/>
            <a:ext cx="8352928" cy="1728192"/>
          </a:xfrm>
          <a:prstGeom prst="rect">
            <a:avLst/>
          </a:prstGeom>
          <a:solidFill>
            <a:srgbClr val="FFFAE5"/>
          </a:solidFill>
          <a:ln w="38100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Clay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Mathematics</a:t>
            </a:r>
            <a:r>
              <a:rPr lang="cs-CZ" dirty="0" smtClean="0">
                <a:solidFill>
                  <a:schemeClr val="tx1"/>
                </a:solidFill>
              </a:rPr>
              <a:t> Institute</a:t>
            </a:r>
          </a:p>
          <a:p>
            <a:pPr algn="ctr"/>
            <a:r>
              <a:rPr lang="cs-CZ" sz="1800" b="0" i="1" dirty="0" smtClean="0">
                <a:solidFill>
                  <a:schemeClr val="tx1"/>
                </a:solidFill>
              </a:rPr>
              <a:t>http</a:t>
            </a:r>
            <a:r>
              <a:rPr lang="cs-CZ" sz="1800" b="0" i="1" dirty="0">
                <a:solidFill>
                  <a:schemeClr val="tx1"/>
                </a:solidFill>
              </a:rPr>
              <a:t>://www.claymath.org/millennium-problems/rules-millennium-prizes</a:t>
            </a:r>
          </a:p>
          <a:p>
            <a:pPr algn="ctr"/>
            <a:r>
              <a:rPr lang="en-US" sz="1800" b="0" dirty="0" smtClean="0">
                <a:solidFill>
                  <a:schemeClr val="tx1"/>
                </a:solidFill>
              </a:rPr>
              <a:t>Offers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</a:rPr>
              <a:t>prize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1 </a:t>
            </a:r>
            <a:r>
              <a:rPr lang="cs-CZ" sz="2400" dirty="0">
                <a:solidFill>
                  <a:schemeClr val="tx1"/>
                </a:solidFill>
              </a:rPr>
              <a:t>000 000 </a:t>
            </a:r>
            <a:r>
              <a:rPr lang="en-US" sz="2400" dirty="0">
                <a:solidFill>
                  <a:schemeClr val="tx1"/>
                </a:solidFill>
              </a:rPr>
              <a:t>$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</a:rPr>
              <a:t>for a complete solution of any of those hard questions. </a:t>
            </a:r>
          </a:p>
          <a:p>
            <a:pPr algn="ctr"/>
            <a:r>
              <a:rPr lang="en-US" sz="1800" b="0" dirty="0" smtClean="0">
                <a:solidFill>
                  <a:schemeClr val="tx1"/>
                </a:solidFill>
              </a:rPr>
              <a:t>The prize exists since the year 2000</a:t>
            </a:r>
            <a:r>
              <a:rPr lang="cs-CZ" sz="1800" b="0" dirty="0" smtClean="0">
                <a:solidFill>
                  <a:schemeClr val="tx1"/>
                </a:solidFill>
              </a:rPr>
              <a:t>.</a:t>
            </a:r>
            <a:endParaRPr lang="cs-CZ" sz="1800" b="0" dirty="0">
              <a:solidFill>
                <a:schemeClr val="tx1"/>
              </a:solidFill>
            </a:endParaRPr>
          </a:p>
          <a:p>
            <a:pPr algn="ctr"/>
            <a:r>
              <a:rPr lang="en-US" sz="1800" b="0" dirty="0" smtClean="0">
                <a:solidFill>
                  <a:schemeClr val="tx1"/>
                </a:solidFill>
              </a:rPr>
              <a:t>Nobody has claimed it yet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</a:rPr>
              <a:t> :-(</a:t>
            </a:r>
            <a:r>
              <a:rPr lang="en-US" sz="18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  </a:t>
            </a:r>
            <a:r>
              <a:rPr lang="cs-CZ" sz="1800" b="0" dirty="0" smtClean="0">
                <a:solidFill>
                  <a:schemeClr val="tx1"/>
                </a:solidFill>
              </a:rPr>
              <a:t>...</a:t>
            </a:r>
            <a:endParaRPr lang="cs-CZ" sz="1800" b="0" dirty="0">
              <a:solidFill>
                <a:schemeClr val="tx1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95536" y="1556792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mtClean="0">
                <a:solidFill>
                  <a:schemeClr val="tx1"/>
                </a:solidFill>
              </a:rPr>
              <a:t>Easy problem </a:t>
            </a:r>
            <a:r>
              <a:rPr lang="cs-CZ" smtClean="0">
                <a:solidFill>
                  <a:schemeClr val="tx1"/>
                </a:solidFill>
              </a:rPr>
              <a:t>= </a:t>
            </a:r>
            <a:r>
              <a:rPr lang="en-US" smtClean="0">
                <a:solidFill>
                  <a:schemeClr val="tx1"/>
                </a:solidFill>
              </a:rPr>
              <a:t>a complete solution may be taught in bachelor courses</a:t>
            </a:r>
            <a:r>
              <a:rPr lang="cs-CZ" smtClean="0">
                <a:solidFill>
                  <a:schemeClr val="tx1"/>
                </a:solidFill>
              </a:rPr>
              <a:t>.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95536" y="2492896"/>
            <a:ext cx="8352928" cy="936104"/>
          </a:xfrm>
          <a:prstGeom prst="rect">
            <a:avLst/>
          </a:prstGeom>
          <a:solidFill>
            <a:srgbClr val="FFCC66"/>
          </a:solidFill>
          <a:ln w="57150" cmpd="sng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Hard problem </a:t>
            </a:r>
            <a:r>
              <a:rPr lang="cs-CZ" dirty="0" smtClean="0">
                <a:solidFill>
                  <a:schemeClr val="tx1"/>
                </a:solidFill>
              </a:rPr>
              <a:t>= </a:t>
            </a:r>
            <a:r>
              <a:rPr lang="en-US" dirty="0" smtClean="0">
                <a:solidFill>
                  <a:schemeClr val="tx1"/>
                </a:solidFill>
              </a:rPr>
              <a:t>a complete solution is </a:t>
            </a:r>
            <a:r>
              <a:rPr lang="en-US" dirty="0" err="1" smtClean="0">
                <a:solidFill>
                  <a:schemeClr val="tx1"/>
                </a:solidFill>
              </a:rPr>
              <a:t>unknow</a:t>
            </a:r>
            <a:r>
              <a:rPr lang="en-US" dirty="0" smtClean="0">
                <a:solidFill>
                  <a:schemeClr val="tx1"/>
                </a:solidFill>
              </a:rPr>
              <a:t> to this day.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                </a:t>
            </a:r>
            <a:r>
              <a:rPr lang="cs-CZ" b="0" dirty="0" smtClean="0">
                <a:solidFill>
                  <a:schemeClr val="tx1"/>
                </a:solidFill>
              </a:rPr>
              <a:t>(</a:t>
            </a:r>
            <a:r>
              <a:rPr lang="en-US" b="0" dirty="0" smtClean="0">
                <a:solidFill>
                  <a:schemeClr val="tx1"/>
                </a:solidFill>
              </a:rPr>
              <a:t>However, there often exist satisfactory approximate solutions</a:t>
            </a:r>
            <a:r>
              <a:rPr lang="cs-CZ" b="0" dirty="0" smtClean="0">
                <a:solidFill>
                  <a:schemeClr val="tx1"/>
                </a:solidFill>
              </a:rPr>
              <a:t>.</a:t>
            </a:r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                 Typically, they are quite advanced</a:t>
            </a:r>
            <a:r>
              <a:rPr lang="cs-CZ" b="0" dirty="0" smtClean="0">
                <a:solidFill>
                  <a:schemeClr val="tx1"/>
                </a:solidFill>
              </a:rPr>
              <a:t>)</a:t>
            </a: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23528" y="404664"/>
            <a:ext cx="8352928" cy="576064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A few apparently innocuous problems related to graphs</a:t>
            </a:r>
            <a:endParaRPr lang="cs-CZ" sz="18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804248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6</a:t>
            </a:fld>
            <a:endParaRPr lang="cs-CZ"/>
          </a:p>
        </p:txBody>
      </p:sp>
      <p:pic>
        <p:nvPicPr>
          <p:cNvPr id="2050" name="Picture 2" descr="https://thegraphicsfairy.com/wp-content/uploads/blogger/-mW4ecVnH-54/TjqdL7FY6oI/AAAAAAAANoE/KkX0e8xz634/s400/pointing%2Bhand%2Bvintage%2Bimage%2Bgraphicsfair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77072"/>
            <a:ext cx="827584" cy="490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04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Box 159"/>
          <p:cNvSpPr txBox="1"/>
          <p:nvPr/>
        </p:nvSpPr>
        <p:spPr>
          <a:xfrm>
            <a:off x="395536" y="404664"/>
            <a:ext cx="8352928" cy="936104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smtClean="0"/>
              <a:t>Connectivity</a:t>
            </a:r>
            <a:endParaRPr lang="cs-CZ" sz="2800" smtClean="0"/>
          </a:p>
          <a:p>
            <a:r>
              <a:rPr lang="en-US" b="0" smtClean="0"/>
              <a:t>Is there a path between any two nodes</a:t>
            </a:r>
            <a:r>
              <a:rPr lang="cs-CZ" b="0" smtClean="0"/>
              <a:t>?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395536" y="1412776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</a:t>
            </a:r>
            <a:r>
              <a:rPr lang="cs-CZ" smtClean="0"/>
              <a:t> </a:t>
            </a:r>
            <a:r>
              <a:rPr lang="en-US" smtClean="0"/>
              <a:t>problem</a:t>
            </a:r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7</a:t>
            </a:fld>
            <a:endParaRPr lang="cs-CZ"/>
          </a:p>
        </p:txBody>
      </p:sp>
      <p:sp>
        <p:nvSpPr>
          <p:cNvPr id="161" name="TextBox 160"/>
          <p:cNvSpPr txBox="1"/>
          <p:nvPr/>
        </p:nvSpPr>
        <p:spPr>
          <a:xfrm>
            <a:off x="1835696" y="1916832"/>
            <a:ext cx="6912768" cy="792088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Algorit</a:t>
            </a:r>
            <a:r>
              <a:rPr lang="en-US" smtClean="0"/>
              <a:t>hm</a:t>
            </a:r>
            <a:r>
              <a:rPr lang="cs-CZ" smtClean="0"/>
              <a:t>:    </a:t>
            </a:r>
            <a:r>
              <a:rPr lang="cs-CZ" b="0" smtClean="0"/>
              <a:t>DFS, BFS, Union-Find</a:t>
            </a:r>
          </a:p>
          <a:p>
            <a:r>
              <a:rPr lang="en-US" smtClean="0"/>
              <a:t>Complexity</a:t>
            </a:r>
            <a:r>
              <a:rPr lang="cs-CZ" smtClean="0"/>
              <a:t>:</a:t>
            </a:r>
            <a:r>
              <a:rPr lang="cs-CZ" b="0" smtClean="0"/>
              <a:t>   </a:t>
            </a:r>
            <a:r>
              <a:rPr lang="cs-CZ" b="0"/>
              <a:t>DFS, </a:t>
            </a:r>
            <a:r>
              <a:rPr lang="cs-CZ" b="0" smtClean="0"/>
              <a:t>BFS  O</a:t>
            </a:r>
            <a:r>
              <a:rPr lang="cs-CZ" b="0"/>
              <a:t>( </a:t>
            </a:r>
            <a:r>
              <a:rPr lang="en-US" b="0" smtClean="0"/>
              <a:t>|V|+|E|</a:t>
            </a:r>
            <a:r>
              <a:rPr lang="cs-CZ" b="0"/>
              <a:t> ),  Union-Find O( </a:t>
            </a:r>
            <a:r>
              <a:rPr lang="en-US" b="0" smtClean="0"/>
              <a:t>|E|∙ </a:t>
            </a:r>
            <a:r>
              <a:rPr lang="cs-CZ" b="0" smtClean="0">
                <a:sym typeface="Symbol"/>
              </a:rPr>
              <a:t>(</a:t>
            </a:r>
            <a:r>
              <a:rPr lang="en-US" b="0" smtClean="0">
                <a:sym typeface="Symbol"/>
              </a:rPr>
              <a:t>|V|)</a:t>
            </a:r>
            <a:r>
              <a:rPr lang="cs-CZ" b="0" smtClean="0"/>
              <a:t> </a:t>
            </a:r>
            <a:r>
              <a:rPr lang="cs-CZ" b="0"/>
              <a:t>)</a:t>
            </a:r>
          </a:p>
        </p:txBody>
      </p:sp>
      <p:sp>
        <p:nvSpPr>
          <p:cNvPr id="163" name="Line 153"/>
          <p:cNvSpPr>
            <a:spLocks noChangeShapeType="1"/>
          </p:cNvSpPr>
          <p:nvPr/>
        </p:nvSpPr>
        <p:spPr bwMode="auto">
          <a:xfrm flipH="1" flipV="1">
            <a:off x="1832152" y="4078813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4" name="Line 153"/>
          <p:cNvSpPr>
            <a:spLocks noChangeShapeType="1"/>
          </p:cNvSpPr>
          <p:nvPr/>
        </p:nvSpPr>
        <p:spPr bwMode="auto">
          <a:xfrm flipH="1">
            <a:off x="2336208" y="4078813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5" name="Line 153"/>
          <p:cNvSpPr>
            <a:spLocks noChangeShapeType="1"/>
          </p:cNvSpPr>
          <p:nvPr/>
        </p:nvSpPr>
        <p:spPr bwMode="auto">
          <a:xfrm flipH="1" flipV="1">
            <a:off x="1688136" y="4510861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Line 153"/>
          <p:cNvSpPr>
            <a:spLocks noChangeShapeType="1"/>
          </p:cNvSpPr>
          <p:nvPr/>
        </p:nvSpPr>
        <p:spPr bwMode="auto">
          <a:xfrm>
            <a:off x="1832152" y="4078813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Line 153"/>
          <p:cNvSpPr>
            <a:spLocks noChangeShapeType="1"/>
          </p:cNvSpPr>
          <p:nvPr/>
        </p:nvSpPr>
        <p:spPr bwMode="auto">
          <a:xfrm flipH="1" flipV="1">
            <a:off x="1472112" y="4078813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0" name="Line 153"/>
          <p:cNvSpPr>
            <a:spLocks noChangeShapeType="1"/>
          </p:cNvSpPr>
          <p:nvPr/>
        </p:nvSpPr>
        <p:spPr bwMode="auto">
          <a:xfrm flipH="1">
            <a:off x="1184080" y="3862789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" name="Line 153"/>
          <p:cNvSpPr>
            <a:spLocks noChangeShapeType="1"/>
          </p:cNvSpPr>
          <p:nvPr/>
        </p:nvSpPr>
        <p:spPr bwMode="auto">
          <a:xfrm flipH="1">
            <a:off x="1184080" y="4510861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2" name="Line 153"/>
          <p:cNvSpPr>
            <a:spLocks noChangeShapeType="1"/>
          </p:cNvSpPr>
          <p:nvPr/>
        </p:nvSpPr>
        <p:spPr bwMode="auto">
          <a:xfrm flipH="1" flipV="1">
            <a:off x="1544120" y="3502749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3" name="Oval 169"/>
          <p:cNvSpPr>
            <a:spLocks noChangeArrowheads="1"/>
          </p:cNvSpPr>
          <p:nvPr/>
        </p:nvSpPr>
        <p:spPr bwMode="auto">
          <a:xfrm>
            <a:off x="1616128" y="443885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4" name="Oval 169"/>
          <p:cNvSpPr>
            <a:spLocks noChangeArrowheads="1"/>
          </p:cNvSpPr>
          <p:nvPr/>
        </p:nvSpPr>
        <p:spPr bwMode="auto">
          <a:xfrm>
            <a:off x="2264200" y="443885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5" name="Line 153"/>
          <p:cNvSpPr>
            <a:spLocks noChangeShapeType="1"/>
          </p:cNvSpPr>
          <p:nvPr/>
        </p:nvSpPr>
        <p:spPr bwMode="auto">
          <a:xfrm flipH="1">
            <a:off x="1832152" y="3718773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6" name="Line 153"/>
          <p:cNvSpPr>
            <a:spLocks noChangeShapeType="1"/>
          </p:cNvSpPr>
          <p:nvPr/>
        </p:nvSpPr>
        <p:spPr bwMode="auto">
          <a:xfrm flipH="1">
            <a:off x="1832152" y="3502749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Line 153"/>
          <p:cNvSpPr>
            <a:spLocks noChangeShapeType="1"/>
          </p:cNvSpPr>
          <p:nvPr/>
        </p:nvSpPr>
        <p:spPr bwMode="auto">
          <a:xfrm flipH="1" flipV="1">
            <a:off x="1544120" y="3502749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Line 153"/>
          <p:cNvSpPr>
            <a:spLocks noChangeShapeType="1"/>
          </p:cNvSpPr>
          <p:nvPr/>
        </p:nvSpPr>
        <p:spPr bwMode="auto">
          <a:xfrm flipH="1">
            <a:off x="1184080" y="3502749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" name="Line 153"/>
          <p:cNvSpPr>
            <a:spLocks noChangeShapeType="1"/>
          </p:cNvSpPr>
          <p:nvPr/>
        </p:nvSpPr>
        <p:spPr bwMode="auto">
          <a:xfrm flipH="1" flipV="1">
            <a:off x="2120184" y="3502749"/>
            <a:ext cx="21602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169"/>
          <p:cNvSpPr>
            <a:spLocks noChangeArrowheads="1"/>
          </p:cNvSpPr>
          <p:nvPr/>
        </p:nvSpPr>
        <p:spPr bwMode="auto">
          <a:xfrm>
            <a:off x="2048176" y="34307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Oval 169"/>
          <p:cNvSpPr>
            <a:spLocks noChangeArrowheads="1"/>
          </p:cNvSpPr>
          <p:nvPr/>
        </p:nvSpPr>
        <p:spPr bwMode="auto">
          <a:xfrm>
            <a:off x="1760144" y="36467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Line 153"/>
          <p:cNvSpPr>
            <a:spLocks noChangeShapeType="1"/>
          </p:cNvSpPr>
          <p:nvPr/>
        </p:nvSpPr>
        <p:spPr bwMode="auto">
          <a:xfrm flipH="1">
            <a:off x="1184080" y="4078813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" name="Line 153"/>
          <p:cNvSpPr>
            <a:spLocks noChangeShapeType="1"/>
          </p:cNvSpPr>
          <p:nvPr/>
        </p:nvSpPr>
        <p:spPr bwMode="auto">
          <a:xfrm flipH="1" flipV="1">
            <a:off x="1184080" y="3862789"/>
            <a:ext cx="288032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Oval 169"/>
          <p:cNvSpPr>
            <a:spLocks noChangeArrowheads="1"/>
          </p:cNvSpPr>
          <p:nvPr/>
        </p:nvSpPr>
        <p:spPr bwMode="auto">
          <a:xfrm>
            <a:off x="1112072" y="4438853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5" name="Oval 169"/>
          <p:cNvSpPr>
            <a:spLocks noChangeArrowheads="1"/>
          </p:cNvSpPr>
          <p:nvPr/>
        </p:nvSpPr>
        <p:spPr bwMode="auto">
          <a:xfrm>
            <a:off x="1400104" y="40068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Oval 169"/>
          <p:cNvSpPr>
            <a:spLocks noChangeArrowheads="1"/>
          </p:cNvSpPr>
          <p:nvPr/>
        </p:nvSpPr>
        <p:spPr bwMode="auto">
          <a:xfrm>
            <a:off x="1112072" y="379078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7" name="Oval 169"/>
          <p:cNvSpPr>
            <a:spLocks noChangeArrowheads="1"/>
          </p:cNvSpPr>
          <p:nvPr/>
        </p:nvSpPr>
        <p:spPr bwMode="auto">
          <a:xfrm>
            <a:off x="1472112" y="343074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8" name="Oval 169"/>
          <p:cNvSpPr>
            <a:spLocks noChangeArrowheads="1"/>
          </p:cNvSpPr>
          <p:nvPr/>
        </p:nvSpPr>
        <p:spPr bwMode="auto">
          <a:xfrm>
            <a:off x="2264200" y="40068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9" name="Oval 169"/>
          <p:cNvSpPr>
            <a:spLocks noChangeArrowheads="1"/>
          </p:cNvSpPr>
          <p:nvPr/>
        </p:nvSpPr>
        <p:spPr bwMode="auto">
          <a:xfrm>
            <a:off x="1760144" y="400680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0" name="Line 153"/>
          <p:cNvSpPr>
            <a:spLocks noChangeShapeType="1"/>
          </p:cNvSpPr>
          <p:nvPr/>
        </p:nvSpPr>
        <p:spPr bwMode="auto">
          <a:xfrm rot="16200000" flipH="1" flipV="1">
            <a:off x="5962034" y="4042809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1" name="Line 153"/>
          <p:cNvSpPr>
            <a:spLocks noChangeShapeType="1"/>
          </p:cNvSpPr>
          <p:nvPr/>
        </p:nvSpPr>
        <p:spPr bwMode="auto">
          <a:xfrm rot="16200000" flipH="1">
            <a:off x="5962034" y="3538753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Line 153"/>
          <p:cNvSpPr>
            <a:spLocks noChangeShapeType="1"/>
          </p:cNvSpPr>
          <p:nvPr/>
        </p:nvSpPr>
        <p:spPr bwMode="auto">
          <a:xfrm rot="16200000" flipH="1" flipV="1">
            <a:off x="5493982" y="4006805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Line 153"/>
          <p:cNvSpPr>
            <a:spLocks noChangeShapeType="1"/>
          </p:cNvSpPr>
          <p:nvPr/>
        </p:nvSpPr>
        <p:spPr bwMode="auto">
          <a:xfrm rot="16200000">
            <a:off x="5277958" y="3790781"/>
            <a:ext cx="100811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Line 153"/>
          <p:cNvSpPr>
            <a:spLocks noChangeShapeType="1"/>
          </p:cNvSpPr>
          <p:nvPr/>
        </p:nvSpPr>
        <p:spPr bwMode="auto">
          <a:xfrm rot="16200000">
            <a:off x="4917918" y="3790781"/>
            <a:ext cx="100811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Oval 169"/>
          <p:cNvSpPr>
            <a:spLocks noChangeArrowheads="1"/>
          </p:cNvSpPr>
          <p:nvPr/>
        </p:nvSpPr>
        <p:spPr bwMode="auto">
          <a:xfrm rot="16200000">
            <a:off x="5133942" y="343029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6" name="Oval 169"/>
          <p:cNvSpPr>
            <a:spLocks noChangeArrowheads="1"/>
          </p:cNvSpPr>
          <p:nvPr/>
        </p:nvSpPr>
        <p:spPr bwMode="auto">
          <a:xfrm rot="16200000">
            <a:off x="5565990" y="343029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Oval 169"/>
          <p:cNvSpPr>
            <a:spLocks noChangeArrowheads="1"/>
          </p:cNvSpPr>
          <p:nvPr/>
        </p:nvSpPr>
        <p:spPr bwMode="auto">
          <a:xfrm rot="16200000">
            <a:off x="5133942" y="44384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Oval 169"/>
          <p:cNvSpPr>
            <a:spLocks noChangeArrowheads="1"/>
          </p:cNvSpPr>
          <p:nvPr/>
        </p:nvSpPr>
        <p:spPr bwMode="auto">
          <a:xfrm rot="16200000">
            <a:off x="5493982" y="44384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Oval 169"/>
          <p:cNvSpPr>
            <a:spLocks noChangeArrowheads="1"/>
          </p:cNvSpPr>
          <p:nvPr/>
        </p:nvSpPr>
        <p:spPr bwMode="auto">
          <a:xfrm rot="16200000">
            <a:off x="5926030" y="343029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0" name="Oval 169"/>
          <p:cNvSpPr>
            <a:spLocks noChangeArrowheads="1"/>
          </p:cNvSpPr>
          <p:nvPr/>
        </p:nvSpPr>
        <p:spPr bwMode="auto">
          <a:xfrm rot="16200000">
            <a:off x="5926030" y="44384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1" name="Oval 169"/>
          <p:cNvSpPr>
            <a:spLocks noChangeArrowheads="1"/>
          </p:cNvSpPr>
          <p:nvPr/>
        </p:nvSpPr>
        <p:spPr bwMode="auto">
          <a:xfrm rot="16200000">
            <a:off x="6358078" y="393435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2" name="Oval 169"/>
          <p:cNvSpPr>
            <a:spLocks noChangeArrowheads="1"/>
          </p:cNvSpPr>
          <p:nvPr/>
        </p:nvSpPr>
        <p:spPr bwMode="auto">
          <a:xfrm rot="16200000">
            <a:off x="4989926" y="382969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1040064" y="4726885"/>
            <a:ext cx="27999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Yes</a:t>
            </a:r>
            <a:r>
              <a:rPr lang="cs-CZ" b="1" smtClean="0"/>
              <a:t>,</a:t>
            </a:r>
          </a:p>
          <a:p>
            <a:r>
              <a:rPr lang="en-US" b="1" smtClean="0"/>
              <a:t>one connected component</a:t>
            </a:r>
            <a:r>
              <a:rPr lang="cs-CZ" b="1" smtClean="0"/>
              <a:t>.</a:t>
            </a:r>
            <a:endParaRPr lang="cs-CZ" b="1"/>
          </a:p>
        </p:txBody>
      </p:sp>
      <p:sp>
        <p:nvSpPr>
          <p:cNvPr id="204" name="TextBox 203"/>
          <p:cNvSpPr txBox="1"/>
          <p:nvPr/>
        </p:nvSpPr>
        <p:spPr>
          <a:xfrm>
            <a:off x="4918365" y="4726885"/>
            <a:ext cx="2927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No</a:t>
            </a:r>
            <a:r>
              <a:rPr lang="cs-CZ" b="1" smtClean="0"/>
              <a:t>,</a:t>
            </a:r>
          </a:p>
          <a:p>
            <a:r>
              <a:rPr lang="en-US" b="1" smtClean="0"/>
              <a:t>four connected components.</a:t>
            </a:r>
          </a:p>
        </p:txBody>
      </p:sp>
    </p:spTree>
    <p:extLst>
      <p:ext uri="{BB962C8B-B14F-4D97-AF65-F5344CB8AC3E}">
        <p14:creationId xmlns:p14="http://schemas.microsoft.com/office/powerpoint/2010/main" val="37463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6228481" y="3572570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4356272" y="4148634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3204491" y="2851696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3204492" y="2635796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4069679" y="3644578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788321" y="3716586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4356273" y="2780482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4716313" y="40766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6444504" y="4508674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6012457" y="5372770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996679" y="3644578"/>
            <a:ext cx="86365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3132137" y="2204418"/>
            <a:ext cx="172863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5436393" y="2996506"/>
            <a:ext cx="1944662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860329" y="3572570"/>
            <a:ext cx="2304702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8028681" y="3932610"/>
            <a:ext cx="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884665" y="5300762"/>
            <a:ext cx="720080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7452617" y="5228754"/>
            <a:ext cx="115212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6444505" y="4940722"/>
            <a:ext cx="158417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7596633" y="4004618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7164585" y="3572570"/>
            <a:ext cx="432048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868441" y="4796706"/>
            <a:ext cx="57606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6444505" y="5156746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5436393" y="5012730"/>
            <a:ext cx="115212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6588521" y="5948834"/>
            <a:ext cx="129614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6588521" y="5228754"/>
            <a:ext cx="86409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940449" y="4796706"/>
            <a:ext cx="26642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6444059" y="3932610"/>
            <a:ext cx="158462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860329" y="4004618"/>
            <a:ext cx="273630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868441" y="3572570"/>
            <a:ext cx="1296144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860329" y="3860602"/>
            <a:ext cx="576064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5580409" y="5516786"/>
            <a:ext cx="86409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5436393" y="5012730"/>
            <a:ext cx="136815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804545" y="5444778"/>
            <a:ext cx="1080120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860329" y="2204418"/>
            <a:ext cx="576064" cy="16559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3132583" y="3356546"/>
            <a:ext cx="86365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3132137" y="2996506"/>
            <a:ext cx="424802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4356273" y="4724698"/>
            <a:ext cx="50405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5364385" y="4220642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5291235" y="2924498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731719" y="4508675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6228481" y="422064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868441" y="393261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7524624" y="3355976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732536" y="3356546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7596633" y="4580682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732536" y="4508674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8244531" y="4580682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7524625" y="4724698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884665" y="5444778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7092577" y="5444778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7092577" y="5300762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6012457" y="4652690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6444505" y="4652690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3348161" y="2634606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5292377" y="5372770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5292377" y="4220642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5364385" y="3932610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868441" y="3572570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868441" y="2852491"/>
            <a:ext cx="432048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6300489" y="2852489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3204145" y="2852489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996233" y="3068514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4356273" y="3644578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932337" y="2924498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860329" y="4148635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4356273" y="4580683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4356273" y="5156746"/>
            <a:ext cx="1224136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4068240" y="3716586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4355455" y="3716587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6300489" y="2852490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4572297" y="2780482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3564185" y="4508674"/>
            <a:ext cx="1872208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3348161" y="5012730"/>
            <a:ext cx="100811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3420169" y="5012730"/>
            <a:ext cx="216024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3564185" y="3644578"/>
            <a:ext cx="43204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3132137" y="3356546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916113" y="5156746"/>
            <a:ext cx="144016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3132137" y="4580682"/>
            <a:ext cx="216024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3132137" y="3356546"/>
            <a:ext cx="432048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3132137" y="3644578"/>
            <a:ext cx="86409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916113" y="458068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2628081" y="4292650"/>
            <a:ext cx="72008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916113" y="5732810"/>
            <a:ext cx="266429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2628081" y="4292650"/>
            <a:ext cx="288032" cy="14401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2628081" y="3356546"/>
            <a:ext cx="504056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3348162" y="4580682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3347343" y="5372771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4284265" y="5372770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3133055" y="2780259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3277517" y="256277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5220369" y="28524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796433" y="335654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4500289" y="270847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860329" y="2204418"/>
            <a:ext cx="2304256" cy="136815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4284265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924225" y="357257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4284265" y="508473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3061617" y="32834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998242" y="42169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4284265" y="35725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924225" y="29965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787577" y="21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6228481" y="27804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788321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5220369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5509145" y="594595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2556073" y="422064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7452617" y="32845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6517257" y="60179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813401" y="587394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7020569" y="616485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8244705" y="57328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956673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7308601" y="29244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8172697" y="450867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8531993" y="523163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5364385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3276153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844105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3492177" y="443666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3060129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3276153" y="530076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4212257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796433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7452617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860329" y="364457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5365129" y="37857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6516513" y="35005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6156473" y="41486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7092577" y="35005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6372497" y="54447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796433" y="47246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940449" y="53007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6372497" y="508473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7380609" y="51567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7524625" y="39326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955929" y="487159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811913" y="537564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732537" y="537277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6372497" y="45806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7020569" y="52287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5292377" y="414863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6660529" y="443666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/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804248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8</a:t>
            </a:fld>
            <a:endParaRPr lang="cs-CZ"/>
          </a:p>
        </p:txBody>
      </p:sp>
      <p:sp>
        <p:nvSpPr>
          <p:cNvPr id="167" name="TextBox 166"/>
          <p:cNvSpPr txBox="1"/>
          <p:nvPr/>
        </p:nvSpPr>
        <p:spPr>
          <a:xfrm>
            <a:off x="467544" y="2999383"/>
            <a:ext cx="246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Is the graph connected</a:t>
            </a:r>
            <a:r>
              <a:rPr lang="cs-CZ" b="1" smtClean="0"/>
              <a:t>?</a:t>
            </a:r>
            <a:endParaRPr lang="cs-CZ" b="1"/>
          </a:p>
        </p:txBody>
      </p:sp>
      <p:sp>
        <p:nvSpPr>
          <p:cNvPr id="161" name="TextBox 160"/>
          <p:cNvSpPr txBox="1"/>
          <p:nvPr/>
        </p:nvSpPr>
        <p:spPr>
          <a:xfrm>
            <a:off x="395536" y="1412776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</a:t>
            </a:r>
            <a:r>
              <a:rPr lang="cs-CZ" smtClean="0"/>
              <a:t> </a:t>
            </a:r>
            <a:r>
              <a:rPr lang="en-US" smtClean="0"/>
              <a:t>problem</a:t>
            </a:r>
            <a:endParaRPr lang="cs-CZ"/>
          </a:p>
        </p:txBody>
      </p:sp>
      <p:sp>
        <p:nvSpPr>
          <p:cNvPr id="162" name="TextBox 161"/>
          <p:cNvSpPr txBox="1"/>
          <p:nvPr/>
        </p:nvSpPr>
        <p:spPr>
          <a:xfrm>
            <a:off x="395536" y="404664"/>
            <a:ext cx="8352928" cy="936104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smtClean="0"/>
              <a:t>Connectivity</a:t>
            </a:r>
            <a:endParaRPr lang="cs-CZ" sz="2800" smtClean="0"/>
          </a:p>
          <a:p>
            <a:r>
              <a:rPr lang="en-US" b="0" smtClean="0"/>
              <a:t>Is there a path between any two nodes</a:t>
            </a:r>
            <a:r>
              <a:rPr lang="cs-CZ" b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8761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51"/>
          <p:cNvSpPr>
            <a:spLocks noChangeShapeType="1"/>
          </p:cNvSpPr>
          <p:nvPr/>
        </p:nvSpPr>
        <p:spPr bwMode="auto">
          <a:xfrm flipH="1">
            <a:off x="6228481" y="3572570"/>
            <a:ext cx="360040" cy="6472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Line 155"/>
          <p:cNvSpPr>
            <a:spLocks noChangeShapeType="1"/>
          </p:cNvSpPr>
          <p:nvPr/>
        </p:nvSpPr>
        <p:spPr bwMode="auto">
          <a:xfrm flipH="1">
            <a:off x="4356272" y="4148634"/>
            <a:ext cx="432047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Line 156"/>
          <p:cNvSpPr>
            <a:spLocks noChangeShapeType="1"/>
          </p:cNvSpPr>
          <p:nvPr/>
        </p:nvSpPr>
        <p:spPr bwMode="auto">
          <a:xfrm>
            <a:off x="3204491" y="2851696"/>
            <a:ext cx="791741" cy="21681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Line 158"/>
          <p:cNvSpPr>
            <a:spLocks noChangeShapeType="1"/>
          </p:cNvSpPr>
          <p:nvPr/>
        </p:nvSpPr>
        <p:spPr bwMode="auto">
          <a:xfrm flipH="1">
            <a:off x="3204492" y="2635796"/>
            <a:ext cx="144463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Line 325"/>
          <p:cNvSpPr>
            <a:spLocks noChangeShapeType="1"/>
          </p:cNvSpPr>
          <p:nvPr/>
        </p:nvSpPr>
        <p:spPr bwMode="auto">
          <a:xfrm flipH="1">
            <a:off x="4069679" y="3644578"/>
            <a:ext cx="286593" cy="6438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Line 326"/>
          <p:cNvSpPr>
            <a:spLocks noChangeShapeType="1"/>
          </p:cNvSpPr>
          <p:nvPr/>
        </p:nvSpPr>
        <p:spPr bwMode="auto">
          <a:xfrm flipH="1">
            <a:off x="4788321" y="3716586"/>
            <a:ext cx="14287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Line 328"/>
          <p:cNvSpPr>
            <a:spLocks noChangeShapeType="1"/>
          </p:cNvSpPr>
          <p:nvPr/>
        </p:nvSpPr>
        <p:spPr bwMode="auto">
          <a:xfrm flipH="1">
            <a:off x="4356273" y="2780482"/>
            <a:ext cx="216024" cy="86556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Line 327"/>
          <p:cNvSpPr>
            <a:spLocks noChangeShapeType="1"/>
          </p:cNvSpPr>
          <p:nvPr/>
        </p:nvSpPr>
        <p:spPr bwMode="auto">
          <a:xfrm flipH="1">
            <a:off x="6444504" y="4508674"/>
            <a:ext cx="358329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Line 328"/>
          <p:cNvSpPr>
            <a:spLocks noChangeShapeType="1"/>
          </p:cNvSpPr>
          <p:nvPr/>
        </p:nvSpPr>
        <p:spPr bwMode="auto">
          <a:xfrm>
            <a:off x="6012457" y="5372770"/>
            <a:ext cx="1080120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Line 325"/>
          <p:cNvSpPr>
            <a:spLocks noChangeShapeType="1"/>
          </p:cNvSpPr>
          <p:nvPr/>
        </p:nvSpPr>
        <p:spPr bwMode="auto">
          <a:xfrm>
            <a:off x="3996679" y="3644578"/>
            <a:ext cx="863650" cy="108012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1" name="Line 325"/>
          <p:cNvSpPr>
            <a:spLocks noChangeShapeType="1"/>
          </p:cNvSpPr>
          <p:nvPr/>
        </p:nvSpPr>
        <p:spPr bwMode="auto">
          <a:xfrm flipH="1">
            <a:off x="3132137" y="2204418"/>
            <a:ext cx="1728638" cy="115212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2" name="Line 325"/>
          <p:cNvSpPr>
            <a:spLocks noChangeShapeType="1"/>
          </p:cNvSpPr>
          <p:nvPr/>
        </p:nvSpPr>
        <p:spPr bwMode="auto">
          <a:xfrm flipH="1">
            <a:off x="5436393" y="2996506"/>
            <a:ext cx="1944662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3" name="Line 325"/>
          <p:cNvSpPr>
            <a:spLocks noChangeShapeType="1"/>
          </p:cNvSpPr>
          <p:nvPr/>
        </p:nvSpPr>
        <p:spPr bwMode="auto">
          <a:xfrm flipH="1">
            <a:off x="4860329" y="3572570"/>
            <a:ext cx="2304702" cy="115212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4" name="Line 325"/>
          <p:cNvSpPr>
            <a:spLocks noChangeShapeType="1"/>
          </p:cNvSpPr>
          <p:nvPr/>
        </p:nvSpPr>
        <p:spPr bwMode="auto">
          <a:xfrm>
            <a:off x="8028681" y="3932610"/>
            <a:ext cx="0" cy="100811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5" name="Line 325"/>
          <p:cNvSpPr>
            <a:spLocks noChangeShapeType="1"/>
          </p:cNvSpPr>
          <p:nvPr/>
        </p:nvSpPr>
        <p:spPr bwMode="auto">
          <a:xfrm flipH="1">
            <a:off x="7884665" y="5300762"/>
            <a:ext cx="720080" cy="64807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6" name="Line 325"/>
          <p:cNvSpPr>
            <a:spLocks noChangeShapeType="1"/>
          </p:cNvSpPr>
          <p:nvPr/>
        </p:nvSpPr>
        <p:spPr bwMode="auto">
          <a:xfrm>
            <a:off x="7452617" y="5228754"/>
            <a:ext cx="1152128" cy="7200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Line 325"/>
          <p:cNvSpPr>
            <a:spLocks noChangeShapeType="1"/>
          </p:cNvSpPr>
          <p:nvPr/>
        </p:nvSpPr>
        <p:spPr bwMode="auto">
          <a:xfrm flipV="1">
            <a:off x="6444505" y="4940722"/>
            <a:ext cx="1584176" cy="21602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Line 325"/>
          <p:cNvSpPr>
            <a:spLocks noChangeShapeType="1"/>
          </p:cNvSpPr>
          <p:nvPr/>
        </p:nvSpPr>
        <p:spPr bwMode="auto">
          <a:xfrm flipH="1" flipV="1">
            <a:off x="7596633" y="4004618"/>
            <a:ext cx="432048" cy="93610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9" name="Line 325"/>
          <p:cNvSpPr>
            <a:spLocks noChangeShapeType="1"/>
          </p:cNvSpPr>
          <p:nvPr/>
        </p:nvSpPr>
        <p:spPr bwMode="auto">
          <a:xfrm flipH="1" flipV="1">
            <a:off x="7164585" y="3572570"/>
            <a:ext cx="432048" cy="43204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0" name="Line 325"/>
          <p:cNvSpPr>
            <a:spLocks noChangeShapeType="1"/>
          </p:cNvSpPr>
          <p:nvPr/>
        </p:nvSpPr>
        <p:spPr bwMode="auto">
          <a:xfrm flipH="1" flipV="1">
            <a:off x="5868441" y="4796706"/>
            <a:ext cx="576064" cy="36004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1" name="Line 325"/>
          <p:cNvSpPr>
            <a:spLocks noChangeShapeType="1"/>
          </p:cNvSpPr>
          <p:nvPr/>
        </p:nvSpPr>
        <p:spPr bwMode="auto">
          <a:xfrm flipH="1">
            <a:off x="6444505" y="5156746"/>
            <a:ext cx="0" cy="36004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2" name="Line 325"/>
          <p:cNvSpPr>
            <a:spLocks noChangeShapeType="1"/>
          </p:cNvSpPr>
          <p:nvPr/>
        </p:nvSpPr>
        <p:spPr bwMode="auto">
          <a:xfrm>
            <a:off x="5436393" y="5012730"/>
            <a:ext cx="1152128" cy="108012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3" name="Line 325"/>
          <p:cNvSpPr>
            <a:spLocks noChangeShapeType="1"/>
          </p:cNvSpPr>
          <p:nvPr/>
        </p:nvSpPr>
        <p:spPr bwMode="auto">
          <a:xfrm flipV="1">
            <a:off x="6588521" y="5948834"/>
            <a:ext cx="1296144" cy="14401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4" name="Line 325"/>
          <p:cNvSpPr>
            <a:spLocks noChangeShapeType="1"/>
          </p:cNvSpPr>
          <p:nvPr/>
        </p:nvSpPr>
        <p:spPr bwMode="auto">
          <a:xfrm flipV="1">
            <a:off x="6588521" y="5228754"/>
            <a:ext cx="864096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5" name="Line 325"/>
          <p:cNvSpPr>
            <a:spLocks noChangeShapeType="1"/>
          </p:cNvSpPr>
          <p:nvPr/>
        </p:nvSpPr>
        <p:spPr bwMode="auto">
          <a:xfrm>
            <a:off x="5940449" y="4796706"/>
            <a:ext cx="2664296" cy="50405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" name="Line 325"/>
          <p:cNvSpPr>
            <a:spLocks noChangeShapeType="1"/>
          </p:cNvSpPr>
          <p:nvPr/>
        </p:nvSpPr>
        <p:spPr bwMode="auto">
          <a:xfrm flipH="1">
            <a:off x="6444059" y="3932610"/>
            <a:ext cx="1584622" cy="122413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7" name="Line 325"/>
          <p:cNvSpPr>
            <a:spLocks noChangeShapeType="1"/>
          </p:cNvSpPr>
          <p:nvPr/>
        </p:nvSpPr>
        <p:spPr bwMode="auto">
          <a:xfrm flipH="1">
            <a:off x="4860329" y="4004618"/>
            <a:ext cx="2736304" cy="72008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8" name="Line 325"/>
          <p:cNvSpPr>
            <a:spLocks noChangeShapeType="1"/>
          </p:cNvSpPr>
          <p:nvPr/>
        </p:nvSpPr>
        <p:spPr bwMode="auto">
          <a:xfrm flipV="1">
            <a:off x="5868441" y="3572570"/>
            <a:ext cx="1296144" cy="122413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9" name="Line 325"/>
          <p:cNvSpPr>
            <a:spLocks noChangeShapeType="1"/>
          </p:cNvSpPr>
          <p:nvPr/>
        </p:nvSpPr>
        <p:spPr bwMode="auto">
          <a:xfrm flipV="1">
            <a:off x="4860329" y="3860602"/>
            <a:ext cx="576064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0" name="Line 325"/>
          <p:cNvSpPr>
            <a:spLocks noChangeShapeType="1"/>
          </p:cNvSpPr>
          <p:nvPr/>
        </p:nvSpPr>
        <p:spPr bwMode="auto">
          <a:xfrm flipH="1" flipV="1">
            <a:off x="4860329" y="2204418"/>
            <a:ext cx="2304256" cy="136815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" name="Line 325"/>
          <p:cNvSpPr>
            <a:spLocks noChangeShapeType="1"/>
          </p:cNvSpPr>
          <p:nvPr/>
        </p:nvSpPr>
        <p:spPr bwMode="auto">
          <a:xfrm flipH="1">
            <a:off x="5580409" y="5516786"/>
            <a:ext cx="864096" cy="50405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4" name="Line 325"/>
          <p:cNvSpPr>
            <a:spLocks noChangeShapeType="1"/>
          </p:cNvSpPr>
          <p:nvPr/>
        </p:nvSpPr>
        <p:spPr bwMode="auto">
          <a:xfrm flipH="1" flipV="1">
            <a:off x="5436393" y="5012730"/>
            <a:ext cx="1368152" cy="43204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Line 325"/>
          <p:cNvSpPr>
            <a:spLocks noChangeShapeType="1"/>
          </p:cNvSpPr>
          <p:nvPr/>
        </p:nvSpPr>
        <p:spPr bwMode="auto">
          <a:xfrm flipH="1" flipV="1">
            <a:off x="6804545" y="5444778"/>
            <a:ext cx="1080120" cy="50405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Line 325"/>
          <p:cNvSpPr>
            <a:spLocks noChangeShapeType="1"/>
          </p:cNvSpPr>
          <p:nvPr/>
        </p:nvSpPr>
        <p:spPr bwMode="auto">
          <a:xfrm>
            <a:off x="4860329" y="2204418"/>
            <a:ext cx="576064" cy="165593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Line 325"/>
          <p:cNvSpPr>
            <a:spLocks noChangeShapeType="1"/>
          </p:cNvSpPr>
          <p:nvPr/>
        </p:nvSpPr>
        <p:spPr bwMode="auto">
          <a:xfrm>
            <a:off x="3132583" y="3356546"/>
            <a:ext cx="863650" cy="28803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Line 325"/>
          <p:cNvSpPr>
            <a:spLocks noChangeShapeType="1"/>
          </p:cNvSpPr>
          <p:nvPr/>
        </p:nvSpPr>
        <p:spPr bwMode="auto">
          <a:xfrm flipV="1">
            <a:off x="3132137" y="2996506"/>
            <a:ext cx="4248026" cy="36004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Line 325"/>
          <p:cNvSpPr>
            <a:spLocks noChangeShapeType="1"/>
          </p:cNvSpPr>
          <p:nvPr/>
        </p:nvSpPr>
        <p:spPr bwMode="auto">
          <a:xfrm flipH="1">
            <a:off x="4356273" y="4724698"/>
            <a:ext cx="504056" cy="43204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Line 328"/>
          <p:cNvSpPr>
            <a:spLocks noChangeShapeType="1"/>
          </p:cNvSpPr>
          <p:nvPr/>
        </p:nvSpPr>
        <p:spPr bwMode="auto">
          <a:xfrm flipH="1" flipV="1">
            <a:off x="5364385" y="4220642"/>
            <a:ext cx="107994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Line 326"/>
          <p:cNvSpPr>
            <a:spLocks noChangeShapeType="1"/>
          </p:cNvSpPr>
          <p:nvPr/>
        </p:nvSpPr>
        <p:spPr bwMode="auto">
          <a:xfrm>
            <a:off x="5291235" y="2924498"/>
            <a:ext cx="577205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Line 154"/>
          <p:cNvSpPr>
            <a:spLocks noChangeShapeType="1"/>
          </p:cNvSpPr>
          <p:nvPr/>
        </p:nvSpPr>
        <p:spPr bwMode="auto">
          <a:xfrm>
            <a:off x="6731719" y="4508675"/>
            <a:ext cx="792906" cy="21602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Line 154"/>
          <p:cNvSpPr>
            <a:spLocks noChangeShapeType="1"/>
          </p:cNvSpPr>
          <p:nvPr/>
        </p:nvSpPr>
        <p:spPr bwMode="auto">
          <a:xfrm>
            <a:off x="6228481" y="4220642"/>
            <a:ext cx="504056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Line 154"/>
          <p:cNvSpPr>
            <a:spLocks noChangeShapeType="1"/>
          </p:cNvSpPr>
          <p:nvPr/>
        </p:nvSpPr>
        <p:spPr bwMode="auto">
          <a:xfrm>
            <a:off x="5868441" y="3932610"/>
            <a:ext cx="360040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Line 327"/>
          <p:cNvSpPr>
            <a:spLocks noChangeShapeType="1"/>
          </p:cNvSpPr>
          <p:nvPr/>
        </p:nvSpPr>
        <p:spPr bwMode="auto">
          <a:xfrm flipH="1" flipV="1">
            <a:off x="7524624" y="3355976"/>
            <a:ext cx="720080" cy="122470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Line 327"/>
          <p:cNvSpPr>
            <a:spLocks noChangeShapeType="1"/>
          </p:cNvSpPr>
          <p:nvPr/>
        </p:nvSpPr>
        <p:spPr bwMode="auto">
          <a:xfrm flipH="1">
            <a:off x="6732536" y="3356546"/>
            <a:ext cx="792089" cy="11515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Line 154"/>
          <p:cNvSpPr>
            <a:spLocks noChangeShapeType="1"/>
          </p:cNvSpPr>
          <p:nvPr/>
        </p:nvSpPr>
        <p:spPr bwMode="auto">
          <a:xfrm flipH="1">
            <a:off x="7596633" y="4580682"/>
            <a:ext cx="648072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" name="Line 155"/>
          <p:cNvSpPr>
            <a:spLocks noChangeShapeType="1"/>
          </p:cNvSpPr>
          <p:nvPr/>
        </p:nvSpPr>
        <p:spPr bwMode="auto">
          <a:xfrm flipH="1" flipV="1">
            <a:off x="6732536" y="4508674"/>
            <a:ext cx="151216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" name="Line 328"/>
          <p:cNvSpPr>
            <a:spLocks noChangeShapeType="1"/>
          </p:cNvSpPr>
          <p:nvPr/>
        </p:nvSpPr>
        <p:spPr bwMode="auto">
          <a:xfrm>
            <a:off x="8244531" y="4580682"/>
            <a:ext cx="72182" cy="12241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" name="Line 328"/>
          <p:cNvSpPr>
            <a:spLocks noChangeShapeType="1"/>
          </p:cNvSpPr>
          <p:nvPr/>
        </p:nvSpPr>
        <p:spPr bwMode="auto">
          <a:xfrm>
            <a:off x="7524625" y="4724698"/>
            <a:ext cx="360040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Line 328"/>
          <p:cNvSpPr>
            <a:spLocks noChangeShapeType="1"/>
          </p:cNvSpPr>
          <p:nvPr/>
        </p:nvSpPr>
        <p:spPr bwMode="auto">
          <a:xfrm>
            <a:off x="7884665" y="5444778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2" name="Line 328"/>
          <p:cNvSpPr>
            <a:spLocks noChangeShapeType="1"/>
          </p:cNvSpPr>
          <p:nvPr/>
        </p:nvSpPr>
        <p:spPr bwMode="auto">
          <a:xfrm flipH="1">
            <a:off x="7092577" y="5444778"/>
            <a:ext cx="792088" cy="7902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" name="Line 328"/>
          <p:cNvSpPr>
            <a:spLocks noChangeShapeType="1"/>
          </p:cNvSpPr>
          <p:nvPr/>
        </p:nvSpPr>
        <p:spPr bwMode="auto">
          <a:xfrm flipH="1" flipV="1">
            <a:off x="7092577" y="5300762"/>
            <a:ext cx="791914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Line 328"/>
          <p:cNvSpPr>
            <a:spLocks noChangeShapeType="1"/>
          </p:cNvSpPr>
          <p:nvPr/>
        </p:nvSpPr>
        <p:spPr bwMode="auto">
          <a:xfrm flipH="1">
            <a:off x="6012457" y="4652690"/>
            <a:ext cx="431874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Line 328"/>
          <p:cNvSpPr>
            <a:spLocks noChangeShapeType="1"/>
          </p:cNvSpPr>
          <p:nvPr/>
        </p:nvSpPr>
        <p:spPr bwMode="auto">
          <a:xfrm>
            <a:off x="6444505" y="4652690"/>
            <a:ext cx="648072" cy="646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8" name="Line 328"/>
          <p:cNvSpPr>
            <a:spLocks noChangeShapeType="1"/>
          </p:cNvSpPr>
          <p:nvPr/>
        </p:nvSpPr>
        <p:spPr bwMode="auto">
          <a:xfrm flipH="1" flipV="1">
            <a:off x="3348161" y="2634606"/>
            <a:ext cx="1224136" cy="14587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9" name="Line 328"/>
          <p:cNvSpPr>
            <a:spLocks noChangeShapeType="1"/>
          </p:cNvSpPr>
          <p:nvPr/>
        </p:nvSpPr>
        <p:spPr bwMode="auto">
          <a:xfrm flipH="1">
            <a:off x="5292377" y="5372770"/>
            <a:ext cx="71990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0" name="Line 328"/>
          <p:cNvSpPr>
            <a:spLocks noChangeShapeType="1"/>
          </p:cNvSpPr>
          <p:nvPr/>
        </p:nvSpPr>
        <p:spPr bwMode="auto">
          <a:xfrm flipH="1">
            <a:off x="5292377" y="4220642"/>
            <a:ext cx="72008" cy="11502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" name="Line 154"/>
          <p:cNvSpPr>
            <a:spLocks noChangeShapeType="1"/>
          </p:cNvSpPr>
          <p:nvPr/>
        </p:nvSpPr>
        <p:spPr bwMode="auto">
          <a:xfrm flipH="1">
            <a:off x="5364385" y="3932610"/>
            <a:ext cx="504056" cy="28835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" name="Line 154"/>
          <p:cNvSpPr>
            <a:spLocks noChangeShapeType="1"/>
          </p:cNvSpPr>
          <p:nvPr/>
        </p:nvSpPr>
        <p:spPr bwMode="auto">
          <a:xfrm flipH="1">
            <a:off x="5868441" y="3572570"/>
            <a:ext cx="72008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4" name="Line 154"/>
          <p:cNvSpPr>
            <a:spLocks noChangeShapeType="1"/>
          </p:cNvSpPr>
          <p:nvPr/>
        </p:nvSpPr>
        <p:spPr bwMode="auto">
          <a:xfrm flipH="1">
            <a:off x="5868143" y="2852491"/>
            <a:ext cx="432345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Line 155"/>
          <p:cNvSpPr>
            <a:spLocks noChangeShapeType="1"/>
          </p:cNvSpPr>
          <p:nvPr/>
        </p:nvSpPr>
        <p:spPr bwMode="auto">
          <a:xfrm flipH="1" flipV="1">
            <a:off x="6300489" y="2852489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Line 155"/>
          <p:cNvSpPr>
            <a:spLocks noChangeShapeType="1"/>
          </p:cNvSpPr>
          <p:nvPr/>
        </p:nvSpPr>
        <p:spPr bwMode="auto">
          <a:xfrm flipH="1" flipV="1">
            <a:off x="3204145" y="2852489"/>
            <a:ext cx="864096" cy="14401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7" name="Line 157"/>
          <p:cNvSpPr>
            <a:spLocks noChangeShapeType="1"/>
          </p:cNvSpPr>
          <p:nvPr/>
        </p:nvSpPr>
        <p:spPr bwMode="auto">
          <a:xfrm>
            <a:off x="3996233" y="3068514"/>
            <a:ext cx="360040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8" name="Line 155"/>
          <p:cNvSpPr>
            <a:spLocks noChangeShapeType="1"/>
          </p:cNvSpPr>
          <p:nvPr/>
        </p:nvSpPr>
        <p:spPr bwMode="auto">
          <a:xfrm flipH="1" flipV="1">
            <a:off x="4356273" y="3644578"/>
            <a:ext cx="576064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9" name="Line 154"/>
          <p:cNvSpPr>
            <a:spLocks noChangeShapeType="1"/>
          </p:cNvSpPr>
          <p:nvPr/>
        </p:nvSpPr>
        <p:spPr bwMode="auto">
          <a:xfrm flipH="1">
            <a:off x="4932337" y="2924498"/>
            <a:ext cx="35922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0" name="Line 154"/>
          <p:cNvSpPr>
            <a:spLocks noChangeShapeType="1"/>
          </p:cNvSpPr>
          <p:nvPr/>
        </p:nvSpPr>
        <p:spPr bwMode="auto">
          <a:xfrm flipH="1" flipV="1">
            <a:off x="4860329" y="4148635"/>
            <a:ext cx="503238" cy="7200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1" name="Line 154"/>
          <p:cNvSpPr>
            <a:spLocks noChangeShapeType="1"/>
          </p:cNvSpPr>
          <p:nvPr/>
        </p:nvSpPr>
        <p:spPr bwMode="auto">
          <a:xfrm flipH="1" flipV="1">
            <a:off x="4356273" y="4580683"/>
            <a:ext cx="935286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2" name="Line 325"/>
          <p:cNvSpPr>
            <a:spLocks noChangeShapeType="1"/>
          </p:cNvSpPr>
          <p:nvPr/>
        </p:nvSpPr>
        <p:spPr bwMode="auto">
          <a:xfrm flipH="1" flipV="1">
            <a:off x="4356273" y="5156746"/>
            <a:ext cx="1224136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3" name="Line 155"/>
          <p:cNvSpPr>
            <a:spLocks noChangeShapeType="1"/>
          </p:cNvSpPr>
          <p:nvPr/>
        </p:nvSpPr>
        <p:spPr bwMode="auto">
          <a:xfrm flipH="1">
            <a:off x="4068240" y="3716586"/>
            <a:ext cx="864097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4" name="Line 154"/>
          <p:cNvSpPr>
            <a:spLocks noChangeShapeType="1"/>
          </p:cNvSpPr>
          <p:nvPr/>
        </p:nvSpPr>
        <p:spPr bwMode="auto">
          <a:xfrm flipV="1">
            <a:off x="4355455" y="3716587"/>
            <a:ext cx="818" cy="86409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5" name="Line 157"/>
          <p:cNvSpPr>
            <a:spLocks noChangeShapeType="1"/>
          </p:cNvSpPr>
          <p:nvPr/>
        </p:nvSpPr>
        <p:spPr bwMode="auto">
          <a:xfrm>
            <a:off x="6300489" y="2852490"/>
            <a:ext cx="288032" cy="7200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6" name="Line 153"/>
          <p:cNvSpPr>
            <a:spLocks noChangeShapeType="1"/>
          </p:cNvSpPr>
          <p:nvPr/>
        </p:nvSpPr>
        <p:spPr bwMode="auto">
          <a:xfrm flipH="1" flipV="1">
            <a:off x="4572297" y="2780482"/>
            <a:ext cx="72008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0" name="Line 325"/>
          <p:cNvSpPr>
            <a:spLocks noChangeShapeType="1"/>
          </p:cNvSpPr>
          <p:nvPr/>
        </p:nvSpPr>
        <p:spPr bwMode="auto">
          <a:xfrm flipH="1" flipV="1">
            <a:off x="3564185" y="4508674"/>
            <a:ext cx="1872208" cy="50405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1" name="Line 325"/>
          <p:cNvSpPr>
            <a:spLocks noChangeShapeType="1"/>
          </p:cNvSpPr>
          <p:nvPr/>
        </p:nvSpPr>
        <p:spPr bwMode="auto">
          <a:xfrm flipH="1" flipV="1">
            <a:off x="3348161" y="5012730"/>
            <a:ext cx="1008112" cy="14401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Line 325"/>
          <p:cNvSpPr>
            <a:spLocks noChangeShapeType="1"/>
          </p:cNvSpPr>
          <p:nvPr/>
        </p:nvSpPr>
        <p:spPr bwMode="auto">
          <a:xfrm flipH="1" flipV="1">
            <a:off x="3420169" y="5012730"/>
            <a:ext cx="2160240" cy="100811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Line 325"/>
          <p:cNvSpPr>
            <a:spLocks noChangeShapeType="1"/>
          </p:cNvSpPr>
          <p:nvPr/>
        </p:nvSpPr>
        <p:spPr bwMode="auto">
          <a:xfrm flipV="1">
            <a:off x="3564185" y="3644578"/>
            <a:ext cx="432048" cy="86409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Line 325"/>
          <p:cNvSpPr>
            <a:spLocks noChangeShapeType="1"/>
          </p:cNvSpPr>
          <p:nvPr/>
        </p:nvSpPr>
        <p:spPr bwMode="auto">
          <a:xfrm flipV="1">
            <a:off x="3132137" y="3356546"/>
            <a:ext cx="0" cy="1224136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Line 325"/>
          <p:cNvSpPr>
            <a:spLocks noChangeShapeType="1"/>
          </p:cNvSpPr>
          <p:nvPr/>
        </p:nvSpPr>
        <p:spPr bwMode="auto">
          <a:xfrm flipV="1">
            <a:off x="2916113" y="5156746"/>
            <a:ext cx="1440160" cy="57606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Line 325"/>
          <p:cNvSpPr>
            <a:spLocks noChangeShapeType="1"/>
          </p:cNvSpPr>
          <p:nvPr/>
        </p:nvSpPr>
        <p:spPr bwMode="auto">
          <a:xfrm flipH="1" flipV="1">
            <a:off x="3132137" y="4580682"/>
            <a:ext cx="216024" cy="43204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Line 325"/>
          <p:cNvSpPr>
            <a:spLocks noChangeShapeType="1"/>
          </p:cNvSpPr>
          <p:nvPr/>
        </p:nvSpPr>
        <p:spPr bwMode="auto">
          <a:xfrm flipH="1" flipV="1">
            <a:off x="3132137" y="3356546"/>
            <a:ext cx="432048" cy="115212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9" name="Line 325"/>
          <p:cNvSpPr>
            <a:spLocks noChangeShapeType="1"/>
          </p:cNvSpPr>
          <p:nvPr/>
        </p:nvSpPr>
        <p:spPr bwMode="auto">
          <a:xfrm flipV="1">
            <a:off x="3132137" y="3644578"/>
            <a:ext cx="864096" cy="93610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Line 325"/>
          <p:cNvSpPr>
            <a:spLocks noChangeShapeType="1"/>
          </p:cNvSpPr>
          <p:nvPr/>
        </p:nvSpPr>
        <p:spPr bwMode="auto">
          <a:xfrm flipV="1">
            <a:off x="2916113" y="4580682"/>
            <a:ext cx="216024" cy="115212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1" name="Line 325"/>
          <p:cNvSpPr>
            <a:spLocks noChangeShapeType="1"/>
          </p:cNvSpPr>
          <p:nvPr/>
        </p:nvSpPr>
        <p:spPr bwMode="auto">
          <a:xfrm>
            <a:off x="2628081" y="4292650"/>
            <a:ext cx="720080" cy="72008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2" name="Line 325"/>
          <p:cNvSpPr>
            <a:spLocks noChangeShapeType="1"/>
          </p:cNvSpPr>
          <p:nvPr/>
        </p:nvSpPr>
        <p:spPr bwMode="auto">
          <a:xfrm>
            <a:off x="2916113" y="5732810"/>
            <a:ext cx="2664296" cy="288032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" name="Line 325"/>
          <p:cNvSpPr>
            <a:spLocks noChangeShapeType="1"/>
          </p:cNvSpPr>
          <p:nvPr/>
        </p:nvSpPr>
        <p:spPr bwMode="auto">
          <a:xfrm flipH="1" flipV="1">
            <a:off x="2628081" y="4292650"/>
            <a:ext cx="288032" cy="144016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" name="Line 325"/>
          <p:cNvSpPr>
            <a:spLocks noChangeShapeType="1"/>
          </p:cNvSpPr>
          <p:nvPr/>
        </p:nvSpPr>
        <p:spPr bwMode="auto">
          <a:xfrm flipV="1">
            <a:off x="2628081" y="3356546"/>
            <a:ext cx="504056" cy="936104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 flipH="1">
            <a:off x="3348162" y="4580682"/>
            <a:ext cx="1008112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3347343" y="5372771"/>
            <a:ext cx="936922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Line 154"/>
          <p:cNvSpPr>
            <a:spLocks noChangeShapeType="1"/>
          </p:cNvSpPr>
          <p:nvPr/>
        </p:nvSpPr>
        <p:spPr bwMode="auto">
          <a:xfrm flipH="1">
            <a:off x="4284265" y="5372770"/>
            <a:ext cx="1008112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Oval 159"/>
          <p:cNvSpPr>
            <a:spLocks noChangeArrowheads="1"/>
          </p:cNvSpPr>
          <p:nvPr/>
        </p:nvSpPr>
        <p:spPr bwMode="auto">
          <a:xfrm>
            <a:off x="4284265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Oval 167"/>
          <p:cNvSpPr>
            <a:spLocks noChangeArrowheads="1"/>
          </p:cNvSpPr>
          <p:nvPr/>
        </p:nvSpPr>
        <p:spPr bwMode="auto">
          <a:xfrm>
            <a:off x="3061617" y="328349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" name="Oval 168"/>
          <p:cNvSpPr>
            <a:spLocks noChangeArrowheads="1"/>
          </p:cNvSpPr>
          <p:nvPr/>
        </p:nvSpPr>
        <p:spPr bwMode="auto">
          <a:xfrm>
            <a:off x="3133055" y="2780259"/>
            <a:ext cx="144462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Oval 169"/>
          <p:cNvSpPr>
            <a:spLocks noChangeArrowheads="1"/>
          </p:cNvSpPr>
          <p:nvPr/>
        </p:nvSpPr>
        <p:spPr bwMode="auto">
          <a:xfrm>
            <a:off x="3277517" y="256277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329"/>
          <p:cNvSpPr>
            <a:spLocks noChangeArrowheads="1"/>
          </p:cNvSpPr>
          <p:nvPr/>
        </p:nvSpPr>
        <p:spPr bwMode="auto">
          <a:xfrm>
            <a:off x="3998242" y="42169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" name="Oval 330"/>
          <p:cNvSpPr>
            <a:spLocks noChangeArrowheads="1"/>
          </p:cNvSpPr>
          <p:nvPr/>
        </p:nvSpPr>
        <p:spPr bwMode="auto">
          <a:xfrm>
            <a:off x="4284265" y="357257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333"/>
          <p:cNvSpPr>
            <a:spLocks noChangeArrowheads="1"/>
          </p:cNvSpPr>
          <p:nvPr/>
        </p:nvSpPr>
        <p:spPr bwMode="auto">
          <a:xfrm>
            <a:off x="4716313" y="407662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Oval 330"/>
          <p:cNvSpPr>
            <a:spLocks noChangeArrowheads="1"/>
          </p:cNvSpPr>
          <p:nvPr/>
        </p:nvSpPr>
        <p:spPr bwMode="auto">
          <a:xfrm>
            <a:off x="3924225" y="299650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330"/>
          <p:cNvSpPr>
            <a:spLocks noChangeArrowheads="1"/>
          </p:cNvSpPr>
          <p:nvPr/>
        </p:nvSpPr>
        <p:spPr bwMode="auto">
          <a:xfrm>
            <a:off x="4787577" y="213528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Oval 332"/>
          <p:cNvSpPr>
            <a:spLocks noChangeArrowheads="1"/>
          </p:cNvSpPr>
          <p:nvPr/>
        </p:nvSpPr>
        <p:spPr bwMode="auto">
          <a:xfrm>
            <a:off x="2556073" y="422064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4" name="Oval 331"/>
          <p:cNvSpPr>
            <a:spLocks noChangeArrowheads="1"/>
          </p:cNvSpPr>
          <p:nvPr/>
        </p:nvSpPr>
        <p:spPr bwMode="auto">
          <a:xfrm>
            <a:off x="4500289" y="2708474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7" name="Oval 332"/>
          <p:cNvSpPr>
            <a:spLocks noChangeArrowheads="1"/>
          </p:cNvSpPr>
          <p:nvPr/>
        </p:nvSpPr>
        <p:spPr bwMode="auto">
          <a:xfrm>
            <a:off x="3276153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" name="Oval 332"/>
          <p:cNvSpPr>
            <a:spLocks noChangeArrowheads="1"/>
          </p:cNvSpPr>
          <p:nvPr/>
        </p:nvSpPr>
        <p:spPr bwMode="auto">
          <a:xfrm>
            <a:off x="2844105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9" name="Oval 332"/>
          <p:cNvSpPr>
            <a:spLocks noChangeArrowheads="1"/>
          </p:cNvSpPr>
          <p:nvPr/>
        </p:nvSpPr>
        <p:spPr bwMode="auto">
          <a:xfrm>
            <a:off x="3492177" y="4436666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Oval 332"/>
          <p:cNvSpPr>
            <a:spLocks noChangeArrowheads="1"/>
          </p:cNvSpPr>
          <p:nvPr/>
        </p:nvSpPr>
        <p:spPr bwMode="auto">
          <a:xfrm>
            <a:off x="3060129" y="450867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6" name="Oval 332"/>
          <p:cNvSpPr>
            <a:spLocks noChangeArrowheads="1"/>
          </p:cNvSpPr>
          <p:nvPr/>
        </p:nvSpPr>
        <p:spPr bwMode="auto">
          <a:xfrm>
            <a:off x="3276153" y="530076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Oval 166"/>
          <p:cNvSpPr>
            <a:spLocks noChangeArrowheads="1"/>
          </p:cNvSpPr>
          <p:nvPr/>
        </p:nvSpPr>
        <p:spPr bwMode="auto">
          <a:xfrm>
            <a:off x="4212257" y="566080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Oval 161"/>
          <p:cNvSpPr>
            <a:spLocks noChangeArrowheads="1"/>
          </p:cNvSpPr>
          <p:nvPr/>
        </p:nvSpPr>
        <p:spPr bwMode="auto">
          <a:xfrm>
            <a:off x="3924225" y="357257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Oval 332"/>
          <p:cNvSpPr>
            <a:spLocks noChangeArrowheads="1"/>
          </p:cNvSpPr>
          <p:nvPr/>
        </p:nvSpPr>
        <p:spPr bwMode="auto">
          <a:xfrm>
            <a:off x="4860329" y="364457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5" name="Oval 331"/>
          <p:cNvSpPr>
            <a:spLocks noChangeArrowheads="1"/>
          </p:cNvSpPr>
          <p:nvPr/>
        </p:nvSpPr>
        <p:spPr bwMode="auto">
          <a:xfrm>
            <a:off x="5220369" y="28524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" name="Oval 331"/>
          <p:cNvSpPr>
            <a:spLocks noChangeArrowheads="1"/>
          </p:cNvSpPr>
          <p:nvPr/>
        </p:nvSpPr>
        <p:spPr bwMode="auto">
          <a:xfrm>
            <a:off x="5796433" y="335654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Oval 162"/>
          <p:cNvSpPr>
            <a:spLocks noChangeArrowheads="1"/>
          </p:cNvSpPr>
          <p:nvPr/>
        </p:nvSpPr>
        <p:spPr bwMode="auto">
          <a:xfrm>
            <a:off x="5796433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Oval 165"/>
          <p:cNvSpPr>
            <a:spLocks noChangeArrowheads="1"/>
          </p:cNvSpPr>
          <p:nvPr/>
        </p:nvSpPr>
        <p:spPr bwMode="auto">
          <a:xfrm>
            <a:off x="4284265" y="5084738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330"/>
          <p:cNvSpPr>
            <a:spLocks noChangeArrowheads="1"/>
          </p:cNvSpPr>
          <p:nvPr/>
        </p:nvSpPr>
        <p:spPr bwMode="auto">
          <a:xfrm>
            <a:off x="5365129" y="3785717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" name="Oval 331"/>
          <p:cNvSpPr>
            <a:spLocks noChangeArrowheads="1"/>
          </p:cNvSpPr>
          <p:nvPr/>
        </p:nvSpPr>
        <p:spPr bwMode="auto">
          <a:xfrm>
            <a:off x="6516513" y="35005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Oval 330"/>
          <p:cNvSpPr>
            <a:spLocks noChangeArrowheads="1"/>
          </p:cNvSpPr>
          <p:nvPr/>
        </p:nvSpPr>
        <p:spPr bwMode="auto">
          <a:xfrm>
            <a:off x="6228481" y="27804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2" name="Oval 330"/>
          <p:cNvSpPr>
            <a:spLocks noChangeArrowheads="1"/>
          </p:cNvSpPr>
          <p:nvPr/>
        </p:nvSpPr>
        <p:spPr bwMode="auto">
          <a:xfrm>
            <a:off x="7092577" y="35005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" name="Oval 331"/>
          <p:cNvSpPr>
            <a:spLocks noChangeArrowheads="1"/>
          </p:cNvSpPr>
          <p:nvPr/>
        </p:nvSpPr>
        <p:spPr bwMode="auto">
          <a:xfrm>
            <a:off x="4788321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Oval 331"/>
          <p:cNvSpPr>
            <a:spLocks noChangeArrowheads="1"/>
          </p:cNvSpPr>
          <p:nvPr/>
        </p:nvSpPr>
        <p:spPr bwMode="auto">
          <a:xfrm>
            <a:off x="5940449" y="5300762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Oval 330"/>
          <p:cNvSpPr>
            <a:spLocks noChangeArrowheads="1"/>
          </p:cNvSpPr>
          <p:nvPr/>
        </p:nvSpPr>
        <p:spPr bwMode="auto">
          <a:xfrm>
            <a:off x="5220369" y="530076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330"/>
          <p:cNvSpPr>
            <a:spLocks noChangeArrowheads="1"/>
          </p:cNvSpPr>
          <p:nvPr/>
        </p:nvSpPr>
        <p:spPr bwMode="auto">
          <a:xfrm>
            <a:off x="7452617" y="328453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2" name="Oval 329"/>
          <p:cNvSpPr>
            <a:spLocks noChangeArrowheads="1"/>
          </p:cNvSpPr>
          <p:nvPr/>
        </p:nvSpPr>
        <p:spPr bwMode="auto">
          <a:xfrm>
            <a:off x="7956673" y="386060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330"/>
          <p:cNvSpPr>
            <a:spLocks noChangeArrowheads="1"/>
          </p:cNvSpPr>
          <p:nvPr/>
        </p:nvSpPr>
        <p:spPr bwMode="auto">
          <a:xfrm>
            <a:off x="7308601" y="29244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5" name="Oval 330"/>
          <p:cNvSpPr>
            <a:spLocks noChangeArrowheads="1"/>
          </p:cNvSpPr>
          <p:nvPr/>
        </p:nvSpPr>
        <p:spPr bwMode="auto">
          <a:xfrm>
            <a:off x="7524625" y="39326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1" name="Oval 332"/>
          <p:cNvSpPr>
            <a:spLocks noChangeArrowheads="1"/>
          </p:cNvSpPr>
          <p:nvPr/>
        </p:nvSpPr>
        <p:spPr bwMode="auto">
          <a:xfrm>
            <a:off x="5292377" y="4148634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Oval 331"/>
          <p:cNvSpPr>
            <a:spLocks noChangeArrowheads="1"/>
          </p:cNvSpPr>
          <p:nvPr/>
        </p:nvSpPr>
        <p:spPr bwMode="auto">
          <a:xfrm>
            <a:off x="7452617" y="4652690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" name="Oval 331"/>
          <p:cNvSpPr>
            <a:spLocks noChangeArrowheads="1"/>
          </p:cNvSpPr>
          <p:nvPr/>
        </p:nvSpPr>
        <p:spPr bwMode="auto">
          <a:xfrm>
            <a:off x="6372497" y="544477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6" name="Oval 330"/>
          <p:cNvSpPr>
            <a:spLocks noChangeArrowheads="1"/>
          </p:cNvSpPr>
          <p:nvPr/>
        </p:nvSpPr>
        <p:spPr bwMode="auto">
          <a:xfrm>
            <a:off x="5796433" y="4724698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Oval 331"/>
          <p:cNvSpPr>
            <a:spLocks noChangeArrowheads="1"/>
          </p:cNvSpPr>
          <p:nvPr/>
        </p:nvSpPr>
        <p:spPr bwMode="auto">
          <a:xfrm>
            <a:off x="5509145" y="594595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4" name="Oval 331"/>
          <p:cNvSpPr>
            <a:spLocks noChangeArrowheads="1"/>
          </p:cNvSpPr>
          <p:nvPr/>
        </p:nvSpPr>
        <p:spPr bwMode="auto">
          <a:xfrm>
            <a:off x="6372497" y="508473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5" name="Oval 330"/>
          <p:cNvSpPr>
            <a:spLocks noChangeArrowheads="1"/>
          </p:cNvSpPr>
          <p:nvPr/>
        </p:nvSpPr>
        <p:spPr bwMode="auto">
          <a:xfrm>
            <a:off x="6517257" y="6017965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Oval 331"/>
          <p:cNvSpPr>
            <a:spLocks noChangeArrowheads="1"/>
          </p:cNvSpPr>
          <p:nvPr/>
        </p:nvSpPr>
        <p:spPr bwMode="auto">
          <a:xfrm>
            <a:off x="7813401" y="5873949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7" name="Oval 330"/>
          <p:cNvSpPr>
            <a:spLocks noChangeArrowheads="1"/>
          </p:cNvSpPr>
          <p:nvPr/>
        </p:nvSpPr>
        <p:spPr bwMode="auto">
          <a:xfrm>
            <a:off x="7380609" y="5156746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8" name="Oval 331"/>
          <p:cNvSpPr>
            <a:spLocks noChangeArrowheads="1"/>
          </p:cNvSpPr>
          <p:nvPr/>
        </p:nvSpPr>
        <p:spPr bwMode="auto">
          <a:xfrm>
            <a:off x="7020569" y="616485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6" name="Oval 331"/>
          <p:cNvSpPr>
            <a:spLocks noChangeArrowheads="1"/>
          </p:cNvSpPr>
          <p:nvPr/>
        </p:nvSpPr>
        <p:spPr bwMode="auto">
          <a:xfrm>
            <a:off x="6660529" y="4436666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7" name="Oval 330"/>
          <p:cNvSpPr>
            <a:spLocks noChangeArrowheads="1"/>
          </p:cNvSpPr>
          <p:nvPr/>
        </p:nvSpPr>
        <p:spPr bwMode="auto">
          <a:xfrm>
            <a:off x="8172697" y="450867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8" name="Oval 330"/>
          <p:cNvSpPr>
            <a:spLocks noChangeArrowheads="1"/>
          </p:cNvSpPr>
          <p:nvPr/>
        </p:nvSpPr>
        <p:spPr bwMode="auto">
          <a:xfrm>
            <a:off x="7955929" y="4871591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" name="Oval 331"/>
          <p:cNvSpPr>
            <a:spLocks noChangeArrowheads="1"/>
          </p:cNvSpPr>
          <p:nvPr/>
        </p:nvSpPr>
        <p:spPr bwMode="auto">
          <a:xfrm>
            <a:off x="7811913" y="5375647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Oval 331"/>
          <p:cNvSpPr>
            <a:spLocks noChangeArrowheads="1"/>
          </p:cNvSpPr>
          <p:nvPr/>
        </p:nvSpPr>
        <p:spPr bwMode="auto">
          <a:xfrm>
            <a:off x="8531993" y="5231631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Oval 332"/>
          <p:cNvSpPr>
            <a:spLocks noChangeArrowheads="1"/>
          </p:cNvSpPr>
          <p:nvPr/>
        </p:nvSpPr>
        <p:spPr bwMode="auto">
          <a:xfrm>
            <a:off x="5364385" y="4940722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Oval 332"/>
          <p:cNvSpPr>
            <a:spLocks noChangeArrowheads="1"/>
          </p:cNvSpPr>
          <p:nvPr/>
        </p:nvSpPr>
        <p:spPr bwMode="auto">
          <a:xfrm>
            <a:off x="6732537" y="5372770"/>
            <a:ext cx="144462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rgbClr val="00B0F0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Oval 330"/>
          <p:cNvSpPr>
            <a:spLocks noChangeArrowheads="1"/>
          </p:cNvSpPr>
          <p:nvPr/>
        </p:nvSpPr>
        <p:spPr bwMode="auto">
          <a:xfrm>
            <a:off x="6372497" y="4580682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330"/>
          <p:cNvSpPr>
            <a:spLocks noChangeArrowheads="1"/>
          </p:cNvSpPr>
          <p:nvPr/>
        </p:nvSpPr>
        <p:spPr bwMode="auto">
          <a:xfrm>
            <a:off x="7020569" y="522875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1" name="Oval 330"/>
          <p:cNvSpPr>
            <a:spLocks noChangeArrowheads="1"/>
          </p:cNvSpPr>
          <p:nvPr/>
        </p:nvSpPr>
        <p:spPr bwMode="auto">
          <a:xfrm>
            <a:off x="6156473" y="4148634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" name="Oval 331"/>
          <p:cNvSpPr>
            <a:spLocks noChangeArrowheads="1"/>
          </p:cNvSpPr>
          <p:nvPr/>
        </p:nvSpPr>
        <p:spPr bwMode="auto">
          <a:xfrm>
            <a:off x="7020569" y="6164858"/>
            <a:ext cx="144463" cy="144462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9" name="Oval 330"/>
          <p:cNvSpPr>
            <a:spLocks noChangeArrowheads="1"/>
          </p:cNvSpPr>
          <p:nvPr/>
        </p:nvSpPr>
        <p:spPr bwMode="auto">
          <a:xfrm>
            <a:off x="8244705" y="5732810"/>
            <a:ext cx="144463" cy="144463"/>
          </a:xfrm>
          <a:prstGeom prst="ellipse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round/>
            <a:headEnd/>
            <a:tailEnd type="non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88224" y="6309320"/>
            <a:ext cx="2133600" cy="365125"/>
          </a:xfrm>
        </p:spPr>
        <p:txBody>
          <a:bodyPr/>
          <a:lstStyle/>
          <a:p>
            <a:fld id="{DF3DD82C-0604-4C8D-AC9F-43B987947114}" type="slidenum">
              <a:rPr lang="cs-CZ" smtClean="0"/>
              <a:t>9</a:t>
            </a:fld>
            <a:endParaRPr lang="cs-CZ"/>
          </a:p>
        </p:txBody>
      </p:sp>
      <p:sp>
        <p:nvSpPr>
          <p:cNvPr id="163" name="TextBox 162"/>
          <p:cNvSpPr txBox="1"/>
          <p:nvPr/>
        </p:nvSpPr>
        <p:spPr>
          <a:xfrm>
            <a:off x="467544" y="2999383"/>
            <a:ext cx="246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Is the graph connected</a:t>
            </a:r>
            <a:r>
              <a:rPr lang="cs-CZ" b="1" smtClean="0"/>
              <a:t>?</a:t>
            </a:r>
            <a:endParaRPr lang="cs-CZ" b="1"/>
          </a:p>
        </p:txBody>
      </p:sp>
      <p:sp>
        <p:nvSpPr>
          <p:cNvPr id="164" name="TextBox 163"/>
          <p:cNvSpPr txBox="1"/>
          <p:nvPr/>
        </p:nvSpPr>
        <p:spPr>
          <a:xfrm>
            <a:off x="467544" y="3575447"/>
            <a:ext cx="18562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smtClean="0"/>
              <a:t>N</a:t>
            </a:r>
            <a:r>
              <a:rPr lang="en-US" b="1" smtClean="0"/>
              <a:t>o</a:t>
            </a:r>
            <a:r>
              <a:rPr lang="cs-CZ" b="1" smtClean="0"/>
              <a:t>,</a:t>
            </a:r>
          </a:p>
          <a:p>
            <a:r>
              <a:rPr lang="en-US" b="1" smtClean="0"/>
              <a:t>it consists of</a:t>
            </a:r>
          </a:p>
          <a:p>
            <a:r>
              <a:rPr lang="en-US" b="1" smtClean="0"/>
              <a:t>two components</a:t>
            </a:r>
            <a:r>
              <a:rPr lang="cs-CZ" b="1" smtClean="0"/>
              <a:t>.</a:t>
            </a:r>
          </a:p>
          <a:p>
            <a:endParaRPr lang="cs-CZ" b="1"/>
          </a:p>
        </p:txBody>
      </p:sp>
      <p:sp>
        <p:nvSpPr>
          <p:cNvPr id="160" name="TextBox 159"/>
          <p:cNvSpPr txBox="1"/>
          <p:nvPr/>
        </p:nvSpPr>
        <p:spPr>
          <a:xfrm>
            <a:off x="395536" y="1412776"/>
            <a:ext cx="8352928" cy="432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 cmpd="sng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Easy</a:t>
            </a:r>
            <a:r>
              <a:rPr lang="cs-CZ" smtClean="0"/>
              <a:t> </a:t>
            </a:r>
            <a:r>
              <a:rPr lang="en-US" smtClean="0"/>
              <a:t>problem</a:t>
            </a:r>
            <a:endParaRPr lang="cs-CZ"/>
          </a:p>
        </p:txBody>
      </p:sp>
      <p:sp>
        <p:nvSpPr>
          <p:cNvPr id="161" name="TextBox 160"/>
          <p:cNvSpPr txBox="1"/>
          <p:nvPr/>
        </p:nvSpPr>
        <p:spPr>
          <a:xfrm>
            <a:off x="395536" y="404664"/>
            <a:ext cx="8352928" cy="936104"/>
          </a:xfrm>
          <a:prstGeom prst="rect">
            <a:avLst/>
          </a:prstGeom>
          <a:solidFill>
            <a:srgbClr val="FFFAE5"/>
          </a:solidFill>
          <a:ln w="28575" cmpd="sng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cs-CZ"/>
            </a:defPPr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z="2800" smtClean="0"/>
              <a:t>Connectivity</a:t>
            </a:r>
            <a:endParaRPr lang="cs-CZ" sz="2800" smtClean="0"/>
          </a:p>
          <a:p>
            <a:r>
              <a:rPr lang="en-US" b="0" smtClean="0"/>
              <a:t>Is there a path between any two nodes</a:t>
            </a:r>
            <a:r>
              <a:rPr lang="cs-CZ" b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0106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2665</Words>
  <Application>Microsoft Office PowerPoint</Application>
  <PresentationFormat>On-screen Show (4:3)</PresentationFormat>
  <Paragraphs>1039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Arial Black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496</cp:revision>
  <cp:lastPrinted>2017-09-17T21:26:24Z</cp:lastPrinted>
  <dcterms:created xsi:type="dcterms:W3CDTF">2016-09-12T20:37:53Z</dcterms:created>
  <dcterms:modified xsi:type="dcterms:W3CDTF">2024-09-25T07:24:49Z</dcterms:modified>
</cp:coreProperties>
</file>