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8" r:id="rId11"/>
    <p:sldId id="289" r:id="rId12"/>
    <p:sldId id="260" r:id="rId13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597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98F57D3F-0911-43C3-AAF5-FC46CB1417A2}" type="datetimeFigureOut">
              <a:rPr lang="cs-CZ" smtClean="0"/>
              <a:t>28.09.2016</a:t>
            </a:fld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1B27F57-5C3E-4DA0-B010-358B38AFA7D7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cw.fel.cvut.cz/wiki/courses/b6b36zal/zadani/6_data_sortin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ZAL – 6. cvičení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  <a:p>
            <a:r>
              <a:rPr lang="cs-CZ" dirty="0"/>
              <a:t>2016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16738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Selection</a:t>
            </a:r>
            <a:r>
              <a:rPr lang="cs-CZ" dirty="0"/>
              <a:t> sort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sym typeface="Wingdings" panose="05000000000000000000" pitchFamily="2" charset="2"/>
              </a:rPr>
              <a:t>Řazení výběrem. Vybíráme nejvyšší nebo nejnižší prvky z doposud neseřazeného pole a dáváme je na konec seřazeného pole.</a:t>
            </a:r>
          </a:p>
          <a:p>
            <a:endParaRPr lang="cs-CZ" dirty="0">
              <a:sym typeface="Wingdings" panose="05000000000000000000" pitchFamily="2" charset="2"/>
            </a:endParaRPr>
          </a:p>
          <a:p>
            <a:r>
              <a:rPr lang="cs-CZ" dirty="0">
                <a:sym typeface="Wingdings" panose="05000000000000000000" pitchFamily="2" charset="2"/>
              </a:rPr>
              <a:t>Jaký je invariant </a:t>
            </a:r>
            <a:r>
              <a:rPr lang="cs-CZ" dirty="0" err="1">
                <a:sym typeface="Wingdings" panose="05000000000000000000" pitchFamily="2" charset="2"/>
              </a:rPr>
              <a:t>selection</a:t>
            </a:r>
            <a:r>
              <a:rPr lang="cs-CZ" dirty="0">
                <a:sym typeface="Wingdings" panose="05000000000000000000" pitchFamily="2" charset="2"/>
              </a:rPr>
              <a:t> sortu?</a:t>
            </a:r>
          </a:p>
          <a:p>
            <a:endParaRPr lang="cs-CZ" dirty="0">
              <a:sym typeface="Wingdings" panose="05000000000000000000" pitchFamily="2" charset="2"/>
            </a:endParaRPr>
          </a:p>
          <a:p>
            <a:r>
              <a:rPr lang="cs-CZ" dirty="0">
                <a:sym typeface="Wingdings" panose="05000000000000000000" pitchFamily="2" charset="2"/>
              </a:rPr>
              <a:t>Naprogramujte ho </a:t>
            </a:r>
          </a:p>
          <a:p>
            <a:endParaRPr lang="cs-CZ" dirty="0">
              <a:sym typeface="Wingdings" panose="05000000000000000000" pitchFamily="2" charset="2"/>
            </a:endParaRPr>
          </a:p>
          <a:p>
            <a:r>
              <a:rPr lang="cs-CZ" dirty="0">
                <a:sym typeface="Wingdings" panose="05000000000000000000" pitchFamily="2" charset="2"/>
              </a:rPr>
              <a:t>Otázka: Jedná se o stabilní algoritmus? A co je to stabilita algoritmu?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0850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Znalostní báze a úvahy</a:t>
            </a:r>
            <a:br>
              <a:rPr lang="cs-CZ" dirty="0"/>
            </a:br>
            <a:r>
              <a:rPr lang="cs-CZ" dirty="0"/>
              <a:t>na závěr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>
                <a:sym typeface="Wingdings" panose="05000000000000000000" pitchFamily="2" charset="2"/>
              </a:rPr>
              <a:t>Co dělají řadící algoritmy? </a:t>
            </a:r>
          </a:p>
          <a:p>
            <a:endParaRPr lang="cs-CZ" dirty="0">
              <a:sym typeface="Wingdings" panose="05000000000000000000" pitchFamily="2" charset="2"/>
            </a:endParaRPr>
          </a:p>
          <a:p>
            <a:r>
              <a:rPr lang="cs-CZ" dirty="0">
                <a:sym typeface="Wingdings" panose="05000000000000000000" pitchFamily="2" charset="2"/>
              </a:rPr>
              <a:t>Jaký je rozdíl mezi řadícími číselnými algoritmy a porovnávacími algoritmy?</a:t>
            </a:r>
          </a:p>
          <a:p>
            <a:endParaRPr lang="cs-CZ" dirty="0">
              <a:sym typeface="Wingdings" panose="05000000000000000000" pitchFamily="2" charset="2"/>
            </a:endParaRPr>
          </a:p>
          <a:p>
            <a:r>
              <a:rPr lang="cs-CZ" dirty="0">
                <a:sym typeface="Wingdings" panose="05000000000000000000" pitchFamily="2" charset="2"/>
              </a:rPr>
              <a:t>Co je to stabilita řadícího algoritmu?</a:t>
            </a:r>
          </a:p>
          <a:p>
            <a:endParaRPr lang="cs-CZ" dirty="0">
              <a:sym typeface="Wingdings" panose="05000000000000000000" pitchFamily="2" charset="2"/>
            </a:endParaRPr>
          </a:p>
          <a:p>
            <a:r>
              <a:rPr lang="cs-CZ" dirty="0">
                <a:sym typeface="Wingdings" panose="05000000000000000000" pitchFamily="2" charset="2"/>
              </a:rPr>
              <a:t>Jaká složitost nás zajímá v případě řadících algoritmů (nejlepší, nejhorší, průměrný)? Zajímá nás také paměťová složitost?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9765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Zadání šestého domácího úkolu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Detailní zadání je zde: </a:t>
            </a:r>
            <a:r>
              <a:rPr lang="cs-CZ" dirty="0">
                <a:hlinkClick r:id="rId2"/>
              </a:rPr>
              <a:t>https://cw.fel.cvut.cz/wiki/courses/b6b36zal/zadani/6_data_sorting</a:t>
            </a:r>
            <a:endParaRPr lang="cs-CZ" dirty="0"/>
          </a:p>
          <a:p>
            <a:endParaRPr lang="cs-CZ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Maximum: 5B</a:t>
            </a:r>
          </a:p>
          <a:p>
            <a:endParaRPr lang="cs-CZ" dirty="0"/>
          </a:p>
          <a:p>
            <a:pPr marL="0" indent="0">
              <a:buNone/>
            </a:pPr>
            <a:endParaRPr lang="cs-CZ" dirty="0"/>
          </a:p>
          <a:p>
            <a:r>
              <a:rPr lang="cs-CZ" dirty="0"/>
              <a:t>Termín: Do dalšího cvičení.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8842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Řazení - opakování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Obvyklá úloha operace s daty.</a:t>
            </a:r>
          </a:p>
          <a:p>
            <a:endParaRPr lang="cs-CZ" dirty="0"/>
          </a:p>
          <a:p>
            <a:r>
              <a:rPr lang="cs-CZ" dirty="0"/>
              <a:t>Seřadit můžeme cokoliv, ale musíme znát kritérium, podle kterého chceme řadit.</a:t>
            </a:r>
          </a:p>
          <a:p>
            <a:endParaRPr lang="cs-CZ" dirty="0"/>
          </a:p>
          <a:p>
            <a:r>
              <a:rPr lang="cs-CZ" dirty="0"/>
              <a:t>Obvykle řadíme nad datovým typem pole, ale je možné využít i jiné datové struktury.</a:t>
            </a:r>
          </a:p>
          <a:p>
            <a:endParaRPr lang="cs-CZ" dirty="0"/>
          </a:p>
          <a:p>
            <a:r>
              <a:rPr lang="cs-CZ" dirty="0"/>
              <a:t>Základní typ řazení vzestupně a sestupně (</a:t>
            </a:r>
            <a:r>
              <a:rPr lang="cs-CZ" dirty="0" err="1"/>
              <a:t>asc</a:t>
            </a:r>
            <a:r>
              <a:rPr lang="cs-CZ" dirty="0"/>
              <a:t>, </a:t>
            </a:r>
            <a:r>
              <a:rPr lang="cs-CZ" dirty="0" err="1"/>
              <a:t>desc</a:t>
            </a:r>
            <a:r>
              <a:rPr lang="cs-CZ" dirty="0"/>
              <a:t>) – </a:t>
            </a:r>
            <a:r>
              <a:rPr lang="cs-CZ" dirty="0" err="1"/>
              <a:t>ascendant</a:t>
            </a:r>
            <a:r>
              <a:rPr lang="cs-CZ" dirty="0"/>
              <a:t>, descendent</a:t>
            </a:r>
          </a:p>
        </p:txBody>
      </p:sp>
    </p:spTree>
    <p:extLst>
      <p:ext uri="{BB962C8B-B14F-4D97-AF65-F5344CB8AC3E}">
        <p14:creationId xmlns:p14="http://schemas.microsoft.com/office/powerpoint/2010/main" val="3649975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Náhodná čísla - opakování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 vytvoření náhodných čísel používáme modul </a:t>
            </a:r>
            <a:r>
              <a:rPr lang="cs-CZ" dirty="0" err="1"/>
              <a:t>random</a:t>
            </a:r>
            <a:r>
              <a:rPr lang="cs-CZ" dirty="0"/>
              <a:t>. </a:t>
            </a:r>
          </a:p>
          <a:p>
            <a:endParaRPr lang="cs-CZ" dirty="0"/>
          </a:p>
          <a:p>
            <a:r>
              <a:rPr lang="cs-CZ" dirty="0"/>
              <a:t>Použijte modul </a:t>
            </a:r>
            <a:r>
              <a:rPr lang="cs-CZ" dirty="0" err="1"/>
              <a:t>random</a:t>
            </a:r>
            <a:r>
              <a:rPr lang="cs-CZ" dirty="0"/>
              <a:t> konkrétně funkci </a:t>
            </a:r>
            <a:r>
              <a:rPr lang="cs-CZ" dirty="0" err="1"/>
              <a:t>randint</a:t>
            </a:r>
            <a:r>
              <a:rPr lang="cs-CZ" dirty="0"/>
              <a:t>, pomocí které vytvoříte pole náhodných čísel v rozmezí od 1 do 1000. V poli bude 10 prvků.</a:t>
            </a:r>
          </a:p>
          <a:p>
            <a:endParaRPr lang="cs-CZ" dirty="0"/>
          </a:p>
          <a:p>
            <a:r>
              <a:rPr lang="cs-CZ" dirty="0"/>
              <a:t>Vytvořte algoritmus, který na vstupu přijme náhodně vygenerované pole a dva indexy (</a:t>
            </a:r>
            <a:r>
              <a:rPr lang="cs-CZ" dirty="0" err="1"/>
              <a:t>x,y</a:t>
            </a:r>
            <a:r>
              <a:rPr lang="cs-CZ" dirty="0"/>
              <a:t>) v poli. Algoritmus prohodí prvek na pozici x za prvek na pozici y. Této operace se říká swap.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07668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Hledání v poli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Vytvořte algoritmus, který v poli najde největší číslo.</a:t>
            </a:r>
            <a:endParaRPr lang="en-US" dirty="0"/>
          </a:p>
          <a:p>
            <a:endParaRPr lang="cs-CZ" dirty="0"/>
          </a:p>
          <a:p>
            <a:r>
              <a:rPr lang="cs-CZ" dirty="0"/>
              <a:t>Vytvořte algoritmus, který v poli najde nejmenší číslo.</a:t>
            </a:r>
          </a:p>
          <a:p>
            <a:endParaRPr lang="cs-CZ" dirty="0"/>
          </a:p>
          <a:p>
            <a:r>
              <a:rPr lang="cs-CZ" dirty="0"/>
              <a:t>Vytvořte algoritmus, který v poli najde druhé nejmenší číslo.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8270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Hledání v poli - úvahy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Představte si, že by jste v poli měli najít třetí největší číslo. Jak by jste postupovali?</a:t>
            </a:r>
          </a:p>
          <a:p>
            <a:endParaRPr lang="cs-CZ" dirty="0"/>
          </a:p>
          <a:p>
            <a:r>
              <a:rPr lang="cs-CZ" dirty="0"/>
              <a:t>Zkuste si zadání naprogramovat?</a:t>
            </a:r>
            <a:endParaRPr lang="en-US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4909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Hledání v poli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Vyhledání prvního, druhého, třetího největšího nebo nejmenšího čísla je problém vyhledání x-tého největšího nebo nejmenšího čísla. </a:t>
            </a:r>
          </a:p>
          <a:p>
            <a:endParaRPr lang="cs-CZ" dirty="0"/>
          </a:p>
          <a:p>
            <a:r>
              <a:rPr lang="cs-CZ" dirty="0"/>
              <a:t>Napadá vás řešení?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38016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Řazení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Základní algoritmická úloha – chceme znát pořadí prvků v předem definované datové struktuře a v předem definovaném pořadí.</a:t>
            </a:r>
          </a:p>
          <a:p>
            <a:endParaRPr lang="cs-CZ" dirty="0"/>
          </a:p>
          <a:p>
            <a:r>
              <a:rPr lang="cs-CZ" dirty="0"/>
              <a:t>Existuje mnoho řadících algoritmů – </a:t>
            </a:r>
            <a:r>
              <a:rPr lang="cs-CZ" dirty="0" err="1"/>
              <a:t>InsertionSort</a:t>
            </a:r>
            <a:r>
              <a:rPr lang="cs-CZ" dirty="0"/>
              <a:t>, </a:t>
            </a:r>
            <a:r>
              <a:rPr lang="cs-CZ" dirty="0" err="1"/>
              <a:t>QuickSort</a:t>
            </a:r>
            <a:r>
              <a:rPr lang="cs-CZ" dirty="0"/>
              <a:t>, </a:t>
            </a:r>
            <a:r>
              <a:rPr lang="cs-CZ" dirty="0" err="1"/>
              <a:t>SelectionSort</a:t>
            </a:r>
            <a:r>
              <a:rPr lang="cs-CZ" dirty="0"/>
              <a:t>, </a:t>
            </a:r>
            <a:r>
              <a:rPr lang="cs-CZ" dirty="0" err="1"/>
              <a:t>BubbleSort</a:t>
            </a:r>
            <a:r>
              <a:rPr lang="cs-CZ" dirty="0"/>
              <a:t> </a:t>
            </a:r>
            <a:r>
              <a:rPr lang="cs-CZ" dirty="0" err="1"/>
              <a:t>atd</a:t>
            </a:r>
            <a:r>
              <a:rPr lang="cs-CZ" dirty="0"/>
              <a:t>…</a:t>
            </a:r>
          </a:p>
          <a:p>
            <a:endParaRPr lang="cs-CZ" dirty="0"/>
          </a:p>
          <a:p>
            <a:r>
              <a:rPr lang="cs-CZ" dirty="0"/>
              <a:t>Využití: Se vždy najde, ale obvykle řadíme za účelem, abychom zjistil, který prvek je nejvhodnější k výběru do našeho algoritmu.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8068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Bubble</a:t>
            </a:r>
            <a:r>
              <a:rPr lang="cs-CZ" dirty="0"/>
              <a:t> sort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Probírali jste ho na přednášce </a:t>
            </a:r>
            <a:r>
              <a:rPr lang="cs-CZ" dirty="0">
                <a:sym typeface="Wingdings" panose="05000000000000000000" pitchFamily="2" charset="2"/>
              </a:rPr>
              <a:t></a:t>
            </a:r>
          </a:p>
          <a:p>
            <a:endParaRPr lang="cs-CZ" dirty="0">
              <a:sym typeface="Wingdings" panose="05000000000000000000" pitchFamily="2" charset="2"/>
            </a:endParaRPr>
          </a:p>
          <a:p>
            <a:r>
              <a:rPr lang="cs-CZ" dirty="0">
                <a:sym typeface="Wingdings" panose="05000000000000000000" pitchFamily="2" charset="2"/>
              </a:rPr>
              <a:t>Jak funguje?</a:t>
            </a:r>
          </a:p>
          <a:p>
            <a:endParaRPr lang="cs-CZ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31697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Bubble</a:t>
            </a:r>
            <a:r>
              <a:rPr lang="cs-CZ" dirty="0"/>
              <a:t> sort</a:t>
            </a:r>
            <a:endParaRPr lang="en-US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Jedná se o algoritmus, který používá prohazování dvou sousedních prvků.</a:t>
            </a:r>
          </a:p>
          <a:p>
            <a:endParaRPr lang="cs-CZ" dirty="0"/>
          </a:p>
          <a:p>
            <a:r>
              <a:rPr lang="cs-CZ" dirty="0"/>
              <a:t>Naprogramujte ho. </a:t>
            </a:r>
            <a:r>
              <a:rPr lang="cs-CZ" dirty="0">
                <a:sym typeface="Wingdings" panose="05000000000000000000" pitchFamily="2" charset="2"/>
              </a:rPr>
              <a:t></a:t>
            </a:r>
            <a:endParaRPr lang="cs-CZ" dirty="0"/>
          </a:p>
          <a:p>
            <a:endParaRPr lang="cs-CZ" dirty="0">
              <a:sym typeface="Wingdings" panose="05000000000000000000" pitchFamily="2" charset="2"/>
            </a:endParaRPr>
          </a:p>
          <a:p>
            <a:r>
              <a:rPr lang="cs-CZ" dirty="0">
                <a:sym typeface="Wingdings" panose="05000000000000000000" pitchFamily="2" charset="2"/>
              </a:rPr>
              <a:t>Víte jaký je invariant </a:t>
            </a:r>
            <a:r>
              <a:rPr lang="cs-CZ" dirty="0" err="1">
                <a:sym typeface="Wingdings" panose="05000000000000000000" pitchFamily="2" charset="2"/>
              </a:rPr>
              <a:t>buble</a:t>
            </a:r>
            <a:r>
              <a:rPr lang="cs-CZ" dirty="0">
                <a:sym typeface="Wingdings" panose="05000000000000000000" pitchFamily="2" charset="2"/>
              </a:rPr>
              <a:t> sortu? Víte co je to invariant?</a:t>
            </a:r>
          </a:p>
          <a:p>
            <a:endParaRPr lang="cs-CZ" dirty="0">
              <a:sym typeface="Wingdings" panose="05000000000000000000" pitchFamily="2" charset="2"/>
            </a:endParaRPr>
          </a:p>
          <a:p>
            <a:endParaRPr lang="cs-CZ" dirty="0">
              <a:sym typeface="Wingdings" panose="05000000000000000000" pitchFamily="2" charset="2"/>
            </a:endParaRPr>
          </a:p>
          <a:p>
            <a:r>
              <a:rPr lang="cs-CZ" dirty="0">
                <a:sym typeface="Wingdings" panose="05000000000000000000" pitchFamily="2" charset="2"/>
              </a:rPr>
              <a:t>Nápověda: Zkuste se zamyslet nad nejvyšším a nejmenším prvkem.</a:t>
            </a:r>
          </a:p>
          <a:p>
            <a:endParaRPr lang="cs-CZ" dirty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943486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5006</TotalTime>
  <Words>451</Words>
  <Application>Microsoft Office PowerPoint</Application>
  <PresentationFormat>On-screen Show (4:3)</PresentationFormat>
  <Paragraphs>74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Century Gothic</vt:lpstr>
      <vt:lpstr>Courier New</vt:lpstr>
      <vt:lpstr>Palatino Linotype</vt:lpstr>
      <vt:lpstr>Wingdings</vt:lpstr>
      <vt:lpstr>Exekutivní</vt:lpstr>
      <vt:lpstr>ZAL – 6. cvičení</vt:lpstr>
      <vt:lpstr>Řazení - opakování</vt:lpstr>
      <vt:lpstr>Náhodná čísla - opakování</vt:lpstr>
      <vt:lpstr>Hledání v poli</vt:lpstr>
      <vt:lpstr>Hledání v poli - úvahy</vt:lpstr>
      <vt:lpstr>Hledání v poli</vt:lpstr>
      <vt:lpstr>Řazení</vt:lpstr>
      <vt:lpstr>Bubble sort</vt:lpstr>
      <vt:lpstr>Bubble sort</vt:lpstr>
      <vt:lpstr>Selection sort</vt:lpstr>
      <vt:lpstr>Znalostní báze a úvahy na závěr</vt:lpstr>
      <vt:lpstr>Zadání šestého domácího úkolu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ZAL – 6. cvičení</dc:title>
  <dc:creator>Tom</dc:creator>
  <cp:lastModifiedBy>Martin Tomasek</cp:lastModifiedBy>
  <cp:revision>58</cp:revision>
  <dcterms:created xsi:type="dcterms:W3CDTF">2015-09-18T21:27:11Z</dcterms:created>
  <dcterms:modified xsi:type="dcterms:W3CDTF">2016-09-28T18:07:04Z</dcterms:modified>
</cp:coreProperties>
</file>