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0"/>
  </p:notesMasterIdLst>
  <p:sldIdLst>
    <p:sldId id="364" r:id="rId2"/>
    <p:sldId id="307" r:id="rId3"/>
    <p:sldId id="308" r:id="rId4"/>
    <p:sldId id="345" r:id="rId5"/>
    <p:sldId id="363" r:id="rId6"/>
    <p:sldId id="302" r:id="rId7"/>
    <p:sldId id="303" r:id="rId8"/>
    <p:sldId id="304" r:id="rId9"/>
    <p:sldId id="305" r:id="rId10"/>
    <p:sldId id="306" r:id="rId11"/>
    <p:sldId id="344" r:id="rId12"/>
    <p:sldId id="313" r:id="rId13"/>
    <p:sldId id="309" r:id="rId14"/>
    <p:sldId id="310" r:id="rId15"/>
    <p:sldId id="322" r:id="rId16"/>
    <p:sldId id="312" r:id="rId17"/>
    <p:sldId id="299" r:id="rId18"/>
    <p:sldId id="316" r:id="rId19"/>
    <p:sldId id="317" r:id="rId20"/>
    <p:sldId id="318" r:id="rId21"/>
    <p:sldId id="319" r:id="rId22"/>
    <p:sldId id="323" r:id="rId23"/>
    <p:sldId id="320" r:id="rId24"/>
    <p:sldId id="347" r:id="rId25"/>
    <p:sldId id="321" r:id="rId26"/>
    <p:sldId id="324" r:id="rId27"/>
    <p:sldId id="326" r:id="rId28"/>
    <p:sldId id="327" r:id="rId29"/>
    <p:sldId id="328" r:id="rId30"/>
    <p:sldId id="348" r:id="rId31"/>
    <p:sldId id="343" r:id="rId32"/>
    <p:sldId id="337" r:id="rId33"/>
    <p:sldId id="338" r:id="rId34"/>
    <p:sldId id="339" r:id="rId35"/>
    <p:sldId id="340" r:id="rId36"/>
    <p:sldId id="341" r:id="rId37"/>
    <p:sldId id="336" r:id="rId38"/>
    <p:sldId id="346" r:id="rId39"/>
    <p:sldId id="349" r:id="rId40"/>
    <p:sldId id="385" r:id="rId41"/>
    <p:sldId id="355" r:id="rId42"/>
    <p:sldId id="360" r:id="rId43"/>
    <p:sldId id="353" r:id="rId44"/>
    <p:sldId id="371" r:id="rId45"/>
    <p:sldId id="372" r:id="rId46"/>
    <p:sldId id="374" r:id="rId47"/>
    <p:sldId id="375" r:id="rId48"/>
    <p:sldId id="376" r:id="rId49"/>
    <p:sldId id="377" r:id="rId50"/>
    <p:sldId id="378" r:id="rId51"/>
    <p:sldId id="379" r:id="rId52"/>
    <p:sldId id="380" r:id="rId53"/>
    <p:sldId id="381" r:id="rId54"/>
    <p:sldId id="382" r:id="rId55"/>
    <p:sldId id="383" r:id="rId56"/>
    <p:sldId id="384" r:id="rId57"/>
    <p:sldId id="361" r:id="rId58"/>
    <p:sldId id="362" r:id="rId59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9999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6" autoAdjust="0"/>
    <p:restoredTop sz="99205" autoAdjust="0"/>
  </p:normalViewPr>
  <p:slideViewPr>
    <p:cSldViewPr>
      <p:cViewPr varScale="1">
        <p:scale>
          <a:sx n="102" d="100"/>
          <a:sy n="102" d="100"/>
        </p:scale>
        <p:origin x="-5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4283" cy="496570"/>
          </a:xfrm>
          <a:prstGeom prst="rect">
            <a:avLst/>
          </a:prstGeom>
        </p:spPr>
        <p:txBody>
          <a:bodyPr vert="horz" lIns="91426" tIns="45714" rIns="91426" bIns="457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7" y="2"/>
            <a:ext cx="2944283" cy="496570"/>
          </a:xfrm>
          <a:prstGeom prst="rect">
            <a:avLst/>
          </a:prstGeom>
        </p:spPr>
        <p:txBody>
          <a:bodyPr vert="horz" lIns="91426" tIns="45714" rIns="91426" bIns="45714" rtlCol="0"/>
          <a:lstStyle>
            <a:lvl1pPr algn="r">
              <a:defRPr sz="1200"/>
            </a:lvl1pPr>
          </a:lstStyle>
          <a:p>
            <a:fld id="{4FAAB8E3-A40E-4789-AB5A-7C4E649AC678}" type="datetimeFigureOut">
              <a:rPr lang="en-GB" smtClean="0"/>
              <a:t>03/01/2018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4" rIns="91426" bIns="4571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26" tIns="45714" rIns="91426" bIns="457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33108"/>
            <a:ext cx="2944283" cy="496570"/>
          </a:xfrm>
          <a:prstGeom prst="rect">
            <a:avLst/>
          </a:prstGeom>
        </p:spPr>
        <p:txBody>
          <a:bodyPr vert="horz" lIns="91426" tIns="45714" rIns="91426" bIns="457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7" y="9433108"/>
            <a:ext cx="2944283" cy="496570"/>
          </a:xfrm>
          <a:prstGeom prst="rect">
            <a:avLst/>
          </a:prstGeom>
        </p:spPr>
        <p:txBody>
          <a:bodyPr vert="horz" lIns="91426" tIns="45714" rIns="91426" bIns="45714" rtlCol="0" anchor="b"/>
          <a:lstStyle>
            <a:lvl1pPr algn="r">
              <a:defRPr sz="1200"/>
            </a:lvl1pPr>
          </a:lstStyle>
          <a:p>
            <a:fld id="{629FE5E6-D250-495A-8CCC-277C6599B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75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A62556-8BC3-44A9-BC1C-3923B726701C}" type="slidenum">
              <a:rPr lang="cs-CZ"/>
              <a:pPr/>
              <a:t>1</a:t>
            </a:fld>
            <a:endParaRPr lang="cs-CZ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2DB1B-B56C-4A7E-9F43-CC102019E5E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043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B3C2E-A601-45CF-A3E0-886DF8E868E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037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82415-E48B-4541-BC3E-3FBD3F38168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270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E80EE-7F7D-450A-BA54-102D789F19F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164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83870-201A-4C14-AFD8-AD39C4908EA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393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13236-88D4-4A43-907B-F02BFA24738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7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46C7D-ADD6-4422-832C-816348C0E085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385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14A4B-E06B-41CD-8943-A4B73F5AC78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709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0B263-1E21-4CE7-99DF-15727CC7A5F3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10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62AA2-9C83-4167-B5FC-B1FC9E87CEA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03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90365-E587-417A-825E-F1486D37E3A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73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D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06D095-E87D-4222-8423-534E512B91AF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724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784976" cy="4851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6" name="Line 108"/>
          <p:cNvSpPr>
            <a:spLocks noChangeShapeType="1"/>
          </p:cNvSpPr>
          <p:nvPr/>
        </p:nvSpPr>
        <p:spPr bwMode="auto">
          <a:xfrm flipV="1">
            <a:off x="3995936" y="404664"/>
            <a:ext cx="1944216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4" name="Oval 123"/>
          <p:cNvSpPr/>
          <p:nvPr/>
        </p:nvSpPr>
        <p:spPr bwMode="auto">
          <a:xfrm>
            <a:off x="7092280" y="2924944"/>
            <a:ext cx="864096" cy="79208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1" name="AutoShape 3"/>
          <p:cNvSpPr>
            <a:spLocks noChangeArrowheads="1"/>
          </p:cNvSpPr>
          <p:nvPr/>
        </p:nvSpPr>
        <p:spPr bwMode="auto">
          <a:xfrm>
            <a:off x="179512" y="476672"/>
            <a:ext cx="8784976" cy="4896544"/>
          </a:xfrm>
          <a:prstGeom prst="roundRect">
            <a:avLst>
              <a:gd name="adj" fmla="val 1099"/>
            </a:avLst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Line 108"/>
          <p:cNvSpPr>
            <a:spLocks noChangeShapeType="1"/>
          </p:cNvSpPr>
          <p:nvPr/>
        </p:nvSpPr>
        <p:spPr bwMode="auto">
          <a:xfrm flipH="1">
            <a:off x="5580112" y="3140968"/>
            <a:ext cx="576064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5" name="Line 108"/>
          <p:cNvSpPr>
            <a:spLocks noChangeShapeType="1"/>
          </p:cNvSpPr>
          <p:nvPr/>
        </p:nvSpPr>
        <p:spPr bwMode="auto">
          <a:xfrm>
            <a:off x="2987824" y="3212976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8" name="Line 108"/>
          <p:cNvSpPr>
            <a:spLocks noChangeShapeType="1"/>
          </p:cNvSpPr>
          <p:nvPr/>
        </p:nvSpPr>
        <p:spPr bwMode="auto">
          <a:xfrm>
            <a:off x="3995936" y="1412776"/>
            <a:ext cx="122413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0" name="Line 108"/>
          <p:cNvSpPr>
            <a:spLocks noChangeShapeType="1"/>
          </p:cNvSpPr>
          <p:nvPr/>
        </p:nvSpPr>
        <p:spPr bwMode="auto">
          <a:xfrm>
            <a:off x="5220072" y="1916832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" name="Line 108"/>
          <p:cNvSpPr>
            <a:spLocks noChangeShapeType="1"/>
          </p:cNvSpPr>
          <p:nvPr/>
        </p:nvSpPr>
        <p:spPr bwMode="auto">
          <a:xfrm>
            <a:off x="6876257" y="2348880"/>
            <a:ext cx="720080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3" name="Line 108"/>
          <p:cNvSpPr>
            <a:spLocks noChangeShapeType="1"/>
          </p:cNvSpPr>
          <p:nvPr/>
        </p:nvSpPr>
        <p:spPr bwMode="auto">
          <a:xfrm flipH="1">
            <a:off x="6156176" y="2348880"/>
            <a:ext cx="720080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9" name="Line 108"/>
          <p:cNvSpPr>
            <a:spLocks noChangeShapeType="1"/>
          </p:cNvSpPr>
          <p:nvPr/>
        </p:nvSpPr>
        <p:spPr bwMode="auto">
          <a:xfrm flipV="1">
            <a:off x="7092280" y="3428752"/>
            <a:ext cx="288181" cy="7923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0" name="Line 108"/>
          <p:cNvSpPr>
            <a:spLocks noChangeShapeType="1"/>
          </p:cNvSpPr>
          <p:nvPr/>
        </p:nvSpPr>
        <p:spPr bwMode="auto">
          <a:xfrm>
            <a:off x="7668345" y="3429248"/>
            <a:ext cx="576063" cy="7918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1" name="Line 108"/>
          <p:cNvSpPr>
            <a:spLocks noChangeShapeType="1"/>
          </p:cNvSpPr>
          <p:nvPr/>
        </p:nvSpPr>
        <p:spPr bwMode="auto">
          <a:xfrm flipV="1">
            <a:off x="7524328" y="2780928"/>
            <a:ext cx="86409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 type="oval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3" name="Line 108"/>
          <p:cNvSpPr>
            <a:spLocks noChangeShapeType="1"/>
          </p:cNvSpPr>
          <p:nvPr/>
        </p:nvSpPr>
        <p:spPr bwMode="auto">
          <a:xfrm>
            <a:off x="7668344" y="3429000"/>
            <a:ext cx="1296144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6" name="Oval 115"/>
          <p:cNvSpPr/>
          <p:nvPr/>
        </p:nvSpPr>
        <p:spPr bwMode="auto">
          <a:xfrm>
            <a:off x="7380312" y="2996952"/>
            <a:ext cx="288032" cy="288032"/>
          </a:xfrm>
          <a:prstGeom prst="ellipse">
            <a:avLst/>
          </a:prstGeom>
          <a:solidFill>
            <a:schemeClr val="accent3">
              <a:lumMod val="6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Oval 117"/>
          <p:cNvSpPr/>
          <p:nvPr/>
        </p:nvSpPr>
        <p:spPr bwMode="auto">
          <a:xfrm>
            <a:off x="7524328" y="3284984"/>
            <a:ext cx="288032" cy="288032"/>
          </a:xfrm>
          <a:prstGeom prst="ellipse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Line 108"/>
          <p:cNvSpPr>
            <a:spLocks noChangeShapeType="1"/>
          </p:cNvSpPr>
          <p:nvPr/>
        </p:nvSpPr>
        <p:spPr bwMode="auto">
          <a:xfrm>
            <a:off x="3995937" y="1412776"/>
            <a:ext cx="432048" cy="19442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6" name="Line 108"/>
          <p:cNvSpPr>
            <a:spLocks noChangeShapeType="1"/>
          </p:cNvSpPr>
          <p:nvPr/>
        </p:nvSpPr>
        <p:spPr bwMode="auto">
          <a:xfrm flipH="1">
            <a:off x="3707904" y="1412776"/>
            <a:ext cx="288032" cy="19442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7" name="Line 108"/>
          <p:cNvSpPr>
            <a:spLocks noChangeShapeType="1"/>
          </p:cNvSpPr>
          <p:nvPr/>
        </p:nvSpPr>
        <p:spPr bwMode="auto">
          <a:xfrm flipH="1">
            <a:off x="2987824" y="1412776"/>
            <a:ext cx="1008112" cy="18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9" name="Oval 128"/>
          <p:cNvSpPr/>
          <p:nvPr/>
        </p:nvSpPr>
        <p:spPr bwMode="auto">
          <a:xfrm>
            <a:off x="3563888" y="2852936"/>
            <a:ext cx="288032" cy="72008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mtClean="0">
                <a:latin typeface="Arial" charset="0"/>
              </a:rPr>
              <a:t>?/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0" name="Oval 129"/>
          <p:cNvSpPr/>
          <p:nvPr/>
        </p:nvSpPr>
        <p:spPr bwMode="auto">
          <a:xfrm>
            <a:off x="1475656" y="2348880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Line 108"/>
          <p:cNvSpPr>
            <a:spLocks noChangeShapeType="1"/>
          </p:cNvSpPr>
          <p:nvPr/>
        </p:nvSpPr>
        <p:spPr bwMode="auto">
          <a:xfrm flipH="1">
            <a:off x="2843808" y="3212976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2" name="Oval 131"/>
          <p:cNvSpPr/>
          <p:nvPr/>
        </p:nvSpPr>
        <p:spPr bwMode="auto">
          <a:xfrm>
            <a:off x="2699792" y="3501008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5" name="Line 108"/>
          <p:cNvSpPr>
            <a:spLocks noChangeShapeType="1"/>
          </p:cNvSpPr>
          <p:nvPr/>
        </p:nvSpPr>
        <p:spPr bwMode="auto">
          <a:xfrm flipH="1">
            <a:off x="5868144" y="3140968"/>
            <a:ext cx="576064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" name="Line 108"/>
          <p:cNvSpPr>
            <a:spLocks noChangeShapeType="1"/>
          </p:cNvSpPr>
          <p:nvPr/>
        </p:nvSpPr>
        <p:spPr bwMode="auto">
          <a:xfrm>
            <a:off x="5580112" y="3717032"/>
            <a:ext cx="14401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9" name="Line 108"/>
          <p:cNvSpPr>
            <a:spLocks noChangeShapeType="1"/>
          </p:cNvSpPr>
          <p:nvPr/>
        </p:nvSpPr>
        <p:spPr bwMode="auto">
          <a:xfrm>
            <a:off x="5868144" y="3717032"/>
            <a:ext cx="14401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" name="Oval 142"/>
          <p:cNvSpPr/>
          <p:nvPr/>
        </p:nvSpPr>
        <p:spPr bwMode="auto">
          <a:xfrm>
            <a:off x="5580112" y="4077072"/>
            <a:ext cx="28803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4" name="Oval 113"/>
          <p:cNvSpPr/>
          <p:nvPr/>
        </p:nvSpPr>
        <p:spPr bwMode="auto">
          <a:xfrm>
            <a:off x="6012160" y="2996952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Oval 135"/>
          <p:cNvSpPr/>
          <p:nvPr/>
        </p:nvSpPr>
        <p:spPr bwMode="auto">
          <a:xfrm>
            <a:off x="5436096" y="3573016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Oval 136"/>
          <p:cNvSpPr/>
          <p:nvPr/>
        </p:nvSpPr>
        <p:spPr bwMode="auto">
          <a:xfrm>
            <a:off x="5724128" y="3573016"/>
            <a:ext cx="28803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Line 108"/>
          <p:cNvSpPr>
            <a:spLocks noChangeShapeType="1"/>
          </p:cNvSpPr>
          <p:nvPr/>
        </p:nvSpPr>
        <p:spPr bwMode="auto">
          <a:xfrm flipH="1">
            <a:off x="827584" y="3212976"/>
            <a:ext cx="432048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6" name="Oval 145"/>
          <p:cNvSpPr/>
          <p:nvPr/>
        </p:nvSpPr>
        <p:spPr bwMode="auto">
          <a:xfrm>
            <a:off x="3995936" y="2420888"/>
            <a:ext cx="432048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Oval 146"/>
          <p:cNvSpPr/>
          <p:nvPr/>
        </p:nvSpPr>
        <p:spPr bwMode="auto">
          <a:xfrm>
            <a:off x="1835696" y="2420888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Line 108"/>
          <p:cNvSpPr>
            <a:spLocks noChangeShapeType="1"/>
          </p:cNvSpPr>
          <p:nvPr/>
        </p:nvSpPr>
        <p:spPr bwMode="auto">
          <a:xfrm flipH="1">
            <a:off x="755576" y="1412776"/>
            <a:ext cx="324036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" name="Oval 148"/>
          <p:cNvSpPr/>
          <p:nvPr/>
        </p:nvSpPr>
        <p:spPr bwMode="auto">
          <a:xfrm>
            <a:off x="3347864" y="1484784"/>
            <a:ext cx="216024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Oval 149"/>
          <p:cNvSpPr/>
          <p:nvPr/>
        </p:nvSpPr>
        <p:spPr bwMode="auto">
          <a:xfrm>
            <a:off x="2843808" y="1628800"/>
            <a:ext cx="288032" cy="14401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Oval 150"/>
          <p:cNvSpPr/>
          <p:nvPr/>
        </p:nvSpPr>
        <p:spPr bwMode="auto">
          <a:xfrm>
            <a:off x="2267744" y="1844824"/>
            <a:ext cx="432048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Oval 151"/>
          <p:cNvSpPr/>
          <p:nvPr/>
        </p:nvSpPr>
        <p:spPr bwMode="auto">
          <a:xfrm>
            <a:off x="1403648" y="1988840"/>
            <a:ext cx="648072" cy="21602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Line 108"/>
          <p:cNvSpPr>
            <a:spLocks noChangeShapeType="1"/>
          </p:cNvSpPr>
          <p:nvPr/>
        </p:nvSpPr>
        <p:spPr bwMode="auto">
          <a:xfrm>
            <a:off x="3419872" y="3645024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" name="Line 108"/>
          <p:cNvSpPr>
            <a:spLocks noChangeShapeType="1"/>
          </p:cNvSpPr>
          <p:nvPr/>
        </p:nvSpPr>
        <p:spPr bwMode="auto">
          <a:xfrm flipH="1">
            <a:off x="3635896" y="4005064"/>
            <a:ext cx="28803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7" name="Line 108"/>
          <p:cNvSpPr>
            <a:spLocks noChangeShapeType="1"/>
          </p:cNvSpPr>
          <p:nvPr/>
        </p:nvSpPr>
        <p:spPr bwMode="auto">
          <a:xfrm flipH="1">
            <a:off x="3275856" y="3645024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8" name="Line 108"/>
          <p:cNvSpPr>
            <a:spLocks noChangeShapeType="1"/>
          </p:cNvSpPr>
          <p:nvPr/>
        </p:nvSpPr>
        <p:spPr bwMode="auto">
          <a:xfrm flipH="1">
            <a:off x="6444208" y="2348880"/>
            <a:ext cx="432048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108"/>
          <p:cNvSpPr>
            <a:spLocks noChangeShapeType="1"/>
          </p:cNvSpPr>
          <p:nvPr/>
        </p:nvSpPr>
        <p:spPr bwMode="auto">
          <a:xfrm flipH="1">
            <a:off x="539552" y="2492896"/>
            <a:ext cx="288032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8"/>
          <p:cNvSpPr>
            <a:spLocks noChangeShapeType="1"/>
          </p:cNvSpPr>
          <p:nvPr/>
        </p:nvSpPr>
        <p:spPr bwMode="auto">
          <a:xfrm>
            <a:off x="827584" y="2492896"/>
            <a:ext cx="432048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" name="Smiley Face 5"/>
          <p:cNvSpPr/>
          <p:nvPr/>
        </p:nvSpPr>
        <p:spPr bwMode="auto">
          <a:xfrm>
            <a:off x="395536" y="3356992"/>
            <a:ext cx="360040" cy="432048"/>
          </a:xfrm>
          <a:prstGeom prst="smileyFac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7" name="Sun 6"/>
          <p:cNvSpPr/>
          <p:nvPr/>
        </p:nvSpPr>
        <p:spPr bwMode="auto">
          <a:xfrm>
            <a:off x="6876256" y="3933056"/>
            <a:ext cx="432048" cy="504056"/>
          </a:xfrm>
          <a:prstGeom prst="sun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66" name="Line 108"/>
          <p:cNvSpPr>
            <a:spLocks noChangeShapeType="1"/>
          </p:cNvSpPr>
          <p:nvPr/>
        </p:nvSpPr>
        <p:spPr bwMode="auto">
          <a:xfrm flipH="1">
            <a:off x="5004048" y="1916832"/>
            <a:ext cx="216024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8" name="Line 108"/>
          <p:cNvSpPr>
            <a:spLocks noChangeShapeType="1"/>
          </p:cNvSpPr>
          <p:nvPr/>
        </p:nvSpPr>
        <p:spPr bwMode="auto">
          <a:xfrm flipH="1">
            <a:off x="4788024" y="3140968"/>
            <a:ext cx="216024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9" name="Cloud 168"/>
          <p:cNvSpPr/>
          <p:nvPr/>
        </p:nvSpPr>
        <p:spPr bwMode="auto">
          <a:xfrm>
            <a:off x="4427984" y="4077072"/>
            <a:ext cx="720080" cy="360040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 charset="0"/>
              </a:rPr>
              <a:t>x--y</a:t>
            </a:r>
            <a:endParaRPr lang="cs-CZ">
              <a:latin typeface="Arial" charset="0"/>
            </a:endParaRPr>
          </a:p>
        </p:txBody>
      </p:sp>
      <p:sp>
        <p:nvSpPr>
          <p:cNvPr id="5" name="Quad Arrow 4"/>
          <p:cNvSpPr/>
          <p:nvPr/>
        </p:nvSpPr>
        <p:spPr bwMode="auto">
          <a:xfrm>
            <a:off x="8172400" y="2564904"/>
            <a:ext cx="432048" cy="432048"/>
          </a:xfrm>
          <a:prstGeom prst="quadArrow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11" name="Oval 110"/>
          <p:cNvSpPr/>
          <p:nvPr/>
        </p:nvSpPr>
        <p:spPr bwMode="auto">
          <a:xfrm>
            <a:off x="6588224" y="2204864"/>
            <a:ext cx="576064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smtClean="0">
                <a:latin typeface="Arial" charset="0"/>
              </a:rPr>
              <a:t>2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&lt;1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Oval 114"/>
          <p:cNvSpPr/>
          <p:nvPr/>
        </p:nvSpPr>
        <p:spPr bwMode="auto">
          <a:xfrm>
            <a:off x="6300192" y="2996952"/>
            <a:ext cx="28803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Oval 127"/>
          <p:cNvSpPr/>
          <p:nvPr/>
        </p:nvSpPr>
        <p:spPr bwMode="auto">
          <a:xfrm>
            <a:off x="2843808" y="3068960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Oval 144"/>
          <p:cNvSpPr/>
          <p:nvPr/>
        </p:nvSpPr>
        <p:spPr bwMode="auto">
          <a:xfrm>
            <a:off x="3275856" y="3501008"/>
            <a:ext cx="288032" cy="2880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6" name="Oval 155"/>
          <p:cNvSpPr/>
          <p:nvPr/>
        </p:nvSpPr>
        <p:spPr bwMode="auto">
          <a:xfrm>
            <a:off x="3779912" y="3861048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Line 108"/>
          <p:cNvSpPr>
            <a:spLocks noChangeShapeType="1"/>
          </p:cNvSpPr>
          <p:nvPr/>
        </p:nvSpPr>
        <p:spPr bwMode="auto">
          <a:xfrm>
            <a:off x="1259632" y="3212976"/>
            <a:ext cx="432048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" name="Line 108"/>
          <p:cNvSpPr>
            <a:spLocks noChangeShapeType="1"/>
          </p:cNvSpPr>
          <p:nvPr/>
        </p:nvSpPr>
        <p:spPr bwMode="auto">
          <a:xfrm>
            <a:off x="1763688" y="3933056"/>
            <a:ext cx="576064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" name="Line 108"/>
          <p:cNvSpPr>
            <a:spLocks noChangeShapeType="1"/>
          </p:cNvSpPr>
          <p:nvPr/>
        </p:nvSpPr>
        <p:spPr bwMode="auto">
          <a:xfrm flipH="1">
            <a:off x="971600" y="3933056"/>
            <a:ext cx="792088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" name="Line 108"/>
          <p:cNvSpPr>
            <a:spLocks noChangeShapeType="1"/>
          </p:cNvSpPr>
          <p:nvPr/>
        </p:nvSpPr>
        <p:spPr bwMode="auto">
          <a:xfrm flipH="1">
            <a:off x="1259632" y="3933056"/>
            <a:ext cx="504056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" name="Line 108"/>
          <p:cNvSpPr>
            <a:spLocks noChangeShapeType="1"/>
          </p:cNvSpPr>
          <p:nvPr/>
        </p:nvSpPr>
        <p:spPr bwMode="auto">
          <a:xfrm flipH="1">
            <a:off x="1475656" y="3933056"/>
            <a:ext cx="288032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" name="Line 108"/>
          <p:cNvSpPr>
            <a:spLocks noChangeShapeType="1"/>
          </p:cNvSpPr>
          <p:nvPr/>
        </p:nvSpPr>
        <p:spPr bwMode="auto">
          <a:xfrm flipH="1">
            <a:off x="1763688" y="3933056"/>
            <a:ext cx="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" name="Line 108"/>
          <p:cNvSpPr>
            <a:spLocks noChangeShapeType="1"/>
          </p:cNvSpPr>
          <p:nvPr/>
        </p:nvSpPr>
        <p:spPr bwMode="auto">
          <a:xfrm>
            <a:off x="1763688" y="3933056"/>
            <a:ext cx="216024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7" name="Line 108"/>
          <p:cNvSpPr>
            <a:spLocks noChangeShapeType="1"/>
          </p:cNvSpPr>
          <p:nvPr/>
        </p:nvSpPr>
        <p:spPr bwMode="auto">
          <a:xfrm>
            <a:off x="1763688" y="3933056"/>
            <a:ext cx="36004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9" name="Line 108"/>
          <p:cNvSpPr>
            <a:spLocks noChangeShapeType="1"/>
          </p:cNvSpPr>
          <p:nvPr/>
        </p:nvSpPr>
        <p:spPr bwMode="auto">
          <a:xfrm flipH="1">
            <a:off x="3131840" y="4077072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0" name="Oval 179"/>
          <p:cNvSpPr/>
          <p:nvPr/>
        </p:nvSpPr>
        <p:spPr bwMode="auto">
          <a:xfrm>
            <a:off x="2987824" y="4365104"/>
            <a:ext cx="28803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2" name="Line 108"/>
          <p:cNvSpPr>
            <a:spLocks noChangeShapeType="1"/>
          </p:cNvSpPr>
          <p:nvPr/>
        </p:nvSpPr>
        <p:spPr bwMode="auto">
          <a:xfrm flipH="1">
            <a:off x="5868144" y="4293096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5" name="&quot;No&quot; Symbol 184"/>
          <p:cNvSpPr/>
          <p:nvPr/>
        </p:nvSpPr>
        <p:spPr bwMode="auto">
          <a:xfrm>
            <a:off x="8100392" y="4077072"/>
            <a:ext cx="360040" cy="360040"/>
          </a:xfrm>
          <a:prstGeom prst="noSmoking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86" name="Line 108"/>
          <p:cNvSpPr>
            <a:spLocks noChangeShapeType="1"/>
          </p:cNvSpPr>
          <p:nvPr/>
        </p:nvSpPr>
        <p:spPr bwMode="auto">
          <a:xfrm>
            <a:off x="3635896" y="4437112"/>
            <a:ext cx="432048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7" name="Line 108"/>
          <p:cNvSpPr>
            <a:spLocks noChangeShapeType="1"/>
          </p:cNvSpPr>
          <p:nvPr/>
        </p:nvSpPr>
        <p:spPr bwMode="auto">
          <a:xfrm>
            <a:off x="4067944" y="4725144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8" name="Line 108"/>
          <p:cNvSpPr>
            <a:spLocks noChangeShapeType="1"/>
          </p:cNvSpPr>
          <p:nvPr/>
        </p:nvSpPr>
        <p:spPr bwMode="auto">
          <a:xfrm flipV="1">
            <a:off x="3851920" y="4725144"/>
            <a:ext cx="21602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" name="Oval 132"/>
          <p:cNvSpPr/>
          <p:nvPr/>
        </p:nvSpPr>
        <p:spPr bwMode="auto">
          <a:xfrm>
            <a:off x="3131840" y="3933056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8" name="Oval 177"/>
          <p:cNvSpPr/>
          <p:nvPr/>
        </p:nvSpPr>
        <p:spPr bwMode="auto">
          <a:xfrm>
            <a:off x="3491880" y="4293096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Moon 183"/>
          <p:cNvSpPr/>
          <p:nvPr/>
        </p:nvSpPr>
        <p:spPr bwMode="auto">
          <a:xfrm>
            <a:off x="3995936" y="4581128"/>
            <a:ext cx="288032" cy="338336"/>
          </a:xfrm>
          <a:prstGeom prst="moon">
            <a:avLst/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0" name="Cloud 9"/>
          <p:cNvSpPr/>
          <p:nvPr/>
        </p:nvSpPr>
        <p:spPr bwMode="auto">
          <a:xfrm>
            <a:off x="4716016" y="2924944"/>
            <a:ext cx="720080" cy="360040"/>
          </a:xfrm>
          <a:prstGeom prst="cloud">
            <a:avLst/>
          </a:prstGeom>
          <a:solidFill>
            <a:schemeClr val="accent1">
              <a:lumMod val="7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 charset="0"/>
              </a:rPr>
              <a:t>x+y</a:t>
            </a:r>
            <a:endParaRPr lang="cs-CZ">
              <a:latin typeface="Arial" charset="0"/>
            </a:endParaRPr>
          </a:p>
        </p:txBody>
      </p:sp>
      <p:sp>
        <p:nvSpPr>
          <p:cNvPr id="142" name="Oval 141"/>
          <p:cNvSpPr/>
          <p:nvPr/>
        </p:nvSpPr>
        <p:spPr bwMode="auto">
          <a:xfrm>
            <a:off x="5868144" y="4077072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Oval Callout 8"/>
          <p:cNvSpPr/>
          <p:nvPr/>
        </p:nvSpPr>
        <p:spPr bwMode="auto">
          <a:xfrm>
            <a:off x="1043608" y="2996952"/>
            <a:ext cx="576064" cy="360040"/>
          </a:xfrm>
          <a:prstGeom prst="wedgeEllipseCallout">
            <a:avLst>
              <a:gd name="adj1" fmla="val -67050"/>
              <a:gd name="adj2" fmla="val 41990"/>
            </a:avLst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latin typeface="Arial" charset="0"/>
              </a:rPr>
              <a:t>H</a:t>
            </a:r>
            <a:r>
              <a:rPr lang="en-US" smtClean="0">
                <a:latin typeface="Arial" charset="0"/>
              </a:rPr>
              <a:t>i!</a:t>
            </a:r>
            <a:endParaRPr lang="cs-CZ">
              <a:latin typeface="Arial" charset="0"/>
            </a:endParaRPr>
          </a:p>
        </p:txBody>
      </p:sp>
      <p:sp>
        <p:nvSpPr>
          <p:cNvPr id="8" name="Cloud Callout 7"/>
          <p:cNvSpPr/>
          <p:nvPr/>
        </p:nvSpPr>
        <p:spPr bwMode="auto">
          <a:xfrm>
            <a:off x="1547664" y="3717032"/>
            <a:ext cx="432048" cy="432048"/>
          </a:xfrm>
          <a:prstGeom prst="cloudCallou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2" name="Left Arrow 11"/>
          <p:cNvSpPr/>
          <p:nvPr/>
        </p:nvSpPr>
        <p:spPr bwMode="auto">
          <a:xfrm>
            <a:off x="611560" y="3933056"/>
            <a:ext cx="360040" cy="412624"/>
          </a:xfrm>
          <a:prstGeom prst="leftArrow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90" name="Oval 189"/>
          <p:cNvSpPr/>
          <p:nvPr/>
        </p:nvSpPr>
        <p:spPr bwMode="auto">
          <a:xfrm>
            <a:off x="4283968" y="3284984"/>
            <a:ext cx="216024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1" name="Oval 190"/>
          <p:cNvSpPr/>
          <p:nvPr/>
        </p:nvSpPr>
        <p:spPr bwMode="auto">
          <a:xfrm>
            <a:off x="5724128" y="4581128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7" name="Oval 106"/>
          <p:cNvSpPr/>
          <p:nvPr/>
        </p:nvSpPr>
        <p:spPr bwMode="auto">
          <a:xfrm>
            <a:off x="3851920" y="1268760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076056" y="1772816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2" name="Line 108"/>
          <p:cNvSpPr>
            <a:spLocks noChangeShapeType="1"/>
          </p:cNvSpPr>
          <p:nvPr/>
        </p:nvSpPr>
        <p:spPr bwMode="auto">
          <a:xfrm flipH="1" flipV="1">
            <a:off x="7668343" y="4221088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3" name="Line 108"/>
          <p:cNvSpPr>
            <a:spLocks noChangeShapeType="1"/>
          </p:cNvSpPr>
          <p:nvPr/>
        </p:nvSpPr>
        <p:spPr bwMode="auto">
          <a:xfrm flipV="1">
            <a:off x="7308304" y="4221088"/>
            <a:ext cx="360040" cy="72008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" name="Line 108"/>
          <p:cNvSpPr>
            <a:spLocks noChangeShapeType="1"/>
          </p:cNvSpPr>
          <p:nvPr/>
        </p:nvSpPr>
        <p:spPr bwMode="auto">
          <a:xfrm flipV="1">
            <a:off x="7668344" y="4221088"/>
            <a:ext cx="0" cy="648072"/>
          </a:xfrm>
          <a:prstGeom prst="lin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5" name="Line 108"/>
          <p:cNvSpPr>
            <a:spLocks noChangeShapeType="1"/>
          </p:cNvSpPr>
          <p:nvPr/>
        </p:nvSpPr>
        <p:spPr bwMode="auto">
          <a:xfrm flipV="1">
            <a:off x="6804248" y="4221088"/>
            <a:ext cx="864096" cy="792088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" name="Line 108"/>
          <p:cNvSpPr>
            <a:spLocks noChangeShapeType="1"/>
          </p:cNvSpPr>
          <p:nvPr/>
        </p:nvSpPr>
        <p:spPr bwMode="auto">
          <a:xfrm flipH="1" flipV="1">
            <a:off x="7380312" y="3429000"/>
            <a:ext cx="288181" cy="7923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7" name="Oval 116"/>
          <p:cNvSpPr/>
          <p:nvPr/>
        </p:nvSpPr>
        <p:spPr bwMode="auto">
          <a:xfrm>
            <a:off x="7236296" y="3284984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3" name="Oval 152"/>
          <p:cNvSpPr/>
          <p:nvPr/>
        </p:nvSpPr>
        <p:spPr bwMode="auto">
          <a:xfrm>
            <a:off x="323528" y="2348880"/>
            <a:ext cx="100811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79512" y="476672"/>
            <a:ext cx="8784976" cy="4896544"/>
          </a:xfrm>
          <a:prstGeom prst="rect">
            <a:avLst/>
          </a:prstGeom>
          <a:solidFill>
            <a:schemeClr val="accent6">
              <a:lumMod val="40000"/>
              <a:lumOff val="60000"/>
              <a:alpha val="64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>
              <a:schemeClr val="accent1"/>
            </a:glow>
            <a:outerShdw blurRad="50800" sx="1000" sy="1000" algn="ctr" rotWithShape="0">
              <a:srgbClr val="000000"/>
            </a:outerShdw>
            <a:softEdge rad="0"/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550" name="AutoShape 46"/>
          <p:cNvSpPr>
            <a:spLocks noChangeArrowheads="1"/>
          </p:cNvSpPr>
          <p:nvPr/>
        </p:nvSpPr>
        <p:spPr bwMode="auto">
          <a:xfrm>
            <a:off x="251520" y="4797152"/>
            <a:ext cx="8568952" cy="1656184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z="1400"/>
              <a:t>Dave Mount: </a:t>
            </a:r>
            <a:r>
              <a:rPr lang="en-US" sz="1400" smtClean="0"/>
              <a:t>CMSC </a:t>
            </a:r>
            <a:r>
              <a:rPr lang="en-US" sz="1400"/>
              <a:t>420: D</a:t>
            </a:r>
            <a:r>
              <a:rPr lang="en-US" sz="1400" i="1"/>
              <a:t>ata </a:t>
            </a:r>
            <a:r>
              <a:rPr lang="en-US" sz="1400" i="1" smtClean="0"/>
              <a:t>Structures1  Spring 2001</a:t>
            </a:r>
            <a:r>
              <a:rPr lang="en-US" sz="1400" smtClean="0"/>
              <a:t>, Lessons 17&amp;18.</a:t>
            </a:r>
          </a:p>
          <a:p>
            <a:pPr>
              <a:lnSpc>
                <a:spcPct val="120000"/>
              </a:lnSpc>
            </a:pPr>
            <a:r>
              <a:rPr lang="en-US" sz="1400"/>
              <a:t>http://www.cs.umd.edu/~</a:t>
            </a:r>
            <a:r>
              <a:rPr lang="en-US" sz="1400" smtClean="0"/>
              <a:t>mount/420/Lects/420lects.pdf</a:t>
            </a:r>
          </a:p>
          <a:p>
            <a:pPr>
              <a:lnSpc>
                <a:spcPct val="120000"/>
              </a:lnSpc>
            </a:pPr>
            <a:endParaRPr lang="en-US" sz="1400" smtClean="0"/>
          </a:p>
          <a:p>
            <a:pPr>
              <a:lnSpc>
                <a:spcPct val="120000"/>
              </a:lnSpc>
            </a:pPr>
            <a:r>
              <a:rPr lang="cs-CZ" sz="1400"/>
              <a:t>Hanan </a:t>
            </a:r>
            <a:r>
              <a:rPr lang="cs-CZ" sz="1400" smtClean="0"/>
              <a:t>Samet</a:t>
            </a:r>
            <a:r>
              <a:rPr lang="en-US" sz="1400"/>
              <a:t>: </a:t>
            </a:r>
            <a:r>
              <a:rPr lang="en-US" sz="1400" i="1"/>
              <a:t>Foundations of multidimensional and metric data </a:t>
            </a:r>
            <a:r>
              <a:rPr lang="en-US" sz="1400" i="1" smtClean="0"/>
              <a:t>structures</a:t>
            </a:r>
            <a:r>
              <a:rPr lang="en-US" sz="1400" smtClean="0"/>
              <a:t>, </a:t>
            </a:r>
            <a:r>
              <a:rPr lang="cs-CZ" sz="1400"/>
              <a:t>Elsevier, </a:t>
            </a:r>
            <a:r>
              <a:rPr lang="cs-CZ" sz="1400" smtClean="0"/>
              <a:t>2006</a:t>
            </a:r>
            <a:r>
              <a:rPr lang="en-US" sz="1400" smtClean="0"/>
              <a:t>, chapter 1.5.</a:t>
            </a:r>
          </a:p>
          <a:p>
            <a:pPr>
              <a:lnSpc>
                <a:spcPct val="120000"/>
              </a:lnSpc>
            </a:pPr>
            <a:r>
              <a:rPr lang="en-US" sz="1400"/>
              <a:t>http://</a:t>
            </a:r>
            <a:r>
              <a:rPr lang="en-US" sz="1400" smtClean="0"/>
              <a:t>www.amazon.com/Foundations-Multidimensional-Structures-Kaufmann-Computer/dp/0123694469</a:t>
            </a:r>
            <a:endParaRPr lang="en-US" sz="1400"/>
          </a:p>
        </p:txBody>
      </p:sp>
      <p:sp>
        <p:nvSpPr>
          <p:cNvPr id="98" name="AutoShape 46"/>
          <p:cNvSpPr>
            <a:spLocks noChangeArrowheads="1"/>
          </p:cNvSpPr>
          <p:nvPr/>
        </p:nvSpPr>
        <p:spPr bwMode="auto">
          <a:xfrm>
            <a:off x="467544" y="4581128"/>
            <a:ext cx="3024336" cy="360040"/>
          </a:xfrm>
          <a:prstGeom prst="roundRect">
            <a:avLst>
              <a:gd name="adj" fmla="val 3735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z="1600" b="1" smtClean="0"/>
              <a:t>To read</a:t>
            </a:r>
            <a:endParaRPr lang="en-US" sz="1600" b="1"/>
          </a:p>
        </p:txBody>
      </p:sp>
      <p:sp>
        <p:nvSpPr>
          <p:cNvPr id="97" name="AutoShape 46"/>
          <p:cNvSpPr>
            <a:spLocks noChangeArrowheads="1"/>
          </p:cNvSpPr>
          <p:nvPr/>
        </p:nvSpPr>
        <p:spPr bwMode="auto">
          <a:xfrm>
            <a:off x="5436096" y="6309320"/>
            <a:ext cx="3024336" cy="360040"/>
          </a:xfrm>
          <a:prstGeom prst="roundRect">
            <a:avLst>
              <a:gd name="adj" fmla="val 3735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z="1400" smtClean="0"/>
              <a:t>See PAL webpage for references</a:t>
            </a:r>
            <a:endParaRPr lang="en-US" sz="1400"/>
          </a:p>
        </p:txBody>
      </p:sp>
      <p:sp>
        <p:nvSpPr>
          <p:cNvPr id="21522" name="AutoShape 18"/>
          <p:cNvSpPr>
            <a:spLocks noChangeArrowheads="1"/>
          </p:cNvSpPr>
          <p:nvPr/>
        </p:nvSpPr>
        <p:spPr bwMode="auto">
          <a:xfrm>
            <a:off x="3708400" y="188640"/>
            <a:ext cx="4608513" cy="144463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20" name="AutoShape 16"/>
          <p:cNvSpPr>
            <a:spLocks noChangeArrowheads="1"/>
          </p:cNvSpPr>
          <p:nvPr/>
        </p:nvSpPr>
        <p:spPr bwMode="auto">
          <a:xfrm>
            <a:off x="395536" y="188938"/>
            <a:ext cx="5761037" cy="504825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Search trees, k-d 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532" name="Group 28"/>
          <p:cNvGrpSpPr>
            <a:grpSpLocks/>
          </p:cNvGrpSpPr>
          <p:nvPr/>
        </p:nvGrpSpPr>
        <p:grpSpPr bwMode="auto">
          <a:xfrm>
            <a:off x="6011863" y="188640"/>
            <a:ext cx="217487" cy="217488"/>
            <a:chOff x="2290" y="73"/>
            <a:chExt cx="137" cy="137"/>
          </a:xfrm>
        </p:grpSpPr>
        <p:grpSp>
          <p:nvGrpSpPr>
            <p:cNvPr id="21526" name="Group 2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4" name="Rectangle 20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525" name="Line 21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523" name="Arc 19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1536" name="AutoShape 32"/>
          <p:cNvSpPr>
            <a:spLocks noChangeArrowheads="1"/>
          </p:cNvSpPr>
          <p:nvPr/>
        </p:nvSpPr>
        <p:spPr bwMode="auto">
          <a:xfrm>
            <a:off x="8172450" y="188640"/>
            <a:ext cx="431800" cy="5048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537" name="Group 33"/>
          <p:cNvGrpSpPr>
            <a:grpSpLocks/>
          </p:cNvGrpSpPr>
          <p:nvPr/>
        </p:nvGrpSpPr>
        <p:grpSpPr bwMode="auto">
          <a:xfrm flipH="1">
            <a:off x="8101013" y="188640"/>
            <a:ext cx="217487" cy="217488"/>
            <a:chOff x="2290" y="73"/>
            <a:chExt cx="137" cy="137"/>
          </a:xfrm>
        </p:grpSpPr>
        <p:grpSp>
          <p:nvGrpSpPr>
            <p:cNvPr id="21538" name="Group 34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39" name="Rectangle 35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540" name="Line 36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541" name="Arc 37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1567" name="AutoShape 63"/>
          <p:cNvSpPr>
            <a:spLocks noChangeArrowheads="1"/>
          </p:cNvSpPr>
          <p:nvPr/>
        </p:nvSpPr>
        <p:spPr bwMode="auto">
          <a:xfrm>
            <a:off x="323850" y="477565"/>
            <a:ext cx="287338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9" name="AutoShape 105"/>
          <p:cNvSpPr>
            <a:spLocks noChangeArrowheads="1"/>
          </p:cNvSpPr>
          <p:nvPr/>
        </p:nvSpPr>
        <p:spPr bwMode="auto">
          <a:xfrm>
            <a:off x="6372200" y="909018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0" name="AutoShape 46"/>
          <p:cNvSpPr>
            <a:spLocks noChangeArrowheads="1"/>
          </p:cNvSpPr>
          <p:nvPr/>
        </p:nvSpPr>
        <p:spPr bwMode="auto">
          <a:xfrm>
            <a:off x="6300192" y="404962"/>
            <a:ext cx="1800200" cy="864096"/>
          </a:xfrm>
          <a:prstGeom prst="roundRect">
            <a:avLst>
              <a:gd name="adj" fmla="val 9583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Marko 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Berezovsk</a:t>
            </a:r>
            <a:r>
              <a:rPr lang="cs-CZ" sz="1200" b="1" smtClean="0">
                <a:solidFill>
                  <a:schemeClr val="bg1"/>
                </a:solidFill>
                <a:latin typeface="Arial Black" pitchFamily="34" charset="0"/>
              </a:rPr>
              <a:t>ý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endParaRPr lang="en-US" sz="1200" b="1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Radek 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Ma</a:t>
            </a:r>
            <a:r>
              <a:rPr lang="cs-CZ" sz="1200" b="1" smtClean="0">
                <a:solidFill>
                  <a:schemeClr val="bg1"/>
                </a:solidFill>
                <a:latin typeface="Arial Black" pitchFamily="34" charset="0"/>
              </a:rPr>
              <a:t>ří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k</a:t>
            </a:r>
            <a:endParaRPr lang="en-US" sz="1200" b="1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PAL 2012</a:t>
            </a:r>
            <a:endParaRPr lang="cs-CZ" sz="12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35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98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7" name="Rounded Rectangle 156"/>
          <p:cNvSpPr/>
          <p:nvPr/>
        </p:nvSpPr>
        <p:spPr bwMode="auto">
          <a:xfrm>
            <a:off x="4211960" y="4293096"/>
            <a:ext cx="4752528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6" name="Rounded Rectangle 155"/>
          <p:cNvSpPr/>
          <p:nvPr/>
        </p:nvSpPr>
        <p:spPr bwMode="auto">
          <a:xfrm>
            <a:off x="4211960" y="1484784"/>
            <a:ext cx="4752528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Rounded Rectangle 153"/>
          <p:cNvSpPr/>
          <p:nvPr/>
        </p:nvSpPr>
        <p:spPr bwMode="auto">
          <a:xfrm>
            <a:off x="4211960" y="2924944"/>
            <a:ext cx="4752528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Rounded Rectangle 151"/>
          <p:cNvSpPr/>
          <p:nvPr/>
        </p:nvSpPr>
        <p:spPr bwMode="auto">
          <a:xfrm>
            <a:off x="4211960" y="2204864"/>
            <a:ext cx="4752528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Rounded Rectangle 149"/>
          <p:cNvSpPr/>
          <p:nvPr/>
        </p:nvSpPr>
        <p:spPr bwMode="auto">
          <a:xfrm>
            <a:off x="4211960" y="3645024"/>
            <a:ext cx="4752528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rot="5400000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 rot="5400000" flipH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 rot="5400000" flipH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rot="5400000" flipH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rot="5400000" flipH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rot="5400000" flipH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Connector 116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Straight Connector 92"/>
          <p:cNvCxnSpPr/>
          <p:nvPr/>
        </p:nvCxnSpPr>
        <p:spPr bwMode="auto">
          <a:xfrm rot="5400000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 rot="5400000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rot="5400000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 rot="5400000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 rot="5400000" flipH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Straight Connector 83"/>
          <p:cNvCxnSpPr/>
          <p:nvPr/>
        </p:nvCxnSpPr>
        <p:spPr bwMode="auto">
          <a:xfrm rot="5400000" flipH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Connector 76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519772" y="25289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rot="5400000">
            <a:off x="2735796" y="461713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 flipH="1">
            <a:off x="1439652" y="288894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1295636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935596" y="404106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Connector 138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Straight Connector 150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Straight Connector 152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Straight Connector 154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40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18" name="Rounded Rectangle 117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</a:t>
            </a:r>
            <a:r>
              <a:rPr lang="en-US" sz="1600" b="1" smtClean="0">
                <a:solidFill>
                  <a:srgbClr val="00B050"/>
                </a:solidFill>
                <a:latin typeface="Arial" charset="0"/>
              </a:rPr>
              <a:t>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25" name="Rounded Rectangle 124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30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25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Rounded Rectangle 130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60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Rounded Rectangle 131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65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4" name="Rounded Rectangle 133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35" name="Rounded Rectangle 134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37" name="Rounded Rectangle 136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38" name="Rounded Rectangle 137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15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0" name="Rounded Rectangle 109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59" name="Rounded Rectangle 158"/>
          <p:cNvSpPr/>
          <p:nvPr/>
        </p:nvSpPr>
        <p:spPr bwMode="auto">
          <a:xfrm>
            <a:off x="1907704" y="292494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40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55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0" name="Rounded Rectangle 159"/>
          <p:cNvSpPr/>
          <p:nvPr/>
        </p:nvSpPr>
        <p:spPr bwMode="auto">
          <a:xfrm>
            <a:off x="1475656" y="256490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30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1" name="Rounded Rectangle 160"/>
          <p:cNvSpPr/>
          <p:nvPr/>
        </p:nvSpPr>
        <p:spPr bwMode="auto">
          <a:xfrm>
            <a:off x="827584" y="2132856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70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755576" y="3068960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 45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67544" y="3789040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15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467544" y="4581128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15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1331640" y="364502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25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30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2771800" y="436510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65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10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2051720" y="400506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3491880" y="3861048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69" name="Rounded Rectangle 168"/>
          <p:cNvSpPr/>
          <p:nvPr/>
        </p:nvSpPr>
        <p:spPr bwMode="auto">
          <a:xfrm>
            <a:off x="2987824" y="3501008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35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70" name="Rounded Rectangle 169"/>
          <p:cNvSpPr/>
          <p:nvPr/>
        </p:nvSpPr>
        <p:spPr bwMode="auto">
          <a:xfrm>
            <a:off x="3563888" y="184482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80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2483768" y="220486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60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70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AutoShape 46"/>
          <p:cNvSpPr>
            <a:spLocks noChangeArrowheads="1"/>
          </p:cNvSpPr>
          <p:nvPr/>
        </p:nvSpPr>
        <p:spPr bwMode="auto">
          <a:xfrm>
            <a:off x="323528" y="5949280"/>
            <a:ext cx="8568952" cy="720080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Complete k-d tree with with marked area division.</a:t>
            </a:r>
            <a:endParaRPr lang="en-US"/>
          </a:p>
        </p:txBody>
      </p:sp>
      <p:sp>
        <p:nvSpPr>
          <p:cNvPr id="18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tree structure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8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8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8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8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9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9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9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9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9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Complete in dim 2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9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105597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67544" y="836712"/>
            <a:ext cx="8064896" cy="4824536"/>
          </a:xfrm>
          <a:prstGeom prst="roundRect">
            <a:avLst>
              <a:gd name="adj" fmla="val 10913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Operation </a:t>
            </a:r>
            <a:r>
              <a:rPr lang="en-US" b="1" smtClean="0">
                <a:solidFill>
                  <a:srgbClr val="000000"/>
                </a:solidFill>
              </a:rPr>
              <a:t>Find</a:t>
            </a:r>
            <a:r>
              <a:rPr lang="en-US" smtClean="0">
                <a:solidFill>
                  <a:srgbClr val="000000"/>
                </a:solidFill>
              </a:rPr>
              <a:t>(Q) is analogous to 1D trees.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Let  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Q[ ] = ( Q[0</a:t>
            </a:r>
            <a:r>
              <a:rPr lang="en-US">
                <a:solidFill>
                  <a:srgbClr val="000000"/>
                </a:solidFill>
              </a:rPr>
              <a:t>], </a:t>
            </a:r>
            <a:r>
              <a:rPr lang="en-US" smtClean="0">
                <a:solidFill>
                  <a:srgbClr val="000000"/>
                </a:solidFill>
              </a:rPr>
              <a:t>Q[1], </a:t>
            </a:r>
            <a:r>
              <a:rPr lang="en-US">
                <a:solidFill>
                  <a:srgbClr val="000000"/>
                </a:solidFill>
              </a:rPr>
              <a:t>..., Q</a:t>
            </a:r>
            <a:r>
              <a:rPr lang="en-US" smtClean="0">
                <a:solidFill>
                  <a:srgbClr val="000000"/>
                </a:solidFill>
              </a:rPr>
              <a:t>[D</a:t>
            </a:r>
            <a:r>
              <a:rPr lang="en-US">
                <a:solidFill>
                  <a:srgbClr val="000000"/>
                </a:solidFill>
                <a:sym typeface="Symbol"/>
              </a:rPr>
              <a:t></a:t>
            </a: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] )  be the coordinates of the query point Q,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N[ ] = ( N[0</a:t>
            </a:r>
            <a:r>
              <a:rPr lang="en-US">
                <a:solidFill>
                  <a:srgbClr val="000000"/>
                </a:solidFill>
              </a:rPr>
              <a:t>], </a:t>
            </a:r>
            <a:r>
              <a:rPr lang="en-US" smtClean="0">
                <a:solidFill>
                  <a:srgbClr val="000000"/>
                </a:solidFill>
              </a:rPr>
              <a:t>N[1</a:t>
            </a:r>
            <a:r>
              <a:rPr lang="en-US">
                <a:solidFill>
                  <a:srgbClr val="000000"/>
                </a:solidFill>
              </a:rPr>
              <a:t>], ..., </a:t>
            </a:r>
            <a:r>
              <a:rPr lang="en-US" smtClean="0">
                <a:solidFill>
                  <a:srgbClr val="000000"/>
                </a:solidFill>
              </a:rPr>
              <a:t>N[D</a:t>
            </a:r>
            <a:r>
              <a:rPr lang="en-US">
                <a:solidFill>
                  <a:srgbClr val="000000"/>
                </a:solidFill>
                <a:sym typeface="Symbol"/>
              </a:rPr>
              <a:t></a:t>
            </a: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] )   be </a:t>
            </a:r>
            <a:r>
              <a:rPr lang="en-US">
                <a:solidFill>
                  <a:srgbClr val="000000"/>
                </a:solidFill>
              </a:rPr>
              <a:t>the coordinates of the </a:t>
            </a:r>
            <a:r>
              <a:rPr lang="en-US" smtClean="0">
                <a:solidFill>
                  <a:srgbClr val="000000"/>
                </a:solidFill>
              </a:rPr>
              <a:t>current node N,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h = h(N) be the depth of current node N.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If  Q[ ] == N[ ]  stop, Q was found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if Q[h%D]  &lt;  N[h%D] continue search recursively in left subtree of N.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if Q[h%D] </a:t>
            </a:r>
            <a:r>
              <a:rPr lang="en-US" smtClean="0">
                <a:solidFill>
                  <a:srgbClr val="000000"/>
                </a:solidFill>
              </a:rPr>
              <a:t>&gt;= </a:t>
            </a:r>
            <a:r>
              <a:rPr lang="en-US">
                <a:solidFill>
                  <a:srgbClr val="000000"/>
                </a:solidFill>
              </a:rPr>
              <a:t>N[h%D] continue search recursively in </a:t>
            </a:r>
            <a:r>
              <a:rPr lang="en-US" smtClean="0">
                <a:solidFill>
                  <a:srgbClr val="000000"/>
                </a:solidFill>
              </a:rPr>
              <a:t>right </a:t>
            </a:r>
            <a:r>
              <a:rPr lang="en-US">
                <a:solidFill>
                  <a:srgbClr val="000000"/>
                </a:solidFill>
              </a:rPr>
              <a:t>subtree of N</a:t>
            </a:r>
            <a:r>
              <a:rPr lang="en-US" smtClean="0">
                <a:solidFill>
                  <a:srgbClr val="000000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tree  operation Find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Description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73890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86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7" name="Rounded Rectangle 156"/>
          <p:cNvSpPr/>
          <p:nvPr/>
        </p:nvSpPr>
        <p:spPr bwMode="auto">
          <a:xfrm>
            <a:off x="4211960" y="4293096"/>
            <a:ext cx="4752528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6" name="Rounded Rectangle 155"/>
          <p:cNvSpPr/>
          <p:nvPr/>
        </p:nvSpPr>
        <p:spPr bwMode="auto">
          <a:xfrm>
            <a:off x="4211960" y="1484784"/>
            <a:ext cx="4752528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Rounded Rectangle 153"/>
          <p:cNvSpPr/>
          <p:nvPr/>
        </p:nvSpPr>
        <p:spPr bwMode="auto">
          <a:xfrm>
            <a:off x="4211960" y="2924944"/>
            <a:ext cx="4752528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Rounded Rectangle 151"/>
          <p:cNvSpPr/>
          <p:nvPr/>
        </p:nvSpPr>
        <p:spPr bwMode="auto">
          <a:xfrm>
            <a:off x="4211960" y="2204864"/>
            <a:ext cx="4752528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Rounded Rectangle 149"/>
          <p:cNvSpPr/>
          <p:nvPr/>
        </p:nvSpPr>
        <p:spPr bwMode="auto">
          <a:xfrm>
            <a:off x="4211960" y="3645024"/>
            <a:ext cx="4752528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rot="5400000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 rot="5400000" flipH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 rot="5400000" flipH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rot="5400000" flipH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rot="5400000" flipH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rot="5400000" flipH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Connector 116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Straight Connector 92"/>
          <p:cNvCxnSpPr/>
          <p:nvPr/>
        </p:nvCxnSpPr>
        <p:spPr bwMode="auto">
          <a:xfrm rot="5400000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 rot="5400000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rot="5400000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 rot="5400000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 rot="5400000" flipH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Straight Connector 83"/>
          <p:cNvCxnSpPr/>
          <p:nvPr/>
        </p:nvCxnSpPr>
        <p:spPr bwMode="auto">
          <a:xfrm rot="5400000" flipH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Connector 76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519772" y="25289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rot="5400000">
            <a:off x="2735796" y="461713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 flipH="1">
            <a:off x="1439652" y="288894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1295636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935596" y="404106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Connector 138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Straight Connector 150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Straight Connector 152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Straight Connector 154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Rounded Rectangle 117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Rounded Rectangle 124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Rounded Rectangle 130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Rounded Rectangle 131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4" name="Rounded Rectangle 133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5" name="Rounded Rectangle 134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Rounded Rectangle 136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8" name="Rounded Rectangle 137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0" name="Rounded Rectangle 109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9" name="Rounded Rectangle 158"/>
          <p:cNvSpPr/>
          <p:nvPr/>
        </p:nvSpPr>
        <p:spPr bwMode="auto">
          <a:xfrm>
            <a:off x="1907704" y="292494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0" name="Rounded Rectangle 159"/>
          <p:cNvSpPr/>
          <p:nvPr/>
        </p:nvSpPr>
        <p:spPr bwMode="auto">
          <a:xfrm>
            <a:off x="1475656" y="256490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755576" y="3068960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67544" y="3789040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467544" y="4581128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1331640" y="364502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2843808" y="4653136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1979712" y="436510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3491880" y="3861048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Rounded Rectangle 168"/>
          <p:cNvSpPr/>
          <p:nvPr/>
        </p:nvSpPr>
        <p:spPr bwMode="auto">
          <a:xfrm>
            <a:off x="2987824" y="3501008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75, 35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Rounded Rectangle 169"/>
          <p:cNvSpPr/>
          <p:nvPr/>
        </p:nvSpPr>
        <p:spPr bwMode="auto">
          <a:xfrm>
            <a:off x="3563888" y="184482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2483768" y="220486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AutoShape 56"/>
          <p:cNvSpPr>
            <a:spLocks noChangeArrowheads="1"/>
          </p:cNvSpPr>
          <p:nvPr/>
        </p:nvSpPr>
        <p:spPr bwMode="auto">
          <a:xfrm>
            <a:off x="755576" y="692696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Find [</a:t>
            </a:r>
            <a:r>
              <a:rPr lang="en-US" b="1"/>
              <a:t>1</a:t>
            </a:r>
            <a:r>
              <a:rPr lang="en-US" b="1" smtClean="0"/>
              <a:t>5, 70]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97" name="Rounded Rectangle 96"/>
          <p:cNvSpPr/>
          <p:nvPr/>
        </p:nvSpPr>
        <p:spPr bwMode="auto">
          <a:xfrm>
            <a:off x="683568" y="227687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1" name="Rounded Rectangle 160"/>
          <p:cNvSpPr/>
          <p:nvPr/>
        </p:nvSpPr>
        <p:spPr bwMode="auto">
          <a:xfrm>
            <a:off x="827584" y="2132856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539552" y="1088571"/>
            <a:ext cx="744962" cy="1143000"/>
          </a:xfrm>
          <a:custGeom>
            <a:avLst/>
            <a:gdLst>
              <a:gd name="connsiteX0" fmla="*/ 797089 w 797089"/>
              <a:gd name="connsiteY0" fmla="*/ 0 h 1143000"/>
              <a:gd name="connsiteX1" fmla="*/ 35089 w 797089"/>
              <a:gd name="connsiteY1" fmla="*/ 413658 h 1143000"/>
              <a:gd name="connsiteX2" fmla="*/ 198375 w 797089"/>
              <a:gd name="connsiteY2" fmla="*/ 114300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7089" h="1143000">
                <a:moveTo>
                  <a:pt x="797089" y="0"/>
                </a:moveTo>
                <a:cubicBezTo>
                  <a:pt x="465982" y="111579"/>
                  <a:pt x="134875" y="223158"/>
                  <a:pt x="35089" y="413658"/>
                </a:cubicBezTo>
                <a:cubicBezTo>
                  <a:pt x="-64697" y="604158"/>
                  <a:pt x="66839" y="873579"/>
                  <a:pt x="198375" y="1143000"/>
                </a:cubicBezTo>
              </a:path>
            </a:pathLst>
          </a:custGeom>
          <a:noFill/>
          <a:ln w="3175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5292080" y="3573016"/>
            <a:ext cx="936104" cy="576064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AutoShape 46"/>
          <p:cNvSpPr>
            <a:spLocks noChangeArrowheads="1"/>
          </p:cNvSpPr>
          <p:nvPr/>
        </p:nvSpPr>
        <p:spPr bwMode="auto">
          <a:xfrm>
            <a:off x="323528" y="5517232"/>
            <a:ext cx="8568952" cy="115212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Operation Find works analogously as in other (1D) trees. </a:t>
            </a:r>
          </a:p>
          <a:p>
            <a:pPr>
              <a:lnSpc>
                <a:spcPct val="120000"/>
              </a:lnSpc>
            </a:pPr>
            <a:r>
              <a:rPr lang="en-US" smtClean="0"/>
              <a:t>Note how cutting dimension along which the tree is searched </a:t>
            </a:r>
          </a:p>
          <a:p>
            <a:pPr>
              <a:lnSpc>
                <a:spcPct val="120000"/>
              </a:lnSpc>
            </a:pPr>
            <a:r>
              <a:rPr lang="en-US" smtClean="0"/>
              <a:t>alternates regularly with the depth of </a:t>
            </a:r>
            <a:r>
              <a:rPr lang="en-US"/>
              <a:t>the currently visited node .</a:t>
            </a:r>
          </a:p>
        </p:txBody>
      </p:sp>
      <p:sp>
        <p:nvSpPr>
          <p:cNvPr id="9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tree  operation Find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5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7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7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7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7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7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8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16714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03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4283968" y="2132856"/>
            <a:ext cx="2088232" cy="2736304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1" name="Straight Connector 120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Rounded Rectangle 168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Rounded Rectangle 169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3" name="Rounded Rectangle 172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4" name="Rounded Rectangle 173"/>
          <p:cNvSpPr/>
          <p:nvPr/>
        </p:nvSpPr>
        <p:spPr bwMode="auto">
          <a:xfrm>
            <a:off x="5940152" y="1484784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6" name="Rounded Rectangle 175"/>
          <p:cNvSpPr/>
          <p:nvPr/>
        </p:nvSpPr>
        <p:spPr bwMode="auto">
          <a:xfrm>
            <a:off x="3851920" y="908720"/>
            <a:ext cx="2016224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 &lt; 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9" name="Rectangle 178"/>
          <p:cNvSpPr/>
          <p:nvPr/>
        </p:nvSpPr>
        <p:spPr bwMode="auto">
          <a:xfrm rot="5400000" flipH="1">
            <a:off x="-684584" y="2492896"/>
            <a:ext cx="3600400" cy="144016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0" name="Straight Connector 179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Connector 180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Straight Connector 181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Straight Connector 182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Straight Connector 183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Straight Connector 184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Straight Connector 185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Straight Connector 186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Straight Connector 187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Straight Connector 188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Straight Connector 189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Straight Connector 190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Straight Connector 191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Straight Connector 192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Straight Connector 193"/>
          <p:cNvCxnSpPr/>
          <p:nvPr/>
        </p:nvCxnSpPr>
        <p:spPr bwMode="auto">
          <a:xfrm rot="5400000">
            <a:off x="2627784" y="450912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Straight Connector 194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Straight Connector 195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Straight Connector 196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Straight Connector 197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Straight Connector 198"/>
          <p:cNvCxnSpPr/>
          <p:nvPr/>
        </p:nvCxnSpPr>
        <p:spPr bwMode="auto">
          <a:xfrm rot="5400000" flipH="1">
            <a:off x="1259632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Straight Connector 199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Straight Connector 200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Straight Connector 201"/>
          <p:cNvCxnSpPr/>
          <p:nvPr/>
        </p:nvCxnSpPr>
        <p:spPr bwMode="auto">
          <a:xfrm rot="5400000" flipH="1">
            <a:off x="1115616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Straight Connector 202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" name="Straight Connector 203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Straight Connector 204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Straight Connector 205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Straight Connector 206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Straight Connector 207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Straight Connector 208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Rounded Rectangle 78"/>
          <p:cNvSpPr/>
          <p:nvPr/>
        </p:nvSpPr>
        <p:spPr bwMode="auto">
          <a:xfrm>
            <a:off x="1979712" y="2852936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10" name="Straight Connector 209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7" name="Rounded Rectangle 216"/>
          <p:cNvSpPr/>
          <p:nvPr/>
        </p:nvSpPr>
        <p:spPr bwMode="auto">
          <a:xfrm>
            <a:off x="683568" y="227687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8" name="Freeform 217"/>
          <p:cNvSpPr/>
          <p:nvPr/>
        </p:nvSpPr>
        <p:spPr bwMode="auto">
          <a:xfrm>
            <a:off x="539552" y="1088571"/>
            <a:ext cx="744962" cy="1143000"/>
          </a:xfrm>
          <a:custGeom>
            <a:avLst/>
            <a:gdLst>
              <a:gd name="connsiteX0" fmla="*/ 797089 w 797089"/>
              <a:gd name="connsiteY0" fmla="*/ 0 h 1143000"/>
              <a:gd name="connsiteX1" fmla="*/ 35089 w 797089"/>
              <a:gd name="connsiteY1" fmla="*/ 413658 h 1143000"/>
              <a:gd name="connsiteX2" fmla="*/ 198375 w 797089"/>
              <a:gd name="connsiteY2" fmla="*/ 114300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7089" h="1143000">
                <a:moveTo>
                  <a:pt x="797089" y="0"/>
                </a:moveTo>
                <a:cubicBezTo>
                  <a:pt x="465982" y="111579"/>
                  <a:pt x="134875" y="223158"/>
                  <a:pt x="35089" y="413658"/>
                </a:cubicBezTo>
                <a:cubicBezTo>
                  <a:pt x="-64697" y="604158"/>
                  <a:pt x="66839" y="873579"/>
                  <a:pt x="198375" y="1143000"/>
                </a:cubicBezTo>
              </a:path>
            </a:pathLst>
          </a:custGeom>
          <a:noFill/>
          <a:ln w="3175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9" name="AutoShape 56"/>
          <p:cNvSpPr>
            <a:spLocks noChangeArrowheads="1"/>
          </p:cNvSpPr>
          <p:nvPr/>
        </p:nvSpPr>
        <p:spPr bwMode="auto">
          <a:xfrm>
            <a:off x="755576" y="692696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Find  [</a:t>
            </a:r>
            <a:r>
              <a:rPr lang="en-US" b="1"/>
              <a:t>1</a:t>
            </a:r>
            <a:r>
              <a:rPr lang="en-US" b="1" smtClean="0"/>
              <a:t>5, 70]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220" name="Rounded Rectangle 219"/>
          <p:cNvSpPr/>
          <p:nvPr/>
        </p:nvSpPr>
        <p:spPr bwMode="auto">
          <a:xfrm>
            <a:off x="1619672" y="692696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1" name="AutoShape 46"/>
          <p:cNvSpPr>
            <a:spLocks noChangeArrowheads="1"/>
          </p:cNvSpPr>
          <p:nvPr/>
        </p:nvSpPr>
        <p:spPr bwMode="auto">
          <a:xfrm>
            <a:off x="251520" y="5517232"/>
            <a:ext cx="8640960" cy="115212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Q = [15, 70], N = [40, 55], Q != N, </a:t>
            </a:r>
            <a:r>
              <a:rPr lang="en-US" b="1" smtClean="0"/>
              <a:t>h(N) = 0</a:t>
            </a:r>
            <a:r>
              <a:rPr lang="en-US" smtClean="0"/>
              <a:t>.  Compare </a:t>
            </a:r>
            <a:r>
              <a:rPr lang="en-US" b="1" smtClean="0"/>
              <a:t>x-coordinate</a:t>
            </a:r>
            <a:r>
              <a:rPr lang="en-US" smtClean="0"/>
              <a:t> of searched key Q to </a:t>
            </a:r>
            <a:r>
              <a:rPr lang="en-US" b="1" smtClean="0"/>
              <a:t>x-coordinate</a:t>
            </a:r>
            <a:r>
              <a:rPr lang="en-US" smtClean="0"/>
              <a:t> of the current node N and continue search accordingly in the left or in the right subtree of N.</a:t>
            </a:r>
            <a:endParaRPr lang="en-US"/>
          </a:p>
        </p:txBody>
      </p:sp>
      <p:sp>
        <p:nvSpPr>
          <p:cNvPr id="8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tree  operation Find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8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8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93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96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8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7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0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45235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28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161" name="Straight Connector 160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Rectangle 83"/>
          <p:cNvSpPr/>
          <p:nvPr/>
        </p:nvSpPr>
        <p:spPr bwMode="auto">
          <a:xfrm>
            <a:off x="5292080" y="2852936"/>
            <a:ext cx="1080120" cy="1368152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4" name="Straight Connector 63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Straight Connector 64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Straight Connector 65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Straight Connector 66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Connector 67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Straight Connector 68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Connector 75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Rounded Rectangle 76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" name="Rounded Rectangle 80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Rounded Rectangle 81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Rounded Rectangle 85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Rounded Rectangle 95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ounded Rectangle 98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Rounded Rectangle 99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1" name="Rounded Rectangle 100"/>
          <p:cNvSpPr/>
          <p:nvPr/>
        </p:nvSpPr>
        <p:spPr bwMode="auto">
          <a:xfrm>
            <a:off x="5364088" y="2204864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5" name="Rounded Rectangle 104"/>
          <p:cNvSpPr/>
          <p:nvPr/>
        </p:nvSpPr>
        <p:spPr bwMode="auto">
          <a:xfrm>
            <a:off x="3851920" y="908720"/>
            <a:ext cx="2016224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  &gt;= 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1" name="Straight Connector 120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Rectangle 123"/>
          <p:cNvSpPr/>
          <p:nvPr/>
        </p:nvSpPr>
        <p:spPr bwMode="auto">
          <a:xfrm rot="5400000" flipH="1">
            <a:off x="143508" y="1664804"/>
            <a:ext cx="1944216" cy="144016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6" name="Straight Connector 145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flipH="1">
            <a:off x="395536" y="3356992"/>
            <a:ext cx="14401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Straight Connector 161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Straight Connector 162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Straight Connector 163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Straight Connector 164"/>
          <p:cNvCxnSpPr/>
          <p:nvPr/>
        </p:nvCxnSpPr>
        <p:spPr bwMode="auto">
          <a:xfrm rot="5400000">
            <a:off x="2627784" y="450912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Straight Connector 165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Straight Connector 166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Straight Connector 167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Straight Connector 168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Straight Connector 169"/>
          <p:cNvCxnSpPr/>
          <p:nvPr/>
        </p:nvCxnSpPr>
        <p:spPr bwMode="auto">
          <a:xfrm rot="5400000" flipH="1">
            <a:off x="1259632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Straight Connector 170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Straight Connector 171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Straight Connector 172"/>
          <p:cNvCxnSpPr/>
          <p:nvPr/>
        </p:nvCxnSpPr>
        <p:spPr bwMode="auto">
          <a:xfrm rot="5400000" flipH="1">
            <a:off x="1115616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Straight Connector 174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Straight Connector 175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Straight Connector 176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Straight Connector 177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Straight Connector 178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Straight Connector 179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Connector 180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6" name="Rounded Rectangle 185"/>
          <p:cNvSpPr/>
          <p:nvPr/>
        </p:nvSpPr>
        <p:spPr bwMode="auto">
          <a:xfrm>
            <a:off x="683568" y="227687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7" name="Freeform 186"/>
          <p:cNvSpPr/>
          <p:nvPr/>
        </p:nvSpPr>
        <p:spPr bwMode="auto">
          <a:xfrm>
            <a:off x="539552" y="1088571"/>
            <a:ext cx="744962" cy="1143000"/>
          </a:xfrm>
          <a:custGeom>
            <a:avLst/>
            <a:gdLst>
              <a:gd name="connsiteX0" fmla="*/ 797089 w 797089"/>
              <a:gd name="connsiteY0" fmla="*/ 0 h 1143000"/>
              <a:gd name="connsiteX1" fmla="*/ 35089 w 797089"/>
              <a:gd name="connsiteY1" fmla="*/ 413658 h 1143000"/>
              <a:gd name="connsiteX2" fmla="*/ 198375 w 797089"/>
              <a:gd name="connsiteY2" fmla="*/ 114300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7089" h="1143000">
                <a:moveTo>
                  <a:pt x="797089" y="0"/>
                </a:moveTo>
                <a:cubicBezTo>
                  <a:pt x="465982" y="111579"/>
                  <a:pt x="134875" y="223158"/>
                  <a:pt x="35089" y="413658"/>
                </a:cubicBezTo>
                <a:cubicBezTo>
                  <a:pt x="-64697" y="604158"/>
                  <a:pt x="66839" y="873579"/>
                  <a:pt x="198375" y="1143000"/>
                </a:cubicBezTo>
              </a:path>
            </a:pathLst>
          </a:custGeom>
          <a:noFill/>
          <a:ln w="3175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8" name="AutoShape 56"/>
          <p:cNvSpPr>
            <a:spLocks noChangeArrowheads="1"/>
          </p:cNvSpPr>
          <p:nvPr/>
        </p:nvSpPr>
        <p:spPr bwMode="auto">
          <a:xfrm>
            <a:off x="755576" y="692696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Find  [</a:t>
            </a:r>
            <a:r>
              <a:rPr lang="en-US" b="1"/>
              <a:t>1</a:t>
            </a:r>
            <a:r>
              <a:rPr lang="en-US" b="1" smtClean="0"/>
              <a:t>5, 70]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79" name="Rounded Rectangle 78"/>
          <p:cNvSpPr/>
          <p:nvPr/>
        </p:nvSpPr>
        <p:spPr bwMode="auto">
          <a:xfrm>
            <a:off x="467544" y="2996952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3" name="Rounded Rectangle 182"/>
          <p:cNvSpPr/>
          <p:nvPr/>
        </p:nvSpPr>
        <p:spPr bwMode="auto">
          <a:xfrm>
            <a:off x="827584" y="2924944"/>
            <a:ext cx="360040" cy="360040"/>
          </a:xfrm>
          <a:prstGeom prst="round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9" name="Rounded Rectangle 188"/>
          <p:cNvSpPr/>
          <p:nvPr/>
        </p:nvSpPr>
        <p:spPr bwMode="auto">
          <a:xfrm>
            <a:off x="2051720" y="692696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tree  operation Find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1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2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9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90" name="AutoShape 46"/>
          <p:cNvSpPr>
            <a:spLocks noChangeArrowheads="1"/>
          </p:cNvSpPr>
          <p:nvPr/>
        </p:nvSpPr>
        <p:spPr bwMode="auto">
          <a:xfrm>
            <a:off x="251520" y="5517232"/>
            <a:ext cx="8640960" cy="115212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Q = [15, 70], N = [20, 45], Q != N, </a:t>
            </a:r>
            <a:r>
              <a:rPr lang="en-US" b="1" smtClean="0"/>
              <a:t>h(N) = 1</a:t>
            </a:r>
            <a:r>
              <a:rPr lang="en-US" smtClean="0"/>
              <a:t>.  Compare </a:t>
            </a:r>
            <a:r>
              <a:rPr lang="en-US" b="1" smtClean="0"/>
              <a:t>y-coordinate</a:t>
            </a:r>
            <a:r>
              <a:rPr lang="en-US" smtClean="0"/>
              <a:t> of searched key Q to </a:t>
            </a:r>
            <a:r>
              <a:rPr lang="en-US" b="1" smtClean="0"/>
              <a:t>y-coordinate</a:t>
            </a:r>
            <a:r>
              <a:rPr lang="en-US" smtClean="0"/>
              <a:t> of the current node N and continue search accordingly in the left or in the right subtree of 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77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24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93" name="Rectangle 192"/>
          <p:cNvSpPr/>
          <p:nvPr/>
        </p:nvSpPr>
        <p:spPr bwMode="auto">
          <a:xfrm rot="5400000" flipH="1">
            <a:off x="-36512" y="1844824"/>
            <a:ext cx="1944216" cy="108012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10" name="Straight Connector 209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" name="Straight Connector 229"/>
          <p:cNvCxnSpPr/>
          <p:nvPr/>
        </p:nvCxnSpPr>
        <p:spPr bwMode="auto">
          <a:xfrm flipV="1">
            <a:off x="1475656" y="1412776"/>
            <a:ext cx="0" cy="194421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3" name="Rectangle 182"/>
          <p:cNvSpPr/>
          <p:nvPr/>
        </p:nvSpPr>
        <p:spPr bwMode="auto">
          <a:xfrm>
            <a:off x="5292080" y="3573016"/>
            <a:ext cx="936104" cy="576064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6" name="Straight Connector 65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Straight Connector 66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Connector 67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Straight Connector 68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Connector 75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Connector 76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Rounded Rectangle 80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Rounded Rectangle 81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Rounded Rectangle 85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Rounded Rectangle 95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ounded Rectangle 98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Rounded Rectangle 99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1" name="Rounded Rectangle 180"/>
          <p:cNvSpPr/>
          <p:nvPr/>
        </p:nvSpPr>
        <p:spPr bwMode="auto">
          <a:xfrm>
            <a:off x="3851920" y="908720"/>
            <a:ext cx="2016224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  &lt; 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Rounded Rectangle 183"/>
          <p:cNvSpPr/>
          <p:nvPr/>
        </p:nvSpPr>
        <p:spPr bwMode="auto">
          <a:xfrm>
            <a:off x="5508104" y="2924944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7" name="Rounded Rectangle 186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1" name="Straight Connector 190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Straight Connector 191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Straight Connector 193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Straight Connector 194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Straight Connector 195"/>
          <p:cNvCxnSpPr/>
          <p:nvPr/>
        </p:nvCxnSpPr>
        <p:spPr bwMode="auto">
          <a:xfrm flipH="1">
            <a:off x="395536" y="3356992"/>
            <a:ext cx="14401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Straight Connector 196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Straight Connector 197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Straight Connector 198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Straight Connector 199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Straight Connector 200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Straight Connector 201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Straight Connector 202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" name="Straight Connector 203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Straight Connector 204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Straight Connector 205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Straight Connector 206"/>
          <p:cNvCxnSpPr/>
          <p:nvPr/>
        </p:nvCxnSpPr>
        <p:spPr bwMode="auto">
          <a:xfrm rot="5400000">
            <a:off x="2627784" y="450912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Straight Connector 207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Straight Connector 208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1" name="Straight Connector 210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2" name="Straight Connector 211"/>
          <p:cNvCxnSpPr/>
          <p:nvPr/>
        </p:nvCxnSpPr>
        <p:spPr bwMode="auto">
          <a:xfrm flipV="1">
            <a:off x="1475656" y="28529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" name="Straight Connector 212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Straight Connector 213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Straight Connector 214"/>
          <p:cNvCxnSpPr/>
          <p:nvPr/>
        </p:nvCxnSpPr>
        <p:spPr bwMode="auto">
          <a:xfrm rot="5400000" flipH="1">
            <a:off x="1115616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Straight Connector 215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7" name="Straight Connector 216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" name="Straight Connector 217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9" name="Straight Connector 218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Straight Connector 219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1" name="Straight Connector 220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2" name="Straight Connector 221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3" name="Straight Connector 222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4" name="Rounded Rectangle 223"/>
          <p:cNvSpPr/>
          <p:nvPr/>
        </p:nvSpPr>
        <p:spPr bwMode="auto">
          <a:xfrm>
            <a:off x="683568" y="227687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5" name="Freeform 224"/>
          <p:cNvSpPr/>
          <p:nvPr/>
        </p:nvSpPr>
        <p:spPr bwMode="auto">
          <a:xfrm>
            <a:off x="539552" y="1088571"/>
            <a:ext cx="744962" cy="1143000"/>
          </a:xfrm>
          <a:custGeom>
            <a:avLst/>
            <a:gdLst>
              <a:gd name="connsiteX0" fmla="*/ 797089 w 797089"/>
              <a:gd name="connsiteY0" fmla="*/ 0 h 1143000"/>
              <a:gd name="connsiteX1" fmla="*/ 35089 w 797089"/>
              <a:gd name="connsiteY1" fmla="*/ 413658 h 1143000"/>
              <a:gd name="connsiteX2" fmla="*/ 198375 w 797089"/>
              <a:gd name="connsiteY2" fmla="*/ 114300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7089" h="1143000">
                <a:moveTo>
                  <a:pt x="797089" y="0"/>
                </a:moveTo>
                <a:cubicBezTo>
                  <a:pt x="465982" y="111579"/>
                  <a:pt x="134875" y="223158"/>
                  <a:pt x="35089" y="413658"/>
                </a:cubicBezTo>
                <a:cubicBezTo>
                  <a:pt x="-64697" y="604158"/>
                  <a:pt x="66839" y="873579"/>
                  <a:pt x="198375" y="1143000"/>
                </a:cubicBezTo>
              </a:path>
            </a:pathLst>
          </a:custGeom>
          <a:noFill/>
          <a:ln w="3175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6" name="AutoShape 56"/>
          <p:cNvSpPr>
            <a:spLocks noChangeArrowheads="1"/>
          </p:cNvSpPr>
          <p:nvPr/>
        </p:nvSpPr>
        <p:spPr bwMode="auto">
          <a:xfrm>
            <a:off x="755576" y="692696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Find  [</a:t>
            </a:r>
            <a:r>
              <a:rPr lang="en-US" b="1"/>
              <a:t>1</a:t>
            </a:r>
            <a:r>
              <a:rPr lang="en-US" b="1" smtClean="0"/>
              <a:t>5, 70]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227" name="Rounded Rectangle 226"/>
          <p:cNvSpPr/>
          <p:nvPr/>
        </p:nvSpPr>
        <p:spPr bwMode="auto">
          <a:xfrm>
            <a:off x="755576" y="2852936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9" name="Rounded Rectangle 228"/>
          <p:cNvSpPr/>
          <p:nvPr/>
        </p:nvSpPr>
        <p:spPr bwMode="auto">
          <a:xfrm>
            <a:off x="683568" y="2780928"/>
            <a:ext cx="360040" cy="360040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1" name="Rounded Rectangle 230"/>
          <p:cNvSpPr/>
          <p:nvPr/>
        </p:nvSpPr>
        <p:spPr bwMode="auto">
          <a:xfrm>
            <a:off x="1619672" y="692696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7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tree  operation Find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8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10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3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5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6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7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9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0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8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1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2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90" name="AutoShape 46"/>
          <p:cNvSpPr>
            <a:spLocks noChangeArrowheads="1"/>
          </p:cNvSpPr>
          <p:nvPr/>
        </p:nvSpPr>
        <p:spPr bwMode="auto">
          <a:xfrm>
            <a:off x="251520" y="5517232"/>
            <a:ext cx="8640960" cy="115212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Q = [15, 70], N = [30, 60], Q != N, </a:t>
            </a:r>
            <a:r>
              <a:rPr lang="en-US" b="1" smtClean="0"/>
              <a:t>h(N) = 0</a:t>
            </a:r>
            <a:r>
              <a:rPr lang="en-US" smtClean="0"/>
              <a:t>.  Compare </a:t>
            </a:r>
            <a:r>
              <a:rPr lang="en-US" b="1" smtClean="0"/>
              <a:t>x-coordinate</a:t>
            </a:r>
            <a:r>
              <a:rPr lang="en-US" smtClean="0"/>
              <a:t> of searched key Q to </a:t>
            </a:r>
            <a:r>
              <a:rPr lang="en-US" b="1" smtClean="0"/>
              <a:t>x-coordinate</a:t>
            </a:r>
            <a:r>
              <a:rPr lang="en-US" smtClean="0"/>
              <a:t> of the current node N and continue search accordingly in the left or in the right subtree of 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60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22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210" name="Straight Connector 209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" name="Straight Connector 229"/>
          <p:cNvCxnSpPr/>
          <p:nvPr/>
        </p:nvCxnSpPr>
        <p:spPr bwMode="auto">
          <a:xfrm flipV="1">
            <a:off x="1475656" y="1412776"/>
            <a:ext cx="0" cy="194421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Straight Connector 65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Straight Connector 66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Connector 67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Straight Connector 68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Connector 75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Connector 76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Rounded Rectangle 80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Rounded Rectangle 81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Rounded Rectangle 85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Rounded Rectangle 95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ounded Rectangle 98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Rounded Rectangle 99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7" name="Rounded Rectangle 186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1" name="Straight Connector 190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Straight Connector 191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Straight Connector 193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Straight Connector 194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Straight Connector 195"/>
          <p:cNvCxnSpPr/>
          <p:nvPr/>
        </p:nvCxnSpPr>
        <p:spPr bwMode="auto">
          <a:xfrm flipH="1">
            <a:off x="395536" y="3356992"/>
            <a:ext cx="14401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Straight Connector 196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Straight Connector 197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Straight Connector 198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Straight Connector 199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Straight Connector 200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Straight Connector 201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Straight Connector 202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" name="Straight Connector 203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Straight Connector 204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Straight Connector 205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Straight Connector 206"/>
          <p:cNvCxnSpPr/>
          <p:nvPr/>
        </p:nvCxnSpPr>
        <p:spPr bwMode="auto">
          <a:xfrm rot="5400000">
            <a:off x="2627784" y="450912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Straight Connector 207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Straight Connector 208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1" name="Straight Connector 210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2" name="Straight Connector 211"/>
          <p:cNvCxnSpPr/>
          <p:nvPr/>
        </p:nvCxnSpPr>
        <p:spPr bwMode="auto">
          <a:xfrm flipV="1">
            <a:off x="1475656" y="28529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" name="Straight Connector 212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Straight Connector 213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Straight Connector 214"/>
          <p:cNvCxnSpPr/>
          <p:nvPr/>
        </p:nvCxnSpPr>
        <p:spPr bwMode="auto">
          <a:xfrm rot="5400000" flipH="1">
            <a:off x="1115616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Straight Connector 215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7" name="Straight Connector 216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" name="Straight Connector 217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9" name="Straight Connector 218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Straight Connector 219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1" name="Straight Connector 220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2" name="Straight Connector 221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3" name="Straight Connector 222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4" name="Rounded Rectangle 223"/>
          <p:cNvSpPr/>
          <p:nvPr/>
        </p:nvSpPr>
        <p:spPr bwMode="auto">
          <a:xfrm>
            <a:off x="683568" y="227687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5" name="Freeform 224"/>
          <p:cNvSpPr/>
          <p:nvPr/>
        </p:nvSpPr>
        <p:spPr bwMode="auto">
          <a:xfrm>
            <a:off x="539552" y="1088571"/>
            <a:ext cx="744962" cy="1143000"/>
          </a:xfrm>
          <a:custGeom>
            <a:avLst/>
            <a:gdLst>
              <a:gd name="connsiteX0" fmla="*/ 797089 w 797089"/>
              <a:gd name="connsiteY0" fmla="*/ 0 h 1143000"/>
              <a:gd name="connsiteX1" fmla="*/ 35089 w 797089"/>
              <a:gd name="connsiteY1" fmla="*/ 413658 h 1143000"/>
              <a:gd name="connsiteX2" fmla="*/ 198375 w 797089"/>
              <a:gd name="connsiteY2" fmla="*/ 114300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7089" h="1143000">
                <a:moveTo>
                  <a:pt x="797089" y="0"/>
                </a:moveTo>
                <a:cubicBezTo>
                  <a:pt x="465982" y="111579"/>
                  <a:pt x="134875" y="223158"/>
                  <a:pt x="35089" y="413658"/>
                </a:cubicBezTo>
                <a:cubicBezTo>
                  <a:pt x="-64697" y="604158"/>
                  <a:pt x="66839" y="873579"/>
                  <a:pt x="198375" y="1143000"/>
                </a:cubicBezTo>
              </a:path>
            </a:pathLst>
          </a:custGeom>
          <a:noFill/>
          <a:ln w="3175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6" name="AutoShape 56"/>
          <p:cNvSpPr>
            <a:spLocks noChangeArrowheads="1"/>
          </p:cNvSpPr>
          <p:nvPr/>
        </p:nvSpPr>
        <p:spPr bwMode="auto">
          <a:xfrm>
            <a:off x="755576" y="692696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Found [</a:t>
            </a:r>
            <a:r>
              <a:rPr lang="en-US" b="1"/>
              <a:t>1</a:t>
            </a:r>
            <a:r>
              <a:rPr lang="en-US" b="1" smtClean="0"/>
              <a:t>5, 70]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232" name="Rounded Rectangle 231"/>
          <p:cNvSpPr/>
          <p:nvPr/>
        </p:nvSpPr>
        <p:spPr bwMode="auto">
          <a:xfrm>
            <a:off x="5292080" y="3645024"/>
            <a:ext cx="1008112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tree  operation Find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2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V, finished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84" name="AutoShape 46"/>
          <p:cNvSpPr>
            <a:spLocks noChangeArrowheads="1"/>
          </p:cNvSpPr>
          <p:nvPr/>
        </p:nvSpPr>
        <p:spPr bwMode="auto">
          <a:xfrm>
            <a:off x="251520" y="5517232"/>
            <a:ext cx="8640960" cy="115212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Q = [15, 70], N = [15, 70], found.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3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323528" y="1340768"/>
            <a:ext cx="8568952" cy="4320480"/>
          </a:xfrm>
          <a:prstGeom prst="roundRect">
            <a:avLst>
              <a:gd name="adj" fmla="val 7827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Operation </a:t>
            </a:r>
            <a:r>
              <a:rPr lang="en-US" b="1" smtClean="0">
                <a:solidFill>
                  <a:srgbClr val="000000"/>
                </a:solidFill>
              </a:rPr>
              <a:t>Insert</a:t>
            </a:r>
            <a:r>
              <a:rPr lang="en-US" smtClean="0">
                <a:solidFill>
                  <a:srgbClr val="000000"/>
                </a:solidFill>
              </a:rPr>
              <a:t>(P) </a:t>
            </a:r>
            <a:r>
              <a:rPr lang="en-US">
                <a:solidFill>
                  <a:srgbClr val="000000"/>
                </a:solidFill>
              </a:rPr>
              <a:t>i</a:t>
            </a:r>
            <a:r>
              <a:rPr lang="en-US" smtClean="0">
                <a:solidFill>
                  <a:srgbClr val="000000"/>
                </a:solidFill>
              </a:rPr>
              <a:t>s analogous to 1D trees.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Let  </a:t>
            </a:r>
            <a:r>
              <a:rPr lang="en-US" smtClean="0">
                <a:solidFill>
                  <a:srgbClr val="000000"/>
                </a:solidFill>
              </a:rPr>
              <a:t> P[ ] </a:t>
            </a:r>
            <a:r>
              <a:rPr lang="en-US">
                <a:solidFill>
                  <a:srgbClr val="000000"/>
                </a:solidFill>
              </a:rPr>
              <a:t>= </a:t>
            </a:r>
            <a:r>
              <a:rPr lang="en-US" smtClean="0">
                <a:solidFill>
                  <a:srgbClr val="000000"/>
                </a:solidFill>
              </a:rPr>
              <a:t>( P[0</a:t>
            </a:r>
            <a:r>
              <a:rPr lang="en-US">
                <a:solidFill>
                  <a:srgbClr val="000000"/>
                </a:solidFill>
              </a:rPr>
              <a:t>], </a:t>
            </a:r>
            <a:r>
              <a:rPr lang="en-US" smtClean="0">
                <a:solidFill>
                  <a:srgbClr val="000000"/>
                </a:solidFill>
              </a:rPr>
              <a:t>P[1</a:t>
            </a:r>
            <a:r>
              <a:rPr lang="en-US">
                <a:solidFill>
                  <a:srgbClr val="000000"/>
                </a:solidFill>
              </a:rPr>
              <a:t>], ..., </a:t>
            </a:r>
            <a:r>
              <a:rPr lang="en-US" smtClean="0">
                <a:solidFill>
                  <a:srgbClr val="000000"/>
                </a:solidFill>
              </a:rPr>
              <a:t>P[D</a:t>
            </a:r>
            <a:r>
              <a:rPr lang="en-US">
                <a:solidFill>
                  <a:srgbClr val="000000"/>
                </a:solidFill>
                <a:sym typeface="Symbol"/>
              </a:rPr>
              <a:t></a:t>
            </a:r>
            <a:r>
              <a:rPr lang="en-US">
                <a:solidFill>
                  <a:srgbClr val="000000"/>
                </a:solidFill>
              </a:rPr>
              <a:t>1] </a:t>
            </a:r>
            <a:r>
              <a:rPr lang="en-US" smtClean="0">
                <a:solidFill>
                  <a:srgbClr val="000000"/>
                </a:solidFill>
              </a:rPr>
              <a:t>)  be </a:t>
            </a:r>
            <a:r>
              <a:rPr lang="en-US">
                <a:solidFill>
                  <a:srgbClr val="000000"/>
                </a:solidFill>
              </a:rPr>
              <a:t>the coordinates of </a:t>
            </a:r>
            <a:r>
              <a:rPr lang="en-US" smtClean="0">
                <a:solidFill>
                  <a:srgbClr val="000000"/>
                </a:solidFill>
              </a:rPr>
              <a:t>the inserted point P.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Perform search for P in the tree.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Let L[ ] </a:t>
            </a:r>
            <a:r>
              <a:rPr lang="en-US">
                <a:solidFill>
                  <a:srgbClr val="000000"/>
                </a:solidFill>
              </a:rPr>
              <a:t>= </a:t>
            </a:r>
            <a:r>
              <a:rPr lang="en-US" smtClean="0">
                <a:solidFill>
                  <a:srgbClr val="000000"/>
                </a:solidFill>
              </a:rPr>
              <a:t>( L[0</a:t>
            </a:r>
            <a:r>
              <a:rPr lang="en-US">
                <a:solidFill>
                  <a:srgbClr val="000000"/>
                </a:solidFill>
              </a:rPr>
              <a:t>], </a:t>
            </a:r>
            <a:r>
              <a:rPr lang="en-US" smtClean="0">
                <a:solidFill>
                  <a:srgbClr val="000000"/>
                </a:solidFill>
              </a:rPr>
              <a:t>L[1</a:t>
            </a:r>
            <a:r>
              <a:rPr lang="en-US">
                <a:solidFill>
                  <a:srgbClr val="000000"/>
                </a:solidFill>
              </a:rPr>
              <a:t>], ..., </a:t>
            </a:r>
            <a:r>
              <a:rPr lang="en-US" smtClean="0">
                <a:solidFill>
                  <a:srgbClr val="000000"/>
                </a:solidFill>
              </a:rPr>
              <a:t>L[D</a:t>
            </a:r>
            <a:r>
              <a:rPr lang="en-US">
                <a:solidFill>
                  <a:srgbClr val="000000"/>
                </a:solidFill>
                <a:sym typeface="Symbol"/>
              </a:rPr>
              <a:t></a:t>
            </a:r>
            <a:r>
              <a:rPr lang="en-US">
                <a:solidFill>
                  <a:srgbClr val="000000"/>
                </a:solidFill>
              </a:rPr>
              <a:t>1] </a:t>
            </a:r>
            <a:r>
              <a:rPr lang="en-US" smtClean="0">
                <a:solidFill>
                  <a:srgbClr val="000000"/>
                </a:solidFill>
              </a:rPr>
              <a:t>)  be </a:t>
            </a:r>
            <a:r>
              <a:rPr lang="en-US">
                <a:solidFill>
                  <a:srgbClr val="000000"/>
                </a:solidFill>
              </a:rPr>
              <a:t>the coordinates of the </a:t>
            </a:r>
            <a:r>
              <a:rPr lang="en-US" smtClean="0">
                <a:solidFill>
                  <a:srgbClr val="000000"/>
                </a:solidFill>
              </a:rPr>
              <a:t>leaf L which was the last node visited during the search. Let h = h(L) be the depth of L.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C</a:t>
            </a:r>
            <a:r>
              <a:rPr lang="en-US" smtClean="0">
                <a:solidFill>
                  <a:srgbClr val="000000"/>
                </a:solidFill>
              </a:rPr>
              <a:t>reate node node N containing P as a key.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If P</a:t>
            </a:r>
            <a:r>
              <a:rPr lang="en-US">
                <a:solidFill>
                  <a:srgbClr val="000000"/>
                </a:solidFill>
              </a:rPr>
              <a:t>[h%D</a:t>
            </a:r>
            <a:r>
              <a:rPr lang="en-US" smtClean="0">
                <a:solidFill>
                  <a:srgbClr val="000000"/>
                </a:solidFill>
              </a:rPr>
              <a:t>]  &lt;   L[h%D]  set N as the left child of L.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If P[h%D]  </a:t>
            </a:r>
            <a:r>
              <a:rPr lang="en-US" smtClean="0">
                <a:solidFill>
                  <a:srgbClr val="000000"/>
                </a:solidFill>
              </a:rPr>
              <a:t>&gt;= </a:t>
            </a:r>
            <a:r>
              <a:rPr lang="en-US">
                <a:solidFill>
                  <a:srgbClr val="000000"/>
                </a:solidFill>
              </a:rPr>
              <a:t>L[h%D]  </a:t>
            </a:r>
            <a:r>
              <a:rPr lang="en-US" smtClean="0">
                <a:solidFill>
                  <a:srgbClr val="000000"/>
                </a:solidFill>
              </a:rPr>
              <a:t>set </a:t>
            </a:r>
            <a:r>
              <a:rPr lang="en-US">
                <a:solidFill>
                  <a:srgbClr val="000000"/>
                </a:solidFill>
              </a:rPr>
              <a:t>N </a:t>
            </a:r>
            <a:r>
              <a:rPr lang="en-US" smtClean="0">
                <a:solidFill>
                  <a:srgbClr val="000000"/>
                </a:solidFill>
              </a:rPr>
              <a:t>as the right child </a:t>
            </a:r>
            <a:r>
              <a:rPr lang="en-US">
                <a:solidFill>
                  <a:srgbClr val="000000"/>
                </a:solidFill>
              </a:rPr>
              <a:t>of </a:t>
            </a:r>
            <a:r>
              <a:rPr lang="en-US" smtClean="0">
                <a:solidFill>
                  <a:srgbClr val="000000"/>
                </a:solidFill>
              </a:rPr>
              <a:t>L.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3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2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4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Description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213377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200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7" name="Rounded Rectangle 156"/>
          <p:cNvSpPr/>
          <p:nvPr/>
        </p:nvSpPr>
        <p:spPr bwMode="auto">
          <a:xfrm>
            <a:off x="4211960" y="4293096"/>
            <a:ext cx="4752528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6" name="Rounded Rectangle 155"/>
          <p:cNvSpPr/>
          <p:nvPr/>
        </p:nvSpPr>
        <p:spPr bwMode="auto">
          <a:xfrm>
            <a:off x="4211960" y="1484784"/>
            <a:ext cx="4752528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Rounded Rectangle 153"/>
          <p:cNvSpPr/>
          <p:nvPr/>
        </p:nvSpPr>
        <p:spPr bwMode="auto">
          <a:xfrm>
            <a:off x="4211960" y="2924944"/>
            <a:ext cx="4752528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Rounded Rectangle 151"/>
          <p:cNvSpPr/>
          <p:nvPr/>
        </p:nvSpPr>
        <p:spPr bwMode="auto">
          <a:xfrm>
            <a:off x="4211960" y="2204864"/>
            <a:ext cx="4752528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Rounded Rectangle 149"/>
          <p:cNvSpPr/>
          <p:nvPr/>
        </p:nvSpPr>
        <p:spPr bwMode="auto">
          <a:xfrm>
            <a:off x="4211960" y="3645024"/>
            <a:ext cx="4752528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rot="5400000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 rot="5400000" flipH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 rot="5400000" flipH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rot="5400000" flipH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rot="5400000" flipH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rot="5400000" flipH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Connector 116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Straight Connector 92"/>
          <p:cNvCxnSpPr/>
          <p:nvPr/>
        </p:nvCxnSpPr>
        <p:spPr bwMode="auto">
          <a:xfrm rot="5400000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 rot="5400000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rot="5400000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 rot="5400000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 rot="5400000" flipH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Straight Connector 83"/>
          <p:cNvCxnSpPr/>
          <p:nvPr/>
        </p:nvCxnSpPr>
        <p:spPr bwMode="auto">
          <a:xfrm rot="5400000" flipH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Connector 76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519772" y="25289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rot="5400000">
            <a:off x="2735796" y="461713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 flipH="1">
            <a:off x="1439652" y="288894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1295636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935596" y="404106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Connector 138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Straight Connector 150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Straight Connector 152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Straight Connector 154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Rounded Rectangle 117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Rounded Rectangle 124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Rounded Rectangle 130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Rounded Rectangle 131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4" name="Rounded Rectangle 133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5" name="Rounded Rectangle 134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Rounded Rectangle 136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8" name="Rounded Rectangle 137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0" name="Rounded Rectangle 109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9" name="Rounded Rectangle 158"/>
          <p:cNvSpPr/>
          <p:nvPr/>
        </p:nvSpPr>
        <p:spPr bwMode="auto">
          <a:xfrm>
            <a:off x="1907704" y="292494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0" name="Rounded Rectangle 159"/>
          <p:cNvSpPr/>
          <p:nvPr/>
        </p:nvSpPr>
        <p:spPr bwMode="auto">
          <a:xfrm>
            <a:off x="1475656" y="256490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1" name="Rounded Rectangle 160"/>
          <p:cNvSpPr/>
          <p:nvPr/>
        </p:nvSpPr>
        <p:spPr bwMode="auto">
          <a:xfrm>
            <a:off x="827584" y="2132856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755576" y="3068960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67544" y="3789040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467544" y="4581128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1331640" y="364502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2843808" y="4653136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1979712" y="436510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3491880" y="3861048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Rounded Rectangle 168"/>
          <p:cNvSpPr/>
          <p:nvPr/>
        </p:nvSpPr>
        <p:spPr bwMode="auto">
          <a:xfrm>
            <a:off x="2987824" y="3501008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75, 35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Rounded Rectangle 169"/>
          <p:cNvSpPr/>
          <p:nvPr/>
        </p:nvSpPr>
        <p:spPr bwMode="auto">
          <a:xfrm>
            <a:off x="3563888" y="184482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2483768" y="220486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 rot="5400000" flipH="1">
            <a:off x="2303748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Freeform 3"/>
          <p:cNvSpPr/>
          <p:nvPr/>
        </p:nvSpPr>
        <p:spPr bwMode="auto">
          <a:xfrm>
            <a:off x="2411761" y="914400"/>
            <a:ext cx="720080" cy="2946648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AutoShape 56"/>
          <p:cNvSpPr>
            <a:spLocks noChangeArrowheads="1"/>
          </p:cNvSpPr>
          <p:nvPr/>
        </p:nvSpPr>
        <p:spPr bwMode="auto">
          <a:xfrm>
            <a:off x="755576" y="692696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Insert [55, 30]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97" name="AutoShape 46"/>
          <p:cNvSpPr>
            <a:spLocks noChangeArrowheads="1"/>
          </p:cNvSpPr>
          <p:nvPr/>
        </p:nvSpPr>
        <p:spPr bwMode="auto">
          <a:xfrm>
            <a:off x="323528" y="5517232"/>
            <a:ext cx="8568952" cy="115212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Operation Insert works analogously as in other (1D) trees. </a:t>
            </a:r>
          </a:p>
          <a:p>
            <a:pPr>
              <a:lnSpc>
                <a:spcPct val="120000"/>
              </a:lnSpc>
            </a:pPr>
            <a:r>
              <a:rPr lang="en-US" smtClean="0"/>
              <a:t>Find the place for the new node under some of the leaves and insert node there.</a:t>
            </a:r>
          </a:p>
          <a:p>
            <a:pPr>
              <a:lnSpc>
                <a:spcPct val="120000"/>
              </a:lnSpc>
            </a:pPr>
            <a:r>
              <a:rPr lang="en-US" smtClean="0"/>
              <a:t>Do not accept key which is identical to some other key already stored in the tree.</a:t>
            </a:r>
          </a:p>
        </p:txBody>
      </p:sp>
      <p:sp>
        <p:nvSpPr>
          <p:cNvPr id="18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tree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operation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8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8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8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90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9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9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9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9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9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1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19680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AutoShape 3"/>
          <p:cNvSpPr>
            <a:spLocks noChangeArrowheads="1"/>
          </p:cNvSpPr>
          <p:nvPr/>
        </p:nvSpPr>
        <p:spPr bwMode="auto">
          <a:xfrm>
            <a:off x="4211960" y="1052736"/>
            <a:ext cx="4752528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04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6300192" y="2132856"/>
            <a:ext cx="2592288" cy="2592288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1" name="Straight Connector 120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Rounded Rectangle 168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Rounded Rectangle 169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3" name="Rounded Rectangle 172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4" name="Rounded Rectangle 173"/>
          <p:cNvSpPr/>
          <p:nvPr/>
        </p:nvSpPr>
        <p:spPr bwMode="auto">
          <a:xfrm>
            <a:off x="5940152" y="1484784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6" name="Rounded Rectangle 175"/>
          <p:cNvSpPr/>
          <p:nvPr/>
        </p:nvSpPr>
        <p:spPr bwMode="auto">
          <a:xfrm>
            <a:off x="3851920" y="908720"/>
            <a:ext cx="2016224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55  &gt;= 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9" name="Rectangle 178"/>
          <p:cNvSpPr/>
          <p:nvPr/>
        </p:nvSpPr>
        <p:spPr bwMode="auto">
          <a:xfrm rot="5400000" flipH="1">
            <a:off x="1115616" y="2132856"/>
            <a:ext cx="3600400" cy="216024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0" name="Straight Connector 179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Connector 180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Straight Connector 181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Straight Connector 182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Straight Connector 183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Straight Connector 184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Straight Connector 185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Straight Connector 186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Straight Connector 187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Straight Connector 188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Straight Connector 189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Straight Connector 190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Straight Connector 191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Straight Connector 192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Straight Connector 193"/>
          <p:cNvCxnSpPr/>
          <p:nvPr/>
        </p:nvCxnSpPr>
        <p:spPr bwMode="auto">
          <a:xfrm rot="5400000">
            <a:off x="2627784" y="450912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Straight Connector 194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Straight Connector 195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Straight Connector 196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Straight Connector 197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Straight Connector 198"/>
          <p:cNvCxnSpPr/>
          <p:nvPr/>
        </p:nvCxnSpPr>
        <p:spPr bwMode="auto">
          <a:xfrm rot="5400000" flipH="1">
            <a:off x="1259632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Straight Connector 199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Straight Connector 200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Straight Connector 201"/>
          <p:cNvCxnSpPr/>
          <p:nvPr/>
        </p:nvCxnSpPr>
        <p:spPr bwMode="auto">
          <a:xfrm rot="5400000" flipH="1">
            <a:off x="1115616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Straight Connector 202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" name="Straight Connector 203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Straight Connector 204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Straight Connector 205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Straight Connector 206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Straight Connector 207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Straight Connector 208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Rounded Rectangle 78"/>
          <p:cNvSpPr/>
          <p:nvPr/>
        </p:nvSpPr>
        <p:spPr bwMode="auto">
          <a:xfrm>
            <a:off x="1979712" y="2852936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2" name="Rounded Rectangle 211"/>
          <p:cNvSpPr/>
          <p:nvPr/>
        </p:nvSpPr>
        <p:spPr bwMode="auto">
          <a:xfrm>
            <a:off x="1979712" y="2780928"/>
            <a:ext cx="288032" cy="360040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10" name="Straight Connector 209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Straight Connector 214"/>
          <p:cNvCxnSpPr/>
          <p:nvPr/>
        </p:nvCxnSpPr>
        <p:spPr bwMode="auto">
          <a:xfrm rot="5400000" flipH="1">
            <a:off x="2303748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6" name="Freeform 215"/>
          <p:cNvSpPr/>
          <p:nvPr/>
        </p:nvSpPr>
        <p:spPr bwMode="auto">
          <a:xfrm>
            <a:off x="2411761" y="914400"/>
            <a:ext cx="720080" cy="2946648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5" name="AutoShape 56"/>
          <p:cNvSpPr>
            <a:spLocks noChangeArrowheads="1"/>
          </p:cNvSpPr>
          <p:nvPr/>
        </p:nvSpPr>
        <p:spPr bwMode="auto">
          <a:xfrm>
            <a:off x="1043608" y="836712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Insert  [55, 30]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177" name="Rounded Rectangle 176"/>
          <p:cNvSpPr/>
          <p:nvPr/>
        </p:nvSpPr>
        <p:spPr bwMode="auto">
          <a:xfrm>
            <a:off x="1979712" y="83671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AutoShape 46"/>
          <p:cNvSpPr>
            <a:spLocks noChangeArrowheads="1"/>
          </p:cNvSpPr>
          <p:nvPr/>
        </p:nvSpPr>
        <p:spPr bwMode="auto">
          <a:xfrm>
            <a:off x="323528" y="5517232"/>
            <a:ext cx="8568952" cy="115212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Operation Insert works analogously as in other (1D) trees. </a:t>
            </a:r>
          </a:p>
          <a:p>
            <a:pPr>
              <a:lnSpc>
                <a:spcPct val="120000"/>
              </a:lnSpc>
            </a:pPr>
            <a:r>
              <a:rPr lang="en-US" smtClean="0"/>
              <a:t>Searching for the place for the inserted key/node.</a:t>
            </a:r>
          </a:p>
        </p:txBody>
      </p:sp>
      <p:sp>
        <p:nvSpPr>
          <p:cNvPr id="87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tree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operation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8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8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90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9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5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6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97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9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0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8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1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2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78724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AutoShape 3"/>
          <p:cNvSpPr>
            <a:spLocks noChangeArrowheads="1"/>
          </p:cNvSpPr>
          <p:nvPr/>
        </p:nvSpPr>
        <p:spPr bwMode="auto">
          <a:xfrm>
            <a:off x="251520" y="620688"/>
            <a:ext cx="6984776" cy="5400600"/>
          </a:xfrm>
          <a:prstGeom prst="roundRect">
            <a:avLst>
              <a:gd name="adj" fmla="val 2404"/>
            </a:avLst>
          </a:prstGeom>
          <a:solidFill>
            <a:schemeClr val="bg1">
              <a:lumMod val="85000"/>
            </a:schemeClr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1043608" y="764704"/>
            <a:ext cx="5040560" cy="504056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AutoShape 3"/>
          <p:cNvSpPr>
            <a:spLocks noChangeArrowheads="1"/>
          </p:cNvSpPr>
          <p:nvPr/>
        </p:nvSpPr>
        <p:spPr bwMode="auto">
          <a:xfrm>
            <a:off x="7452320" y="620688"/>
            <a:ext cx="1368152" cy="5400600"/>
          </a:xfrm>
          <a:prstGeom prst="roundRect">
            <a:avLst>
              <a:gd name="adj" fmla="val 486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2" name="Rounded Rectangle 61"/>
          <p:cNvSpPr/>
          <p:nvPr/>
        </p:nvSpPr>
        <p:spPr bwMode="auto">
          <a:xfrm>
            <a:off x="7812360" y="90872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7812360" y="12687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Rounded Rectangle 117"/>
          <p:cNvSpPr/>
          <p:nvPr/>
        </p:nvSpPr>
        <p:spPr bwMode="auto">
          <a:xfrm>
            <a:off x="7812360" y="162880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Rounded Rectangle 124"/>
          <p:cNvSpPr/>
          <p:nvPr/>
        </p:nvSpPr>
        <p:spPr bwMode="auto">
          <a:xfrm>
            <a:off x="7812360" y="234888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7812360" y="522920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Rounded Rectangle 130"/>
          <p:cNvSpPr/>
          <p:nvPr/>
        </p:nvSpPr>
        <p:spPr bwMode="auto">
          <a:xfrm>
            <a:off x="7812360" y="198884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Rounded Rectangle 131"/>
          <p:cNvSpPr/>
          <p:nvPr/>
        </p:nvSpPr>
        <p:spPr bwMode="auto">
          <a:xfrm>
            <a:off x="7812360" y="270892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4" name="Rounded Rectangle 133"/>
          <p:cNvSpPr/>
          <p:nvPr/>
        </p:nvSpPr>
        <p:spPr bwMode="auto">
          <a:xfrm>
            <a:off x="7812360" y="30689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7812360" y="48691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Rounded Rectangle 136"/>
          <p:cNvSpPr/>
          <p:nvPr/>
        </p:nvSpPr>
        <p:spPr bwMode="auto">
          <a:xfrm>
            <a:off x="7812360" y="342900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8" name="Rounded Rectangle 137"/>
          <p:cNvSpPr/>
          <p:nvPr/>
        </p:nvSpPr>
        <p:spPr bwMode="auto">
          <a:xfrm>
            <a:off x="7812360" y="450912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0" name="Rounded Rectangle 109"/>
          <p:cNvSpPr/>
          <p:nvPr/>
        </p:nvSpPr>
        <p:spPr bwMode="auto">
          <a:xfrm>
            <a:off x="7812360" y="378904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0" name="Straight Connector 79"/>
          <p:cNvCxnSpPr/>
          <p:nvPr/>
        </p:nvCxnSpPr>
        <p:spPr bwMode="auto">
          <a:xfrm rot="5400000" flipH="1" flipV="1">
            <a:off x="4723217" y="4041069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4017539" y="2327278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5630518" y="1722411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rot="5400000">
            <a:off x="4319973" y="5250803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5428896" y="4545125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3614294" y="4746747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2102126" y="3436201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 flipH="1">
            <a:off x="2505371" y="2831334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>
            <a:off x="1799693" y="2226467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2303749" y="4343502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598070" y="5049181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1799693" y="4444313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3009426" y="3133768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7" name="Rounded Rectangle 176"/>
          <p:cNvSpPr/>
          <p:nvPr/>
        </p:nvSpPr>
        <p:spPr bwMode="auto">
          <a:xfrm>
            <a:off x="7812360" y="414908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8" name="Rounded Rectangle 177"/>
          <p:cNvSpPr/>
          <p:nvPr/>
        </p:nvSpPr>
        <p:spPr bwMode="auto">
          <a:xfrm>
            <a:off x="4147381" y="19147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9" name="Rounded Rectangle 178"/>
          <p:cNvSpPr/>
          <p:nvPr/>
        </p:nvSpPr>
        <p:spPr bwMode="auto">
          <a:xfrm>
            <a:off x="5443525" y="42189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0" name="Rounded Rectangle 179"/>
          <p:cNvSpPr/>
          <p:nvPr/>
        </p:nvSpPr>
        <p:spPr bwMode="auto">
          <a:xfrm>
            <a:off x="4867461" y="3714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1" name="Rounded Rectangle 180"/>
          <p:cNvSpPr/>
          <p:nvPr/>
        </p:nvSpPr>
        <p:spPr bwMode="auto">
          <a:xfrm>
            <a:off x="4435413" y="486706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2" name="Rounded Rectangle 181"/>
          <p:cNvSpPr/>
          <p:nvPr/>
        </p:nvSpPr>
        <p:spPr bwMode="auto">
          <a:xfrm>
            <a:off x="3643325" y="45070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3" name="Rounded Rectangle 182"/>
          <p:cNvSpPr/>
          <p:nvPr/>
        </p:nvSpPr>
        <p:spPr bwMode="auto">
          <a:xfrm>
            <a:off x="3139269" y="27788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Rounded Rectangle 183"/>
          <p:cNvSpPr/>
          <p:nvPr/>
        </p:nvSpPr>
        <p:spPr bwMode="auto">
          <a:xfrm>
            <a:off x="2563205" y="234678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5" name="Rounded Rectangle 184"/>
          <p:cNvSpPr/>
          <p:nvPr/>
        </p:nvSpPr>
        <p:spPr bwMode="auto">
          <a:xfrm>
            <a:off x="1843125" y="19147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6" name="Rounded Rectangle 185"/>
          <p:cNvSpPr/>
          <p:nvPr/>
        </p:nvSpPr>
        <p:spPr bwMode="auto">
          <a:xfrm>
            <a:off x="2203165" y="3138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7" name="Rounded Rectangle 186"/>
          <p:cNvSpPr/>
          <p:nvPr/>
        </p:nvSpPr>
        <p:spPr bwMode="auto">
          <a:xfrm>
            <a:off x="2419189" y="39309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8" name="Rounded Rectangle 187"/>
          <p:cNvSpPr/>
          <p:nvPr/>
        </p:nvSpPr>
        <p:spPr bwMode="auto">
          <a:xfrm>
            <a:off x="1339069" y="407497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9" name="Rounded Rectangle 188"/>
          <p:cNvSpPr/>
          <p:nvPr/>
        </p:nvSpPr>
        <p:spPr bwMode="auto">
          <a:xfrm>
            <a:off x="1627101" y="486706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5" name="Rounded Rectangle 134"/>
          <p:cNvSpPr/>
          <p:nvPr/>
        </p:nvSpPr>
        <p:spPr bwMode="auto">
          <a:xfrm>
            <a:off x="5659549" y="141068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0" name="AutoShape 46"/>
          <p:cNvSpPr>
            <a:spLocks noChangeArrowheads="1"/>
          </p:cNvSpPr>
          <p:nvPr/>
        </p:nvSpPr>
        <p:spPr bwMode="auto">
          <a:xfrm>
            <a:off x="251520" y="6165304"/>
            <a:ext cx="8568952" cy="43204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Points in plane in general position are given, suppose no two are identical.</a:t>
            </a:r>
            <a:endParaRPr lang="en-US"/>
          </a:p>
        </p:txBody>
      </p:sp>
      <p:sp>
        <p:nvSpPr>
          <p:cNvPr id="19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K-d tree in dimension 2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9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9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9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9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98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0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0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0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0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0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Data points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95536" y="5661248"/>
            <a:ext cx="720080" cy="288032"/>
          </a:xfrm>
          <a:prstGeom prst="round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0, 0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6156176" y="5661248"/>
            <a:ext cx="720080" cy="288032"/>
          </a:xfrm>
          <a:prstGeom prst="round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100, 0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251520" y="620688"/>
            <a:ext cx="720080" cy="288032"/>
          </a:xfrm>
          <a:prstGeom prst="round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0, 100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6156176" y="620688"/>
            <a:ext cx="864096" cy="288032"/>
          </a:xfrm>
          <a:prstGeom prst="round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100, 100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137658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AutoShape 3"/>
          <p:cNvSpPr>
            <a:spLocks noChangeArrowheads="1"/>
          </p:cNvSpPr>
          <p:nvPr/>
        </p:nvSpPr>
        <p:spPr bwMode="auto">
          <a:xfrm>
            <a:off x="4211960" y="1052736"/>
            <a:ext cx="4752528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6300192" y="2924944"/>
            <a:ext cx="1512168" cy="1368152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Rounded Rectangle 78"/>
          <p:cNvSpPr/>
          <p:nvPr/>
        </p:nvSpPr>
        <p:spPr bwMode="auto">
          <a:xfrm>
            <a:off x="3059832" y="3429000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4" name="Straight Connector 63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Straight Connector 64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Straight Connector 65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Straight Connector 66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Connector 67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Straight Connector 68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Connector 75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Rounded Rectangle 76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" name="Rounded Rectangle 80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Rounded Rectangle 81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Rounded Rectangle 85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Rounded Rectangle 95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ounded Rectangle 98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Rounded Rectangle 99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1" name="Rounded Rectangle 100"/>
          <p:cNvSpPr/>
          <p:nvPr/>
        </p:nvSpPr>
        <p:spPr bwMode="auto">
          <a:xfrm>
            <a:off x="7524328" y="2204864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5" name="Rounded Rectangle 104"/>
          <p:cNvSpPr/>
          <p:nvPr/>
        </p:nvSpPr>
        <p:spPr bwMode="auto">
          <a:xfrm>
            <a:off x="3851920" y="908720"/>
            <a:ext cx="2016224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  &lt; 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1" name="Straight Connector 120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Rectangle 123"/>
          <p:cNvSpPr/>
          <p:nvPr/>
        </p:nvSpPr>
        <p:spPr bwMode="auto">
          <a:xfrm rot="5400000" flipH="1">
            <a:off x="2303748" y="3320988"/>
            <a:ext cx="1224136" cy="216024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6" name="Straight Connector 145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rot="5400000" flipH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Straight Connector 160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Straight Connector 161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Straight Connector 162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Straight Connector 163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Straight Connector 164"/>
          <p:cNvCxnSpPr/>
          <p:nvPr/>
        </p:nvCxnSpPr>
        <p:spPr bwMode="auto">
          <a:xfrm rot="5400000">
            <a:off x="2627784" y="450912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Straight Connector 165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Straight Connector 166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Straight Connector 167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Straight Connector 168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Straight Connector 169"/>
          <p:cNvCxnSpPr/>
          <p:nvPr/>
        </p:nvCxnSpPr>
        <p:spPr bwMode="auto">
          <a:xfrm rot="5400000" flipH="1">
            <a:off x="1259632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Straight Connector 170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Straight Connector 171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Straight Connector 172"/>
          <p:cNvCxnSpPr/>
          <p:nvPr/>
        </p:nvCxnSpPr>
        <p:spPr bwMode="auto">
          <a:xfrm rot="5400000" flipH="1">
            <a:off x="1115616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Straight Connector 174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Straight Connector 175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Straight Connector 176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Straight Connector 177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Straight Connector 178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Straight Connector 179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Connector 180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3" name="Rounded Rectangle 182"/>
          <p:cNvSpPr/>
          <p:nvPr/>
        </p:nvSpPr>
        <p:spPr bwMode="auto">
          <a:xfrm>
            <a:off x="3419872" y="3356992"/>
            <a:ext cx="360040" cy="360040"/>
          </a:xfrm>
          <a:prstGeom prst="round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4" name="Straight Connector 183"/>
          <p:cNvCxnSpPr/>
          <p:nvPr/>
        </p:nvCxnSpPr>
        <p:spPr bwMode="auto">
          <a:xfrm rot="5400000" flipH="1">
            <a:off x="2303748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5" name="Freeform 184"/>
          <p:cNvSpPr/>
          <p:nvPr/>
        </p:nvSpPr>
        <p:spPr bwMode="auto">
          <a:xfrm>
            <a:off x="2411761" y="914400"/>
            <a:ext cx="720080" cy="2946648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4" name="AutoShape 56"/>
          <p:cNvSpPr>
            <a:spLocks noChangeArrowheads="1"/>
          </p:cNvSpPr>
          <p:nvPr/>
        </p:nvSpPr>
        <p:spPr bwMode="auto">
          <a:xfrm>
            <a:off x="1043608" y="836712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Insert [55, 30]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108" name="Rounded Rectangle 107"/>
          <p:cNvSpPr/>
          <p:nvPr/>
        </p:nvSpPr>
        <p:spPr bwMode="auto">
          <a:xfrm>
            <a:off x="2339752" y="83671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8" name="AutoShape 46"/>
          <p:cNvSpPr>
            <a:spLocks noChangeArrowheads="1"/>
          </p:cNvSpPr>
          <p:nvPr/>
        </p:nvSpPr>
        <p:spPr bwMode="auto">
          <a:xfrm>
            <a:off x="323528" y="5517232"/>
            <a:ext cx="8568952" cy="115212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Operation Insert works analogously as in other (1D) trees. </a:t>
            </a:r>
          </a:p>
          <a:p>
            <a:pPr>
              <a:lnSpc>
                <a:spcPct val="120000"/>
              </a:lnSpc>
            </a:pPr>
            <a:r>
              <a:rPr lang="en-US" smtClean="0"/>
              <a:t>Searching for the place for the inserted key/node.</a:t>
            </a:r>
          </a:p>
        </p:txBody>
      </p:sp>
      <p:sp>
        <p:nvSpPr>
          <p:cNvPr id="112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tree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operation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3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4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15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7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8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6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9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0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2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42767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AutoShape 3"/>
          <p:cNvSpPr>
            <a:spLocks noChangeArrowheads="1"/>
          </p:cNvSpPr>
          <p:nvPr/>
        </p:nvSpPr>
        <p:spPr bwMode="auto">
          <a:xfrm>
            <a:off x="4211960" y="1052736"/>
            <a:ext cx="4752528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6156176" y="3573016"/>
            <a:ext cx="936104" cy="576064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2843808" y="4437112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6" name="Straight Connector 65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Straight Connector 66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Connector 67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Straight Connector 68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Connector 75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Connector 76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Rounded Rectangle 80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Rounded Rectangle 81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Rounded Rectangle 85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Rounded Rectangle 95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ounded Rectangle 98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Rounded Rectangle 99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101" name="Group 100"/>
          <p:cNvGrpSpPr/>
          <p:nvPr/>
        </p:nvGrpSpPr>
        <p:grpSpPr>
          <a:xfrm rot="5400000" flipH="1">
            <a:off x="395536" y="1412776"/>
            <a:ext cx="3600400" cy="3600400"/>
            <a:chOff x="395536" y="1412776"/>
            <a:chExt cx="3600400" cy="3600400"/>
          </a:xfrm>
        </p:grpSpPr>
        <p:sp>
          <p:nvSpPr>
            <p:cNvPr id="104" name="Rectangle 103"/>
            <p:cNvSpPr/>
            <p:nvPr/>
          </p:nvSpPr>
          <p:spPr bwMode="auto">
            <a:xfrm>
              <a:off x="395536" y="2636912"/>
              <a:ext cx="1224136" cy="936104"/>
            </a:xfrm>
            <a:prstGeom prst="rect">
              <a:avLst/>
            </a:prstGeom>
            <a:pattFill prst="lgCheck">
              <a:fgClr>
                <a:schemeClr val="accent6">
                  <a:lumMod val="40000"/>
                  <a:lumOff val="6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05" name="Straight Connector 104"/>
            <p:cNvCxnSpPr/>
            <p:nvPr/>
          </p:nvCxnSpPr>
          <p:spPr bwMode="auto">
            <a:xfrm flipV="1">
              <a:off x="1115616" y="2636912"/>
              <a:ext cx="0" cy="93610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8" name="Straight Connector 107"/>
            <p:cNvCxnSpPr/>
            <p:nvPr/>
          </p:nvCxnSpPr>
          <p:spPr bwMode="auto">
            <a:xfrm>
              <a:off x="395536" y="2636912"/>
              <a:ext cx="1224136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Straight Connector 110"/>
            <p:cNvCxnSpPr/>
            <p:nvPr/>
          </p:nvCxnSpPr>
          <p:spPr bwMode="auto">
            <a:xfrm>
              <a:off x="395536" y="2636912"/>
              <a:ext cx="1224136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1" name="Straight Connector 120"/>
            <p:cNvCxnSpPr/>
            <p:nvPr/>
          </p:nvCxnSpPr>
          <p:spPr bwMode="auto">
            <a:xfrm>
              <a:off x="1619672" y="2852936"/>
              <a:ext cx="2376264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4" name="Straight Connector 123"/>
            <p:cNvCxnSpPr/>
            <p:nvPr/>
          </p:nvCxnSpPr>
          <p:spPr bwMode="auto">
            <a:xfrm flipV="1">
              <a:off x="2051720" y="3573016"/>
              <a:ext cx="0" cy="14401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6" name="Straight Connector 145"/>
            <p:cNvCxnSpPr/>
            <p:nvPr/>
          </p:nvCxnSpPr>
          <p:spPr bwMode="auto">
            <a:xfrm flipV="1">
              <a:off x="1619672" y="1412776"/>
              <a:ext cx="0" cy="216024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8" name="Straight Connector 147"/>
            <p:cNvCxnSpPr/>
            <p:nvPr/>
          </p:nvCxnSpPr>
          <p:spPr bwMode="auto">
            <a:xfrm>
              <a:off x="395536" y="3573016"/>
              <a:ext cx="360040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0" name="Straight Connector 149"/>
            <p:cNvCxnSpPr/>
            <p:nvPr/>
          </p:nvCxnSpPr>
          <p:spPr bwMode="auto">
            <a:xfrm>
              <a:off x="1619672" y="1412776"/>
              <a:ext cx="0" cy="216024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2" name="Straight Connector 151"/>
            <p:cNvCxnSpPr/>
            <p:nvPr/>
          </p:nvCxnSpPr>
          <p:spPr bwMode="auto">
            <a:xfrm>
              <a:off x="395536" y="3573016"/>
              <a:ext cx="3600400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" name="Straight Connector 153"/>
            <p:cNvCxnSpPr/>
            <p:nvPr/>
          </p:nvCxnSpPr>
          <p:spPr bwMode="auto">
            <a:xfrm flipV="1">
              <a:off x="3275856" y="1412776"/>
              <a:ext cx="0" cy="14401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6" name="Straight Connector 155"/>
            <p:cNvCxnSpPr/>
            <p:nvPr/>
          </p:nvCxnSpPr>
          <p:spPr bwMode="auto">
            <a:xfrm flipV="1">
              <a:off x="1259632" y="1412776"/>
              <a:ext cx="0" cy="122413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7" name="Straight Connector 156"/>
            <p:cNvCxnSpPr/>
            <p:nvPr/>
          </p:nvCxnSpPr>
          <p:spPr bwMode="auto">
            <a:xfrm flipV="1">
              <a:off x="2915816" y="3933056"/>
              <a:ext cx="0" cy="10801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8" name="Straight Connector 157"/>
            <p:cNvCxnSpPr/>
            <p:nvPr/>
          </p:nvCxnSpPr>
          <p:spPr bwMode="auto">
            <a:xfrm flipV="1">
              <a:off x="899592" y="4077072"/>
              <a:ext cx="0" cy="93610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9" name="Straight Connector 158"/>
            <p:cNvCxnSpPr/>
            <p:nvPr/>
          </p:nvCxnSpPr>
          <p:spPr bwMode="auto">
            <a:xfrm flipV="1">
              <a:off x="1619672" y="2348880"/>
              <a:ext cx="0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0" name="Straight Connector 159"/>
            <p:cNvCxnSpPr/>
            <p:nvPr/>
          </p:nvCxnSpPr>
          <p:spPr bwMode="auto">
            <a:xfrm>
              <a:off x="2483768" y="2852936"/>
              <a:ext cx="432048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1" name="Straight Connector 160"/>
            <p:cNvCxnSpPr/>
            <p:nvPr/>
          </p:nvCxnSpPr>
          <p:spPr bwMode="auto">
            <a:xfrm>
              <a:off x="3275856" y="1700808"/>
              <a:ext cx="0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2" name="Straight Connector 161"/>
            <p:cNvCxnSpPr/>
            <p:nvPr/>
          </p:nvCxnSpPr>
          <p:spPr bwMode="auto">
            <a:xfrm flipH="1">
              <a:off x="755576" y="2636912"/>
              <a:ext cx="72008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3" name="Straight Connector 162"/>
            <p:cNvCxnSpPr/>
            <p:nvPr/>
          </p:nvCxnSpPr>
          <p:spPr bwMode="auto">
            <a:xfrm>
              <a:off x="1259632" y="1844824"/>
              <a:ext cx="0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4" name="Straight Connector 163"/>
            <p:cNvCxnSpPr/>
            <p:nvPr/>
          </p:nvCxnSpPr>
          <p:spPr bwMode="auto">
            <a:xfrm>
              <a:off x="1115616" y="3140968"/>
              <a:ext cx="0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5" name="Straight Connector 164"/>
            <p:cNvCxnSpPr/>
            <p:nvPr/>
          </p:nvCxnSpPr>
          <p:spPr bwMode="auto">
            <a:xfrm>
              <a:off x="2051720" y="3933056"/>
              <a:ext cx="1944216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6" name="Straight Connector 165"/>
            <p:cNvCxnSpPr/>
            <p:nvPr/>
          </p:nvCxnSpPr>
          <p:spPr bwMode="auto">
            <a:xfrm flipV="1">
              <a:off x="2051720" y="4221088"/>
              <a:ext cx="0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7" name="Straight Connector 166"/>
            <p:cNvCxnSpPr/>
            <p:nvPr/>
          </p:nvCxnSpPr>
          <p:spPr bwMode="auto">
            <a:xfrm>
              <a:off x="2123728" y="3933056"/>
              <a:ext cx="432048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8" name="Straight Connector 167"/>
            <p:cNvCxnSpPr/>
            <p:nvPr/>
          </p:nvCxnSpPr>
          <p:spPr bwMode="auto">
            <a:xfrm>
              <a:off x="2915816" y="4437112"/>
              <a:ext cx="0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" name="Straight Connector 168"/>
            <p:cNvCxnSpPr/>
            <p:nvPr/>
          </p:nvCxnSpPr>
          <p:spPr bwMode="auto">
            <a:xfrm>
              <a:off x="395536" y="4077072"/>
              <a:ext cx="1656184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" name="Straight Connector 169"/>
            <p:cNvCxnSpPr/>
            <p:nvPr/>
          </p:nvCxnSpPr>
          <p:spPr bwMode="auto">
            <a:xfrm>
              <a:off x="1043608" y="4077072"/>
              <a:ext cx="432048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1" name="Straight Connector 170"/>
            <p:cNvCxnSpPr/>
            <p:nvPr/>
          </p:nvCxnSpPr>
          <p:spPr bwMode="auto">
            <a:xfrm>
              <a:off x="899592" y="4581128"/>
              <a:ext cx="0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2" name="Straight Connector 171"/>
            <p:cNvCxnSpPr/>
            <p:nvPr/>
          </p:nvCxnSpPr>
          <p:spPr bwMode="auto">
            <a:xfrm>
              <a:off x="899592" y="4437112"/>
              <a:ext cx="1152128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3" name="Straight Connector 172"/>
            <p:cNvCxnSpPr/>
            <p:nvPr/>
          </p:nvCxnSpPr>
          <p:spPr bwMode="auto">
            <a:xfrm flipH="1">
              <a:off x="1331640" y="4437112"/>
              <a:ext cx="288032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4" name="Straight Connector 173"/>
            <p:cNvCxnSpPr/>
            <p:nvPr/>
          </p:nvCxnSpPr>
          <p:spPr bwMode="auto">
            <a:xfrm>
              <a:off x="395536" y="5013176"/>
              <a:ext cx="360040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5" name="Straight Connector 174"/>
            <p:cNvCxnSpPr/>
            <p:nvPr/>
          </p:nvCxnSpPr>
          <p:spPr bwMode="auto">
            <a:xfrm>
              <a:off x="395536" y="1412776"/>
              <a:ext cx="360040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6" name="Straight Connector 175"/>
            <p:cNvCxnSpPr/>
            <p:nvPr/>
          </p:nvCxnSpPr>
          <p:spPr bwMode="auto">
            <a:xfrm flipV="1">
              <a:off x="395536" y="1412776"/>
              <a:ext cx="0" cy="36004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7" name="Straight Connector 176"/>
            <p:cNvCxnSpPr/>
            <p:nvPr/>
          </p:nvCxnSpPr>
          <p:spPr bwMode="auto">
            <a:xfrm flipV="1">
              <a:off x="3995936" y="1412776"/>
              <a:ext cx="0" cy="36004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" name="Straight Connector 177"/>
            <p:cNvCxnSpPr/>
            <p:nvPr/>
          </p:nvCxnSpPr>
          <p:spPr bwMode="auto">
            <a:xfrm>
              <a:off x="2267744" y="3573016"/>
              <a:ext cx="72008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81" name="Rounded Rectangle 180"/>
          <p:cNvSpPr/>
          <p:nvPr/>
        </p:nvSpPr>
        <p:spPr bwMode="auto">
          <a:xfrm>
            <a:off x="3851920" y="908720"/>
            <a:ext cx="2016224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55  &lt;  65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Rounded Rectangle 183"/>
          <p:cNvSpPr/>
          <p:nvPr/>
        </p:nvSpPr>
        <p:spPr bwMode="auto">
          <a:xfrm>
            <a:off x="6660232" y="2924944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5" name="Straight Connector 184"/>
          <p:cNvCxnSpPr/>
          <p:nvPr/>
        </p:nvCxnSpPr>
        <p:spPr bwMode="auto">
          <a:xfrm rot="5400000" flipH="1">
            <a:off x="2303748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6" name="Freeform 185"/>
          <p:cNvSpPr/>
          <p:nvPr/>
        </p:nvSpPr>
        <p:spPr bwMode="auto">
          <a:xfrm>
            <a:off x="2411761" y="914400"/>
            <a:ext cx="720080" cy="2946648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7" name="Rounded Rectangle 186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0" name="AutoShape 56"/>
          <p:cNvSpPr>
            <a:spLocks noChangeArrowheads="1"/>
          </p:cNvSpPr>
          <p:nvPr/>
        </p:nvSpPr>
        <p:spPr bwMode="auto">
          <a:xfrm>
            <a:off x="1043608" y="836712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Insert [55, 30]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182" name="Rounded Rectangle 181"/>
          <p:cNvSpPr/>
          <p:nvPr/>
        </p:nvSpPr>
        <p:spPr bwMode="auto">
          <a:xfrm>
            <a:off x="1907704" y="83671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AutoShape 46"/>
          <p:cNvSpPr>
            <a:spLocks noChangeArrowheads="1"/>
          </p:cNvSpPr>
          <p:nvPr/>
        </p:nvSpPr>
        <p:spPr bwMode="auto">
          <a:xfrm>
            <a:off x="323528" y="5517232"/>
            <a:ext cx="8568952" cy="115212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Operation Insert works analogously as in other (1D) trees. </a:t>
            </a:r>
          </a:p>
          <a:p>
            <a:pPr>
              <a:lnSpc>
                <a:spcPct val="120000"/>
              </a:lnSpc>
            </a:pPr>
            <a:r>
              <a:rPr lang="en-US" smtClean="0"/>
              <a:t>Searching for the place for the inserted key/node.</a:t>
            </a:r>
          </a:p>
        </p:txBody>
      </p:sp>
      <p:sp>
        <p:nvSpPr>
          <p:cNvPr id="112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tree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operation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3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4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15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7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8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6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9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0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2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60654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AutoShape 3"/>
          <p:cNvSpPr>
            <a:spLocks noChangeArrowheads="1"/>
          </p:cNvSpPr>
          <p:nvPr/>
        </p:nvSpPr>
        <p:spPr bwMode="auto">
          <a:xfrm>
            <a:off x="4211960" y="1052736"/>
            <a:ext cx="4752528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79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80" name="Straight Connector 79"/>
          <p:cNvCxnSpPr/>
          <p:nvPr/>
        </p:nvCxnSpPr>
        <p:spPr bwMode="auto">
          <a:xfrm>
            <a:off x="6804248" y="3861048"/>
            <a:ext cx="288032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Rectangle 103"/>
          <p:cNvSpPr/>
          <p:nvPr/>
        </p:nvSpPr>
        <p:spPr bwMode="auto">
          <a:xfrm rot="5400000" flipH="1">
            <a:off x="2051720" y="3573016"/>
            <a:ext cx="504056" cy="936104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5" name="Straight Connector 104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 flipH="1">
            <a:off x="1835696" y="4293096"/>
            <a:ext cx="93610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3" name="Rectangle 182"/>
          <p:cNvSpPr/>
          <p:nvPr/>
        </p:nvSpPr>
        <p:spPr bwMode="auto">
          <a:xfrm>
            <a:off x="6588224" y="4293096"/>
            <a:ext cx="1008112" cy="504056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2843808" y="4437112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6" name="Straight Connector 65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Straight Connector 66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Connector 67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Straight Connector 68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Connector 75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Connector 76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Rounded Rectangle 80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Rounded Rectangle 81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Rounded Rectangle 85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Rounded Rectangle 95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ounded Rectangle 98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Rounded Rectangle 99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8" name="Straight Connector 107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rot="5400000" flipH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Straight Connector 160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Straight Connector 161"/>
          <p:cNvCxnSpPr/>
          <p:nvPr/>
        </p:nvCxnSpPr>
        <p:spPr bwMode="auto">
          <a:xfrm rot="5400000">
            <a:off x="2735796" y="461713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Straight Connector 162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Straight Connector 163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Straight Connector 164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Straight Connector 165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Straight Connector 166"/>
          <p:cNvCxnSpPr/>
          <p:nvPr/>
        </p:nvCxnSpPr>
        <p:spPr bwMode="auto">
          <a:xfrm rot="5400000" flipH="1">
            <a:off x="1259632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Straight Connector 167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Straight Connector 168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Straight Connector 169"/>
          <p:cNvCxnSpPr/>
          <p:nvPr/>
        </p:nvCxnSpPr>
        <p:spPr bwMode="auto">
          <a:xfrm rot="5400000" flipH="1">
            <a:off x="1115616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Straight Connector 170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Straight Connector 171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Straight Connector 172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Straight Connector 174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Straight Connector 175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Straight Connector 176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Straight Connector 177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1" name="Rounded Rectangle 180"/>
          <p:cNvSpPr/>
          <p:nvPr/>
        </p:nvSpPr>
        <p:spPr bwMode="auto">
          <a:xfrm>
            <a:off x="3851920" y="908720"/>
            <a:ext cx="2016224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 &gt;=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Rounded Rectangle 183"/>
          <p:cNvSpPr/>
          <p:nvPr/>
        </p:nvSpPr>
        <p:spPr bwMode="auto">
          <a:xfrm>
            <a:off x="6660232" y="3645024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Freeform 83"/>
          <p:cNvSpPr/>
          <p:nvPr/>
        </p:nvSpPr>
        <p:spPr bwMode="auto">
          <a:xfrm>
            <a:off x="2411761" y="914400"/>
            <a:ext cx="720080" cy="2946648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0" name="AutoShape 56"/>
          <p:cNvSpPr>
            <a:spLocks noChangeArrowheads="1"/>
          </p:cNvSpPr>
          <p:nvPr/>
        </p:nvSpPr>
        <p:spPr bwMode="auto">
          <a:xfrm>
            <a:off x="1043608" y="836712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Insert [55, 30]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182" name="Rounded Rectangle 181"/>
          <p:cNvSpPr/>
          <p:nvPr/>
        </p:nvSpPr>
        <p:spPr bwMode="auto">
          <a:xfrm>
            <a:off x="2339752" y="83671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3" name="Straight Connector 82"/>
          <p:cNvCxnSpPr/>
          <p:nvPr/>
        </p:nvCxnSpPr>
        <p:spPr bwMode="auto">
          <a:xfrm rot="5400000" flipH="1">
            <a:off x="2303748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Rounded Rectangle 88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7" name="AutoShape 46"/>
          <p:cNvSpPr>
            <a:spLocks noChangeArrowheads="1"/>
          </p:cNvSpPr>
          <p:nvPr/>
        </p:nvSpPr>
        <p:spPr bwMode="auto">
          <a:xfrm>
            <a:off x="323528" y="5517232"/>
            <a:ext cx="8568952" cy="115212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Operation Insert works analogously as in other (1D) trees. </a:t>
            </a:r>
          </a:p>
          <a:p>
            <a:pPr>
              <a:lnSpc>
                <a:spcPct val="120000"/>
              </a:lnSpc>
            </a:pPr>
            <a:r>
              <a:rPr lang="en-US" smtClean="0"/>
              <a:t>Searching for the place for the inserted key/node.</a:t>
            </a:r>
          </a:p>
        </p:txBody>
      </p:sp>
      <p:sp>
        <p:nvSpPr>
          <p:cNvPr id="13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tree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operation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5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6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37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9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0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8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41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4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4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51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3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279922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AutoShape 3"/>
          <p:cNvSpPr>
            <a:spLocks noChangeArrowheads="1"/>
          </p:cNvSpPr>
          <p:nvPr/>
        </p:nvSpPr>
        <p:spPr bwMode="auto">
          <a:xfrm>
            <a:off x="4211960" y="1052736"/>
            <a:ext cx="4752528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38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04" name="Rectangle 103"/>
          <p:cNvSpPr/>
          <p:nvPr/>
        </p:nvSpPr>
        <p:spPr bwMode="auto">
          <a:xfrm rot="5400000" flipH="1">
            <a:off x="2051720" y="3573016"/>
            <a:ext cx="504056" cy="936104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5" name="Straight Connector 84"/>
          <p:cNvCxnSpPr/>
          <p:nvPr/>
        </p:nvCxnSpPr>
        <p:spPr bwMode="auto">
          <a:xfrm flipV="1">
            <a:off x="2339752" y="3789040"/>
            <a:ext cx="0" cy="50405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Freeform 131"/>
          <p:cNvSpPr>
            <a:spLocks/>
          </p:cNvSpPr>
          <p:nvPr/>
        </p:nvSpPr>
        <p:spPr bwMode="auto">
          <a:xfrm>
            <a:off x="6156176" y="3861048"/>
            <a:ext cx="2088232" cy="1296144"/>
          </a:xfrm>
          <a:custGeom>
            <a:avLst/>
            <a:gdLst>
              <a:gd name="T0" fmla="*/ 1225547122 w 1300"/>
              <a:gd name="T1" fmla="*/ 1012921730 h 858"/>
              <a:gd name="T2" fmla="*/ 1296285138 w 1300"/>
              <a:gd name="T3" fmla="*/ 784119962 h 858"/>
              <a:gd name="T4" fmla="*/ 1448373267 w 1300"/>
              <a:gd name="T5" fmla="*/ 784119962 h 858"/>
              <a:gd name="T6" fmla="*/ 1697726999 w 1300"/>
              <a:gd name="T7" fmla="*/ 892563234 h 858"/>
              <a:gd name="T8" fmla="*/ 1616378215 w 1300"/>
              <a:gd name="T9" fmla="*/ 675677782 h 858"/>
              <a:gd name="T10" fmla="*/ 2147483647 w 1300"/>
              <a:gd name="T11" fmla="*/ 675677782 h 858"/>
              <a:gd name="T12" fmla="*/ 1856889861 w 1300"/>
              <a:gd name="T13" fmla="*/ 622053271 h 858"/>
              <a:gd name="T14" fmla="*/ 1745476124 w 1300"/>
              <a:gd name="T15" fmla="*/ 455219399 h 858"/>
              <a:gd name="T16" fmla="*/ 2085022055 w 1300"/>
              <a:gd name="T17" fmla="*/ 398018685 h 858"/>
              <a:gd name="T18" fmla="*/ 1938238645 w 1300"/>
              <a:gd name="T19" fmla="*/ 351543308 h 858"/>
              <a:gd name="T20" fmla="*/ 1697726999 w 1300"/>
              <a:gd name="T21" fmla="*/ 243101128 h 858"/>
              <a:gd name="T22" fmla="*/ 1957691500 w 1300"/>
              <a:gd name="T23" fmla="*/ 97716842 h 858"/>
              <a:gd name="T24" fmla="*/ 1455447999 w 1300"/>
              <a:gd name="T25" fmla="*/ 243101128 h 858"/>
              <a:gd name="T26" fmla="*/ 1296285138 w 1300"/>
              <a:gd name="T27" fmla="*/ 81033345 h 858"/>
              <a:gd name="T28" fmla="*/ 1296285138 w 1300"/>
              <a:gd name="T29" fmla="*/ 27408835 h 858"/>
              <a:gd name="T30" fmla="*/ 1214936353 w 1300"/>
              <a:gd name="T31" fmla="*/ 243101128 h 858"/>
              <a:gd name="T32" fmla="*/ 974424707 w 1300"/>
              <a:gd name="T33" fmla="*/ 243101128 h 858"/>
              <a:gd name="T34" fmla="*/ 981498110 w 1300"/>
              <a:gd name="T35" fmla="*/ 47667444 h 858"/>
              <a:gd name="T36" fmla="*/ 815263175 w 1300"/>
              <a:gd name="T37" fmla="*/ 297917706 h 858"/>
              <a:gd name="T38" fmla="*/ 654332960 w 1300"/>
              <a:gd name="T39" fmla="*/ 297917706 h 858"/>
              <a:gd name="T40" fmla="*/ 413821313 w 1300"/>
              <a:gd name="T41" fmla="*/ 81033345 h 858"/>
              <a:gd name="T42" fmla="*/ 493402744 w 1300"/>
              <a:gd name="T43" fmla="*/ 243101128 h 858"/>
              <a:gd name="T44" fmla="*/ 332471199 w 1300"/>
              <a:gd name="T45" fmla="*/ 297917706 h 858"/>
              <a:gd name="T46" fmla="*/ 91960883 w 1300"/>
              <a:gd name="T47" fmla="*/ 297917706 h 858"/>
              <a:gd name="T48" fmla="*/ 332471199 w 1300"/>
              <a:gd name="T49" fmla="*/ 405168910 h 858"/>
              <a:gd name="T50" fmla="*/ 252891098 w 1300"/>
              <a:gd name="T51" fmla="*/ 513611091 h 858"/>
              <a:gd name="T52" fmla="*/ 12379452 w 1300"/>
              <a:gd name="T53" fmla="*/ 622053271 h 858"/>
              <a:gd name="T54" fmla="*/ 332471199 w 1300"/>
              <a:gd name="T55" fmla="*/ 622053271 h 858"/>
              <a:gd name="T56" fmla="*/ 252891098 w 1300"/>
              <a:gd name="T57" fmla="*/ 729303384 h 858"/>
              <a:gd name="T58" fmla="*/ 493402744 w 1300"/>
              <a:gd name="T59" fmla="*/ 675677782 h 858"/>
              <a:gd name="T60" fmla="*/ 654332960 w 1300"/>
              <a:gd name="T61" fmla="*/ 892563234 h 858"/>
              <a:gd name="T62" fmla="*/ 733913061 w 1300"/>
              <a:gd name="T63" fmla="*/ 675677782 h 858"/>
              <a:gd name="T64" fmla="*/ 832947346 w 1300"/>
              <a:gd name="T65" fmla="*/ 791270188 h 858"/>
              <a:gd name="T66" fmla="*/ 894843276 w 1300"/>
              <a:gd name="T67" fmla="*/ 999813347 h 858"/>
              <a:gd name="T68" fmla="*/ 1108828665 w 1300"/>
              <a:gd name="T69" fmla="*/ 698320527 h 858"/>
              <a:gd name="T70" fmla="*/ 1225547122 w 1300"/>
              <a:gd name="T71" fmla="*/ 1012921730 h 85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300"/>
              <a:gd name="T109" fmla="*/ 0 h 858"/>
              <a:gd name="T110" fmla="*/ 1300 w 1300"/>
              <a:gd name="T111" fmla="*/ 858 h 858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300" h="858">
                <a:moveTo>
                  <a:pt x="693" y="850"/>
                </a:moveTo>
                <a:cubicBezTo>
                  <a:pt x="723" y="858"/>
                  <a:pt x="712" y="690"/>
                  <a:pt x="733" y="658"/>
                </a:cubicBezTo>
                <a:cubicBezTo>
                  <a:pt x="754" y="626"/>
                  <a:pt x="781" y="643"/>
                  <a:pt x="819" y="658"/>
                </a:cubicBezTo>
                <a:cubicBezTo>
                  <a:pt x="857" y="673"/>
                  <a:pt x="944" y="764"/>
                  <a:pt x="960" y="749"/>
                </a:cubicBezTo>
                <a:cubicBezTo>
                  <a:pt x="976" y="734"/>
                  <a:pt x="861" y="597"/>
                  <a:pt x="914" y="567"/>
                </a:cubicBezTo>
                <a:cubicBezTo>
                  <a:pt x="967" y="537"/>
                  <a:pt x="1254" y="574"/>
                  <a:pt x="1277" y="567"/>
                </a:cubicBezTo>
                <a:cubicBezTo>
                  <a:pt x="1300" y="560"/>
                  <a:pt x="1098" y="553"/>
                  <a:pt x="1050" y="522"/>
                </a:cubicBezTo>
                <a:cubicBezTo>
                  <a:pt x="1002" y="491"/>
                  <a:pt x="965" y="413"/>
                  <a:pt x="987" y="382"/>
                </a:cubicBezTo>
                <a:cubicBezTo>
                  <a:pt x="1009" y="351"/>
                  <a:pt x="1161" y="348"/>
                  <a:pt x="1179" y="334"/>
                </a:cubicBezTo>
                <a:cubicBezTo>
                  <a:pt x="1197" y="320"/>
                  <a:pt x="1133" y="317"/>
                  <a:pt x="1096" y="295"/>
                </a:cubicBezTo>
                <a:cubicBezTo>
                  <a:pt x="1059" y="273"/>
                  <a:pt x="958" y="239"/>
                  <a:pt x="960" y="204"/>
                </a:cubicBezTo>
                <a:cubicBezTo>
                  <a:pt x="962" y="169"/>
                  <a:pt x="1130" y="82"/>
                  <a:pt x="1107" y="82"/>
                </a:cubicBezTo>
                <a:cubicBezTo>
                  <a:pt x="1084" y="82"/>
                  <a:pt x="885" y="206"/>
                  <a:pt x="823" y="204"/>
                </a:cubicBezTo>
                <a:cubicBezTo>
                  <a:pt x="761" y="202"/>
                  <a:pt x="748" y="98"/>
                  <a:pt x="733" y="68"/>
                </a:cubicBezTo>
                <a:cubicBezTo>
                  <a:pt x="718" y="38"/>
                  <a:pt x="741" y="0"/>
                  <a:pt x="733" y="23"/>
                </a:cubicBezTo>
                <a:cubicBezTo>
                  <a:pt x="725" y="46"/>
                  <a:pt x="717" y="174"/>
                  <a:pt x="687" y="204"/>
                </a:cubicBezTo>
                <a:cubicBezTo>
                  <a:pt x="657" y="234"/>
                  <a:pt x="573" y="231"/>
                  <a:pt x="551" y="204"/>
                </a:cubicBezTo>
                <a:cubicBezTo>
                  <a:pt x="529" y="177"/>
                  <a:pt x="570" y="32"/>
                  <a:pt x="555" y="40"/>
                </a:cubicBezTo>
                <a:cubicBezTo>
                  <a:pt x="540" y="48"/>
                  <a:pt x="492" y="215"/>
                  <a:pt x="461" y="250"/>
                </a:cubicBezTo>
                <a:cubicBezTo>
                  <a:pt x="430" y="285"/>
                  <a:pt x="408" y="280"/>
                  <a:pt x="370" y="250"/>
                </a:cubicBezTo>
                <a:cubicBezTo>
                  <a:pt x="332" y="220"/>
                  <a:pt x="249" y="76"/>
                  <a:pt x="234" y="68"/>
                </a:cubicBezTo>
                <a:cubicBezTo>
                  <a:pt x="219" y="60"/>
                  <a:pt x="287" y="174"/>
                  <a:pt x="279" y="204"/>
                </a:cubicBezTo>
                <a:cubicBezTo>
                  <a:pt x="271" y="234"/>
                  <a:pt x="226" y="242"/>
                  <a:pt x="188" y="250"/>
                </a:cubicBezTo>
                <a:cubicBezTo>
                  <a:pt x="150" y="258"/>
                  <a:pt x="52" y="235"/>
                  <a:pt x="52" y="250"/>
                </a:cubicBezTo>
                <a:cubicBezTo>
                  <a:pt x="52" y="265"/>
                  <a:pt x="173" y="310"/>
                  <a:pt x="188" y="340"/>
                </a:cubicBezTo>
                <a:cubicBezTo>
                  <a:pt x="203" y="370"/>
                  <a:pt x="173" y="401"/>
                  <a:pt x="143" y="431"/>
                </a:cubicBezTo>
                <a:cubicBezTo>
                  <a:pt x="113" y="461"/>
                  <a:pt x="0" y="507"/>
                  <a:pt x="7" y="522"/>
                </a:cubicBezTo>
                <a:cubicBezTo>
                  <a:pt x="14" y="537"/>
                  <a:pt x="165" y="507"/>
                  <a:pt x="188" y="522"/>
                </a:cubicBezTo>
                <a:cubicBezTo>
                  <a:pt x="211" y="537"/>
                  <a:pt x="128" y="605"/>
                  <a:pt x="143" y="612"/>
                </a:cubicBezTo>
                <a:cubicBezTo>
                  <a:pt x="158" y="619"/>
                  <a:pt x="241" y="544"/>
                  <a:pt x="279" y="567"/>
                </a:cubicBezTo>
                <a:cubicBezTo>
                  <a:pt x="317" y="590"/>
                  <a:pt x="347" y="749"/>
                  <a:pt x="370" y="749"/>
                </a:cubicBezTo>
                <a:cubicBezTo>
                  <a:pt x="393" y="749"/>
                  <a:pt x="398" y="581"/>
                  <a:pt x="415" y="567"/>
                </a:cubicBezTo>
                <a:cubicBezTo>
                  <a:pt x="432" y="553"/>
                  <a:pt x="456" y="619"/>
                  <a:pt x="471" y="664"/>
                </a:cubicBezTo>
                <a:cubicBezTo>
                  <a:pt x="486" y="709"/>
                  <a:pt x="480" y="852"/>
                  <a:pt x="506" y="839"/>
                </a:cubicBezTo>
                <a:cubicBezTo>
                  <a:pt x="532" y="826"/>
                  <a:pt x="596" y="584"/>
                  <a:pt x="627" y="586"/>
                </a:cubicBezTo>
                <a:cubicBezTo>
                  <a:pt x="658" y="588"/>
                  <a:pt x="679" y="795"/>
                  <a:pt x="693" y="85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cxnSp>
        <p:nvCxnSpPr>
          <p:cNvPr id="80" name="Straight Connector 79"/>
          <p:cNvCxnSpPr/>
          <p:nvPr/>
        </p:nvCxnSpPr>
        <p:spPr bwMode="auto">
          <a:xfrm>
            <a:off x="6804248" y="3861048"/>
            <a:ext cx="288032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 flipH="1">
            <a:off x="1835696" y="4293096"/>
            <a:ext cx="93610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3" name="Rectangle 182"/>
          <p:cNvSpPr/>
          <p:nvPr/>
        </p:nvSpPr>
        <p:spPr bwMode="auto">
          <a:xfrm>
            <a:off x="6588224" y="4221088"/>
            <a:ext cx="1008112" cy="576064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2843808" y="4437112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6" name="Straight Connector 65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Straight Connector 66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Connector 67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Straight Connector 68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Connector 75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Connector 76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Rounded Rectangle 80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Rounded Rectangle 81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Rounded Rectangle 85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Rounded Rectangle 95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ounded Rectangle 98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Rounded Rectangle 99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8" name="Straight Connector 107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rot="5400000" flipH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Straight Connector 160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Straight Connector 161"/>
          <p:cNvCxnSpPr/>
          <p:nvPr/>
        </p:nvCxnSpPr>
        <p:spPr bwMode="auto">
          <a:xfrm rot="5400000">
            <a:off x="2735796" y="461713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Straight Connector 162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Straight Connector 163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Straight Connector 164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Straight Connector 165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Straight Connector 166"/>
          <p:cNvCxnSpPr/>
          <p:nvPr/>
        </p:nvCxnSpPr>
        <p:spPr bwMode="auto">
          <a:xfrm rot="5400000" flipH="1">
            <a:off x="1259632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Straight Connector 167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Straight Connector 168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Straight Connector 169"/>
          <p:cNvCxnSpPr/>
          <p:nvPr/>
        </p:nvCxnSpPr>
        <p:spPr bwMode="auto">
          <a:xfrm rot="5400000" flipH="1">
            <a:off x="1115616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Straight Connector 170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Straight Connector 171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Straight Connector 172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Straight Connector 174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Straight Connector 175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Straight Connector 176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Straight Connector 177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Rounded Rectangle 71"/>
          <p:cNvSpPr/>
          <p:nvPr/>
        </p:nvSpPr>
        <p:spPr bwMode="auto">
          <a:xfrm>
            <a:off x="6732240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55, 30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Freeform 83"/>
          <p:cNvSpPr/>
          <p:nvPr/>
        </p:nvSpPr>
        <p:spPr bwMode="auto">
          <a:xfrm>
            <a:off x="2411761" y="914400"/>
            <a:ext cx="720080" cy="2946648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0" name="AutoShape 56"/>
          <p:cNvSpPr>
            <a:spLocks noChangeArrowheads="1"/>
          </p:cNvSpPr>
          <p:nvPr/>
        </p:nvSpPr>
        <p:spPr bwMode="auto">
          <a:xfrm>
            <a:off x="1043608" y="836712"/>
            <a:ext cx="2088232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Inserted [55, 30]</a:t>
            </a:r>
            <a:r>
              <a:rPr lang="cs-CZ" b="1" smtClean="0"/>
              <a:t> </a:t>
            </a:r>
            <a:endParaRPr lang="cs-CZ" b="1"/>
          </a:p>
        </p:txBody>
      </p:sp>
      <p:cxnSp>
        <p:nvCxnSpPr>
          <p:cNvPr id="83" name="Straight Connector 82"/>
          <p:cNvCxnSpPr/>
          <p:nvPr/>
        </p:nvCxnSpPr>
        <p:spPr bwMode="auto">
          <a:xfrm rot="5400000" flipH="1">
            <a:off x="2303748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Rounded Rectangle 88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0" name="AutoShape 46"/>
          <p:cNvSpPr>
            <a:spLocks noChangeArrowheads="1"/>
          </p:cNvSpPr>
          <p:nvPr/>
        </p:nvSpPr>
        <p:spPr bwMode="auto">
          <a:xfrm>
            <a:off x="323528" y="5517232"/>
            <a:ext cx="8568952" cy="115212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Operation Insert works analogously as in other (1D) trees. </a:t>
            </a:r>
          </a:p>
          <a:p>
            <a:pPr>
              <a:lnSpc>
                <a:spcPct val="120000"/>
              </a:lnSpc>
            </a:pPr>
            <a:r>
              <a:rPr lang="en-US" smtClean="0"/>
              <a:t>The place for the inserted key/node was found, the node/key was inserted.</a:t>
            </a:r>
          </a:p>
        </p:txBody>
      </p:sp>
      <p:sp>
        <p:nvSpPr>
          <p:cNvPr id="11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tree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operation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2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3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8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VI, finished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9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53854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323528" y="1052736"/>
            <a:ext cx="8496944" cy="4752528"/>
          </a:xfrm>
          <a:prstGeom prst="roundRect">
            <a:avLst>
              <a:gd name="adj" fmla="val 7675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         </a:t>
            </a:r>
            <a:r>
              <a:rPr lang="en-US" sz="2000" b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cd .. current dimension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sz="2000" b="1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Node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nsert(Point P,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Node N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Node parent, </a:t>
            </a:r>
            <a:r>
              <a:rPr lang="en-US" sz="2000" b="1" u="sng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cd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u="sng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(N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== </a:t>
            </a:r>
            <a:r>
              <a:rPr lang="en-US" sz="2000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     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under a leaf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u="sng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000" b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Node( P, parent ); 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u="sng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u="sng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P.coords.equals(N.coords) )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throw</a:t>
            </a:r>
            <a:r>
              <a:rPr lang="en-US" sz="2000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ExceptionDuplicatePoint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u="sng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u="sng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P.coords[cd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.coords[cd] ) 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N.left  =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P,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.left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N, (cd+1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)%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 );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N.right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P,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.right, N,(cd+1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)%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 );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u="sng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N;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3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2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4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Code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266186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251520" y="1052736"/>
            <a:ext cx="8640960" cy="4968552"/>
          </a:xfrm>
          <a:prstGeom prst="roundRect">
            <a:avLst>
              <a:gd name="adj" fmla="val 7138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Operation </a:t>
            </a:r>
            <a:r>
              <a:rPr lang="en-US" b="1" smtClean="0">
                <a:solidFill>
                  <a:srgbClr val="000000"/>
                </a:solidFill>
              </a:rPr>
              <a:t>FindMin(dim = k)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Searching for a key whose k-th coordinate is mimimal of all keys in the tree.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FindMin(dim </a:t>
            </a:r>
            <a:r>
              <a:rPr lang="en-US">
                <a:solidFill>
                  <a:srgbClr val="000000"/>
                </a:solidFill>
              </a:rPr>
              <a:t>= k</a:t>
            </a:r>
            <a:r>
              <a:rPr lang="en-US" smtClean="0">
                <a:solidFill>
                  <a:srgbClr val="000000"/>
                </a:solidFill>
              </a:rPr>
              <a:t>) is performed as part of  Delete operation.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The k-d tree offers no simple method of keeping track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of the keys with minimum coordinates in any dimension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because Delete operation may often significantly change the structure of the tree.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FindMin(dim = k) </a:t>
            </a:r>
            <a:r>
              <a:rPr lang="en-US" smtClean="0">
                <a:solidFill>
                  <a:srgbClr val="000000"/>
                </a:solidFill>
              </a:rPr>
              <a:t>is the most costly operation,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with complexity O(n</a:t>
            </a:r>
            <a:r>
              <a:rPr lang="en-US" b="1" baseline="30000" smtClean="0">
                <a:solidFill>
                  <a:srgbClr val="000000"/>
                </a:solidFill>
              </a:rPr>
              <a:t>1</a:t>
            </a:r>
            <a:r>
              <a:rPr lang="en-US" b="1" baseline="30000" smtClean="0">
                <a:solidFill>
                  <a:srgbClr val="000000"/>
                </a:solidFill>
                <a:sym typeface="Symbol"/>
              </a:rPr>
              <a:t>1/d</a:t>
            </a:r>
            <a:r>
              <a:rPr lang="en-US" smtClean="0">
                <a:solidFill>
                  <a:srgbClr val="000000"/>
                </a:solidFill>
              </a:rPr>
              <a:t>), in a k-d tree with n nodes and </a:t>
            </a:r>
            <a:r>
              <a:rPr lang="en-US">
                <a:solidFill>
                  <a:srgbClr val="000000"/>
                </a:solidFill>
              </a:rPr>
              <a:t>dimension </a:t>
            </a:r>
            <a:r>
              <a:rPr lang="en-US" smtClean="0">
                <a:solidFill>
                  <a:srgbClr val="000000"/>
                </a:solidFill>
              </a:rPr>
              <a:t>d.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When d = 2 the complexity is O(n</a:t>
            </a:r>
            <a:r>
              <a:rPr lang="en-US" b="1" baseline="30000" smtClean="0">
                <a:solidFill>
                  <a:srgbClr val="000000"/>
                </a:solidFill>
                <a:sym typeface="Symbol"/>
              </a:rPr>
              <a:t>1/2</a:t>
            </a:r>
            <a:r>
              <a:rPr lang="en-US" smtClean="0">
                <a:solidFill>
                  <a:srgbClr val="000000"/>
                </a:solidFill>
              </a:rPr>
              <a:t>).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FindMin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Description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30029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2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77" name="Rectangle 76"/>
          <p:cNvSpPr/>
          <p:nvPr/>
        </p:nvSpPr>
        <p:spPr bwMode="auto">
          <a:xfrm rot="5400000" flipH="1">
            <a:off x="4860032" y="836712"/>
            <a:ext cx="3384376" cy="4536504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8" name="Rounded Rectangle 77"/>
          <p:cNvSpPr/>
          <p:nvPr/>
        </p:nvSpPr>
        <p:spPr bwMode="auto">
          <a:xfrm>
            <a:off x="4427984" y="1484784"/>
            <a:ext cx="4248472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 rot="5400000" flipH="1">
            <a:off x="395536" y="1412776"/>
            <a:ext cx="3600400" cy="360040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Rounded Rectangle 71"/>
          <p:cNvSpPr/>
          <p:nvPr/>
        </p:nvSpPr>
        <p:spPr bwMode="auto">
          <a:xfrm>
            <a:off x="4211960" y="3645024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3" name="Rounded Rectangle 72"/>
          <p:cNvSpPr/>
          <p:nvPr/>
        </p:nvSpPr>
        <p:spPr bwMode="auto">
          <a:xfrm>
            <a:off x="6228184" y="3645024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2" name="Straight Connector 181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 flipV="1">
            <a:off x="1835696" y="1412776"/>
            <a:ext cx="0" cy="36004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Rounded Rectangle 168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Rounded Rectangle 169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3" name="Rounded Rectangle 172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0" name="Straight Connector 179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Connector 180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Straight Connector 183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Straight Connector 184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Straight Connector 185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Straight Connector 186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Straight Connector 187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Straight Connector 188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Straight Connector 189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Straight Connector 190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Straight Connector 191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Straight Connector 192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Straight Connector 193"/>
          <p:cNvCxnSpPr/>
          <p:nvPr/>
        </p:nvCxnSpPr>
        <p:spPr bwMode="auto">
          <a:xfrm rot="5400000">
            <a:off x="2627784" y="450912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Straight Connector 194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Straight Connector 195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Straight Connector 196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Straight Connector 197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Straight Connector 198"/>
          <p:cNvCxnSpPr/>
          <p:nvPr/>
        </p:nvCxnSpPr>
        <p:spPr bwMode="auto">
          <a:xfrm rot="5400000" flipH="1">
            <a:off x="1259632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Straight Connector 199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Straight Connector 200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Straight Connector 201"/>
          <p:cNvCxnSpPr/>
          <p:nvPr/>
        </p:nvCxnSpPr>
        <p:spPr bwMode="auto">
          <a:xfrm rot="5400000" flipH="1">
            <a:off x="1115616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Straight Connector 202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" name="Straight Connector 203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Straight Connector 204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Straight Connector 205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Straight Connector 206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Straight Connector 207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Straight Connector 208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0" name="Straight Connector 209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" name="AutoShape 56"/>
          <p:cNvSpPr>
            <a:spLocks noChangeArrowheads="1"/>
          </p:cNvSpPr>
          <p:nvPr/>
        </p:nvSpPr>
        <p:spPr bwMode="auto">
          <a:xfrm>
            <a:off x="1043608" y="836712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FindMin(dim = y)  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69" name="Rounded Rectangle 68"/>
          <p:cNvSpPr/>
          <p:nvPr/>
        </p:nvSpPr>
        <p:spPr bwMode="auto">
          <a:xfrm>
            <a:off x="539552" y="4293096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0" name="Rounded Rectangle 69"/>
          <p:cNvSpPr/>
          <p:nvPr/>
        </p:nvSpPr>
        <p:spPr bwMode="auto">
          <a:xfrm>
            <a:off x="2555776" y="443711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4" name="Freeform 73"/>
          <p:cNvSpPr/>
          <p:nvPr/>
        </p:nvSpPr>
        <p:spPr bwMode="auto">
          <a:xfrm flipV="1">
            <a:off x="1043608" y="4725144"/>
            <a:ext cx="576064" cy="1368152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Freeform 74"/>
          <p:cNvSpPr/>
          <p:nvPr/>
        </p:nvSpPr>
        <p:spPr bwMode="auto">
          <a:xfrm flipH="1" flipV="1">
            <a:off x="2123728" y="4653136"/>
            <a:ext cx="360040" cy="1008112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AutoShape 3"/>
          <p:cNvSpPr>
            <a:spLocks noChangeArrowheads="1"/>
          </p:cNvSpPr>
          <p:nvPr/>
        </p:nvSpPr>
        <p:spPr bwMode="auto">
          <a:xfrm>
            <a:off x="395536" y="5445224"/>
            <a:ext cx="8280920" cy="1008112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Node with minimal y-coordinate can be in L or R subtree of a node N corresponding to cutting dimension other than y, thus both subtrees of N (including N) must be searched.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FindMin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9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2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7601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4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79" name="Rectangle 78"/>
          <p:cNvSpPr/>
          <p:nvPr/>
        </p:nvSpPr>
        <p:spPr bwMode="auto">
          <a:xfrm rot="5400000" flipH="1">
            <a:off x="5652120" y="2636912"/>
            <a:ext cx="2736304" cy="1584176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Rounded Rectangle 81"/>
          <p:cNvSpPr/>
          <p:nvPr/>
        </p:nvSpPr>
        <p:spPr bwMode="auto">
          <a:xfrm>
            <a:off x="6516216" y="2204864"/>
            <a:ext cx="1224136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 rot="5400000" flipH="1">
            <a:off x="3527884" y="2816932"/>
            <a:ext cx="2736304" cy="1224136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0" name="Rounded Rectangle 79"/>
          <p:cNvSpPr/>
          <p:nvPr/>
        </p:nvSpPr>
        <p:spPr bwMode="auto">
          <a:xfrm>
            <a:off x="4355976" y="2204864"/>
            <a:ext cx="1152128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7" name="Rectangle 76"/>
          <p:cNvSpPr/>
          <p:nvPr/>
        </p:nvSpPr>
        <p:spPr bwMode="auto">
          <a:xfrm rot="5400000" flipH="1">
            <a:off x="2303748" y="3320988"/>
            <a:ext cx="1224136" cy="216024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 rot="5400000" flipH="1">
            <a:off x="287524" y="3465004"/>
            <a:ext cx="1656184" cy="144016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0" name="Straight Connector 189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Straight Connector 192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Straight Connector 200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" name="Straight Connector 203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Straight Connector 187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Straight Connector 196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Straight Connector 66"/>
          <p:cNvCxnSpPr/>
          <p:nvPr/>
        </p:nvCxnSpPr>
        <p:spPr bwMode="auto">
          <a:xfrm flipH="1">
            <a:off x="395536" y="3356992"/>
            <a:ext cx="14401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Connector 180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Straight Connector 65"/>
          <p:cNvCxnSpPr/>
          <p:nvPr/>
        </p:nvCxnSpPr>
        <p:spPr bwMode="auto">
          <a:xfrm rot="5400000" flipH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Straight Connector 181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4716016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6948264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5508104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781236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Rounded Rectangle 168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Rounded Rectangle 169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5508104" y="3717032"/>
            <a:ext cx="648072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3" name="Rounded Rectangle 172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0" name="Straight Connector 179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Straight Connector 183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Straight Connector 184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Straight Connector 185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Straight Connector 186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Straight Connector 188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Straight Connector 190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Straight Connector 191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Straight Connector 193"/>
          <p:cNvCxnSpPr/>
          <p:nvPr/>
        </p:nvCxnSpPr>
        <p:spPr bwMode="auto">
          <a:xfrm rot="5400000">
            <a:off x="2627784" y="450912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Straight Connector 194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Straight Connector 195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Straight Connector 197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Straight Connector 198"/>
          <p:cNvCxnSpPr/>
          <p:nvPr/>
        </p:nvCxnSpPr>
        <p:spPr bwMode="auto">
          <a:xfrm rot="5400000" flipH="1">
            <a:off x="1259632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Straight Connector 199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Straight Connector 201"/>
          <p:cNvCxnSpPr/>
          <p:nvPr/>
        </p:nvCxnSpPr>
        <p:spPr bwMode="auto">
          <a:xfrm rot="5400000" flipH="1">
            <a:off x="1115616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Straight Connector 202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Straight Connector 204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Straight Connector 205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Straight Connector 206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Straight Connector 207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Straight Connector 208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0" name="Straight Connector 209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" name="AutoShape 56"/>
          <p:cNvSpPr>
            <a:spLocks noChangeArrowheads="1"/>
          </p:cNvSpPr>
          <p:nvPr/>
        </p:nvSpPr>
        <p:spPr bwMode="auto">
          <a:xfrm>
            <a:off x="1043608" y="836712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FindMin(dim = y)  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69" name="Rounded Rectangle 68"/>
          <p:cNvSpPr/>
          <p:nvPr/>
        </p:nvSpPr>
        <p:spPr bwMode="auto">
          <a:xfrm>
            <a:off x="539552" y="4293096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0" name="Rounded Rectangle 69"/>
          <p:cNvSpPr/>
          <p:nvPr/>
        </p:nvSpPr>
        <p:spPr bwMode="auto">
          <a:xfrm>
            <a:off x="2555776" y="443711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4" name="Freeform 73"/>
          <p:cNvSpPr/>
          <p:nvPr/>
        </p:nvSpPr>
        <p:spPr bwMode="auto">
          <a:xfrm flipV="1">
            <a:off x="1043608" y="4725144"/>
            <a:ext cx="792088" cy="1368152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Freeform 74"/>
          <p:cNvSpPr/>
          <p:nvPr/>
        </p:nvSpPr>
        <p:spPr bwMode="auto">
          <a:xfrm flipH="1" flipV="1">
            <a:off x="2123728" y="4653136"/>
            <a:ext cx="360040" cy="1008112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" name="AutoShape 3"/>
          <p:cNvSpPr>
            <a:spLocks noChangeArrowheads="1"/>
          </p:cNvSpPr>
          <p:nvPr/>
        </p:nvSpPr>
        <p:spPr bwMode="auto">
          <a:xfrm>
            <a:off x="539552" y="5445224"/>
            <a:ext cx="8064896" cy="1008112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Node with minimal y-coordinate can be only in L subtree of a node N corresponding to cutting dimension y, thus only L subtree of N (including N) must be searched.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7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FindMin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8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0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5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6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7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9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0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8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1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2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191799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78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85" name="Straight Connector 84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Connector 81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Rectangle 78"/>
          <p:cNvSpPr/>
          <p:nvPr/>
        </p:nvSpPr>
        <p:spPr bwMode="auto">
          <a:xfrm rot="5400000" flipH="1">
            <a:off x="2303748" y="3320988"/>
            <a:ext cx="1224136" cy="216024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Rectangle 79"/>
          <p:cNvSpPr/>
          <p:nvPr/>
        </p:nvSpPr>
        <p:spPr bwMode="auto">
          <a:xfrm rot="5400000" flipH="1">
            <a:off x="287524" y="3465004"/>
            <a:ext cx="1656184" cy="144016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7" name="Straight Connector 86"/>
          <p:cNvCxnSpPr/>
          <p:nvPr/>
        </p:nvCxnSpPr>
        <p:spPr bwMode="auto">
          <a:xfrm flipH="1">
            <a:off x="395536" y="3356992"/>
            <a:ext cx="14401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Straight Connector 154"/>
          <p:cNvCxnSpPr/>
          <p:nvPr/>
        </p:nvCxnSpPr>
        <p:spPr bwMode="auto">
          <a:xfrm flipV="1">
            <a:off x="2771800" y="3789040"/>
            <a:ext cx="0" cy="122413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 flipV="1">
            <a:off x="1331640" y="3356992"/>
            <a:ext cx="0" cy="165618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6" name="Rectangle 115"/>
          <p:cNvSpPr/>
          <p:nvPr/>
        </p:nvSpPr>
        <p:spPr bwMode="auto">
          <a:xfrm rot="5400000" flipH="1">
            <a:off x="6120172" y="3032956"/>
            <a:ext cx="1872208" cy="1656184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3" name="Rounded Rectangle 152"/>
          <p:cNvSpPr/>
          <p:nvPr/>
        </p:nvSpPr>
        <p:spPr bwMode="auto">
          <a:xfrm>
            <a:off x="6516216" y="2924944"/>
            <a:ext cx="1080120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7" name="Rectangle 116"/>
          <p:cNvSpPr/>
          <p:nvPr/>
        </p:nvSpPr>
        <p:spPr bwMode="auto">
          <a:xfrm rot="5400000" flipH="1">
            <a:off x="3887924" y="3320988"/>
            <a:ext cx="1872208" cy="108012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Rounded Rectangle 150"/>
          <p:cNvSpPr/>
          <p:nvPr/>
        </p:nvSpPr>
        <p:spPr bwMode="auto">
          <a:xfrm>
            <a:off x="4283968" y="2924944"/>
            <a:ext cx="1008112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1" name="Straight Connector 70"/>
          <p:cNvCxnSpPr/>
          <p:nvPr/>
        </p:nvCxnSpPr>
        <p:spPr bwMode="auto">
          <a:xfrm flipV="1">
            <a:off x="1835696" y="1412776"/>
            <a:ext cx="0" cy="36004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" name="AutoShape 56"/>
          <p:cNvSpPr>
            <a:spLocks noChangeArrowheads="1"/>
          </p:cNvSpPr>
          <p:nvPr/>
        </p:nvSpPr>
        <p:spPr bwMode="auto">
          <a:xfrm>
            <a:off x="1043608" y="836712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FindMin(dim = y)  </a:t>
            </a:r>
            <a:r>
              <a:rPr lang="cs-CZ" b="1" smtClean="0"/>
              <a:t> </a:t>
            </a:r>
            <a:endParaRPr lang="cs-CZ" b="1"/>
          </a:p>
        </p:txBody>
      </p:sp>
      <p:cxnSp>
        <p:nvCxnSpPr>
          <p:cNvPr id="81" name="Straight Connector 80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Straight Connector 83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Straight Connector 87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Straight Connector 90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Straight Connector 92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Straight Connector 95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rot="5400000" flipH="1">
            <a:off x="1259632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flipV="1">
            <a:off x="1331640" y="393305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Rounded Rectangle 113"/>
          <p:cNvSpPr/>
          <p:nvPr/>
        </p:nvSpPr>
        <p:spPr bwMode="auto">
          <a:xfrm>
            <a:off x="539552" y="4293096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2555776" y="443711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2" name="Straight Connector 121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Straight Connector 122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Straight Connector 124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Straight Connector 127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Straight Connector 130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Straight Connector 131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Straight Connector 133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Rounded Rectangle 134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4860032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Rounded Rectangle 136"/>
          <p:cNvSpPr/>
          <p:nvPr/>
        </p:nvSpPr>
        <p:spPr bwMode="auto">
          <a:xfrm>
            <a:off x="7020272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8" name="Rounded Rectangle 137"/>
          <p:cNvSpPr/>
          <p:nvPr/>
        </p:nvSpPr>
        <p:spPr bwMode="auto">
          <a:xfrm>
            <a:off x="5508104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9" name="Rounded Rectangle 138"/>
          <p:cNvSpPr/>
          <p:nvPr/>
        </p:nvSpPr>
        <p:spPr bwMode="auto">
          <a:xfrm>
            <a:off x="4355976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0" name="Rounded Rectangle 139"/>
          <p:cNvSpPr/>
          <p:nvPr/>
        </p:nvSpPr>
        <p:spPr bwMode="auto">
          <a:xfrm>
            <a:off x="781236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2" name="Rounded Rectangle 141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Rounded Rectangle 142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Rounded Rectangle 143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ounded Rectangle 144"/>
          <p:cNvSpPr/>
          <p:nvPr/>
        </p:nvSpPr>
        <p:spPr bwMode="auto">
          <a:xfrm>
            <a:off x="5508104" y="3717032"/>
            <a:ext cx="648072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Rounded Rectangle 146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9" name="Rounded Rectangle 148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4" name="Freeform 73"/>
          <p:cNvSpPr/>
          <p:nvPr/>
        </p:nvSpPr>
        <p:spPr bwMode="auto">
          <a:xfrm flipV="1">
            <a:off x="1043608" y="4725144"/>
            <a:ext cx="576064" cy="1368152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Freeform 74"/>
          <p:cNvSpPr/>
          <p:nvPr/>
        </p:nvSpPr>
        <p:spPr bwMode="auto">
          <a:xfrm flipH="1" flipV="1">
            <a:off x="2123728" y="4653136"/>
            <a:ext cx="360040" cy="1008112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AutoShape 3"/>
          <p:cNvSpPr>
            <a:spLocks noChangeArrowheads="1"/>
          </p:cNvSpPr>
          <p:nvPr/>
        </p:nvSpPr>
        <p:spPr bwMode="auto">
          <a:xfrm>
            <a:off x="539552" y="5445224"/>
            <a:ext cx="8064896" cy="1008112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Node with minimal y-coordinate can be in L or R subtree of a node N corresponding to cutting dimension other than y, thus both subtrees of N (including N) must be searched.</a:t>
            </a:r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100" name="Straight Connector 99"/>
          <p:cNvCxnSpPr/>
          <p:nvPr/>
        </p:nvCxnSpPr>
        <p:spPr bwMode="auto">
          <a:xfrm>
            <a:off x="2771800" y="458112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FindMin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6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6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6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6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6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6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6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6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6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7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7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9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67359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32" name="Rectangle 131"/>
          <p:cNvSpPr/>
          <p:nvPr/>
        </p:nvSpPr>
        <p:spPr bwMode="auto">
          <a:xfrm rot="5400000" flipH="1">
            <a:off x="1943708" y="4185084"/>
            <a:ext cx="720080" cy="936104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  </a:t>
            </a: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30" name="Rectangle 129"/>
          <p:cNvSpPr/>
          <p:nvPr/>
        </p:nvSpPr>
        <p:spPr bwMode="auto">
          <a:xfrm rot="5400000" flipH="1">
            <a:off x="7020272" y="3717032"/>
            <a:ext cx="1296144" cy="864096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7" name="Rectangle 126"/>
          <p:cNvSpPr/>
          <p:nvPr/>
        </p:nvSpPr>
        <p:spPr bwMode="auto">
          <a:xfrm rot="5400000" flipH="1">
            <a:off x="2951820" y="3969060"/>
            <a:ext cx="864096" cy="1224136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Rectangle 78"/>
          <p:cNvSpPr/>
          <p:nvPr/>
        </p:nvSpPr>
        <p:spPr bwMode="auto">
          <a:xfrm rot="5400000" flipH="1">
            <a:off x="5976156" y="3609020"/>
            <a:ext cx="1296144" cy="108012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9" name="Rounded Rectangle 128"/>
          <p:cNvSpPr/>
          <p:nvPr/>
        </p:nvSpPr>
        <p:spPr bwMode="auto">
          <a:xfrm>
            <a:off x="6156176" y="3645024"/>
            <a:ext cx="1008112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 rot="5400000" flipH="1">
            <a:off x="3995936" y="3717032"/>
            <a:ext cx="1296144" cy="864096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211960" y="3645024"/>
            <a:ext cx="936104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5" name="Straight Connector 84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Straight Connector 124"/>
          <p:cNvCxnSpPr/>
          <p:nvPr/>
        </p:nvCxnSpPr>
        <p:spPr bwMode="auto">
          <a:xfrm flipH="1">
            <a:off x="1835696" y="4293096"/>
            <a:ext cx="93610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flipH="1">
            <a:off x="2771800" y="4149080"/>
            <a:ext cx="122413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ectangle 87"/>
          <p:cNvSpPr/>
          <p:nvPr/>
        </p:nvSpPr>
        <p:spPr bwMode="auto">
          <a:xfrm rot="5400000" flipH="1">
            <a:off x="611560" y="4293096"/>
            <a:ext cx="504056" cy="936104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2" name="Straight Connector 101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Straight Connector 122"/>
          <p:cNvCxnSpPr/>
          <p:nvPr/>
        </p:nvCxnSpPr>
        <p:spPr bwMode="auto">
          <a:xfrm flipH="1">
            <a:off x="395536" y="4509120"/>
            <a:ext cx="93610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flipH="1">
            <a:off x="5796136" y="3140968"/>
            <a:ext cx="144016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>
            <a:off x="4644008" y="3861048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220072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7020272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5508104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781236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Rounded Rectangle 169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5436096" y="3717032"/>
            <a:ext cx="648072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507605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5" name="AutoShape 56"/>
          <p:cNvSpPr>
            <a:spLocks noChangeArrowheads="1"/>
          </p:cNvSpPr>
          <p:nvPr/>
        </p:nvSpPr>
        <p:spPr bwMode="auto">
          <a:xfrm>
            <a:off x="1043608" y="836712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FindMin(dim = y)  </a:t>
            </a:r>
            <a:r>
              <a:rPr lang="cs-CZ" b="1" smtClean="0"/>
              <a:t> </a:t>
            </a:r>
            <a:endParaRPr lang="cs-CZ" b="1"/>
          </a:p>
        </p:txBody>
      </p:sp>
      <p:cxnSp>
        <p:nvCxnSpPr>
          <p:cNvPr id="82" name="Straight Connector 81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flipH="1">
            <a:off x="395536" y="3356992"/>
            <a:ext cx="14401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771800" y="3789040"/>
            <a:ext cx="0" cy="122413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Straight Connector 90"/>
          <p:cNvCxnSpPr/>
          <p:nvPr/>
        </p:nvCxnSpPr>
        <p:spPr bwMode="auto">
          <a:xfrm flipV="1">
            <a:off x="1331640" y="3356992"/>
            <a:ext cx="0" cy="165618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Straight Connector 91"/>
          <p:cNvCxnSpPr/>
          <p:nvPr/>
        </p:nvCxnSpPr>
        <p:spPr bwMode="auto">
          <a:xfrm flipV="1">
            <a:off x="1835696" y="1412776"/>
            <a:ext cx="0" cy="36004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Straight Connector 92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Straight Connector 95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 rot="5400000" flipH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Straight Connector 99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 rot="5400000" flipH="1">
            <a:off x="1259632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 flipV="1">
            <a:off x="1331640" y="393305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Straight Connector 114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Connector 116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Connector 117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Rounded Rectangle 118"/>
          <p:cNvSpPr/>
          <p:nvPr/>
        </p:nvSpPr>
        <p:spPr bwMode="auto">
          <a:xfrm>
            <a:off x="539552" y="4293096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0" name="Rounded Rectangle 119"/>
          <p:cNvSpPr/>
          <p:nvPr/>
        </p:nvSpPr>
        <p:spPr bwMode="auto">
          <a:xfrm>
            <a:off x="2555776" y="443711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2" name="Straight Connector 121"/>
          <p:cNvCxnSpPr/>
          <p:nvPr/>
        </p:nvCxnSpPr>
        <p:spPr bwMode="auto">
          <a:xfrm>
            <a:off x="2771800" y="458112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Freeform 73"/>
          <p:cNvSpPr/>
          <p:nvPr/>
        </p:nvSpPr>
        <p:spPr bwMode="auto">
          <a:xfrm flipV="1">
            <a:off x="1043608" y="4725144"/>
            <a:ext cx="792088" cy="1368152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Freeform 74"/>
          <p:cNvSpPr/>
          <p:nvPr/>
        </p:nvSpPr>
        <p:spPr bwMode="auto">
          <a:xfrm flipH="1" flipV="1">
            <a:off x="2123728" y="4653136"/>
            <a:ext cx="360040" cy="1008112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" name="AutoShape 3"/>
          <p:cNvSpPr>
            <a:spLocks noChangeArrowheads="1"/>
          </p:cNvSpPr>
          <p:nvPr/>
        </p:nvSpPr>
        <p:spPr bwMode="auto">
          <a:xfrm>
            <a:off x="539552" y="5445224"/>
            <a:ext cx="8064896" cy="1008112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Node with minimal y-coordinate can be only in L subtree of a node N corresponding to cutting dimension y, thus only L subtree of N (including N) must be searched.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FindMin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5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4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4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5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5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7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7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78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0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1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9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2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IV, finished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3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6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31" name="Rounded Rectangle 130"/>
          <p:cNvSpPr/>
          <p:nvPr/>
        </p:nvSpPr>
        <p:spPr bwMode="auto">
          <a:xfrm>
            <a:off x="7236296" y="3645024"/>
            <a:ext cx="864096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9" name="Straight Connector 158"/>
          <p:cNvCxnSpPr/>
          <p:nvPr/>
        </p:nvCxnSpPr>
        <p:spPr bwMode="auto">
          <a:xfrm>
            <a:off x="7092280" y="3140968"/>
            <a:ext cx="504056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7" name="Rounded Rectangle 166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3" name="Rounded Rectangle 172"/>
          <p:cNvSpPr/>
          <p:nvPr/>
        </p:nvSpPr>
        <p:spPr bwMode="auto">
          <a:xfrm>
            <a:off x="7308304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Rounded Rectangle 168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67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AutoShape 3"/>
          <p:cNvSpPr>
            <a:spLocks noChangeArrowheads="1"/>
          </p:cNvSpPr>
          <p:nvPr/>
        </p:nvSpPr>
        <p:spPr bwMode="auto">
          <a:xfrm>
            <a:off x="251520" y="620688"/>
            <a:ext cx="6984776" cy="5400600"/>
          </a:xfrm>
          <a:prstGeom prst="roundRect">
            <a:avLst>
              <a:gd name="adj" fmla="val 2404"/>
            </a:avLst>
          </a:prstGeom>
          <a:solidFill>
            <a:schemeClr val="bg1">
              <a:lumMod val="85000"/>
            </a:schemeClr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1043608" y="764704"/>
            <a:ext cx="5040560" cy="504056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rot="5400000" flipH="1">
            <a:off x="1043609" y="4293097"/>
            <a:ext cx="161297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rot="5400000" flipH="1">
            <a:off x="2404559" y="2428089"/>
            <a:ext cx="332677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rot="5400000" flipH="1">
            <a:off x="3513483" y="4948369"/>
            <a:ext cx="171379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1194825" y="2125655"/>
            <a:ext cx="272190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Connector 116"/>
          <p:cNvCxnSpPr/>
          <p:nvPr/>
        </p:nvCxnSpPr>
        <p:spPr bwMode="auto">
          <a:xfrm rot="5400000" flipH="1">
            <a:off x="1194825" y="4645935"/>
            <a:ext cx="231865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 rot="5400000" flipH="1" flipV="1">
            <a:off x="4572000" y="2579306"/>
            <a:ext cx="0" cy="30243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 rot="5400000" flipH="1" flipV="1">
            <a:off x="2051720" y="2478494"/>
            <a:ext cx="0" cy="20162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539552" y="3284984"/>
            <a:ext cx="50405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rot="5400000" flipH="1" flipV="1">
            <a:off x="5076056" y="764704"/>
            <a:ext cx="0" cy="20162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 rot="5400000" flipH="1" flipV="1">
            <a:off x="5227273" y="3738635"/>
            <a:ext cx="0" cy="171379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 rot="5400000" flipH="1" flipV="1">
            <a:off x="3715105" y="4141879"/>
            <a:ext cx="0" cy="131054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 rot="5400000" flipH="1" flipV="1">
            <a:off x="1799692" y="1520788"/>
            <a:ext cx="0" cy="15121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 rot="5400000" flipH="1" flipV="1">
            <a:off x="1698881" y="4444313"/>
            <a:ext cx="0" cy="131054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4723217" y="4041069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4017539" y="2327278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5630518" y="1722411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rot="5400000">
            <a:off x="4319973" y="5250803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5428896" y="4545125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3614294" y="4746747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2102126" y="3436201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 flipH="1">
            <a:off x="2505371" y="2831334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>
            <a:off x="1799693" y="2226467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2303749" y="4343502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598070" y="5049181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1799693" y="4444313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" name="Group 2"/>
          <p:cNvGrpSpPr/>
          <p:nvPr/>
        </p:nvGrpSpPr>
        <p:grpSpPr>
          <a:xfrm>
            <a:off x="1043608" y="764704"/>
            <a:ext cx="5040560" cy="5040560"/>
            <a:chOff x="1259632" y="1052736"/>
            <a:chExt cx="5040560" cy="5040560"/>
          </a:xfrm>
        </p:grpSpPr>
        <p:cxnSp>
          <p:nvCxnSpPr>
            <p:cNvPr id="127" name="Straight Connector 126"/>
            <p:cNvCxnSpPr/>
            <p:nvPr/>
          </p:nvCxnSpPr>
          <p:spPr bwMode="auto">
            <a:xfrm rot="5400000" flipH="1">
              <a:off x="-1260648" y="3573016"/>
              <a:ext cx="504056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9" name="Straight Connector 128"/>
            <p:cNvCxnSpPr/>
            <p:nvPr/>
          </p:nvCxnSpPr>
          <p:spPr bwMode="auto">
            <a:xfrm rot="5400000" flipH="1">
              <a:off x="3779912" y="3573016"/>
              <a:ext cx="504056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" name="Straight Connector 129"/>
            <p:cNvCxnSpPr/>
            <p:nvPr/>
          </p:nvCxnSpPr>
          <p:spPr bwMode="auto">
            <a:xfrm rot="5400000" flipH="1" flipV="1">
              <a:off x="3779912" y="3573016"/>
              <a:ext cx="0" cy="50405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" name="Straight Connector 132"/>
            <p:cNvCxnSpPr/>
            <p:nvPr/>
          </p:nvCxnSpPr>
          <p:spPr bwMode="auto">
            <a:xfrm rot="5400000" flipH="1" flipV="1">
              <a:off x="3779912" y="-1467544"/>
              <a:ext cx="0" cy="50405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2" name="Straight Connector 71"/>
          <p:cNvCxnSpPr/>
          <p:nvPr/>
        </p:nvCxnSpPr>
        <p:spPr bwMode="auto">
          <a:xfrm rot="5400000" flipH="1">
            <a:off x="3009426" y="3133768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AutoShape 46"/>
          <p:cNvSpPr>
            <a:spLocks noChangeArrowheads="1"/>
          </p:cNvSpPr>
          <p:nvPr/>
        </p:nvSpPr>
        <p:spPr bwMode="auto">
          <a:xfrm>
            <a:off x="251520" y="6165304"/>
            <a:ext cx="8568952" cy="504056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Scheme of area divison exploited in k-d tree.</a:t>
            </a:r>
            <a:endParaRPr lang="en-US"/>
          </a:p>
        </p:txBody>
      </p:sp>
      <p:sp>
        <p:nvSpPr>
          <p:cNvPr id="63" name="Rounded Rectangle 62"/>
          <p:cNvSpPr/>
          <p:nvPr/>
        </p:nvSpPr>
        <p:spPr bwMode="auto">
          <a:xfrm>
            <a:off x="4139952" y="19168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5436096" y="422108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486003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4427984" y="48691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3635896" y="450912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3131840" y="278092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555776" y="234888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0" name="Rounded Rectangle 69"/>
          <p:cNvSpPr/>
          <p:nvPr/>
        </p:nvSpPr>
        <p:spPr bwMode="auto">
          <a:xfrm>
            <a:off x="1835696" y="19168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" name="Rounded Rectangle 70"/>
          <p:cNvSpPr/>
          <p:nvPr/>
        </p:nvSpPr>
        <p:spPr bwMode="auto">
          <a:xfrm>
            <a:off x="2195736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3" name="Rounded Rectangle 72"/>
          <p:cNvSpPr/>
          <p:nvPr/>
        </p:nvSpPr>
        <p:spPr bwMode="auto">
          <a:xfrm>
            <a:off x="2411760" y="393305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4" name="Rounded Rectangle 73"/>
          <p:cNvSpPr/>
          <p:nvPr/>
        </p:nvSpPr>
        <p:spPr bwMode="auto">
          <a:xfrm>
            <a:off x="1331640" y="40770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Rounded Rectangle 74"/>
          <p:cNvSpPr/>
          <p:nvPr/>
        </p:nvSpPr>
        <p:spPr bwMode="auto">
          <a:xfrm>
            <a:off x="1619672" y="48691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Rounded Rectangle 75"/>
          <p:cNvSpPr/>
          <p:nvPr/>
        </p:nvSpPr>
        <p:spPr bwMode="auto">
          <a:xfrm>
            <a:off x="5652120" y="141277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88" name="Group 629"/>
          <p:cNvGrpSpPr>
            <a:grpSpLocks/>
          </p:cNvGrpSpPr>
          <p:nvPr/>
        </p:nvGrpSpPr>
        <p:grpSpPr bwMode="auto">
          <a:xfrm>
            <a:off x="3851920" y="116632"/>
            <a:ext cx="217488" cy="217487"/>
            <a:chOff x="2290" y="73"/>
            <a:chExt cx="137" cy="137"/>
          </a:xfrm>
        </p:grpSpPr>
        <p:grpSp>
          <p:nvGrpSpPr>
            <p:cNvPr id="9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6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2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98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9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0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4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1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Area division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8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Cells of k-d tree in dim 2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7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8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2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7495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67544" y="764704"/>
            <a:ext cx="8064896" cy="3384376"/>
          </a:xfrm>
          <a:prstGeom prst="roundRect">
            <a:avLst>
              <a:gd name="adj" fmla="val 760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Node </a:t>
            </a:r>
            <a:r>
              <a:rPr lang="en-US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findMin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Node N, </a:t>
            </a:r>
            <a:r>
              <a:rPr lang="en-US" b="1" u="sng" dirty="0" err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dim, </a:t>
            </a:r>
            <a:r>
              <a:rPr lang="en-US" b="1" u="sng" err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cd )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u="sng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N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==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null )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u="sng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cd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==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dim )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u="sng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N.left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==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null ) </a:t>
            </a:r>
            <a:r>
              <a:rPr lang="en-US" b="1" u="sng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u="sng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findMin( N.left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dim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,(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cd+1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)%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 );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min( dim,   </a:t>
            </a:r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see the description bellow</a:t>
            </a:r>
            <a:endParaRPr lang="en-US" b="1" dirty="0" smtClean="0">
              <a:solidFill>
                <a:schemeClr val="bg1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N,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findMin(N.left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dim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(cd+1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)%D),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findMin(N.right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dim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(cd+1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)%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D) );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323528" y="4437112"/>
            <a:ext cx="8496944" cy="2088232"/>
          </a:xfrm>
          <a:prstGeom prst="roundRect">
            <a:avLst>
              <a:gd name="adj" fmla="val 10913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Function min(</a:t>
            </a:r>
            <a:r>
              <a:rPr lang="en-US" dirty="0" err="1" smtClean="0">
                <a:solidFill>
                  <a:srgbClr val="000000"/>
                </a:solidFill>
              </a:rPr>
              <a:t>int</a:t>
            </a:r>
            <a:r>
              <a:rPr lang="en-US" dirty="0" smtClean="0">
                <a:solidFill>
                  <a:srgbClr val="000000"/>
                </a:solidFill>
              </a:rPr>
              <a:t> dim; </a:t>
            </a:r>
            <a:r>
              <a:rPr lang="en-US" smtClean="0">
                <a:solidFill>
                  <a:srgbClr val="000000"/>
                </a:solidFill>
              </a:rPr>
              <a:t>Node N1, N2, N3</a:t>
            </a:r>
            <a:r>
              <a:rPr lang="en-US" dirty="0" smtClean="0">
                <a:solidFill>
                  <a:srgbClr val="000000"/>
                </a:solidFill>
              </a:rPr>
              <a:t>) returns that node out </a:t>
            </a:r>
            <a:r>
              <a:rPr lang="en-US" smtClean="0">
                <a:solidFill>
                  <a:srgbClr val="000000"/>
                </a:solidFill>
              </a:rPr>
              <a:t>of N1, N2, N3 whose </a:t>
            </a:r>
            <a:r>
              <a:rPr lang="en-US" dirty="0" smtClean="0">
                <a:solidFill>
                  <a:srgbClr val="000000"/>
                </a:solidFill>
              </a:rPr>
              <a:t>coordinate in dimension dim is </a:t>
            </a:r>
            <a:r>
              <a:rPr lang="en-US" smtClean="0">
                <a:solidFill>
                  <a:srgbClr val="000000"/>
                </a:solidFill>
              </a:rPr>
              <a:t>the smallest</a:t>
            </a:r>
            <a:r>
              <a:rPr lang="en-US">
                <a:solidFill>
                  <a:srgbClr val="000000"/>
                </a:solidFill>
              </a:rPr>
              <a:t>: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</a:rPr>
              <a:t>if( N1.coords[dim</a:t>
            </a:r>
            <a:r>
              <a:rPr lang="en-US" sz="1600" dirty="0" smtClean="0">
                <a:solidFill>
                  <a:srgbClr val="000000"/>
                </a:solidFill>
              </a:rPr>
              <a:t>] </a:t>
            </a:r>
            <a:r>
              <a:rPr lang="en-US" sz="1600" smtClean="0">
                <a:solidFill>
                  <a:srgbClr val="000000"/>
                </a:solidFill>
              </a:rPr>
              <a:t>&lt;= N2.coords[dim</a:t>
            </a:r>
            <a:r>
              <a:rPr lang="en-US" sz="1600" dirty="0" smtClean="0">
                <a:solidFill>
                  <a:srgbClr val="000000"/>
                </a:solidFill>
              </a:rPr>
              <a:t>] </a:t>
            </a:r>
            <a:r>
              <a:rPr lang="en-US" sz="1600" smtClean="0">
                <a:solidFill>
                  <a:srgbClr val="000000"/>
                </a:solidFill>
              </a:rPr>
              <a:t>&amp;&amp; N1.coords[dim] &lt;= N3.coords[dim] ) return N1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</a:rPr>
              <a:t>if( N2.coords[dim</a:t>
            </a:r>
            <a:r>
              <a:rPr lang="en-US" sz="1600" dirty="0">
                <a:solidFill>
                  <a:srgbClr val="000000"/>
                </a:solidFill>
              </a:rPr>
              <a:t>] </a:t>
            </a:r>
            <a:r>
              <a:rPr lang="en-US" sz="1600">
                <a:solidFill>
                  <a:srgbClr val="000000"/>
                </a:solidFill>
              </a:rPr>
              <a:t>&lt;= </a:t>
            </a:r>
            <a:r>
              <a:rPr lang="en-US" sz="1600" dirty="0">
                <a:solidFill>
                  <a:srgbClr val="000000"/>
                </a:solidFill>
              </a:rPr>
              <a:t>N</a:t>
            </a:r>
            <a:r>
              <a:rPr lang="en-US" sz="1600" smtClean="0">
                <a:solidFill>
                  <a:srgbClr val="000000"/>
                </a:solidFill>
              </a:rPr>
              <a:t>1.coords[dim</a:t>
            </a:r>
            <a:r>
              <a:rPr lang="en-US" sz="1600" dirty="0">
                <a:solidFill>
                  <a:srgbClr val="000000"/>
                </a:solidFill>
              </a:rPr>
              <a:t>] </a:t>
            </a:r>
            <a:r>
              <a:rPr lang="en-US" sz="1600">
                <a:solidFill>
                  <a:srgbClr val="000000"/>
                </a:solidFill>
              </a:rPr>
              <a:t>&amp;&amp; N</a:t>
            </a:r>
            <a:r>
              <a:rPr lang="en-US" sz="1600" smtClean="0">
                <a:solidFill>
                  <a:srgbClr val="000000"/>
                </a:solidFill>
              </a:rPr>
              <a:t>2.coords[dim] </a:t>
            </a:r>
            <a:r>
              <a:rPr lang="en-US" sz="1600">
                <a:solidFill>
                  <a:srgbClr val="000000"/>
                </a:solidFill>
              </a:rPr>
              <a:t>&lt;= </a:t>
            </a:r>
            <a:r>
              <a:rPr lang="en-US" sz="1600" smtClean="0">
                <a:solidFill>
                  <a:srgbClr val="000000"/>
                </a:solidFill>
              </a:rPr>
              <a:t>N3.coords[dim] ) </a:t>
            </a:r>
            <a:r>
              <a:rPr lang="en-US" sz="1600">
                <a:solidFill>
                  <a:srgbClr val="000000"/>
                </a:solidFill>
              </a:rPr>
              <a:t>return N</a:t>
            </a:r>
            <a:r>
              <a:rPr lang="en-US" sz="1600" smtClean="0">
                <a:solidFill>
                  <a:srgbClr val="000000"/>
                </a:solidFill>
              </a:rPr>
              <a:t>2;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</a:rPr>
              <a:t>if( N3.coords[dim</a:t>
            </a:r>
            <a:r>
              <a:rPr lang="en-US" sz="1600">
                <a:solidFill>
                  <a:srgbClr val="000000"/>
                </a:solidFill>
              </a:rPr>
              <a:t>] &lt;= </a:t>
            </a:r>
            <a:r>
              <a:rPr lang="en-US" sz="1600" smtClean="0">
                <a:solidFill>
                  <a:srgbClr val="000000"/>
                </a:solidFill>
              </a:rPr>
              <a:t>N1.coords[dim</a:t>
            </a:r>
            <a:r>
              <a:rPr lang="en-US" sz="1600">
                <a:solidFill>
                  <a:srgbClr val="000000"/>
                </a:solidFill>
              </a:rPr>
              <a:t>] &amp;&amp; N</a:t>
            </a:r>
            <a:r>
              <a:rPr lang="en-US" sz="1600" smtClean="0">
                <a:solidFill>
                  <a:srgbClr val="000000"/>
                </a:solidFill>
              </a:rPr>
              <a:t>3.coords[dim</a:t>
            </a:r>
            <a:r>
              <a:rPr lang="en-US" sz="1600">
                <a:solidFill>
                  <a:srgbClr val="000000"/>
                </a:solidFill>
              </a:rPr>
              <a:t>] &lt;= N</a:t>
            </a:r>
            <a:r>
              <a:rPr lang="en-US" sz="1600" smtClean="0">
                <a:solidFill>
                  <a:srgbClr val="000000"/>
                </a:solidFill>
              </a:rPr>
              <a:t>2.coords[dim] ) </a:t>
            </a:r>
            <a:r>
              <a:rPr lang="en-US" sz="1600">
                <a:solidFill>
                  <a:srgbClr val="000000"/>
                </a:solidFill>
              </a:rPr>
              <a:t>return N</a:t>
            </a:r>
            <a:r>
              <a:rPr lang="en-US" sz="1600" smtClean="0">
                <a:solidFill>
                  <a:srgbClr val="000000"/>
                </a:solidFill>
              </a:rPr>
              <a:t>3;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FindMin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2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3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5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6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4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Code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5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6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08869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251520" y="692696"/>
            <a:ext cx="8640960" cy="5832648"/>
          </a:xfrm>
          <a:prstGeom prst="roundRect">
            <a:avLst>
              <a:gd name="adj" fmla="val 6177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Only leaves are physically deleted.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Deleting an inner node X is done by substituting  its key values by key values of another suitable node Y deeper in the tree.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If Y is a leaf physically delete Y otherwise set X := Y and continue recursively.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Denote cuting dimension of X by cd.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If right subtree X.R of X is </a:t>
            </a:r>
            <a:r>
              <a:rPr lang="en-US">
                <a:solidFill>
                  <a:srgbClr val="000000"/>
                </a:solidFill>
              </a:rPr>
              <a:t>unempty 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use operation FindMin to find node Y in X.R whose coordinate in cd is minimal. (It may be sometimes even equal to X coordinate in cd.)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If right subtree X.R of X is empty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use </a:t>
            </a:r>
            <a:r>
              <a:rPr lang="en-US">
                <a:solidFill>
                  <a:srgbClr val="000000"/>
                </a:solidFill>
              </a:rPr>
              <a:t>operation FindMin to find in the left subtree </a:t>
            </a:r>
            <a:r>
              <a:rPr lang="en-US" smtClean="0">
                <a:solidFill>
                  <a:srgbClr val="000000"/>
                </a:solidFill>
              </a:rPr>
              <a:t>X.L such node </a:t>
            </a:r>
            <a:r>
              <a:rPr lang="en-US">
                <a:solidFill>
                  <a:srgbClr val="000000"/>
                </a:solidFill>
              </a:rPr>
              <a:t>Y </a:t>
            </a:r>
            <a:r>
              <a:rPr lang="en-US" smtClean="0">
                <a:solidFill>
                  <a:srgbClr val="000000"/>
                </a:solidFill>
              </a:rPr>
              <a:t>whose </a:t>
            </a:r>
            <a:r>
              <a:rPr lang="en-US">
                <a:solidFill>
                  <a:srgbClr val="000000"/>
                </a:solidFill>
              </a:rPr>
              <a:t>coordinate in cd is minimal. </a:t>
            </a:r>
            <a:r>
              <a:rPr lang="en-US" smtClean="0">
                <a:solidFill>
                  <a:srgbClr val="000000"/>
                </a:solidFill>
              </a:rPr>
              <a:t>Substitute key values of X by those of Y.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Move X.L to the (empty) right subtree of updated X (swap X.R and X.L).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Now X has unempty right subtree, continue the process with previous case. </a:t>
            </a:r>
          </a:p>
        </p:txBody>
      </p:sp>
      <p:sp>
        <p:nvSpPr>
          <p:cNvPr id="3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3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2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4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Description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73890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 flipH="1">
            <a:off x="5436096" y="3933056"/>
            <a:ext cx="792088" cy="720080"/>
            <a:chOff x="6228184" y="3933056"/>
            <a:chExt cx="792088" cy="720080"/>
          </a:xfrm>
        </p:grpSpPr>
        <p:cxnSp>
          <p:nvCxnSpPr>
            <p:cNvPr id="107" name="Straight Connector 106"/>
            <p:cNvCxnSpPr/>
            <p:nvPr/>
          </p:nvCxnSpPr>
          <p:spPr bwMode="auto">
            <a:xfrm flipH="1" flipV="1">
              <a:off x="6228184" y="3933056"/>
              <a:ext cx="432048" cy="57606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1" name="Rounded Rectangle 150"/>
            <p:cNvSpPr/>
            <p:nvPr/>
          </p:nvSpPr>
          <p:spPr bwMode="auto">
            <a:xfrm>
              <a:off x="6300192" y="4365104"/>
              <a:ext cx="720080" cy="288032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60, 10</a:t>
              </a:r>
              <a:endPara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53" name="AutoShape 3"/>
          <p:cNvSpPr>
            <a:spLocks noChangeArrowheads="1"/>
          </p:cNvSpPr>
          <p:nvPr/>
        </p:nvSpPr>
        <p:spPr bwMode="auto">
          <a:xfrm>
            <a:off x="107504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60" name="Straight Connector 59"/>
          <p:cNvCxnSpPr/>
          <p:nvPr/>
        </p:nvCxnSpPr>
        <p:spPr bwMode="auto">
          <a:xfrm rot="5400000" flipH="1">
            <a:off x="-262823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Straight Connector 131"/>
          <p:cNvCxnSpPr/>
          <p:nvPr/>
        </p:nvCxnSpPr>
        <p:spPr bwMode="auto">
          <a:xfrm>
            <a:off x="1547664" y="1268760"/>
            <a:ext cx="0" cy="36004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5" name="Rounded Rectangle 124"/>
          <p:cNvSpPr/>
          <p:nvPr/>
        </p:nvSpPr>
        <p:spPr bwMode="auto">
          <a:xfrm>
            <a:off x="755576" y="2420888"/>
            <a:ext cx="720080" cy="360040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Rounded Rectangle 151"/>
          <p:cNvSpPr/>
          <p:nvPr/>
        </p:nvSpPr>
        <p:spPr bwMode="auto">
          <a:xfrm>
            <a:off x="868731" y="2503183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35, 60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611560" y="3274697"/>
            <a:ext cx="0" cy="159446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131840" y="1988840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771800" y="3737606"/>
            <a:ext cx="0" cy="11315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537377" y="3737606"/>
            <a:ext cx="159446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251520" y="3274697"/>
            <a:ext cx="128585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>
            <a:off x="1537377" y="1988840"/>
            <a:ext cx="231454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131840" y="2708920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>
            <a:off x="1537377" y="4509120"/>
            <a:ext cx="123442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611560" y="4149080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2036289" y="3701601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735796" y="3958773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2447764" y="19528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527884" y="26729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447764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956170" y="323869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095836" y="346500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00760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575556" y="3567873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" name="Group 2"/>
          <p:cNvGrpSpPr/>
          <p:nvPr/>
        </p:nvGrpSpPr>
        <p:grpSpPr>
          <a:xfrm>
            <a:off x="251520" y="1268760"/>
            <a:ext cx="3600400" cy="3600400"/>
            <a:chOff x="1259632" y="1052736"/>
            <a:chExt cx="5040560" cy="5040560"/>
          </a:xfrm>
        </p:grpSpPr>
        <p:cxnSp>
          <p:nvCxnSpPr>
            <p:cNvPr id="127" name="Straight Connector 126"/>
            <p:cNvCxnSpPr/>
            <p:nvPr/>
          </p:nvCxnSpPr>
          <p:spPr bwMode="auto">
            <a:xfrm rot="5400000" flipH="1">
              <a:off x="-1260648" y="3573016"/>
              <a:ext cx="504056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9" name="Straight Connector 128"/>
            <p:cNvCxnSpPr/>
            <p:nvPr/>
          </p:nvCxnSpPr>
          <p:spPr bwMode="auto">
            <a:xfrm rot="5400000" flipH="1">
              <a:off x="3779912" y="3573016"/>
              <a:ext cx="504056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" name="Straight Connector 129"/>
            <p:cNvCxnSpPr/>
            <p:nvPr/>
          </p:nvCxnSpPr>
          <p:spPr bwMode="auto">
            <a:xfrm rot="5400000" flipH="1" flipV="1">
              <a:off x="3779912" y="3573016"/>
              <a:ext cx="0" cy="50405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" name="Straight Connector 132"/>
            <p:cNvCxnSpPr/>
            <p:nvPr/>
          </p:nvCxnSpPr>
          <p:spPr bwMode="auto">
            <a:xfrm rot="5400000" flipH="1" flipV="1">
              <a:off x="3779912" y="-1467544"/>
              <a:ext cx="0" cy="50405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2" name="Straight Connector 71"/>
          <p:cNvCxnSpPr/>
          <p:nvPr/>
        </p:nvCxnSpPr>
        <p:spPr bwMode="auto">
          <a:xfrm rot="5400000" flipH="1">
            <a:off x="1501373" y="274492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286143" y="240031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920166" y="2966091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62994" y="35318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183274" y="317182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103154" y="342900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868731" y="425194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843808" y="378904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123728" y="4221088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2411760" y="17316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427984" y="1124744"/>
            <a:ext cx="2808312" cy="576064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6" name="Straight Connector 95"/>
          <p:cNvCxnSpPr/>
          <p:nvPr/>
        </p:nvCxnSpPr>
        <p:spPr bwMode="auto">
          <a:xfrm>
            <a:off x="5724128" y="1412776"/>
            <a:ext cx="280831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 flipV="1">
            <a:off x="5076056" y="1412776"/>
            <a:ext cx="64807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4499992" y="1988840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H="1" flipV="1">
            <a:off x="4499992" y="2636912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Straight Connector 99"/>
          <p:cNvCxnSpPr/>
          <p:nvPr/>
        </p:nvCxnSpPr>
        <p:spPr bwMode="auto">
          <a:xfrm flipV="1">
            <a:off x="7596336" y="1988840"/>
            <a:ext cx="93610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flipV="1">
            <a:off x="6804248" y="2636912"/>
            <a:ext cx="79208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flipH="1" flipV="1">
            <a:off x="7596336" y="263691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flipV="1">
            <a:off x="6228184" y="3284984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Rounded Rectangle 141"/>
          <p:cNvSpPr/>
          <p:nvPr/>
        </p:nvSpPr>
        <p:spPr bwMode="auto">
          <a:xfrm>
            <a:off x="8172400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Rounded Rectangle 142"/>
          <p:cNvSpPr/>
          <p:nvPr/>
        </p:nvSpPr>
        <p:spPr bwMode="auto">
          <a:xfrm>
            <a:off x="5364088" y="12687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35, 60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Rounded Rectangle 143"/>
          <p:cNvSpPr/>
          <p:nvPr/>
        </p:nvSpPr>
        <p:spPr bwMode="auto">
          <a:xfrm>
            <a:off x="7812360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ounded Rectangle 144"/>
          <p:cNvSpPr/>
          <p:nvPr/>
        </p:nvSpPr>
        <p:spPr bwMode="auto">
          <a:xfrm>
            <a:off x="4716016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Rounded Rectangle 145"/>
          <p:cNvSpPr/>
          <p:nvPr/>
        </p:nvSpPr>
        <p:spPr bwMode="auto">
          <a:xfrm>
            <a:off x="4139952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Rounded Rectangle 146"/>
          <p:cNvSpPr/>
          <p:nvPr/>
        </p:nvSpPr>
        <p:spPr bwMode="auto">
          <a:xfrm>
            <a:off x="7236296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Rounded Rectangle 147"/>
          <p:cNvSpPr/>
          <p:nvPr/>
        </p:nvSpPr>
        <p:spPr bwMode="auto">
          <a:xfrm>
            <a:off x="6444208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9" name="Rounded Rectangle 148"/>
          <p:cNvSpPr/>
          <p:nvPr/>
        </p:nvSpPr>
        <p:spPr bwMode="auto">
          <a:xfrm>
            <a:off x="4499992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Rounded Rectangle 149"/>
          <p:cNvSpPr/>
          <p:nvPr/>
        </p:nvSpPr>
        <p:spPr bwMode="auto">
          <a:xfrm>
            <a:off x="5868144" y="378904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1" name="AutoShape 56"/>
          <p:cNvSpPr>
            <a:spLocks noChangeArrowheads="1"/>
          </p:cNvSpPr>
          <p:nvPr/>
        </p:nvSpPr>
        <p:spPr bwMode="auto">
          <a:xfrm>
            <a:off x="755576" y="692696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[35, 60]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124" name="Rounded Rectangle 123"/>
          <p:cNvSpPr/>
          <p:nvPr/>
        </p:nvSpPr>
        <p:spPr bwMode="auto">
          <a:xfrm>
            <a:off x="5292080" y="1196752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>
            <a:off x="467544" y="5373216"/>
            <a:ext cx="8064896" cy="1224136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Deleting node [35, 60], its cutting dimension is x.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Find node </a:t>
            </a:r>
            <a:r>
              <a:rPr lang="en-US" smtClean="0">
                <a:solidFill>
                  <a:srgbClr val="000000"/>
                </a:solidFill>
              </a:rPr>
              <a:t>Y with </a:t>
            </a:r>
            <a:r>
              <a:rPr lang="en-US">
                <a:solidFill>
                  <a:srgbClr val="000000"/>
                </a:solidFill>
              </a:rPr>
              <a:t>minimum x-coordinate in right subtree of  [35, 60</a:t>
            </a:r>
            <a:r>
              <a:rPr lang="en-US" smtClean="0">
                <a:solidFill>
                  <a:srgbClr val="000000"/>
                </a:solidFill>
              </a:rPr>
              <a:t>].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Note that Y might have different cutting dimension.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8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0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1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4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28394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6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79" name="Rounded Rectangle 78"/>
          <p:cNvSpPr/>
          <p:nvPr/>
        </p:nvSpPr>
        <p:spPr bwMode="auto">
          <a:xfrm>
            <a:off x="1907704" y="3284984"/>
            <a:ext cx="864096" cy="504056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7" name="Rounded Rectangle 76"/>
          <p:cNvSpPr/>
          <p:nvPr/>
        </p:nvSpPr>
        <p:spPr bwMode="auto">
          <a:xfrm>
            <a:off x="1979712" y="3356992"/>
            <a:ext cx="720080" cy="360040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3" name="Straight Connector 72"/>
          <p:cNvCxnSpPr/>
          <p:nvPr/>
        </p:nvCxnSpPr>
        <p:spPr bwMode="auto">
          <a:xfrm>
            <a:off x="2051720" y="3717032"/>
            <a:ext cx="10801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Straight Connector 83"/>
          <p:cNvCxnSpPr/>
          <p:nvPr/>
        </p:nvCxnSpPr>
        <p:spPr bwMode="auto">
          <a:xfrm flipH="1">
            <a:off x="2051720" y="3717032"/>
            <a:ext cx="108012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262537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Connector 80"/>
          <p:cNvCxnSpPr/>
          <p:nvPr/>
        </p:nvCxnSpPr>
        <p:spPr bwMode="auto">
          <a:xfrm>
            <a:off x="2051720" y="1268760"/>
            <a:ext cx="0" cy="36004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Rounded Rectangle 73"/>
          <p:cNvSpPr/>
          <p:nvPr/>
        </p:nvSpPr>
        <p:spPr bwMode="auto">
          <a:xfrm>
            <a:off x="5436096" y="3068960"/>
            <a:ext cx="2232248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427984" y="1124744"/>
            <a:ext cx="2808312" cy="576064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611560" y="3274697"/>
            <a:ext cx="0" cy="159446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131840" y="1988840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771800" y="3737606"/>
            <a:ext cx="0" cy="11315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251520" y="3274697"/>
            <a:ext cx="1800200" cy="102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>
            <a:off x="2051720" y="1988840"/>
            <a:ext cx="1800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131840" y="2708920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>
            <a:off x="2051720" y="4509120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611560" y="4149080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2036289" y="3701601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735796" y="3958773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2447764" y="19528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527884" y="26729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447764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956170" y="323869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095836" y="346500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00760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575556" y="3567873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548680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051720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051720" y="3068960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051720" y="-531440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286143" y="240031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920166" y="2966091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62994" y="35318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183274" y="317182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103154" y="342900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868731" y="425194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823234" y="379932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195736" y="4221088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2411760" y="17316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6" name="Straight Connector 95"/>
          <p:cNvCxnSpPr/>
          <p:nvPr/>
        </p:nvCxnSpPr>
        <p:spPr bwMode="auto">
          <a:xfrm>
            <a:off x="5724128" y="1412776"/>
            <a:ext cx="280831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 flipV="1">
            <a:off x="5076056" y="1412776"/>
            <a:ext cx="64807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4499992" y="1988840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H="1" flipV="1">
            <a:off x="4499992" y="2636912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Straight Connector 99"/>
          <p:cNvCxnSpPr/>
          <p:nvPr/>
        </p:nvCxnSpPr>
        <p:spPr bwMode="auto">
          <a:xfrm flipV="1">
            <a:off x="7596336" y="1988840"/>
            <a:ext cx="93610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flipV="1">
            <a:off x="6804248" y="2636912"/>
            <a:ext cx="79208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flipH="1" flipV="1">
            <a:off x="7596336" y="263691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flipV="1">
            <a:off x="6228184" y="3284984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Rounded Rectangle 141"/>
          <p:cNvSpPr/>
          <p:nvPr/>
        </p:nvSpPr>
        <p:spPr bwMode="auto">
          <a:xfrm>
            <a:off x="8172400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Rounded Rectangle 142"/>
          <p:cNvSpPr/>
          <p:nvPr/>
        </p:nvSpPr>
        <p:spPr bwMode="auto">
          <a:xfrm>
            <a:off x="5364088" y="12687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Rounded Rectangle 143"/>
          <p:cNvSpPr/>
          <p:nvPr/>
        </p:nvSpPr>
        <p:spPr bwMode="auto">
          <a:xfrm>
            <a:off x="7812360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ounded Rectangle 144"/>
          <p:cNvSpPr/>
          <p:nvPr/>
        </p:nvSpPr>
        <p:spPr bwMode="auto">
          <a:xfrm>
            <a:off x="4716016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Rounded Rectangle 145"/>
          <p:cNvSpPr/>
          <p:nvPr/>
        </p:nvSpPr>
        <p:spPr bwMode="auto">
          <a:xfrm>
            <a:off x="4139952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Rounded Rectangle 146"/>
          <p:cNvSpPr/>
          <p:nvPr/>
        </p:nvSpPr>
        <p:spPr bwMode="auto">
          <a:xfrm>
            <a:off x="7236296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Rounded Rectangle 147"/>
          <p:cNvSpPr/>
          <p:nvPr/>
        </p:nvSpPr>
        <p:spPr bwMode="auto">
          <a:xfrm>
            <a:off x="6444208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9" name="Rounded Rectangle 148"/>
          <p:cNvSpPr/>
          <p:nvPr/>
        </p:nvSpPr>
        <p:spPr bwMode="auto">
          <a:xfrm>
            <a:off x="4499992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1" name="AutoShape 56"/>
          <p:cNvSpPr>
            <a:spLocks noChangeArrowheads="1"/>
          </p:cNvSpPr>
          <p:nvPr/>
        </p:nvSpPr>
        <p:spPr bwMode="auto">
          <a:xfrm>
            <a:off x="539552" y="692696"/>
            <a:ext cx="38164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[35, 60]</a:t>
            </a:r>
            <a:r>
              <a:rPr lang="cs-CZ" b="1" smtClean="0"/>
              <a:t> </a:t>
            </a:r>
            <a:r>
              <a:rPr lang="en-US" b="1" smtClean="0"/>
              <a:t>... In progress....</a:t>
            </a:r>
            <a:endParaRPr lang="cs-CZ" b="1"/>
          </a:p>
        </p:txBody>
      </p:sp>
      <p:sp>
        <p:nvSpPr>
          <p:cNvPr id="124" name="Rounded Rectangle 123"/>
          <p:cNvSpPr/>
          <p:nvPr/>
        </p:nvSpPr>
        <p:spPr bwMode="auto">
          <a:xfrm>
            <a:off x="5292080" y="1196752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>
            <a:off x="467544" y="5157192"/>
            <a:ext cx="8064896" cy="144016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Deleting node [35, 60], its cutting dimension is x.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Find node </a:t>
            </a:r>
            <a:r>
              <a:rPr lang="en-US" smtClean="0">
                <a:solidFill>
                  <a:srgbClr val="000000"/>
                </a:solidFill>
              </a:rPr>
              <a:t>Y with </a:t>
            </a:r>
            <a:r>
              <a:rPr lang="en-US">
                <a:solidFill>
                  <a:srgbClr val="000000"/>
                </a:solidFill>
              </a:rPr>
              <a:t>minimum x-coordinate in right subtree of  [35, 60</a:t>
            </a:r>
            <a:r>
              <a:rPr lang="en-US" smtClean="0">
                <a:solidFill>
                  <a:srgbClr val="000000"/>
                </a:solidFill>
              </a:rPr>
              <a:t>].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Fill node </a:t>
            </a:r>
            <a:r>
              <a:rPr lang="en-US">
                <a:solidFill>
                  <a:srgbClr val="000000"/>
                </a:solidFill>
              </a:rPr>
              <a:t>[35, 60</a:t>
            </a:r>
            <a:r>
              <a:rPr lang="en-US" smtClean="0">
                <a:solidFill>
                  <a:srgbClr val="000000"/>
                </a:solidFill>
              </a:rPr>
              <a:t>] with keys of Y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and if Y is not a leaf  continue by recursively deleting Y.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0" name="Rounded Rectangle 69"/>
          <p:cNvSpPr/>
          <p:nvPr/>
        </p:nvSpPr>
        <p:spPr bwMode="auto">
          <a:xfrm>
            <a:off x="6372200" y="3068960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" name="AutoShape 56"/>
          <p:cNvSpPr>
            <a:spLocks noChangeArrowheads="1"/>
          </p:cNvSpPr>
          <p:nvPr/>
        </p:nvSpPr>
        <p:spPr bwMode="auto">
          <a:xfrm>
            <a:off x="6876256" y="3573016"/>
            <a:ext cx="165618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[50, 30]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12" name="Freeform 11"/>
          <p:cNvSpPr/>
          <p:nvPr/>
        </p:nvSpPr>
        <p:spPr bwMode="auto">
          <a:xfrm>
            <a:off x="5759021" y="1773716"/>
            <a:ext cx="531610" cy="1553378"/>
          </a:xfrm>
          <a:custGeom>
            <a:avLst/>
            <a:gdLst>
              <a:gd name="connsiteX0" fmla="*/ 531610 w 531610"/>
              <a:gd name="connsiteY0" fmla="*/ 1553378 h 1553378"/>
              <a:gd name="connsiteX1" fmla="*/ 57885 w 531610"/>
              <a:gd name="connsiteY1" fmla="*/ 749147 h 1553378"/>
              <a:gd name="connsiteX2" fmla="*/ 24834 w 531610"/>
              <a:gd name="connsiteY2" fmla="*/ 0 h 1553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610" h="1553378">
                <a:moveTo>
                  <a:pt x="531610" y="1553378"/>
                </a:moveTo>
                <a:cubicBezTo>
                  <a:pt x="336979" y="1280710"/>
                  <a:pt x="142348" y="1008043"/>
                  <a:pt x="57885" y="749147"/>
                </a:cubicBezTo>
                <a:cubicBezTo>
                  <a:pt x="-26578" y="490251"/>
                  <a:pt x="-872" y="245125"/>
                  <a:pt x="24834" y="0"/>
                </a:cubicBezTo>
              </a:path>
            </a:pathLst>
          </a:custGeom>
          <a:noFill/>
          <a:ln w="476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1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5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8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0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9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5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92" name="Straight Connector 91"/>
          <p:cNvCxnSpPr/>
          <p:nvPr/>
        </p:nvCxnSpPr>
        <p:spPr bwMode="auto">
          <a:xfrm>
            <a:off x="1547664" y="1268760"/>
            <a:ext cx="0" cy="36004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Rounded Rectangle 85"/>
          <p:cNvSpPr/>
          <p:nvPr/>
        </p:nvSpPr>
        <p:spPr bwMode="auto">
          <a:xfrm>
            <a:off x="755576" y="2420888"/>
            <a:ext cx="720080" cy="360040"/>
          </a:xfrm>
          <a:prstGeom prst="roundRect">
            <a:avLst/>
          </a:prstGeom>
          <a:noFill/>
          <a:ln w="2857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868731" y="2503183"/>
            <a:ext cx="514343" cy="205737"/>
          </a:xfrm>
          <a:prstGeom prst="roundRect">
            <a:avLst/>
          </a:prstGeom>
          <a:solidFill>
            <a:schemeClr val="bg1"/>
          </a:solidFill>
          <a:ln w="2857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charset="0"/>
              </a:rPr>
              <a:t>35, 60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charset="0"/>
            </a:endParaRPr>
          </a:p>
        </p:txBody>
      </p:sp>
      <p:cxnSp>
        <p:nvCxnSpPr>
          <p:cNvPr id="91" name="Straight Connector 90"/>
          <p:cNvCxnSpPr/>
          <p:nvPr/>
        </p:nvCxnSpPr>
        <p:spPr bwMode="auto">
          <a:xfrm rot="5400000" flipH="1">
            <a:off x="1501373" y="274492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Right Arrow 1"/>
          <p:cNvSpPr/>
          <p:nvPr/>
        </p:nvSpPr>
        <p:spPr bwMode="auto">
          <a:xfrm>
            <a:off x="1619672" y="1412776"/>
            <a:ext cx="360040" cy="216024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93" name="Group 92"/>
          <p:cNvGrpSpPr/>
          <p:nvPr/>
        </p:nvGrpSpPr>
        <p:grpSpPr>
          <a:xfrm flipH="1">
            <a:off x="5436096" y="3933056"/>
            <a:ext cx="792088" cy="720080"/>
            <a:chOff x="6228184" y="3933056"/>
            <a:chExt cx="792088" cy="720080"/>
          </a:xfrm>
        </p:grpSpPr>
        <p:cxnSp>
          <p:nvCxnSpPr>
            <p:cNvPr id="94" name="Straight Connector 93"/>
            <p:cNvCxnSpPr/>
            <p:nvPr/>
          </p:nvCxnSpPr>
          <p:spPr bwMode="auto">
            <a:xfrm flipH="1" flipV="1">
              <a:off x="6228184" y="3933056"/>
              <a:ext cx="432048" cy="57606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8" name="Rounded Rectangle 107"/>
            <p:cNvSpPr/>
            <p:nvPr/>
          </p:nvSpPr>
          <p:spPr bwMode="auto">
            <a:xfrm>
              <a:off x="6300192" y="4365104"/>
              <a:ext cx="720080" cy="288032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60, 10</a:t>
              </a:r>
              <a:endPara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50" name="Rounded Rectangle 149"/>
          <p:cNvSpPr/>
          <p:nvPr/>
        </p:nvSpPr>
        <p:spPr bwMode="auto">
          <a:xfrm>
            <a:off x="5868144" y="378904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24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33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8" name="Rounded Rectangle 157"/>
          <p:cNvSpPr/>
          <p:nvPr/>
        </p:nvSpPr>
        <p:spPr bwMode="auto">
          <a:xfrm>
            <a:off x="4427984" y="1124744"/>
            <a:ext cx="2808312" cy="576064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4" name="Rounded Rectangle 73"/>
          <p:cNvSpPr/>
          <p:nvPr/>
        </p:nvSpPr>
        <p:spPr bwMode="auto">
          <a:xfrm>
            <a:off x="5364088" y="3068960"/>
            <a:ext cx="2304256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6" name="Straight Connector 95"/>
          <p:cNvCxnSpPr/>
          <p:nvPr/>
        </p:nvCxnSpPr>
        <p:spPr bwMode="auto">
          <a:xfrm>
            <a:off x="5724128" y="1412776"/>
            <a:ext cx="280831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 flipV="1">
            <a:off x="5076056" y="1412776"/>
            <a:ext cx="64807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4499992" y="1988840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H="1" flipV="1">
            <a:off x="4499992" y="2636912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Straight Connector 99"/>
          <p:cNvCxnSpPr/>
          <p:nvPr/>
        </p:nvCxnSpPr>
        <p:spPr bwMode="auto">
          <a:xfrm flipV="1">
            <a:off x="7596336" y="1988840"/>
            <a:ext cx="93610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flipV="1">
            <a:off x="6804248" y="2636912"/>
            <a:ext cx="79208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flipH="1" flipV="1">
            <a:off x="7596336" y="263691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flipV="1">
            <a:off x="6228184" y="3284984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Rounded Rectangle 141"/>
          <p:cNvSpPr/>
          <p:nvPr/>
        </p:nvSpPr>
        <p:spPr bwMode="auto">
          <a:xfrm>
            <a:off x="8172400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Rounded Rectangle 142"/>
          <p:cNvSpPr/>
          <p:nvPr/>
        </p:nvSpPr>
        <p:spPr bwMode="auto">
          <a:xfrm>
            <a:off x="5364088" y="12687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Rounded Rectangle 143"/>
          <p:cNvSpPr/>
          <p:nvPr/>
        </p:nvSpPr>
        <p:spPr bwMode="auto">
          <a:xfrm>
            <a:off x="7812360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ounded Rectangle 144"/>
          <p:cNvSpPr/>
          <p:nvPr/>
        </p:nvSpPr>
        <p:spPr bwMode="auto">
          <a:xfrm>
            <a:off x="4716016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Rounded Rectangle 145"/>
          <p:cNvSpPr/>
          <p:nvPr/>
        </p:nvSpPr>
        <p:spPr bwMode="auto">
          <a:xfrm>
            <a:off x="4139952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Rounded Rectangle 146"/>
          <p:cNvSpPr/>
          <p:nvPr/>
        </p:nvSpPr>
        <p:spPr bwMode="auto">
          <a:xfrm>
            <a:off x="7236296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Rounded Rectangle 147"/>
          <p:cNvSpPr/>
          <p:nvPr/>
        </p:nvSpPr>
        <p:spPr bwMode="auto">
          <a:xfrm>
            <a:off x="6444208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9" name="Rounded Rectangle 148"/>
          <p:cNvSpPr/>
          <p:nvPr/>
        </p:nvSpPr>
        <p:spPr bwMode="auto">
          <a:xfrm>
            <a:off x="4499992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1" name="AutoShape 56"/>
          <p:cNvSpPr>
            <a:spLocks noChangeArrowheads="1"/>
          </p:cNvSpPr>
          <p:nvPr/>
        </p:nvSpPr>
        <p:spPr bwMode="auto">
          <a:xfrm>
            <a:off x="539552" y="692696"/>
            <a:ext cx="38164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[35, 60]</a:t>
            </a:r>
            <a:r>
              <a:rPr lang="cs-CZ" b="1" smtClean="0"/>
              <a:t> </a:t>
            </a:r>
            <a:r>
              <a:rPr lang="en-US" b="1" smtClean="0"/>
              <a:t>... In progress....</a:t>
            </a:r>
            <a:endParaRPr lang="cs-CZ" b="1"/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>
            <a:off x="323528" y="5157192"/>
            <a:ext cx="8352928" cy="144016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Deleting </a:t>
            </a:r>
            <a:r>
              <a:rPr lang="en-US" smtClean="0">
                <a:solidFill>
                  <a:srgbClr val="000000"/>
                </a:solidFill>
              </a:rPr>
              <a:t>node </a:t>
            </a:r>
            <a:r>
              <a:rPr lang="en-US">
                <a:solidFill>
                  <a:srgbClr val="000000"/>
                </a:solidFill>
              </a:rPr>
              <a:t>[50, 30], it cutting dimension is y, it has </a:t>
            </a:r>
            <a:r>
              <a:rPr lang="en-US" smtClean="0">
                <a:solidFill>
                  <a:srgbClr val="000000"/>
                </a:solidFill>
              </a:rPr>
              <a:t>no R </a:t>
            </a:r>
            <a:r>
              <a:rPr lang="en-US">
                <a:solidFill>
                  <a:srgbClr val="000000"/>
                </a:solidFill>
              </a:rPr>
              <a:t>subtree.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Find node Z</a:t>
            </a:r>
            <a:r>
              <a:rPr lang="en-US" smtClean="0">
                <a:solidFill>
                  <a:srgbClr val="000000"/>
                </a:solidFill>
              </a:rPr>
              <a:t> with </a:t>
            </a:r>
            <a:r>
              <a:rPr lang="en-US">
                <a:solidFill>
                  <a:srgbClr val="000000"/>
                </a:solidFill>
              </a:rPr>
              <a:t>minimum </a:t>
            </a:r>
            <a:r>
              <a:rPr lang="en-US" smtClean="0">
                <a:solidFill>
                  <a:srgbClr val="000000"/>
                </a:solidFill>
              </a:rPr>
              <a:t>y-coordinate </a:t>
            </a:r>
            <a:r>
              <a:rPr lang="en-US">
                <a:solidFill>
                  <a:srgbClr val="000000"/>
                </a:solidFill>
              </a:rPr>
              <a:t>in </a:t>
            </a:r>
            <a:r>
              <a:rPr lang="en-US" smtClean="0">
                <a:solidFill>
                  <a:srgbClr val="000000"/>
                </a:solidFill>
              </a:rPr>
              <a:t>LEFT </a:t>
            </a:r>
            <a:r>
              <a:rPr lang="en-US">
                <a:solidFill>
                  <a:srgbClr val="000000"/>
                </a:solidFill>
              </a:rPr>
              <a:t>subtree of  </a:t>
            </a:r>
            <a:r>
              <a:rPr lang="en-US" smtClean="0">
                <a:solidFill>
                  <a:srgbClr val="000000"/>
                </a:solidFill>
              </a:rPr>
              <a:t>[50, 30],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Fill </a:t>
            </a:r>
            <a:r>
              <a:rPr lang="en-US">
                <a:solidFill>
                  <a:srgbClr val="000000"/>
                </a:solidFill>
              </a:rPr>
              <a:t> [50, 30]</a:t>
            </a:r>
            <a:r>
              <a:rPr lang="en-US" smtClean="0">
                <a:solidFill>
                  <a:srgbClr val="000000"/>
                </a:solidFill>
              </a:rPr>
              <a:t> with keys of Z and move L subtree of </a:t>
            </a:r>
            <a:r>
              <a:rPr lang="en-US">
                <a:solidFill>
                  <a:srgbClr val="000000"/>
                </a:solidFill>
              </a:rPr>
              <a:t>[50, 30</a:t>
            </a:r>
            <a:r>
              <a:rPr lang="en-US" smtClean="0">
                <a:solidFill>
                  <a:srgbClr val="000000"/>
                </a:solidFill>
              </a:rPr>
              <a:t>] to its R subtree.</a:t>
            </a:r>
          </a:p>
        </p:txBody>
      </p:sp>
      <p:sp>
        <p:nvSpPr>
          <p:cNvPr id="70" name="Rounded Rectangle 69"/>
          <p:cNvSpPr/>
          <p:nvPr/>
        </p:nvSpPr>
        <p:spPr bwMode="auto">
          <a:xfrm>
            <a:off x="6372200" y="3068960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" name="AutoShape 56"/>
          <p:cNvSpPr>
            <a:spLocks noChangeArrowheads="1"/>
          </p:cNvSpPr>
          <p:nvPr/>
        </p:nvSpPr>
        <p:spPr bwMode="auto">
          <a:xfrm>
            <a:off x="6876256" y="3573016"/>
            <a:ext cx="165618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[50, 30]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72" name="Rounded Rectangle 71"/>
          <p:cNvSpPr/>
          <p:nvPr/>
        </p:nvSpPr>
        <p:spPr bwMode="auto">
          <a:xfrm>
            <a:off x="5292080" y="1196752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8" name="Rounded Rectangle 77"/>
          <p:cNvSpPr/>
          <p:nvPr/>
        </p:nvSpPr>
        <p:spPr bwMode="auto">
          <a:xfrm>
            <a:off x="1979712" y="3356992"/>
            <a:ext cx="720080" cy="360040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9" name="Straight Connector 78"/>
          <p:cNvCxnSpPr/>
          <p:nvPr/>
        </p:nvCxnSpPr>
        <p:spPr bwMode="auto">
          <a:xfrm>
            <a:off x="2051720" y="3717032"/>
            <a:ext cx="10801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Connector 80"/>
          <p:cNvCxnSpPr/>
          <p:nvPr/>
        </p:nvCxnSpPr>
        <p:spPr bwMode="auto">
          <a:xfrm flipH="1">
            <a:off x="2051720" y="3717032"/>
            <a:ext cx="108012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Connector 81"/>
          <p:cNvCxnSpPr/>
          <p:nvPr/>
        </p:nvCxnSpPr>
        <p:spPr bwMode="auto">
          <a:xfrm rot="5400000" flipH="1">
            <a:off x="262537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Straight Connector 83"/>
          <p:cNvCxnSpPr/>
          <p:nvPr/>
        </p:nvCxnSpPr>
        <p:spPr bwMode="auto">
          <a:xfrm>
            <a:off x="2051720" y="1268760"/>
            <a:ext cx="0" cy="36004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flipV="1">
            <a:off x="611560" y="3274697"/>
            <a:ext cx="0" cy="159446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Straight Connector 87"/>
          <p:cNvCxnSpPr/>
          <p:nvPr/>
        </p:nvCxnSpPr>
        <p:spPr bwMode="auto">
          <a:xfrm flipV="1">
            <a:off x="3131840" y="1988840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Straight Connector 90"/>
          <p:cNvCxnSpPr/>
          <p:nvPr/>
        </p:nvCxnSpPr>
        <p:spPr bwMode="auto">
          <a:xfrm flipV="1">
            <a:off x="2771800" y="3737606"/>
            <a:ext cx="0" cy="11315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Straight Connector 91"/>
          <p:cNvCxnSpPr/>
          <p:nvPr/>
        </p:nvCxnSpPr>
        <p:spPr bwMode="auto">
          <a:xfrm>
            <a:off x="251520" y="3274697"/>
            <a:ext cx="1800200" cy="102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Straight Connector 92"/>
          <p:cNvCxnSpPr/>
          <p:nvPr/>
        </p:nvCxnSpPr>
        <p:spPr bwMode="auto">
          <a:xfrm>
            <a:off x="2051720" y="1988840"/>
            <a:ext cx="1800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>
            <a:off x="3131840" y="2708920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>
            <a:off x="2051720" y="4509120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>
            <a:off x="611560" y="4149080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 rot="5400000" flipH="1" flipV="1">
            <a:off x="2036289" y="3701601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 flipH="1">
            <a:off x="2735796" y="3948486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 rot="5400000" flipH="1">
            <a:off x="2447764" y="19528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Straight Connector 114"/>
          <p:cNvCxnSpPr/>
          <p:nvPr/>
        </p:nvCxnSpPr>
        <p:spPr bwMode="auto">
          <a:xfrm rot="5400000" flipH="1">
            <a:off x="3527884" y="26729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>
            <a:off x="2447764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Connector 116"/>
          <p:cNvCxnSpPr/>
          <p:nvPr/>
        </p:nvCxnSpPr>
        <p:spPr bwMode="auto">
          <a:xfrm rot="5400000" flipH="1" flipV="1">
            <a:off x="956170" y="323869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Connector 117"/>
          <p:cNvCxnSpPr/>
          <p:nvPr/>
        </p:nvCxnSpPr>
        <p:spPr bwMode="auto">
          <a:xfrm rot="5400000" flipH="1">
            <a:off x="3095836" y="346500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Straight Connector 124"/>
          <p:cNvCxnSpPr/>
          <p:nvPr/>
        </p:nvCxnSpPr>
        <p:spPr bwMode="auto">
          <a:xfrm rot="5400000" flipH="1">
            <a:off x="100760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Straight Connector 131"/>
          <p:cNvCxnSpPr/>
          <p:nvPr/>
        </p:nvCxnSpPr>
        <p:spPr bwMode="auto">
          <a:xfrm rot="5400000">
            <a:off x="575556" y="3567873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Straight Connector 133"/>
          <p:cNvCxnSpPr/>
          <p:nvPr/>
        </p:nvCxnSpPr>
        <p:spPr bwMode="auto">
          <a:xfrm rot="5400000" flipH="1">
            <a:off x="-1548680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Straight Connector 134"/>
          <p:cNvCxnSpPr/>
          <p:nvPr/>
        </p:nvCxnSpPr>
        <p:spPr bwMode="auto">
          <a:xfrm rot="5400000" flipH="1">
            <a:off x="2051720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Straight Connector 135"/>
          <p:cNvCxnSpPr/>
          <p:nvPr/>
        </p:nvCxnSpPr>
        <p:spPr bwMode="auto">
          <a:xfrm rot="5400000" flipH="1" flipV="1">
            <a:off x="2051720" y="3068960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Straight Connector 136"/>
          <p:cNvCxnSpPr/>
          <p:nvPr/>
        </p:nvCxnSpPr>
        <p:spPr bwMode="auto">
          <a:xfrm rot="5400000" flipH="1" flipV="1">
            <a:off x="2051720" y="-531440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Rounded Rectangle 137"/>
          <p:cNvSpPr/>
          <p:nvPr/>
        </p:nvSpPr>
        <p:spPr bwMode="auto">
          <a:xfrm>
            <a:off x="3286143" y="240031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9" name="Rounded Rectangle 138"/>
          <p:cNvSpPr/>
          <p:nvPr/>
        </p:nvSpPr>
        <p:spPr bwMode="auto">
          <a:xfrm>
            <a:off x="920166" y="2966091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0" name="Rounded Rectangle 139"/>
          <p:cNvSpPr/>
          <p:nvPr/>
        </p:nvSpPr>
        <p:spPr bwMode="auto">
          <a:xfrm>
            <a:off x="662994" y="35318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Rounded Rectangle 151"/>
          <p:cNvSpPr/>
          <p:nvPr/>
        </p:nvSpPr>
        <p:spPr bwMode="auto">
          <a:xfrm>
            <a:off x="3183274" y="317182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3" name="Rounded Rectangle 152"/>
          <p:cNvSpPr/>
          <p:nvPr/>
        </p:nvSpPr>
        <p:spPr bwMode="auto">
          <a:xfrm>
            <a:off x="2103154" y="342900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Rounded Rectangle 153"/>
          <p:cNvSpPr/>
          <p:nvPr/>
        </p:nvSpPr>
        <p:spPr bwMode="auto">
          <a:xfrm>
            <a:off x="868731" y="425194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5" name="Rounded Rectangle 154"/>
          <p:cNvSpPr/>
          <p:nvPr/>
        </p:nvSpPr>
        <p:spPr bwMode="auto">
          <a:xfrm>
            <a:off x="2823234" y="378904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6" name="Rounded Rectangle 155"/>
          <p:cNvSpPr/>
          <p:nvPr/>
        </p:nvSpPr>
        <p:spPr bwMode="auto">
          <a:xfrm>
            <a:off x="2195736" y="4221088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7" name="Rounded Rectangle 156"/>
          <p:cNvSpPr/>
          <p:nvPr/>
        </p:nvSpPr>
        <p:spPr bwMode="auto">
          <a:xfrm>
            <a:off x="2411760" y="17316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5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2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3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9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6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9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0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2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1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grpSp>
        <p:nvGrpSpPr>
          <p:cNvPr id="83" name="Group 82"/>
          <p:cNvGrpSpPr/>
          <p:nvPr/>
        </p:nvGrpSpPr>
        <p:grpSpPr>
          <a:xfrm flipH="1">
            <a:off x="5436096" y="3933056"/>
            <a:ext cx="792088" cy="720080"/>
            <a:chOff x="6228184" y="3933056"/>
            <a:chExt cx="792088" cy="720080"/>
          </a:xfrm>
        </p:grpSpPr>
        <p:cxnSp>
          <p:nvCxnSpPr>
            <p:cNvPr id="85" name="Straight Connector 84"/>
            <p:cNvCxnSpPr/>
            <p:nvPr/>
          </p:nvCxnSpPr>
          <p:spPr bwMode="auto">
            <a:xfrm flipH="1" flipV="1">
              <a:off x="6228184" y="3933056"/>
              <a:ext cx="432048" cy="57606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7" name="Rounded Rectangle 86"/>
            <p:cNvSpPr/>
            <p:nvPr/>
          </p:nvSpPr>
          <p:spPr bwMode="auto">
            <a:xfrm>
              <a:off x="6300192" y="4365104"/>
              <a:ext cx="720080" cy="288032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60, 10</a:t>
              </a:r>
              <a:endPara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50" name="Rounded Rectangle 149"/>
          <p:cNvSpPr/>
          <p:nvPr/>
        </p:nvSpPr>
        <p:spPr bwMode="auto">
          <a:xfrm>
            <a:off x="5868144" y="378904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71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66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61" name="Rectangle 160"/>
          <p:cNvSpPr/>
          <p:nvPr/>
        </p:nvSpPr>
        <p:spPr bwMode="auto">
          <a:xfrm rot="5400000" flipH="1">
            <a:off x="1151620" y="2888940"/>
            <a:ext cx="2880320" cy="108012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2123728" y="4077072"/>
            <a:ext cx="576064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 rot="5400000" flipH="1">
            <a:off x="5652120" y="2996952"/>
            <a:ext cx="2016224" cy="1728192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" name="Rounded Rectangle 80"/>
          <p:cNvSpPr/>
          <p:nvPr/>
        </p:nvSpPr>
        <p:spPr bwMode="auto">
          <a:xfrm>
            <a:off x="4427984" y="1124744"/>
            <a:ext cx="2808312" cy="576064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4" name="Rounded Rectangle 73"/>
          <p:cNvSpPr/>
          <p:nvPr/>
        </p:nvSpPr>
        <p:spPr bwMode="auto">
          <a:xfrm>
            <a:off x="3995936" y="3068960"/>
            <a:ext cx="5040560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6" name="Straight Connector 95"/>
          <p:cNvCxnSpPr/>
          <p:nvPr/>
        </p:nvCxnSpPr>
        <p:spPr bwMode="auto">
          <a:xfrm>
            <a:off x="5724128" y="1412776"/>
            <a:ext cx="280831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 flipV="1">
            <a:off x="5076056" y="1412776"/>
            <a:ext cx="64807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4499992" y="1988840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H="1" flipV="1">
            <a:off x="4499992" y="2636912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Straight Connector 99"/>
          <p:cNvCxnSpPr/>
          <p:nvPr/>
        </p:nvCxnSpPr>
        <p:spPr bwMode="auto">
          <a:xfrm flipV="1">
            <a:off x="7596336" y="1988840"/>
            <a:ext cx="93610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flipV="1">
            <a:off x="6804248" y="2636912"/>
            <a:ext cx="79208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flipH="1" flipV="1">
            <a:off x="7596336" y="263691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flipV="1">
            <a:off x="6228184" y="3284984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Rounded Rectangle 141"/>
          <p:cNvSpPr/>
          <p:nvPr/>
        </p:nvSpPr>
        <p:spPr bwMode="auto">
          <a:xfrm>
            <a:off x="8172400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Rounded Rectangle 142"/>
          <p:cNvSpPr/>
          <p:nvPr/>
        </p:nvSpPr>
        <p:spPr bwMode="auto">
          <a:xfrm>
            <a:off x="5364088" y="12687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Rounded Rectangle 143"/>
          <p:cNvSpPr/>
          <p:nvPr/>
        </p:nvSpPr>
        <p:spPr bwMode="auto">
          <a:xfrm>
            <a:off x="7812360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ounded Rectangle 144"/>
          <p:cNvSpPr/>
          <p:nvPr/>
        </p:nvSpPr>
        <p:spPr bwMode="auto">
          <a:xfrm>
            <a:off x="4716016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Rounded Rectangle 145"/>
          <p:cNvSpPr/>
          <p:nvPr/>
        </p:nvSpPr>
        <p:spPr bwMode="auto">
          <a:xfrm>
            <a:off x="4139952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Rounded Rectangle 146"/>
          <p:cNvSpPr/>
          <p:nvPr/>
        </p:nvSpPr>
        <p:spPr bwMode="auto">
          <a:xfrm>
            <a:off x="7236296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Rounded Rectangle 147"/>
          <p:cNvSpPr/>
          <p:nvPr/>
        </p:nvSpPr>
        <p:spPr bwMode="auto">
          <a:xfrm>
            <a:off x="6444208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9" name="Rounded Rectangle 148"/>
          <p:cNvSpPr/>
          <p:nvPr/>
        </p:nvSpPr>
        <p:spPr bwMode="auto">
          <a:xfrm>
            <a:off x="4499992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1" name="AutoShape 56"/>
          <p:cNvSpPr>
            <a:spLocks noChangeArrowheads="1"/>
          </p:cNvSpPr>
          <p:nvPr/>
        </p:nvSpPr>
        <p:spPr bwMode="auto">
          <a:xfrm>
            <a:off x="539552" y="692696"/>
            <a:ext cx="38164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[35, 60]</a:t>
            </a:r>
            <a:r>
              <a:rPr lang="cs-CZ" b="1" smtClean="0"/>
              <a:t> </a:t>
            </a:r>
            <a:r>
              <a:rPr lang="en-US" b="1" smtClean="0"/>
              <a:t>... In progress....</a:t>
            </a:r>
            <a:endParaRPr lang="cs-CZ" b="1"/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>
            <a:off x="467544" y="5157192"/>
            <a:ext cx="8064896" cy="144016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Deleting node [50, 30], its cutting dimension is y, it has no R subtree.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Find node Z</a:t>
            </a:r>
            <a:r>
              <a:rPr lang="en-US" smtClean="0">
                <a:solidFill>
                  <a:srgbClr val="000000"/>
                </a:solidFill>
              </a:rPr>
              <a:t> with </a:t>
            </a:r>
            <a:r>
              <a:rPr lang="en-US">
                <a:solidFill>
                  <a:srgbClr val="000000"/>
                </a:solidFill>
              </a:rPr>
              <a:t>minimum </a:t>
            </a:r>
            <a:r>
              <a:rPr lang="en-US" smtClean="0">
                <a:solidFill>
                  <a:srgbClr val="000000"/>
                </a:solidFill>
              </a:rPr>
              <a:t>y-coordinate </a:t>
            </a:r>
            <a:r>
              <a:rPr lang="en-US">
                <a:solidFill>
                  <a:srgbClr val="000000"/>
                </a:solidFill>
              </a:rPr>
              <a:t>in </a:t>
            </a:r>
            <a:r>
              <a:rPr lang="en-US" smtClean="0">
                <a:solidFill>
                  <a:srgbClr val="000000"/>
                </a:solidFill>
              </a:rPr>
              <a:t>LEFT </a:t>
            </a:r>
            <a:r>
              <a:rPr lang="en-US">
                <a:solidFill>
                  <a:srgbClr val="000000"/>
                </a:solidFill>
              </a:rPr>
              <a:t>subtree of  </a:t>
            </a:r>
            <a:r>
              <a:rPr lang="en-US" smtClean="0">
                <a:solidFill>
                  <a:srgbClr val="000000"/>
                </a:solidFill>
              </a:rPr>
              <a:t>[50, 30],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Fill </a:t>
            </a:r>
            <a:r>
              <a:rPr lang="en-US">
                <a:solidFill>
                  <a:srgbClr val="000000"/>
                </a:solidFill>
              </a:rPr>
              <a:t> [50, 30]</a:t>
            </a:r>
            <a:r>
              <a:rPr lang="en-US" smtClean="0">
                <a:solidFill>
                  <a:srgbClr val="000000"/>
                </a:solidFill>
              </a:rPr>
              <a:t> with keys of Z and move L subtree of </a:t>
            </a:r>
            <a:r>
              <a:rPr lang="en-US">
                <a:solidFill>
                  <a:srgbClr val="000000"/>
                </a:solidFill>
              </a:rPr>
              <a:t>[50, 30</a:t>
            </a:r>
            <a:r>
              <a:rPr lang="en-US" smtClean="0">
                <a:solidFill>
                  <a:srgbClr val="000000"/>
                </a:solidFill>
              </a:rPr>
              <a:t>] to its R subtree.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If Z is not a leaf continue by recursively deleting Z.</a:t>
            </a:r>
          </a:p>
        </p:txBody>
      </p:sp>
      <p:sp>
        <p:nvSpPr>
          <p:cNvPr id="70" name="Rounded Rectangle 69"/>
          <p:cNvSpPr/>
          <p:nvPr/>
        </p:nvSpPr>
        <p:spPr bwMode="auto">
          <a:xfrm>
            <a:off x="6372200" y="3068960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" name="AutoShape 56"/>
          <p:cNvSpPr>
            <a:spLocks noChangeArrowheads="1"/>
          </p:cNvSpPr>
          <p:nvPr/>
        </p:nvSpPr>
        <p:spPr bwMode="auto">
          <a:xfrm>
            <a:off x="7020272" y="3573016"/>
            <a:ext cx="1872208" cy="79208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[50, 30]...</a:t>
            </a:r>
          </a:p>
          <a:p>
            <a:pPr algn="ctr"/>
            <a:r>
              <a:rPr lang="en-US" b="1" smtClean="0"/>
              <a:t>In progress...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4" name="Freeform 3"/>
          <p:cNvSpPr/>
          <p:nvPr/>
        </p:nvSpPr>
        <p:spPr bwMode="auto">
          <a:xfrm rot="1552346">
            <a:off x="5245663" y="3094201"/>
            <a:ext cx="737975" cy="1186045"/>
          </a:xfrm>
          <a:custGeom>
            <a:avLst/>
            <a:gdLst>
              <a:gd name="connsiteX0" fmla="*/ 859824 w 859824"/>
              <a:gd name="connsiteY0" fmla="*/ 1189821 h 1189821"/>
              <a:gd name="connsiteX1" fmla="*/ 509 w 859824"/>
              <a:gd name="connsiteY1" fmla="*/ 407624 h 1189821"/>
              <a:gd name="connsiteX2" fmla="*/ 760672 w 859824"/>
              <a:gd name="connsiteY2" fmla="*/ 0 h 1189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9824" h="1189821">
                <a:moveTo>
                  <a:pt x="859824" y="1189821"/>
                </a:moveTo>
                <a:cubicBezTo>
                  <a:pt x="438429" y="897874"/>
                  <a:pt x="17034" y="605927"/>
                  <a:pt x="509" y="407624"/>
                </a:cubicBezTo>
                <a:cubicBezTo>
                  <a:pt x="-16016" y="209321"/>
                  <a:pt x="372328" y="104660"/>
                  <a:pt x="760672" y="0"/>
                </a:cubicBezTo>
              </a:path>
            </a:pathLst>
          </a:custGeom>
          <a:noFill/>
          <a:ln w="4127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Rounded Rectangle 71"/>
          <p:cNvSpPr/>
          <p:nvPr/>
        </p:nvSpPr>
        <p:spPr bwMode="auto">
          <a:xfrm>
            <a:off x="5364088" y="4293096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Rounded Rectangle 75"/>
          <p:cNvSpPr/>
          <p:nvPr/>
        </p:nvSpPr>
        <p:spPr bwMode="auto">
          <a:xfrm>
            <a:off x="5292080" y="1196752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Rounded Rectangle 83"/>
          <p:cNvSpPr/>
          <p:nvPr/>
        </p:nvSpPr>
        <p:spPr bwMode="auto">
          <a:xfrm>
            <a:off x="1979712" y="3356992"/>
            <a:ext cx="720080" cy="360040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6" name="Straight Connector 85"/>
          <p:cNvCxnSpPr/>
          <p:nvPr/>
        </p:nvCxnSpPr>
        <p:spPr bwMode="auto">
          <a:xfrm>
            <a:off x="2051720" y="3717032"/>
            <a:ext cx="10801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Straight Connector 87"/>
          <p:cNvCxnSpPr/>
          <p:nvPr/>
        </p:nvCxnSpPr>
        <p:spPr bwMode="auto">
          <a:xfrm flipH="1">
            <a:off x="2051720" y="3717032"/>
            <a:ext cx="108012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Straight Connector 90"/>
          <p:cNvCxnSpPr/>
          <p:nvPr/>
        </p:nvCxnSpPr>
        <p:spPr bwMode="auto">
          <a:xfrm rot="5400000" flipH="1">
            <a:off x="262537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Straight Connector 91"/>
          <p:cNvCxnSpPr/>
          <p:nvPr/>
        </p:nvCxnSpPr>
        <p:spPr bwMode="auto">
          <a:xfrm>
            <a:off x="2051720" y="1268760"/>
            <a:ext cx="0" cy="36004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Straight Connector 92"/>
          <p:cNvCxnSpPr/>
          <p:nvPr/>
        </p:nvCxnSpPr>
        <p:spPr bwMode="auto">
          <a:xfrm flipV="1">
            <a:off x="611560" y="3274697"/>
            <a:ext cx="0" cy="159446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flipV="1">
            <a:off x="3131840" y="1988840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 flipV="1">
            <a:off x="2771800" y="3737606"/>
            <a:ext cx="0" cy="11315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>
            <a:off x="251520" y="3274697"/>
            <a:ext cx="1800200" cy="102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>
            <a:off x="2051720" y="1988840"/>
            <a:ext cx="1800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>
            <a:off x="3131840" y="2708920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>
            <a:off x="2051720" y="4509120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Straight Connector 114"/>
          <p:cNvCxnSpPr/>
          <p:nvPr/>
        </p:nvCxnSpPr>
        <p:spPr bwMode="auto">
          <a:xfrm>
            <a:off x="611560" y="4149080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 flipV="1">
            <a:off x="2036289" y="3701601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Connector 116"/>
          <p:cNvCxnSpPr/>
          <p:nvPr/>
        </p:nvCxnSpPr>
        <p:spPr bwMode="auto">
          <a:xfrm rot="5400000" flipH="1">
            <a:off x="2735796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Connector 117"/>
          <p:cNvCxnSpPr/>
          <p:nvPr/>
        </p:nvCxnSpPr>
        <p:spPr bwMode="auto">
          <a:xfrm rot="5400000" flipH="1">
            <a:off x="2447764" y="19528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rot="5400000" flipH="1">
            <a:off x="3527884" y="26729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Straight Connector 124"/>
          <p:cNvCxnSpPr/>
          <p:nvPr/>
        </p:nvCxnSpPr>
        <p:spPr bwMode="auto">
          <a:xfrm rot="5400000" flipH="1">
            <a:off x="2447764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Straight Connector 127"/>
          <p:cNvCxnSpPr/>
          <p:nvPr/>
        </p:nvCxnSpPr>
        <p:spPr bwMode="auto">
          <a:xfrm rot="5400000" flipH="1" flipV="1">
            <a:off x="956170" y="323869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Straight Connector 131"/>
          <p:cNvCxnSpPr/>
          <p:nvPr/>
        </p:nvCxnSpPr>
        <p:spPr bwMode="auto">
          <a:xfrm rot="5400000" flipH="1">
            <a:off x="3095836" y="346500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Straight Connector 133"/>
          <p:cNvCxnSpPr/>
          <p:nvPr/>
        </p:nvCxnSpPr>
        <p:spPr bwMode="auto">
          <a:xfrm rot="5400000" flipH="1">
            <a:off x="100760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Straight Connector 134"/>
          <p:cNvCxnSpPr/>
          <p:nvPr/>
        </p:nvCxnSpPr>
        <p:spPr bwMode="auto">
          <a:xfrm rot="5400000">
            <a:off x="575556" y="3567873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Straight Connector 135"/>
          <p:cNvCxnSpPr/>
          <p:nvPr/>
        </p:nvCxnSpPr>
        <p:spPr bwMode="auto">
          <a:xfrm rot="5400000" flipH="1">
            <a:off x="-1548680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Straight Connector 136"/>
          <p:cNvCxnSpPr/>
          <p:nvPr/>
        </p:nvCxnSpPr>
        <p:spPr bwMode="auto">
          <a:xfrm rot="5400000" flipH="1">
            <a:off x="2051720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Straight Connector 137"/>
          <p:cNvCxnSpPr/>
          <p:nvPr/>
        </p:nvCxnSpPr>
        <p:spPr bwMode="auto">
          <a:xfrm rot="5400000" flipH="1" flipV="1">
            <a:off x="2051720" y="3068960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Connector 138"/>
          <p:cNvCxnSpPr/>
          <p:nvPr/>
        </p:nvCxnSpPr>
        <p:spPr bwMode="auto">
          <a:xfrm rot="5400000" flipH="1" flipV="1">
            <a:off x="2051720" y="-531440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0" name="Rounded Rectangle 139"/>
          <p:cNvSpPr/>
          <p:nvPr/>
        </p:nvSpPr>
        <p:spPr bwMode="auto">
          <a:xfrm>
            <a:off x="3286143" y="240031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Rounded Rectangle 151"/>
          <p:cNvSpPr/>
          <p:nvPr/>
        </p:nvSpPr>
        <p:spPr bwMode="auto">
          <a:xfrm>
            <a:off x="920166" y="2966091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3" name="Rounded Rectangle 152"/>
          <p:cNvSpPr/>
          <p:nvPr/>
        </p:nvSpPr>
        <p:spPr bwMode="auto">
          <a:xfrm>
            <a:off x="662994" y="35318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Rounded Rectangle 153"/>
          <p:cNvSpPr/>
          <p:nvPr/>
        </p:nvSpPr>
        <p:spPr bwMode="auto">
          <a:xfrm>
            <a:off x="3183274" y="317182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5" name="Rounded Rectangle 154"/>
          <p:cNvSpPr/>
          <p:nvPr/>
        </p:nvSpPr>
        <p:spPr bwMode="auto">
          <a:xfrm>
            <a:off x="2103154" y="342900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6" name="Rounded Rectangle 155"/>
          <p:cNvSpPr/>
          <p:nvPr/>
        </p:nvSpPr>
        <p:spPr bwMode="auto">
          <a:xfrm>
            <a:off x="868731" y="425194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7" name="Rounded Rectangle 156"/>
          <p:cNvSpPr/>
          <p:nvPr/>
        </p:nvSpPr>
        <p:spPr bwMode="auto">
          <a:xfrm>
            <a:off x="2823234" y="378904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8" name="Rounded Rectangle 157"/>
          <p:cNvSpPr/>
          <p:nvPr/>
        </p:nvSpPr>
        <p:spPr bwMode="auto">
          <a:xfrm>
            <a:off x="2154589" y="420051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9" name="Rounded Rectangle 158"/>
          <p:cNvSpPr/>
          <p:nvPr/>
        </p:nvSpPr>
        <p:spPr bwMode="auto">
          <a:xfrm>
            <a:off x="2411760" y="17316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1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3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2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1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6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6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6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grpSp>
        <p:nvGrpSpPr>
          <p:cNvPr id="87" name="Group 86"/>
          <p:cNvGrpSpPr/>
          <p:nvPr/>
        </p:nvGrpSpPr>
        <p:grpSpPr>
          <a:xfrm flipH="1">
            <a:off x="5436096" y="3933056"/>
            <a:ext cx="792088" cy="720080"/>
            <a:chOff x="6228184" y="3933056"/>
            <a:chExt cx="792088" cy="720080"/>
          </a:xfrm>
        </p:grpSpPr>
        <p:cxnSp>
          <p:nvCxnSpPr>
            <p:cNvPr id="89" name="Straight Connector 88"/>
            <p:cNvCxnSpPr/>
            <p:nvPr/>
          </p:nvCxnSpPr>
          <p:spPr bwMode="auto">
            <a:xfrm flipH="1" flipV="1">
              <a:off x="6228184" y="3933056"/>
              <a:ext cx="432048" cy="57606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0" name="Rounded Rectangle 89"/>
            <p:cNvSpPr/>
            <p:nvPr/>
          </p:nvSpPr>
          <p:spPr bwMode="auto">
            <a:xfrm>
              <a:off x="6300192" y="4365104"/>
              <a:ext cx="720080" cy="288032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60, 10</a:t>
              </a:r>
              <a:endPara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50" name="Rounded Rectangle 149"/>
          <p:cNvSpPr/>
          <p:nvPr/>
        </p:nvSpPr>
        <p:spPr bwMode="auto">
          <a:xfrm>
            <a:off x="5868144" y="378904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63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2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95" name="Rectangle 194"/>
          <p:cNvSpPr/>
          <p:nvPr/>
        </p:nvSpPr>
        <p:spPr bwMode="auto">
          <a:xfrm rot="5400000" flipH="1">
            <a:off x="6048164" y="3104964"/>
            <a:ext cx="2016224" cy="180020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4" name="Rectangle 193"/>
          <p:cNvSpPr/>
          <p:nvPr/>
        </p:nvSpPr>
        <p:spPr bwMode="auto">
          <a:xfrm rot="5400000" flipH="1">
            <a:off x="1151620" y="2888940"/>
            <a:ext cx="2880320" cy="108012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8" name="Straight Connector 167"/>
          <p:cNvCxnSpPr/>
          <p:nvPr/>
        </p:nvCxnSpPr>
        <p:spPr bwMode="auto">
          <a:xfrm>
            <a:off x="2051720" y="4509120"/>
            <a:ext cx="10801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Straight Connector 95"/>
          <p:cNvCxnSpPr/>
          <p:nvPr/>
        </p:nvCxnSpPr>
        <p:spPr bwMode="auto">
          <a:xfrm>
            <a:off x="5724128" y="1412776"/>
            <a:ext cx="280831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 flipV="1">
            <a:off x="5076056" y="1412776"/>
            <a:ext cx="64807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4499992" y="1988840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H="1" flipV="1">
            <a:off x="4499992" y="2636912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Straight Connector 99"/>
          <p:cNvCxnSpPr/>
          <p:nvPr/>
        </p:nvCxnSpPr>
        <p:spPr bwMode="auto">
          <a:xfrm flipV="1">
            <a:off x="7596336" y="1988840"/>
            <a:ext cx="93610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flipV="1">
            <a:off x="6804248" y="2636912"/>
            <a:ext cx="79208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flipH="1" flipV="1">
            <a:off x="7596336" y="2636912"/>
            <a:ext cx="79208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flipH="1" flipV="1">
            <a:off x="6804248" y="3284984"/>
            <a:ext cx="28803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Rounded Rectangle 141"/>
          <p:cNvSpPr/>
          <p:nvPr/>
        </p:nvSpPr>
        <p:spPr bwMode="auto">
          <a:xfrm>
            <a:off x="8172400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Rounded Rectangle 142"/>
          <p:cNvSpPr/>
          <p:nvPr/>
        </p:nvSpPr>
        <p:spPr bwMode="auto">
          <a:xfrm>
            <a:off x="5364088" y="12687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Rounded Rectangle 143"/>
          <p:cNvSpPr/>
          <p:nvPr/>
        </p:nvSpPr>
        <p:spPr bwMode="auto">
          <a:xfrm>
            <a:off x="8028384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ounded Rectangle 144"/>
          <p:cNvSpPr/>
          <p:nvPr/>
        </p:nvSpPr>
        <p:spPr bwMode="auto">
          <a:xfrm>
            <a:off x="4716016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Rounded Rectangle 145"/>
          <p:cNvSpPr/>
          <p:nvPr/>
        </p:nvSpPr>
        <p:spPr bwMode="auto">
          <a:xfrm>
            <a:off x="4139952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Rounded Rectangle 146"/>
          <p:cNvSpPr/>
          <p:nvPr/>
        </p:nvSpPr>
        <p:spPr bwMode="auto">
          <a:xfrm>
            <a:off x="7236296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Rounded Rectangle 147"/>
          <p:cNvSpPr/>
          <p:nvPr/>
        </p:nvSpPr>
        <p:spPr bwMode="auto">
          <a:xfrm>
            <a:off x="6444208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9" name="Rounded Rectangle 148"/>
          <p:cNvSpPr/>
          <p:nvPr/>
        </p:nvSpPr>
        <p:spPr bwMode="auto">
          <a:xfrm>
            <a:off x="4499992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1" name="AutoShape 56"/>
          <p:cNvSpPr>
            <a:spLocks noChangeArrowheads="1"/>
          </p:cNvSpPr>
          <p:nvPr/>
        </p:nvSpPr>
        <p:spPr bwMode="auto">
          <a:xfrm>
            <a:off x="539552" y="692696"/>
            <a:ext cx="38164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[35, 60]</a:t>
            </a:r>
            <a:r>
              <a:rPr lang="cs-CZ" b="1" smtClean="0"/>
              <a:t> </a:t>
            </a:r>
            <a:r>
              <a:rPr lang="en-US" b="1" smtClean="0"/>
              <a:t>... In progress....</a:t>
            </a:r>
            <a:endParaRPr lang="cs-CZ" b="1"/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>
            <a:off x="467544" y="5445224"/>
            <a:ext cx="8064896" cy="108012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Deleting </a:t>
            </a:r>
            <a:r>
              <a:rPr lang="en-US" smtClean="0">
                <a:solidFill>
                  <a:srgbClr val="000000"/>
                </a:solidFill>
              </a:rPr>
              <a:t>original node [60</a:t>
            </a:r>
            <a:r>
              <a:rPr lang="en-US">
                <a:solidFill>
                  <a:srgbClr val="000000"/>
                </a:solidFill>
              </a:rPr>
              <a:t>, </a:t>
            </a:r>
            <a:r>
              <a:rPr lang="en-US" smtClean="0">
                <a:solidFill>
                  <a:srgbClr val="000000"/>
                </a:solidFill>
              </a:rPr>
              <a:t>10</a:t>
            </a:r>
            <a:r>
              <a:rPr lang="en-US">
                <a:solidFill>
                  <a:srgbClr val="000000"/>
                </a:solidFill>
              </a:rPr>
              <a:t>], it </a:t>
            </a:r>
            <a:r>
              <a:rPr lang="en-US" smtClean="0">
                <a:solidFill>
                  <a:srgbClr val="000000"/>
                </a:solidFill>
              </a:rPr>
              <a:t>it is a leaf, delete it and and stop.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Note the change in the cell division left to [80, 40], the node with minimal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y-coordinate becomes the splitting node for the corresponding area        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0" name="Rounded Rectangle 69"/>
          <p:cNvSpPr/>
          <p:nvPr/>
        </p:nvSpPr>
        <p:spPr bwMode="auto">
          <a:xfrm>
            <a:off x="6372200" y="3068960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" name="AutoShape 56"/>
          <p:cNvSpPr>
            <a:spLocks noChangeArrowheads="1"/>
          </p:cNvSpPr>
          <p:nvPr/>
        </p:nvSpPr>
        <p:spPr bwMode="auto">
          <a:xfrm>
            <a:off x="4355976" y="3501008"/>
            <a:ext cx="1872208" cy="79208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[50, 30]...</a:t>
            </a:r>
          </a:p>
          <a:p>
            <a:pPr algn="ctr"/>
            <a:r>
              <a:rPr lang="en-US" b="1" smtClean="0"/>
              <a:t>In progress...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72" name="Rounded Rectangle 71"/>
          <p:cNvSpPr/>
          <p:nvPr/>
        </p:nvSpPr>
        <p:spPr bwMode="auto">
          <a:xfrm>
            <a:off x="6156176" y="4221088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AutoShape 56"/>
          <p:cNvSpPr>
            <a:spLocks noChangeArrowheads="1"/>
          </p:cNvSpPr>
          <p:nvPr/>
        </p:nvSpPr>
        <p:spPr bwMode="auto">
          <a:xfrm>
            <a:off x="4211960" y="4365104"/>
            <a:ext cx="1872208" cy="43204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[60, 10]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76" name="Rounded Rectangle 75"/>
          <p:cNvSpPr/>
          <p:nvPr/>
        </p:nvSpPr>
        <p:spPr bwMode="auto">
          <a:xfrm>
            <a:off x="5292080" y="1196752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6" name="Rounded Rectangle 155"/>
          <p:cNvSpPr/>
          <p:nvPr/>
        </p:nvSpPr>
        <p:spPr bwMode="auto">
          <a:xfrm>
            <a:off x="1979712" y="3356992"/>
            <a:ext cx="720080" cy="360040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9" name="Straight Connector 158"/>
          <p:cNvCxnSpPr/>
          <p:nvPr/>
        </p:nvCxnSpPr>
        <p:spPr bwMode="auto">
          <a:xfrm flipH="1">
            <a:off x="2051720" y="4509120"/>
            <a:ext cx="108012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rot="5400000" flipH="1">
            <a:off x="262537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Straight Connector 160"/>
          <p:cNvCxnSpPr/>
          <p:nvPr/>
        </p:nvCxnSpPr>
        <p:spPr bwMode="auto">
          <a:xfrm>
            <a:off x="2051720" y="1268760"/>
            <a:ext cx="0" cy="36004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Straight Connector 161"/>
          <p:cNvCxnSpPr/>
          <p:nvPr/>
        </p:nvCxnSpPr>
        <p:spPr bwMode="auto">
          <a:xfrm flipV="1">
            <a:off x="611560" y="3274697"/>
            <a:ext cx="0" cy="159446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Straight Connector 162"/>
          <p:cNvCxnSpPr/>
          <p:nvPr/>
        </p:nvCxnSpPr>
        <p:spPr bwMode="auto">
          <a:xfrm flipV="1">
            <a:off x="3131840" y="1988840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Straight Connector 163"/>
          <p:cNvCxnSpPr/>
          <p:nvPr/>
        </p:nvCxnSpPr>
        <p:spPr bwMode="auto">
          <a:xfrm flipV="1">
            <a:off x="2771800" y="1988840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Straight Connector 164"/>
          <p:cNvCxnSpPr/>
          <p:nvPr/>
        </p:nvCxnSpPr>
        <p:spPr bwMode="auto">
          <a:xfrm>
            <a:off x="251520" y="3274697"/>
            <a:ext cx="1800200" cy="102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Straight Connector 165"/>
          <p:cNvCxnSpPr/>
          <p:nvPr/>
        </p:nvCxnSpPr>
        <p:spPr bwMode="auto">
          <a:xfrm>
            <a:off x="2051720" y="1988840"/>
            <a:ext cx="1800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Straight Connector 166"/>
          <p:cNvCxnSpPr/>
          <p:nvPr/>
        </p:nvCxnSpPr>
        <p:spPr bwMode="auto">
          <a:xfrm>
            <a:off x="3131840" y="2708920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Straight Connector 168"/>
          <p:cNvCxnSpPr/>
          <p:nvPr/>
        </p:nvCxnSpPr>
        <p:spPr bwMode="auto">
          <a:xfrm>
            <a:off x="611560" y="4149080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Straight Connector 169"/>
          <p:cNvCxnSpPr/>
          <p:nvPr/>
        </p:nvCxnSpPr>
        <p:spPr bwMode="auto">
          <a:xfrm rot="5400000" flipH="1" flipV="1">
            <a:off x="2036289" y="3701601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Straight Connector 170"/>
          <p:cNvCxnSpPr/>
          <p:nvPr/>
        </p:nvCxnSpPr>
        <p:spPr bwMode="auto">
          <a:xfrm rot="5400000" flipH="1">
            <a:off x="2735796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Straight Connector 171"/>
          <p:cNvCxnSpPr/>
          <p:nvPr/>
        </p:nvCxnSpPr>
        <p:spPr bwMode="auto">
          <a:xfrm rot="5400000" flipH="1">
            <a:off x="2447764" y="19528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Straight Connector 172"/>
          <p:cNvCxnSpPr/>
          <p:nvPr/>
        </p:nvCxnSpPr>
        <p:spPr bwMode="auto">
          <a:xfrm rot="5400000" flipH="1">
            <a:off x="3527884" y="26729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 rot="5400000" flipH="1">
            <a:off x="2447764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Straight Connector 174"/>
          <p:cNvCxnSpPr/>
          <p:nvPr/>
        </p:nvCxnSpPr>
        <p:spPr bwMode="auto">
          <a:xfrm rot="5400000" flipH="1" flipV="1">
            <a:off x="956170" y="323869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Straight Connector 175"/>
          <p:cNvCxnSpPr/>
          <p:nvPr/>
        </p:nvCxnSpPr>
        <p:spPr bwMode="auto">
          <a:xfrm rot="5400000" flipH="1">
            <a:off x="3095836" y="346500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Straight Connector 176"/>
          <p:cNvCxnSpPr/>
          <p:nvPr/>
        </p:nvCxnSpPr>
        <p:spPr bwMode="auto">
          <a:xfrm rot="5400000" flipH="1">
            <a:off x="100760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Straight Connector 177"/>
          <p:cNvCxnSpPr/>
          <p:nvPr/>
        </p:nvCxnSpPr>
        <p:spPr bwMode="auto">
          <a:xfrm rot="5400000">
            <a:off x="575556" y="3567873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Straight Connector 178"/>
          <p:cNvCxnSpPr/>
          <p:nvPr/>
        </p:nvCxnSpPr>
        <p:spPr bwMode="auto">
          <a:xfrm rot="5400000" flipH="1">
            <a:off x="-1548680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Straight Connector 179"/>
          <p:cNvCxnSpPr/>
          <p:nvPr/>
        </p:nvCxnSpPr>
        <p:spPr bwMode="auto">
          <a:xfrm rot="5400000" flipH="1">
            <a:off x="2051720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Connector 180"/>
          <p:cNvCxnSpPr/>
          <p:nvPr/>
        </p:nvCxnSpPr>
        <p:spPr bwMode="auto">
          <a:xfrm rot="5400000" flipH="1" flipV="1">
            <a:off x="2051720" y="3068960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Straight Connector 181"/>
          <p:cNvCxnSpPr/>
          <p:nvPr/>
        </p:nvCxnSpPr>
        <p:spPr bwMode="auto">
          <a:xfrm rot="5400000" flipH="1" flipV="1">
            <a:off x="2051720" y="-531440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3" name="Rounded Rectangle 182"/>
          <p:cNvSpPr/>
          <p:nvPr/>
        </p:nvSpPr>
        <p:spPr bwMode="auto">
          <a:xfrm>
            <a:off x="3286143" y="240031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Rounded Rectangle 183"/>
          <p:cNvSpPr/>
          <p:nvPr/>
        </p:nvSpPr>
        <p:spPr bwMode="auto">
          <a:xfrm>
            <a:off x="920166" y="2966091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5" name="Rounded Rectangle 184"/>
          <p:cNvSpPr/>
          <p:nvPr/>
        </p:nvSpPr>
        <p:spPr bwMode="auto">
          <a:xfrm>
            <a:off x="662994" y="35318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6" name="Rounded Rectangle 185"/>
          <p:cNvSpPr/>
          <p:nvPr/>
        </p:nvSpPr>
        <p:spPr bwMode="auto">
          <a:xfrm>
            <a:off x="3183274" y="317182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7" name="Rounded Rectangle 186"/>
          <p:cNvSpPr/>
          <p:nvPr/>
        </p:nvSpPr>
        <p:spPr bwMode="auto">
          <a:xfrm>
            <a:off x="2103154" y="342900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8" name="Rounded Rectangle 187"/>
          <p:cNvSpPr/>
          <p:nvPr/>
        </p:nvSpPr>
        <p:spPr bwMode="auto">
          <a:xfrm>
            <a:off x="868731" y="425194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9" name="Rounded Rectangle 188"/>
          <p:cNvSpPr/>
          <p:nvPr/>
        </p:nvSpPr>
        <p:spPr bwMode="auto">
          <a:xfrm>
            <a:off x="2843808" y="379932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0" name="Rounded Rectangle 189"/>
          <p:cNvSpPr/>
          <p:nvPr/>
        </p:nvSpPr>
        <p:spPr bwMode="auto">
          <a:xfrm>
            <a:off x="2195736" y="4221088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1" name="Rounded Rectangle 190"/>
          <p:cNvSpPr/>
          <p:nvPr/>
        </p:nvSpPr>
        <p:spPr bwMode="auto">
          <a:xfrm>
            <a:off x="2411760" y="17316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6" name="Rectangle 195"/>
          <p:cNvSpPr/>
          <p:nvPr/>
        </p:nvSpPr>
        <p:spPr bwMode="auto">
          <a:xfrm rot="5400000" flipH="1">
            <a:off x="7524328" y="6093296"/>
            <a:ext cx="288032" cy="288032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8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8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93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2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3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grpSp>
        <p:nvGrpSpPr>
          <p:cNvPr id="84" name="Group 83"/>
          <p:cNvGrpSpPr/>
          <p:nvPr/>
        </p:nvGrpSpPr>
        <p:grpSpPr>
          <a:xfrm flipH="1">
            <a:off x="6228184" y="3861048"/>
            <a:ext cx="792088" cy="720080"/>
            <a:chOff x="6228184" y="3933056"/>
            <a:chExt cx="792088" cy="720080"/>
          </a:xfrm>
        </p:grpSpPr>
        <p:cxnSp>
          <p:nvCxnSpPr>
            <p:cNvPr id="85" name="Straight Connector 84"/>
            <p:cNvCxnSpPr/>
            <p:nvPr/>
          </p:nvCxnSpPr>
          <p:spPr bwMode="auto">
            <a:xfrm flipH="1" flipV="1">
              <a:off x="6228184" y="3933056"/>
              <a:ext cx="432048" cy="57606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4" name="Rounded Rectangle 113"/>
            <p:cNvSpPr/>
            <p:nvPr/>
          </p:nvSpPr>
          <p:spPr bwMode="auto">
            <a:xfrm>
              <a:off x="6300192" y="4365104"/>
              <a:ext cx="720080" cy="288032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60, 10</a:t>
              </a:r>
              <a:endPara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50" name="Rounded Rectangle 149"/>
          <p:cNvSpPr/>
          <p:nvPr/>
        </p:nvSpPr>
        <p:spPr bwMode="auto">
          <a:xfrm>
            <a:off x="673224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89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00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611560" y="3274697"/>
            <a:ext cx="0" cy="159446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131840" y="1988840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771800" y="1988840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251520" y="3274697"/>
            <a:ext cx="1800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251520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>
            <a:off x="2051720" y="1988840"/>
            <a:ext cx="1800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131840" y="2708920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>
            <a:off x="2051720" y="4509120"/>
            <a:ext cx="10801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611560" y="4149080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735796" y="418508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2447764" y="19528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527884" y="26729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447764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956170" y="323869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095836" y="346500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00760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575556" y="3567873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" name="Group 2"/>
          <p:cNvGrpSpPr/>
          <p:nvPr/>
        </p:nvGrpSpPr>
        <p:grpSpPr>
          <a:xfrm>
            <a:off x="251520" y="1268760"/>
            <a:ext cx="3600400" cy="3600400"/>
            <a:chOff x="1259632" y="1052736"/>
            <a:chExt cx="5040560" cy="5040560"/>
          </a:xfrm>
        </p:grpSpPr>
        <p:cxnSp>
          <p:nvCxnSpPr>
            <p:cNvPr id="127" name="Straight Connector 126"/>
            <p:cNvCxnSpPr/>
            <p:nvPr/>
          </p:nvCxnSpPr>
          <p:spPr bwMode="auto">
            <a:xfrm rot="5400000" flipH="1">
              <a:off x="-1260648" y="3573016"/>
              <a:ext cx="504056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9" name="Straight Connector 128"/>
            <p:cNvCxnSpPr/>
            <p:nvPr/>
          </p:nvCxnSpPr>
          <p:spPr bwMode="auto">
            <a:xfrm rot="5400000" flipH="1">
              <a:off x="3779912" y="3573016"/>
              <a:ext cx="504056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" name="Straight Connector 129"/>
            <p:cNvCxnSpPr/>
            <p:nvPr/>
          </p:nvCxnSpPr>
          <p:spPr bwMode="auto">
            <a:xfrm rot="5400000" flipH="1" flipV="1">
              <a:off x="3779912" y="3573016"/>
              <a:ext cx="0" cy="50405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" name="Straight Connector 132"/>
            <p:cNvCxnSpPr/>
            <p:nvPr/>
          </p:nvCxnSpPr>
          <p:spPr bwMode="auto">
            <a:xfrm rot="5400000" flipH="1" flipV="1">
              <a:off x="3779912" y="-1467544"/>
              <a:ext cx="0" cy="50405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2" name="Rounded Rectangle 61"/>
          <p:cNvSpPr/>
          <p:nvPr/>
        </p:nvSpPr>
        <p:spPr bwMode="auto">
          <a:xfrm>
            <a:off x="3286143" y="240031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920166" y="2966091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62994" y="35318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183274" y="317182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103154" y="342900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868731" y="425194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823234" y="3943343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123728" y="4221088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2411760" y="17316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Straight Connector 46"/>
          <p:cNvCxnSpPr/>
          <p:nvPr/>
        </p:nvCxnSpPr>
        <p:spPr bwMode="auto">
          <a:xfrm rot="5400000" flipH="1">
            <a:off x="2015716" y="377360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>
            <a:off x="5724128" y="1412776"/>
            <a:ext cx="280831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Straight Connector 174"/>
          <p:cNvCxnSpPr/>
          <p:nvPr/>
        </p:nvCxnSpPr>
        <p:spPr bwMode="auto">
          <a:xfrm flipV="1">
            <a:off x="5076056" y="1412776"/>
            <a:ext cx="64807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Straight Connector 175"/>
          <p:cNvCxnSpPr/>
          <p:nvPr/>
        </p:nvCxnSpPr>
        <p:spPr bwMode="auto">
          <a:xfrm flipV="1">
            <a:off x="4499992" y="1988840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Straight Connector 176"/>
          <p:cNvCxnSpPr/>
          <p:nvPr/>
        </p:nvCxnSpPr>
        <p:spPr bwMode="auto">
          <a:xfrm flipH="1" flipV="1">
            <a:off x="4499992" y="2636912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Straight Connector 177"/>
          <p:cNvCxnSpPr/>
          <p:nvPr/>
        </p:nvCxnSpPr>
        <p:spPr bwMode="auto">
          <a:xfrm flipV="1">
            <a:off x="7596336" y="1988840"/>
            <a:ext cx="93610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Straight Connector 178"/>
          <p:cNvCxnSpPr/>
          <p:nvPr/>
        </p:nvCxnSpPr>
        <p:spPr bwMode="auto">
          <a:xfrm flipV="1">
            <a:off x="6804248" y="2636912"/>
            <a:ext cx="79208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Straight Connector 179"/>
          <p:cNvCxnSpPr/>
          <p:nvPr/>
        </p:nvCxnSpPr>
        <p:spPr bwMode="auto">
          <a:xfrm flipH="1" flipV="1">
            <a:off x="7596336" y="263691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Connector 180"/>
          <p:cNvCxnSpPr/>
          <p:nvPr/>
        </p:nvCxnSpPr>
        <p:spPr bwMode="auto">
          <a:xfrm flipH="1" flipV="1">
            <a:off x="6804248" y="3284984"/>
            <a:ext cx="28803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3" name="Rounded Rectangle 182"/>
          <p:cNvSpPr/>
          <p:nvPr/>
        </p:nvSpPr>
        <p:spPr bwMode="auto">
          <a:xfrm>
            <a:off x="8172400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Rounded Rectangle 183"/>
          <p:cNvSpPr/>
          <p:nvPr/>
        </p:nvSpPr>
        <p:spPr bwMode="auto">
          <a:xfrm>
            <a:off x="5364088" y="12687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5" name="Rounded Rectangle 184"/>
          <p:cNvSpPr/>
          <p:nvPr/>
        </p:nvSpPr>
        <p:spPr bwMode="auto">
          <a:xfrm>
            <a:off x="7812360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6" name="Rounded Rectangle 185"/>
          <p:cNvSpPr/>
          <p:nvPr/>
        </p:nvSpPr>
        <p:spPr bwMode="auto">
          <a:xfrm>
            <a:off x="4716016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7" name="Rounded Rectangle 186"/>
          <p:cNvSpPr/>
          <p:nvPr/>
        </p:nvSpPr>
        <p:spPr bwMode="auto">
          <a:xfrm>
            <a:off x="4139952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8" name="Rounded Rectangle 187"/>
          <p:cNvSpPr/>
          <p:nvPr/>
        </p:nvSpPr>
        <p:spPr bwMode="auto">
          <a:xfrm>
            <a:off x="7236296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9" name="Rounded Rectangle 188"/>
          <p:cNvSpPr/>
          <p:nvPr/>
        </p:nvSpPr>
        <p:spPr bwMode="auto">
          <a:xfrm>
            <a:off x="6444208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0" name="Rounded Rectangle 189"/>
          <p:cNvSpPr/>
          <p:nvPr/>
        </p:nvSpPr>
        <p:spPr bwMode="auto">
          <a:xfrm>
            <a:off x="4499992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1" name="Rounded Rectangle 190"/>
          <p:cNvSpPr/>
          <p:nvPr/>
        </p:nvSpPr>
        <p:spPr bwMode="auto">
          <a:xfrm>
            <a:off x="673224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8" name="AutoShape 56"/>
          <p:cNvSpPr>
            <a:spLocks noChangeArrowheads="1"/>
          </p:cNvSpPr>
          <p:nvPr/>
        </p:nvSpPr>
        <p:spPr bwMode="auto">
          <a:xfrm>
            <a:off x="3563888" y="5373216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Deleted [35, 60]</a:t>
            </a:r>
            <a:endParaRPr lang="cs-CZ" b="1"/>
          </a:p>
        </p:txBody>
      </p:sp>
      <p:sp>
        <p:nvSpPr>
          <p:cNvPr id="77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8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80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4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8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8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1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92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4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3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9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VI, finished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265134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AutoShape 3"/>
          <p:cNvSpPr>
            <a:spLocks noChangeArrowheads="1"/>
          </p:cNvSpPr>
          <p:nvPr/>
        </p:nvSpPr>
        <p:spPr bwMode="auto">
          <a:xfrm>
            <a:off x="539552" y="3645024"/>
            <a:ext cx="8064896" cy="3024336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9" name="AutoShape 3"/>
          <p:cNvSpPr>
            <a:spLocks noChangeArrowheads="1"/>
          </p:cNvSpPr>
          <p:nvPr/>
        </p:nvSpPr>
        <p:spPr bwMode="auto">
          <a:xfrm>
            <a:off x="539552" y="692696"/>
            <a:ext cx="8064896" cy="2879725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995603" y="5241544"/>
            <a:ext cx="0" cy="12117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179845" y="4264293"/>
            <a:ext cx="0" cy="218904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867811" y="4264293"/>
            <a:ext cx="0" cy="191541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683568" y="5241544"/>
            <a:ext cx="156017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875589" y="5085184"/>
            <a:ext cx="273630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>
            <a:off x="2243741" y="4264293"/>
            <a:ext cx="156017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179845" y="4811554"/>
            <a:ext cx="62406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>
            <a:off x="2243741" y="6179706"/>
            <a:ext cx="93610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995603" y="5906075"/>
            <a:ext cx="124813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840448" y="5856492"/>
            <a:ext cx="5472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2586979" y="4233089"/>
            <a:ext cx="0" cy="6240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523083" y="4780350"/>
            <a:ext cx="0" cy="6240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586979" y="6148502"/>
            <a:ext cx="0" cy="6240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1294265" y="5210341"/>
            <a:ext cx="0" cy="6240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152482" y="5386177"/>
            <a:ext cx="5472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338841" y="5874872"/>
            <a:ext cx="0" cy="6240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968240" y="5464358"/>
            <a:ext cx="5472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" name="Group 2"/>
          <p:cNvGrpSpPr/>
          <p:nvPr/>
        </p:nvGrpSpPr>
        <p:grpSpPr>
          <a:xfrm>
            <a:off x="683568" y="3717032"/>
            <a:ext cx="3120347" cy="2736304"/>
            <a:chOff x="1259632" y="1052736"/>
            <a:chExt cx="5040560" cy="5040560"/>
          </a:xfrm>
        </p:grpSpPr>
        <p:cxnSp>
          <p:nvCxnSpPr>
            <p:cNvPr id="127" name="Straight Connector 126"/>
            <p:cNvCxnSpPr/>
            <p:nvPr/>
          </p:nvCxnSpPr>
          <p:spPr bwMode="auto">
            <a:xfrm rot="5400000" flipH="1">
              <a:off x="-1260648" y="3573016"/>
              <a:ext cx="504056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9" name="Straight Connector 128"/>
            <p:cNvCxnSpPr/>
            <p:nvPr/>
          </p:nvCxnSpPr>
          <p:spPr bwMode="auto">
            <a:xfrm rot="5400000" flipH="1">
              <a:off x="3779912" y="3573016"/>
              <a:ext cx="504056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" name="Straight Connector 129"/>
            <p:cNvCxnSpPr/>
            <p:nvPr/>
          </p:nvCxnSpPr>
          <p:spPr bwMode="auto">
            <a:xfrm rot="5400000" flipH="1" flipV="1">
              <a:off x="3779912" y="3573016"/>
              <a:ext cx="0" cy="50405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" name="Straight Connector 132"/>
            <p:cNvCxnSpPr/>
            <p:nvPr/>
          </p:nvCxnSpPr>
          <p:spPr bwMode="auto">
            <a:xfrm rot="5400000" flipH="1" flipV="1">
              <a:off x="3779912" y="-1467544"/>
              <a:ext cx="0" cy="50405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2" name="Rounded Rectangle 61"/>
          <p:cNvSpPr/>
          <p:nvPr/>
        </p:nvSpPr>
        <p:spPr bwMode="auto">
          <a:xfrm>
            <a:off x="3313575" y="4565492"/>
            <a:ext cx="526002" cy="152245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1263061" y="4995483"/>
            <a:ext cx="526002" cy="152245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1040179" y="5425474"/>
            <a:ext cx="526002" cy="152245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224421" y="5151843"/>
            <a:ext cx="526002" cy="152245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288317" y="5347293"/>
            <a:ext cx="526002" cy="152245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1218484" y="5972735"/>
            <a:ext cx="526002" cy="152245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912387" y="5661248"/>
            <a:ext cx="526002" cy="152245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306148" y="5949280"/>
            <a:ext cx="526002" cy="152245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2555776" y="4057322"/>
            <a:ext cx="526002" cy="152245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Straight Connector 46"/>
          <p:cNvCxnSpPr/>
          <p:nvPr/>
        </p:nvCxnSpPr>
        <p:spPr bwMode="auto">
          <a:xfrm rot="5400000" flipH="1">
            <a:off x="2216378" y="5620717"/>
            <a:ext cx="5472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>
            <a:off x="5426495" y="3826484"/>
            <a:ext cx="2433870" cy="43780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Straight Connector 174"/>
          <p:cNvCxnSpPr/>
          <p:nvPr/>
        </p:nvCxnSpPr>
        <p:spPr bwMode="auto">
          <a:xfrm flipV="1">
            <a:off x="4864833" y="3826484"/>
            <a:ext cx="561662" cy="43780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Straight Connector 175"/>
          <p:cNvCxnSpPr/>
          <p:nvPr/>
        </p:nvCxnSpPr>
        <p:spPr bwMode="auto">
          <a:xfrm flipV="1">
            <a:off x="4365577" y="4264293"/>
            <a:ext cx="499255" cy="49253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Straight Connector 176"/>
          <p:cNvCxnSpPr/>
          <p:nvPr/>
        </p:nvCxnSpPr>
        <p:spPr bwMode="auto">
          <a:xfrm flipH="1" flipV="1">
            <a:off x="4365577" y="4756828"/>
            <a:ext cx="312035" cy="43780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Straight Connector 177"/>
          <p:cNvCxnSpPr/>
          <p:nvPr/>
        </p:nvCxnSpPr>
        <p:spPr bwMode="auto">
          <a:xfrm flipV="1">
            <a:off x="7049075" y="4264293"/>
            <a:ext cx="811290" cy="49253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Straight Connector 178"/>
          <p:cNvCxnSpPr/>
          <p:nvPr/>
        </p:nvCxnSpPr>
        <p:spPr bwMode="auto">
          <a:xfrm flipV="1">
            <a:off x="6362599" y="4756828"/>
            <a:ext cx="686476" cy="49253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Straight Connector 179"/>
          <p:cNvCxnSpPr/>
          <p:nvPr/>
        </p:nvCxnSpPr>
        <p:spPr bwMode="auto">
          <a:xfrm flipH="1" flipV="1">
            <a:off x="7049075" y="4756828"/>
            <a:ext cx="499255" cy="49253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Connector 180"/>
          <p:cNvCxnSpPr/>
          <p:nvPr/>
        </p:nvCxnSpPr>
        <p:spPr bwMode="auto">
          <a:xfrm flipH="1" flipV="1">
            <a:off x="6362599" y="5249362"/>
            <a:ext cx="249628" cy="43780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3" name="Rounded Rectangle 182"/>
          <p:cNvSpPr/>
          <p:nvPr/>
        </p:nvSpPr>
        <p:spPr bwMode="auto">
          <a:xfrm>
            <a:off x="7548331" y="4154841"/>
            <a:ext cx="624069" cy="21890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Rounded Rectangle 183"/>
          <p:cNvSpPr/>
          <p:nvPr/>
        </p:nvSpPr>
        <p:spPr bwMode="auto">
          <a:xfrm>
            <a:off x="5114460" y="3717032"/>
            <a:ext cx="624069" cy="21890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5" name="Rounded Rectangle 184"/>
          <p:cNvSpPr/>
          <p:nvPr/>
        </p:nvSpPr>
        <p:spPr bwMode="auto">
          <a:xfrm>
            <a:off x="7236296" y="5139910"/>
            <a:ext cx="624069" cy="21890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6" name="Rounded Rectangle 185"/>
          <p:cNvSpPr/>
          <p:nvPr/>
        </p:nvSpPr>
        <p:spPr bwMode="auto">
          <a:xfrm>
            <a:off x="4552798" y="4154841"/>
            <a:ext cx="624069" cy="21890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7" name="Rounded Rectangle 186"/>
          <p:cNvSpPr/>
          <p:nvPr/>
        </p:nvSpPr>
        <p:spPr bwMode="auto">
          <a:xfrm>
            <a:off x="4053542" y="4647375"/>
            <a:ext cx="624069" cy="21890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8" name="Rounded Rectangle 187"/>
          <p:cNvSpPr/>
          <p:nvPr/>
        </p:nvSpPr>
        <p:spPr bwMode="auto">
          <a:xfrm>
            <a:off x="6737041" y="4647375"/>
            <a:ext cx="624069" cy="21890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9" name="Rounded Rectangle 188"/>
          <p:cNvSpPr/>
          <p:nvPr/>
        </p:nvSpPr>
        <p:spPr bwMode="auto">
          <a:xfrm>
            <a:off x="6050564" y="5139910"/>
            <a:ext cx="624069" cy="21890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0" name="Rounded Rectangle 189"/>
          <p:cNvSpPr/>
          <p:nvPr/>
        </p:nvSpPr>
        <p:spPr bwMode="auto">
          <a:xfrm>
            <a:off x="4365577" y="5139910"/>
            <a:ext cx="624069" cy="21890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1" name="Rounded Rectangle 190"/>
          <p:cNvSpPr/>
          <p:nvPr/>
        </p:nvSpPr>
        <p:spPr bwMode="auto">
          <a:xfrm>
            <a:off x="6300192" y="5577719"/>
            <a:ext cx="624069" cy="21890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8" name="AutoShape 56"/>
          <p:cNvSpPr>
            <a:spLocks noChangeArrowheads="1"/>
          </p:cNvSpPr>
          <p:nvPr/>
        </p:nvSpPr>
        <p:spPr bwMode="auto">
          <a:xfrm>
            <a:off x="4067944" y="5805264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Deleted [35, 60]</a:t>
            </a:r>
            <a:endParaRPr lang="cs-CZ" b="1"/>
          </a:p>
        </p:txBody>
      </p:sp>
      <p:cxnSp>
        <p:nvCxnSpPr>
          <p:cNvPr id="55" name="Straight Connector 54"/>
          <p:cNvCxnSpPr/>
          <p:nvPr/>
        </p:nvCxnSpPr>
        <p:spPr bwMode="auto">
          <a:xfrm rot="5400000" flipH="1">
            <a:off x="476545" y="2168860"/>
            <a:ext cx="266429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Rounded Rectangle 55"/>
          <p:cNvSpPr/>
          <p:nvPr/>
        </p:nvSpPr>
        <p:spPr bwMode="auto">
          <a:xfrm>
            <a:off x="1853698" y="1695665"/>
            <a:ext cx="567063" cy="19154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35, 60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7" name="Straight Connector 56"/>
          <p:cNvCxnSpPr/>
          <p:nvPr/>
        </p:nvCxnSpPr>
        <p:spPr bwMode="auto">
          <a:xfrm flipV="1">
            <a:off x="998603" y="2321105"/>
            <a:ext cx="0" cy="117990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Straight Connector 57"/>
          <p:cNvCxnSpPr/>
          <p:nvPr/>
        </p:nvCxnSpPr>
        <p:spPr bwMode="auto">
          <a:xfrm flipV="1">
            <a:off x="3203848" y="1369571"/>
            <a:ext cx="0" cy="213143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Straight Connector 58"/>
          <p:cNvCxnSpPr/>
          <p:nvPr/>
        </p:nvCxnSpPr>
        <p:spPr bwMode="auto">
          <a:xfrm flipV="1">
            <a:off x="2888813" y="2663658"/>
            <a:ext cx="0" cy="83735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Straight Connector 60"/>
          <p:cNvCxnSpPr/>
          <p:nvPr/>
        </p:nvCxnSpPr>
        <p:spPr bwMode="auto">
          <a:xfrm>
            <a:off x="1808693" y="2663658"/>
            <a:ext cx="139515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/>
          <p:nvPr/>
        </p:nvCxnSpPr>
        <p:spPr bwMode="auto">
          <a:xfrm>
            <a:off x="683568" y="2321105"/>
            <a:ext cx="112512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>
            <a:off x="1808693" y="1369571"/>
            <a:ext cx="202522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>
            <a:off x="3203848" y="1902430"/>
            <a:ext cx="63007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>
            <a:off x="1808693" y="3234578"/>
            <a:ext cx="10801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>
            <a:off x="998603" y="2968149"/>
            <a:ext cx="81009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 rot="5400000" flipH="1" flipV="1">
            <a:off x="2245241" y="2632154"/>
            <a:ext cx="0" cy="6300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Connector 75"/>
          <p:cNvCxnSpPr/>
          <p:nvPr/>
        </p:nvCxnSpPr>
        <p:spPr bwMode="auto">
          <a:xfrm rot="5400000" flipH="1">
            <a:off x="2862170" y="2827322"/>
            <a:ext cx="5328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Connector 76"/>
          <p:cNvCxnSpPr/>
          <p:nvPr/>
        </p:nvCxnSpPr>
        <p:spPr bwMode="auto">
          <a:xfrm rot="5400000" flipH="1">
            <a:off x="2605282" y="1338068"/>
            <a:ext cx="0" cy="6300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 rot="5400000" flipH="1">
            <a:off x="3550387" y="1870927"/>
            <a:ext cx="0" cy="6300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 rot="5400000" flipH="1">
            <a:off x="2605282" y="3203075"/>
            <a:ext cx="0" cy="6300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1300137" y="2289602"/>
            <a:ext cx="0" cy="6300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Connector 80"/>
          <p:cNvCxnSpPr/>
          <p:nvPr/>
        </p:nvCxnSpPr>
        <p:spPr bwMode="auto">
          <a:xfrm rot="5400000" flipH="1">
            <a:off x="3177205" y="2461933"/>
            <a:ext cx="5328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Connector 81"/>
          <p:cNvCxnSpPr/>
          <p:nvPr/>
        </p:nvCxnSpPr>
        <p:spPr bwMode="auto">
          <a:xfrm rot="5400000" flipH="1">
            <a:off x="1345142" y="2936645"/>
            <a:ext cx="0" cy="6300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Straight Connector 83"/>
          <p:cNvCxnSpPr/>
          <p:nvPr/>
        </p:nvCxnSpPr>
        <p:spPr bwMode="auto">
          <a:xfrm rot="5400000">
            <a:off x="971960" y="2538056"/>
            <a:ext cx="5328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6" name="Group 85"/>
          <p:cNvGrpSpPr/>
          <p:nvPr/>
        </p:nvGrpSpPr>
        <p:grpSpPr>
          <a:xfrm>
            <a:off x="683568" y="836712"/>
            <a:ext cx="3150350" cy="2664296"/>
            <a:chOff x="1259632" y="1052736"/>
            <a:chExt cx="5040560" cy="5040560"/>
          </a:xfrm>
        </p:grpSpPr>
        <p:cxnSp>
          <p:nvCxnSpPr>
            <p:cNvPr id="134" name="Straight Connector 133"/>
            <p:cNvCxnSpPr/>
            <p:nvPr/>
          </p:nvCxnSpPr>
          <p:spPr bwMode="auto">
            <a:xfrm rot="5400000" flipH="1">
              <a:off x="-1260648" y="3573016"/>
              <a:ext cx="504056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5" name="Straight Connector 134"/>
            <p:cNvCxnSpPr/>
            <p:nvPr/>
          </p:nvCxnSpPr>
          <p:spPr bwMode="auto">
            <a:xfrm rot="5400000" flipH="1">
              <a:off x="3779912" y="3573016"/>
              <a:ext cx="504056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6" name="Straight Connector 135"/>
            <p:cNvCxnSpPr/>
            <p:nvPr/>
          </p:nvCxnSpPr>
          <p:spPr bwMode="auto">
            <a:xfrm rot="5400000" flipH="1" flipV="1">
              <a:off x="3779912" y="3573016"/>
              <a:ext cx="0" cy="50405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7" name="Straight Connector 136"/>
            <p:cNvCxnSpPr/>
            <p:nvPr/>
          </p:nvCxnSpPr>
          <p:spPr bwMode="auto">
            <a:xfrm rot="5400000" flipH="1" flipV="1">
              <a:off x="3779912" y="-1467544"/>
              <a:ext cx="0" cy="50405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88" name="Straight Connector 87"/>
          <p:cNvCxnSpPr/>
          <p:nvPr/>
        </p:nvCxnSpPr>
        <p:spPr bwMode="auto">
          <a:xfrm rot="5400000" flipH="1">
            <a:off x="1782050" y="1929073"/>
            <a:ext cx="5328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Rounded Rectangle 90"/>
          <p:cNvSpPr/>
          <p:nvPr/>
        </p:nvSpPr>
        <p:spPr bwMode="auto">
          <a:xfrm>
            <a:off x="3338863" y="1619542"/>
            <a:ext cx="567063" cy="19154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1268633" y="2038217"/>
            <a:ext cx="567063" cy="19154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1043608" y="2456893"/>
            <a:ext cx="567063" cy="19154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4" name="Rounded Rectangle 93"/>
          <p:cNvSpPr/>
          <p:nvPr/>
        </p:nvSpPr>
        <p:spPr bwMode="auto">
          <a:xfrm>
            <a:off x="3248853" y="2190463"/>
            <a:ext cx="567063" cy="19154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Rounded Rectangle 95"/>
          <p:cNvSpPr/>
          <p:nvPr/>
        </p:nvSpPr>
        <p:spPr bwMode="auto">
          <a:xfrm>
            <a:off x="2303748" y="2380770"/>
            <a:ext cx="567063" cy="19154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1187624" y="3068960"/>
            <a:ext cx="567063" cy="19154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2951820" y="2647199"/>
            <a:ext cx="567063" cy="19154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ounded Rectangle 98"/>
          <p:cNvSpPr/>
          <p:nvPr/>
        </p:nvSpPr>
        <p:spPr bwMode="auto">
          <a:xfrm>
            <a:off x="2321750" y="2966915"/>
            <a:ext cx="567063" cy="19154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Rounded Rectangle 99"/>
          <p:cNvSpPr/>
          <p:nvPr/>
        </p:nvSpPr>
        <p:spPr bwMode="auto">
          <a:xfrm>
            <a:off x="2573778" y="1124745"/>
            <a:ext cx="567063" cy="19154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1" name="Straight Connector 100"/>
          <p:cNvCxnSpPr/>
          <p:nvPr/>
        </p:nvCxnSpPr>
        <p:spPr bwMode="auto">
          <a:xfrm>
            <a:off x="5472100" y="943284"/>
            <a:ext cx="2457273" cy="4262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flipV="1">
            <a:off x="4905037" y="943284"/>
            <a:ext cx="567063" cy="4262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flipV="1">
            <a:off x="4400981" y="1369571"/>
            <a:ext cx="504056" cy="47957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flipH="1" flipV="1">
            <a:off x="4400981" y="1849144"/>
            <a:ext cx="315035" cy="4262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 flipV="1">
            <a:off x="7110282" y="1369571"/>
            <a:ext cx="819091" cy="47957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 flipV="1">
            <a:off x="6417205" y="1849144"/>
            <a:ext cx="693077" cy="47957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 flipH="1" flipV="1">
            <a:off x="7110282" y="1849144"/>
            <a:ext cx="504056" cy="47957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flipV="1">
            <a:off x="5913149" y="2328718"/>
            <a:ext cx="504056" cy="47957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 flipV="1">
            <a:off x="5580112" y="2780928"/>
            <a:ext cx="378042" cy="4262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5" name="Rounded Rectangle 114"/>
          <p:cNvSpPr/>
          <p:nvPr/>
        </p:nvSpPr>
        <p:spPr bwMode="auto">
          <a:xfrm>
            <a:off x="7614338" y="1262999"/>
            <a:ext cx="630070" cy="21314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6" name="Rounded Rectangle 115"/>
          <p:cNvSpPr/>
          <p:nvPr/>
        </p:nvSpPr>
        <p:spPr bwMode="auto">
          <a:xfrm>
            <a:off x="5157065" y="836712"/>
            <a:ext cx="630070" cy="21314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35, 60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7" name="Rounded Rectangle 116"/>
          <p:cNvSpPr/>
          <p:nvPr/>
        </p:nvSpPr>
        <p:spPr bwMode="auto">
          <a:xfrm>
            <a:off x="7299303" y="2222146"/>
            <a:ext cx="630070" cy="21314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Rounded Rectangle 117"/>
          <p:cNvSpPr/>
          <p:nvPr/>
        </p:nvSpPr>
        <p:spPr bwMode="auto">
          <a:xfrm>
            <a:off x="4590002" y="1262999"/>
            <a:ext cx="630070" cy="21314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1" name="Rounded Rectangle 120"/>
          <p:cNvSpPr/>
          <p:nvPr/>
        </p:nvSpPr>
        <p:spPr bwMode="auto">
          <a:xfrm>
            <a:off x="4085946" y="1742573"/>
            <a:ext cx="630070" cy="21314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4" name="Rounded Rectangle 123"/>
          <p:cNvSpPr/>
          <p:nvPr/>
        </p:nvSpPr>
        <p:spPr bwMode="auto">
          <a:xfrm>
            <a:off x="6795247" y="1742573"/>
            <a:ext cx="630070" cy="21314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Rounded Rectangle 124"/>
          <p:cNvSpPr/>
          <p:nvPr/>
        </p:nvSpPr>
        <p:spPr bwMode="auto">
          <a:xfrm>
            <a:off x="6102170" y="2222146"/>
            <a:ext cx="630070" cy="21314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400981" y="2222146"/>
            <a:ext cx="630070" cy="21314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Rounded Rectangle 130"/>
          <p:cNvSpPr/>
          <p:nvPr/>
        </p:nvSpPr>
        <p:spPr bwMode="auto">
          <a:xfrm>
            <a:off x="5598114" y="2701719"/>
            <a:ext cx="630070" cy="21314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Rounded Rectangle 131"/>
          <p:cNvSpPr/>
          <p:nvPr/>
        </p:nvSpPr>
        <p:spPr bwMode="auto">
          <a:xfrm>
            <a:off x="5292080" y="3140968"/>
            <a:ext cx="630070" cy="21314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0" name="AutoShape 56"/>
          <p:cNvSpPr>
            <a:spLocks noChangeArrowheads="1"/>
          </p:cNvSpPr>
          <p:nvPr/>
        </p:nvSpPr>
        <p:spPr bwMode="auto">
          <a:xfrm>
            <a:off x="323528" y="620688"/>
            <a:ext cx="1872208" cy="360040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[35, 60] </a:t>
            </a:r>
            <a:endParaRPr lang="cs-CZ" b="1"/>
          </a:p>
        </p:txBody>
      </p:sp>
      <p:sp>
        <p:nvSpPr>
          <p:cNvPr id="158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9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60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6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6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4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62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65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6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6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68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70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1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69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72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recapitulation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3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35670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111448" y="692696"/>
            <a:ext cx="8925048" cy="5976664"/>
          </a:xfrm>
          <a:prstGeom prst="roundRect">
            <a:avLst>
              <a:gd name="adj" fmla="val 3969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Node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delete(Point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P,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Node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N, </a:t>
            </a:r>
            <a:r>
              <a:rPr lang="en-US" b="1" u="sng" dirty="0" err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cd) 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u="sng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N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== </a:t>
            </a:r>
            <a:r>
              <a:rPr lang="en-US" b="1" u="sng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throw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ExceptionDeleteNonexistentPoint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u="sng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b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u="sng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P.equals(N.coords) ){  </a:t>
            </a:r>
            <a:r>
              <a:rPr lang="en-US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point </a:t>
            </a:r>
            <a:r>
              <a:rPr lang="en-US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P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found </a:t>
            </a:r>
            <a:r>
              <a:rPr lang="en-US" b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in </a:t>
            </a:r>
            <a:r>
              <a:rPr lang="en-US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N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u="sng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N.right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!= </a:t>
            </a:r>
            <a:r>
              <a:rPr lang="en-US" b="1" u="sng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){      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replace deleted from right  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N.coords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findMin( N.right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cd, (cd+1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)%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 ).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coords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N.right  = delete( N.coords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N.right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(cd+1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)%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 );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u="sng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b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u="sng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N.left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!= </a:t>
            </a:r>
            <a:r>
              <a:rPr lang="en-US" b="1" u="sng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null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){  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replace deleted from left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N.coords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findMin( N.left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cd, (cd+1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)%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 ).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coords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N.right  = delete( N.coords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N.left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(cd+1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)%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 );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N.left   =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u="sng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b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  // destroy </a:t>
            </a:r>
            <a:r>
              <a:rPr lang="en-US" b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leaf </a:t>
            </a:r>
            <a:r>
              <a:rPr lang="en-US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N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u="sng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  // </a:t>
            </a:r>
            <a:r>
              <a:rPr lang="en-US" b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point </a:t>
            </a:r>
            <a:r>
              <a:rPr lang="en-US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P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not found yet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u="sng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P.coords[cd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N.coords[cd] ) </a:t>
            </a:r>
            <a:r>
              <a:rPr lang="en-US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search left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subtree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N.left  = delete( P, N.left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(cd+1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)%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 );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u="sng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b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          </a:t>
            </a:r>
            <a:r>
              <a:rPr lang="en-US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  //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search right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subtree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N.right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delete( P, N.right,(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cd+1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)%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 );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u="sng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 </a:t>
            </a:r>
            <a:endParaRPr lang="en-US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8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0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1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9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2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Code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3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249722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251520" y="5445224"/>
            <a:ext cx="8640960" cy="936104"/>
          </a:xfrm>
          <a:prstGeom prst="roundRect">
            <a:avLst>
              <a:gd name="adj" fmla="val 1799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Note that k-d tree presented here is a basic simple variant, many other, more sophisticated variants do exist. </a:t>
            </a:r>
          </a:p>
        </p:txBody>
      </p:sp>
      <p:sp>
        <p:nvSpPr>
          <p:cNvPr id="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  K-d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Description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251520" y="620688"/>
            <a:ext cx="8640960" cy="4752528"/>
          </a:xfrm>
          <a:prstGeom prst="roundRect">
            <a:avLst>
              <a:gd name="adj" fmla="val 578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K-d tree is a binary search tree representing a rectangular area in D-dimensional space. The area is divided (and recursively subdivided) into </a:t>
            </a:r>
            <a:r>
              <a:rPr lang="en-US" b="1" smtClean="0">
                <a:solidFill>
                  <a:srgbClr val="000000"/>
                </a:solidFill>
              </a:rPr>
              <a:t>rectangular cells</a:t>
            </a:r>
            <a:r>
              <a:rPr lang="en-US" smtClean="0">
                <a:solidFill>
                  <a:srgbClr val="000000"/>
                </a:solidFill>
              </a:rPr>
              <a:t>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</a:t>
            </a:r>
            <a:r>
              <a:rPr lang="en-US">
                <a:solidFill>
                  <a:srgbClr val="000000"/>
                </a:solidFill>
              </a:rPr>
              <a:t>enote dimensions naturaly by their index 0, 1, 2, ...  D</a:t>
            </a:r>
            <a:r>
              <a:rPr lang="en-US">
                <a:solidFill>
                  <a:srgbClr val="000000"/>
                </a:solidFill>
                <a:sym typeface="Symbol"/>
              </a:rPr>
              <a:t></a:t>
            </a:r>
            <a:r>
              <a:rPr lang="en-US" smtClean="0">
                <a:solidFill>
                  <a:srgbClr val="000000"/>
                </a:solidFill>
              </a:rPr>
              <a:t>1.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Denote by R the root of a tree or a subtree.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 rectangular D-dimensional cell C(R) (hyperrectangle) is associated with R.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Let R coordinates be R[0], R[2], ..., R[D</a:t>
            </a:r>
            <a:r>
              <a:rPr lang="en-US" smtClean="0">
                <a:solidFill>
                  <a:srgbClr val="000000"/>
                </a:solidFill>
                <a:sym typeface="Symbol"/>
              </a:rPr>
              <a:t></a:t>
            </a:r>
            <a:r>
              <a:rPr lang="en-US" smtClean="0">
                <a:solidFill>
                  <a:srgbClr val="000000"/>
                </a:solidFill>
              </a:rPr>
              <a:t>1] and let h be its depth in the tree.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The cell C(R) is splitted into two subcells by such </a:t>
            </a:r>
            <a:r>
              <a:rPr lang="en-US" b="1" smtClean="0">
                <a:solidFill>
                  <a:srgbClr val="000000"/>
                </a:solidFill>
              </a:rPr>
              <a:t>hyperplane</a:t>
            </a:r>
            <a:r>
              <a:rPr lang="en-US" smtClean="0">
                <a:solidFill>
                  <a:srgbClr val="000000"/>
                </a:solidFill>
              </a:rPr>
              <a:t>  of dim D</a:t>
            </a:r>
            <a:r>
              <a:rPr lang="en-US">
                <a:solidFill>
                  <a:srgbClr val="000000"/>
                </a:solidFill>
                <a:sym typeface="Symbol"/>
              </a:rPr>
              <a:t></a:t>
            </a:r>
            <a:r>
              <a:rPr lang="en-US" smtClean="0">
                <a:solidFill>
                  <a:srgbClr val="000000"/>
                </a:solidFill>
              </a:rPr>
              <a:t>1,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for whose all points y it holds:  y[h%D</a:t>
            </a:r>
            <a:r>
              <a:rPr lang="en-US">
                <a:solidFill>
                  <a:srgbClr val="000000"/>
                </a:solidFill>
              </a:rPr>
              <a:t>]</a:t>
            </a:r>
            <a:r>
              <a:rPr lang="en-US" smtClean="0">
                <a:solidFill>
                  <a:srgbClr val="000000"/>
                </a:solidFill>
              </a:rPr>
              <a:t> = R[h%D].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All nodes in the left subtree of R are characterised by their (h%D)-th coordinate being </a:t>
            </a:r>
            <a:r>
              <a:rPr lang="en-US" b="1" smtClean="0">
                <a:solidFill>
                  <a:srgbClr val="000000"/>
                </a:solidFill>
              </a:rPr>
              <a:t>less than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R[h%D</a:t>
            </a:r>
            <a:r>
              <a:rPr lang="en-US" smtClean="0">
                <a:solidFill>
                  <a:srgbClr val="000000"/>
                </a:solidFill>
              </a:rPr>
              <a:t>].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All nodes in </a:t>
            </a:r>
            <a:r>
              <a:rPr lang="en-US" smtClean="0">
                <a:solidFill>
                  <a:srgbClr val="000000"/>
                </a:solidFill>
              </a:rPr>
              <a:t>the right subtree </a:t>
            </a:r>
            <a:r>
              <a:rPr lang="en-US">
                <a:solidFill>
                  <a:srgbClr val="000000"/>
                </a:solidFill>
              </a:rPr>
              <a:t>of R are characterised by their (h%D)-th coordinate being </a:t>
            </a:r>
            <a:r>
              <a:rPr lang="en-US" b="1" smtClean="0">
                <a:solidFill>
                  <a:srgbClr val="000000"/>
                </a:solidFill>
              </a:rPr>
              <a:t>greater than or equal to</a:t>
            </a:r>
            <a:r>
              <a:rPr lang="en-US" smtClean="0">
                <a:solidFill>
                  <a:srgbClr val="000000"/>
                </a:solidFill>
              </a:rPr>
              <a:t> R[h%D].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Let us call the value h%D </a:t>
            </a:r>
            <a:r>
              <a:rPr lang="en-US" b="1" smtClean="0">
                <a:solidFill>
                  <a:srgbClr val="000000"/>
                </a:solidFill>
              </a:rPr>
              <a:t>splitting /cutting dimension</a:t>
            </a:r>
            <a:r>
              <a:rPr lang="en-US" smtClean="0">
                <a:solidFill>
                  <a:srgbClr val="000000"/>
                </a:solidFill>
              </a:rPr>
              <a:t> of a node in depth h.</a:t>
            </a:r>
          </a:p>
        </p:txBody>
      </p:sp>
    </p:spTree>
    <p:extLst>
      <p:ext uri="{BB962C8B-B14F-4D97-AF65-F5344CB8AC3E}">
        <p14:creationId xmlns:p14="http://schemas.microsoft.com/office/powerpoint/2010/main" val="114624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67544" y="1340768"/>
            <a:ext cx="8064896" cy="4176464"/>
          </a:xfrm>
          <a:prstGeom prst="roundRect">
            <a:avLst>
              <a:gd name="adj" fmla="val 4383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smtClean="0">
                <a:solidFill>
                  <a:srgbClr val="000000"/>
                </a:solidFill>
              </a:rPr>
              <a:t>Nearest Neighbour search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smtClean="0">
                <a:solidFill>
                  <a:srgbClr val="000000"/>
                </a:solidFill>
              </a:rPr>
              <a:t>using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smtClean="0">
                <a:solidFill>
                  <a:srgbClr val="000000"/>
                </a:solidFill>
              </a:rPr>
              <a:t>k-d tree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Nearest Neighbor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15727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67544" y="836712"/>
            <a:ext cx="8064896" cy="5400600"/>
          </a:xfrm>
          <a:prstGeom prst="roundRect">
            <a:avLst>
              <a:gd name="adj" fmla="val 4383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Search starts in the root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and  runs recursively in both L and R subtrees of the current node.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Register and update </a:t>
            </a:r>
            <a:r>
              <a:rPr lang="en-US" b="1" smtClean="0">
                <a:solidFill>
                  <a:srgbClr val="000000"/>
                </a:solidFill>
              </a:rPr>
              <a:t>partial results</a:t>
            </a:r>
            <a:r>
              <a:rPr lang="en-US" smtClean="0">
                <a:solidFill>
                  <a:srgbClr val="000000"/>
                </a:solidFill>
              </a:rPr>
              <a:t>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Object  </a:t>
            </a:r>
            <a:r>
              <a:rPr lang="en-US" i="1" smtClean="0">
                <a:solidFill>
                  <a:srgbClr val="000000"/>
                </a:solidFill>
              </a:rPr>
              <a:t>close</a:t>
            </a:r>
            <a:r>
              <a:rPr lang="en-US" smtClean="0">
                <a:solidFill>
                  <a:srgbClr val="000000"/>
                </a:solidFill>
              </a:rPr>
              <a:t> = {close</a:t>
            </a:r>
            <a:r>
              <a:rPr lang="en-US" i="1" smtClean="0">
                <a:solidFill>
                  <a:srgbClr val="000000"/>
                </a:solidFill>
              </a:rPr>
              <a:t>.point</a:t>
            </a:r>
            <a:r>
              <a:rPr lang="en-US" smtClean="0">
                <a:solidFill>
                  <a:srgbClr val="000000"/>
                </a:solidFill>
              </a:rPr>
              <a:t>, close</a:t>
            </a:r>
            <a:r>
              <a:rPr lang="en-US" i="1" smtClean="0">
                <a:solidFill>
                  <a:srgbClr val="000000"/>
                </a:solidFill>
              </a:rPr>
              <a:t>.dist</a:t>
            </a:r>
            <a:r>
              <a:rPr lang="en-US" smtClean="0">
                <a:solidFill>
                  <a:srgbClr val="000000"/>
                </a:solidFill>
              </a:rPr>
              <a:t>}.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Field </a:t>
            </a:r>
            <a:r>
              <a:rPr lang="en-US" i="1" smtClean="0">
                <a:solidFill>
                  <a:srgbClr val="000000"/>
                </a:solidFill>
              </a:rPr>
              <a:t>.point</a:t>
            </a:r>
            <a:r>
              <a:rPr lang="en-US" smtClean="0">
                <a:solidFill>
                  <a:srgbClr val="000000"/>
                </a:solidFill>
              </a:rPr>
              <a:t> refers to the node (point) which is closest to the </a:t>
            </a:r>
            <a:r>
              <a:rPr lang="en-US">
                <a:solidFill>
                  <a:srgbClr val="000000"/>
                </a:solidFill>
              </a:rPr>
              <a:t>query so </a:t>
            </a:r>
            <a:r>
              <a:rPr lang="en-US" smtClean="0">
                <a:solidFill>
                  <a:srgbClr val="000000"/>
                </a:solidFill>
              </a:rPr>
              <a:t>far,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field </a:t>
            </a:r>
            <a:r>
              <a:rPr lang="en-US" i="1" smtClean="0">
                <a:solidFill>
                  <a:srgbClr val="000000"/>
                </a:solidFill>
              </a:rPr>
              <a:t>.dist</a:t>
            </a:r>
            <a:r>
              <a:rPr lang="en-US" smtClean="0">
                <a:solidFill>
                  <a:srgbClr val="000000"/>
                </a:solidFill>
              </a:rPr>
              <a:t> contains euclidean distance from </a:t>
            </a:r>
            <a:r>
              <a:rPr lang="en-US" i="1" smtClean="0">
                <a:solidFill>
                  <a:srgbClr val="000000"/>
                </a:solidFill>
              </a:rPr>
              <a:t>.point</a:t>
            </a:r>
            <a:r>
              <a:rPr lang="en-US" smtClean="0">
                <a:solidFill>
                  <a:srgbClr val="000000"/>
                </a:solidFill>
              </a:rPr>
              <a:t> to the query.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Perform </a:t>
            </a:r>
            <a:r>
              <a:rPr lang="en-US" b="1" smtClean="0">
                <a:solidFill>
                  <a:srgbClr val="000000"/>
                </a:solidFill>
              </a:rPr>
              <a:t>pruning</a:t>
            </a:r>
            <a:r>
              <a:rPr lang="en-US" smtClean="0">
                <a:solidFill>
                  <a:srgbClr val="000000"/>
                </a:solidFill>
              </a:rPr>
              <a:t>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During the search dismiss the cells (and associated subtrees)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which are too far from query. Object </a:t>
            </a:r>
            <a:r>
              <a:rPr lang="en-US" i="1" smtClean="0">
                <a:solidFill>
                  <a:srgbClr val="000000"/>
                </a:solidFill>
              </a:rPr>
              <a:t>close</a:t>
            </a:r>
            <a:r>
              <a:rPr lang="en-US" smtClean="0">
                <a:solidFill>
                  <a:srgbClr val="000000"/>
                </a:solidFill>
              </a:rPr>
              <a:t> helps to accomplish this task. 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Traversal order</a:t>
            </a:r>
            <a:r>
              <a:rPr lang="en-US" smtClean="0">
                <a:solidFill>
                  <a:srgbClr val="000000"/>
                </a:solidFill>
              </a:rPr>
              <a:t> (left or right subtree is searched first) depends on simple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(in other vartiants of k-d tree on more advanced) heuristic: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First search the subtree whose cell associated with it is closer to the query.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This does not guarantee better results but in practice it helps.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Nearest Neighbor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Description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96689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251520" y="764704"/>
            <a:ext cx="8640960" cy="5760640"/>
          </a:xfrm>
          <a:prstGeom prst="roundRect">
            <a:avLst>
              <a:gd name="adj" fmla="val 486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To implement Nearest </a:t>
            </a:r>
            <a:r>
              <a:rPr lang="en-US" dirty="0" err="1" smtClean="0">
                <a:solidFill>
                  <a:srgbClr val="000000"/>
                </a:solidFill>
              </a:rPr>
              <a:t>Neighbour</a:t>
            </a:r>
            <a:r>
              <a:rPr lang="en-US" dirty="0" smtClean="0">
                <a:solidFill>
                  <a:srgbClr val="000000"/>
                </a:solidFill>
              </a:rPr>
              <a:t> Search suppose existence </a:t>
            </a:r>
            <a:r>
              <a:rPr lang="en-US" smtClean="0">
                <a:solidFill>
                  <a:srgbClr val="000000"/>
                </a:solidFill>
              </a:rPr>
              <a:t>of the following</a:t>
            </a:r>
            <a:r>
              <a:rPr lang="en-US" dirty="0" smtClean="0">
                <a:solidFill>
                  <a:srgbClr val="000000"/>
                </a:solidFill>
              </a:rPr>
              <a:t>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1. Class </a:t>
            </a:r>
            <a:r>
              <a:rPr lang="en-US" dirty="0" err="1" smtClean="0">
                <a:solidFill>
                  <a:srgbClr val="000000"/>
                </a:solidFill>
              </a:rPr>
              <a:t>HyperRectangle</a:t>
            </a:r>
            <a:r>
              <a:rPr lang="en-US" dirty="0" smtClean="0">
                <a:solidFill>
                  <a:srgbClr val="000000"/>
                </a:solidFill>
              </a:rPr>
              <a:t> (or Box, in 2D just Rectangle) representing cells of particular nodes in k-d tree. This class offers two methods: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HyperRectangle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trimLeft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 err="1" smtClean="0">
                <a:solidFill>
                  <a:srgbClr val="000000"/>
                </a:solidFill>
              </a:rPr>
              <a:t>int</a:t>
            </a:r>
            <a:r>
              <a:rPr lang="en-US" dirty="0" smtClean="0">
                <a:solidFill>
                  <a:srgbClr val="000000"/>
                </a:solidFill>
              </a:rPr>
              <a:t> cd, </a:t>
            </a:r>
            <a:r>
              <a:rPr lang="en-US" dirty="0" err="1" smtClean="0">
                <a:solidFill>
                  <a:srgbClr val="000000"/>
                </a:solidFill>
              </a:rPr>
              <a:t>coords</a:t>
            </a:r>
            <a:r>
              <a:rPr lang="en-US" dirty="0" smtClean="0">
                <a:solidFill>
                  <a:srgbClr val="000000"/>
                </a:solidFill>
              </a:rPr>
              <a:t> c)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  </a:t>
            </a:r>
            <a:r>
              <a:rPr lang="en-US" dirty="0" err="1">
                <a:solidFill>
                  <a:srgbClr val="000000"/>
                </a:solidFill>
              </a:rPr>
              <a:t>HyperRectangle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trimRight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 err="1" smtClean="0">
                <a:solidFill>
                  <a:srgbClr val="000000"/>
                </a:solidFill>
              </a:rPr>
              <a:t>int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cd, </a:t>
            </a:r>
            <a:r>
              <a:rPr lang="en-US" dirty="0" err="1">
                <a:solidFill>
                  <a:srgbClr val="000000"/>
                </a:solidFill>
              </a:rPr>
              <a:t>coords</a:t>
            </a:r>
            <a:r>
              <a:rPr lang="en-US" dirty="0">
                <a:solidFill>
                  <a:srgbClr val="000000"/>
                </a:solidFill>
              </a:rPr>
              <a:t> c)</a:t>
            </a:r>
            <a:endParaRPr lang="en-US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When </a:t>
            </a:r>
            <a:r>
              <a:rPr lang="en-US" dirty="0" err="1" smtClean="0">
                <a:solidFill>
                  <a:srgbClr val="000000"/>
                </a:solidFill>
              </a:rPr>
              <a:t>hyperrectangle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i="1" smtClean="0">
                <a:solidFill>
                  <a:srgbClr val="000000"/>
                </a:solidFill>
              </a:rPr>
              <a:t>this </a:t>
            </a:r>
            <a:r>
              <a:rPr lang="en-US" smtClean="0">
                <a:solidFill>
                  <a:srgbClr val="000000"/>
                </a:solidFill>
              </a:rPr>
              <a:t>represents the </a:t>
            </a:r>
            <a:r>
              <a:rPr lang="en-US" dirty="0" smtClean="0">
                <a:solidFill>
                  <a:srgbClr val="000000"/>
                </a:solidFill>
              </a:rPr>
              <a:t>current cell, cd represents cutting dimension, c represents coordinates of a </a:t>
            </a:r>
            <a:r>
              <a:rPr lang="en-US" dirty="0">
                <a:solidFill>
                  <a:srgbClr val="000000"/>
                </a:solidFill>
              </a:rPr>
              <a:t>p</a:t>
            </a:r>
            <a:r>
              <a:rPr lang="en-US" dirty="0" smtClean="0">
                <a:solidFill>
                  <a:srgbClr val="000000"/>
                </a:solidFill>
              </a:rPr>
              <a:t>oint (or node)  </a:t>
            </a:r>
            <a:endParaRPr lang="en-US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then </a:t>
            </a:r>
            <a:r>
              <a:rPr lang="en-US" dirty="0" err="1" smtClean="0">
                <a:solidFill>
                  <a:srgbClr val="000000"/>
                </a:solidFill>
              </a:rPr>
              <a:t>trimLeft</a:t>
            </a:r>
            <a:r>
              <a:rPr lang="en-US" dirty="0" smtClean="0">
                <a:solidFill>
                  <a:srgbClr val="000000"/>
                </a:solidFill>
              </a:rPr>
              <a:t> returns the </a:t>
            </a:r>
            <a:r>
              <a:rPr lang="en-US" dirty="0" err="1" smtClean="0">
                <a:solidFill>
                  <a:srgbClr val="000000"/>
                </a:solidFill>
              </a:rPr>
              <a:t>hyperrectangle</a:t>
            </a:r>
            <a:r>
              <a:rPr lang="en-US" dirty="0" smtClean="0">
                <a:solidFill>
                  <a:srgbClr val="000000"/>
                </a:solidFill>
              </a:rPr>
              <a:t> associated with the left </a:t>
            </a:r>
            <a:r>
              <a:rPr lang="en-US" dirty="0" err="1" smtClean="0">
                <a:solidFill>
                  <a:srgbClr val="000000"/>
                </a:solidFill>
              </a:rPr>
              <a:t>subtree</a:t>
            </a:r>
            <a:r>
              <a:rPr lang="en-US" dirty="0" smtClean="0">
                <a:solidFill>
                  <a:srgbClr val="000000"/>
                </a:solidFill>
              </a:rPr>
              <a:t> of the point/node with coordinates c. </a:t>
            </a:r>
            <a:r>
              <a:rPr lang="en-US" smtClean="0">
                <a:solidFill>
                  <a:srgbClr val="000000"/>
                </a:solidFill>
              </a:rPr>
              <a:t>Analogously trimRight </a:t>
            </a:r>
            <a:r>
              <a:rPr lang="en-US" dirty="0" smtClean="0">
                <a:solidFill>
                  <a:srgbClr val="000000"/>
                </a:solidFill>
              </a:rPr>
              <a:t>returns </a:t>
            </a:r>
            <a:r>
              <a:rPr lang="en-US" dirty="0" err="1" smtClean="0">
                <a:solidFill>
                  <a:srgbClr val="000000"/>
                </a:solidFill>
              </a:rPr>
              <a:t>hyperrectangle</a:t>
            </a:r>
            <a:r>
              <a:rPr lang="en-US" dirty="0" smtClean="0">
                <a:solidFill>
                  <a:srgbClr val="000000"/>
                </a:solidFill>
              </a:rPr>
              <a:t> associated with the right </a:t>
            </a:r>
            <a:r>
              <a:rPr lang="en-US" dirty="0" err="1" smtClean="0">
                <a:solidFill>
                  <a:srgbClr val="000000"/>
                </a:solidFill>
              </a:rPr>
              <a:t>subtree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 2. Class or utility G (like Geometry) equipped with methods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G.distance(Point </a:t>
            </a:r>
            <a:r>
              <a:rPr lang="en-US" dirty="0" smtClean="0">
                <a:solidFill>
                  <a:srgbClr val="000000"/>
                </a:solidFill>
              </a:rPr>
              <a:t>p, Point q) with obvious functionality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G.distance(point </a:t>
            </a:r>
            <a:r>
              <a:rPr lang="en-US" dirty="0" smtClean="0">
                <a:solidFill>
                  <a:srgbClr val="000000"/>
                </a:solidFill>
              </a:rPr>
              <a:t>p, </a:t>
            </a:r>
            <a:r>
              <a:rPr lang="en-US" dirty="0" err="1" smtClean="0">
                <a:solidFill>
                  <a:srgbClr val="000000"/>
                </a:solidFill>
              </a:rPr>
              <a:t>Hyperrectangle</a:t>
            </a:r>
            <a:r>
              <a:rPr lang="en-US" dirty="0" smtClean="0">
                <a:solidFill>
                  <a:srgbClr val="000000"/>
                </a:solidFill>
              </a:rPr>
              <a:t> r) which computes distance from q to the </a:t>
            </a:r>
            <a:r>
              <a:rPr lang="en-US" smtClean="0">
                <a:solidFill>
                  <a:srgbClr val="000000"/>
                </a:solidFill>
              </a:rPr>
              <a:t>point x of </a:t>
            </a:r>
            <a:r>
              <a:rPr lang="en-US" dirty="0" smtClean="0">
                <a:solidFill>
                  <a:srgbClr val="000000"/>
                </a:solidFill>
              </a:rPr>
              <a:t>r which is nearest to q</a:t>
            </a:r>
            <a:r>
              <a:rPr lang="en-US" smtClean="0">
                <a:solidFill>
                  <a:srgbClr val="000000"/>
                </a:solidFill>
              </a:rPr>
              <a:t>. </a:t>
            </a:r>
            <a:endParaRPr lang="en-US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3. Object </a:t>
            </a:r>
            <a:r>
              <a:rPr lang="en-US" i="1" dirty="0" smtClean="0">
                <a:solidFill>
                  <a:srgbClr val="000000"/>
                </a:solidFill>
              </a:rPr>
              <a:t>close</a:t>
            </a:r>
            <a:r>
              <a:rPr lang="en-US" dirty="0" smtClean="0">
                <a:solidFill>
                  <a:srgbClr val="000000"/>
                </a:solidFill>
              </a:rPr>
              <a:t> with fields </a:t>
            </a:r>
            <a:r>
              <a:rPr lang="en-US" i="1" dirty="0" err="1" smtClean="0">
                <a:solidFill>
                  <a:srgbClr val="000000"/>
                </a:solidFill>
              </a:rPr>
              <a:t>dist</a:t>
            </a:r>
            <a:r>
              <a:rPr lang="en-US" dirty="0" smtClean="0">
                <a:solidFill>
                  <a:srgbClr val="000000"/>
                </a:solidFill>
              </a:rPr>
              <a:t> and </a:t>
            </a:r>
            <a:r>
              <a:rPr lang="en-US" i="1" dirty="0" smtClean="0">
                <a:solidFill>
                  <a:srgbClr val="000000"/>
                </a:solidFill>
              </a:rPr>
              <a:t>point</a:t>
            </a:r>
            <a:r>
              <a:rPr lang="en-US" dirty="0" smtClean="0">
                <a:solidFill>
                  <a:srgbClr val="000000"/>
                </a:solidFill>
              </a:rPr>
              <a:t>, storing the best distance found so far and reference to the point at which it was attained. Initialize by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i="1" dirty="0" err="1" smtClean="0">
                <a:solidFill>
                  <a:srgbClr val="000000"/>
                </a:solidFill>
              </a:rPr>
              <a:t>dist</a:t>
            </a:r>
            <a:r>
              <a:rPr lang="en-US" dirty="0" smtClean="0">
                <a:solidFill>
                  <a:srgbClr val="000000"/>
                </a:solidFill>
              </a:rPr>
              <a:t> = </a:t>
            </a:r>
            <a:r>
              <a:rPr lang="en-US" dirty="0" err="1" smtClean="0">
                <a:solidFill>
                  <a:srgbClr val="000000"/>
                </a:solidFill>
              </a:rPr>
              <a:t>inf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i="1" dirty="0" smtClean="0">
                <a:solidFill>
                  <a:srgbClr val="000000"/>
                </a:solidFill>
              </a:rPr>
              <a:t>point</a:t>
            </a:r>
            <a:r>
              <a:rPr lang="en-US" dirty="0" smtClean="0">
                <a:solidFill>
                  <a:srgbClr val="000000"/>
                </a:solidFill>
              </a:rPr>
              <a:t> = null.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Implementation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421754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AutoShape 3"/>
          <p:cNvSpPr>
            <a:spLocks noChangeArrowheads="1"/>
          </p:cNvSpPr>
          <p:nvPr/>
        </p:nvSpPr>
        <p:spPr bwMode="auto">
          <a:xfrm>
            <a:off x="4283968" y="908720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908720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128" name="Straight Connector 127"/>
          <p:cNvCxnSpPr/>
          <p:nvPr/>
        </p:nvCxnSpPr>
        <p:spPr bwMode="auto">
          <a:xfrm flipV="1">
            <a:off x="6876256" y="2132856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5" name="Rectangle 124"/>
          <p:cNvSpPr/>
          <p:nvPr/>
        </p:nvSpPr>
        <p:spPr bwMode="auto">
          <a:xfrm rot="5400000" flipH="1">
            <a:off x="6588224" y="3068960"/>
            <a:ext cx="1152128" cy="144016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8" name="Straight Connector 117"/>
          <p:cNvCxnSpPr/>
          <p:nvPr/>
        </p:nvCxnSpPr>
        <p:spPr bwMode="auto">
          <a:xfrm flipH="1" flipV="1">
            <a:off x="7236296" y="3717032"/>
            <a:ext cx="288032" cy="3600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flipV="1">
            <a:off x="6012160" y="3429000"/>
            <a:ext cx="864096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3" name="Rectangle 112"/>
          <p:cNvSpPr/>
          <p:nvPr/>
        </p:nvSpPr>
        <p:spPr bwMode="auto">
          <a:xfrm rot="5400000" flipH="1">
            <a:off x="1691679" y="1988840"/>
            <a:ext cx="1728192" cy="1584176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555775" y="450912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267743" y="4437112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46800" y="2996952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105329" y="1340768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34,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393360" y="2069831"/>
            <a:ext cx="0" cy="273760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347863" y="1916832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267743" y="3645024"/>
            <a:ext cx="0" cy="11315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753400" y="3665598"/>
            <a:ext cx="159446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467542" y="2069831"/>
            <a:ext cx="128585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>
            <a:off x="1753400" y="1916832"/>
            <a:ext cx="231454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347863" y="2636912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456429" y="2996952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2951819" y="362959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231739" y="3886765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95835" y="188082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743907" y="260090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663787" y="440110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91579" y="2024844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311859" y="3392996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223627" y="296094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393360" y="438567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332657" y="2996952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267743" y="2996952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267743" y="2996952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267743" y="-603448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717396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502166" y="2328306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930451" y="1813963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817296" y="4221088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99297" y="3099821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627783" y="336727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70, 30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629133" y="2683203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339751" y="3933056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90691" y="165512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70, 80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6" name="Straight Connector 95"/>
          <p:cNvCxnSpPr/>
          <p:nvPr/>
        </p:nvCxnSpPr>
        <p:spPr bwMode="auto">
          <a:xfrm>
            <a:off x="5724128" y="1556792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 flipV="1">
            <a:off x="4572000" y="1556792"/>
            <a:ext cx="1440160" cy="19442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flipH="1" flipV="1">
            <a:off x="7596336" y="2780928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flipH="1" flipV="1">
            <a:off x="5940152" y="4077072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" name="Rounded Rectangle 142"/>
          <p:cNvSpPr/>
          <p:nvPr/>
        </p:nvSpPr>
        <p:spPr bwMode="auto">
          <a:xfrm>
            <a:off x="5652120" y="141277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34,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ounded Rectangle 144"/>
          <p:cNvSpPr/>
          <p:nvPr/>
        </p:nvSpPr>
        <p:spPr bwMode="auto">
          <a:xfrm>
            <a:off x="5220072" y="198884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Rounded Rectangle 145"/>
          <p:cNvSpPr/>
          <p:nvPr/>
        </p:nvSpPr>
        <p:spPr bwMode="auto">
          <a:xfrm>
            <a:off x="4716016" y="263691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25, 10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47" name="Rounded Rectangle 146"/>
          <p:cNvSpPr/>
          <p:nvPr/>
        </p:nvSpPr>
        <p:spPr bwMode="auto">
          <a:xfrm>
            <a:off x="6876256" y="263691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Rounded Rectangle 147"/>
          <p:cNvSpPr/>
          <p:nvPr/>
        </p:nvSpPr>
        <p:spPr bwMode="auto">
          <a:xfrm>
            <a:off x="6516216" y="328498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70, 30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9" name="Rounded Rectangle 148"/>
          <p:cNvSpPr/>
          <p:nvPr/>
        </p:nvSpPr>
        <p:spPr bwMode="auto">
          <a:xfrm>
            <a:off x="4283968" y="3284984"/>
            <a:ext cx="720080" cy="288032"/>
          </a:xfrm>
          <a:prstGeom prst="roundRect">
            <a:avLst/>
          </a:prstGeom>
          <a:solidFill>
            <a:schemeClr val="bg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Rounded Rectangle 149"/>
          <p:cNvSpPr/>
          <p:nvPr/>
        </p:nvSpPr>
        <p:spPr bwMode="auto">
          <a:xfrm>
            <a:off x="5580112" y="393305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Rounded Rectangle 150"/>
          <p:cNvSpPr/>
          <p:nvPr/>
        </p:nvSpPr>
        <p:spPr bwMode="auto">
          <a:xfrm>
            <a:off x="5868144" y="450912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>
            <a:off x="467544" y="5301208"/>
            <a:ext cx="8064896" cy="108012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The query point [35, 50] is inside leaf cell defined by node [70, 30].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The closest point to query [35</a:t>
            </a:r>
            <a:r>
              <a:rPr lang="en-US" dirty="0">
                <a:solidFill>
                  <a:srgbClr val="000000"/>
                </a:solidFill>
              </a:rPr>
              <a:t>, 50</a:t>
            </a:r>
            <a:r>
              <a:rPr lang="en-US" dirty="0" smtClean="0">
                <a:solidFill>
                  <a:srgbClr val="000000"/>
                </a:solidFill>
              </a:rPr>
              <a:t>] is the point [20, 50</a:t>
            </a:r>
            <a:r>
              <a:rPr lang="en-US" smtClean="0">
                <a:solidFill>
                  <a:srgbClr val="000000"/>
                </a:solidFill>
              </a:rPr>
              <a:t>]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which </a:t>
            </a:r>
            <a:r>
              <a:rPr lang="en-US" dirty="0" smtClean="0">
                <a:solidFill>
                  <a:srgbClr val="000000"/>
                </a:solidFill>
              </a:rPr>
              <a:t>lies in a distant part of the tree. </a:t>
            </a:r>
          </a:p>
        </p:txBody>
      </p:sp>
      <p:sp>
        <p:nvSpPr>
          <p:cNvPr id="75" name="Rounded Rectangle 74"/>
          <p:cNvSpPr/>
          <p:nvPr/>
        </p:nvSpPr>
        <p:spPr bwMode="auto">
          <a:xfrm>
            <a:off x="1979711" y="2780928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35, 50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1187623" y="2276872"/>
            <a:ext cx="1440160" cy="1440160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4" name="Straight Connector 113"/>
          <p:cNvCxnSpPr/>
          <p:nvPr/>
        </p:nvCxnSpPr>
        <p:spPr bwMode="auto">
          <a:xfrm flipH="1" flipV="1">
            <a:off x="7740352" y="2132856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Rounded Rectangle 141"/>
          <p:cNvSpPr/>
          <p:nvPr/>
        </p:nvSpPr>
        <p:spPr bwMode="auto">
          <a:xfrm>
            <a:off x="7380312" y="198884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70, 80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Rounded Rectangle 143"/>
          <p:cNvSpPr/>
          <p:nvPr/>
        </p:nvSpPr>
        <p:spPr bwMode="auto">
          <a:xfrm>
            <a:off x="8100392" y="263691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50, 90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7956376" y="328498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7" name="Rounded Rectangle 116"/>
          <p:cNvSpPr/>
          <p:nvPr/>
        </p:nvSpPr>
        <p:spPr bwMode="auto">
          <a:xfrm>
            <a:off x="7092280" y="3933056"/>
            <a:ext cx="720080" cy="288032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charset="0"/>
              </a:rPr>
              <a:t>35, 50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4659400" y="3645024"/>
            <a:ext cx="2307843" cy="431925"/>
          </a:xfrm>
          <a:custGeom>
            <a:avLst/>
            <a:gdLst>
              <a:gd name="connsiteX0" fmla="*/ 22726 w 1794881"/>
              <a:gd name="connsiteY0" fmla="*/ 0 h 1117025"/>
              <a:gd name="connsiteX1" fmla="*/ 136014 w 1794881"/>
              <a:gd name="connsiteY1" fmla="*/ 299406 h 1117025"/>
              <a:gd name="connsiteX2" fmla="*/ 1058506 w 1794881"/>
              <a:gd name="connsiteY2" fmla="*/ 566443 h 1117025"/>
              <a:gd name="connsiteX3" fmla="*/ 1366004 w 1794881"/>
              <a:gd name="connsiteY3" fmla="*/ 1027689 h 1117025"/>
              <a:gd name="connsiteX4" fmla="*/ 1794881 w 1794881"/>
              <a:gd name="connsiteY4" fmla="*/ 1116701 h 1117025"/>
              <a:gd name="connsiteX0" fmla="*/ 23584 w 1795739"/>
              <a:gd name="connsiteY0" fmla="*/ 0 h 1132217"/>
              <a:gd name="connsiteX1" fmla="*/ 136872 w 1795739"/>
              <a:gd name="connsiteY1" fmla="*/ 299406 h 1132217"/>
              <a:gd name="connsiteX2" fmla="*/ 1078120 w 1795739"/>
              <a:gd name="connsiteY2" fmla="*/ 168938 h 1132217"/>
              <a:gd name="connsiteX3" fmla="*/ 1366862 w 1795739"/>
              <a:gd name="connsiteY3" fmla="*/ 1027689 h 1132217"/>
              <a:gd name="connsiteX4" fmla="*/ 1795739 w 1795739"/>
              <a:gd name="connsiteY4" fmla="*/ 1116701 h 1132217"/>
              <a:gd name="connsiteX0" fmla="*/ 10834 w 1782989"/>
              <a:gd name="connsiteY0" fmla="*/ 0 h 1132217"/>
              <a:gd name="connsiteX1" fmla="*/ 180388 w 1782989"/>
              <a:gd name="connsiteY1" fmla="*/ 738757 h 1132217"/>
              <a:gd name="connsiteX2" fmla="*/ 1065370 w 1782989"/>
              <a:gd name="connsiteY2" fmla="*/ 168938 h 1132217"/>
              <a:gd name="connsiteX3" fmla="*/ 1354112 w 1782989"/>
              <a:gd name="connsiteY3" fmla="*/ 1027689 h 1132217"/>
              <a:gd name="connsiteX4" fmla="*/ 1782989 w 1782989"/>
              <a:gd name="connsiteY4" fmla="*/ 1116701 h 1132217"/>
              <a:gd name="connsiteX0" fmla="*/ 10834 w 1782989"/>
              <a:gd name="connsiteY0" fmla="*/ 0 h 1116715"/>
              <a:gd name="connsiteX1" fmla="*/ 180388 w 1782989"/>
              <a:gd name="connsiteY1" fmla="*/ 738757 h 1116715"/>
              <a:gd name="connsiteX2" fmla="*/ 1065370 w 1782989"/>
              <a:gd name="connsiteY2" fmla="*/ 168938 h 1116715"/>
              <a:gd name="connsiteX3" fmla="*/ 1460392 w 1782989"/>
              <a:gd name="connsiteY3" fmla="*/ 860317 h 1116715"/>
              <a:gd name="connsiteX4" fmla="*/ 1782989 w 1782989"/>
              <a:gd name="connsiteY4" fmla="*/ 1116701 h 1116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2989" h="1116715">
                <a:moveTo>
                  <a:pt x="10834" y="0"/>
                </a:moveTo>
                <a:cubicBezTo>
                  <a:pt x="-18837" y="102499"/>
                  <a:pt x="4632" y="710601"/>
                  <a:pt x="180388" y="738757"/>
                </a:cubicBezTo>
                <a:cubicBezTo>
                  <a:pt x="356144" y="766913"/>
                  <a:pt x="852036" y="148678"/>
                  <a:pt x="1065370" y="168938"/>
                </a:cubicBezTo>
                <a:cubicBezTo>
                  <a:pt x="1278704" y="189198"/>
                  <a:pt x="1340789" y="702357"/>
                  <a:pt x="1460392" y="860317"/>
                </a:cubicBezTo>
                <a:cubicBezTo>
                  <a:pt x="1579995" y="1018277"/>
                  <a:pt x="1629915" y="1118050"/>
                  <a:pt x="1782989" y="1116701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Freeform 21"/>
          <p:cNvSpPr/>
          <p:nvPr/>
        </p:nvSpPr>
        <p:spPr bwMode="auto">
          <a:xfrm>
            <a:off x="4716016" y="3861048"/>
            <a:ext cx="655455" cy="1440160"/>
          </a:xfrm>
          <a:custGeom>
            <a:avLst/>
            <a:gdLst>
              <a:gd name="connsiteX0" fmla="*/ 1772156 w 1772156"/>
              <a:gd name="connsiteY0" fmla="*/ 0 h 1836892"/>
              <a:gd name="connsiteX1" fmla="*/ 1383738 w 1772156"/>
              <a:gd name="connsiteY1" fmla="*/ 226577 h 1836892"/>
              <a:gd name="connsiteX2" fmla="*/ 1132885 w 1772156"/>
              <a:gd name="connsiteY2" fmla="*/ 663547 h 1836892"/>
              <a:gd name="connsiteX3" fmla="*/ 1149069 w 1772156"/>
              <a:gd name="connsiteY3" fmla="*/ 1262358 h 1836892"/>
              <a:gd name="connsiteX4" fmla="*/ 0 w 1772156"/>
              <a:gd name="connsiteY4" fmla="*/ 1836892 h 1836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2156" h="1836892">
                <a:moveTo>
                  <a:pt x="1772156" y="0"/>
                </a:moveTo>
                <a:cubicBezTo>
                  <a:pt x="1631219" y="57993"/>
                  <a:pt x="1490283" y="115986"/>
                  <a:pt x="1383738" y="226577"/>
                </a:cubicBezTo>
                <a:cubicBezTo>
                  <a:pt x="1277193" y="337168"/>
                  <a:pt x="1171996" y="490917"/>
                  <a:pt x="1132885" y="663547"/>
                </a:cubicBezTo>
                <a:cubicBezTo>
                  <a:pt x="1093774" y="836177"/>
                  <a:pt x="1337883" y="1066801"/>
                  <a:pt x="1149069" y="1262358"/>
                </a:cubicBezTo>
                <a:cubicBezTo>
                  <a:pt x="960255" y="1457915"/>
                  <a:pt x="480127" y="1647403"/>
                  <a:pt x="0" y="1836892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267744" y="1196752"/>
            <a:ext cx="0" cy="69950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>
            <a:off x="2231740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2339752" y="1340768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90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611560" y="548680"/>
            <a:ext cx="4536504" cy="432048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Find Nearest Neighbour to [35, 50]</a:t>
            </a:r>
            <a:endParaRPr lang="en-US" b="1" dirty="0">
              <a:solidFill>
                <a:srgbClr val="000000"/>
              </a:solidFill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 flipH="1">
            <a:off x="1187624" y="2996952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rot="5400000" flipH="1">
            <a:off x="1871699" y="3032956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8119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AutoShape 3"/>
          <p:cNvSpPr>
            <a:spLocks noChangeArrowheads="1"/>
          </p:cNvSpPr>
          <p:nvPr/>
        </p:nvSpPr>
        <p:spPr bwMode="auto">
          <a:xfrm>
            <a:off x="4211960" y="908720"/>
            <a:ext cx="4752528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908720"/>
            <a:ext cx="3888432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128" name="Straight Connector 127"/>
          <p:cNvCxnSpPr/>
          <p:nvPr/>
        </p:nvCxnSpPr>
        <p:spPr bwMode="auto">
          <a:xfrm flipV="1">
            <a:off x="6876256" y="1916832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5" name="Rectangle 124"/>
          <p:cNvSpPr/>
          <p:nvPr/>
        </p:nvSpPr>
        <p:spPr bwMode="auto">
          <a:xfrm rot="5400000" flipH="1">
            <a:off x="6588224" y="2852936"/>
            <a:ext cx="1152128" cy="144016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8" name="Straight Connector 117"/>
          <p:cNvCxnSpPr/>
          <p:nvPr/>
        </p:nvCxnSpPr>
        <p:spPr bwMode="auto">
          <a:xfrm flipH="1" flipV="1">
            <a:off x="7236296" y="3501008"/>
            <a:ext cx="288032" cy="3600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flipV="1">
            <a:off x="6012160" y="3212976"/>
            <a:ext cx="864096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3" name="Rectangle 112"/>
          <p:cNvSpPr/>
          <p:nvPr/>
        </p:nvSpPr>
        <p:spPr bwMode="auto">
          <a:xfrm rot="5400000" flipH="1">
            <a:off x="1547664" y="1916832"/>
            <a:ext cx="1800200" cy="1656183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483767" y="442682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195735" y="4354816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180528" y="2924944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033321" y="125847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34,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295239" y="2023889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275855" y="1834536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195735" y="3645024"/>
            <a:ext cx="1" cy="10492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619672" y="3645024"/>
            <a:ext cx="166647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395536" y="2017415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1619672" y="1834536"/>
            <a:ext cx="2376263" cy="102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275855" y="255461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384421" y="2914656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2879811" y="3609020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159731" y="386161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23827" y="179853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671899" y="25186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591779" y="43188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19571" y="197112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239851" y="33107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151619" y="28786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292777" y="429309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5" y="291465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5" y="-68574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583668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430158" y="224601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827584" y="1772816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83568" y="414908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27289" y="3017525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555775" y="3284983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70, 30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557125" y="260090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267743" y="385076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18683" y="1572828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70, 80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6" name="Straight Connector 95"/>
          <p:cNvCxnSpPr/>
          <p:nvPr/>
        </p:nvCxnSpPr>
        <p:spPr bwMode="auto">
          <a:xfrm>
            <a:off x="5724128" y="1340768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 flipV="1">
            <a:off x="4572000" y="1340768"/>
            <a:ext cx="1440160" cy="19442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flipH="1" flipV="1">
            <a:off x="7596336" y="2564904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flipH="1" flipV="1">
            <a:off x="5940152" y="3861048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" name="Rounded Rectangle 142"/>
          <p:cNvSpPr/>
          <p:nvPr/>
        </p:nvSpPr>
        <p:spPr bwMode="auto">
          <a:xfrm>
            <a:off x="5652120" y="11967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34,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ounded Rectangle 144"/>
          <p:cNvSpPr/>
          <p:nvPr/>
        </p:nvSpPr>
        <p:spPr bwMode="auto">
          <a:xfrm>
            <a:off x="5220072" y="17728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Rounded Rectangle 145"/>
          <p:cNvSpPr/>
          <p:nvPr/>
        </p:nvSpPr>
        <p:spPr bwMode="auto">
          <a:xfrm>
            <a:off x="4716016" y="242088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25, 10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47" name="Rounded Rectangle 146"/>
          <p:cNvSpPr/>
          <p:nvPr/>
        </p:nvSpPr>
        <p:spPr bwMode="auto">
          <a:xfrm>
            <a:off x="6876256" y="242088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Rounded Rectangle 147"/>
          <p:cNvSpPr/>
          <p:nvPr/>
        </p:nvSpPr>
        <p:spPr bwMode="auto">
          <a:xfrm>
            <a:off x="6516216" y="30689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70, 30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9" name="Rounded Rectangle 148"/>
          <p:cNvSpPr/>
          <p:nvPr/>
        </p:nvSpPr>
        <p:spPr bwMode="auto">
          <a:xfrm>
            <a:off x="4283968" y="3068960"/>
            <a:ext cx="720080" cy="288032"/>
          </a:xfrm>
          <a:prstGeom prst="roundRect">
            <a:avLst/>
          </a:prstGeom>
          <a:solidFill>
            <a:schemeClr val="bg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Rounded Rectangle 149"/>
          <p:cNvSpPr/>
          <p:nvPr/>
        </p:nvSpPr>
        <p:spPr bwMode="auto">
          <a:xfrm>
            <a:off x="558011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Rounded Rectangle 150"/>
          <p:cNvSpPr/>
          <p:nvPr/>
        </p:nvSpPr>
        <p:spPr bwMode="auto">
          <a:xfrm>
            <a:off x="5868144" y="42930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>
            <a:off x="251520" y="5301208"/>
            <a:ext cx="8640960" cy="108012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The query </a:t>
            </a:r>
            <a:r>
              <a:rPr lang="en-US" smtClean="0">
                <a:solidFill>
                  <a:srgbClr val="000000"/>
                </a:solidFill>
              </a:rPr>
              <a:t>point Q = [40, </a:t>
            </a:r>
            <a:r>
              <a:rPr lang="en-US" dirty="0" smtClean="0">
                <a:solidFill>
                  <a:srgbClr val="000000"/>
                </a:solidFill>
              </a:rPr>
              <a:t>50</a:t>
            </a:r>
            <a:r>
              <a:rPr lang="en-US" smtClean="0">
                <a:solidFill>
                  <a:srgbClr val="000000"/>
                </a:solidFill>
              </a:rPr>
              <a:t>] lies inside (empty) leaf cell right to the </a:t>
            </a:r>
            <a:r>
              <a:rPr lang="en-US" dirty="0" smtClean="0">
                <a:solidFill>
                  <a:srgbClr val="000000"/>
                </a:solidFill>
              </a:rPr>
              <a:t>node [70, </a:t>
            </a:r>
            <a:r>
              <a:rPr lang="en-US" smtClean="0">
                <a:solidFill>
                  <a:srgbClr val="000000"/>
                </a:solidFill>
              </a:rPr>
              <a:t>30].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The </a:t>
            </a:r>
            <a:r>
              <a:rPr lang="en-US" dirty="0" smtClean="0">
                <a:solidFill>
                  <a:srgbClr val="000000"/>
                </a:solidFill>
              </a:rPr>
              <a:t>closest point to </a:t>
            </a:r>
            <a:r>
              <a:rPr lang="en-US" smtClean="0">
                <a:solidFill>
                  <a:srgbClr val="000000"/>
                </a:solidFill>
              </a:rPr>
              <a:t>query Q = [40, </a:t>
            </a:r>
            <a:r>
              <a:rPr lang="en-US" dirty="0">
                <a:solidFill>
                  <a:srgbClr val="000000"/>
                </a:solidFill>
              </a:rPr>
              <a:t>50</a:t>
            </a:r>
            <a:r>
              <a:rPr lang="en-US" dirty="0" smtClean="0">
                <a:solidFill>
                  <a:srgbClr val="000000"/>
                </a:solidFill>
              </a:rPr>
              <a:t>] is the point [20, 50</a:t>
            </a:r>
            <a:r>
              <a:rPr lang="en-US" smtClean="0">
                <a:solidFill>
                  <a:srgbClr val="000000"/>
                </a:solidFill>
              </a:rPr>
              <a:t>]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which, in fact, lies </a:t>
            </a:r>
            <a:r>
              <a:rPr lang="en-US" dirty="0" smtClean="0">
                <a:solidFill>
                  <a:srgbClr val="000000"/>
                </a:solidFill>
              </a:rPr>
              <a:t>in a distant part of the tree. </a:t>
            </a:r>
          </a:p>
        </p:txBody>
      </p:sp>
      <p:sp>
        <p:nvSpPr>
          <p:cNvPr id="75" name="Rounded Rectangle 74"/>
          <p:cNvSpPr/>
          <p:nvPr/>
        </p:nvSpPr>
        <p:spPr bwMode="auto">
          <a:xfrm>
            <a:off x="1907703" y="2698632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1115615" y="2194576"/>
            <a:ext cx="1440160" cy="1440160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4" name="Straight Connector 113"/>
          <p:cNvCxnSpPr/>
          <p:nvPr/>
        </p:nvCxnSpPr>
        <p:spPr bwMode="auto">
          <a:xfrm flipH="1" flipV="1">
            <a:off x="7740352" y="1916832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Rounded Rectangle 141"/>
          <p:cNvSpPr/>
          <p:nvPr/>
        </p:nvSpPr>
        <p:spPr bwMode="auto">
          <a:xfrm>
            <a:off x="7380312" y="17728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70, 80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Rounded Rectangle 143"/>
          <p:cNvSpPr/>
          <p:nvPr/>
        </p:nvSpPr>
        <p:spPr bwMode="auto">
          <a:xfrm>
            <a:off x="8100392" y="242088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50, 90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7956376" y="30689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7" name="Rounded Rectangle 116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charset="0"/>
              </a:rPr>
              <a:t>40,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charset="0"/>
              </a:rPr>
              <a:t>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4659400" y="3356993"/>
            <a:ext cx="2307843" cy="432048"/>
          </a:xfrm>
          <a:custGeom>
            <a:avLst/>
            <a:gdLst>
              <a:gd name="connsiteX0" fmla="*/ 22726 w 1794881"/>
              <a:gd name="connsiteY0" fmla="*/ 0 h 1117025"/>
              <a:gd name="connsiteX1" fmla="*/ 136014 w 1794881"/>
              <a:gd name="connsiteY1" fmla="*/ 299406 h 1117025"/>
              <a:gd name="connsiteX2" fmla="*/ 1058506 w 1794881"/>
              <a:gd name="connsiteY2" fmla="*/ 566443 h 1117025"/>
              <a:gd name="connsiteX3" fmla="*/ 1366004 w 1794881"/>
              <a:gd name="connsiteY3" fmla="*/ 1027689 h 1117025"/>
              <a:gd name="connsiteX4" fmla="*/ 1794881 w 1794881"/>
              <a:gd name="connsiteY4" fmla="*/ 1116701 h 1117025"/>
              <a:gd name="connsiteX0" fmla="*/ 23584 w 1795739"/>
              <a:gd name="connsiteY0" fmla="*/ 0 h 1132217"/>
              <a:gd name="connsiteX1" fmla="*/ 136872 w 1795739"/>
              <a:gd name="connsiteY1" fmla="*/ 299406 h 1132217"/>
              <a:gd name="connsiteX2" fmla="*/ 1078120 w 1795739"/>
              <a:gd name="connsiteY2" fmla="*/ 168938 h 1132217"/>
              <a:gd name="connsiteX3" fmla="*/ 1366862 w 1795739"/>
              <a:gd name="connsiteY3" fmla="*/ 1027689 h 1132217"/>
              <a:gd name="connsiteX4" fmla="*/ 1795739 w 1795739"/>
              <a:gd name="connsiteY4" fmla="*/ 1116701 h 1132217"/>
              <a:gd name="connsiteX0" fmla="*/ 10834 w 1782989"/>
              <a:gd name="connsiteY0" fmla="*/ 0 h 1132217"/>
              <a:gd name="connsiteX1" fmla="*/ 180388 w 1782989"/>
              <a:gd name="connsiteY1" fmla="*/ 738757 h 1132217"/>
              <a:gd name="connsiteX2" fmla="*/ 1065370 w 1782989"/>
              <a:gd name="connsiteY2" fmla="*/ 168938 h 1132217"/>
              <a:gd name="connsiteX3" fmla="*/ 1354112 w 1782989"/>
              <a:gd name="connsiteY3" fmla="*/ 1027689 h 1132217"/>
              <a:gd name="connsiteX4" fmla="*/ 1782989 w 1782989"/>
              <a:gd name="connsiteY4" fmla="*/ 1116701 h 1132217"/>
              <a:gd name="connsiteX0" fmla="*/ 10834 w 1782989"/>
              <a:gd name="connsiteY0" fmla="*/ 0 h 1116715"/>
              <a:gd name="connsiteX1" fmla="*/ 180388 w 1782989"/>
              <a:gd name="connsiteY1" fmla="*/ 738757 h 1116715"/>
              <a:gd name="connsiteX2" fmla="*/ 1065370 w 1782989"/>
              <a:gd name="connsiteY2" fmla="*/ 168938 h 1116715"/>
              <a:gd name="connsiteX3" fmla="*/ 1460392 w 1782989"/>
              <a:gd name="connsiteY3" fmla="*/ 860317 h 1116715"/>
              <a:gd name="connsiteX4" fmla="*/ 1782989 w 1782989"/>
              <a:gd name="connsiteY4" fmla="*/ 1116701 h 1116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2989" h="1116715">
                <a:moveTo>
                  <a:pt x="10834" y="0"/>
                </a:moveTo>
                <a:cubicBezTo>
                  <a:pt x="-18837" y="102499"/>
                  <a:pt x="4632" y="710601"/>
                  <a:pt x="180388" y="738757"/>
                </a:cubicBezTo>
                <a:cubicBezTo>
                  <a:pt x="356144" y="766913"/>
                  <a:pt x="852036" y="148678"/>
                  <a:pt x="1065370" y="168938"/>
                </a:cubicBezTo>
                <a:cubicBezTo>
                  <a:pt x="1278704" y="189198"/>
                  <a:pt x="1340789" y="702357"/>
                  <a:pt x="1460392" y="860317"/>
                </a:cubicBezTo>
                <a:cubicBezTo>
                  <a:pt x="1579995" y="1018277"/>
                  <a:pt x="1629915" y="1118050"/>
                  <a:pt x="1782989" y="1116701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Freeform 21"/>
          <p:cNvSpPr/>
          <p:nvPr/>
        </p:nvSpPr>
        <p:spPr bwMode="auto">
          <a:xfrm>
            <a:off x="4716017" y="3573016"/>
            <a:ext cx="576063" cy="1728192"/>
          </a:xfrm>
          <a:custGeom>
            <a:avLst/>
            <a:gdLst>
              <a:gd name="connsiteX0" fmla="*/ 1772156 w 1772156"/>
              <a:gd name="connsiteY0" fmla="*/ 0 h 1836892"/>
              <a:gd name="connsiteX1" fmla="*/ 1383738 w 1772156"/>
              <a:gd name="connsiteY1" fmla="*/ 226577 h 1836892"/>
              <a:gd name="connsiteX2" fmla="*/ 1132885 w 1772156"/>
              <a:gd name="connsiteY2" fmla="*/ 663547 h 1836892"/>
              <a:gd name="connsiteX3" fmla="*/ 1149069 w 1772156"/>
              <a:gd name="connsiteY3" fmla="*/ 1262358 h 1836892"/>
              <a:gd name="connsiteX4" fmla="*/ 0 w 1772156"/>
              <a:gd name="connsiteY4" fmla="*/ 1836892 h 1836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2156" h="1836892">
                <a:moveTo>
                  <a:pt x="1772156" y="0"/>
                </a:moveTo>
                <a:cubicBezTo>
                  <a:pt x="1631219" y="57993"/>
                  <a:pt x="1490283" y="115986"/>
                  <a:pt x="1383738" y="226577"/>
                </a:cubicBezTo>
                <a:cubicBezTo>
                  <a:pt x="1277193" y="337168"/>
                  <a:pt x="1171996" y="490917"/>
                  <a:pt x="1132885" y="663547"/>
                </a:cubicBezTo>
                <a:cubicBezTo>
                  <a:pt x="1093774" y="836177"/>
                  <a:pt x="1337883" y="1066801"/>
                  <a:pt x="1149069" y="1262358"/>
                </a:cubicBezTo>
                <a:cubicBezTo>
                  <a:pt x="960255" y="1457915"/>
                  <a:pt x="480127" y="1647403"/>
                  <a:pt x="0" y="1836892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195736" y="1114456"/>
            <a:ext cx="0" cy="730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>
            <a:off x="2159732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2267744" y="125847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90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 flipH="1">
            <a:off x="1115616" y="291465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rot="5400000" flipH="1">
            <a:off x="1799691" y="29506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flipV="1">
            <a:off x="1295235" y="2204864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7" name="AutoShape 3"/>
          <p:cNvSpPr>
            <a:spLocks noChangeArrowheads="1"/>
          </p:cNvSpPr>
          <p:nvPr/>
        </p:nvSpPr>
        <p:spPr bwMode="auto">
          <a:xfrm>
            <a:off x="755576" y="620688"/>
            <a:ext cx="4536504" cy="36004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Find Nearest Neighbour to [40, 50]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63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908720"/>
            <a:ext cx="3888432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3" name="Rectangle 112"/>
          <p:cNvSpPr/>
          <p:nvPr/>
        </p:nvSpPr>
        <p:spPr bwMode="auto">
          <a:xfrm rot="5400000" flipH="1">
            <a:off x="1007604" y="1736812"/>
            <a:ext cx="3600400" cy="2376263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483767" y="442682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195735" y="4354816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180528" y="2924944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033321" y="1258472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34, </a:t>
            </a:r>
            <a:r>
              <a:rPr lang="en-US" sz="1400" b="1" dirty="0">
                <a:latin typeface="Arial" charset="0"/>
              </a:rPr>
              <a:t>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295239" y="2023889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275855" y="1834536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195735" y="3645024"/>
            <a:ext cx="1" cy="10492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619672" y="3645024"/>
            <a:ext cx="166647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395536" y="2017415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1619672" y="1834536"/>
            <a:ext cx="2376263" cy="102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275855" y="255461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384421" y="2914656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2879811" y="3609020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159731" y="386161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23827" y="179853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671899" y="25186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591779" y="43188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19571" y="197112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239851" y="33107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151619" y="28786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292777" y="429309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5" y="291465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5" y="-68574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583668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430158" y="224601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827584" y="1772816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83568" y="414908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27289" y="3017525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555775" y="3284983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70, 30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557125" y="260090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20, 50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267743" y="385076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18683" y="1572828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70, 80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Rounded Rectangle 74"/>
          <p:cNvSpPr/>
          <p:nvPr/>
        </p:nvSpPr>
        <p:spPr bwMode="auto">
          <a:xfrm>
            <a:off x="1907704" y="2636912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395536" y="1484784"/>
            <a:ext cx="2880320" cy="2880320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195736" y="1114456"/>
            <a:ext cx="0" cy="730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>
            <a:off x="2159732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2267744" y="125847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90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 flipH="1" flipV="1">
            <a:off x="1619672" y="1484784"/>
            <a:ext cx="216024" cy="14298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rot="5400000" flipH="1">
            <a:off x="1799691" y="29506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flipV="1">
            <a:off x="1295235" y="2204864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AutoShape 3"/>
          <p:cNvSpPr>
            <a:spLocks noChangeArrowheads="1"/>
          </p:cNvSpPr>
          <p:nvPr/>
        </p:nvSpPr>
        <p:spPr bwMode="auto">
          <a:xfrm>
            <a:off x="4211960" y="908720"/>
            <a:ext cx="4752528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94" name="Rectangle 93"/>
          <p:cNvSpPr/>
          <p:nvPr/>
        </p:nvSpPr>
        <p:spPr bwMode="auto">
          <a:xfrm rot="5400000" flipH="1">
            <a:off x="5904146" y="1736810"/>
            <a:ext cx="3024338" cy="2952329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8" name="Straight Connector 97"/>
          <p:cNvCxnSpPr/>
          <p:nvPr/>
        </p:nvCxnSpPr>
        <p:spPr bwMode="auto">
          <a:xfrm flipV="1">
            <a:off x="6876256" y="1916830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V="1">
            <a:off x="6444208" y="3212974"/>
            <a:ext cx="43204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>
            <a:off x="5724128" y="1340766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>
            <a:stCxn id="166" idx="0"/>
          </p:cNvCxnSpPr>
          <p:nvPr/>
        </p:nvCxnSpPr>
        <p:spPr bwMode="auto">
          <a:xfrm flipV="1">
            <a:off x="4716016" y="1340766"/>
            <a:ext cx="1296144" cy="17281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H="1" flipV="1">
            <a:off x="7596336" y="256490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flipH="1" flipV="1">
            <a:off x="6372200" y="3861046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5652120" y="1196750"/>
            <a:ext cx="720080" cy="288032"/>
          </a:xfrm>
          <a:prstGeom prst="roundRect">
            <a:avLst/>
          </a:prstGeom>
          <a:solidFill>
            <a:srgbClr val="FFC000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34, </a:t>
            </a:r>
            <a:r>
              <a:rPr lang="en-US" sz="1600" b="1" dirty="0">
                <a:latin typeface="Arial" charset="0"/>
              </a:rPr>
              <a:t>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220072" y="177281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716016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6876256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80, 40</a:t>
            </a:r>
            <a:endParaRPr lang="cs-CZ" sz="1600" b="1"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651621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70, 30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43559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012160" y="371703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429309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9" name="Straight Connector 168"/>
          <p:cNvCxnSpPr/>
          <p:nvPr/>
        </p:nvCxnSpPr>
        <p:spPr bwMode="auto">
          <a:xfrm flipH="1" flipV="1">
            <a:off x="7740352" y="1916830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0" name="Rounded Rectangle 169"/>
          <p:cNvSpPr/>
          <p:nvPr/>
        </p:nvSpPr>
        <p:spPr bwMode="auto">
          <a:xfrm>
            <a:off x="7380312" y="177281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70, 80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8100392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50, 90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79563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3" name="AutoShape 3"/>
          <p:cNvSpPr>
            <a:spLocks noChangeArrowheads="1"/>
          </p:cNvSpPr>
          <p:nvPr/>
        </p:nvSpPr>
        <p:spPr bwMode="auto">
          <a:xfrm>
            <a:off x="7092280" y="620688"/>
            <a:ext cx="1008112" cy="576064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Closest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so far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74" name="Freeform 173"/>
          <p:cNvSpPr/>
          <p:nvPr/>
        </p:nvSpPr>
        <p:spPr bwMode="auto">
          <a:xfrm flipH="1">
            <a:off x="6372200" y="908720"/>
            <a:ext cx="721012" cy="349598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175" name="AutoShape 3"/>
          <p:cNvSpPr>
            <a:spLocks noChangeArrowheads="1"/>
          </p:cNvSpPr>
          <p:nvPr/>
        </p:nvSpPr>
        <p:spPr bwMode="auto">
          <a:xfrm>
            <a:off x="7092280" y="1196750"/>
            <a:ext cx="1584176" cy="288032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solidFill>
                  <a:srgbClr val="000000"/>
                </a:solidFill>
              </a:rPr>
              <a:t>Dist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b="1" smtClean="0">
                <a:solidFill>
                  <a:srgbClr val="000000"/>
                </a:solidFill>
              </a:rPr>
              <a:t>= 40.447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76" name="AutoShape 3"/>
          <p:cNvSpPr>
            <a:spLocks noChangeArrowheads="1"/>
          </p:cNvSpPr>
          <p:nvPr/>
        </p:nvSpPr>
        <p:spPr bwMode="auto">
          <a:xfrm>
            <a:off x="251520" y="5085184"/>
            <a:ext cx="8640960" cy="1296144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Distance (Q, [34, 90] )  =  40.447.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Heuristic:   The </a:t>
            </a:r>
            <a:r>
              <a:rPr lang="en-US" dirty="0">
                <a:solidFill>
                  <a:srgbClr val="000000"/>
                </a:solidFill>
              </a:rPr>
              <a:t>query </a:t>
            </a:r>
            <a:r>
              <a:rPr lang="en-US">
                <a:solidFill>
                  <a:srgbClr val="000000"/>
                </a:solidFill>
              </a:rPr>
              <a:t>point Q = [40, </a:t>
            </a:r>
            <a:r>
              <a:rPr lang="en-US" dirty="0">
                <a:solidFill>
                  <a:srgbClr val="000000"/>
                </a:solidFill>
              </a:rPr>
              <a:t>50</a:t>
            </a:r>
            <a:r>
              <a:rPr lang="en-US">
                <a:solidFill>
                  <a:srgbClr val="000000"/>
                </a:solidFill>
              </a:rPr>
              <a:t>] lies inside the (hyper) rectangle r1 associated with the right subtree of the root [34, 90], so the distance Q to r1 is 0.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The search starts in the right subtree of the root.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177" name="Group 176"/>
          <p:cNvGrpSpPr/>
          <p:nvPr/>
        </p:nvGrpSpPr>
        <p:grpSpPr>
          <a:xfrm>
            <a:off x="6444208" y="6237312"/>
            <a:ext cx="2376264" cy="360263"/>
            <a:chOff x="5364088" y="5301208"/>
            <a:chExt cx="2376264" cy="360263"/>
          </a:xfrm>
        </p:grpSpPr>
        <p:sp>
          <p:nvSpPr>
            <p:cNvPr id="178" name="AutoShape 56"/>
            <p:cNvSpPr>
              <a:spLocks noChangeArrowheads="1"/>
            </p:cNvSpPr>
            <p:nvPr/>
          </p:nvSpPr>
          <p:spPr bwMode="auto">
            <a:xfrm>
              <a:off x="5364088" y="5301208"/>
              <a:ext cx="237626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sz="1600" b="1" dirty="0" smtClean="0"/>
                <a:t>Searched nodes</a:t>
              </a:r>
              <a:endParaRPr lang="cs-CZ" sz="1600" b="1" dirty="0"/>
            </a:p>
          </p:txBody>
        </p:sp>
        <p:sp>
          <p:nvSpPr>
            <p:cNvPr id="179" name="Rounded Rectangle 178"/>
            <p:cNvSpPr/>
            <p:nvPr/>
          </p:nvSpPr>
          <p:spPr bwMode="auto">
            <a:xfrm>
              <a:off x="7164288" y="5373216"/>
              <a:ext cx="432048" cy="205737"/>
            </a:xfrm>
            <a:prstGeom prst="roundRect">
              <a:avLst/>
            </a:prstGeom>
            <a:solidFill>
              <a:srgbClr val="FFC000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755576" y="620688"/>
            <a:ext cx="4536504" cy="36004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Find Nearest Neighbour to [40, 50]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0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AutoShape 3"/>
          <p:cNvSpPr>
            <a:spLocks noChangeArrowheads="1"/>
          </p:cNvSpPr>
          <p:nvPr/>
        </p:nvSpPr>
        <p:spPr bwMode="auto">
          <a:xfrm>
            <a:off x="4211960" y="908720"/>
            <a:ext cx="4752528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96" name="Rectangle 95"/>
          <p:cNvSpPr/>
          <p:nvPr/>
        </p:nvSpPr>
        <p:spPr bwMode="auto">
          <a:xfrm rot="5400000" flipH="1">
            <a:off x="7380312" y="3356990"/>
            <a:ext cx="1944216" cy="936104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Rectangle 96"/>
          <p:cNvSpPr/>
          <p:nvPr/>
        </p:nvSpPr>
        <p:spPr bwMode="auto">
          <a:xfrm rot="5400000" flipH="1">
            <a:off x="5652119" y="2564904"/>
            <a:ext cx="2520280" cy="1944216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908720"/>
            <a:ext cx="3888432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3" name="Rectangle 112"/>
          <p:cNvSpPr/>
          <p:nvPr/>
        </p:nvSpPr>
        <p:spPr bwMode="auto">
          <a:xfrm rot="5400000" flipH="1">
            <a:off x="1367644" y="2096852"/>
            <a:ext cx="2880320" cy="2376263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483767" y="442682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195735" y="4354816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180528" y="2924944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033321" y="1258472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34, </a:t>
            </a:r>
            <a:r>
              <a:rPr lang="en-US" sz="1400" b="1" dirty="0">
                <a:latin typeface="Arial" charset="0"/>
              </a:rPr>
              <a:t>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295239" y="2023889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275855" y="1834536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195735" y="3645024"/>
            <a:ext cx="1" cy="10492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619672" y="3645024"/>
            <a:ext cx="166647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395536" y="2017415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1619672" y="1834536"/>
            <a:ext cx="2376263" cy="102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275855" y="255461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384421" y="2914656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2879811" y="3609020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159731" y="386161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23827" y="179853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671899" y="25186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591779" y="43188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19571" y="197112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239851" y="33107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151619" y="28786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292777" y="429309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5" y="291465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5" y="-68574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583668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430158" y="224601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827584" y="1772816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83568" y="414908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27289" y="3017525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555775" y="3284983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70, 30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557125" y="260090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20, 50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267743" y="385076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18683" y="1572828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70, 80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75" name="Rounded Rectangle 74"/>
          <p:cNvSpPr/>
          <p:nvPr/>
        </p:nvSpPr>
        <p:spPr bwMode="auto">
          <a:xfrm>
            <a:off x="1907704" y="2636912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395536" y="1484784"/>
            <a:ext cx="2880320" cy="2880320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195736" y="1114456"/>
            <a:ext cx="0" cy="730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>
            <a:off x="2159732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2267744" y="125847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90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 flipH="1" flipV="1">
            <a:off x="1619672" y="1484784"/>
            <a:ext cx="216024" cy="14298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rot="5400000" flipH="1">
            <a:off x="1799691" y="29506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flipV="1">
            <a:off x="1295235" y="2204864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6876256" y="1916830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V="1">
            <a:off x="6444208" y="3212974"/>
            <a:ext cx="43204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>
            <a:off x="5724128" y="1340766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>
            <a:stCxn id="166" idx="0"/>
          </p:cNvCxnSpPr>
          <p:nvPr/>
        </p:nvCxnSpPr>
        <p:spPr bwMode="auto">
          <a:xfrm flipV="1">
            <a:off x="4716016" y="1340766"/>
            <a:ext cx="1296144" cy="17281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H="1" flipV="1">
            <a:off x="7596336" y="256490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flipH="1" flipV="1">
            <a:off x="6372200" y="3861046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5652120" y="1196750"/>
            <a:ext cx="720080" cy="288032"/>
          </a:xfrm>
          <a:prstGeom prst="roundRect">
            <a:avLst/>
          </a:prstGeom>
          <a:solidFill>
            <a:srgbClr val="FFC000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34, </a:t>
            </a:r>
            <a:r>
              <a:rPr lang="en-US" sz="1600" b="1" dirty="0">
                <a:latin typeface="Arial" charset="0"/>
              </a:rPr>
              <a:t>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220072" y="177281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716016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6876256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80, 40</a:t>
            </a:r>
            <a:endParaRPr lang="cs-CZ" sz="1600" b="1"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651621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70, 30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43559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012160" y="371703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429309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9" name="Straight Connector 168"/>
          <p:cNvCxnSpPr/>
          <p:nvPr/>
        </p:nvCxnSpPr>
        <p:spPr bwMode="auto">
          <a:xfrm flipH="1" flipV="1">
            <a:off x="7740352" y="1916830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0" name="Rounded Rectangle 169"/>
          <p:cNvSpPr/>
          <p:nvPr/>
        </p:nvSpPr>
        <p:spPr bwMode="auto">
          <a:xfrm>
            <a:off x="7380312" y="177281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70, 80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8100392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50, 90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79563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3" name="AutoShape 3"/>
          <p:cNvSpPr>
            <a:spLocks noChangeArrowheads="1"/>
          </p:cNvSpPr>
          <p:nvPr/>
        </p:nvSpPr>
        <p:spPr bwMode="auto">
          <a:xfrm>
            <a:off x="7092280" y="620688"/>
            <a:ext cx="1008112" cy="576064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Closest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so far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74" name="Freeform 173"/>
          <p:cNvSpPr/>
          <p:nvPr/>
        </p:nvSpPr>
        <p:spPr bwMode="auto">
          <a:xfrm flipH="1">
            <a:off x="6372200" y="908720"/>
            <a:ext cx="721012" cy="349598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175" name="AutoShape 3"/>
          <p:cNvSpPr>
            <a:spLocks noChangeArrowheads="1"/>
          </p:cNvSpPr>
          <p:nvPr/>
        </p:nvSpPr>
        <p:spPr bwMode="auto">
          <a:xfrm>
            <a:off x="7092280" y="1196750"/>
            <a:ext cx="1584176" cy="288032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solidFill>
                  <a:srgbClr val="000000"/>
                </a:solidFill>
              </a:rPr>
              <a:t>Dist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b="1" smtClean="0">
                <a:solidFill>
                  <a:srgbClr val="000000"/>
                </a:solidFill>
              </a:rPr>
              <a:t>= </a:t>
            </a:r>
            <a:r>
              <a:rPr lang="en-US" sz="1600" b="1">
                <a:solidFill>
                  <a:srgbClr val="000000"/>
                </a:solidFill>
              </a:rPr>
              <a:t>40.447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755576" y="620688"/>
            <a:ext cx="4536504" cy="36004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Find Nearest Neighbour to [40, 50]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04" name="AutoShape 3"/>
          <p:cNvSpPr>
            <a:spLocks noChangeArrowheads="1"/>
          </p:cNvSpPr>
          <p:nvPr/>
        </p:nvSpPr>
        <p:spPr bwMode="auto">
          <a:xfrm>
            <a:off x="251520" y="5085184"/>
            <a:ext cx="8640960" cy="1296144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Distance (Q, [70, 80] )  = 42.426 &gt; 40.447.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Heuristic:   The </a:t>
            </a:r>
            <a:r>
              <a:rPr lang="en-US" dirty="0">
                <a:solidFill>
                  <a:srgbClr val="000000"/>
                </a:solidFill>
              </a:rPr>
              <a:t>query </a:t>
            </a:r>
            <a:r>
              <a:rPr lang="en-US">
                <a:solidFill>
                  <a:srgbClr val="000000"/>
                </a:solidFill>
              </a:rPr>
              <a:t>point Q = [40, </a:t>
            </a:r>
            <a:r>
              <a:rPr lang="en-US" dirty="0">
                <a:solidFill>
                  <a:srgbClr val="000000"/>
                </a:solidFill>
              </a:rPr>
              <a:t>50</a:t>
            </a:r>
            <a:r>
              <a:rPr lang="en-US">
                <a:solidFill>
                  <a:srgbClr val="000000"/>
                </a:solidFill>
              </a:rPr>
              <a:t>] lies inside the (hyper) rectangle r2 associated with the left subtree of the node [70, 80], so the distance Q to r2 is 0.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The search continues in the left subtree of  [70, 80].</a:t>
            </a:r>
          </a:p>
        </p:txBody>
      </p:sp>
      <p:grpSp>
        <p:nvGrpSpPr>
          <p:cNvPr id="177" name="Group 176"/>
          <p:cNvGrpSpPr/>
          <p:nvPr/>
        </p:nvGrpSpPr>
        <p:grpSpPr>
          <a:xfrm>
            <a:off x="6444208" y="6237312"/>
            <a:ext cx="2376264" cy="360263"/>
            <a:chOff x="5364088" y="5301208"/>
            <a:chExt cx="2376264" cy="360263"/>
          </a:xfrm>
        </p:grpSpPr>
        <p:sp>
          <p:nvSpPr>
            <p:cNvPr id="178" name="AutoShape 56"/>
            <p:cNvSpPr>
              <a:spLocks noChangeArrowheads="1"/>
            </p:cNvSpPr>
            <p:nvPr/>
          </p:nvSpPr>
          <p:spPr bwMode="auto">
            <a:xfrm>
              <a:off x="5364088" y="5301208"/>
              <a:ext cx="237626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sz="1600" b="1" dirty="0" smtClean="0"/>
                <a:t>Searched nodes</a:t>
              </a:r>
              <a:endParaRPr lang="cs-CZ" sz="1600" b="1" dirty="0"/>
            </a:p>
          </p:txBody>
        </p:sp>
        <p:sp>
          <p:nvSpPr>
            <p:cNvPr id="179" name="Rounded Rectangle 178"/>
            <p:cNvSpPr/>
            <p:nvPr/>
          </p:nvSpPr>
          <p:spPr bwMode="auto">
            <a:xfrm>
              <a:off x="7164288" y="5373216"/>
              <a:ext cx="432048" cy="205737"/>
            </a:xfrm>
            <a:prstGeom prst="roundRect">
              <a:avLst/>
            </a:prstGeom>
            <a:solidFill>
              <a:srgbClr val="FFC000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825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AutoShape 3"/>
          <p:cNvSpPr>
            <a:spLocks noChangeArrowheads="1"/>
          </p:cNvSpPr>
          <p:nvPr/>
        </p:nvSpPr>
        <p:spPr bwMode="auto">
          <a:xfrm>
            <a:off x="251520" y="5085184"/>
            <a:ext cx="8640960" cy="1296144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Distance (Q, [80, 40] )  = 41.231 &gt; 40.447.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Heuristic:   The </a:t>
            </a:r>
            <a:r>
              <a:rPr lang="en-US" dirty="0">
                <a:solidFill>
                  <a:srgbClr val="000000"/>
                </a:solidFill>
              </a:rPr>
              <a:t>query </a:t>
            </a:r>
            <a:r>
              <a:rPr lang="en-US">
                <a:solidFill>
                  <a:srgbClr val="000000"/>
                </a:solidFill>
              </a:rPr>
              <a:t>point Q = [40, </a:t>
            </a:r>
            <a:r>
              <a:rPr lang="en-US" dirty="0">
                <a:solidFill>
                  <a:srgbClr val="000000"/>
                </a:solidFill>
              </a:rPr>
              <a:t>50</a:t>
            </a:r>
            <a:r>
              <a:rPr lang="en-US">
                <a:solidFill>
                  <a:srgbClr val="000000"/>
                </a:solidFill>
              </a:rPr>
              <a:t>] lies inside the (hyper) rectangle r3 associated with the left subtree of the node [80, 40], so the distance Q to r3 is 0.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The search continues in the left subtree of  [80, 40].</a:t>
            </a:r>
          </a:p>
        </p:txBody>
      </p:sp>
      <p:sp>
        <p:nvSpPr>
          <p:cNvPr id="93" name="AutoShape 3"/>
          <p:cNvSpPr>
            <a:spLocks noChangeArrowheads="1"/>
          </p:cNvSpPr>
          <p:nvPr/>
        </p:nvSpPr>
        <p:spPr bwMode="auto">
          <a:xfrm>
            <a:off x="4211960" y="908720"/>
            <a:ext cx="4752528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97" name="Rectangle 96"/>
          <p:cNvSpPr/>
          <p:nvPr/>
        </p:nvSpPr>
        <p:spPr bwMode="auto">
          <a:xfrm rot="5400000" flipH="1">
            <a:off x="5724127" y="3068960"/>
            <a:ext cx="1944216" cy="1512168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908720"/>
            <a:ext cx="3888432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3" name="Rectangle 112"/>
          <p:cNvSpPr/>
          <p:nvPr/>
        </p:nvSpPr>
        <p:spPr bwMode="auto">
          <a:xfrm rot="5400000" flipH="1">
            <a:off x="1007605" y="2456891"/>
            <a:ext cx="2880320" cy="1656185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483767" y="442682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195735" y="4354816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180528" y="2924944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033321" y="1258472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34, </a:t>
            </a:r>
            <a:r>
              <a:rPr lang="en-US" sz="1400" b="1" dirty="0">
                <a:latin typeface="Arial" charset="0"/>
              </a:rPr>
              <a:t>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295239" y="2023889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275855" y="1834536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195735" y="3645024"/>
            <a:ext cx="1" cy="10492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619672" y="3645024"/>
            <a:ext cx="166647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395536" y="2017415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1619672" y="1834536"/>
            <a:ext cx="2376263" cy="102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275855" y="255461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384421" y="2914656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2879811" y="3609020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159731" y="386161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23827" y="179853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671899" y="25186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591779" y="43188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19571" y="197112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239851" y="33107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151619" y="28786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292777" y="429309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5" y="291465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5" y="-68574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583668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430158" y="224601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827584" y="1772816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83568" y="414908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27289" y="3017525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80, 40</a:t>
            </a:r>
            <a:endParaRPr lang="cs-CZ" sz="1400" b="1"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555775" y="3284983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70, 30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557125" y="260090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20, 50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267743" y="385076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18683" y="1572828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70, 80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75" name="Rounded Rectangle 74"/>
          <p:cNvSpPr/>
          <p:nvPr/>
        </p:nvSpPr>
        <p:spPr bwMode="auto">
          <a:xfrm>
            <a:off x="1907704" y="2636912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395536" y="1484784"/>
            <a:ext cx="2880320" cy="2880320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195736" y="1114456"/>
            <a:ext cx="0" cy="730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>
            <a:off x="2159732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2267744" y="125847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90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 flipH="1" flipV="1">
            <a:off x="1619672" y="1484784"/>
            <a:ext cx="216024" cy="14298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rot="5400000" flipH="1">
            <a:off x="1799691" y="29506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flipV="1">
            <a:off x="1295235" y="2204864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6876256" y="1916830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V="1">
            <a:off x="6444208" y="3212974"/>
            <a:ext cx="43204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>
            <a:off x="5724128" y="1340766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>
            <a:stCxn id="166" idx="0"/>
          </p:cNvCxnSpPr>
          <p:nvPr/>
        </p:nvCxnSpPr>
        <p:spPr bwMode="auto">
          <a:xfrm flipV="1">
            <a:off x="4716016" y="1340766"/>
            <a:ext cx="1296144" cy="17281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H="1" flipV="1">
            <a:off x="7596336" y="256490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flipH="1" flipV="1">
            <a:off x="6372200" y="3861046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5652120" y="1196750"/>
            <a:ext cx="720080" cy="288032"/>
          </a:xfrm>
          <a:prstGeom prst="roundRect">
            <a:avLst/>
          </a:prstGeom>
          <a:solidFill>
            <a:srgbClr val="FFC000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34, </a:t>
            </a:r>
            <a:r>
              <a:rPr lang="en-US" sz="1600" b="1" dirty="0">
                <a:latin typeface="Arial" charset="0"/>
              </a:rPr>
              <a:t>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220072" y="177281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716016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6876256" y="2420886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80, 40</a:t>
            </a:r>
            <a:endParaRPr lang="cs-CZ" sz="1600" b="1"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651621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70, 30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43559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012160" y="371703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429309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9" name="Straight Connector 168"/>
          <p:cNvCxnSpPr/>
          <p:nvPr/>
        </p:nvCxnSpPr>
        <p:spPr bwMode="auto">
          <a:xfrm flipH="1" flipV="1">
            <a:off x="7740352" y="1916830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0" name="Rounded Rectangle 169"/>
          <p:cNvSpPr/>
          <p:nvPr/>
        </p:nvSpPr>
        <p:spPr bwMode="auto">
          <a:xfrm>
            <a:off x="7380312" y="177281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70, 80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8100392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50, 90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79563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3" name="AutoShape 3"/>
          <p:cNvSpPr>
            <a:spLocks noChangeArrowheads="1"/>
          </p:cNvSpPr>
          <p:nvPr/>
        </p:nvSpPr>
        <p:spPr bwMode="auto">
          <a:xfrm>
            <a:off x="7092280" y="620688"/>
            <a:ext cx="1008112" cy="576064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Closest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so far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74" name="Freeform 173"/>
          <p:cNvSpPr/>
          <p:nvPr/>
        </p:nvSpPr>
        <p:spPr bwMode="auto">
          <a:xfrm flipH="1">
            <a:off x="6372200" y="908720"/>
            <a:ext cx="721012" cy="349598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175" name="AutoShape 3"/>
          <p:cNvSpPr>
            <a:spLocks noChangeArrowheads="1"/>
          </p:cNvSpPr>
          <p:nvPr/>
        </p:nvSpPr>
        <p:spPr bwMode="auto">
          <a:xfrm>
            <a:off x="7092280" y="1196750"/>
            <a:ext cx="1584176" cy="288032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solidFill>
                  <a:srgbClr val="000000"/>
                </a:solidFill>
              </a:rPr>
              <a:t>Dist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b="1" smtClean="0">
                <a:solidFill>
                  <a:srgbClr val="000000"/>
                </a:solidFill>
              </a:rPr>
              <a:t>= </a:t>
            </a:r>
            <a:r>
              <a:rPr lang="en-US" sz="1600" b="1">
                <a:solidFill>
                  <a:srgbClr val="000000"/>
                </a:solidFill>
              </a:rPr>
              <a:t>40.447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755576" y="620688"/>
            <a:ext cx="4536504" cy="36004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Find Nearest Neighbour to [40, 50]</a:t>
            </a:r>
            <a:endParaRPr lang="en-US" b="1" dirty="0">
              <a:solidFill>
                <a:srgbClr val="000000"/>
              </a:solidFill>
            </a:endParaRPr>
          </a:p>
        </p:txBody>
      </p:sp>
      <p:grpSp>
        <p:nvGrpSpPr>
          <p:cNvPr id="177" name="Group 176"/>
          <p:cNvGrpSpPr/>
          <p:nvPr/>
        </p:nvGrpSpPr>
        <p:grpSpPr>
          <a:xfrm>
            <a:off x="6444208" y="6237312"/>
            <a:ext cx="2376264" cy="360263"/>
            <a:chOff x="5364088" y="5301208"/>
            <a:chExt cx="2376264" cy="360263"/>
          </a:xfrm>
        </p:grpSpPr>
        <p:sp>
          <p:nvSpPr>
            <p:cNvPr id="178" name="AutoShape 56"/>
            <p:cNvSpPr>
              <a:spLocks noChangeArrowheads="1"/>
            </p:cNvSpPr>
            <p:nvPr/>
          </p:nvSpPr>
          <p:spPr bwMode="auto">
            <a:xfrm>
              <a:off x="5364088" y="5301208"/>
              <a:ext cx="237626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sz="1600" b="1" dirty="0" smtClean="0"/>
                <a:t>Searched nodes</a:t>
              </a:r>
              <a:endParaRPr lang="cs-CZ" sz="1600" b="1" dirty="0"/>
            </a:p>
          </p:txBody>
        </p:sp>
        <p:sp>
          <p:nvSpPr>
            <p:cNvPr id="179" name="Rounded Rectangle 178"/>
            <p:cNvSpPr/>
            <p:nvPr/>
          </p:nvSpPr>
          <p:spPr bwMode="auto">
            <a:xfrm>
              <a:off x="7164288" y="5373216"/>
              <a:ext cx="432048" cy="205737"/>
            </a:xfrm>
            <a:prstGeom prst="roundRect">
              <a:avLst/>
            </a:prstGeom>
            <a:solidFill>
              <a:srgbClr val="FFC000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441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AutoShape 3"/>
          <p:cNvSpPr>
            <a:spLocks noChangeArrowheads="1"/>
          </p:cNvSpPr>
          <p:nvPr/>
        </p:nvSpPr>
        <p:spPr bwMode="auto">
          <a:xfrm>
            <a:off x="251520" y="5085184"/>
            <a:ext cx="8640960" cy="1296144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Distance (Q, [70, 30] )  = 36.056 &lt; 40.447, [70 30] becomes new </a:t>
            </a:r>
            <a:r>
              <a:rPr lang="en-US" i="1">
                <a:solidFill>
                  <a:srgbClr val="000000"/>
                </a:solidFill>
              </a:rPr>
              <a:t>close</a:t>
            </a:r>
            <a:r>
              <a:rPr lang="en-US">
                <a:solidFill>
                  <a:srgbClr val="000000"/>
                </a:solidFill>
              </a:rPr>
              <a:t> node.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Pruning?: The the distance from Q = [40, </a:t>
            </a:r>
            <a:r>
              <a:rPr lang="en-US" dirty="0">
                <a:solidFill>
                  <a:srgbClr val="000000"/>
                </a:solidFill>
              </a:rPr>
              <a:t>50</a:t>
            </a:r>
            <a:r>
              <a:rPr lang="en-US">
                <a:solidFill>
                  <a:srgbClr val="000000"/>
                </a:solidFill>
              </a:rPr>
              <a:t>] to the (hyper) rectangle r4 associated with the left subtree of [70, 30] is 20.0 &lt; 36.056. No pruning occurs.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The search continues in the left subtree of  [70, 30].</a:t>
            </a:r>
          </a:p>
        </p:txBody>
      </p:sp>
      <p:sp>
        <p:nvSpPr>
          <p:cNvPr id="93" name="AutoShape 3"/>
          <p:cNvSpPr>
            <a:spLocks noChangeArrowheads="1"/>
          </p:cNvSpPr>
          <p:nvPr/>
        </p:nvSpPr>
        <p:spPr bwMode="auto">
          <a:xfrm>
            <a:off x="4211960" y="908720"/>
            <a:ext cx="4752528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97" name="Rectangle 96"/>
          <p:cNvSpPr/>
          <p:nvPr/>
        </p:nvSpPr>
        <p:spPr bwMode="auto">
          <a:xfrm rot="5400000" flipH="1">
            <a:off x="5940152" y="3501007"/>
            <a:ext cx="1296144" cy="1296145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908720"/>
            <a:ext cx="3888432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3" name="Rectangle 112"/>
          <p:cNvSpPr/>
          <p:nvPr/>
        </p:nvSpPr>
        <p:spPr bwMode="auto">
          <a:xfrm rot="5400000" flipH="1">
            <a:off x="1907705" y="3356991"/>
            <a:ext cx="1080120" cy="1656185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483767" y="442682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195735" y="4354816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180528" y="2924944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033321" y="1258472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34, </a:t>
            </a:r>
            <a:r>
              <a:rPr lang="en-US" sz="1400" b="1" dirty="0">
                <a:latin typeface="Arial" charset="0"/>
              </a:rPr>
              <a:t>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295239" y="2023889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275855" y="1834536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195735" y="3645024"/>
            <a:ext cx="1" cy="10492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619672" y="3645024"/>
            <a:ext cx="166647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395536" y="2017415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1619672" y="1834536"/>
            <a:ext cx="2376263" cy="102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275855" y="255461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384421" y="2914656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159731" y="386161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23827" y="179853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671899" y="25186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591779" y="43188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19571" y="197112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239851" y="33107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151619" y="28786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292777" y="429309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5" y="291465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5" y="-68574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583668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430158" y="224601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827584" y="1772816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83568" y="414908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27289" y="3017525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80, 40</a:t>
            </a:r>
            <a:endParaRPr lang="cs-CZ" sz="1400" b="1"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555775" y="3284983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70, 30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557125" y="260090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20, 50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267743" y="385076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18683" y="1572828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70, 80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75" name="Rounded Rectangle 74"/>
          <p:cNvSpPr/>
          <p:nvPr/>
        </p:nvSpPr>
        <p:spPr bwMode="auto">
          <a:xfrm>
            <a:off x="1907704" y="2636912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539552" y="1628800"/>
            <a:ext cx="2592288" cy="2592288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VI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195736" y="1114456"/>
            <a:ext cx="0" cy="730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>
            <a:off x="2159732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2267744" y="125847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90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>
            <a:off x="1835696" y="2914656"/>
            <a:ext cx="1080120" cy="730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rot="5400000" flipH="1">
            <a:off x="1799691" y="29506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flipV="1">
            <a:off x="1295235" y="2204864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6876256" y="1916830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V="1">
            <a:off x="6444208" y="3212974"/>
            <a:ext cx="43204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>
            <a:off x="5724128" y="1340766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>
            <a:stCxn id="166" idx="0"/>
          </p:cNvCxnSpPr>
          <p:nvPr/>
        </p:nvCxnSpPr>
        <p:spPr bwMode="auto">
          <a:xfrm flipV="1">
            <a:off x="4716016" y="1340766"/>
            <a:ext cx="1296144" cy="17281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H="1" flipV="1">
            <a:off x="7596336" y="256490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flipH="1" flipV="1">
            <a:off x="6372200" y="3861046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5652120" y="1196750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34, </a:t>
            </a:r>
            <a:r>
              <a:rPr lang="en-US" sz="1600" b="1" dirty="0">
                <a:latin typeface="Arial" charset="0"/>
              </a:rPr>
              <a:t>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220072" y="177281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716016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6876256" y="2420886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80, 40</a:t>
            </a:r>
            <a:endParaRPr lang="cs-CZ" sz="1600" b="1"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6516216" y="3068958"/>
            <a:ext cx="720080" cy="288032"/>
          </a:xfrm>
          <a:prstGeom prst="roundRect">
            <a:avLst/>
          </a:prstGeom>
          <a:solidFill>
            <a:srgbClr val="FFC000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70, 30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43559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012160" y="371703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429309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9" name="Straight Connector 168"/>
          <p:cNvCxnSpPr/>
          <p:nvPr/>
        </p:nvCxnSpPr>
        <p:spPr bwMode="auto">
          <a:xfrm flipH="1" flipV="1">
            <a:off x="7740352" y="1916830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0" name="Rounded Rectangle 169"/>
          <p:cNvSpPr/>
          <p:nvPr/>
        </p:nvSpPr>
        <p:spPr bwMode="auto">
          <a:xfrm>
            <a:off x="7380312" y="177281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70, 80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8100392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50, 90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79563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3" name="AutoShape 3"/>
          <p:cNvSpPr>
            <a:spLocks noChangeArrowheads="1"/>
          </p:cNvSpPr>
          <p:nvPr/>
        </p:nvSpPr>
        <p:spPr bwMode="auto">
          <a:xfrm>
            <a:off x="7380312" y="3645026"/>
            <a:ext cx="1008112" cy="576064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Closest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so far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75" name="AutoShape 3"/>
          <p:cNvSpPr>
            <a:spLocks noChangeArrowheads="1"/>
          </p:cNvSpPr>
          <p:nvPr/>
        </p:nvSpPr>
        <p:spPr bwMode="auto">
          <a:xfrm>
            <a:off x="7380312" y="4221088"/>
            <a:ext cx="1584176" cy="288032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solidFill>
                  <a:srgbClr val="000000"/>
                </a:solidFill>
              </a:rPr>
              <a:t>Dist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b="1" smtClean="0">
                <a:solidFill>
                  <a:srgbClr val="000000"/>
                </a:solidFill>
              </a:rPr>
              <a:t>= 36.056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755576" y="620688"/>
            <a:ext cx="4536504" cy="36004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Find Nearest Neighbour to [40, 50]</a:t>
            </a:r>
            <a:endParaRPr lang="en-US" b="1" dirty="0">
              <a:solidFill>
                <a:srgbClr val="000000"/>
              </a:solidFill>
            </a:endParaRPr>
          </a:p>
        </p:txBody>
      </p:sp>
      <p:grpSp>
        <p:nvGrpSpPr>
          <p:cNvPr id="177" name="Group 176"/>
          <p:cNvGrpSpPr/>
          <p:nvPr/>
        </p:nvGrpSpPr>
        <p:grpSpPr>
          <a:xfrm>
            <a:off x="6444208" y="6237312"/>
            <a:ext cx="2376264" cy="360263"/>
            <a:chOff x="5364088" y="5301208"/>
            <a:chExt cx="2376264" cy="360263"/>
          </a:xfrm>
        </p:grpSpPr>
        <p:sp>
          <p:nvSpPr>
            <p:cNvPr id="178" name="AutoShape 56"/>
            <p:cNvSpPr>
              <a:spLocks noChangeArrowheads="1"/>
            </p:cNvSpPr>
            <p:nvPr/>
          </p:nvSpPr>
          <p:spPr bwMode="auto">
            <a:xfrm>
              <a:off x="5364088" y="5301208"/>
              <a:ext cx="237626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sz="1600" b="1" dirty="0" smtClean="0"/>
                <a:t>Searched nodes</a:t>
              </a:r>
              <a:endParaRPr lang="cs-CZ" sz="1600" b="1" dirty="0"/>
            </a:p>
          </p:txBody>
        </p:sp>
        <p:sp>
          <p:nvSpPr>
            <p:cNvPr id="179" name="Rounded Rectangle 178"/>
            <p:cNvSpPr/>
            <p:nvPr/>
          </p:nvSpPr>
          <p:spPr bwMode="auto">
            <a:xfrm>
              <a:off x="7164288" y="5373216"/>
              <a:ext cx="432048" cy="205737"/>
            </a:xfrm>
            <a:prstGeom prst="roundRect">
              <a:avLst/>
            </a:prstGeom>
            <a:solidFill>
              <a:srgbClr val="FFC000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80" name="Straight Connector 79"/>
          <p:cNvCxnSpPr/>
          <p:nvPr/>
        </p:nvCxnSpPr>
        <p:spPr bwMode="auto">
          <a:xfrm rot="5400000" flipH="1" flipV="1">
            <a:off x="2879811" y="3609020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6" name="Freeform 95"/>
          <p:cNvSpPr/>
          <p:nvPr/>
        </p:nvSpPr>
        <p:spPr bwMode="auto">
          <a:xfrm flipH="1" flipV="1">
            <a:off x="7236296" y="3284984"/>
            <a:ext cx="721012" cy="349598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cxnSp>
        <p:nvCxnSpPr>
          <p:cNvPr id="104" name="Straight Connector 103"/>
          <p:cNvCxnSpPr/>
          <p:nvPr/>
        </p:nvCxnSpPr>
        <p:spPr bwMode="auto">
          <a:xfrm flipV="1">
            <a:off x="1835696" y="2996952"/>
            <a:ext cx="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3333FF"/>
            </a:solidFill>
            <a:prstDash val="sysDot"/>
            <a:round/>
            <a:headEnd type="triangle" w="lg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3380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AutoShape 3"/>
          <p:cNvSpPr>
            <a:spLocks noChangeArrowheads="1"/>
          </p:cNvSpPr>
          <p:nvPr/>
        </p:nvSpPr>
        <p:spPr bwMode="auto">
          <a:xfrm>
            <a:off x="251520" y="5085184"/>
            <a:ext cx="8640960" cy="1296144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Distance (Q, </a:t>
            </a:r>
            <a:r>
              <a:rPr lang="en-US" smtClean="0">
                <a:solidFill>
                  <a:srgbClr val="000000"/>
                </a:solidFill>
              </a:rPr>
              <a:t>[50, 25] </a:t>
            </a:r>
            <a:r>
              <a:rPr lang="en-US">
                <a:solidFill>
                  <a:srgbClr val="000000"/>
                </a:solidFill>
              </a:rPr>
              <a:t>)  = </a:t>
            </a:r>
            <a:r>
              <a:rPr lang="en-US" smtClean="0">
                <a:solidFill>
                  <a:srgbClr val="000000"/>
                </a:solidFill>
              </a:rPr>
              <a:t>26.926 &lt; </a:t>
            </a:r>
            <a:r>
              <a:rPr lang="en-US">
                <a:solidFill>
                  <a:srgbClr val="000000"/>
                </a:solidFill>
              </a:rPr>
              <a:t>36.056</a:t>
            </a:r>
            <a:r>
              <a:rPr lang="en-US" smtClean="0">
                <a:solidFill>
                  <a:srgbClr val="000000"/>
                </a:solidFill>
              </a:rPr>
              <a:t>, [50, 25] becomes new </a:t>
            </a:r>
            <a:r>
              <a:rPr lang="en-US" i="1" smtClean="0">
                <a:solidFill>
                  <a:srgbClr val="000000"/>
                </a:solidFill>
              </a:rPr>
              <a:t>close</a:t>
            </a:r>
            <a:r>
              <a:rPr lang="en-US" smtClean="0">
                <a:solidFill>
                  <a:srgbClr val="000000"/>
                </a:solidFill>
              </a:rPr>
              <a:t> node. 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Pruning?: The the distance from Q = [40, </a:t>
            </a:r>
            <a:r>
              <a:rPr lang="en-US" dirty="0" smtClean="0">
                <a:solidFill>
                  <a:srgbClr val="000000"/>
                </a:solidFill>
              </a:rPr>
              <a:t>50</a:t>
            </a:r>
            <a:r>
              <a:rPr lang="en-US" smtClean="0">
                <a:solidFill>
                  <a:srgbClr val="000000"/>
                </a:solidFill>
              </a:rPr>
              <a:t>] to the (hyper) rectangle r5 associated </a:t>
            </a:r>
            <a:r>
              <a:rPr lang="en-US">
                <a:solidFill>
                  <a:srgbClr val="000000"/>
                </a:solidFill>
              </a:rPr>
              <a:t>with the </a:t>
            </a:r>
            <a:r>
              <a:rPr lang="en-US" smtClean="0">
                <a:solidFill>
                  <a:srgbClr val="000000"/>
                </a:solidFill>
              </a:rPr>
              <a:t>right subtree </a:t>
            </a:r>
            <a:r>
              <a:rPr lang="en-US">
                <a:solidFill>
                  <a:srgbClr val="000000"/>
                </a:solidFill>
              </a:rPr>
              <a:t>of </a:t>
            </a:r>
            <a:r>
              <a:rPr lang="en-US" smtClean="0">
                <a:solidFill>
                  <a:srgbClr val="000000"/>
                </a:solidFill>
              </a:rPr>
              <a:t>[50, 25] </a:t>
            </a:r>
            <a:r>
              <a:rPr lang="en-US">
                <a:solidFill>
                  <a:srgbClr val="000000"/>
                </a:solidFill>
              </a:rPr>
              <a:t>is </a:t>
            </a:r>
            <a:r>
              <a:rPr lang="en-US" smtClean="0">
                <a:solidFill>
                  <a:srgbClr val="000000"/>
                </a:solidFill>
              </a:rPr>
              <a:t>22.361 </a:t>
            </a:r>
            <a:r>
              <a:rPr lang="en-US">
                <a:solidFill>
                  <a:srgbClr val="000000"/>
                </a:solidFill>
              </a:rPr>
              <a:t>&lt; 26.926</a:t>
            </a:r>
            <a:r>
              <a:rPr lang="en-US" smtClean="0">
                <a:solidFill>
                  <a:srgbClr val="000000"/>
                </a:solidFill>
              </a:rPr>
              <a:t>. No pruning occurs.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The search continues in the </a:t>
            </a:r>
            <a:r>
              <a:rPr lang="en-US" smtClean="0">
                <a:solidFill>
                  <a:srgbClr val="000000"/>
                </a:solidFill>
              </a:rPr>
              <a:t>right </a:t>
            </a:r>
            <a:r>
              <a:rPr lang="en-US">
                <a:solidFill>
                  <a:srgbClr val="000000"/>
                </a:solidFill>
              </a:rPr>
              <a:t>subtree of  </a:t>
            </a:r>
            <a:r>
              <a:rPr lang="en-US" smtClean="0">
                <a:solidFill>
                  <a:srgbClr val="000000"/>
                </a:solidFill>
              </a:rPr>
              <a:t>[50</a:t>
            </a:r>
            <a:r>
              <a:rPr lang="en-US">
                <a:solidFill>
                  <a:srgbClr val="000000"/>
                </a:solidFill>
              </a:rPr>
              <a:t>, </a:t>
            </a:r>
            <a:r>
              <a:rPr lang="en-US" smtClean="0">
                <a:solidFill>
                  <a:srgbClr val="000000"/>
                </a:solidFill>
              </a:rPr>
              <a:t>25].</a:t>
            </a:r>
          </a:p>
        </p:txBody>
      </p:sp>
      <p:sp>
        <p:nvSpPr>
          <p:cNvPr id="93" name="AutoShape 3"/>
          <p:cNvSpPr>
            <a:spLocks noChangeArrowheads="1"/>
          </p:cNvSpPr>
          <p:nvPr/>
        </p:nvSpPr>
        <p:spPr bwMode="auto">
          <a:xfrm>
            <a:off x="4211960" y="908720"/>
            <a:ext cx="4752528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97" name="Rectangle 96"/>
          <p:cNvSpPr/>
          <p:nvPr/>
        </p:nvSpPr>
        <p:spPr bwMode="auto">
          <a:xfrm rot="5400000" flipH="1">
            <a:off x="6264188" y="3825043"/>
            <a:ext cx="648072" cy="1296145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908720"/>
            <a:ext cx="3888432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3" name="Rectangle 112"/>
          <p:cNvSpPr/>
          <p:nvPr/>
        </p:nvSpPr>
        <p:spPr bwMode="auto">
          <a:xfrm rot="5400000" flipH="1">
            <a:off x="2195736" y="3645023"/>
            <a:ext cx="1080120" cy="1080122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483767" y="442682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195735" y="4354816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180528" y="2924944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033321" y="1258472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34, </a:t>
            </a:r>
            <a:r>
              <a:rPr lang="en-US" sz="1400" b="1" dirty="0">
                <a:latin typeface="Arial" charset="0"/>
              </a:rPr>
              <a:t>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295239" y="2023889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275855" y="1834536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195735" y="3645024"/>
            <a:ext cx="1" cy="10492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619672" y="3645024"/>
            <a:ext cx="166647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395536" y="2017415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1619672" y="1834536"/>
            <a:ext cx="2376263" cy="102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275855" y="255461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384421" y="2914656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159731" y="386161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23827" y="179853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671899" y="25186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591779" y="43188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19571" y="197112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239851" y="33107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151619" y="28786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292777" y="429309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5" y="291465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5" y="-68574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583668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430158" y="224601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827584" y="1772816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83568" y="414908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27289" y="3017525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80, 40</a:t>
            </a:r>
            <a:endParaRPr lang="cs-CZ" sz="1400" b="1"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555775" y="3284983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70, 30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557125" y="260090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20, 50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267743" y="3850760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50, 25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18683" y="1572828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70, 80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75" name="Rounded Rectangle 74"/>
          <p:cNvSpPr/>
          <p:nvPr/>
        </p:nvSpPr>
        <p:spPr bwMode="auto">
          <a:xfrm>
            <a:off x="1907704" y="2636912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855292" y="1944540"/>
            <a:ext cx="1944216" cy="1944216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VII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195736" y="1114456"/>
            <a:ext cx="0" cy="730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>
            <a:off x="2159732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2267744" y="125847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90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>
            <a:off x="1835696" y="2914656"/>
            <a:ext cx="360040" cy="9463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rot="5400000" flipH="1">
            <a:off x="1799691" y="29506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flipV="1">
            <a:off x="1295235" y="2204864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6876256" y="1916830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V="1">
            <a:off x="6444208" y="3212974"/>
            <a:ext cx="43204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>
            <a:off x="5724128" y="1340766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>
            <a:stCxn id="166" idx="0"/>
          </p:cNvCxnSpPr>
          <p:nvPr/>
        </p:nvCxnSpPr>
        <p:spPr bwMode="auto">
          <a:xfrm flipV="1">
            <a:off x="4716016" y="1340766"/>
            <a:ext cx="1296144" cy="17281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H="1" flipV="1">
            <a:off x="7596336" y="256490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flipH="1" flipV="1">
            <a:off x="6372200" y="3861046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5652120" y="1196750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34, </a:t>
            </a:r>
            <a:r>
              <a:rPr lang="en-US" sz="1600" b="1" dirty="0">
                <a:latin typeface="Arial" charset="0"/>
              </a:rPr>
              <a:t>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220072" y="177281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716016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6876256" y="2420886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80, 40</a:t>
            </a:r>
            <a:endParaRPr lang="cs-CZ" sz="1600" b="1"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6516216" y="3068958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70, 30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43559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012160" y="3717030"/>
            <a:ext cx="720080" cy="288032"/>
          </a:xfrm>
          <a:prstGeom prst="roundRect">
            <a:avLst/>
          </a:prstGeom>
          <a:solidFill>
            <a:srgbClr val="FFC000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50, 25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429309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9" name="Straight Connector 168"/>
          <p:cNvCxnSpPr/>
          <p:nvPr/>
        </p:nvCxnSpPr>
        <p:spPr bwMode="auto">
          <a:xfrm flipH="1" flipV="1">
            <a:off x="7740352" y="1916830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0" name="Rounded Rectangle 169"/>
          <p:cNvSpPr/>
          <p:nvPr/>
        </p:nvSpPr>
        <p:spPr bwMode="auto">
          <a:xfrm>
            <a:off x="7380312" y="177281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70, 80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8100392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50, 90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79563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3" name="AutoShape 3"/>
          <p:cNvSpPr>
            <a:spLocks noChangeArrowheads="1"/>
          </p:cNvSpPr>
          <p:nvPr/>
        </p:nvSpPr>
        <p:spPr bwMode="auto">
          <a:xfrm>
            <a:off x="4355976" y="3645024"/>
            <a:ext cx="1008112" cy="576064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Closest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so far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75" name="AutoShape 3"/>
          <p:cNvSpPr>
            <a:spLocks noChangeArrowheads="1"/>
          </p:cNvSpPr>
          <p:nvPr/>
        </p:nvSpPr>
        <p:spPr bwMode="auto">
          <a:xfrm>
            <a:off x="4211960" y="4221088"/>
            <a:ext cx="1584176" cy="288032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solidFill>
                  <a:srgbClr val="000000"/>
                </a:solidFill>
              </a:rPr>
              <a:t>Dist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b="1" smtClean="0">
                <a:solidFill>
                  <a:srgbClr val="000000"/>
                </a:solidFill>
              </a:rPr>
              <a:t>= 26.926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755576" y="620688"/>
            <a:ext cx="4536504" cy="36004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Find Nearest Neighbour to [40, 50]</a:t>
            </a:r>
            <a:endParaRPr lang="en-US" b="1" dirty="0">
              <a:solidFill>
                <a:srgbClr val="000000"/>
              </a:solidFill>
            </a:endParaRPr>
          </a:p>
        </p:txBody>
      </p:sp>
      <p:grpSp>
        <p:nvGrpSpPr>
          <p:cNvPr id="177" name="Group 176"/>
          <p:cNvGrpSpPr/>
          <p:nvPr/>
        </p:nvGrpSpPr>
        <p:grpSpPr>
          <a:xfrm>
            <a:off x="6444208" y="6237312"/>
            <a:ext cx="2376264" cy="360263"/>
            <a:chOff x="5364088" y="5301208"/>
            <a:chExt cx="2376264" cy="360263"/>
          </a:xfrm>
        </p:grpSpPr>
        <p:sp>
          <p:nvSpPr>
            <p:cNvPr id="178" name="AutoShape 56"/>
            <p:cNvSpPr>
              <a:spLocks noChangeArrowheads="1"/>
            </p:cNvSpPr>
            <p:nvPr/>
          </p:nvSpPr>
          <p:spPr bwMode="auto">
            <a:xfrm>
              <a:off x="5364088" y="5301208"/>
              <a:ext cx="237626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sz="1600" b="1" dirty="0" smtClean="0"/>
                <a:t>Searched nodes</a:t>
              </a:r>
              <a:endParaRPr lang="cs-CZ" sz="1600" b="1" dirty="0"/>
            </a:p>
          </p:txBody>
        </p:sp>
        <p:sp>
          <p:nvSpPr>
            <p:cNvPr id="179" name="Rounded Rectangle 178"/>
            <p:cNvSpPr/>
            <p:nvPr/>
          </p:nvSpPr>
          <p:spPr bwMode="auto">
            <a:xfrm>
              <a:off x="7164288" y="5373216"/>
              <a:ext cx="432048" cy="205737"/>
            </a:xfrm>
            <a:prstGeom prst="roundRect">
              <a:avLst/>
            </a:prstGeom>
            <a:solidFill>
              <a:srgbClr val="FFC000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80" name="Straight Connector 79"/>
          <p:cNvCxnSpPr/>
          <p:nvPr/>
        </p:nvCxnSpPr>
        <p:spPr bwMode="auto">
          <a:xfrm rot="5400000" flipH="1" flipV="1">
            <a:off x="2879811" y="3609020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6" name="Freeform 95"/>
          <p:cNvSpPr/>
          <p:nvPr/>
        </p:nvSpPr>
        <p:spPr bwMode="auto">
          <a:xfrm flipV="1">
            <a:off x="5364088" y="3789040"/>
            <a:ext cx="64900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cxnSp>
        <p:nvCxnSpPr>
          <p:cNvPr id="104" name="Straight Connector 103"/>
          <p:cNvCxnSpPr/>
          <p:nvPr/>
        </p:nvCxnSpPr>
        <p:spPr bwMode="auto">
          <a:xfrm flipH="1" flipV="1">
            <a:off x="1907704" y="2996952"/>
            <a:ext cx="288032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3333FF"/>
            </a:solidFill>
            <a:prstDash val="sysDot"/>
            <a:round/>
            <a:headEnd type="triangle" w="lg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2159732" y="38619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5052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AutoShape 3"/>
          <p:cNvSpPr>
            <a:spLocks noChangeArrowheads="1"/>
          </p:cNvSpPr>
          <p:nvPr/>
        </p:nvSpPr>
        <p:spPr bwMode="auto">
          <a:xfrm>
            <a:off x="251520" y="764704"/>
            <a:ext cx="8784976" cy="5688632"/>
          </a:xfrm>
          <a:prstGeom prst="roundRect">
            <a:avLst>
              <a:gd name="adj" fmla="val 578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02" name="Freeform 201"/>
          <p:cNvSpPr/>
          <p:nvPr/>
        </p:nvSpPr>
        <p:spPr bwMode="auto">
          <a:xfrm rot="4910939">
            <a:off x="7687421" y="3862097"/>
            <a:ext cx="1118511" cy="280835"/>
          </a:xfrm>
          <a:custGeom>
            <a:avLst/>
            <a:gdLst>
              <a:gd name="connsiteX0" fmla="*/ 2791326 w 2791326"/>
              <a:gd name="connsiteY0" fmla="*/ 1360955 h 1360955"/>
              <a:gd name="connsiteX1" fmla="*/ 1857675 w 2791326"/>
              <a:gd name="connsiteY1" fmla="*/ 3793 h 1360955"/>
              <a:gd name="connsiteX2" fmla="*/ 981776 w 2791326"/>
              <a:gd name="connsiteY2" fmla="*/ 937443 h 1360955"/>
              <a:gd name="connsiteX3" fmla="*/ 259882 w 2791326"/>
              <a:gd name="connsiteY3" fmla="*/ 408054 h 1360955"/>
              <a:gd name="connsiteX4" fmla="*/ 0 w 2791326"/>
              <a:gd name="connsiteY4" fmla="*/ 157797 h 1360955"/>
              <a:gd name="connsiteX0" fmla="*/ 2531444 w 2531444"/>
              <a:gd name="connsiteY0" fmla="*/ 1360955 h 1360955"/>
              <a:gd name="connsiteX1" fmla="*/ 1597793 w 2531444"/>
              <a:gd name="connsiteY1" fmla="*/ 3793 h 1360955"/>
              <a:gd name="connsiteX2" fmla="*/ 721894 w 2531444"/>
              <a:gd name="connsiteY2" fmla="*/ 937443 h 1360955"/>
              <a:gd name="connsiteX3" fmla="*/ 0 w 2531444"/>
              <a:gd name="connsiteY3" fmla="*/ 408054 h 136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1444" h="1360955">
                <a:moveTo>
                  <a:pt x="2531444" y="1360955"/>
                </a:moveTo>
                <a:cubicBezTo>
                  <a:pt x="2215414" y="717666"/>
                  <a:pt x="1899385" y="74378"/>
                  <a:pt x="1597793" y="3793"/>
                </a:cubicBezTo>
                <a:cubicBezTo>
                  <a:pt x="1296201" y="-66792"/>
                  <a:pt x="988193" y="870066"/>
                  <a:pt x="721894" y="937443"/>
                </a:cubicBezTo>
                <a:cubicBezTo>
                  <a:pt x="455595" y="1004820"/>
                  <a:pt x="163629" y="537995"/>
                  <a:pt x="0" y="408054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1" name="Freeform 200"/>
          <p:cNvSpPr/>
          <p:nvPr/>
        </p:nvSpPr>
        <p:spPr bwMode="auto">
          <a:xfrm rot="4910939">
            <a:off x="4807101" y="4078120"/>
            <a:ext cx="1118511" cy="280835"/>
          </a:xfrm>
          <a:custGeom>
            <a:avLst/>
            <a:gdLst>
              <a:gd name="connsiteX0" fmla="*/ 2791326 w 2791326"/>
              <a:gd name="connsiteY0" fmla="*/ 1360955 h 1360955"/>
              <a:gd name="connsiteX1" fmla="*/ 1857675 w 2791326"/>
              <a:gd name="connsiteY1" fmla="*/ 3793 h 1360955"/>
              <a:gd name="connsiteX2" fmla="*/ 981776 w 2791326"/>
              <a:gd name="connsiteY2" fmla="*/ 937443 h 1360955"/>
              <a:gd name="connsiteX3" fmla="*/ 259882 w 2791326"/>
              <a:gd name="connsiteY3" fmla="*/ 408054 h 1360955"/>
              <a:gd name="connsiteX4" fmla="*/ 0 w 2791326"/>
              <a:gd name="connsiteY4" fmla="*/ 157797 h 1360955"/>
              <a:gd name="connsiteX0" fmla="*/ 2531444 w 2531444"/>
              <a:gd name="connsiteY0" fmla="*/ 1360955 h 1360955"/>
              <a:gd name="connsiteX1" fmla="*/ 1597793 w 2531444"/>
              <a:gd name="connsiteY1" fmla="*/ 3793 h 1360955"/>
              <a:gd name="connsiteX2" fmla="*/ 721894 w 2531444"/>
              <a:gd name="connsiteY2" fmla="*/ 937443 h 1360955"/>
              <a:gd name="connsiteX3" fmla="*/ 0 w 2531444"/>
              <a:gd name="connsiteY3" fmla="*/ 408054 h 136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1444" h="1360955">
                <a:moveTo>
                  <a:pt x="2531444" y="1360955"/>
                </a:moveTo>
                <a:cubicBezTo>
                  <a:pt x="2215414" y="717666"/>
                  <a:pt x="1899385" y="74378"/>
                  <a:pt x="1597793" y="3793"/>
                </a:cubicBezTo>
                <a:cubicBezTo>
                  <a:pt x="1296201" y="-66792"/>
                  <a:pt x="988193" y="870066"/>
                  <a:pt x="721894" y="937443"/>
                </a:cubicBezTo>
                <a:cubicBezTo>
                  <a:pt x="455595" y="1004820"/>
                  <a:pt x="163629" y="537995"/>
                  <a:pt x="0" y="408054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0" name="Freeform 69"/>
          <p:cNvSpPr/>
          <p:nvPr/>
        </p:nvSpPr>
        <p:spPr bwMode="auto">
          <a:xfrm rot="20699271" flipV="1">
            <a:off x="7400710" y="1457212"/>
            <a:ext cx="936104" cy="280835"/>
          </a:xfrm>
          <a:custGeom>
            <a:avLst/>
            <a:gdLst>
              <a:gd name="connsiteX0" fmla="*/ 2791326 w 2791326"/>
              <a:gd name="connsiteY0" fmla="*/ 1360955 h 1360955"/>
              <a:gd name="connsiteX1" fmla="*/ 1857675 w 2791326"/>
              <a:gd name="connsiteY1" fmla="*/ 3793 h 1360955"/>
              <a:gd name="connsiteX2" fmla="*/ 981776 w 2791326"/>
              <a:gd name="connsiteY2" fmla="*/ 937443 h 1360955"/>
              <a:gd name="connsiteX3" fmla="*/ 259882 w 2791326"/>
              <a:gd name="connsiteY3" fmla="*/ 408054 h 1360955"/>
              <a:gd name="connsiteX4" fmla="*/ 0 w 2791326"/>
              <a:gd name="connsiteY4" fmla="*/ 157797 h 1360955"/>
              <a:gd name="connsiteX0" fmla="*/ 2531444 w 2531444"/>
              <a:gd name="connsiteY0" fmla="*/ 1360955 h 1360955"/>
              <a:gd name="connsiteX1" fmla="*/ 1597793 w 2531444"/>
              <a:gd name="connsiteY1" fmla="*/ 3793 h 1360955"/>
              <a:gd name="connsiteX2" fmla="*/ 721894 w 2531444"/>
              <a:gd name="connsiteY2" fmla="*/ 937443 h 1360955"/>
              <a:gd name="connsiteX3" fmla="*/ 0 w 2531444"/>
              <a:gd name="connsiteY3" fmla="*/ 408054 h 136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1444" h="1360955">
                <a:moveTo>
                  <a:pt x="2531444" y="1360955"/>
                </a:moveTo>
                <a:cubicBezTo>
                  <a:pt x="2215414" y="717666"/>
                  <a:pt x="1899385" y="74378"/>
                  <a:pt x="1597793" y="3793"/>
                </a:cubicBezTo>
                <a:cubicBezTo>
                  <a:pt x="1296201" y="-66792"/>
                  <a:pt x="988193" y="870066"/>
                  <a:pt x="721894" y="937443"/>
                </a:cubicBezTo>
                <a:cubicBezTo>
                  <a:pt x="455595" y="1004820"/>
                  <a:pt x="163629" y="537995"/>
                  <a:pt x="0" y="408054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8" name="Freeform 137"/>
          <p:cNvSpPr/>
          <p:nvPr/>
        </p:nvSpPr>
        <p:spPr bwMode="auto">
          <a:xfrm>
            <a:off x="7020272" y="2420889"/>
            <a:ext cx="432048" cy="72008"/>
          </a:xfrm>
          <a:custGeom>
            <a:avLst/>
            <a:gdLst>
              <a:gd name="connsiteX0" fmla="*/ 308008 w 308008"/>
              <a:gd name="connsiteY0" fmla="*/ 0 h 86627"/>
              <a:gd name="connsiteX1" fmla="*/ 298383 w 308008"/>
              <a:gd name="connsiteY1" fmla="*/ 86627 h 86627"/>
              <a:gd name="connsiteX2" fmla="*/ 0 w 308008"/>
              <a:gd name="connsiteY2" fmla="*/ 77002 h 86627"/>
              <a:gd name="connsiteX3" fmla="*/ 308008 w 308008"/>
              <a:gd name="connsiteY3" fmla="*/ 0 h 86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8008" h="86627">
                <a:moveTo>
                  <a:pt x="308008" y="0"/>
                </a:moveTo>
                <a:lnTo>
                  <a:pt x="298383" y="86627"/>
                </a:lnTo>
                <a:lnTo>
                  <a:pt x="0" y="77002"/>
                </a:lnTo>
                <a:lnTo>
                  <a:pt x="308008" y="0"/>
                </a:lnTo>
                <a:close/>
              </a:path>
            </a:pathLst>
          </a:custGeom>
          <a:solidFill>
            <a:schemeClr val="bg1">
              <a:lumMod val="75000"/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084168" y="2492896"/>
            <a:ext cx="2232248" cy="936104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rgbClr val="0070C0"/>
              </a:gs>
            </a:gsLst>
            <a:lin ang="72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Parallelogram 1"/>
          <p:cNvSpPr/>
          <p:nvPr/>
        </p:nvSpPr>
        <p:spPr bwMode="auto">
          <a:xfrm>
            <a:off x="5220072" y="3429000"/>
            <a:ext cx="3096344" cy="216024"/>
          </a:xfrm>
          <a:prstGeom prst="parallelogram">
            <a:avLst>
              <a:gd name="adj" fmla="val 397519"/>
            </a:avLst>
          </a:prstGeom>
          <a:gradFill>
            <a:gsLst>
              <a:gs pos="0">
                <a:schemeClr val="accent2">
                  <a:lumMod val="38000"/>
                  <a:lumOff val="62000"/>
                </a:schemeClr>
              </a:gs>
              <a:gs pos="100000">
                <a:srgbClr val="0070C0"/>
              </a:gs>
            </a:gsLst>
            <a:lin ang="156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Parallelogram 2"/>
          <p:cNvSpPr/>
          <p:nvPr/>
        </p:nvSpPr>
        <p:spPr bwMode="auto">
          <a:xfrm rot="5400000" flipH="1">
            <a:off x="5076056" y="2636912"/>
            <a:ext cx="1152128" cy="864096"/>
          </a:xfrm>
          <a:prstGeom prst="parallelogram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rgbClr val="0070C0"/>
              </a:gs>
            </a:gsLst>
            <a:lin ang="132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Parallelogram 4"/>
          <p:cNvSpPr/>
          <p:nvPr/>
        </p:nvSpPr>
        <p:spPr bwMode="auto">
          <a:xfrm rot="5400000" flipH="1">
            <a:off x="6084168" y="2636912"/>
            <a:ext cx="1152128" cy="864096"/>
          </a:xfrm>
          <a:prstGeom prst="parallelogram">
            <a:avLst/>
          </a:prstGeom>
          <a:solidFill>
            <a:schemeClr val="accent1">
              <a:alpha val="43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Parallelogram 5"/>
          <p:cNvSpPr/>
          <p:nvPr/>
        </p:nvSpPr>
        <p:spPr bwMode="auto">
          <a:xfrm rot="5400000" flipH="1">
            <a:off x="7272300" y="2600908"/>
            <a:ext cx="1152128" cy="936104"/>
          </a:xfrm>
          <a:prstGeom prst="parallelogram">
            <a:avLst/>
          </a:prstGeom>
          <a:gradFill>
            <a:gsLst>
              <a:gs pos="0">
                <a:schemeClr val="accent2">
                  <a:lumMod val="38000"/>
                  <a:lumOff val="62000"/>
                </a:schemeClr>
              </a:gs>
              <a:gs pos="100000">
                <a:srgbClr val="0070C0"/>
              </a:gs>
            </a:gsLst>
            <a:lin ang="138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5220072" y="2708920"/>
            <a:ext cx="21602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 flipV="1">
            <a:off x="5220072" y="2492896"/>
            <a:ext cx="864096" cy="2160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5220072" y="2708920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 flipV="1">
            <a:off x="7380312" y="2708920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 flipV="1">
            <a:off x="8316416" y="2492896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7380312" y="3429000"/>
            <a:ext cx="936104" cy="2160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 flipH="1">
            <a:off x="7380312" y="2492896"/>
            <a:ext cx="936104" cy="2160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>
            <a:off x="5220072" y="3645024"/>
            <a:ext cx="21602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6084168" y="2492896"/>
            <a:ext cx="22322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Freeform 59"/>
          <p:cNvSpPr/>
          <p:nvPr/>
        </p:nvSpPr>
        <p:spPr bwMode="auto">
          <a:xfrm rot="4910939">
            <a:off x="486621" y="4150128"/>
            <a:ext cx="1118511" cy="280835"/>
          </a:xfrm>
          <a:custGeom>
            <a:avLst/>
            <a:gdLst>
              <a:gd name="connsiteX0" fmla="*/ 2791326 w 2791326"/>
              <a:gd name="connsiteY0" fmla="*/ 1360955 h 1360955"/>
              <a:gd name="connsiteX1" fmla="*/ 1857675 w 2791326"/>
              <a:gd name="connsiteY1" fmla="*/ 3793 h 1360955"/>
              <a:gd name="connsiteX2" fmla="*/ 981776 w 2791326"/>
              <a:gd name="connsiteY2" fmla="*/ 937443 h 1360955"/>
              <a:gd name="connsiteX3" fmla="*/ 259882 w 2791326"/>
              <a:gd name="connsiteY3" fmla="*/ 408054 h 1360955"/>
              <a:gd name="connsiteX4" fmla="*/ 0 w 2791326"/>
              <a:gd name="connsiteY4" fmla="*/ 157797 h 1360955"/>
              <a:gd name="connsiteX0" fmla="*/ 2531444 w 2531444"/>
              <a:gd name="connsiteY0" fmla="*/ 1360955 h 1360955"/>
              <a:gd name="connsiteX1" fmla="*/ 1597793 w 2531444"/>
              <a:gd name="connsiteY1" fmla="*/ 3793 h 1360955"/>
              <a:gd name="connsiteX2" fmla="*/ 721894 w 2531444"/>
              <a:gd name="connsiteY2" fmla="*/ 937443 h 1360955"/>
              <a:gd name="connsiteX3" fmla="*/ 0 w 2531444"/>
              <a:gd name="connsiteY3" fmla="*/ 408054 h 136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1444" h="1360955">
                <a:moveTo>
                  <a:pt x="2531444" y="1360955"/>
                </a:moveTo>
                <a:cubicBezTo>
                  <a:pt x="2215414" y="717666"/>
                  <a:pt x="1899385" y="74378"/>
                  <a:pt x="1597793" y="3793"/>
                </a:cubicBezTo>
                <a:cubicBezTo>
                  <a:pt x="1296201" y="-66792"/>
                  <a:pt x="988193" y="870066"/>
                  <a:pt x="721894" y="937443"/>
                </a:cubicBezTo>
                <a:cubicBezTo>
                  <a:pt x="455595" y="1004820"/>
                  <a:pt x="163629" y="537995"/>
                  <a:pt x="0" y="408054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AutoShape 46"/>
          <p:cNvSpPr>
            <a:spLocks noChangeArrowheads="1"/>
          </p:cNvSpPr>
          <p:nvPr/>
        </p:nvSpPr>
        <p:spPr bwMode="auto">
          <a:xfrm>
            <a:off x="5508104" y="980728"/>
            <a:ext cx="3240360" cy="43204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Splitting/dividing hyperplane</a:t>
            </a:r>
            <a:endParaRPr lang="en-US"/>
          </a:p>
        </p:txBody>
      </p:sp>
      <p:sp>
        <p:nvSpPr>
          <p:cNvPr id="69" name="AutoShape 46"/>
          <p:cNvSpPr>
            <a:spLocks noChangeArrowheads="1"/>
          </p:cNvSpPr>
          <p:nvPr/>
        </p:nvSpPr>
        <p:spPr bwMode="auto">
          <a:xfrm>
            <a:off x="683568" y="1844824"/>
            <a:ext cx="1008112" cy="43204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Node R</a:t>
            </a:r>
            <a:endParaRPr lang="en-US"/>
          </a:p>
        </p:txBody>
      </p:sp>
      <p:cxnSp>
        <p:nvCxnSpPr>
          <p:cNvPr id="72" name="Straight Connector 71"/>
          <p:cNvCxnSpPr/>
          <p:nvPr/>
        </p:nvCxnSpPr>
        <p:spPr bwMode="auto">
          <a:xfrm flipH="1">
            <a:off x="6228184" y="3284984"/>
            <a:ext cx="25202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 flipH="1">
            <a:off x="4499992" y="3284984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Straight Connector 114"/>
          <p:cNvCxnSpPr/>
          <p:nvPr/>
        </p:nvCxnSpPr>
        <p:spPr bwMode="auto">
          <a:xfrm>
            <a:off x="7092280" y="2492896"/>
            <a:ext cx="0" cy="9361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>
            <a:endCxn id="6" idx="0"/>
          </p:cNvCxnSpPr>
          <p:nvPr/>
        </p:nvCxnSpPr>
        <p:spPr bwMode="auto">
          <a:xfrm flipV="1">
            <a:off x="7380312" y="3068960"/>
            <a:ext cx="936104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 flipH="1">
            <a:off x="6228184" y="3429000"/>
            <a:ext cx="864097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Straight Connector 124"/>
          <p:cNvCxnSpPr>
            <a:stCxn id="6" idx="4"/>
          </p:cNvCxnSpPr>
          <p:nvPr/>
        </p:nvCxnSpPr>
        <p:spPr bwMode="auto">
          <a:xfrm flipH="1">
            <a:off x="7092280" y="306896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flipV="1">
            <a:off x="5220072" y="3068960"/>
            <a:ext cx="864096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flipH="1">
            <a:off x="6084168" y="3068960"/>
            <a:ext cx="108012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6" name="Parallelogram 135"/>
          <p:cNvSpPr/>
          <p:nvPr/>
        </p:nvSpPr>
        <p:spPr bwMode="auto">
          <a:xfrm rot="5400000" flipH="1">
            <a:off x="4932040" y="2780928"/>
            <a:ext cx="2016224" cy="576064"/>
          </a:xfrm>
          <a:prstGeom prst="parallelogram">
            <a:avLst>
              <a:gd name="adj" fmla="val 22296"/>
            </a:avLst>
          </a:prstGeom>
          <a:solidFill>
            <a:schemeClr val="bg1">
              <a:lumMod val="75000"/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Parallelogram 136"/>
          <p:cNvSpPr/>
          <p:nvPr/>
        </p:nvSpPr>
        <p:spPr bwMode="auto">
          <a:xfrm rot="5400000" flipH="1">
            <a:off x="6372200" y="1628800"/>
            <a:ext cx="936104" cy="1224136"/>
          </a:xfrm>
          <a:prstGeom prst="parallelogram">
            <a:avLst>
              <a:gd name="adj" fmla="val 30969"/>
            </a:avLst>
          </a:prstGeom>
          <a:solidFill>
            <a:schemeClr val="bg1">
              <a:lumMod val="75000"/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1" name="Straight Connector 130"/>
          <p:cNvCxnSpPr/>
          <p:nvPr/>
        </p:nvCxnSpPr>
        <p:spPr bwMode="auto">
          <a:xfrm flipH="1">
            <a:off x="6228184" y="2492896"/>
            <a:ext cx="864096" cy="2160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0" name="Freeform 139"/>
          <p:cNvSpPr/>
          <p:nvPr/>
        </p:nvSpPr>
        <p:spPr bwMode="auto">
          <a:xfrm>
            <a:off x="6228826" y="3652008"/>
            <a:ext cx="1007470" cy="286603"/>
          </a:xfrm>
          <a:custGeom>
            <a:avLst/>
            <a:gdLst>
              <a:gd name="connsiteX0" fmla="*/ 0 w 1050878"/>
              <a:gd name="connsiteY0" fmla="*/ 0 h 286603"/>
              <a:gd name="connsiteX1" fmla="*/ 6824 w 1050878"/>
              <a:gd name="connsiteY1" fmla="*/ 286603 h 286603"/>
              <a:gd name="connsiteX2" fmla="*/ 1050878 w 1050878"/>
              <a:gd name="connsiteY2" fmla="*/ 0 h 286603"/>
              <a:gd name="connsiteX3" fmla="*/ 0 w 1050878"/>
              <a:gd name="connsiteY3" fmla="*/ 0 h 286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0878" h="286603">
                <a:moveTo>
                  <a:pt x="0" y="0"/>
                </a:moveTo>
                <a:lnTo>
                  <a:pt x="6824" y="286603"/>
                </a:lnTo>
                <a:lnTo>
                  <a:pt x="105087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cxnSp>
        <p:nvCxnSpPr>
          <p:cNvPr id="141" name="Straight Connector 140"/>
          <p:cNvCxnSpPr/>
          <p:nvPr/>
        </p:nvCxnSpPr>
        <p:spPr bwMode="auto">
          <a:xfrm flipV="1">
            <a:off x="5652120" y="1772816"/>
            <a:ext cx="180020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/>
          <p:nvPr/>
        </p:nvCxnSpPr>
        <p:spPr bwMode="auto">
          <a:xfrm flipV="1">
            <a:off x="5652120" y="2204864"/>
            <a:ext cx="0" cy="187220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/>
          <p:nvPr/>
        </p:nvCxnSpPr>
        <p:spPr bwMode="auto">
          <a:xfrm flipH="1">
            <a:off x="5652120" y="3645024"/>
            <a:ext cx="1584176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>
            <a:endCxn id="138" idx="1"/>
          </p:cNvCxnSpPr>
          <p:nvPr/>
        </p:nvCxnSpPr>
        <p:spPr bwMode="auto">
          <a:xfrm flipH="1">
            <a:off x="7438819" y="1772816"/>
            <a:ext cx="13501" cy="7200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1" name="Rectangle 150"/>
          <p:cNvSpPr/>
          <p:nvPr/>
        </p:nvSpPr>
        <p:spPr bwMode="auto">
          <a:xfrm>
            <a:off x="1835696" y="2564904"/>
            <a:ext cx="2232248" cy="936104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rgbClr val="0070C0"/>
              </a:gs>
            </a:gsLst>
            <a:lin ang="72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Parallelogram 151"/>
          <p:cNvSpPr/>
          <p:nvPr/>
        </p:nvSpPr>
        <p:spPr bwMode="auto">
          <a:xfrm>
            <a:off x="971600" y="3501008"/>
            <a:ext cx="3096344" cy="216024"/>
          </a:xfrm>
          <a:prstGeom prst="parallelogram">
            <a:avLst>
              <a:gd name="adj" fmla="val 397519"/>
            </a:avLst>
          </a:prstGeom>
          <a:gradFill>
            <a:gsLst>
              <a:gs pos="0">
                <a:schemeClr val="accent2">
                  <a:lumMod val="38000"/>
                  <a:lumOff val="62000"/>
                </a:schemeClr>
              </a:gs>
              <a:gs pos="100000">
                <a:srgbClr val="0070C0"/>
              </a:gs>
            </a:gsLst>
            <a:lin ang="156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3" name="Parallelogram 152"/>
          <p:cNvSpPr/>
          <p:nvPr/>
        </p:nvSpPr>
        <p:spPr bwMode="auto">
          <a:xfrm rot="5400000" flipH="1">
            <a:off x="827584" y="2708920"/>
            <a:ext cx="1152128" cy="864096"/>
          </a:xfrm>
          <a:prstGeom prst="parallelogram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rgbClr val="0070C0"/>
              </a:gs>
            </a:gsLst>
            <a:lin ang="132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5" name="Parallelogram 154"/>
          <p:cNvSpPr/>
          <p:nvPr/>
        </p:nvSpPr>
        <p:spPr bwMode="auto">
          <a:xfrm rot="5400000" flipH="1">
            <a:off x="3023828" y="2672916"/>
            <a:ext cx="1152128" cy="936104"/>
          </a:xfrm>
          <a:prstGeom prst="parallelogram">
            <a:avLst/>
          </a:prstGeom>
          <a:gradFill>
            <a:gsLst>
              <a:gs pos="0">
                <a:schemeClr val="accent2">
                  <a:lumMod val="38000"/>
                  <a:lumOff val="62000"/>
                </a:schemeClr>
              </a:gs>
              <a:gs pos="100000">
                <a:srgbClr val="0070C0"/>
              </a:gs>
            </a:gsLst>
            <a:lin ang="138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6" name="Straight Connector 155"/>
          <p:cNvCxnSpPr/>
          <p:nvPr/>
        </p:nvCxnSpPr>
        <p:spPr bwMode="auto">
          <a:xfrm>
            <a:off x="971600" y="2780928"/>
            <a:ext cx="21602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flipV="1">
            <a:off x="971600" y="2564904"/>
            <a:ext cx="864096" cy="2160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flipV="1">
            <a:off x="971600" y="278092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V="1">
            <a:off x="3131840" y="278092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flipV="1">
            <a:off x="4067944" y="256490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Straight Connector 160"/>
          <p:cNvCxnSpPr/>
          <p:nvPr/>
        </p:nvCxnSpPr>
        <p:spPr bwMode="auto">
          <a:xfrm flipH="1">
            <a:off x="3131840" y="3501008"/>
            <a:ext cx="936104" cy="2160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Straight Connector 161"/>
          <p:cNvCxnSpPr/>
          <p:nvPr/>
        </p:nvCxnSpPr>
        <p:spPr bwMode="auto">
          <a:xfrm flipH="1">
            <a:off x="3131840" y="2564904"/>
            <a:ext cx="936104" cy="2160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Straight Connector 162"/>
          <p:cNvCxnSpPr/>
          <p:nvPr/>
        </p:nvCxnSpPr>
        <p:spPr bwMode="auto">
          <a:xfrm>
            <a:off x="971600" y="3717032"/>
            <a:ext cx="21602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Straight Connector 163"/>
          <p:cNvCxnSpPr/>
          <p:nvPr/>
        </p:nvCxnSpPr>
        <p:spPr bwMode="auto">
          <a:xfrm>
            <a:off x="1835696" y="2564904"/>
            <a:ext cx="22322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Straight Connector 164"/>
          <p:cNvCxnSpPr/>
          <p:nvPr/>
        </p:nvCxnSpPr>
        <p:spPr bwMode="auto">
          <a:xfrm flipH="1">
            <a:off x="1979712" y="3140968"/>
            <a:ext cx="864097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Straight Connector 165"/>
          <p:cNvCxnSpPr/>
          <p:nvPr/>
        </p:nvCxnSpPr>
        <p:spPr bwMode="auto">
          <a:xfrm>
            <a:off x="1979712" y="2780928"/>
            <a:ext cx="0" cy="9361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Straight Connector 166"/>
          <p:cNvCxnSpPr/>
          <p:nvPr/>
        </p:nvCxnSpPr>
        <p:spPr bwMode="auto">
          <a:xfrm flipH="1">
            <a:off x="1979712" y="3356992"/>
            <a:ext cx="11521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Straight Connector 167"/>
          <p:cNvCxnSpPr/>
          <p:nvPr/>
        </p:nvCxnSpPr>
        <p:spPr bwMode="auto">
          <a:xfrm flipH="1">
            <a:off x="971600" y="3356992"/>
            <a:ext cx="93610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9" name="Oval 168"/>
          <p:cNvSpPr/>
          <p:nvPr/>
        </p:nvSpPr>
        <p:spPr bwMode="auto">
          <a:xfrm>
            <a:off x="1907704" y="3284984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71" name="Straight Connector 170"/>
          <p:cNvCxnSpPr>
            <a:endCxn id="155" idx="0"/>
          </p:cNvCxnSpPr>
          <p:nvPr/>
        </p:nvCxnSpPr>
        <p:spPr bwMode="auto">
          <a:xfrm flipV="1">
            <a:off x="3131840" y="3140968"/>
            <a:ext cx="936104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Straight Connector 172"/>
          <p:cNvCxnSpPr>
            <a:stCxn id="155" idx="4"/>
          </p:cNvCxnSpPr>
          <p:nvPr/>
        </p:nvCxnSpPr>
        <p:spPr bwMode="auto">
          <a:xfrm flipH="1">
            <a:off x="2843808" y="314096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 flipV="1">
            <a:off x="971600" y="3140968"/>
            <a:ext cx="864096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Straight Connector 174"/>
          <p:cNvCxnSpPr/>
          <p:nvPr/>
        </p:nvCxnSpPr>
        <p:spPr bwMode="auto">
          <a:xfrm flipH="1">
            <a:off x="1835696" y="3140968"/>
            <a:ext cx="108012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Straight Connector 65"/>
          <p:cNvCxnSpPr/>
          <p:nvPr/>
        </p:nvCxnSpPr>
        <p:spPr bwMode="auto">
          <a:xfrm>
            <a:off x="6228184" y="1844824"/>
            <a:ext cx="0" cy="23042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 flipH="1">
            <a:off x="5436096" y="3068960"/>
            <a:ext cx="1656186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Straight Connector 191"/>
          <p:cNvCxnSpPr/>
          <p:nvPr/>
        </p:nvCxnSpPr>
        <p:spPr bwMode="auto">
          <a:xfrm flipH="1">
            <a:off x="6228184" y="3429000"/>
            <a:ext cx="864096" cy="2160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Straight Connector 192"/>
          <p:cNvCxnSpPr/>
          <p:nvPr/>
        </p:nvCxnSpPr>
        <p:spPr bwMode="auto">
          <a:xfrm>
            <a:off x="7092280" y="2492896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Straight Connector 195"/>
          <p:cNvCxnSpPr/>
          <p:nvPr/>
        </p:nvCxnSpPr>
        <p:spPr bwMode="auto">
          <a:xfrm>
            <a:off x="6228184" y="2708920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Oval 30"/>
          <p:cNvSpPr/>
          <p:nvPr/>
        </p:nvSpPr>
        <p:spPr bwMode="auto">
          <a:xfrm>
            <a:off x="6156176" y="3212976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7" name="Freeform 196"/>
          <p:cNvSpPr/>
          <p:nvPr/>
        </p:nvSpPr>
        <p:spPr bwMode="auto">
          <a:xfrm rot="3179311" flipH="1" flipV="1">
            <a:off x="1077152" y="2667556"/>
            <a:ext cx="1118511" cy="280835"/>
          </a:xfrm>
          <a:custGeom>
            <a:avLst/>
            <a:gdLst>
              <a:gd name="connsiteX0" fmla="*/ 2791326 w 2791326"/>
              <a:gd name="connsiteY0" fmla="*/ 1360955 h 1360955"/>
              <a:gd name="connsiteX1" fmla="*/ 1857675 w 2791326"/>
              <a:gd name="connsiteY1" fmla="*/ 3793 h 1360955"/>
              <a:gd name="connsiteX2" fmla="*/ 981776 w 2791326"/>
              <a:gd name="connsiteY2" fmla="*/ 937443 h 1360955"/>
              <a:gd name="connsiteX3" fmla="*/ 259882 w 2791326"/>
              <a:gd name="connsiteY3" fmla="*/ 408054 h 1360955"/>
              <a:gd name="connsiteX4" fmla="*/ 0 w 2791326"/>
              <a:gd name="connsiteY4" fmla="*/ 157797 h 1360955"/>
              <a:gd name="connsiteX0" fmla="*/ 2531444 w 2531444"/>
              <a:gd name="connsiteY0" fmla="*/ 1360955 h 1360955"/>
              <a:gd name="connsiteX1" fmla="*/ 1597793 w 2531444"/>
              <a:gd name="connsiteY1" fmla="*/ 3793 h 1360955"/>
              <a:gd name="connsiteX2" fmla="*/ 721894 w 2531444"/>
              <a:gd name="connsiteY2" fmla="*/ 937443 h 1360955"/>
              <a:gd name="connsiteX3" fmla="*/ 0 w 2531444"/>
              <a:gd name="connsiteY3" fmla="*/ 408054 h 136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1444" h="1360955">
                <a:moveTo>
                  <a:pt x="2531444" y="1360955"/>
                </a:moveTo>
                <a:cubicBezTo>
                  <a:pt x="2215414" y="717666"/>
                  <a:pt x="1899385" y="74378"/>
                  <a:pt x="1597793" y="3793"/>
                </a:cubicBezTo>
                <a:cubicBezTo>
                  <a:pt x="1296201" y="-66792"/>
                  <a:pt x="988193" y="870066"/>
                  <a:pt x="721894" y="937443"/>
                </a:cubicBezTo>
                <a:cubicBezTo>
                  <a:pt x="455595" y="1004820"/>
                  <a:pt x="163629" y="537995"/>
                  <a:pt x="0" y="408054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8" name="AutoShape 46"/>
          <p:cNvSpPr>
            <a:spLocks noChangeArrowheads="1"/>
          </p:cNvSpPr>
          <p:nvPr/>
        </p:nvSpPr>
        <p:spPr bwMode="auto">
          <a:xfrm>
            <a:off x="755576" y="4797152"/>
            <a:ext cx="2520280" cy="43204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Cell associated with R</a:t>
            </a:r>
            <a:endParaRPr lang="en-US"/>
          </a:p>
        </p:txBody>
      </p:sp>
      <p:sp>
        <p:nvSpPr>
          <p:cNvPr id="199" name="AutoShape 46"/>
          <p:cNvSpPr>
            <a:spLocks noChangeArrowheads="1"/>
          </p:cNvSpPr>
          <p:nvPr/>
        </p:nvSpPr>
        <p:spPr bwMode="auto">
          <a:xfrm>
            <a:off x="3995936" y="4509120"/>
            <a:ext cx="2304256" cy="864096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Cell associated with</a:t>
            </a:r>
          </a:p>
          <a:p>
            <a:pPr>
              <a:lnSpc>
                <a:spcPct val="120000"/>
              </a:lnSpc>
            </a:pPr>
            <a:r>
              <a:rPr lang="en-US" smtClean="0"/>
              <a:t>the left subtree of R</a:t>
            </a:r>
            <a:endParaRPr lang="en-US"/>
          </a:p>
        </p:txBody>
      </p:sp>
      <p:sp>
        <p:nvSpPr>
          <p:cNvPr id="200" name="AutoShape 46"/>
          <p:cNvSpPr>
            <a:spLocks noChangeArrowheads="1"/>
          </p:cNvSpPr>
          <p:nvPr/>
        </p:nvSpPr>
        <p:spPr bwMode="auto">
          <a:xfrm>
            <a:off x="6444208" y="4509120"/>
            <a:ext cx="2376264" cy="864096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Cell associated with</a:t>
            </a:r>
          </a:p>
          <a:p>
            <a:pPr>
              <a:lnSpc>
                <a:spcPct val="120000"/>
              </a:lnSpc>
            </a:pPr>
            <a:r>
              <a:rPr lang="en-US" smtClean="0"/>
              <a:t>the right subtree of R</a:t>
            </a:r>
            <a:endParaRPr lang="en-US"/>
          </a:p>
        </p:txBody>
      </p:sp>
      <p:sp>
        <p:nvSpPr>
          <p:cNvPr id="209" name="Freeform 208"/>
          <p:cNvSpPr/>
          <p:nvPr/>
        </p:nvSpPr>
        <p:spPr bwMode="auto">
          <a:xfrm rot="16689061" flipV="1">
            <a:off x="4001874" y="2423749"/>
            <a:ext cx="1356396" cy="383190"/>
          </a:xfrm>
          <a:custGeom>
            <a:avLst/>
            <a:gdLst>
              <a:gd name="connsiteX0" fmla="*/ 2791326 w 2791326"/>
              <a:gd name="connsiteY0" fmla="*/ 1360955 h 1360955"/>
              <a:gd name="connsiteX1" fmla="*/ 1857675 w 2791326"/>
              <a:gd name="connsiteY1" fmla="*/ 3793 h 1360955"/>
              <a:gd name="connsiteX2" fmla="*/ 981776 w 2791326"/>
              <a:gd name="connsiteY2" fmla="*/ 937443 h 1360955"/>
              <a:gd name="connsiteX3" fmla="*/ 259882 w 2791326"/>
              <a:gd name="connsiteY3" fmla="*/ 408054 h 1360955"/>
              <a:gd name="connsiteX4" fmla="*/ 0 w 2791326"/>
              <a:gd name="connsiteY4" fmla="*/ 157797 h 1360955"/>
              <a:gd name="connsiteX0" fmla="*/ 2531444 w 2531444"/>
              <a:gd name="connsiteY0" fmla="*/ 1360955 h 1360955"/>
              <a:gd name="connsiteX1" fmla="*/ 1597793 w 2531444"/>
              <a:gd name="connsiteY1" fmla="*/ 3793 h 1360955"/>
              <a:gd name="connsiteX2" fmla="*/ 721894 w 2531444"/>
              <a:gd name="connsiteY2" fmla="*/ 937443 h 1360955"/>
              <a:gd name="connsiteX3" fmla="*/ 0 w 2531444"/>
              <a:gd name="connsiteY3" fmla="*/ 408054 h 136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1444" h="1360955">
                <a:moveTo>
                  <a:pt x="2531444" y="1360955"/>
                </a:moveTo>
                <a:cubicBezTo>
                  <a:pt x="2215414" y="717666"/>
                  <a:pt x="1899385" y="74378"/>
                  <a:pt x="1597793" y="3793"/>
                </a:cubicBezTo>
                <a:cubicBezTo>
                  <a:pt x="1296201" y="-66792"/>
                  <a:pt x="988193" y="870066"/>
                  <a:pt x="721894" y="937443"/>
                </a:cubicBezTo>
                <a:cubicBezTo>
                  <a:pt x="455595" y="1004820"/>
                  <a:pt x="163629" y="537995"/>
                  <a:pt x="0" y="408054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7" name="AutoShape 46"/>
          <p:cNvSpPr>
            <a:spLocks noChangeArrowheads="1"/>
          </p:cNvSpPr>
          <p:nvPr/>
        </p:nvSpPr>
        <p:spPr bwMode="auto">
          <a:xfrm>
            <a:off x="2123728" y="1484784"/>
            <a:ext cx="3456384" cy="648072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/>
              <a:t>L</a:t>
            </a:r>
            <a:r>
              <a:rPr lang="en-US" smtClean="0"/>
              <a:t>ine through R parallel to axis </a:t>
            </a:r>
          </a:p>
          <a:p>
            <a:pPr>
              <a:lnSpc>
                <a:spcPct val="120000"/>
              </a:lnSpc>
            </a:pPr>
            <a:r>
              <a:rPr lang="en-US" smtClean="0"/>
              <a:t>of splitting dimension</a:t>
            </a:r>
            <a:endParaRPr lang="en-US"/>
          </a:p>
        </p:txBody>
      </p:sp>
      <p:sp>
        <p:nvSpPr>
          <p:cNvPr id="212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  K-d tree cell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3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4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15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7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8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6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19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0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21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22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24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25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23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26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Illustration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7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30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417551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AutoShape 3"/>
          <p:cNvSpPr>
            <a:spLocks noChangeArrowheads="1"/>
          </p:cNvSpPr>
          <p:nvPr/>
        </p:nvSpPr>
        <p:spPr bwMode="auto">
          <a:xfrm>
            <a:off x="251520" y="5085184"/>
            <a:ext cx="8640960" cy="1296144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Distance (Q, </a:t>
            </a:r>
            <a:r>
              <a:rPr lang="en-US" smtClean="0">
                <a:solidFill>
                  <a:srgbClr val="000000"/>
                </a:solidFill>
              </a:rPr>
              <a:t>[60, 10] </a:t>
            </a:r>
            <a:r>
              <a:rPr lang="en-US">
                <a:solidFill>
                  <a:srgbClr val="000000"/>
                </a:solidFill>
              </a:rPr>
              <a:t>)  = </a:t>
            </a:r>
            <a:r>
              <a:rPr lang="en-US" smtClean="0">
                <a:solidFill>
                  <a:srgbClr val="000000"/>
                </a:solidFill>
              </a:rPr>
              <a:t>44.721 &gt; </a:t>
            </a:r>
            <a:r>
              <a:rPr lang="en-US">
                <a:solidFill>
                  <a:srgbClr val="000000"/>
                </a:solidFill>
              </a:rPr>
              <a:t>26.926</a:t>
            </a:r>
            <a:r>
              <a:rPr lang="en-US" smtClean="0">
                <a:solidFill>
                  <a:srgbClr val="000000"/>
                </a:solidFill>
              </a:rPr>
              <a:t>. 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The </a:t>
            </a:r>
            <a:r>
              <a:rPr lang="en-US">
                <a:solidFill>
                  <a:srgbClr val="000000"/>
                </a:solidFill>
              </a:rPr>
              <a:t>search </a:t>
            </a:r>
            <a:r>
              <a:rPr lang="en-US" smtClean="0">
                <a:solidFill>
                  <a:srgbClr val="000000"/>
                </a:solidFill>
              </a:rPr>
              <a:t> has reached a leaf and returns (due to recursion) to the last unexplored branch . </a:t>
            </a:r>
          </a:p>
        </p:txBody>
      </p:sp>
      <p:sp>
        <p:nvSpPr>
          <p:cNvPr id="93" name="AutoShape 3"/>
          <p:cNvSpPr>
            <a:spLocks noChangeArrowheads="1"/>
          </p:cNvSpPr>
          <p:nvPr/>
        </p:nvSpPr>
        <p:spPr bwMode="auto">
          <a:xfrm>
            <a:off x="4211960" y="908720"/>
            <a:ext cx="4752528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908720"/>
            <a:ext cx="3888432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483767" y="4426824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60, 10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195735" y="4354816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180528" y="2924944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033321" y="1258472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34, </a:t>
            </a:r>
            <a:r>
              <a:rPr lang="en-US" sz="1400" b="1" dirty="0">
                <a:latin typeface="Arial" charset="0"/>
              </a:rPr>
              <a:t>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295239" y="2023889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275855" y="1834536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195735" y="3645024"/>
            <a:ext cx="1" cy="10492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619672" y="3645024"/>
            <a:ext cx="166647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395536" y="2017415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1619672" y="1834536"/>
            <a:ext cx="2376263" cy="102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275855" y="255461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384421" y="2914656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159731" y="386161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23827" y="179853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671899" y="25186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591779" y="43188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19571" y="197112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239851" y="33107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151619" y="28786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292777" y="429309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5" y="291465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5" y="-68574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583668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430158" y="224601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827584" y="1772816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83568" y="414908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27289" y="3017525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80, 40</a:t>
            </a:r>
            <a:endParaRPr lang="cs-CZ" sz="1400" b="1"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555775" y="3284983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70, 30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557125" y="260090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20, 50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267743" y="3850760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50, 25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18683" y="1572828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70, 80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75" name="Rounded Rectangle 74"/>
          <p:cNvSpPr/>
          <p:nvPr/>
        </p:nvSpPr>
        <p:spPr bwMode="auto">
          <a:xfrm>
            <a:off x="1907704" y="2636912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855292" y="1944540"/>
            <a:ext cx="1944216" cy="1944216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VIII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195736" y="1114456"/>
            <a:ext cx="0" cy="730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>
            <a:off x="2159732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2267744" y="125847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90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>
            <a:off x="1835696" y="2914656"/>
            <a:ext cx="360040" cy="9463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rot="5400000" flipH="1">
            <a:off x="1799691" y="29506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flipV="1">
            <a:off x="1295235" y="2204864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6876256" y="1916830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V="1">
            <a:off x="6444208" y="3212974"/>
            <a:ext cx="43204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>
            <a:off x="5724128" y="1340766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>
            <a:stCxn id="166" idx="0"/>
          </p:cNvCxnSpPr>
          <p:nvPr/>
        </p:nvCxnSpPr>
        <p:spPr bwMode="auto">
          <a:xfrm flipV="1">
            <a:off x="4716016" y="1340766"/>
            <a:ext cx="1296144" cy="17281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H="1" flipV="1">
            <a:off x="7596336" y="256490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flipH="1" flipV="1">
            <a:off x="6372200" y="3861046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5652120" y="1196750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34, </a:t>
            </a:r>
            <a:r>
              <a:rPr lang="en-US" sz="1600" b="1" dirty="0">
                <a:latin typeface="Arial" charset="0"/>
              </a:rPr>
              <a:t>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220072" y="177281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716016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6876256" y="2420886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80, 40</a:t>
            </a:r>
            <a:endParaRPr lang="cs-CZ" sz="1600" b="1"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6516216" y="3068958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70, 30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43559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012160" y="3717030"/>
            <a:ext cx="720080" cy="288032"/>
          </a:xfrm>
          <a:prstGeom prst="roundRect">
            <a:avLst/>
          </a:prstGeom>
          <a:solidFill>
            <a:srgbClr val="FFC000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50, 25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429309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60, 10</a:t>
            </a:r>
            <a:endParaRPr lang="cs-CZ" sz="1600" b="1">
              <a:latin typeface="Arial" charset="0"/>
            </a:endParaRPr>
          </a:p>
        </p:txBody>
      </p:sp>
      <p:cxnSp>
        <p:nvCxnSpPr>
          <p:cNvPr id="169" name="Straight Connector 168"/>
          <p:cNvCxnSpPr/>
          <p:nvPr/>
        </p:nvCxnSpPr>
        <p:spPr bwMode="auto">
          <a:xfrm flipH="1" flipV="1">
            <a:off x="7740352" y="1916830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0" name="Rounded Rectangle 169"/>
          <p:cNvSpPr/>
          <p:nvPr/>
        </p:nvSpPr>
        <p:spPr bwMode="auto">
          <a:xfrm>
            <a:off x="7380312" y="177281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70, 80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8100392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50, 90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79563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755576" y="620688"/>
            <a:ext cx="4536504" cy="36004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Find Nearest Neighbour to [40, 50]</a:t>
            </a:r>
            <a:endParaRPr lang="en-US" b="1" dirty="0">
              <a:solidFill>
                <a:srgbClr val="000000"/>
              </a:solidFill>
            </a:endParaRPr>
          </a:p>
        </p:txBody>
      </p:sp>
      <p:grpSp>
        <p:nvGrpSpPr>
          <p:cNvPr id="177" name="Group 176"/>
          <p:cNvGrpSpPr/>
          <p:nvPr/>
        </p:nvGrpSpPr>
        <p:grpSpPr>
          <a:xfrm>
            <a:off x="6444208" y="6237312"/>
            <a:ext cx="2376264" cy="360263"/>
            <a:chOff x="5364088" y="5301208"/>
            <a:chExt cx="2376264" cy="360263"/>
          </a:xfrm>
        </p:grpSpPr>
        <p:sp>
          <p:nvSpPr>
            <p:cNvPr id="178" name="AutoShape 56"/>
            <p:cNvSpPr>
              <a:spLocks noChangeArrowheads="1"/>
            </p:cNvSpPr>
            <p:nvPr/>
          </p:nvSpPr>
          <p:spPr bwMode="auto">
            <a:xfrm>
              <a:off x="5364088" y="5301208"/>
              <a:ext cx="237626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sz="1600" b="1" dirty="0" smtClean="0"/>
                <a:t>Searched nodes</a:t>
              </a:r>
              <a:endParaRPr lang="cs-CZ" sz="1600" b="1" dirty="0"/>
            </a:p>
          </p:txBody>
        </p:sp>
        <p:sp>
          <p:nvSpPr>
            <p:cNvPr id="179" name="Rounded Rectangle 178"/>
            <p:cNvSpPr/>
            <p:nvPr/>
          </p:nvSpPr>
          <p:spPr bwMode="auto">
            <a:xfrm>
              <a:off x="7164288" y="5373216"/>
              <a:ext cx="432048" cy="205737"/>
            </a:xfrm>
            <a:prstGeom prst="roundRect">
              <a:avLst/>
            </a:prstGeom>
            <a:solidFill>
              <a:srgbClr val="FFC000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80" name="Straight Connector 79"/>
          <p:cNvCxnSpPr/>
          <p:nvPr/>
        </p:nvCxnSpPr>
        <p:spPr bwMode="auto">
          <a:xfrm rot="5400000" flipH="1" flipV="1">
            <a:off x="2879811" y="3609020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2159732" y="38619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AutoShape 3"/>
          <p:cNvSpPr>
            <a:spLocks noChangeArrowheads="1"/>
          </p:cNvSpPr>
          <p:nvPr/>
        </p:nvSpPr>
        <p:spPr bwMode="auto">
          <a:xfrm>
            <a:off x="4355976" y="3645024"/>
            <a:ext cx="1008112" cy="576064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Closest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so far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15" name="AutoShape 3"/>
          <p:cNvSpPr>
            <a:spLocks noChangeArrowheads="1"/>
          </p:cNvSpPr>
          <p:nvPr/>
        </p:nvSpPr>
        <p:spPr bwMode="auto">
          <a:xfrm>
            <a:off x="4211960" y="4221088"/>
            <a:ext cx="1584176" cy="288032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solidFill>
                  <a:srgbClr val="000000"/>
                </a:solidFill>
              </a:rPr>
              <a:t>Dist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b="1" smtClean="0">
                <a:solidFill>
                  <a:srgbClr val="000000"/>
                </a:solidFill>
              </a:rPr>
              <a:t>= 26.926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16" name="Freeform 115"/>
          <p:cNvSpPr/>
          <p:nvPr/>
        </p:nvSpPr>
        <p:spPr bwMode="auto">
          <a:xfrm flipV="1">
            <a:off x="5364088" y="3789040"/>
            <a:ext cx="64900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43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908720"/>
            <a:ext cx="3888432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8" name="Rectangle 117"/>
          <p:cNvSpPr/>
          <p:nvPr/>
        </p:nvSpPr>
        <p:spPr bwMode="auto">
          <a:xfrm rot="5400000" flipH="1">
            <a:off x="2195736" y="2924944"/>
            <a:ext cx="2880320" cy="72008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AutoShape 3"/>
          <p:cNvSpPr>
            <a:spLocks noChangeArrowheads="1"/>
          </p:cNvSpPr>
          <p:nvPr/>
        </p:nvSpPr>
        <p:spPr bwMode="auto">
          <a:xfrm>
            <a:off x="4211960" y="908720"/>
            <a:ext cx="4752528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7" name="Rectangle 116"/>
          <p:cNvSpPr/>
          <p:nvPr/>
        </p:nvSpPr>
        <p:spPr bwMode="auto">
          <a:xfrm rot="5400000" flipH="1">
            <a:off x="7704348" y="2960947"/>
            <a:ext cx="1080120" cy="1008113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94" name="AutoShape 3"/>
          <p:cNvSpPr>
            <a:spLocks noChangeArrowheads="1"/>
          </p:cNvSpPr>
          <p:nvPr/>
        </p:nvSpPr>
        <p:spPr bwMode="auto">
          <a:xfrm>
            <a:off x="251520" y="5085184"/>
            <a:ext cx="8640960" cy="1296144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The </a:t>
            </a:r>
            <a:r>
              <a:rPr lang="en-US">
                <a:solidFill>
                  <a:srgbClr val="000000"/>
                </a:solidFill>
              </a:rPr>
              <a:t>search </a:t>
            </a:r>
            <a:r>
              <a:rPr lang="en-US" smtClean="0">
                <a:solidFill>
                  <a:srgbClr val="000000"/>
                </a:solidFill>
              </a:rPr>
              <a:t> has returned to the last unexplored branch.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Pruning?: The the distance from Q = [40, 50] to the (hyper) rectangle </a:t>
            </a:r>
            <a:r>
              <a:rPr lang="en-US" smtClean="0">
                <a:solidFill>
                  <a:srgbClr val="000000"/>
                </a:solidFill>
              </a:rPr>
              <a:t>r6 </a:t>
            </a:r>
            <a:r>
              <a:rPr lang="en-US">
                <a:solidFill>
                  <a:srgbClr val="000000"/>
                </a:solidFill>
              </a:rPr>
              <a:t>associated with the </a:t>
            </a:r>
            <a:r>
              <a:rPr lang="en-US" smtClean="0">
                <a:solidFill>
                  <a:srgbClr val="000000"/>
                </a:solidFill>
              </a:rPr>
              <a:t>right </a:t>
            </a:r>
            <a:r>
              <a:rPr lang="en-US">
                <a:solidFill>
                  <a:srgbClr val="000000"/>
                </a:solidFill>
              </a:rPr>
              <a:t>subtree of </a:t>
            </a:r>
            <a:r>
              <a:rPr lang="en-US" smtClean="0">
                <a:solidFill>
                  <a:srgbClr val="000000"/>
                </a:solidFill>
              </a:rPr>
              <a:t>[80</a:t>
            </a:r>
            <a:r>
              <a:rPr lang="en-US">
                <a:solidFill>
                  <a:srgbClr val="000000"/>
                </a:solidFill>
              </a:rPr>
              <a:t>, </a:t>
            </a:r>
            <a:r>
              <a:rPr lang="en-US" smtClean="0">
                <a:solidFill>
                  <a:srgbClr val="000000"/>
                </a:solidFill>
              </a:rPr>
              <a:t>40</a:t>
            </a:r>
            <a:r>
              <a:rPr lang="en-US">
                <a:solidFill>
                  <a:srgbClr val="000000"/>
                </a:solidFill>
              </a:rPr>
              <a:t>] is </a:t>
            </a:r>
            <a:r>
              <a:rPr lang="en-US" smtClean="0">
                <a:solidFill>
                  <a:srgbClr val="000000"/>
                </a:solidFill>
              </a:rPr>
              <a:t>40.0 &gt; </a:t>
            </a:r>
            <a:r>
              <a:rPr lang="en-US">
                <a:solidFill>
                  <a:srgbClr val="000000"/>
                </a:solidFill>
              </a:rPr>
              <a:t>26.926</a:t>
            </a:r>
            <a:r>
              <a:rPr lang="en-US" smtClean="0">
                <a:solidFill>
                  <a:srgbClr val="000000"/>
                </a:solidFill>
              </a:rPr>
              <a:t>. The whole branch is pruned.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The search </a:t>
            </a:r>
            <a:r>
              <a:rPr lang="en-US" smtClean="0">
                <a:solidFill>
                  <a:srgbClr val="000000"/>
                </a:solidFill>
              </a:rPr>
              <a:t>returns back to the previous unexplored branch.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483767" y="4426824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60, 10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195735" y="4354816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180528" y="2924944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033321" y="1258472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34, </a:t>
            </a:r>
            <a:r>
              <a:rPr lang="en-US" sz="1400" b="1" dirty="0">
                <a:latin typeface="Arial" charset="0"/>
              </a:rPr>
              <a:t>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295239" y="2023889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275855" y="1834536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195735" y="3645024"/>
            <a:ext cx="1" cy="10492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619672" y="3645024"/>
            <a:ext cx="166647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395536" y="2017415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1619672" y="1834536"/>
            <a:ext cx="2376263" cy="102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275855" y="255461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384421" y="2914656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159731" y="386161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23827" y="179853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671899" y="25186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591779" y="43188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19571" y="197112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239851" y="33107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151619" y="28786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292777" y="429309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5" y="291465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5" y="-68574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583668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430158" y="2246010"/>
            <a:ext cx="514343" cy="20573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827584" y="1772816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83568" y="414908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27289" y="3017525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80, 40</a:t>
            </a:r>
            <a:endParaRPr lang="cs-CZ" sz="1400" b="1"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555775" y="3284983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70, 30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557125" y="260090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20, 50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267743" y="3850760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50, 25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18683" y="1572828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70, 80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75" name="Rounded Rectangle 74"/>
          <p:cNvSpPr/>
          <p:nvPr/>
        </p:nvSpPr>
        <p:spPr bwMode="auto">
          <a:xfrm>
            <a:off x="1907704" y="2636912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855292" y="1944540"/>
            <a:ext cx="1944216" cy="1944216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ExampleIX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50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195736" y="1114456"/>
            <a:ext cx="0" cy="730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>
            <a:off x="2159732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2267744" y="125847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90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>
            <a:off x="1835696" y="2914656"/>
            <a:ext cx="360040" cy="9463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rot="5400000" flipH="1">
            <a:off x="1799691" y="29506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flipV="1">
            <a:off x="1295235" y="2204864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6876256" y="1916830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V="1">
            <a:off x="6444208" y="3212974"/>
            <a:ext cx="43204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>
            <a:off x="5724128" y="1340766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>
            <a:stCxn id="166" idx="0"/>
          </p:cNvCxnSpPr>
          <p:nvPr/>
        </p:nvCxnSpPr>
        <p:spPr bwMode="auto">
          <a:xfrm flipV="1">
            <a:off x="4716016" y="1340766"/>
            <a:ext cx="1296144" cy="17281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H="1" flipV="1">
            <a:off x="7596336" y="256490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flipH="1" flipV="1">
            <a:off x="6372200" y="3861046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5652120" y="1196750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34, </a:t>
            </a:r>
            <a:r>
              <a:rPr lang="en-US" sz="1600" b="1" dirty="0">
                <a:latin typeface="Arial" charset="0"/>
              </a:rPr>
              <a:t>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220072" y="177281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716016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6876256" y="2420886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80, 40</a:t>
            </a:r>
            <a:endParaRPr lang="cs-CZ" sz="1600" b="1"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6516216" y="3068958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70, 30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43559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012160" y="3717030"/>
            <a:ext cx="720080" cy="288032"/>
          </a:xfrm>
          <a:prstGeom prst="roundRect">
            <a:avLst/>
          </a:prstGeom>
          <a:solidFill>
            <a:srgbClr val="FFC000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50, 25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429309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60, 10</a:t>
            </a:r>
            <a:endParaRPr lang="cs-CZ" sz="1600" b="1">
              <a:latin typeface="Arial" charset="0"/>
            </a:endParaRPr>
          </a:p>
        </p:txBody>
      </p:sp>
      <p:cxnSp>
        <p:nvCxnSpPr>
          <p:cNvPr id="169" name="Straight Connector 168"/>
          <p:cNvCxnSpPr/>
          <p:nvPr/>
        </p:nvCxnSpPr>
        <p:spPr bwMode="auto">
          <a:xfrm flipH="1" flipV="1">
            <a:off x="7740352" y="1916830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0" name="Rounded Rectangle 169"/>
          <p:cNvSpPr/>
          <p:nvPr/>
        </p:nvSpPr>
        <p:spPr bwMode="auto">
          <a:xfrm>
            <a:off x="7380312" y="177281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70, 80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8100392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50, 90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7956376" y="3068958"/>
            <a:ext cx="720080" cy="28803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755576" y="620688"/>
            <a:ext cx="4536504" cy="36004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Find Nearest Neighbour to [40, 50]</a:t>
            </a:r>
            <a:endParaRPr lang="en-US" b="1" dirty="0">
              <a:solidFill>
                <a:srgbClr val="000000"/>
              </a:solidFill>
            </a:endParaRPr>
          </a:p>
        </p:txBody>
      </p:sp>
      <p:grpSp>
        <p:nvGrpSpPr>
          <p:cNvPr id="177" name="Group 176"/>
          <p:cNvGrpSpPr/>
          <p:nvPr/>
        </p:nvGrpSpPr>
        <p:grpSpPr>
          <a:xfrm>
            <a:off x="6444208" y="6237312"/>
            <a:ext cx="2376264" cy="360263"/>
            <a:chOff x="5364088" y="5301208"/>
            <a:chExt cx="2376264" cy="360263"/>
          </a:xfrm>
        </p:grpSpPr>
        <p:sp>
          <p:nvSpPr>
            <p:cNvPr id="178" name="AutoShape 56"/>
            <p:cNvSpPr>
              <a:spLocks noChangeArrowheads="1"/>
            </p:cNvSpPr>
            <p:nvPr/>
          </p:nvSpPr>
          <p:spPr bwMode="auto">
            <a:xfrm>
              <a:off x="5364088" y="5301208"/>
              <a:ext cx="237626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sz="1600" b="1" dirty="0" smtClean="0"/>
                <a:t>Searched nodes</a:t>
              </a:r>
              <a:endParaRPr lang="cs-CZ" sz="1600" b="1" dirty="0"/>
            </a:p>
          </p:txBody>
        </p:sp>
        <p:sp>
          <p:nvSpPr>
            <p:cNvPr id="179" name="Rounded Rectangle 178"/>
            <p:cNvSpPr/>
            <p:nvPr/>
          </p:nvSpPr>
          <p:spPr bwMode="auto">
            <a:xfrm>
              <a:off x="7164288" y="5373216"/>
              <a:ext cx="432048" cy="205737"/>
            </a:xfrm>
            <a:prstGeom prst="roundRect">
              <a:avLst/>
            </a:prstGeom>
            <a:solidFill>
              <a:srgbClr val="FFC000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80" name="Straight Connector 79"/>
          <p:cNvCxnSpPr/>
          <p:nvPr/>
        </p:nvCxnSpPr>
        <p:spPr bwMode="auto">
          <a:xfrm rot="5400000" flipH="1" flipV="1">
            <a:off x="2879811" y="3609020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2159732" y="38619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AutoShape 3"/>
          <p:cNvSpPr>
            <a:spLocks noChangeArrowheads="1"/>
          </p:cNvSpPr>
          <p:nvPr/>
        </p:nvSpPr>
        <p:spPr bwMode="auto">
          <a:xfrm>
            <a:off x="4355976" y="3645024"/>
            <a:ext cx="1008112" cy="576064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Closest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so far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15" name="AutoShape 3"/>
          <p:cNvSpPr>
            <a:spLocks noChangeArrowheads="1"/>
          </p:cNvSpPr>
          <p:nvPr/>
        </p:nvSpPr>
        <p:spPr bwMode="auto">
          <a:xfrm>
            <a:off x="4211960" y="4221088"/>
            <a:ext cx="1584176" cy="288032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solidFill>
                  <a:srgbClr val="000000"/>
                </a:solidFill>
              </a:rPr>
              <a:t>Dist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b="1" smtClean="0">
                <a:solidFill>
                  <a:srgbClr val="000000"/>
                </a:solidFill>
              </a:rPr>
              <a:t>= 26.926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16" name="Freeform 115"/>
          <p:cNvSpPr/>
          <p:nvPr/>
        </p:nvSpPr>
        <p:spPr bwMode="auto">
          <a:xfrm flipV="1">
            <a:off x="5364088" y="3789040"/>
            <a:ext cx="64900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3" name="Arc 2"/>
          <p:cNvSpPr/>
          <p:nvPr/>
        </p:nvSpPr>
        <p:spPr bwMode="auto">
          <a:xfrm rot="2261685">
            <a:off x="6570061" y="3907350"/>
            <a:ext cx="592502" cy="605767"/>
          </a:xfrm>
          <a:prstGeom prst="arc">
            <a:avLst>
              <a:gd name="adj1" fmla="val 13879490"/>
              <a:gd name="adj2" fmla="val 0"/>
            </a:avLst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96" name="Arc 95"/>
          <p:cNvSpPr/>
          <p:nvPr/>
        </p:nvSpPr>
        <p:spPr bwMode="auto">
          <a:xfrm rot="5400000">
            <a:off x="6768243" y="3248982"/>
            <a:ext cx="576065" cy="504056"/>
          </a:xfrm>
          <a:prstGeom prst="arc">
            <a:avLst>
              <a:gd name="adj1" fmla="val 13879490"/>
              <a:gd name="adj2" fmla="val 0"/>
            </a:avLst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97" name="Arc 96"/>
          <p:cNvSpPr/>
          <p:nvPr/>
        </p:nvSpPr>
        <p:spPr bwMode="auto">
          <a:xfrm rot="5400000">
            <a:off x="6948263" y="2780929"/>
            <a:ext cx="576065" cy="432048"/>
          </a:xfrm>
          <a:prstGeom prst="arc">
            <a:avLst>
              <a:gd name="adj1" fmla="val 13879490"/>
              <a:gd name="adj2" fmla="val 0"/>
            </a:avLst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13" name="Arc 112"/>
          <p:cNvSpPr/>
          <p:nvPr/>
        </p:nvSpPr>
        <p:spPr bwMode="auto">
          <a:xfrm rot="1671722" flipH="1" flipV="1">
            <a:off x="7555912" y="2899421"/>
            <a:ext cx="576065" cy="278057"/>
          </a:xfrm>
          <a:prstGeom prst="arc">
            <a:avLst>
              <a:gd name="adj1" fmla="val 13879490"/>
              <a:gd name="adj2" fmla="val 0"/>
            </a:avLst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cxnSp>
        <p:nvCxnSpPr>
          <p:cNvPr id="125" name="Straight Connector 124"/>
          <p:cNvCxnSpPr/>
          <p:nvPr/>
        </p:nvCxnSpPr>
        <p:spPr bwMode="auto">
          <a:xfrm flipH="1">
            <a:off x="1907704" y="2924944"/>
            <a:ext cx="136815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3333FF"/>
            </a:solidFill>
            <a:prstDash val="sysDot"/>
            <a:round/>
            <a:headEnd type="triangle" w="lg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Freeform 127"/>
          <p:cNvSpPr/>
          <p:nvPr/>
        </p:nvSpPr>
        <p:spPr bwMode="auto">
          <a:xfrm rot="5400000" flipH="1">
            <a:off x="7992380" y="3681028"/>
            <a:ext cx="936104" cy="288032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 flipH="1">
            <a:off x="7740352" y="4293096"/>
            <a:ext cx="1008112" cy="288032"/>
          </a:xfrm>
          <a:prstGeom prst="roundRect">
            <a:avLst>
              <a:gd name="adj" fmla="val 22913"/>
            </a:avLst>
          </a:prstGeom>
          <a:solidFill>
            <a:schemeClr val="bg1">
              <a:lumMod val="75000"/>
            </a:schemeClr>
          </a:solidFill>
          <a:ln w="38100">
            <a:solidFill>
              <a:srgbClr val="0070C0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Pruned</a:t>
            </a:r>
            <a:endParaRPr lang="en-US" sz="16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73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AutoShape 3"/>
          <p:cNvSpPr>
            <a:spLocks noChangeArrowheads="1"/>
          </p:cNvSpPr>
          <p:nvPr/>
        </p:nvSpPr>
        <p:spPr bwMode="auto">
          <a:xfrm>
            <a:off x="4211960" y="908720"/>
            <a:ext cx="4752528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46" name="Rectangle 145"/>
          <p:cNvSpPr/>
          <p:nvPr/>
        </p:nvSpPr>
        <p:spPr bwMode="auto">
          <a:xfrm rot="5400000" flipH="1">
            <a:off x="7704348" y="2960947"/>
            <a:ext cx="1080120" cy="1008113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 rot="5400000" flipH="1">
            <a:off x="8136396" y="2096851"/>
            <a:ext cx="648072" cy="864097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908720"/>
            <a:ext cx="3888432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44" name="Rectangle 143"/>
          <p:cNvSpPr/>
          <p:nvPr/>
        </p:nvSpPr>
        <p:spPr bwMode="auto">
          <a:xfrm rot="5400000" flipH="1">
            <a:off x="2195736" y="2924944"/>
            <a:ext cx="2880320" cy="72008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43" name="Rectangle 142"/>
          <p:cNvSpPr/>
          <p:nvPr/>
        </p:nvSpPr>
        <p:spPr bwMode="auto">
          <a:xfrm rot="5400000" flipH="1">
            <a:off x="2447764" y="296652"/>
            <a:ext cx="720080" cy="237626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94" name="AutoShape 3"/>
          <p:cNvSpPr>
            <a:spLocks noChangeArrowheads="1"/>
          </p:cNvSpPr>
          <p:nvPr/>
        </p:nvSpPr>
        <p:spPr bwMode="auto">
          <a:xfrm>
            <a:off x="251520" y="5085184"/>
            <a:ext cx="8640960" cy="1296144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The </a:t>
            </a:r>
            <a:r>
              <a:rPr lang="en-US">
                <a:solidFill>
                  <a:srgbClr val="000000"/>
                </a:solidFill>
              </a:rPr>
              <a:t>search </a:t>
            </a:r>
            <a:r>
              <a:rPr lang="en-US" smtClean="0">
                <a:solidFill>
                  <a:srgbClr val="000000"/>
                </a:solidFill>
              </a:rPr>
              <a:t> has returned to the last unexplored branch.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Pruning?: The the distance from Q = [40, 50] to the (hyper) rectangle </a:t>
            </a:r>
            <a:r>
              <a:rPr lang="en-US" smtClean="0">
                <a:solidFill>
                  <a:srgbClr val="000000"/>
                </a:solidFill>
              </a:rPr>
              <a:t>r7 </a:t>
            </a:r>
            <a:r>
              <a:rPr lang="en-US">
                <a:solidFill>
                  <a:srgbClr val="000000"/>
                </a:solidFill>
              </a:rPr>
              <a:t>associated with the </a:t>
            </a:r>
            <a:r>
              <a:rPr lang="en-US" smtClean="0">
                <a:solidFill>
                  <a:srgbClr val="000000"/>
                </a:solidFill>
              </a:rPr>
              <a:t>right </a:t>
            </a:r>
            <a:r>
              <a:rPr lang="en-US">
                <a:solidFill>
                  <a:srgbClr val="000000"/>
                </a:solidFill>
              </a:rPr>
              <a:t>subtree of </a:t>
            </a:r>
            <a:r>
              <a:rPr lang="en-US" smtClean="0">
                <a:solidFill>
                  <a:srgbClr val="000000"/>
                </a:solidFill>
              </a:rPr>
              <a:t>[70</a:t>
            </a:r>
            <a:r>
              <a:rPr lang="en-US">
                <a:solidFill>
                  <a:srgbClr val="000000"/>
                </a:solidFill>
              </a:rPr>
              <a:t>, </a:t>
            </a:r>
            <a:r>
              <a:rPr lang="en-US" smtClean="0">
                <a:solidFill>
                  <a:srgbClr val="000000"/>
                </a:solidFill>
              </a:rPr>
              <a:t>80</a:t>
            </a:r>
            <a:r>
              <a:rPr lang="en-US">
                <a:solidFill>
                  <a:srgbClr val="000000"/>
                </a:solidFill>
              </a:rPr>
              <a:t>] is </a:t>
            </a:r>
            <a:r>
              <a:rPr lang="en-US" smtClean="0">
                <a:solidFill>
                  <a:srgbClr val="000000"/>
                </a:solidFill>
              </a:rPr>
              <a:t>30.0 &gt; </a:t>
            </a:r>
            <a:r>
              <a:rPr lang="en-US">
                <a:solidFill>
                  <a:srgbClr val="000000"/>
                </a:solidFill>
              </a:rPr>
              <a:t>26.926</a:t>
            </a:r>
            <a:r>
              <a:rPr lang="en-US" smtClean="0">
                <a:solidFill>
                  <a:srgbClr val="000000"/>
                </a:solidFill>
              </a:rPr>
              <a:t>. The whole branch is pruned.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The search </a:t>
            </a:r>
            <a:r>
              <a:rPr lang="en-US" smtClean="0">
                <a:solidFill>
                  <a:srgbClr val="000000"/>
                </a:solidFill>
              </a:rPr>
              <a:t>returns back to the previous unexplored branch.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483767" y="4426824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60, 10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195735" y="4354816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180528" y="2924944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033321" y="1258472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34, </a:t>
            </a:r>
            <a:r>
              <a:rPr lang="en-US" sz="1400" b="1" dirty="0">
                <a:latin typeface="Arial" charset="0"/>
              </a:rPr>
              <a:t>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295239" y="2023889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275855" y="1834536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195735" y="3645024"/>
            <a:ext cx="1" cy="10492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619672" y="3645024"/>
            <a:ext cx="166647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395536" y="2017415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1619672" y="1834536"/>
            <a:ext cx="2376263" cy="102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275855" y="255461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384421" y="2914656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159731" y="386161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23827" y="179853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671899" y="25186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591779" y="43188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19571" y="197112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239851" y="33107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151619" y="28786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292777" y="429309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5" y="291465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5" y="-68574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583668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430158" y="2246010"/>
            <a:ext cx="514343" cy="20573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827584" y="1772816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83568" y="414908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27289" y="3017525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80, 40</a:t>
            </a:r>
            <a:endParaRPr lang="cs-CZ" sz="1400" b="1"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555775" y="3284983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70, 30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557125" y="260090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20, 50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267743" y="3850760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50, 25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18683" y="1572828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70, 80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75" name="Rounded Rectangle 74"/>
          <p:cNvSpPr/>
          <p:nvPr/>
        </p:nvSpPr>
        <p:spPr bwMode="auto">
          <a:xfrm>
            <a:off x="1907704" y="2636912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855292" y="1944540"/>
            <a:ext cx="1944216" cy="1944216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X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51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195736" y="1114456"/>
            <a:ext cx="0" cy="730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>
            <a:off x="2159732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2267744" y="1258472"/>
            <a:ext cx="514343" cy="20573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50</a:t>
            </a:r>
            <a:r>
              <a:rPr lang="en-US" sz="1400" b="1">
                <a:latin typeface="Arial" charset="0"/>
              </a:rPr>
              <a:t>, 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>
            <a:off x="1835696" y="2914656"/>
            <a:ext cx="360040" cy="9463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rot="5400000" flipH="1">
            <a:off x="1799691" y="29506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flipV="1">
            <a:off x="1295235" y="2204864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6876256" y="1916830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V="1">
            <a:off x="6444208" y="3212974"/>
            <a:ext cx="43204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>
            <a:off x="5724128" y="1340766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>
            <a:stCxn id="166" idx="0"/>
          </p:cNvCxnSpPr>
          <p:nvPr/>
        </p:nvCxnSpPr>
        <p:spPr bwMode="auto">
          <a:xfrm flipV="1">
            <a:off x="4716016" y="1340766"/>
            <a:ext cx="1296144" cy="17281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H="1" flipV="1">
            <a:off x="7596336" y="256490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flipH="1" flipV="1">
            <a:off x="6372200" y="3861046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5652120" y="1196750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34, </a:t>
            </a:r>
            <a:r>
              <a:rPr lang="en-US" sz="1600" b="1" dirty="0">
                <a:latin typeface="Arial" charset="0"/>
              </a:rPr>
              <a:t>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220072" y="177281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716016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6876256" y="2420886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80, 40</a:t>
            </a:r>
            <a:endParaRPr lang="cs-CZ" sz="1600" b="1"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6516216" y="3068958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70, 30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43559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012160" y="3717030"/>
            <a:ext cx="720080" cy="288032"/>
          </a:xfrm>
          <a:prstGeom prst="roundRect">
            <a:avLst/>
          </a:prstGeom>
          <a:solidFill>
            <a:srgbClr val="FFC000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50, 25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429309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60, 10</a:t>
            </a:r>
            <a:endParaRPr lang="cs-CZ" sz="1600" b="1">
              <a:latin typeface="Arial" charset="0"/>
            </a:endParaRPr>
          </a:p>
        </p:txBody>
      </p:sp>
      <p:cxnSp>
        <p:nvCxnSpPr>
          <p:cNvPr id="169" name="Straight Connector 168"/>
          <p:cNvCxnSpPr/>
          <p:nvPr/>
        </p:nvCxnSpPr>
        <p:spPr bwMode="auto">
          <a:xfrm flipH="1" flipV="1">
            <a:off x="7740352" y="1916830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0" name="Rounded Rectangle 169"/>
          <p:cNvSpPr/>
          <p:nvPr/>
        </p:nvSpPr>
        <p:spPr bwMode="auto">
          <a:xfrm>
            <a:off x="7380312" y="177281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70, 80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8100392" y="2420886"/>
            <a:ext cx="720080" cy="28803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50, 90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7956376" y="3068958"/>
            <a:ext cx="720080" cy="28803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755576" y="620688"/>
            <a:ext cx="4536504" cy="36004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Find Nearest Neighbour to [40, 50]</a:t>
            </a:r>
            <a:endParaRPr lang="en-US" b="1" dirty="0">
              <a:solidFill>
                <a:srgbClr val="000000"/>
              </a:solidFill>
            </a:endParaRPr>
          </a:p>
        </p:txBody>
      </p:sp>
      <p:grpSp>
        <p:nvGrpSpPr>
          <p:cNvPr id="177" name="Group 176"/>
          <p:cNvGrpSpPr/>
          <p:nvPr/>
        </p:nvGrpSpPr>
        <p:grpSpPr>
          <a:xfrm>
            <a:off x="6444208" y="6237312"/>
            <a:ext cx="2376264" cy="360263"/>
            <a:chOff x="5364088" y="5301208"/>
            <a:chExt cx="2376264" cy="360263"/>
          </a:xfrm>
        </p:grpSpPr>
        <p:sp>
          <p:nvSpPr>
            <p:cNvPr id="178" name="AutoShape 56"/>
            <p:cNvSpPr>
              <a:spLocks noChangeArrowheads="1"/>
            </p:cNvSpPr>
            <p:nvPr/>
          </p:nvSpPr>
          <p:spPr bwMode="auto">
            <a:xfrm>
              <a:off x="5364088" y="5301208"/>
              <a:ext cx="237626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sz="1600" b="1" dirty="0" smtClean="0"/>
                <a:t>Searched nodes</a:t>
              </a:r>
              <a:endParaRPr lang="cs-CZ" sz="1600" b="1" dirty="0"/>
            </a:p>
          </p:txBody>
        </p:sp>
        <p:sp>
          <p:nvSpPr>
            <p:cNvPr id="179" name="Rounded Rectangle 178"/>
            <p:cNvSpPr/>
            <p:nvPr/>
          </p:nvSpPr>
          <p:spPr bwMode="auto">
            <a:xfrm>
              <a:off x="7164288" y="5373216"/>
              <a:ext cx="432048" cy="205737"/>
            </a:xfrm>
            <a:prstGeom prst="roundRect">
              <a:avLst/>
            </a:prstGeom>
            <a:solidFill>
              <a:srgbClr val="FFC000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80" name="Straight Connector 79"/>
          <p:cNvCxnSpPr/>
          <p:nvPr/>
        </p:nvCxnSpPr>
        <p:spPr bwMode="auto">
          <a:xfrm rot="5400000" flipH="1" flipV="1">
            <a:off x="2879811" y="3609020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2159732" y="38619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AutoShape 3"/>
          <p:cNvSpPr>
            <a:spLocks noChangeArrowheads="1"/>
          </p:cNvSpPr>
          <p:nvPr/>
        </p:nvSpPr>
        <p:spPr bwMode="auto">
          <a:xfrm>
            <a:off x="4355976" y="3645024"/>
            <a:ext cx="1008112" cy="576064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Closest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so far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15" name="AutoShape 3"/>
          <p:cNvSpPr>
            <a:spLocks noChangeArrowheads="1"/>
          </p:cNvSpPr>
          <p:nvPr/>
        </p:nvSpPr>
        <p:spPr bwMode="auto">
          <a:xfrm>
            <a:off x="4211960" y="4221088"/>
            <a:ext cx="1584176" cy="288032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solidFill>
                  <a:srgbClr val="000000"/>
                </a:solidFill>
              </a:rPr>
              <a:t>Dist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b="1" smtClean="0">
                <a:solidFill>
                  <a:srgbClr val="000000"/>
                </a:solidFill>
              </a:rPr>
              <a:t>= 26.926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16" name="Freeform 115"/>
          <p:cNvSpPr/>
          <p:nvPr/>
        </p:nvSpPr>
        <p:spPr bwMode="auto">
          <a:xfrm flipV="1">
            <a:off x="5364088" y="3789040"/>
            <a:ext cx="64900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97" name="Arc 96"/>
          <p:cNvSpPr/>
          <p:nvPr/>
        </p:nvSpPr>
        <p:spPr bwMode="auto">
          <a:xfrm rot="5400000">
            <a:off x="7308303" y="1988841"/>
            <a:ext cx="576065" cy="432048"/>
          </a:xfrm>
          <a:prstGeom prst="arc">
            <a:avLst>
              <a:gd name="adj1" fmla="val 13879490"/>
              <a:gd name="adj2" fmla="val 0"/>
            </a:avLst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1835696" y="1844824"/>
            <a:ext cx="0" cy="100811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3333FF"/>
            </a:solidFill>
            <a:prstDash val="sysDot"/>
            <a:round/>
            <a:headEnd type="triangle" w="lg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1" name="AutoShape 3"/>
          <p:cNvSpPr>
            <a:spLocks noChangeArrowheads="1"/>
          </p:cNvSpPr>
          <p:nvPr/>
        </p:nvSpPr>
        <p:spPr bwMode="auto">
          <a:xfrm flipH="1">
            <a:off x="7812360" y="1124744"/>
            <a:ext cx="1008112" cy="288032"/>
          </a:xfrm>
          <a:prstGeom prst="roundRect">
            <a:avLst>
              <a:gd name="adj" fmla="val 22913"/>
            </a:avLst>
          </a:prstGeom>
          <a:solidFill>
            <a:schemeClr val="bg1">
              <a:lumMod val="75000"/>
            </a:schemeClr>
          </a:solidFill>
          <a:ln w="38100">
            <a:solidFill>
              <a:srgbClr val="0070C0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Pruned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04" name="Arc 103"/>
          <p:cNvSpPr/>
          <p:nvPr/>
        </p:nvSpPr>
        <p:spPr bwMode="auto">
          <a:xfrm rot="4691219" flipH="1">
            <a:off x="7872380" y="2019460"/>
            <a:ext cx="570350" cy="443884"/>
          </a:xfrm>
          <a:prstGeom prst="arc">
            <a:avLst>
              <a:gd name="adj1" fmla="val 13879490"/>
              <a:gd name="adj2" fmla="val 0"/>
            </a:avLst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42" name="Freeform 141"/>
          <p:cNvSpPr/>
          <p:nvPr/>
        </p:nvSpPr>
        <p:spPr bwMode="auto">
          <a:xfrm rot="16200000" flipH="1" flipV="1">
            <a:off x="8136396" y="1808820"/>
            <a:ext cx="93610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148" name="Freeform 147"/>
          <p:cNvSpPr/>
          <p:nvPr/>
        </p:nvSpPr>
        <p:spPr bwMode="auto">
          <a:xfrm rot="16200000" flipH="1" flipV="1">
            <a:off x="7848364" y="2168860"/>
            <a:ext cx="165618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6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AutoShape 3"/>
          <p:cNvSpPr>
            <a:spLocks noChangeArrowheads="1"/>
          </p:cNvSpPr>
          <p:nvPr/>
        </p:nvSpPr>
        <p:spPr bwMode="auto">
          <a:xfrm>
            <a:off x="4211960" y="908720"/>
            <a:ext cx="4752528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7" name="Rectangle 116"/>
          <p:cNvSpPr/>
          <p:nvPr/>
        </p:nvSpPr>
        <p:spPr bwMode="auto">
          <a:xfrm rot="5400000" flipH="1">
            <a:off x="4319972" y="1592796"/>
            <a:ext cx="1872208" cy="1944216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908720"/>
            <a:ext cx="3888432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3" name="Rectangle 112"/>
          <p:cNvSpPr/>
          <p:nvPr/>
        </p:nvSpPr>
        <p:spPr bwMode="auto">
          <a:xfrm rot="5400000" flipH="1">
            <a:off x="-792596" y="2312876"/>
            <a:ext cx="3600400" cy="1224136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 rot="5400000" flipH="1">
            <a:off x="7704348" y="2960947"/>
            <a:ext cx="1080120" cy="1008113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 rot="5400000" flipH="1">
            <a:off x="8136396" y="2096851"/>
            <a:ext cx="648072" cy="864097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44" name="Rectangle 143"/>
          <p:cNvSpPr/>
          <p:nvPr/>
        </p:nvSpPr>
        <p:spPr bwMode="auto">
          <a:xfrm rot="5400000" flipH="1">
            <a:off x="2195736" y="2924944"/>
            <a:ext cx="2880320" cy="72008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43" name="Rectangle 142"/>
          <p:cNvSpPr/>
          <p:nvPr/>
        </p:nvSpPr>
        <p:spPr bwMode="auto">
          <a:xfrm rot="5400000" flipH="1">
            <a:off x="2447764" y="296652"/>
            <a:ext cx="720080" cy="237626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94" name="AutoShape 3"/>
          <p:cNvSpPr>
            <a:spLocks noChangeArrowheads="1"/>
          </p:cNvSpPr>
          <p:nvPr/>
        </p:nvSpPr>
        <p:spPr bwMode="auto">
          <a:xfrm>
            <a:off x="251520" y="5085184"/>
            <a:ext cx="8640960" cy="1296144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The </a:t>
            </a:r>
            <a:r>
              <a:rPr lang="en-US">
                <a:solidFill>
                  <a:srgbClr val="000000"/>
                </a:solidFill>
              </a:rPr>
              <a:t>search </a:t>
            </a:r>
            <a:r>
              <a:rPr lang="en-US" smtClean="0">
                <a:solidFill>
                  <a:srgbClr val="000000"/>
                </a:solidFill>
              </a:rPr>
              <a:t> has returned to the last unexplored branch.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Pruning</a:t>
            </a:r>
            <a:r>
              <a:rPr lang="en-US">
                <a:solidFill>
                  <a:srgbClr val="000000"/>
                </a:solidFill>
              </a:rPr>
              <a:t>?: The </a:t>
            </a:r>
            <a:r>
              <a:rPr lang="en-US" smtClean="0">
                <a:solidFill>
                  <a:srgbClr val="000000"/>
                </a:solidFill>
              </a:rPr>
              <a:t>distance </a:t>
            </a:r>
            <a:r>
              <a:rPr lang="en-US">
                <a:solidFill>
                  <a:srgbClr val="000000"/>
                </a:solidFill>
              </a:rPr>
              <a:t>from Q = [40, 50] to the (hyper) rectangle </a:t>
            </a:r>
            <a:r>
              <a:rPr lang="en-US" smtClean="0">
                <a:solidFill>
                  <a:srgbClr val="000000"/>
                </a:solidFill>
              </a:rPr>
              <a:t>r8 </a:t>
            </a:r>
            <a:r>
              <a:rPr lang="en-US">
                <a:solidFill>
                  <a:srgbClr val="000000"/>
                </a:solidFill>
              </a:rPr>
              <a:t>associated with the </a:t>
            </a:r>
            <a:r>
              <a:rPr lang="en-US" smtClean="0">
                <a:solidFill>
                  <a:srgbClr val="000000"/>
                </a:solidFill>
              </a:rPr>
              <a:t>left subtree </a:t>
            </a:r>
            <a:r>
              <a:rPr lang="en-US">
                <a:solidFill>
                  <a:srgbClr val="000000"/>
                </a:solidFill>
              </a:rPr>
              <a:t>of </a:t>
            </a:r>
            <a:r>
              <a:rPr lang="en-US" smtClean="0">
                <a:solidFill>
                  <a:srgbClr val="000000"/>
                </a:solidFill>
              </a:rPr>
              <a:t>[34, 90</a:t>
            </a:r>
            <a:r>
              <a:rPr lang="en-US">
                <a:solidFill>
                  <a:srgbClr val="000000"/>
                </a:solidFill>
              </a:rPr>
              <a:t>] is </a:t>
            </a:r>
            <a:r>
              <a:rPr lang="en-US" smtClean="0">
                <a:solidFill>
                  <a:srgbClr val="000000"/>
                </a:solidFill>
              </a:rPr>
              <a:t>6.0 &lt; </a:t>
            </a:r>
            <a:r>
              <a:rPr lang="en-US">
                <a:solidFill>
                  <a:srgbClr val="000000"/>
                </a:solidFill>
              </a:rPr>
              <a:t>26.926</a:t>
            </a:r>
            <a:r>
              <a:rPr lang="en-US" smtClean="0">
                <a:solidFill>
                  <a:srgbClr val="000000"/>
                </a:solidFill>
              </a:rPr>
              <a:t>. No pruning occurs.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The search continues in the left subtree of  </a:t>
            </a:r>
            <a:r>
              <a:rPr lang="en-US" smtClean="0">
                <a:solidFill>
                  <a:srgbClr val="000000"/>
                </a:solidFill>
              </a:rPr>
              <a:t>[34, 90</a:t>
            </a:r>
            <a:r>
              <a:rPr lang="en-US">
                <a:solidFill>
                  <a:srgbClr val="000000"/>
                </a:solidFill>
              </a:rPr>
              <a:t>].</a:t>
            </a:r>
          </a:p>
        </p:txBody>
      </p:sp>
      <p:sp>
        <p:nvSpPr>
          <p:cNvPr id="69" name="Rounded Rectangle 68"/>
          <p:cNvSpPr/>
          <p:nvPr/>
        </p:nvSpPr>
        <p:spPr bwMode="auto">
          <a:xfrm>
            <a:off x="2483767" y="4426824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60, 10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195735" y="4354816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180528" y="2924944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033321" y="1258472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34, </a:t>
            </a:r>
            <a:r>
              <a:rPr lang="en-US" sz="1400" b="1" dirty="0">
                <a:latin typeface="Arial" charset="0"/>
              </a:rPr>
              <a:t>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295239" y="2023889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275855" y="1834536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195735" y="3645024"/>
            <a:ext cx="1" cy="10492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619672" y="3645024"/>
            <a:ext cx="166647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395536" y="2017415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1619672" y="1834536"/>
            <a:ext cx="2376263" cy="102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275855" y="255461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384421" y="2914656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159731" y="386161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23827" y="179853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671899" y="25186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591779" y="43188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19571" y="197112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239851" y="33107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151619" y="28786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292777" y="429309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5" y="291465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5" y="-68574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583668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430158" y="2246010"/>
            <a:ext cx="514343" cy="20573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827584" y="1772816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10, 75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83568" y="414908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27289" y="3017525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80, 40</a:t>
            </a:r>
            <a:endParaRPr lang="cs-CZ" sz="1400" b="1"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555775" y="3284983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70, 30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557125" y="260090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20, 50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267743" y="3850760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50, 25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18683" y="1572828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70, 80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75" name="Rounded Rectangle 74"/>
          <p:cNvSpPr/>
          <p:nvPr/>
        </p:nvSpPr>
        <p:spPr bwMode="auto">
          <a:xfrm>
            <a:off x="1907704" y="2636912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855292" y="1944540"/>
            <a:ext cx="1944216" cy="1944216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XI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52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195736" y="1114456"/>
            <a:ext cx="0" cy="730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>
            <a:off x="2159732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2267744" y="1258472"/>
            <a:ext cx="514343" cy="20573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50</a:t>
            </a:r>
            <a:r>
              <a:rPr lang="en-US" sz="1400" b="1">
                <a:latin typeface="Arial" charset="0"/>
              </a:rPr>
              <a:t>, 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>
            <a:off x="1835696" y="2914656"/>
            <a:ext cx="360040" cy="9463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rot="5400000" flipH="1">
            <a:off x="1799691" y="29506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flipV="1">
            <a:off x="1295235" y="2204864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6876256" y="1916830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V="1">
            <a:off x="6444208" y="3212974"/>
            <a:ext cx="43204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>
            <a:off x="5724128" y="1340766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>
            <a:stCxn id="166" idx="0"/>
          </p:cNvCxnSpPr>
          <p:nvPr/>
        </p:nvCxnSpPr>
        <p:spPr bwMode="auto">
          <a:xfrm flipV="1">
            <a:off x="4716016" y="1340766"/>
            <a:ext cx="1296144" cy="17281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H="1" flipV="1">
            <a:off x="7596336" y="256490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flipH="1" flipV="1">
            <a:off x="6372200" y="3861046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5652120" y="1196750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34, </a:t>
            </a:r>
            <a:r>
              <a:rPr lang="en-US" sz="1600" b="1" dirty="0">
                <a:latin typeface="Arial" charset="0"/>
              </a:rPr>
              <a:t>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220072" y="177281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10, 75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716016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6876256" y="2420886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80, 40</a:t>
            </a:r>
            <a:endParaRPr lang="cs-CZ" sz="1600" b="1"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6516216" y="3068958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70, 30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43559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012160" y="3717030"/>
            <a:ext cx="720080" cy="288032"/>
          </a:xfrm>
          <a:prstGeom prst="roundRect">
            <a:avLst/>
          </a:prstGeom>
          <a:solidFill>
            <a:srgbClr val="FFC000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50, 25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429309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60, 10</a:t>
            </a:r>
            <a:endParaRPr lang="cs-CZ" sz="1600" b="1">
              <a:latin typeface="Arial" charset="0"/>
            </a:endParaRPr>
          </a:p>
        </p:txBody>
      </p:sp>
      <p:cxnSp>
        <p:nvCxnSpPr>
          <p:cNvPr id="169" name="Straight Connector 168"/>
          <p:cNvCxnSpPr/>
          <p:nvPr/>
        </p:nvCxnSpPr>
        <p:spPr bwMode="auto">
          <a:xfrm flipH="1" flipV="1">
            <a:off x="7740352" y="1916830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0" name="Rounded Rectangle 169"/>
          <p:cNvSpPr/>
          <p:nvPr/>
        </p:nvSpPr>
        <p:spPr bwMode="auto">
          <a:xfrm>
            <a:off x="7380312" y="177281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70, 80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8100392" y="2420886"/>
            <a:ext cx="720080" cy="28803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50, 90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7956376" y="3068958"/>
            <a:ext cx="720080" cy="28803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755576" y="620688"/>
            <a:ext cx="4536504" cy="36004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Find Nearest Neighbour to [40, 50]</a:t>
            </a:r>
            <a:endParaRPr lang="en-US" b="1" dirty="0">
              <a:solidFill>
                <a:srgbClr val="000000"/>
              </a:solidFill>
            </a:endParaRPr>
          </a:p>
        </p:txBody>
      </p:sp>
      <p:grpSp>
        <p:nvGrpSpPr>
          <p:cNvPr id="177" name="Group 176"/>
          <p:cNvGrpSpPr/>
          <p:nvPr/>
        </p:nvGrpSpPr>
        <p:grpSpPr>
          <a:xfrm>
            <a:off x="6444208" y="6237312"/>
            <a:ext cx="2376264" cy="360263"/>
            <a:chOff x="5364088" y="5301208"/>
            <a:chExt cx="2376264" cy="360263"/>
          </a:xfrm>
        </p:grpSpPr>
        <p:sp>
          <p:nvSpPr>
            <p:cNvPr id="178" name="AutoShape 56"/>
            <p:cNvSpPr>
              <a:spLocks noChangeArrowheads="1"/>
            </p:cNvSpPr>
            <p:nvPr/>
          </p:nvSpPr>
          <p:spPr bwMode="auto">
            <a:xfrm>
              <a:off x="5364088" y="5301208"/>
              <a:ext cx="237626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sz="1600" b="1" dirty="0" smtClean="0"/>
                <a:t>Searched nodes</a:t>
              </a:r>
              <a:endParaRPr lang="cs-CZ" sz="1600" b="1" dirty="0"/>
            </a:p>
          </p:txBody>
        </p:sp>
        <p:sp>
          <p:nvSpPr>
            <p:cNvPr id="179" name="Rounded Rectangle 178"/>
            <p:cNvSpPr/>
            <p:nvPr/>
          </p:nvSpPr>
          <p:spPr bwMode="auto">
            <a:xfrm>
              <a:off x="7164288" y="5373216"/>
              <a:ext cx="432048" cy="205737"/>
            </a:xfrm>
            <a:prstGeom prst="roundRect">
              <a:avLst/>
            </a:prstGeom>
            <a:solidFill>
              <a:srgbClr val="FFC000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80" name="Straight Connector 79"/>
          <p:cNvCxnSpPr/>
          <p:nvPr/>
        </p:nvCxnSpPr>
        <p:spPr bwMode="auto">
          <a:xfrm rot="5400000" flipH="1" flipV="1">
            <a:off x="2879811" y="3609020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2159732" y="38619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AutoShape 3"/>
          <p:cNvSpPr>
            <a:spLocks noChangeArrowheads="1"/>
          </p:cNvSpPr>
          <p:nvPr/>
        </p:nvSpPr>
        <p:spPr bwMode="auto">
          <a:xfrm>
            <a:off x="4355976" y="3645024"/>
            <a:ext cx="1008112" cy="576064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Closest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so far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15" name="AutoShape 3"/>
          <p:cNvSpPr>
            <a:spLocks noChangeArrowheads="1"/>
          </p:cNvSpPr>
          <p:nvPr/>
        </p:nvSpPr>
        <p:spPr bwMode="auto">
          <a:xfrm>
            <a:off x="4211960" y="4221088"/>
            <a:ext cx="1584176" cy="288032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solidFill>
                  <a:srgbClr val="000000"/>
                </a:solidFill>
              </a:rPr>
              <a:t>Dist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b="1" smtClean="0">
                <a:solidFill>
                  <a:srgbClr val="000000"/>
                </a:solidFill>
              </a:rPr>
              <a:t>= 26.926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16" name="Freeform 115"/>
          <p:cNvSpPr/>
          <p:nvPr/>
        </p:nvSpPr>
        <p:spPr bwMode="auto">
          <a:xfrm flipV="1">
            <a:off x="5364088" y="3789040"/>
            <a:ext cx="64900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97" name="Arc 96"/>
          <p:cNvSpPr/>
          <p:nvPr/>
        </p:nvSpPr>
        <p:spPr bwMode="auto">
          <a:xfrm rot="477409">
            <a:off x="5890967" y="1301135"/>
            <a:ext cx="1538530" cy="436752"/>
          </a:xfrm>
          <a:prstGeom prst="arc">
            <a:avLst>
              <a:gd name="adj1" fmla="val 13879490"/>
              <a:gd name="adj2" fmla="val 0"/>
            </a:avLst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1619672" y="2924944"/>
            <a:ext cx="14401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FF"/>
            </a:solidFill>
            <a:prstDash val="sysDot"/>
            <a:round/>
            <a:headEnd type="triangle" w="med" len="sm"/>
            <a:tailEnd type="triangle" w="med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1" name="AutoShape 3"/>
          <p:cNvSpPr>
            <a:spLocks noChangeArrowheads="1"/>
          </p:cNvSpPr>
          <p:nvPr/>
        </p:nvSpPr>
        <p:spPr bwMode="auto">
          <a:xfrm flipH="1">
            <a:off x="7812360" y="1124744"/>
            <a:ext cx="1008112" cy="288032"/>
          </a:xfrm>
          <a:prstGeom prst="roundRect">
            <a:avLst>
              <a:gd name="adj" fmla="val 22913"/>
            </a:avLst>
          </a:prstGeom>
          <a:solidFill>
            <a:schemeClr val="bg1">
              <a:lumMod val="75000"/>
            </a:schemeClr>
          </a:solidFill>
          <a:ln w="38100">
            <a:solidFill>
              <a:srgbClr val="0070C0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Pruned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42" name="Freeform 141"/>
          <p:cNvSpPr/>
          <p:nvPr/>
        </p:nvSpPr>
        <p:spPr bwMode="auto">
          <a:xfrm rot="16200000" flipH="1" flipV="1">
            <a:off x="8136396" y="1808820"/>
            <a:ext cx="93610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148" name="Freeform 147"/>
          <p:cNvSpPr/>
          <p:nvPr/>
        </p:nvSpPr>
        <p:spPr bwMode="auto">
          <a:xfrm rot="16200000" flipH="1" flipV="1">
            <a:off x="7848364" y="2168860"/>
            <a:ext cx="165618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118" name="Arc 117"/>
          <p:cNvSpPr/>
          <p:nvPr/>
        </p:nvSpPr>
        <p:spPr bwMode="auto">
          <a:xfrm rot="17853886">
            <a:off x="4913510" y="1419496"/>
            <a:ext cx="855355" cy="314118"/>
          </a:xfrm>
          <a:prstGeom prst="arc">
            <a:avLst>
              <a:gd name="adj1" fmla="val 13879490"/>
              <a:gd name="adj2" fmla="val 0"/>
            </a:avLst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AutoShape 3"/>
          <p:cNvSpPr>
            <a:spLocks noChangeArrowheads="1"/>
          </p:cNvSpPr>
          <p:nvPr/>
        </p:nvSpPr>
        <p:spPr bwMode="auto">
          <a:xfrm>
            <a:off x="4211960" y="908720"/>
            <a:ext cx="4752528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7" name="Rectangle 116"/>
          <p:cNvSpPr/>
          <p:nvPr/>
        </p:nvSpPr>
        <p:spPr bwMode="auto">
          <a:xfrm rot="5400000" flipH="1">
            <a:off x="4319972" y="2168860"/>
            <a:ext cx="1296144" cy="1368152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908720"/>
            <a:ext cx="3888432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3" name="Rectangle 112"/>
          <p:cNvSpPr/>
          <p:nvPr/>
        </p:nvSpPr>
        <p:spPr bwMode="auto">
          <a:xfrm rot="5400000" flipH="1">
            <a:off x="-324544" y="2743984"/>
            <a:ext cx="2664296" cy="1224136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 rot="5400000" flipH="1">
            <a:off x="7704348" y="2960947"/>
            <a:ext cx="1080120" cy="1008113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 rot="5400000" flipH="1">
            <a:off x="8136396" y="2096851"/>
            <a:ext cx="648072" cy="864097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44" name="Rectangle 143"/>
          <p:cNvSpPr/>
          <p:nvPr/>
        </p:nvSpPr>
        <p:spPr bwMode="auto">
          <a:xfrm rot="5400000" flipH="1">
            <a:off x="2195736" y="2924944"/>
            <a:ext cx="2880320" cy="72008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43" name="Rectangle 142"/>
          <p:cNvSpPr/>
          <p:nvPr/>
        </p:nvSpPr>
        <p:spPr bwMode="auto">
          <a:xfrm rot="5400000" flipH="1">
            <a:off x="2447764" y="296652"/>
            <a:ext cx="720080" cy="237626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94" name="AutoShape 3"/>
          <p:cNvSpPr>
            <a:spLocks noChangeArrowheads="1"/>
          </p:cNvSpPr>
          <p:nvPr/>
        </p:nvSpPr>
        <p:spPr bwMode="auto">
          <a:xfrm>
            <a:off x="251520" y="5085184"/>
            <a:ext cx="8640960" cy="1296144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Distance </a:t>
            </a:r>
            <a:r>
              <a:rPr lang="en-US">
                <a:solidFill>
                  <a:srgbClr val="000000"/>
                </a:solidFill>
              </a:rPr>
              <a:t>(Q, </a:t>
            </a:r>
            <a:r>
              <a:rPr lang="en-US" smtClean="0">
                <a:solidFill>
                  <a:srgbClr val="000000"/>
                </a:solidFill>
              </a:rPr>
              <a:t>[10</a:t>
            </a:r>
            <a:r>
              <a:rPr lang="en-US">
                <a:solidFill>
                  <a:srgbClr val="000000"/>
                </a:solidFill>
              </a:rPr>
              <a:t>, </a:t>
            </a:r>
            <a:r>
              <a:rPr lang="en-US" smtClean="0">
                <a:solidFill>
                  <a:srgbClr val="000000"/>
                </a:solidFill>
              </a:rPr>
              <a:t>75] </a:t>
            </a:r>
            <a:r>
              <a:rPr lang="en-US">
                <a:solidFill>
                  <a:srgbClr val="000000"/>
                </a:solidFill>
              </a:rPr>
              <a:t>)  = </a:t>
            </a:r>
            <a:r>
              <a:rPr lang="en-US" smtClean="0">
                <a:solidFill>
                  <a:srgbClr val="000000"/>
                </a:solidFill>
              </a:rPr>
              <a:t>39.051 </a:t>
            </a:r>
            <a:r>
              <a:rPr lang="en-US">
                <a:solidFill>
                  <a:srgbClr val="000000"/>
                </a:solidFill>
              </a:rPr>
              <a:t>&gt; 26.926</a:t>
            </a:r>
            <a:r>
              <a:rPr lang="en-US" smtClean="0">
                <a:solidFill>
                  <a:srgbClr val="000000"/>
                </a:solidFill>
              </a:rPr>
              <a:t>. 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Pruning</a:t>
            </a:r>
            <a:r>
              <a:rPr lang="en-US">
                <a:solidFill>
                  <a:srgbClr val="000000"/>
                </a:solidFill>
              </a:rPr>
              <a:t>?: The the distance from Q = [40, 50] to the (hyper) rectangle </a:t>
            </a:r>
            <a:r>
              <a:rPr lang="en-US" smtClean="0">
                <a:solidFill>
                  <a:srgbClr val="000000"/>
                </a:solidFill>
              </a:rPr>
              <a:t>r9 </a:t>
            </a:r>
            <a:r>
              <a:rPr lang="en-US">
                <a:solidFill>
                  <a:srgbClr val="000000"/>
                </a:solidFill>
              </a:rPr>
              <a:t>associated with the </a:t>
            </a:r>
            <a:r>
              <a:rPr lang="en-US" smtClean="0">
                <a:solidFill>
                  <a:srgbClr val="000000"/>
                </a:solidFill>
              </a:rPr>
              <a:t>left subtree </a:t>
            </a:r>
            <a:r>
              <a:rPr lang="en-US">
                <a:solidFill>
                  <a:srgbClr val="000000"/>
                </a:solidFill>
              </a:rPr>
              <a:t>of </a:t>
            </a:r>
            <a:r>
              <a:rPr lang="en-US" smtClean="0">
                <a:solidFill>
                  <a:srgbClr val="000000"/>
                </a:solidFill>
              </a:rPr>
              <a:t>[10, 75] </a:t>
            </a:r>
            <a:r>
              <a:rPr lang="en-US">
                <a:solidFill>
                  <a:srgbClr val="000000"/>
                </a:solidFill>
              </a:rPr>
              <a:t>is </a:t>
            </a:r>
            <a:r>
              <a:rPr lang="en-US" smtClean="0">
                <a:solidFill>
                  <a:srgbClr val="000000"/>
                </a:solidFill>
              </a:rPr>
              <a:t>6.0 &lt; </a:t>
            </a:r>
            <a:r>
              <a:rPr lang="en-US">
                <a:solidFill>
                  <a:srgbClr val="000000"/>
                </a:solidFill>
              </a:rPr>
              <a:t>26.926</a:t>
            </a:r>
            <a:r>
              <a:rPr lang="en-US" smtClean="0">
                <a:solidFill>
                  <a:srgbClr val="000000"/>
                </a:solidFill>
              </a:rPr>
              <a:t>. No pruning occurs.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The search continues in the left subtree of  </a:t>
            </a:r>
            <a:r>
              <a:rPr lang="en-US" smtClean="0">
                <a:solidFill>
                  <a:srgbClr val="000000"/>
                </a:solidFill>
              </a:rPr>
              <a:t>[10</a:t>
            </a:r>
            <a:r>
              <a:rPr lang="en-US">
                <a:solidFill>
                  <a:srgbClr val="000000"/>
                </a:solidFill>
              </a:rPr>
              <a:t>, </a:t>
            </a:r>
            <a:r>
              <a:rPr lang="en-US" smtClean="0">
                <a:solidFill>
                  <a:srgbClr val="000000"/>
                </a:solidFill>
              </a:rPr>
              <a:t>75].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483767" y="4426824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60, 10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195735" y="4354816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180528" y="2924944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033321" y="1258472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34, </a:t>
            </a:r>
            <a:r>
              <a:rPr lang="en-US" sz="1400" b="1" dirty="0">
                <a:latin typeface="Arial" charset="0"/>
              </a:rPr>
              <a:t>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295239" y="2023889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275855" y="1834536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195735" y="3645024"/>
            <a:ext cx="1" cy="10492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619672" y="3645024"/>
            <a:ext cx="166647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395536" y="2017415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1619672" y="1834536"/>
            <a:ext cx="2376263" cy="102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275855" y="255461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384421" y="2914656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159731" y="386161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23827" y="179853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671899" y="25186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591779" y="43188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19571" y="197112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239851" y="33107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151619" y="28786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292777" y="429309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5" y="291465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5" y="-68574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583668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430158" y="2246010"/>
            <a:ext cx="514343" cy="20573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827584" y="1772816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10, 75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83568" y="414908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27289" y="3017525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80, 40</a:t>
            </a:r>
            <a:endParaRPr lang="cs-CZ" sz="1400" b="1"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555775" y="3284983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70, 30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557125" y="260090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20, 50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267743" y="3850760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50, 25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18683" y="1572828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70, 80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75" name="Rounded Rectangle 74"/>
          <p:cNvSpPr/>
          <p:nvPr/>
        </p:nvSpPr>
        <p:spPr bwMode="auto">
          <a:xfrm>
            <a:off x="1907704" y="2636912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855292" y="1944540"/>
            <a:ext cx="1944216" cy="1944216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XII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53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195736" y="1114456"/>
            <a:ext cx="0" cy="730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>
            <a:off x="2159732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2267744" y="1258472"/>
            <a:ext cx="514343" cy="20573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50</a:t>
            </a:r>
            <a:r>
              <a:rPr lang="en-US" sz="1400" b="1">
                <a:latin typeface="Arial" charset="0"/>
              </a:rPr>
              <a:t>, 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>
            <a:off x="1835696" y="2914656"/>
            <a:ext cx="360040" cy="9463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rot="5400000" flipH="1">
            <a:off x="1799691" y="29506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flipV="1">
            <a:off x="1295235" y="2204864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6876256" y="1916830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V="1">
            <a:off x="6444208" y="3212974"/>
            <a:ext cx="43204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>
            <a:off x="5724128" y="1340766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>
            <a:stCxn id="166" idx="0"/>
          </p:cNvCxnSpPr>
          <p:nvPr/>
        </p:nvCxnSpPr>
        <p:spPr bwMode="auto">
          <a:xfrm flipV="1">
            <a:off x="4716016" y="1340766"/>
            <a:ext cx="1296144" cy="17281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H="1" flipV="1">
            <a:off x="7596336" y="256490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flipH="1" flipV="1">
            <a:off x="6372200" y="3861046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5652120" y="1196750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34, </a:t>
            </a:r>
            <a:r>
              <a:rPr lang="en-US" sz="1600" b="1" dirty="0">
                <a:latin typeface="Arial" charset="0"/>
              </a:rPr>
              <a:t>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220072" y="177281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10, 75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716016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6876256" y="2420886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80, 40</a:t>
            </a:r>
            <a:endParaRPr lang="cs-CZ" sz="1600" b="1"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6516216" y="3068958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70, 30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43559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012160" y="3717030"/>
            <a:ext cx="720080" cy="288032"/>
          </a:xfrm>
          <a:prstGeom prst="roundRect">
            <a:avLst/>
          </a:prstGeom>
          <a:solidFill>
            <a:srgbClr val="FFC000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50, 25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429309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60, 10</a:t>
            </a:r>
            <a:endParaRPr lang="cs-CZ" sz="1600" b="1">
              <a:latin typeface="Arial" charset="0"/>
            </a:endParaRPr>
          </a:p>
        </p:txBody>
      </p:sp>
      <p:cxnSp>
        <p:nvCxnSpPr>
          <p:cNvPr id="169" name="Straight Connector 168"/>
          <p:cNvCxnSpPr/>
          <p:nvPr/>
        </p:nvCxnSpPr>
        <p:spPr bwMode="auto">
          <a:xfrm flipH="1" flipV="1">
            <a:off x="7740352" y="1916830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0" name="Rounded Rectangle 169"/>
          <p:cNvSpPr/>
          <p:nvPr/>
        </p:nvSpPr>
        <p:spPr bwMode="auto">
          <a:xfrm>
            <a:off x="7380312" y="177281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70, 80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8100392" y="2420886"/>
            <a:ext cx="720080" cy="28803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50, 90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7956376" y="3068958"/>
            <a:ext cx="720080" cy="28803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755576" y="620688"/>
            <a:ext cx="4536504" cy="36004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Find Nearest Neighbour to [40, 50]</a:t>
            </a:r>
            <a:endParaRPr lang="en-US" b="1" dirty="0">
              <a:solidFill>
                <a:srgbClr val="000000"/>
              </a:solidFill>
            </a:endParaRPr>
          </a:p>
        </p:txBody>
      </p:sp>
      <p:grpSp>
        <p:nvGrpSpPr>
          <p:cNvPr id="177" name="Group 176"/>
          <p:cNvGrpSpPr/>
          <p:nvPr/>
        </p:nvGrpSpPr>
        <p:grpSpPr>
          <a:xfrm>
            <a:off x="6444208" y="6237312"/>
            <a:ext cx="2376264" cy="360263"/>
            <a:chOff x="5364088" y="5301208"/>
            <a:chExt cx="2376264" cy="360263"/>
          </a:xfrm>
        </p:grpSpPr>
        <p:sp>
          <p:nvSpPr>
            <p:cNvPr id="178" name="AutoShape 56"/>
            <p:cNvSpPr>
              <a:spLocks noChangeArrowheads="1"/>
            </p:cNvSpPr>
            <p:nvPr/>
          </p:nvSpPr>
          <p:spPr bwMode="auto">
            <a:xfrm>
              <a:off x="5364088" y="5301208"/>
              <a:ext cx="237626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sz="1600" b="1" dirty="0" smtClean="0"/>
                <a:t>Searched nodes</a:t>
              </a:r>
              <a:endParaRPr lang="cs-CZ" sz="1600" b="1" dirty="0"/>
            </a:p>
          </p:txBody>
        </p:sp>
        <p:sp>
          <p:nvSpPr>
            <p:cNvPr id="179" name="Rounded Rectangle 178"/>
            <p:cNvSpPr/>
            <p:nvPr/>
          </p:nvSpPr>
          <p:spPr bwMode="auto">
            <a:xfrm>
              <a:off x="7164288" y="5373216"/>
              <a:ext cx="432048" cy="205737"/>
            </a:xfrm>
            <a:prstGeom prst="roundRect">
              <a:avLst/>
            </a:prstGeom>
            <a:solidFill>
              <a:srgbClr val="FFC000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80" name="Straight Connector 79"/>
          <p:cNvCxnSpPr/>
          <p:nvPr/>
        </p:nvCxnSpPr>
        <p:spPr bwMode="auto">
          <a:xfrm rot="5400000" flipH="1" flipV="1">
            <a:off x="2879811" y="3609020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2159732" y="38619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AutoShape 3"/>
          <p:cNvSpPr>
            <a:spLocks noChangeArrowheads="1"/>
          </p:cNvSpPr>
          <p:nvPr/>
        </p:nvSpPr>
        <p:spPr bwMode="auto">
          <a:xfrm>
            <a:off x="4355976" y="3645024"/>
            <a:ext cx="1008112" cy="576064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Closest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so far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15" name="AutoShape 3"/>
          <p:cNvSpPr>
            <a:spLocks noChangeArrowheads="1"/>
          </p:cNvSpPr>
          <p:nvPr/>
        </p:nvSpPr>
        <p:spPr bwMode="auto">
          <a:xfrm>
            <a:off x="4211960" y="4221088"/>
            <a:ext cx="1584176" cy="288032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solidFill>
                  <a:srgbClr val="000000"/>
                </a:solidFill>
              </a:rPr>
              <a:t>Dist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b="1" smtClean="0">
                <a:solidFill>
                  <a:srgbClr val="000000"/>
                </a:solidFill>
              </a:rPr>
              <a:t>= 26.926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16" name="Freeform 115"/>
          <p:cNvSpPr/>
          <p:nvPr/>
        </p:nvSpPr>
        <p:spPr bwMode="auto">
          <a:xfrm flipV="1">
            <a:off x="5364088" y="3789040"/>
            <a:ext cx="64900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 flipH="1">
            <a:off x="7812360" y="1124744"/>
            <a:ext cx="1008112" cy="288032"/>
          </a:xfrm>
          <a:prstGeom prst="roundRect">
            <a:avLst>
              <a:gd name="adj" fmla="val 22913"/>
            </a:avLst>
          </a:prstGeom>
          <a:solidFill>
            <a:schemeClr val="bg1">
              <a:lumMod val="75000"/>
            </a:schemeClr>
          </a:solidFill>
          <a:ln w="38100">
            <a:solidFill>
              <a:srgbClr val="0070C0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Pruned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42" name="Freeform 141"/>
          <p:cNvSpPr/>
          <p:nvPr/>
        </p:nvSpPr>
        <p:spPr bwMode="auto">
          <a:xfrm rot="16200000" flipH="1" flipV="1">
            <a:off x="8136396" y="1808820"/>
            <a:ext cx="93610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148" name="Freeform 147"/>
          <p:cNvSpPr/>
          <p:nvPr/>
        </p:nvSpPr>
        <p:spPr bwMode="auto">
          <a:xfrm rot="16200000" flipH="1" flipV="1">
            <a:off x="7848364" y="2168860"/>
            <a:ext cx="165618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cxnSp>
        <p:nvCxnSpPr>
          <p:cNvPr id="104" name="Straight Connector 103"/>
          <p:cNvCxnSpPr/>
          <p:nvPr/>
        </p:nvCxnSpPr>
        <p:spPr bwMode="auto">
          <a:xfrm>
            <a:off x="1619672" y="2924944"/>
            <a:ext cx="14401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FF"/>
            </a:solidFill>
            <a:prstDash val="sysDot"/>
            <a:round/>
            <a:headEnd type="triangle" w="med" len="sm"/>
            <a:tailEnd type="triangle" w="med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7348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AutoShape 3"/>
          <p:cNvSpPr>
            <a:spLocks noChangeArrowheads="1"/>
          </p:cNvSpPr>
          <p:nvPr/>
        </p:nvSpPr>
        <p:spPr bwMode="auto">
          <a:xfrm>
            <a:off x="4211960" y="908720"/>
            <a:ext cx="4752528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7" name="Rectangle 116"/>
          <p:cNvSpPr/>
          <p:nvPr/>
        </p:nvSpPr>
        <p:spPr bwMode="auto">
          <a:xfrm rot="5400000" flipH="1">
            <a:off x="4535996" y="2600908"/>
            <a:ext cx="648072" cy="1152128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908720"/>
            <a:ext cx="3888432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3" name="Rectangle 112"/>
          <p:cNvSpPr/>
          <p:nvPr/>
        </p:nvSpPr>
        <p:spPr bwMode="auto">
          <a:xfrm rot="5400000" flipH="1">
            <a:off x="-476856" y="2942476"/>
            <a:ext cx="2664296" cy="864096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 rot="5400000" flipH="1">
            <a:off x="7704348" y="2960947"/>
            <a:ext cx="1080120" cy="1008113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 rot="5400000" flipH="1">
            <a:off x="8136396" y="2096851"/>
            <a:ext cx="648072" cy="864097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44" name="Rectangle 143"/>
          <p:cNvSpPr/>
          <p:nvPr/>
        </p:nvSpPr>
        <p:spPr bwMode="auto">
          <a:xfrm rot="5400000" flipH="1">
            <a:off x="2195736" y="2924944"/>
            <a:ext cx="2880320" cy="72008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43" name="Rectangle 142"/>
          <p:cNvSpPr/>
          <p:nvPr/>
        </p:nvSpPr>
        <p:spPr bwMode="auto">
          <a:xfrm rot="5400000" flipH="1">
            <a:off x="2447764" y="296652"/>
            <a:ext cx="720080" cy="237626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94" name="AutoShape 3"/>
          <p:cNvSpPr>
            <a:spLocks noChangeArrowheads="1"/>
          </p:cNvSpPr>
          <p:nvPr/>
        </p:nvSpPr>
        <p:spPr bwMode="auto">
          <a:xfrm>
            <a:off x="251520" y="5085184"/>
            <a:ext cx="8640960" cy="1296144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rIns="72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Distance </a:t>
            </a:r>
            <a:r>
              <a:rPr lang="en-US">
                <a:solidFill>
                  <a:srgbClr val="000000"/>
                </a:solidFill>
              </a:rPr>
              <a:t>(Q, </a:t>
            </a:r>
            <a:r>
              <a:rPr lang="en-US" smtClean="0">
                <a:solidFill>
                  <a:srgbClr val="000000"/>
                </a:solidFill>
              </a:rPr>
              <a:t>[25, 10] </a:t>
            </a:r>
            <a:r>
              <a:rPr lang="en-US">
                <a:solidFill>
                  <a:srgbClr val="000000"/>
                </a:solidFill>
              </a:rPr>
              <a:t>)  = </a:t>
            </a:r>
            <a:r>
              <a:rPr lang="en-US" smtClean="0">
                <a:solidFill>
                  <a:srgbClr val="000000"/>
                </a:solidFill>
              </a:rPr>
              <a:t>42.72 </a:t>
            </a:r>
            <a:r>
              <a:rPr lang="en-US">
                <a:solidFill>
                  <a:srgbClr val="000000"/>
                </a:solidFill>
              </a:rPr>
              <a:t>&gt; 26.926</a:t>
            </a:r>
            <a:r>
              <a:rPr lang="en-US" smtClean="0">
                <a:solidFill>
                  <a:srgbClr val="000000"/>
                </a:solidFill>
              </a:rPr>
              <a:t>. 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Pruning</a:t>
            </a:r>
            <a:r>
              <a:rPr lang="en-US">
                <a:solidFill>
                  <a:srgbClr val="000000"/>
                </a:solidFill>
              </a:rPr>
              <a:t>?: The the distance from Q = [40, 50] to the (hyper) rectangle </a:t>
            </a:r>
            <a:r>
              <a:rPr lang="en-US" smtClean="0">
                <a:solidFill>
                  <a:srgbClr val="000000"/>
                </a:solidFill>
              </a:rPr>
              <a:t>r10 </a:t>
            </a:r>
            <a:r>
              <a:rPr lang="en-US">
                <a:solidFill>
                  <a:srgbClr val="000000"/>
                </a:solidFill>
              </a:rPr>
              <a:t>associated with the </a:t>
            </a:r>
            <a:r>
              <a:rPr lang="en-US" smtClean="0">
                <a:solidFill>
                  <a:srgbClr val="000000"/>
                </a:solidFill>
              </a:rPr>
              <a:t>left subtree </a:t>
            </a:r>
            <a:r>
              <a:rPr lang="en-US">
                <a:solidFill>
                  <a:srgbClr val="000000"/>
                </a:solidFill>
              </a:rPr>
              <a:t>of </a:t>
            </a:r>
            <a:r>
              <a:rPr lang="en-US" smtClean="0">
                <a:solidFill>
                  <a:srgbClr val="000000"/>
                </a:solidFill>
              </a:rPr>
              <a:t>[25, 10] </a:t>
            </a:r>
            <a:r>
              <a:rPr lang="en-US">
                <a:solidFill>
                  <a:srgbClr val="000000"/>
                </a:solidFill>
              </a:rPr>
              <a:t>is </a:t>
            </a:r>
            <a:r>
              <a:rPr lang="en-US" smtClean="0">
                <a:solidFill>
                  <a:srgbClr val="000000"/>
                </a:solidFill>
              </a:rPr>
              <a:t>15.0 &lt; </a:t>
            </a:r>
            <a:r>
              <a:rPr lang="en-US">
                <a:solidFill>
                  <a:srgbClr val="000000"/>
                </a:solidFill>
              </a:rPr>
              <a:t>26.926</a:t>
            </a:r>
            <a:r>
              <a:rPr lang="en-US" smtClean="0">
                <a:solidFill>
                  <a:srgbClr val="000000"/>
                </a:solidFill>
              </a:rPr>
              <a:t>. No pruning occurs.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The search continues in the left subtree of  </a:t>
            </a:r>
            <a:r>
              <a:rPr lang="en-US" smtClean="0">
                <a:solidFill>
                  <a:srgbClr val="000000"/>
                </a:solidFill>
              </a:rPr>
              <a:t>[25, 10].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483767" y="4426824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60, 10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195735" y="4354816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180528" y="2924944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033321" y="1258472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34, </a:t>
            </a:r>
            <a:r>
              <a:rPr lang="en-US" sz="1400" b="1" dirty="0">
                <a:latin typeface="Arial" charset="0"/>
              </a:rPr>
              <a:t>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295239" y="2023889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275855" y="1834536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195735" y="3645024"/>
            <a:ext cx="1" cy="10492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619672" y="3645024"/>
            <a:ext cx="166647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395536" y="2017415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1619672" y="1834536"/>
            <a:ext cx="2376263" cy="102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275855" y="255461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384421" y="2914656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159731" y="386161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23827" y="179853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671899" y="25186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591779" y="43188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19571" y="197112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239851" y="33107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151619" y="28786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292777" y="429309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5" y="291465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5" y="-68574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583668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430158" y="2246010"/>
            <a:ext cx="514343" cy="20573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827584" y="1772816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10, 75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83568" y="4149080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25, 10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27289" y="3017525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80, 40</a:t>
            </a:r>
            <a:endParaRPr lang="cs-CZ" sz="1400" b="1"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555775" y="3284983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70, 30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557125" y="260090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20, 50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267743" y="3850760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50, 25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18683" y="1572828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70, 80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75" name="Rounded Rectangle 74"/>
          <p:cNvSpPr/>
          <p:nvPr/>
        </p:nvSpPr>
        <p:spPr bwMode="auto">
          <a:xfrm>
            <a:off x="1907704" y="2636912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855292" y="1944540"/>
            <a:ext cx="1944216" cy="1944216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XIII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54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195736" y="1114456"/>
            <a:ext cx="0" cy="730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>
            <a:off x="2159732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2267744" y="1258472"/>
            <a:ext cx="514343" cy="20573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50</a:t>
            </a:r>
            <a:r>
              <a:rPr lang="en-US" sz="1400" b="1">
                <a:latin typeface="Arial" charset="0"/>
              </a:rPr>
              <a:t>, 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>
            <a:off x="1835696" y="2914656"/>
            <a:ext cx="360040" cy="9463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rot="5400000" flipH="1">
            <a:off x="1799691" y="29506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flipV="1">
            <a:off x="1295235" y="2204864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6876256" y="1916830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V="1">
            <a:off x="6444208" y="3212974"/>
            <a:ext cx="43204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>
            <a:off x="5724128" y="1340766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>
            <a:stCxn id="166" idx="0"/>
          </p:cNvCxnSpPr>
          <p:nvPr/>
        </p:nvCxnSpPr>
        <p:spPr bwMode="auto">
          <a:xfrm flipV="1">
            <a:off x="4716016" y="1340766"/>
            <a:ext cx="1296144" cy="17281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H="1" flipV="1">
            <a:off x="7596336" y="256490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flipH="1" flipV="1">
            <a:off x="6372200" y="3861046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5652120" y="1196750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34, </a:t>
            </a:r>
            <a:r>
              <a:rPr lang="en-US" sz="1600" b="1" dirty="0">
                <a:latin typeface="Arial" charset="0"/>
              </a:rPr>
              <a:t>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220072" y="177281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10, 75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716016" y="2420886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25, 10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6876256" y="2420886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80, 40</a:t>
            </a:r>
            <a:endParaRPr lang="cs-CZ" sz="1600" b="1"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6516216" y="3068958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70, 30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43559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012160" y="3717030"/>
            <a:ext cx="720080" cy="288032"/>
          </a:xfrm>
          <a:prstGeom prst="roundRect">
            <a:avLst/>
          </a:prstGeom>
          <a:solidFill>
            <a:srgbClr val="FFC000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50, 25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429309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60, 10</a:t>
            </a:r>
            <a:endParaRPr lang="cs-CZ" sz="1600" b="1">
              <a:latin typeface="Arial" charset="0"/>
            </a:endParaRPr>
          </a:p>
        </p:txBody>
      </p:sp>
      <p:cxnSp>
        <p:nvCxnSpPr>
          <p:cNvPr id="169" name="Straight Connector 168"/>
          <p:cNvCxnSpPr/>
          <p:nvPr/>
        </p:nvCxnSpPr>
        <p:spPr bwMode="auto">
          <a:xfrm flipH="1" flipV="1">
            <a:off x="7740352" y="1916830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0" name="Rounded Rectangle 169"/>
          <p:cNvSpPr/>
          <p:nvPr/>
        </p:nvSpPr>
        <p:spPr bwMode="auto">
          <a:xfrm>
            <a:off x="7380312" y="177281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70, 80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8100392" y="2420886"/>
            <a:ext cx="720080" cy="28803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50, 90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7956376" y="3068958"/>
            <a:ext cx="720080" cy="28803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755576" y="620688"/>
            <a:ext cx="4536504" cy="36004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Find Nearest Neighbour to [40, 50]</a:t>
            </a:r>
            <a:endParaRPr lang="en-US" b="1" dirty="0">
              <a:solidFill>
                <a:srgbClr val="000000"/>
              </a:solidFill>
            </a:endParaRPr>
          </a:p>
        </p:txBody>
      </p:sp>
      <p:grpSp>
        <p:nvGrpSpPr>
          <p:cNvPr id="177" name="Group 176"/>
          <p:cNvGrpSpPr/>
          <p:nvPr/>
        </p:nvGrpSpPr>
        <p:grpSpPr>
          <a:xfrm>
            <a:off x="6444208" y="6237312"/>
            <a:ext cx="2376264" cy="360263"/>
            <a:chOff x="5364088" y="5301208"/>
            <a:chExt cx="2376264" cy="360263"/>
          </a:xfrm>
        </p:grpSpPr>
        <p:sp>
          <p:nvSpPr>
            <p:cNvPr id="178" name="AutoShape 56"/>
            <p:cNvSpPr>
              <a:spLocks noChangeArrowheads="1"/>
            </p:cNvSpPr>
            <p:nvPr/>
          </p:nvSpPr>
          <p:spPr bwMode="auto">
            <a:xfrm>
              <a:off x="5364088" y="5301208"/>
              <a:ext cx="237626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sz="1600" b="1" dirty="0" smtClean="0"/>
                <a:t>Searched nodes</a:t>
              </a:r>
              <a:endParaRPr lang="cs-CZ" sz="1600" b="1" dirty="0"/>
            </a:p>
          </p:txBody>
        </p:sp>
        <p:sp>
          <p:nvSpPr>
            <p:cNvPr id="179" name="Rounded Rectangle 178"/>
            <p:cNvSpPr/>
            <p:nvPr/>
          </p:nvSpPr>
          <p:spPr bwMode="auto">
            <a:xfrm>
              <a:off x="7164288" y="5373216"/>
              <a:ext cx="432048" cy="205737"/>
            </a:xfrm>
            <a:prstGeom prst="roundRect">
              <a:avLst/>
            </a:prstGeom>
            <a:solidFill>
              <a:srgbClr val="FFC000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80" name="Straight Connector 79"/>
          <p:cNvCxnSpPr/>
          <p:nvPr/>
        </p:nvCxnSpPr>
        <p:spPr bwMode="auto">
          <a:xfrm rot="5400000" flipH="1" flipV="1">
            <a:off x="2879811" y="3609020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2159732" y="38619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AutoShape 3"/>
          <p:cNvSpPr>
            <a:spLocks noChangeArrowheads="1"/>
          </p:cNvSpPr>
          <p:nvPr/>
        </p:nvSpPr>
        <p:spPr bwMode="auto">
          <a:xfrm>
            <a:off x="4355976" y="3645024"/>
            <a:ext cx="1008112" cy="576064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Closest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so far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15" name="AutoShape 3"/>
          <p:cNvSpPr>
            <a:spLocks noChangeArrowheads="1"/>
          </p:cNvSpPr>
          <p:nvPr/>
        </p:nvSpPr>
        <p:spPr bwMode="auto">
          <a:xfrm>
            <a:off x="4211960" y="4221088"/>
            <a:ext cx="1584176" cy="288032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solidFill>
                  <a:srgbClr val="000000"/>
                </a:solidFill>
              </a:rPr>
              <a:t>Dist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b="1" smtClean="0">
                <a:solidFill>
                  <a:srgbClr val="000000"/>
                </a:solidFill>
              </a:rPr>
              <a:t>= 26.926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16" name="Freeform 115"/>
          <p:cNvSpPr/>
          <p:nvPr/>
        </p:nvSpPr>
        <p:spPr bwMode="auto">
          <a:xfrm flipV="1">
            <a:off x="5364088" y="3789040"/>
            <a:ext cx="64900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 flipH="1">
            <a:off x="7812360" y="1124744"/>
            <a:ext cx="1008112" cy="288032"/>
          </a:xfrm>
          <a:prstGeom prst="roundRect">
            <a:avLst>
              <a:gd name="adj" fmla="val 22913"/>
            </a:avLst>
          </a:prstGeom>
          <a:solidFill>
            <a:schemeClr val="bg1">
              <a:lumMod val="75000"/>
            </a:schemeClr>
          </a:solidFill>
          <a:ln w="38100">
            <a:solidFill>
              <a:srgbClr val="0070C0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Pruned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42" name="Freeform 141"/>
          <p:cNvSpPr/>
          <p:nvPr/>
        </p:nvSpPr>
        <p:spPr bwMode="auto">
          <a:xfrm rot="16200000" flipH="1" flipV="1">
            <a:off x="8136396" y="1808820"/>
            <a:ext cx="93610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148" name="Freeform 147"/>
          <p:cNvSpPr/>
          <p:nvPr/>
        </p:nvSpPr>
        <p:spPr bwMode="auto">
          <a:xfrm rot="16200000" flipH="1" flipV="1">
            <a:off x="7848364" y="2168860"/>
            <a:ext cx="165618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cxnSp>
        <p:nvCxnSpPr>
          <p:cNvPr id="118" name="Straight Connector 117"/>
          <p:cNvCxnSpPr/>
          <p:nvPr/>
        </p:nvCxnSpPr>
        <p:spPr bwMode="auto">
          <a:xfrm>
            <a:off x="1331640" y="2924944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3333FF"/>
            </a:solidFill>
            <a:prstDash val="sysDot"/>
            <a:round/>
            <a:headEnd type="triangle" w="lg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9693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AutoShape 3"/>
          <p:cNvSpPr>
            <a:spLocks noChangeArrowheads="1"/>
          </p:cNvSpPr>
          <p:nvPr/>
        </p:nvSpPr>
        <p:spPr bwMode="auto">
          <a:xfrm>
            <a:off x="4211960" y="908720"/>
            <a:ext cx="4752528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908720"/>
            <a:ext cx="3888432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46" name="Rectangle 145"/>
          <p:cNvSpPr/>
          <p:nvPr/>
        </p:nvSpPr>
        <p:spPr bwMode="auto">
          <a:xfrm rot="5400000" flipH="1">
            <a:off x="7704348" y="2960947"/>
            <a:ext cx="1080120" cy="1008113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 rot="5400000" flipH="1">
            <a:off x="8136396" y="2096851"/>
            <a:ext cx="648072" cy="864097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44" name="Rectangle 143"/>
          <p:cNvSpPr/>
          <p:nvPr/>
        </p:nvSpPr>
        <p:spPr bwMode="auto">
          <a:xfrm rot="5400000" flipH="1">
            <a:off x="2195736" y="2924944"/>
            <a:ext cx="2880320" cy="72008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43" name="Rectangle 142"/>
          <p:cNvSpPr/>
          <p:nvPr/>
        </p:nvSpPr>
        <p:spPr bwMode="auto">
          <a:xfrm rot="5400000" flipH="1">
            <a:off x="2447764" y="296652"/>
            <a:ext cx="720080" cy="237626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94" name="AutoShape 3"/>
          <p:cNvSpPr>
            <a:spLocks noChangeArrowheads="1"/>
          </p:cNvSpPr>
          <p:nvPr/>
        </p:nvSpPr>
        <p:spPr bwMode="auto">
          <a:xfrm>
            <a:off x="251520" y="5085184"/>
            <a:ext cx="8640960" cy="1296144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rIns="72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Distance </a:t>
            </a:r>
            <a:r>
              <a:rPr lang="en-US">
                <a:solidFill>
                  <a:srgbClr val="000000"/>
                </a:solidFill>
              </a:rPr>
              <a:t>(Q, </a:t>
            </a:r>
            <a:r>
              <a:rPr lang="en-US" smtClean="0">
                <a:solidFill>
                  <a:srgbClr val="000000"/>
                </a:solidFill>
              </a:rPr>
              <a:t>[20, 50] </a:t>
            </a:r>
            <a:r>
              <a:rPr lang="en-US">
                <a:solidFill>
                  <a:srgbClr val="000000"/>
                </a:solidFill>
              </a:rPr>
              <a:t>)  = </a:t>
            </a:r>
            <a:r>
              <a:rPr lang="en-US" smtClean="0">
                <a:solidFill>
                  <a:srgbClr val="000000"/>
                </a:solidFill>
              </a:rPr>
              <a:t>20.0 &lt; </a:t>
            </a:r>
            <a:r>
              <a:rPr lang="en-US">
                <a:solidFill>
                  <a:srgbClr val="000000"/>
                </a:solidFill>
              </a:rPr>
              <a:t>26.926</a:t>
            </a:r>
            <a:r>
              <a:rPr lang="en-US" smtClean="0">
                <a:solidFill>
                  <a:srgbClr val="000000"/>
                </a:solidFill>
              </a:rPr>
              <a:t>.    [20, 50</a:t>
            </a:r>
            <a:r>
              <a:rPr lang="en-US">
                <a:solidFill>
                  <a:srgbClr val="000000"/>
                </a:solidFill>
              </a:rPr>
              <a:t>] becomes new </a:t>
            </a:r>
            <a:r>
              <a:rPr lang="en-US" i="1">
                <a:solidFill>
                  <a:srgbClr val="000000"/>
                </a:solidFill>
              </a:rPr>
              <a:t>close</a:t>
            </a:r>
            <a:r>
              <a:rPr lang="en-US">
                <a:solidFill>
                  <a:srgbClr val="000000"/>
                </a:solidFill>
              </a:rPr>
              <a:t> node. 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The search returns to the root and terminates.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483767" y="4426824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60, 10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195735" y="4354816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180528" y="2924944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033321" y="1258472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34, </a:t>
            </a:r>
            <a:r>
              <a:rPr lang="en-US" sz="1400" b="1" dirty="0">
                <a:latin typeface="Arial" charset="0"/>
              </a:rPr>
              <a:t>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295239" y="2023889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275855" y="1834536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195735" y="3645024"/>
            <a:ext cx="1" cy="10492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619672" y="3645024"/>
            <a:ext cx="166647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395536" y="2017415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1619672" y="1834536"/>
            <a:ext cx="2376263" cy="102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275855" y="255461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395536" y="2924944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159731" y="386161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23827" y="179853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671899" y="25186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591779" y="43188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19571" y="197112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239851" y="33107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292777" y="429309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5" y="291465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5" y="-68574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583668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430158" y="2246010"/>
            <a:ext cx="514343" cy="20573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827584" y="1772816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10, 75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83568" y="4149080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25, 10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27289" y="3017525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80, 40</a:t>
            </a:r>
            <a:endParaRPr lang="cs-CZ" sz="1400" b="1"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555775" y="3284983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70, 30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557125" y="2600907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20, 50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267743" y="3850760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50, 25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18683" y="1572828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70, 80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75" name="Rounded Rectangle 74"/>
          <p:cNvSpPr/>
          <p:nvPr/>
        </p:nvSpPr>
        <p:spPr bwMode="auto">
          <a:xfrm>
            <a:off x="1907704" y="2636912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1115616" y="2204864"/>
            <a:ext cx="1440160" cy="1440160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XIV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55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195736" y="1114456"/>
            <a:ext cx="0" cy="730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>
            <a:off x="2159732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2267744" y="1258472"/>
            <a:ext cx="514343" cy="20573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50</a:t>
            </a:r>
            <a:r>
              <a:rPr lang="en-US" sz="1400" b="1">
                <a:latin typeface="Arial" charset="0"/>
              </a:rPr>
              <a:t>, 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 flipH="1">
            <a:off x="1187624" y="2914656"/>
            <a:ext cx="648072" cy="102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rot="5400000" flipH="1">
            <a:off x="1799691" y="29506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flipV="1">
            <a:off x="1295235" y="2204864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6876256" y="1916830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V="1">
            <a:off x="6444208" y="3212974"/>
            <a:ext cx="43204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>
            <a:off x="5724128" y="1340766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>
            <a:stCxn id="166" idx="0"/>
          </p:cNvCxnSpPr>
          <p:nvPr/>
        </p:nvCxnSpPr>
        <p:spPr bwMode="auto">
          <a:xfrm flipV="1">
            <a:off x="4716016" y="1340766"/>
            <a:ext cx="1296144" cy="17281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H="1" flipV="1">
            <a:off x="7596336" y="256490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flipH="1" flipV="1">
            <a:off x="6372200" y="3861046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5652120" y="1196750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34, </a:t>
            </a:r>
            <a:r>
              <a:rPr lang="en-US" sz="1600" b="1" dirty="0">
                <a:latin typeface="Arial" charset="0"/>
              </a:rPr>
              <a:t>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220072" y="177281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10, 75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716016" y="2420886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25, 10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6876256" y="2420886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80, 40</a:t>
            </a:r>
            <a:endParaRPr lang="cs-CZ" sz="1600" b="1"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6516216" y="3068958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70, 30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4355976" y="3068958"/>
            <a:ext cx="720080" cy="288032"/>
          </a:xfrm>
          <a:prstGeom prst="roundRect">
            <a:avLst/>
          </a:prstGeom>
          <a:solidFill>
            <a:srgbClr val="FFC000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20, 50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012160" y="3717030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50, 25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429309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60, 10</a:t>
            </a:r>
            <a:endParaRPr lang="cs-CZ" sz="1600" b="1">
              <a:latin typeface="Arial" charset="0"/>
            </a:endParaRPr>
          </a:p>
        </p:txBody>
      </p:sp>
      <p:cxnSp>
        <p:nvCxnSpPr>
          <p:cNvPr id="169" name="Straight Connector 168"/>
          <p:cNvCxnSpPr/>
          <p:nvPr/>
        </p:nvCxnSpPr>
        <p:spPr bwMode="auto">
          <a:xfrm flipH="1" flipV="1">
            <a:off x="7740352" y="1916830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0" name="Rounded Rectangle 169"/>
          <p:cNvSpPr/>
          <p:nvPr/>
        </p:nvSpPr>
        <p:spPr bwMode="auto">
          <a:xfrm>
            <a:off x="7380312" y="177281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70, 80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8100392" y="2420886"/>
            <a:ext cx="720080" cy="28803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50, 90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7956376" y="3068958"/>
            <a:ext cx="720080" cy="28803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755576" y="620688"/>
            <a:ext cx="4536504" cy="36004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Find Nearest Neighbour to [40, 50]</a:t>
            </a:r>
            <a:endParaRPr lang="en-US" b="1" dirty="0">
              <a:solidFill>
                <a:srgbClr val="000000"/>
              </a:solidFill>
            </a:endParaRPr>
          </a:p>
        </p:txBody>
      </p:sp>
      <p:grpSp>
        <p:nvGrpSpPr>
          <p:cNvPr id="177" name="Group 176"/>
          <p:cNvGrpSpPr/>
          <p:nvPr/>
        </p:nvGrpSpPr>
        <p:grpSpPr>
          <a:xfrm>
            <a:off x="6444208" y="6237312"/>
            <a:ext cx="2376264" cy="360263"/>
            <a:chOff x="5364088" y="5301208"/>
            <a:chExt cx="2376264" cy="360263"/>
          </a:xfrm>
        </p:grpSpPr>
        <p:sp>
          <p:nvSpPr>
            <p:cNvPr id="178" name="AutoShape 56"/>
            <p:cNvSpPr>
              <a:spLocks noChangeArrowheads="1"/>
            </p:cNvSpPr>
            <p:nvPr/>
          </p:nvSpPr>
          <p:spPr bwMode="auto">
            <a:xfrm>
              <a:off x="5364088" y="5301208"/>
              <a:ext cx="237626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sz="1600" b="1" dirty="0" smtClean="0"/>
                <a:t>Searched nodes</a:t>
              </a:r>
              <a:endParaRPr lang="cs-CZ" sz="1600" b="1" dirty="0"/>
            </a:p>
          </p:txBody>
        </p:sp>
        <p:sp>
          <p:nvSpPr>
            <p:cNvPr id="179" name="Rounded Rectangle 178"/>
            <p:cNvSpPr/>
            <p:nvPr/>
          </p:nvSpPr>
          <p:spPr bwMode="auto">
            <a:xfrm>
              <a:off x="7164288" y="5373216"/>
              <a:ext cx="432048" cy="205737"/>
            </a:xfrm>
            <a:prstGeom prst="roundRect">
              <a:avLst/>
            </a:prstGeom>
            <a:solidFill>
              <a:srgbClr val="FFC000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80" name="Straight Connector 79"/>
          <p:cNvCxnSpPr/>
          <p:nvPr/>
        </p:nvCxnSpPr>
        <p:spPr bwMode="auto">
          <a:xfrm rot="5400000" flipH="1" flipV="1">
            <a:off x="2879811" y="3609020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2159732" y="38619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AutoShape 3"/>
          <p:cNvSpPr>
            <a:spLocks noChangeArrowheads="1"/>
          </p:cNvSpPr>
          <p:nvPr/>
        </p:nvSpPr>
        <p:spPr bwMode="auto">
          <a:xfrm>
            <a:off x="4716016" y="3861048"/>
            <a:ext cx="1008112" cy="576064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Closest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so far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15" name="AutoShape 3"/>
          <p:cNvSpPr>
            <a:spLocks noChangeArrowheads="1"/>
          </p:cNvSpPr>
          <p:nvPr/>
        </p:nvSpPr>
        <p:spPr bwMode="auto">
          <a:xfrm>
            <a:off x="4355976" y="4437112"/>
            <a:ext cx="1584176" cy="288032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solidFill>
                  <a:srgbClr val="000000"/>
                </a:solidFill>
              </a:rPr>
              <a:t>Dist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b="1" smtClean="0">
                <a:solidFill>
                  <a:srgbClr val="000000"/>
                </a:solidFill>
              </a:rPr>
              <a:t>= 20.0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16" name="Freeform 115"/>
          <p:cNvSpPr/>
          <p:nvPr/>
        </p:nvSpPr>
        <p:spPr bwMode="auto">
          <a:xfrm rot="16200000" flipV="1">
            <a:off x="4787558" y="3573482"/>
            <a:ext cx="432980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 flipH="1">
            <a:off x="7812360" y="1124744"/>
            <a:ext cx="1008112" cy="288032"/>
          </a:xfrm>
          <a:prstGeom prst="roundRect">
            <a:avLst>
              <a:gd name="adj" fmla="val 22913"/>
            </a:avLst>
          </a:prstGeom>
          <a:solidFill>
            <a:schemeClr val="bg1">
              <a:lumMod val="75000"/>
            </a:schemeClr>
          </a:solidFill>
          <a:ln w="38100">
            <a:solidFill>
              <a:srgbClr val="0070C0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Pruned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42" name="Freeform 141"/>
          <p:cNvSpPr/>
          <p:nvPr/>
        </p:nvSpPr>
        <p:spPr bwMode="auto">
          <a:xfrm rot="16200000" flipH="1" flipV="1">
            <a:off x="8136396" y="1808820"/>
            <a:ext cx="93610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148" name="Freeform 147"/>
          <p:cNvSpPr/>
          <p:nvPr/>
        </p:nvSpPr>
        <p:spPr bwMode="auto">
          <a:xfrm rot="16200000" flipH="1" flipV="1">
            <a:off x="7848364" y="2168860"/>
            <a:ext cx="165618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cxnSp>
        <p:nvCxnSpPr>
          <p:cNvPr id="122" name="Straight Connector 121"/>
          <p:cNvCxnSpPr/>
          <p:nvPr/>
        </p:nvCxnSpPr>
        <p:spPr bwMode="auto">
          <a:xfrm rot="5400000" flipH="1">
            <a:off x="1151619" y="28786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2570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251520" y="692696"/>
            <a:ext cx="8568952" cy="5832648"/>
          </a:xfrm>
          <a:prstGeom prst="roundRect">
            <a:avLst>
              <a:gd name="adj" fmla="val 4510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 anchorCtr="0"/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NNres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nn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(point q, Node t, </a:t>
            </a:r>
            <a:r>
              <a:rPr lang="en-US" b="1" u="sng" dirty="0" err="1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cd,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HypRec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r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NNres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close){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u="sng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(t == </a:t>
            </a:r>
            <a:r>
              <a:rPr lang="en-US" b="1" u="sng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u="sng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close;     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out of tree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u="sng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G.distance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(q, r) &gt;=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close.dist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u="sng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close;           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cell of t is too far from q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Number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G.distance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(q,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t.coords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u="sng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close.dist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   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upd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close if necessary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{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close.coords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t.coords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close.dist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u="sng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(q[cd] &lt;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t.coords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[cd] {         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q closer to L child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close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nn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(q,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t.left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(cd+1)%D,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r.trimLeft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(cd,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t.coords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), close);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close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nn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(q,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t.right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(cd+1)%D,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r.trimRight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(cd,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t.coords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), close);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 </a:t>
            </a:r>
            <a:r>
              <a:rPr lang="en-US" b="1" u="sng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b="1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                           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q closer to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R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child</a:t>
            </a:r>
            <a:endParaRPr lang="en-US" b="1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close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nn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(q,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t.right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(cd+1)%D,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r.trimRight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(cd,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t.coords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), close);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close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nn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(q,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t.left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(cd+1)%D,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r.trimLeft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(cd,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t.coords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), close);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u="sng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close;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Code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56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64621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67544" y="764704"/>
            <a:ext cx="8064896" cy="5760640"/>
          </a:xfrm>
          <a:prstGeom prst="roundRect">
            <a:avLst>
              <a:gd name="adj" fmla="val 486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Complexity of </a:t>
            </a:r>
            <a:r>
              <a:rPr lang="en-US" b="1" smtClean="0">
                <a:solidFill>
                  <a:srgbClr val="000000"/>
                </a:solidFill>
              </a:rPr>
              <a:t>Nearest Neighbour  search</a:t>
            </a:r>
            <a:endParaRPr lang="en-US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Complexity of Nearest Neighbour </a:t>
            </a:r>
            <a:r>
              <a:rPr lang="en-US" dirty="0" smtClean="0">
                <a:solidFill>
                  <a:srgbClr val="000000"/>
                </a:solidFill>
              </a:rPr>
              <a:t>search might be close to O(n) when data points and query point are  unfavorably arranged. However,  this happens only </a:t>
            </a:r>
            <a:r>
              <a:rPr lang="en-US" smtClean="0">
                <a:solidFill>
                  <a:srgbClr val="000000"/>
                </a:solidFill>
              </a:rPr>
              <a:t>when: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A. The dimension D is relatively high</a:t>
            </a:r>
            <a:r>
              <a:rPr lang="en-US" smtClean="0">
                <a:solidFill>
                  <a:srgbClr val="000000"/>
                </a:solidFill>
              </a:rPr>
              <a:t>, 7,8</a:t>
            </a:r>
            <a:r>
              <a:rPr lang="en-US" dirty="0" smtClean="0">
                <a:solidFill>
                  <a:srgbClr val="000000"/>
                </a:solidFill>
              </a:rPr>
              <a:t>… and more, 10 000 </a:t>
            </a:r>
            <a:r>
              <a:rPr lang="en-US" smtClean="0">
                <a:solidFill>
                  <a:srgbClr val="000000"/>
                </a:solidFill>
              </a:rPr>
              <a:t>etc… , or</a:t>
            </a:r>
            <a:endParaRPr lang="en-US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B. The </a:t>
            </a:r>
            <a:r>
              <a:rPr lang="en-US" smtClean="0">
                <a:solidFill>
                  <a:srgbClr val="000000"/>
                </a:solidFill>
              </a:rPr>
              <a:t>arrangement of points in </a:t>
            </a:r>
            <a:r>
              <a:rPr lang="en-US" dirty="0" smtClean="0">
                <a:solidFill>
                  <a:srgbClr val="000000"/>
                </a:solidFill>
              </a:rPr>
              <a:t>low dimension D is very special (artificially constructed </a:t>
            </a:r>
            <a:r>
              <a:rPr lang="en-US" smtClean="0">
                <a:solidFill>
                  <a:srgbClr val="000000"/>
                </a:solidFill>
              </a:rPr>
              <a:t>etc.).</a:t>
            </a:r>
            <a:endParaRPr lang="en-US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Expected time of NN  search is close </a:t>
            </a:r>
            <a:r>
              <a:rPr lang="en-US" smtClean="0">
                <a:solidFill>
                  <a:srgbClr val="000000"/>
                </a:solidFill>
              </a:rPr>
              <a:t>to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O(2</a:t>
            </a:r>
            <a:r>
              <a:rPr lang="en-US" b="1" baseline="30000" smtClean="0">
                <a:solidFill>
                  <a:srgbClr val="000000"/>
                </a:solidFill>
              </a:rPr>
              <a:t>D</a:t>
            </a:r>
            <a:r>
              <a:rPr lang="en-US" b="1" smtClean="0">
                <a:solidFill>
                  <a:srgbClr val="000000"/>
                </a:solidFill>
              </a:rPr>
              <a:t> </a:t>
            </a:r>
            <a:r>
              <a:rPr lang="en-US" b="1" dirty="0" smtClean="0">
                <a:solidFill>
                  <a:srgbClr val="000000"/>
                </a:solidFill>
              </a:rPr>
              <a:t>+ log n</a:t>
            </a:r>
            <a:r>
              <a:rPr lang="en-US" b="1" smtClean="0">
                <a:solidFill>
                  <a:srgbClr val="000000"/>
                </a:solidFill>
              </a:rPr>
              <a:t>)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with </a:t>
            </a:r>
            <a:r>
              <a:rPr lang="en-US" dirty="0" smtClean="0">
                <a:solidFill>
                  <a:srgbClr val="000000"/>
                </a:solidFill>
              </a:rPr>
              <a:t>uniformly distributed data</a:t>
            </a:r>
            <a:r>
              <a:rPr lang="en-US" smtClean="0">
                <a:solidFill>
                  <a:srgbClr val="000000"/>
                </a:solidFill>
              </a:rPr>
              <a:t>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Thus it is effective </a:t>
            </a:r>
            <a:r>
              <a:rPr lang="en-US" dirty="0">
                <a:solidFill>
                  <a:srgbClr val="000000"/>
                </a:solidFill>
              </a:rPr>
              <a:t>only </a:t>
            </a:r>
            <a:r>
              <a:rPr lang="en-US">
                <a:solidFill>
                  <a:srgbClr val="000000"/>
                </a:solidFill>
              </a:rPr>
              <a:t>when </a:t>
            </a:r>
            <a:r>
              <a:rPr lang="en-US" smtClean="0">
                <a:solidFill>
                  <a:srgbClr val="000000"/>
                </a:solidFill>
              </a:rPr>
              <a:t>2</a:t>
            </a:r>
            <a:r>
              <a:rPr lang="en-US" baseline="30000" smtClean="0">
                <a:solidFill>
                  <a:srgbClr val="000000"/>
                </a:solidFill>
              </a:rPr>
              <a:t>D</a:t>
            </a:r>
            <a:r>
              <a:rPr lang="en-US" smtClean="0">
                <a:solidFill>
                  <a:srgbClr val="000000"/>
                </a:solidFill>
              </a:rPr>
              <a:t>  </a:t>
            </a:r>
            <a:r>
              <a:rPr lang="en-US" dirty="0" smtClean="0">
                <a:solidFill>
                  <a:srgbClr val="000000"/>
                </a:solidFill>
              </a:rPr>
              <a:t>is significantly smaller than n. </a:t>
            </a:r>
          </a:p>
        </p:txBody>
      </p:sp>
      <p:sp>
        <p:nvSpPr>
          <p:cNvPr id="1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Complexity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57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22181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82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9" name="Rounded Rectangle 158"/>
          <p:cNvSpPr/>
          <p:nvPr/>
        </p:nvSpPr>
        <p:spPr bwMode="auto">
          <a:xfrm>
            <a:off x="5940152" y="1556792"/>
            <a:ext cx="864096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4" name="Straight Connector 123"/>
          <p:cNvCxnSpPr/>
          <p:nvPr/>
        </p:nvCxnSpPr>
        <p:spPr bwMode="auto">
          <a:xfrm flipV="1">
            <a:off x="6372200" y="1772816"/>
            <a:ext cx="0" cy="2808312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2915816" y="3645024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 flipV="1">
            <a:off x="3491880" y="1988840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rot="5400000">
            <a:off x="2627784" y="450912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 flipV="1">
            <a:off x="3347864" y="4005064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 flipV="1">
            <a:off x="2051720" y="4149080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431540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323528" y="3356992"/>
            <a:ext cx="151216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971600" y="3212976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 flipH="1">
            <a:off x="1187624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>
            <a:off x="323528" y="2492896"/>
            <a:ext cx="10801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 flipV="1">
            <a:off x="683568" y="2348880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Connector 116"/>
          <p:cNvCxnSpPr/>
          <p:nvPr/>
        </p:nvCxnSpPr>
        <p:spPr bwMode="auto">
          <a:xfrm rot="5400000" flipH="1">
            <a:off x="431540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1043608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395536" y="4509120"/>
            <a:ext cx="86409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>
            <a:off x="323528" y="4509120"/>
            <a:ext cx="3600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Straight Connector 122"/>
          <p:cNvCxnSpPr/>
          <p:nvPr/>
        </p:nvCxnSpPr>
        <p:spPr bwMode="auto">
          <a:xfrm rot="5400000" flipH="1">
            <a:off x="323528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755576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76672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>
            <a:off x="323528" y="5013176"/>
            <a:ext cx="36724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>
            <a:off x="323528" y="1412776"/>
            <a:ext cx="36724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Rounded Rectangle 110"/>
          <p:cNvSpPr/>
          <p:nvPr/>
        </p:nvSpPr>
        <p:spPr bwMode="auto">
          <a:xfrm>
            <a:off x="1907704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40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9" name="Straight Connector 138"/>
          <p:cNvCxnSpPr/>
          <p:nvPr/>
        </p:nvCxnSpPr>
        <p:spPr bwMode="auto">
          <a:xfrm flipH="1">
            <a:off x="5292080" y="1772816"/>
            <a:ext cx="1080120" cy="5040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/>
          <p:nvPr/>
        </p:nvCxnSpPr>
        <p:spPr bwMode="auto">
          <a:xfrm flipH="1">
            <a:off x="4932040" y="2276872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/>
          <p:nvPr/>
        </p:nvCxnSpPr>
        <p:spPr bwMode="auto">
          <a:xfrm>
            <a:off x="5364088" y="2276872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/>
          <p:nvPr/>
        </p:nvCxnSpPr>
        <p:spPr bwMode="auto">
          <a:xfrm flipH="1">
            <a:off x="4644008" y="2996952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/>
          <p:nvPr/>
        </p:nvCxnSpPr>
        <p:spPr bwMode="auto">
          <a:xfrm flipH="1">
            <a:off x="5724128" y="2996952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/>
          <p:nvPr/>
        </p:nvCxnSpPr>
        <p:spPr bwMode="auto">
          <a:xfrm>
            <a:off x="4644008" y="3717032"/>
            <a:ext cx="21602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/>
          <p:nvPr/>
        </p:nvCxnSpPr>
        <p:spPr bwMode="auto">
          <a:xfrm>
            <a:off x="6372200" y="1772816"/>
            <a:ext cx="1152128" cy="5040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/>
          <p:nvPr/>
        </p:nvCxnSpPr>
        <p:spPr bwMode="auto">
          <a:xfrm>
            <a:off x="7524328" y="2276872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/>
          <p:nvPr/>
        </p:nvCxnSpPr>
        <p:spPr bwMode="auto">
          <a:xfrm flipH="1">
            <a:off x="7092280" y="2276872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Straight Connector 150"/>
          <p:cNvCxnSpPr/>
          <p:nvPr/>
        </p:nvCxnSpPr>
        <p:spPr bwMode="auto">
          <a:xfrm flipH="1">
            <a:off x="6804248" y="2996952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Straight Connector 152"/>
          <p:cNvCxnSpPr/>
          <p:nvPr/>
        </p:nvCxnSpPr>
        <p:spPr bwMode="auto">
          <a:xfrm>
            <a:off x="7092280" y="2996952"/>
            <a:ext cx="504056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Straight Connector 154"/>
          <p:cNvCxnSpPr/>
          <p:nvPr/>
        </p:nvCxnSpPr>
        <p:spPr bwMode="auto">
          <a:xfrm>
            <a:off x="8100392" y="2996952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6012160" y="162880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40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0" name="Rounded Rectangle 109"/>
          <p:cNvSpPr/>
          <p:nvPr/>
        </p:nvSpPr>
        <p:spPr bwMode="auto">
          <a:xfrm>
            <a:off x="7236296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5004048" y="213285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Rounded Rectangle 117"/>
          <p:cNvSpPr/>
          <p:nvPr/>
        </p:nvSpPr>
        <p:spPr bwMode="auto">
          <a:xfrm>
            <a:off x="7164288" y="213285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Rounded Rectangle 124"/>
          <p:cNvSpPr/>
          <p:nvPr/>
        </p:nvSpPr>
        <p:spPr bwMode="auto">
          <a:xfrm>
            <a:off x="558011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49999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Rounded Rectangle 130"/>
          <p:cNvSpPr/>
          <p:nvPr/>
        </p:nvSpPr>
        <p:spPr bwMode="auto">
          <a:xfrm>
            <a:off x="774035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Rounded Rectangle 131"/>
          <p:cNvSpPr/>
          <p:nvPr/>
        </p:nvSpPr>
        <p:spPr bwMode="auto">
          <a:xfrm>
            <a:off x="6732240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4" name="Rounded Rectangle 133"/>
          <p:cNvSpPr/>
          <p:nvPr/>
        </p:nvSpPr>
        <p:spPr bwMode="auto">
          <a:xfrm>
            <a:off x="6444208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5" name="Rounded Rectangle 134"/>
          <p:cNvSpPr/>
          <p:nvPr/>
        </p:nvSpPr>
        <p:spPr bwMode="auto">
          <a:xfrm>
            <a:off x="8100392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4283968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Rounded Rectangle 136"/>
          <p:cNvSpPr/>
          <p:nvPr/>
        </p:nvSpPr>
        <p:spPr bwMode="auto">
          <a:xfrm>
            <a:off x="5364088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8" name="Rounded Rectangle 137"/>
          <p:cNvSpPr/>
          <p:nvPr/>
        </p:nvSpPr>
        <p:spPr bwMode="auto">
          <a:xfrm>
            <a:off x="4427984" y="422108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4283968" y="4581128"/>
            <a:ext cx="2088232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x &lt;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6372200" y="4581128"/>
            <a:ext cx="2376264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x &gt;=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2" name="Straight Connector 71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6" name="AutoShape 46"/>
          <p:cNvSpPr>
            <a:spLocks noChangeArrowheads="1"/>
          </p:cNvSpPr>
          <p:nvPr/>
        </p:nvSpPr>
        <p:spPr bwMode="auto">
          <a:xfrm>
            <a:off x="323528" y="5949280"/>
            <a:ext cx="8568952" cy="720080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Scheme of area divison exploited in k-d tree.</a:t>
            </a:r>
            <a:endParaRPr lang="en-US"/>
          </a:p>
        </p:txBody>
      </p:sp>
      <p:sp>
        <p:nvSpPr>
          <p:cNvPr id="6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tree structure 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6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6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6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6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70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7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7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Step </a:t>
            </a:r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by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step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1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2" name="Right Arrow 1"/>
          <p:cNvSpPr/>
          <p:nvPr/>
        </p:nvSpPr>
        <p:spPr bwMode="auto">
          <a:xfrm>
            <a:off x="6948264" y="1556792"/>
            <a:ext cx="1512168" cy="72008"/>
          </a:xfrm>
          <a:prstGeom prst="rightArrow">
            <a:avLst/>
          </a:prstGeom>
          <a:solidFill>
            <a:srgbClr val="FF0000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ight Arrow 87"/>
          <p:cNvSpPr/>
          <p:nvPr/>
        </p:nvSpPr>
        <p:spPr bwMode="auto">
          <a:xfrm flipH="1">
            <a:off x="4355976" y="1556792"/>
            <a:ext cx="1368152" cy="72008"/>
          </a:xfrm>
          <a:prstGeom prst="rightArrow">
            <a:avLst/>
          </a:prstGeom>
          <a:solidFill>
            <a:srgbClr val="FF0000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ight Arrow 90"/>
          <p:cNvSpPr/>
          <p:nvPr/>
        </p:nvSpPr>
        <p:spPr bwMode="auto">
          <a:xfrm flipH="1">
            <a:off x="467544" y="1556792"/>
            <a:ext cx="1224136" cy="72008"/>
          </a:xfrm>
          <a:prstGeom prst="rightArrow">
            <a:avLst/>
          </a:prstGeom>
          <a:solidFill>
            <a:srgbClr val="FF0000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ight Arrow 91"/>
          <p:cNvSpPr/>
          <p:nvPr/>
        </p:nvSpPr>
        <p:spPr bwMode="auto">
          <a:xfrm>
            <a:off x="1979712" y="1556792"/>
            <a:ext cx="1872208" cy="72008"/>
          </a:xfrm>
          <a:prstGeom prst="rightArrow">
            <a:avLst/>
          </a:prstGeom>
          <a:solidFill>
            <a:srgbClr val="FF0000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49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7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146" name="Straight Connector 145"/>
          <p:cNvCxnSpPr/>
          <p:nvPr/>
        </p:nvCxnSpPr>
        <p:spPr bwMode="auto">
          <a:xfrm rot="5400000" flipH="1">
            <a:off x="7032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Connector 80"/>
          <p:cNvCxnSpPr/>
          <p:nvPr/>
        </p:nvCxnSpPr>
        <p:spPr bwMode="auto">
          <a:xfrm>
            <a:off x="7596336" y="2276872"/>
            <a:ext cx="0" cy="237626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Rounded Rectangle 83"/>
          <p:cNvSpPr/>
          <p:nvPr/>
        </p:nvSpPr>
        <p:spPr bwMode="auto">
          <a:xfrm>
            <a:off x="7092280" y="2060848"/>
            <a:ext cx="864096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Rounded Rectangle 81"/>
          <p:cNvSpPr/>
          <p:nvPr/>
        </p:nvSpPr>
        <p:spPr bwMode="auto">
          <a:xfrm>
            <a:off x="4932040" y="2060848"/>
            <a:ext cx="864096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3" name="Straight Connector 62"/>
          <p:cNvCxnSpPr/>
          <p:nvPr/>
        </p:nvCxnSpPr>
        <p:spPr bwMode="auto">
          <a:xfrm>
            <a:off x="5364088" y="2276872"/>
            <a:ext cx="0" cy="237626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Connector 138"/>
          <p:cNvCxnSpPr/>
          <p:nvPr/>
        </p:nvCxnSpPr>
        <p:spPr bwMode="auto">
          <a:xfrm flipH="1">
            <a:off x="5292080" y="1772816"/>
            <a:ext cx="1080120" cy="5040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/>
          <p:nvPr/>
        </p:nvCxnSpPr>
        <p:spPr bwMode="auto">
          <a:xfrm flipH="1">
            <a:off x="4932040" y="2276872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/>
          <p:nvPr/>
        </p:nvCxnSpPr>
        <p:spPr bwMode="auto">
          <a:xfrm>
            <a:off x="5364088" y="2276872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/>
          <p:nvPr/>
        </p:nvCxnSpPr>
        <p:spPr bwMode="auto">
          <a:xfrm flipH="1">
            <a:off x="4644008" y="2996952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/>
          <p:nvPr/>
        </p:nvCxnSpPr>
        <p:spPr bwMode="auto">
          <a:xfrm flipH="1">
            <a:off x="5724128" y="2996952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/>
          <p:nvPr/>
        </p:nvCxnSpPr>
        <p:spPr bwMode="auto">
          <a:xfrm>
            <a:off x="4644008" y="3717032"/>
            <a:ext cx="21602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/>
          <p:nvPr/>
        </p:nvCxnSpPr>
        <p:spPr bwMode="auto">
          <a:xfrm>
            <a:off x="6372200" y="1772816"/>
            <a:ext cx="1152128" cy="5040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/>
          <p:nvPr/>
        </p:nvCxnSpPr>
        <p:spPr bwMode="auto">
          <a:xfrm>
            <a:off x="7524328" y="2276872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/>
          <p:nvPr/>
        </p:nvCxnSpPr>
        <p:spPr bwMode="auto">
          <a:xfrm flipH="1">
            <a:off x="7092280" y="2276872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Straight Connector 150"/>
          <p:cNvCxnSpPr/>
          <p:nvPr/>
        </p:nvCxnSpPr>
        <p:spPr bwMode="auto">
          <a:xfrm flipH="1">
            <a:off x="6804248" y="2996952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Straight Connector 152"/>
          <p:cNvCxnSpPr/>
          <p:nvPr/>
        </p:nvCxnSpPr>
        <p:spPr bwMode="auto">
          <a:xfrm>
            <a:off x="7092280" y="2996952"/>
            <a:ext cx="288032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Straight Connector 154"/>
          <p:cNvCxnSpPr/>
          <p:nvPr/>
        </p:nvCxnSpPr>
        <p:spPr bwMode="auto">
          <a:xfrm>
            <a:off x="8100392" y="2996952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6012160" y="162880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5004048" y="213285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18" name="Rounded Rectangle 117"/>
          <p:cNvSpPr/>
          <p:nvPr/>
        </p:nvSpPr>
        <p:spPr bwMode="auto">
          <a:xfrm>
            <a:off x="7164288" y="213285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25" name="Rounded Rectangle 124"/>
          <p:cNvSpPr/>
          <p:nvPr/>
        </p:nvSpPr>
        <p:spPr bwMode="auto">
          <a:xfrm>
            <a:off x="558011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49999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Rounded Rectangle 130"/>
          <p:cNvSpPr/>
          <p:nvPr/>
        </p:nvSpPr>
        <p:spPr bwMode="auto">
          <a:xfrm>
            <a:off x="774035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Rounded Rectangle 131"/>
          <p:cNvSpPr/>
          <p:nvPr/>
        </p:nvSpPr>
        <p:spPr bwMode="auto">
          <a:xfrm>
            <a:off x="6732240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4" name="Rounded Rectangle 133"/>
          <p:cNvSpPr/>
          <p:nvPr/>
        </p:nvSpPr>
        <p:spPr bwMode="auto">
          <a:xfrm>
            <a:off x="6444208" y="350100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5" name="Rounded Rectangle 134"/>
          <p:cNvSpPr/>
          <p:nvPr/>
        </p:nvSpPr>
        <p:spPr bwMode="auto">
          <a:xfrm>
            <a:off x="8100392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4283968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Rounded Rectangle 136"/>
          <p:cNvSpPr/>
          <p:nvPr/>
        </p:nvSpPr>
        <p:spPr bwMode="auto">
          <a:xfrm>
            <a:off x="5436096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8" name="Rounded Rectangle 137"/>
          <p:cNvSpPr/>
          <p:nvPr/>
        </p:nvSpPr>
        <p:spPr bwMode="auto">
          <a:xfrm>
            <a:off x="4427984" y="422108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8" name="Straight Connector 77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 rot="5400000" flipH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 rot="5400000" flipH="1" flipV="1">
            <a:off x="1043608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 bwMode="auto">
          <a:xfrm rot="5400000" flipH="1">
            <a:off x="1043608" y="2636912"/>
            <a:ext cx="0" cy="144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 flipV="1">
            <a:off x="3491880" y="1988840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rot="5400000">
            <a:off x="2627784" y="450912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 flipV="1">
            <a:off x="3347864" y="4005064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 flipV="1">
            <a:off x="2051720" y="4149080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431540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 flipH="1">
            <a:off x="1187624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 rot="5400000" flipH="1" flipV="1">
            <a:off x="863588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 flipV="1">
            <a:off x="683568" y="2348880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Connector 116"/>
          <p:cNvCxnSpPr/>
          <p:nvPr/>
        </p:nvCxnSpPr>
        <p:spPr bwMode="auto">
          <a:xfrm rot="5400000" flipH="1">
            <a:off x="431540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1043608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 rot="5400000" flipH="1" flipV="1">
            <a:off x="791580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 flipV="1">
            <a:off x="539552" y="4365104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Straight Connector 122"/>
          <p:cNvCxnSpPr/>
          <p:nvPr/>
        </p:nvCxnSpPr>
        <p:spPr bwMode="auto">
          <a:xfrm rot="5400000" flipH="1">
            <a:off x="323528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755576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76672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>
            <a:off x="323528" y="5013176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>
            <a:off x="323528" y="1412776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26987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Rounded Rectangle 76"/>
          <p:cNvSpPr/>
          <p:nvPr/>
        </p:nvSpPr>
        <p:spPr bwMode="auto">
          <a:xfrm>
            <a:off x="61156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79" name="Rounded Rectangle 78"/>
          <p:cNvSpPr/>
          <p:nvPr/>
        </p:nvSpPr>
        <p:spPr bwMode="auto">
          <a:xfrm>
            <a:off x="2843808" y="342900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10" name="Rounded Rectangle 109"/>
          <p:cNvSpPr/>
          <p:nvPr/>
        </p:nvSpPr>
        <p:spPr bwMode="auto">
          <a:xfrm>
            <a:off x="687625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4283968" y="4653136"/>
            <a:ext cx="1008112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y &lt;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Rounded Rectangle 95"/>
          <p:cNvSpPr/>
          <p:nvPr/>
        </p:nvSpPr>
        <p:spPr bwMode="auto">
          <a:xfrm>
            <a:off x="5436096" y="4653136"/>
            <a:ext cx="864096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y &gt;=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6660232" y="4653136"/>
            <a:ext cx="864096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y &lt;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7668344" y="4653136"/>
            <a:ext cx="108012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y &gt;=35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5" name="Straight Connector 104"/>
          <p:cNvCxnSpPr/>
          <p:nvPr/>
        </p:nvCxnSpPr>
        <p:spPr bwMode="auto">
          <a:xfrm rot="5400000" flipH="1">
            <a:off x="45021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>
            <a:off x="1835696" y="1412776"/>
            <a:ext cx="21602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>
            <a:off x="1835696" y="5013176"/>
            <a:ext cx="21602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1079612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AutoShape 46"/>
          <p:cNvSpPr>
            <a:spLocks noChangeArrowheads="1"/>
          </p:cNvSpPr>
          <p:nvPr/>
        </p:nvSpPr>
        <p:spPr bwMode="auto">
          <a:xfrm>
            <a:off x="323528" y="5949280"/>
            <a:ext cx="8568952" cy="720080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Scheme of area divison exploited in k-d tree.</a:t>
            </a:r>
            <a:endParaRPr lang="en-US"/>
          </a:p>
        </p:txBody>
      </p:sp>
      <p:sp>
        <p:nvSpPr>
          <p:cNvPr id="7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tree structure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5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6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8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8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99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0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1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4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0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1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52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Step by step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8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60" name="Right Arrow 159"/>
          <p:cNvSpPr/>
          <p:nvPr/>
        </p:nvSpPr>
        <p:spPr bwMode="auto">
          <a:xfrm rot="16200000">
            <a:off x="2843810" y="2564904"/>
            <a:ext cx="2088232" cy="72007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1" name="Right Arrow 160"/>
          <p:cNvSpPr/>
          <p:nvPr/>
        </p:nvSpPr>
        <p:spPr bwMode="auto">
          <a:xfrm rot="16200000">
            <a:off x="-396551" y="2348881"/>
            <a:ext cx="1656185" cy="72007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Right Arrow 161"/>
          <p:cNvSpPr/>
          <p:nvPr/>
        </p:nvSpPr>
        <p:spPr bwMode="auto">
          <a:xfrm rot="5400000" flipV="1">
            <a:off x="-252535" y="4149080"/>
            <a:ext cx="1368152" cy="72009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ight Arrow 162"/>
          <p:cNvSpPr/>
          <p:nvPr/>
        </p:nvSpPr>
        <p:spPr bwMode="auto">
          <a:xfrm rot="5400000" flipV="1">
            <a:off x="3406729" y="4378249"/>
            <a:ext cx="936103" cy="45719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ight Arrow 163"/>
          <p:cNvSpPr/>
          <p:nvPr/>
        </p:nvSpPr>
        <p:spPr bwMode="auto">
          <a:xfrm>
            <a:off x="5868144" y="2276872"/>
            <a:ext cx="432048" cy="72008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5" name="Right Arrow 164"/>
          <p:cNvSpPr/>
          <p:nvPr/>
        </p:nvSpPr>
        <p:spPr bwMode="auto">
          <a:xfrm flipH="1">
            <a:off x="4355976" y="2276872"/>
            <a:ext cx="504056" cy="72008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Right Arrow 165"/>
          <p:cNvSpPr/>
          <p:nvPr/>
        </p:nvSpPr>
        <p:spPr bwMode="auto">
          <a:xfrm>
            <a:off x="8028384" y="2276872"/>
            <a:ext cx="504056" cy="72008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ight Arrow 166"/>
          <p:cNvSpPr/>
          <p:nvPr/>
        </p:nvSpPr>
        <p:spPr bwMode="auto">
          <a:xfrm flipH="1">
            <a:off x="6660232" y="2276872"/>
            <a:ext cx="360040" cy="72008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52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206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165" name="Straight Connector 164"/>
          <p:cNvCxnSpPr/>
          <p:nvPr/>
        </p:nvCxnSpPr>
        <p:spPr bwMode="auto">
          <a:xfrm rot="5400000" flipH="1">
            <a:off x="2838" y="3191204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Straight Connector 162"/>
          <p:cNvCxnSpPr/>
          <p:nvPr/>
        </p:nvCxnSpPr>
        <p:spPr bwMode="auto">
          <a:xfrm rot="5400000" flipH="1">
            <a:off x="2933394" y="266957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Straight Connector 163"/>
          <p:cNvCxnSpPr/>
          <p:nvPr/>
        </p:nvCxnSpPr>
        <p:spPr bwMode="auto">
          <a:xfrm rot="5400000" flipH="1">
            <a:off x="1061186" y="2597562"/>
            <a:ext cx="0" cy="144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rot="5400000" flipH="1">
            <a:off x="2087724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rot="5400000">
            <a:off x="2087724" y="4401108"/>
            <a:ext cx="122413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 rot="5400000" flipH="1" flipV="1">
            <a:off x="863588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 flipV="1">
            <a:off x="683568" y="2348880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Straight Connector 65"/>
          <p:cNvCxnSpPr/>
          <p:nvPr/>
        </p:nvCxnSpPr>
        <p:spPr bwMode="auto">
          <a:xfrm flipV="1">
            <a:off x="5004048" y="3212976"/>
            <a:ext cx="0" cy="144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Rounded Rectangle 64"/>
          <p:cNvSpPr/>
          <p:nvPr/>
        </p:nvSpPr>
        <p:spPr bwMode="auto">
          <a:xfrm>
            <a:off x="5508104" y="2780928"/>
            <a:ext cx="864096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4427984" y="2780928"/>
            <a:ext cx="864096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6660232" y="2780928"/>
            <a:ext cx="864096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0" name="Rounded Rectangle 69"/>
          <p:cNvSpPr/>
          <p:nvPr/>
        </p:nvSpPr>
        <p:spPr bwMode="auto">
          <a:xfrm>
            <a:off x="7668344" y="2780928"/>
            <a:ext cx="864096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9" name="Straight Connector 138"/>
          <p:cNvCxnSpPr/>
          <p:nvPr/>
        </p:nvCxnSpPr>
        <p:spPr bwMode="auto">
          <a:xfrm flipH="1">
            <a:off x="5292080" y="1772816"/>
            <a:ext cx="1080120" cy="5040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/>
          <p:nvPr/>
        </p:nvCxnSpPr>
        <p:spPr bwMode="auto">
          <a:xfrm flipH="1">
            <a:off x="4932040" y="2276872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/>
          <p:nvPr/>
        </p:nvCxnSpPr>
        <p:spPr bwMode="auto">
          <a:xfrm>
            <a:off x="5364088" y="2276872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/>
          <p:nvPr/>
        </p:nvCxnSpPr>
        <p:spPr bwMode="auto">
          <a:xfrm flipH="1">
            <a:off x="4427984" y="2996952"/>
            <a:ext cx="504056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/>
          <p:nvPr/>
        </p:nvCxnSpPr>
        <p:spPr bwMode="auto">
          <a:xfrm flipH="1">
            <a:off x="5580112" y="2996952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/>
          <p:nvPr/>
        </p:nvCxnSpPr>
        <p:spPr bwMode="auto">
          <a:xfrm>
            <a:off x="4427984" y="3717032"/>
            <a:ext cx="21602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/>
          <p:nvPr/>
        </p:nvCxnSpPr>
        <p:spPr bwMode="auto">
          <a:xfrm>
            <a:off x="6372200" y="1772816"/>
            <a:ext cx="1152128" cy="5040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/>
          <p:nvPr/>
        </p:nvCxnSpPr>
        <p:spPr bwMode="auto">
          <a:xfrm>
            <a:off x="7524328" y="2276872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/>
          <p:nvPr/>
        </p:nvCxnSpPr>
        <p:spPr bwMode="auto">
          <a:xfrm flipH="1">
            <a:off x="7092280" y="2276872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Straight Connector 150"/>
          <p:cNvCxnSpPr/>
          <p:nvPr/>
        </p:nvCxnSpPr>
        <p:spPr bwMode="auto">
          <a:xfrm flipH="1">
            <a:off x="6588224" y="2996952"/>
            <a:ext cx="504056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Straight Connector 152"/>
          <p:cNvCxnSpPr/>
          <p:nvPr/>
        </p:nvCxnSpPr>
        <p:spPr bwMode="auto">
          <a:xfrm>
            <a:off x="7092280" y="2996952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Straight Connector 154"/>
          <p:cNvCxnSpPr/>
          <p:nvPr/>
        </p:nvCxnSpPr>
        <p:spPr bwMode="auto">
          <a:xfrm>
            <a:off x="8100392" y="2996952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6012160" y="162880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5004048" y="213285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Rounded Rectangle 117"/>
          <p:cNvSpPr/>
          <p:nvPr/>
        </p:nvSpPr>
        <p:spPr bwMode="auto">
          <a:xfrm>
            <a:off x="7164288" y="213285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Rounded Rectangle 124"/>
          <p:cNvSpPr/>
          <p:nvPr/>
        </p:nvSpPr>
        <p:spPr bwMode="auto">
          <a:xfrm>
            <a:off x="558011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60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49999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25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Rounded Rectangle 130"/>
          <p:cNvSpPr/>
          <p:nvPr/>
        </p:nvSpPr>
        <p:spPr bwMode="auto">
          <a:xfrm>
            <a:off x="774035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60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Rounded Rectangle 131"/>
          <p:cNvSpPr/>
          <p:nvPr/>
        </p:nvSpPr>
        <p:spPr bwMode="auto">
          <a:xfrm>
            <a:off x="6732240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65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4" name="Rounded Rectangle 133"/>
          <p:cNvSpPr/>
          <p:nvPr/>
        </p:nvSpPr>
        <p:spPr bwMode="auto">
          <a:xfrm>
            <a:off x="6300192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5" name="Rounded Rectangle 134"/>
          <p:cNvSpPr/>
          <p:nvPr/>
        </p:nvSpPr>
        <p:spPr bwMode="auto">
          <a:xfrm>
            <a:off x="8100392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4067944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Rounded Rectangle 136"/>
          <p:cNvSpPr/>
          <p:nvPr/>
        </p:nvSpPr>
        <p:spPr bwMode="auto">
          <a:xfrm>
            <a:off x="5220072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8" name="Rounded Rectangle 137"/>
          <p:cNvSpPr/>
          <p:nvPr/>
        </p:nvSpPr>
        <p:spPr bwMode="auto">
          <a:xfrm>
            <a:off x="4283968" y="422108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7" name="Straight Connector 116"/>
          <p:cNvCxnSpPr/>
          <p:nvPr/>
        </p:nvCxnSpPr>
        <p:spPr bwMode="auto">
          <a:xfrm rot="5400000" flipH="1">
            <a:off x="431540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rot="5400000">
            <a:off x="431540" y="4185084"/>
            <a:ext cx="165618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flipV="1">
            <a:off x="1403648" y="1412776"/>
            <a:ext cx="0" cy="18722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>
            <a:off x="1403648" y="1412776"/>
            <a:ext cx="0" cy="187220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2555776" y="1412776"/>
            <a:ext cx="0" cy="23042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>
            <a:off x="2555776" y="1412776"/>
            <a:ext cx="0" cy="230425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 rot="5400000" flipH="1" flipV="1">
            <a:off x="2915816" y="2636912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 rot="5400000" flipH="1" flipV="1">
            <a:off x="1043608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3023828" y="368102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519772" y="25289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 flipV="1">
            <a:off x="3491880" y="1988840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rot="5400000">
            <a:off x="2663788" y="461713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2699792" y="4149080"/>
            <a:ext cx="12961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 flipV="1">
            <a:off x="3347864" y="4005064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>
            <a:off x="1835696" y="4293096"/>
            <a:ext cx="86409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 flipV="1">
            <a:off x="2051720" y="4149080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1079612" y="3248980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 flipH="1">
            <a:off x="1367644" y="288894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1223628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 rot="5400000" flipH="1" flipV="1">
            <a:off x="791580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 flipV="1">
            <a:off x="539552" y="4365104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Straight Connector 122"/>
          <p:cNvCxnSpPr/>
          <p:nvPr/>
        </p:nvCxnSpPr>
        <p:spPr bwMode="auto">
          <a:xfrm rot="5400000" flipH="1">
            <a:off x="323528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755576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flipV="1">
            <a:off x="323528" y="1412776"/>
            <a:ext cx="0" cy="18722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flipV="1">
            <a:off x="3995936" y="1412776"/>
            <a:ext cx="0" cy="23042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>
            <a:off x="323528" y="5013176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>
            <a:off x="323528" y="1412776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Connector 67"/>
          <p:cNvCxnSpPr/>
          <p:nvPr/>
        </p:nvCxnSpPr>
        <p:spPr bwMode="auto">
          <a:xfrm flipV="1">
            <a:off x="7092280" y="3212976"/>
            <a:ext cx="0" cy="86409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 flipV="1">
            <a:off x="8028384" y="3140968"/>
            <a:ext cx="0" cy="9361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Rounded Rectangle 75"/>
          <p:cNvSpPr/>
          <p:nvPr/>
        </p:nvSpPr>
        <p:spPr bwMode="auto">
          <a:xfrm>
            <a:off x="7164288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6" name="Straight Connector 85"/>
          <p:cNvCxnSpPr/>
          <p:nvPr/>
        </p:nvCxnSpPr>
        <p:spPr bwMode="auto">
          <a:xfrm flipV="1">
            <a:off x="6012160" y="3140968"/>
            <a:ext cx="0" cy="86409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899592" y="3573016"/>
            <a:ext cx="720080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25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611560" y="2780928"/>
            <a:ext cx="720080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30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2843808" y="4437112"/>
            <a:ext cx="720080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65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2339752" y="2708920"/>
            <a:ext cx="720080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60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8" name="Straight Connector 147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flipV="1">
            <a:off x="1763688" y="1412776"/>
            <a:ext cx="0" cy="18722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 flipV="1">
            <a:off x="1835696" y="1412776"/>
            <a:ext cx="0" cy="23042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>
            <a:off x="1835696" y="1412776"/>
            <a:ext cx="21602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flipV="1">
            <a:off x="1763688" y="3356992"/>
            <a:ext cx="0" cy="165618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flipV="1">
            <a:off x="323528" y="3356992"/>
            <a:ext cx="0" cy="165618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rot="5400000" flipH="1" flipV="1">
            <a:off x="1043608" y="2564904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Straight Connector 160"/>
          <p:cNvCxnSpPr/>
          <p:nvPr/>
        </p:nvCxnSpPr>
        <p:spPr bwMode="auto">
          <a:xfrm flipV="1">
            <a:off x="3995936" y="3789040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Straight Connector 161"/>
          <p:cNvCxnSpPr/>
          <p:nvPr/>
        </p:nvCxnSpPr>
        <p:spPr bwMode="auto">
          <a:xfrm flipV="1">
            <a:off x="1835696" y="3789040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>
            <a:off x="1835696" y="5013176"/>
            <a:ext cx="21602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6" name="AutoShape 46"/>
          <p:cNvSpPr>
            <a:spLocks noChangeArrowheads="1"/>
          </p:cNvSpPr>
          <p:nvPr/>
        </p:nvSpPr>
        <p:spPr bwMode="auto">
          <a:xfrm>
            <a:off x="323528" y="5949280"/>
            <a:ext cx="8568952" cy="720080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Scheme of area divison exploited in k-d tree.</a:t>
            </a:r>
            <a:endParaRPr lang="en-US"/>
          </a:p>
        </p:txBody>
      </p:sp>
      <p:sp>
        <p:nvSpPr>
          <p:cNvPr id="18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tree structure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9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9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9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9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9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9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9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0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0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0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Step by step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21" name="Right Arrow 120"/>
          <p:cNvSpPr/>
          <p:nvPr/>
        </p:nvSpPr>
        <p:spPr bwMode="auto">
          <a:xfrm flipH="1">
            <a:off x="1979712" y="1556792"/>
            <a:ext cx="432048" cy="72008"/>
          </a:xfrm>
          <a:prstGeom prst="rightArrow">
            <a:avLst/>
          </a:prstGeom>
          <a:solidFill>
            <a:srgbClr val="FF0000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4" name="Right Arrow 123"/>
          <p:cNvSpPr/>
          <p:nvPr/>
        </p:nvSpPr>
        <p:spPr bwMode="auto">
          <a:xfrm>
            <a:off x="2699792" y="1556792"/>
            <a:ext cx="1152128" cy="72008"/>
          </a:xfrm>
          <a:prstGeom prst="rightArrow">
            <a:avLst/>
          </a:prstGeom>
          <a:solidFill>
            <a:srgbClr val="FF0000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Right Arrow 145"/>
          <p:cNvSpPr/>
          <p:nvPr/>
        </p:nvSpPr>
        <p:spPr bwMode="auto">
          <a:xfrm>
            <a:off x="1547664" y="1556792"/>
            <a:ext cx="144016" cy="72008"/>
          </a:xfrm>
          <a:prstGeom prst="rightArrow">
            <a:avLst/>
          </a:prstGeom>
          <a:solidFill>
            <a:srgbClr val="FF0000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ight Arrow 166"/>
          <p:cNvSpPr/>
          <p:nvPr/>
        </p:nvSpPr>
        <p:spPr bwMode="auto">
          <a:xfrm flipH="1">
            <a:off x="395536" y="1556792"/>
            <a:ext cx="864096" cy="72008"/>
          </a:xfrm>
          <a:prstGeom prst="rightArrow">
            <a:avLst/>
          </a:prstGeom>
          <a:solidFill>
            <a:srgbClr val="FF0000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Right Arrow 167"/>
          <p:cNvSpPr/>
          <p:nvPr/>
        </p:nvSpPr>
        <p:spPr bwMode="auto">
          <a:xfrm flipH="1">
            <a:off x="1979712" y="4797152"/>
            <a:ext cx="576064" cy="72008"/>
          </a:xfrm>
          <a:prstGeom prst="rightArrow">
            <a:avLst/>
          </a:prstGeom>
          <a:solidFill>
            <a:srgbClr val="FF0000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Right Arrow 168"/>
          <p:cNvSpPr/>
          <p:nvPr/>
        </p:nvSpPr>
        <p:spPr bwMode="auto">
          <a:xfrm>
            <a:off x="2843808" y="4797152"/>
            <a:ext cx="1080120" cy="72008"/>
          </a:xfrm>
          <a:prstGeom prst="rightArrow">
            <a:avLst/>
          </a:prstGeom>
          <a:solidFill>
            <a:srgbClr val="FF0000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Right Arrow 169"/>
          <p:cNvSpPr/>
          <p:nvPr/>
        </p:nvSpPr>
        <p:spPr bwMode="auto">
          <a:xfrm flipH="1">
            <a:off x="467544" y="4797152"/>
            <a:ext cx="648072" cy="72008"/>
          </a:xfrm>
          <a:prstGeom prst="rightArrow">
            <a:avLst/>
          </a:prstGeom>
          <a:solidFill>
            <a:srgbClr val="FF0000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1" name="Right Arrow 170"/>
          <p:cNvSpPr/>
          <p:nvPr/>
        </p:nvSpPr>
        <p:spPr bwMode="auto">
          <a:xfrm>
            <a:off x="1403648" y="4797152"/>
            <a:ext cx="216024" cy="72008"/>
          </a:xfrm>
          <a:prstGeom prst="rightArrow">
            <a:avLst/>
          </a:prstGeom>
          <a:solidFill>
            <a:srgbClr val="FF0000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73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AutoShape 3"/>
          <p:cNvSpPr>
            <a:spLocks noChangeArrowheads="1"/>
          </p:cNvSpPr>
          <p:nvPr/>
        </p:nvSpPr>
        <p:spPr bwMode="auto">
          <a:xfrm>
            <a:off x="4355976" y="1052736"/>
            <a:ext cx="4536504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228" name="AutoShape 3"/>
          <p:cNvSpPr>
            <a:spLocks noChangeArrowheads="1"/>
          </p:cNvSpPr>
          <p:nvPr/>
        </p:nvSpPr>
        <p:spPr bwMode="auto">
          <a:xfrm>
            <a:off x="179512" y="1052736"/>
            <a:ext cx="4104456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222" name="Straight Connector 221"/>
          <p:cNvCxnSpPr/>
          <p:nvPr/>
        </p:nvCxnSpPr>
        <p:spPr bwMode="auto">
          <a:xfrm>
            <a:off x="2536726" y="1412776"/>
            <a:ext cx="0" cy="230425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Straight Connector 219"/>
          <p:cNvCxnSpPr/>
          <p:nvPr/>
        </p:nvCxnSpPr>
        <p:spPr bwMode="auto">
          <a:xfrm rot="5400000">
            <a:off x="392190" y="4185084"/>
            <a:ext cx="165618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1" name="Straight Connector 220"/>
          <p:cNvCxnSpPr/>
          <p:nvPr/>
        </p:nvCxnSpPr>
        <p:spPr bwMode="auto">
          <a:xfrm>
            <a:off x="1394123" y="1412776"/>
            <a:ext cx="0" cy="187220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4" name="Straight Connector 223"/>
          <p:cNvCxnSpPr/>
          <p:nvPr/>
        </p:nvCxnSpPr>
        <p:spPr bwMode="auto">
          <a:xfrm flipH="1">
            <a:off x="1835696" y="3760576"/>
            <a:ext cx="2232248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3" name="Straight Connector 222"/>
          <p:cNvCxnSpPr/>
          <p:nvPr/>
        </p:nvCxnSpPr>
        <p:spPr bwMode="auto">
          <a:xfrm flipH="1">
            <a:off x="323528" y="3335220"/>
            <a:ext cx="1512168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9" name="Straight Connector 218"/>
          <p:cNvCxnSpPr/>
          <p:nvPr/>
        </p:nvCxnSpPr>
        <p:spPr bwMode="auto">
          <a:xfrm rot="5400000">
            <a:off x="2199082" y="4401108"/>
            <a:ext cx="122413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" name="Straight Connector 217"/>
          <p:cNvCxnSpPr/>
          <p:nvPr/>
        </p:nvCxnSpPr>
        <p:spPr bwMode="auto">
          <a:xfrm>
            <a:off x="1807121" y="1412776"/>
            <a:ext cx="0" cy="36004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>
            <a:off x="323528" y="2492896"/>
            <a:ext cx="10081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Straight Connector 161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Straight Connector 169"/>
          <p:cNvCxnSpPr/>
          <p:nvPr/>
        </p:nvCxnSpPr>
        <p:spPr bwMode="auto">
          <a:xfrm>
            <a:off x="2843808" y="4149080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Straight Connector 171"/>
          <p:cNvCxnSpPr/>
          <p:nvPr/>
        </p:nvCxnSpPr>
        <p:spPr bwMode="auto">
          <a:xfrm>
            <a:off x="1835696" y="4293096"/>
            <a:ext cx="10081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Straight Connector 176"/>
          <p:cNvCxnSpPr/>
          <p:nvPr/>
        </p:nvCxnSpPr>
        <p:spPr bwMode="auto">
          <a:xfrm rot="5400000" flipH="1" flipV="1">
            <a:off x="791580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2" name="Straight Connector 211"/>
          <p:cNvCxnSpPr/>
          <p:nvPr/>
        </p:nvCxnSpPr>
        <p:spPr bwMode="auto">
          <a:xfrm flipH="1">
            <a:off x="323528" y="2492896"/>
            <a:ext cx="100811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" name="Straight Connector 212"/>
          <p:cNvCxnSpPr/>
          <p:nvPr/>
        </p:nvCxnSpPr>
        <p:spPr bwMode="auto">
          <a:xfrm rot="5400000" flipH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Straight Connector 213"/>
          <p:cNvCxnSpPr/>
          <p:nvPr/>
        </p:nvCxnSpPr>
        <p:spPr bwMode="auto">
          <a:xfrm flipH="1">
            <a:off x="2843808" y="4149080"/>
            <a:ext cx="1152128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Straight Connector 214"/>
          <p:cNvCxnSpPr/>
          <p:nvPr/>
        </p:nvCxnSpPr>
        <p:spPr bwMode="auto">
          <a:xfrm flipH="1">
            <a:off x="1835696" y="4293096"/>
            <a:ext cx="100811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Straight Connector 215"/>
          <p:cNvCxnSpPr/>
          <p:nvPr/>
        </p:nvCxnSpPr>
        <p:spPr bwMode="auto">
          <a:xfrm rot="5400000" flipH="1">
            <a:off x="791580" y="4041068"/>
            <a:ext cx="0" cy="9361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>
            <a:off x="4644008" y="3789040"/>
            <a:ext cx="0" cy="7920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Rounded Rectangle 81"/>
          <p:cNvSpPr/>
          <p:nvPr/>
        </p:nvSpPr>
        <p:spPr bwMode="auto">
          <a:xfrm>
            <a:off x="6228184" y="3501008"/>
            <a:ext cx="864096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Rounded Rectangle 85"/>
          <p:cNvSpPr/>
          <p:nvPr/>
        </p:nvSpPr>
        <p:spPr bwMode="auto">
          <a:xfrm>
            <a:off x="4211960" y="3501008"/>
            <a:ext cx="864096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5364088" y="3501008"/>
            <a:ext cx="864096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7020272" y="3501008"/>
            <a:ext cx="864096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8028384" y="3501008"/>
            <a:ext cx="864096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4" name="Straight Connector 73"/>
          <p:cNvCxnSpPr/>
          <p:nvPr/>
        </p:nvCxnSpPr>
        <p:spPr bwMode="auto">
          <a:xfrm>
            <a:off x="8460432" y="3717032"/>
            <a:ext cx="0" cy="50405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>
            <a:off x="7452320" y="3717032"/>
            <a:ext cx="0" cy="50405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Connector 80"/>
          <p:cNvCxnSpPr/>
          <p:nvPr/>
        </p:nvCxnSpPr>
        <p:spPr bwMode="auto">
          <a:xfrm>
            <a:off x="6660232" y="3717032"/>
            <a:ext cx="0" cy="50405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Straight Connector 62"/>
          <p:cNvCxnSpPr/>
          <p:nvPr/>
        </p:nvCxnSpPr>
        <p:spPr bwMode="auto">
          <a:xfrm>
            <a:off x="5796136" y="3717032"/>
            <a:ext cx="0" cy="50405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Connector 138"/>
          <p:cNvCxnSpPr/>
          <p:nvPr/>
        </p:nvCxnSpPr>
        <p:spPr bwMode="auto">
          <a:xfrm flipH="1">
            <a:off x="5292080" y="1772816"/>
            <a:ext cx="1080120" cy="5040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/>
          <p:nvPr/>
        </p:nvCxnSpPr>
        <p:spPr bwMode="auto">
          <a:xfrm flipH="1">
            <a:off x="4932040" y="2276872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/>
          <p:nvPr/>
        </p:nvCxnSpPr>
        <p:spPr bwMode="auto">
          <a:xfrm>
            <a:off x="5364088" y="2276872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/>
          <p:nvPr/>
        </p:nvCxnSpPr>
        <p:spPr bwMode="auto">
          <a:xfrm flipH="1">
            <a:off x="4644008" y="2996952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/>
          <p:nvPr/>
        </p:nvCxnSpPr>
        <p:spPr bwMode="auto">
          <a:xfrm flipH="1">
            <a:off x="5724128" y="2996952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/>
          <p:nvPr/>
        </p:nvCxnSpPr>
        <p:spPr bwMode="auto">
          <a:xfrm>
            <a:off x="4644008" y="3717032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/>
          <p:nvPr/>
        </p:nvCxnSpPr>
        <p:spPr bwMode="auto">
          <a:xfrm>
            <a:off x="6372200" y="1772816"/>
            <a:ext cx="1152128" cy="5040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/>
          <p:nvPr/>
        </p:nvCxnSpPr>
        <p:spPr bwMode="auto">
          <a:xfrm>
            <a:off x="7524328" y="2276872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/>
          <p:nvPr/>
        </p:nvCxnSpPr>
        <p:spPr bwMode="auto">
          <a:xfrm flipH="1">
            <a:off x="7092280" y="2276872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Straight Connector 150"/>
          <p:cNvCxnSpPr/>
          <p:nvPr/>
        </p:nvCxnSpPr>
        <p:spPr bwMode="auto">
          <a:xfrm flipH="1">
            <a:off x="6660232" y="2996952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Straight Connector 152"/>
          <p:cNvCxnSpPr/>
          <p:nvPr/>
        </p:nvCxnSpPr>
        <p:spPr bwMode="auto">
          <a:xfrm>
            <a:off x="7092280" y="2996952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Straight Connector 154"/>
          <p:cNvCxnSpPr/>
          <p:nvPr/>
        </p:nvCxnSpPr>
        <p:spPr bwMode="auto">
          <a:xfrm>
            <a:off x="8100392" y="2996952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6012160" y="162880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5004048" y="213285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Rounded Rectangle 117"/>
          <p:cNvSpPr/>
          <p:nvPr/>
        </p:nvSpPr>
        <p:spPr bwMode="auto">
          <a:xfrm>
            <a:off x="7164288" y="213285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Rounded Rectangle 124"/>
          <p:cNvSpPr/>
          <p:nvPr/>
        </p:nvSpPr>
        <p:spPr bwMode="auto">
          <a:xfrm>
            <a:off x="558011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49999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Rounded Rectangle 130"/>
          <p:cNvSpPr/>
          <p:nvPr/>
        </p:nvSpPr>
        <p:spPr bwMode="auto">
          <a:xfrm>
            <a:off x="774035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Rounded Rectangle 131"/>
          <p:cNvSpPr/>
          <p:nvPr/>
        </p:nvSpPr>
        <p:spPr bwMode="auto">
          <a:xfrm>
            <a:off x="6732240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4" name="Rounded Rectangle 133"/>
          <p:cNvSpPr/>
          <p:nvPr/>
        </p:nvSpPr>
        <p:spPr bwMode="auto">
          <a:xfrm>
            <a:off x="6300192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35" name="Rounded Rectangle 134"/>
          <p:cNvSpPr/>
          <p:nvPr/>
        </p:nvSpPr>
        <p:spPr bwMode="auto">
          <a:xfrm>
            <a:off x="8100392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4283968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37" name="Rounded Rectangle 136"/>
          <p:cNvSpPr/>
          <p:nvPr/>
        </p:nvSpPr>
        <p:spPr bwMode="auto">
          <a:xfrm>
            <a:off x="5436096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38" name="Rounded Rectangle 137"/>
          <p:cNvSpPr/>
          <p:nvPr/>
        </p:nvSpPr>
        <p:spPr bwMode="auto">
          <a:xfrm>
            <a:off x="4716016" y="414908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0" name="Rounded Rectangle 109"/>
          <p:cNvSpPr/>
          <p:nvPr/>
        </p:nvSpPr>
        <p:spPr bwMode="auto">
          <a:xfrm>
            <a:off x="7092280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683568" y="2204864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00" name="Rounded Rectangle 99"/>
          <p:cNvSpPr/>
          <p:nvPr/>
        </p:nvSpPr>
        <p:spPr bwMode="auto">
          <a:xfrm>
            <a:off x="3059832" y="1844824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cxnSp>
        <p:nvCxnSpPr>
          <p:cNvPr id="121" name="Straight Connector 120"/>
          <p:cNvCxnSpPr/>
          <p:nvPr/>
        </p:nvCxnSpPr>
        <p:spPr bwMode="auto">
          <a:xfrm rot="5400000" flipH="1">
            <a:off x="2231740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>
            <a:off x="755576" y="2492896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rot="5400000" flipH="1">
            <a:off x="359532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V="1">
            <a:off x="1331640" y="1412776"/>
            <a:ext cx="0" cy="18722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Straight Connector 160"/>
          <p:cNvCxnSpPr/>
          <p:nvPr/>
        </p:nvCxnSpPr>
        <p:spPr bwMode="auto">
          <a:xfrm flipV="1">
            <a:off x="2483768" y="1412776"/>
            <a:ext cx="0" cy="23042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Straight Connector 163"/>
          <p:cNvCxnSpPr/>
          <p:nvPr/>
        </p:nvCxnSpPr>
        <p:spPr bwMode="auto">
          <a:xfrm>
            <a:off x="1835696" y="3717032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Straight Connector 164"/>
          <p:cNvCxnSpPr/>
          <p:nvPr/>
        </p:nvCxnSpPr>
        <p:spPr bwMode="auto">
          <a:xfrm>
            <a:off x="323528" y="3356992"/>
            <a:ext cx="93610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Straight Connector 165"/>
          <p:cNvCxnSpPr/>
          <p:nvPr/>
        </p:nvCxnSpPr>
        <p:spPr bwMode="auto">
          <a:xfrm rot="5400000" flipH="1" flipV="1">
            <a:off x="3023828" y="368102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Straight Connector 166"/>
          <p:cNvCxnSpPr/>
          <p:nvPr/>
        </p:nvCxnSpPr>
        <p:spPr bwMode="auto">
          <a:xfrm rot="5400000" flipH="1">
            <a:off x="2519772" y="25289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Straight Connector 167"/>
          <p:cNvCxnSpPr/>
          <p:nvPr/>
        </p:nvCxnSpPr>
        <p:spPr bwMode="auto">
          <a:xfrm>
            <a:off x="3563888" y="2132856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Straight Connector 168"/>
          <p:cNvCxnSpPr/>
          <p:nvPr/>
        </p:nvCxnSpPr>
        <p:spPr bwMode="auto">
          <a:xfrm rot="5400000">
            <a:off x="2807804" y="461713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Straight Connector 170"/>
          <p:cNvCxnSpPr/>
          <p:nvPr/>
        </p:nvCxnSpPr>
        <p:spPr bwMode="auto">
          <a:xfrm>
            <a:off x="3419872" y="414908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Straight Connector 172"/>
          <p:cNvCxnSpPr/>
          <p:nvPr/>
        </p:nvCxnSpPr>
        <p:spPr bwMode="auto">
          <a:xfrm>
            <a:off x="2123728" y="4293096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 rot="5400000" flipH="1" flipV="1">
            <a:off x="1007604" y="3248980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Straight Connector 174"/>
          <p:cNvCxnSpPr/>
          <p:nvPr/>
        </p:nvCxnSpPr>
        <p:spPr bwMode="auto">
          <a:xfrm rot="5400000" flipH="1">
            <a:off x="1367644" y="288894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Straight Connector 175"/>
          <p:cNvCxnSpPr/>
          <p:nvPr/>
        </p:nvCxnSpPr>
        <p:spPr bwMode="auto">
          <a:xfrm rot="5400000" flipH="1">
            <a:off x="1223628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Straight Connector 177"/>
          <p:cNvCxnSpPr/>
          <p:nvPr/>
        </p:nvCxnSpPr>
        <p:spPr bwMode="auto">
          <a:xfrm>
            <a:off x="611560" y="450912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Straight Connector 178"/>
          <p:cNvCxnSpPr/>
          <p:nvPr/>
        </p:nvCxnSpPr>
        <p:spPr bwMode="auto">
          <a:xfrm rot="5400000" flipH="1">
            <a:off x="323528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Straight Connector 179"/>
          <p:cNvCxnSpPr/>
          <p:nvPr/>
        </p:nvCxnSpPr>
        <p:spPr bwMode="auto">
          <a:xfrm rot="5400000">
            <a:off x="755576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Connector 180"/>
          <p:cNvCxnSpPr/>
          <p:nvPr/>
        </p:nvCxnSpPr>
        <p:spPr bwMode="auto">
          <a:xfrm flipV="1">
            <a:off x="323528" y="1412776"/>
            <a:ext cx="0" cy="19442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Straight Connector 181"/>
          <p:cNvCxnSpPr/>
          <p:nvPr/>
        </p:nvCxnSpPr>
        <p:spPr bwMode="auto">
          <a:xfrm flipV="1">
            <a:off x="3995936" y="1412776"/>
            <a:ext cx="0" cy="23042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Straight Connector 182"/>
          <p:cNvCxnSpPr/>
          <p:nvPr/>
        </p:nvCxnSpPr>
        <p:spPr bwMode="auto">
          <a:xfrm>
            <a:off x="323528" y="5013176"/>
            <a:ext cx="93610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Straight Connector 183"/>
          <p:cNvCxnSpPr/>
          <p:nvPr/>
        </p:nvCxnSpPr>
        <p:spPr bwMode="auto">
          <a:xfrm>
            <a:off x="323528" y="1412776"/>
            <a:ext cx="10801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Straight Connector 188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Straight Connector 189"/>
          <p:cNvCxnSpPr/>
          <p:nvPr/>
        </p:nvCxnSpPr>
        <p:spPr bwMode="auto">
          <a:xfrm flipV="1">
            <a:off x="1763688" y="1412776"/>
            <a:ext cx="0" cy="18722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Straight Connector 190"/>
          <p:cNvCxnSpPr/>
          <p:nvPr/>
        </p:nvCxnSpPr>
        <p:spPr bwMode="auto">
          <a:xfrm flipV="1">
            <a:off x="1835696" y="1412776"/>
            <a:ext cx="0" cy="23042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Straight Connector 191"/>
          <p:cNvCxnSpPr/>
          <p:nvPr/>
        </p:nvCxnSpPr>
        <p:spPr bwMode="auto">
          <a:xfrm>
            <a:off x="1835696" y="141277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Straight Connector 192"/>
          <p:cNvCxnSpPr/>
          <p:nvPr/>
        </p:nvCxnSpPr>
        <p:spPr bwMode="auto">
          <a:xfrm flipV="1">
            <a:off x="1763688" y="3356992"/>
            <a:ext cx="0" cy="165618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Straight Connector 193"/>
          <p:cNvCxnSpPr/>
          <p:nvPr/>
        </p:nvCxnSpPr>
        <p:spPr bwMode="auto">
          <a:xfrm flipV="1">
            <a:off x="323528" y="3356992"/>
            <a:ext cx="0" cy="165618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Straight Connector 194"/>
          <p:cNvCxnSpPr/>
          <p:nvPr/>
        </p:nvCxnSpPr>
        <p:spPr bwMode="auto">
          <a:xfrm>
            <a:off x="323528" y="3284984"/>
            <a:ext cx="10801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Straight Connector 195"/>
          <p:cNvCxnSpPr/>
          <p:nvPr/>
        </p:nvCxnSpPr>
        <p:spPr bwMode="auto">
          <a:xfrm flipV="1">
            <a:off x="3995936" y="3789040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Straight Connector 196"/>
          <p:cNvCxnSpPr/>
          <p:nvPr/>
        </p:nvCxnSpPr>
        <p:spPr bwMode="auto">
          <a:xfrm flipV="1">
            <a:off x="1835696" y="3789040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Straight Connector 197"/>
          <p:cNvCxnSpPr/>
          <p:nvPr/>
        </p:nvCxnSpPr>
        <p:spPr bwMode="auto">
          <a:xfrm>
            <a:off x="1835696" y="5013176"/>
            <a:ext cx="10081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Straight Connector 198"/>
          <p:cNvCxnSpPr/>
          <p:nvPr/>
        </p:nvCxnSpPr>
        <p:spPr bwMode="auto">
          <a:xfrm>
            <a:off x="1835696" y="3789040"/>
            <a:ext cx="10081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Straight Connector 199"/>
          <p:cNvCxnSpPr/>
          <p:nvPr/>
        </p:nvCxnSpPr>
        <p:spPr bwMode="auto">
          <a:xfrm rot="5400000" flipH="1">
            <a:off x="431540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Straight Connector 200"/>
          <p:cNvCxnSpPr/>
          <p:nvPr/>
        </p:nvCxnSpPr>
        <p:spPr bwMode="auto">
          <a:xfrm>
            <a:off x="1259632" y="3356992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Straight Connector 201"/>
          <p:cNvCxnSpPr/>
          <p:nvPr/>
        </p:nvCxnSpPr>
        <p:spPr bwMode="auto">
          <a:xfrm>
            <a:off x="1259632" y="5013176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Straight Connector 202"/>
          <p:cNvCxnSpPr/>
          <p:nvPr/>
        </p:nvCxnSpPr>
        <p:spPr bwMode="auto">
          <a:xfrm flipV="1">
            <a:off x="1403648" y="1412776"/>
            <a:ext cx="0" cy="18722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" name="Straight Connector 203"/>
          <p:cNvCxnSpPr/>
          <p:nvPr/>
        </p:nvCxnSpPr>
        <p:spPr bwMode="auto">
          <a:xfrm>
            <a:off x="1403648" y="3284984"/>
            <a:ext cx="3600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Straight Connector 204"/>
          <p:cNvCxnSpPr/>
          <p:nvPr/>
        </p:nvCxnSpPr>
        <p:spPr bwMode="auto">
          <a:xfrm>
            <a:off x="1403648" y="1412776"/>
            <a:ext cx="3600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Straight Connector 205"/>
          <p:cNvCxnSpPr/>
          <p:nvPr/>
        </p:nvCxnSpPr>
        <p:spPr bwMode="auto">
          <a:xfrm flipV="1">
            <a:off x="2555776" y="1412776"/>
            <a:ext cx="0" cy="23042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Straight Connector 206"/>
          <p:cNvCxnSpPr/>
          <p:nvPr/>
        </p:nvCxnSpPr>
        <p:spPr bwMode="auto">
          <a:xfrm>
            <a:off x="2555776" y="1412776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Straight Connector 207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Straight Connector 208"/>
          <p:cNvCxnSpPr/>
          <p:nvPr/>
        </p:nvCxnSpPr>
        <p:spPr bwMode="auto">
          <a:xfrm>
            <a:off x="2843808" y="3789040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0" name="Straight Connector 209"/>
          <p:cNvCxnSpPr/>
          <p:nvPr/>
        </p:nvCxnSpPr>
        <p:spPr bwMode="auto">
          <a:xfrm>
            <a:off x="2843808" y="501317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1" name="Straight Connector 210"/>
          <p:cNvCxnSpPr/>
          <p:nvPr/>
        </p:nvCxnSpPr>
        <p:spPr bwMode="auto">
          <a:xfrm>
            <a:off x="2555776" y="3717032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7" name="Rounded Rectangle 216"/>
          <p:cNvSpPr/>
          <p:nvPr/>
        </p:nvSpPr>
        <p:spPr bwMode="auto">
          <a:xfrm>
            <a:off x="539552" y="4581128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225" name="AutoShape 46"/>
          <p:cNvSpPr>
            <a:spLocks noChangeArrowheads="1"/>
          </p:cNvSpPr>
          <p:nvPr/>
        </p:nvSpPr>
        <p:spPr bwMode="auto">
          <a:xfrm>
            <a:off x="323528" y="5949280"/>
            <a:ext cx="8568952" cy="720080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Scheme of area divison exploited in k-d tree.</a:t>
            </a:r>
            <a:endParaRPr lang="en-US"/>
          </a:p>
        </p:txBody>
      </p:sp>
      <p:sp>
        <p:nvSpPr>
          <p:cNvPr id="127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tree structure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9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0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33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0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6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52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8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6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6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8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Step by step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9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230" name="Right Arrow 229"/>
          <p:cNvSpPr/>
          <p:nvPr/>
        </p:nvSpPr>
        <p:spPr bwMode="auto">
          <a:xfrm rot="16200000">
            <a:off x="3599891" y="1736813"/>
            <a:ext cx="432048" cy="72006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1" name="Right Arrow 230"/>
          <p:cNvSpPr/>
          <p:nvPr/>
        </p:nvSpPr>
        <p:spPr bwMode="auto">
          <a:xfrm rot="5400000" flipV="1">
            <a:off x="3167844" y="2888940"/>
            <a:ext cx="1296145" cy="72009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2" name="Right Arrow 231"/>
          <p:cNvSpPr/>
          <p:nvPr/>
        </p:nvSpPr>
        <p:spPr bwMode="auto">
          <a:xfrm rot="5400000" flipV="1">
            <a:off x="3527884" y="4545124"/>
            <a:ext cx="576065" cy="72009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ounded Rectangle 98"/>
          <p:cNvSpPr/>
          <p:nvPr/>
        </p:nvSpPr>
        <p:spPr bwMode="auto">
          <a:xfrm>
            <a:off x="3275856" y="4221088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233" name="Right Arrow 232"/>
          <p:cNvSpPr/>
          <p:nvPr/>
        </p:nvSpPr>
        <p:spPr bwMode="auto">
          <a:xfrm rot="16200000">
            <a:off x="3759339" y="3948296"/>
            <a:ext cx="144016" cy="45719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4" name="Right Arrow 233"/>
          <p:cNvSpPr/>
          <p:nvPr/>
        </p:nvSpPr>
        <p:spPr bwMode="auto">
          <a:xfrm rot="5400000" flipV="1">
            <a:off x="2339753" y="4653137"/>
            <a:ext cx="504056" cy="72008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1979712" y="4365104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235" name="Right Arrow 234"/>
          <p:cNvSpPr/>
          <p:nvPr/>
        </p:nvSpPr>
        <p:spPr bwMode="auto">
          <a:xfrm rot="16200000">
            <a:off x="2470625" y="4018208"/>
            <a:ext cx="216024" cy="45719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6" name="Right Arrow 235"/>
          <p:cNvSpPr/>
          <p:nvPr/>
        </p:nvSpPr>
        <p:spPr bwMode="auto">
          <a:xfrm rot="16200000">
            <a:off x="-13651" y="3910196"/>
            <a:ext cx="864096" cy="45719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7" name="Right Arrow 236"/>
          <p:cNvSpPr/>
          <p:nvPr/>
        </p:nvSpPr>
        <p:spPr bwMode="auto">
          <a:xfrm rot="5400000" flipV="1">
            <a:off x="323528" y="4725144"/>
            <a:ext cx="216024" cy="72008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8" name="Right Arrow 237"/>
          <p:cNvSpPr/>
          <p:nvPr/>
        </p:nvSpPr>
        <p:spPr bwMode="auto">
          <a:xfrm rot="16200000">
            <a:off x="22353" y="1929976"/>
            <a:ext cx="792088" cy="45719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9" name="Right Arrow 238"/>
          <p:cNvSpPr/>
          <p:nvPr/>
        </p:nvSpPr>
        <p:spPr bwMode="auto">
          <a:xfrm rot="5400000" flipV="1">
            <a:off x="130364" y="2902085"/>
            <a:ext cx="576064" cy="45719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40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6355</TotalTime>
  <Words>8132</Words>
  <Application>Microsoft Office PowerPoint</Application>
  <PresentationFormat>On-screen Show (4:3)</PresentationFormat>
  <Paragraphs>1482</Paragraphs>
  <Slides>58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</dc:creator>
  <cp:lastModifiedBy>berezovs</cp:lastModifiedBy>
  <cp:revision>594</cp:revision>
  <cp:lastPrinted>2017-01-03T11:30:55Z</cp:lastPrinted>
  <dcterms:created xsi:type="dcterms:W3CDTF">2012-11-10T17:04:51Z</dcterms:created>
  <dcterms:modified xsi:type="dcterms:W3CDTF">2018-01-03T09:53:38Z</dcterms:modified>
</cp:coreProperties>
</file>